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305" r:id="rId3"/>
    <p:sldId id="273" r:id="rId4"/>
    <p:sldId id="295" r:id="rId5"/>
    <p:sldId id="314" r:id="rId6"/>
    <p:sldId id="317" r:id="rId7"/>
    <p:sldId id="323" r:id="rId8"/>
    <p:sldId id="307" r:id="rId9"/>
    <p:sldId id="318" r:id="rId10"/>
    <p:sldId id="308" r:id="rId11"/>
    <p:sldId id="312" r:id="rId12"/>
    <p:sldId id="319" r:id="rId13"/>
    <p:sldId id="320" r:id="rId14"/>
    <p:sldId id="321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5662634-38FB-434A-8322-CB3FC02F8042}">
          <p14:sldIdLst>
            <p14:sldId id="267"/>
            <p14:sldId id="305"/>
          </p14:sldIdLst>
        </p14:section>
        <p14:section name="Context" id="{4DFC38DC-0F97-4120-B935-DF4397577F26}">
          <p14:sldIdLst>
            <p14:sldId id="273"/>
            <p14:sldId id="295"/>
            <p14:sldId id="314"/>
            <p14:sldId id="317"/>
            <p14:sldId id="323"/>
            <p14:sldId id="307"/>
            <p14:sldId id="318"/>
            <p14:sldId id="308"/>
            <p14:sldId id="312"/>
            <p14:sldId id="319"/>
            <p14:sldId id="320"/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08E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6253B-D223-4B6F-9D30-32C67EC0BD48}" type="datetimeFigureOut">
              <a:rPr lang="fr-FR" smtClean="0"/>
              <a:t>03/08/2021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98ECB-4A8D-48C0-99EC-72AB069CEF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85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98ECB-4A8D-48C0-99EC-72AB069CEF9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830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98ECB-4A8D-48C0-99EC-72AB069CEF9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36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98ECB-4A8D-48C0-99EC-72AB069CEF9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863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11D25-0386-4FE0-9C42-3C35FFB4D5B0}" type="datetime1">
              <a:rPr lang="fr-FR" smtClean="0"/>
              <a:t>03/08/2021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94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9231-0191-4176-8EB5-A8BC843D7F4C}" type="datetime1">
              <a:rPr lang="fr-FR" smtClean="0"/>
              <a:t>03/08/2021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71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ED8A-9EF4-44E1-B38C-30C71D7CC8EA}" type="datetime1">
              <a:rPr lang="fr-FR" smtClean="0"/>
              <a:t>03/08/2021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1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F269-7C10-4C97-A593-F05AC8827AC8}" type="datetime1">
              <a:rPr lang="fr-FR" smtClean="0"/>
              <a:t>03/08/2021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8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FE00-DC49-4B7D-A883-434B7D632FE5}" type="datetime1">
              <a:rPr lang="fr-FR" smtClean="0"/>
              <a:t>03/08/2021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28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3CD9-402A-4E08-B871-D600E7FAAB37}" type="datetime1">
              <a:rPr lang="fr-FR" smtClean="0"/>
              <a:t>03/08/2021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98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7AFC9-0B41-43A1-BBE9-568C9F6476C6}" type="datetime1">
              <a:rPr lang="fr-FR" smtClean="0"/>
              <a:t>03/08/2021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2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7135-0E4F-486D-87DB-B05F6913847C}" type="datetime1">
              <a:rPr lang="fr-FR" smtClean="0"/>
              <a:t>03/08/2021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62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1A00-50F5-4A1D-B3E1-03FF8B4AC3D8}" type="datetime1">
              <a:rPr lang="fr-FR" smtClean="0"/>
              <a:t>03/08/2021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83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CCE9-F7A9-41CB-9218-725BDB9E99D4}" type="datetime1">
              <a:rPr lang="fr-FR" smtClean="0"/>
              <a:t>03/08/2021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05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F576-4716-450D-A941-695671152CDD}" type="datetime1">
              <a:rPr lang="fr-FR" smtClean="0"/>
              <a:t>03/08/2021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7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E155-42B6-4987-A614-045B3F01C2CA}" type="datetime1">
              <a:rPr lang="fr-FR" smtClean="0"/>
              <a:t>03/08/2021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545D7-65CA-485B-844A-AAB70C456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65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llel.hadjali@ensma.fr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jean@ensma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rice.chardin@ensma.fr" TargetMode="External"/><Relationship Id="rId5" Type="http://schemas.openxmlformats.org/officeDocument/2006/relationships/hyperlink" Target="mailto:louise.parkin@ensma.fr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1" y="6598507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space réservé du pied de page 4"/>
          <p:cNvSpPr txBox="1">
            <a:spLocks/>
          </p:cNvSpPr>
          <p:nvPr/>
        </p:nvSpPr>
        <p:spPr>
          <a:xfrm>
            <a:off x="1085341" y="6582326"/>
            <a:ext cx="1086201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 smtClean="0">
                <a:latin typeface="Lucida Bright" panose="02040602050505020304" pitchFamily="18" charset="0"/>
              </a:rPr>
              <a:t>Cooperative Treatment of Unsatisfactory Answers in RDF	</a:t>
            </a:r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      VLDB 2021 PhD workshop                              louise.parkin@ensma.fr</a:t>
            </a:r>
            <a:endParaRPr lang="en-US" sz="1050" dirty="0">
              <a:latin typeface="Lucida Bright" panose="02040602050505020304" pitchFamily="18" charset="0"/>
            </a:endParaRPr>
          </a:p>
        </p:txBody>
      </p:sp>
      <p:sp>
        <p:nvSpPr>
          <p:cNvPr id="18" name="Espace réservé de la date 3"/>
          <p:cNvSpPr txBox="1">
            <a:spLocks/>
          </p:cNvSpPr>
          <p:nvPr/>
        </p:nvSpPr>
        <p:spPr>
          <a:xfrm>
            <a:off x="21622" y="6591390"/>
            <a:ext cx="1304902" cy="2540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fld id="{A5BE1D7A-14C2-4961-BC0F-CD552E8C1FC7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841" y="398204"/>
            <a:ext cx="7905404" cy="114628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5" name="Rectangle 14"/>
          <p:cNvSpPr/>
          <p:nvPr/>
        </p:nvSpPr>
        <p:spPr>
          <a:xfrm>
            <a:off x="1485841" y="2324911"/>
            <a:ext cx="9224312" cy="1673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/>
              <a:t>Cooperative</a:t>
            </a:r>
            <a:r>
              <a:rPr lang="fr-FR" sz="3200" b="1" dirty="0" smtClean="0"/>
              <a:t> Techniques for </a:t>
            </a:r>
            <a:r>
              <a:rPr lang="en-US" sz="3200" b="1" dirty="0" smtClean="0"/>
              <a:t>Dealing</a:t>
            </a:r>
            <a:r>
              <a:rPr lang="fr-FR" sz="3200" b="1" dirty="0" smtClean="0"/>
              <a:t> </a:t>
            </a:r>
            <a:r>
              <a:rPr lang="en-US" sz="3200" b="1" dirty="0" smtClean="0"/>
              <a:t>with</a:t>
            </a:r>
            <a:r>
              <a:rPr lang="fr-FR" sz="3200" b="1" dirty="0" smtClean="0"/>
              <a:t> </a:t>
            </a:r>
            <a:r>
              <a:rPr lang="en-US" sz="3200" b="1" dirty="0" smtClean="0"/>
              <a:t>Unsatisfactory</a:t>
            </a:r>
            <a:r>
              <a:rPr lang="fr-FR" sz="3200" b="1" dirty="0" smtClean="0"/>
              <a:t> </a:t>
            </a:r>
            <a:r>
              <a:rPr lang="en-US" sz="3200" b="1" dirty="0" smtClean="0"/>
              <a:t>Answers</a:t>
            </a:r>
            <a:r>
              <a:rPr lang="fr-FR" sz="3200" b="1" dirty="0" smtClean="0"/>
              <a:t> in RDF </a:t>
            </a:r>
            <a:r>
              <a:rPr lang="en-US" sz="3200" b="1" dirty="0" smtClean="0"/>
              <a:t>Knowledge</a:t>
            </a:r>
            <a:r>
              <a:rPr lang="fr-FR" sz="3200" b="1" dirty="0" smtClean="0"/>
              <a:t> Bases</a:t>
            </a:r>
            <a:endParaRPr lang="fr-FR" sz="3200" b="1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60" y="5443230"/>
            <a:ext cx="1610959" cy="100147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850" y="5443230"/>
            <a:ext cx="2225509" cy="1001479"/>
          </a:xfrm>
          <a:prstGeom prst="rect">
            <a:avLst/>
          </a:prstGeom>
        </p:spPr>
      </p:pic>
      <p:sp>
        <p:nvSpPr>
          <p:cNvPr id="23" name="Sous-titre 2"/>
          <p:cNvSpPr txBox="1">
            <a:spLocks/>
          </p:cNvSpPr>
          <p:nvPr/>
        </p:nvSpPr>
        <p:spPr>
          <a:xfrm>
            <a:off x="1523999" y="4267390"/>
            <a:ext cx="9144000" cy="9065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Louise PARKIN</a:t>
            </a:r>
          </a:p>
          <a:p>
            <a:pPr marL="0" indent="0" algn="ctr">
              <a:buNone/>
            </a:pPr>
            <a:r>
              <a:rPr lang="en-GB" dirty="0" smtClean="0"/>
              <a:t>Supervised</a:t>
            </a:r>
            <a:r>
              <a:rPr lang="fr-FR" dirty="0" smtClean="0"/>
              <a:t> by Brice CHARDIN, Stéphane JEAN, </a:t>
            </a:r>
            <a:r>
              <a:rPr lang="fr-FR" dirty="0" err="1" smtClean="0"/>
              <a:t>Allel</a:t>
            </a:r>
            <a:r>
              <a:rPr lang="fr-FR" dirty="0" smtClean="0"/>
              <a:t> HADJALI</a:t>
            </a:r>
          </a:p>
        </p:txBody>
      </p:sp>
      <p:sp>
        <p:nvSpPr>
          <p:cNvPr id="24" name="Sous-titre 2"/>
          <p:cNvSpPr txBox="1">
            <a:spLocks/>
          </p:cNvSpPr>
          <p:nvPr/>
        </p:nvSpPr>
        <p:spPr>
          <a:xfrm>
            <a:off x="2130357" y="5190088"/>
            <a:ext cx="7393022" cy="1254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14608E"/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Linux Libertine O" panose="02000503000000000000" pitchFamily="50" charset="0"/>
                <a:ea typeface="Linux Libertine O" panose="02000503000000000000" pitchFamily="50" charset="0"/>
                <a:cs typeface="Linux Libertine O" panose="02000503000000000000" pitchFamily="50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4608E"/>
              </a:buClr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4608E"/>
              </a:buClr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4608E"/>
              </a:buClr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4608E"/>
              </a:buClr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LIAS – ISAE/ENSMA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Chasseneuil</a:t>
            </a:r>
            <a:r>
              <a:rPr lang="en-US" sz="2000" dirty="0" smtClean="0">
                <a:latin typeface="+mn-lt"/>
              </a:rPr>
              <a:t>-du-Poitou, </a:t>
            </a:r>
            <a:r>
              <a:rPr lang="en-US" sz="2000" dirty="0">
                <a:latin typeface="+mn-lt"/>
              </a:rPr>
              <a:t>France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Tx/>
            </a:pPr>
            <a:endParaRPr lang="en-US" sz="1600" dirty="0" smtClean="0">
              <a:latin typeface="+mn-lt"/>
              <a:hlinkClick r:id="rId5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1600" dirty="0" smtClean="0">
                <a:latin typeface="+mn-lt"/>
                <a:hlinkClick r:id="rId5"/>
              </a:rPr>
              <a:t>louise.parkin@ensma.fr</a:t>
            </a:r>
            <a:r>
              <a:rPr lang="en-US" sz="1600" dirty="0" smtClean="0">
                <a:latin typeface="+mn-lt"/>
              </a:rPr>
              <a:t>,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+mn-ea"/>
                <a:cs typeface="+mn-cs"/>
                <a:hlinkClick r:id="rId6"/>
              </a:rPr>
              <a:t>brice.chardin@ensma.fr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Tx/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+mn-ea"/>
                <a:cs typeface="+mn-cs"/>
                <a:hlinkClick r:id="rId7"/>
              </a:rPr>
              <a:t>jean@ensma.fr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hlinkClick r:id="rId8"/>
              </a:rPr>
              <a:t>allel.hadjali@ensma.fr</a:t>
            </a:r>
            <a:endParaRPr lang="en-US" sz="1600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baseline="30000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904397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15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41"/>
    </mc:Choice>
    <mc:Fallback xmlns="">
      <p:transition spd="slow" advTm="1804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245" y="2746341"/>
            <a:ext cx="4958961" cy="3171722"/>
          </a:xfrm>
          <a:prstGeom prst="rect">
            <a:avLst/>
          </a:prstGeom>
        </p:spPr>
      </p:pic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A generalized approach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355614"/>
              </p:ext>
            </p:extLst>
          </p:nvPr>
        </p:nvGraphicFramePr>
        <p:xfrm>
          <a:off x="6174" y="-8178"/>
          <a:ext cx="12185824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6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6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6">
                  <a:extLst>
                    <a:ext uri="{9D8B030D-6E8A-4147-A177-3AD203B41FA5}">
                      <a16:colId xmlns:a16="http://schemas.microsoft.com/office/drawing/2014/main" val="1686950090"/>
                    </a:ext>
                  </a:extLst>
                </a:gridCol>
                <a:gridCol w="3046456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 c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endParaRPr lang="en-US" sz="800" dirty="0" smtClean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89215" y="3279472"/>
            <a:ext cx="456368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of deduction </a:t>
            </a:r>
            <a:r>
              <a:rPr lang="en-US" sz="2400" dirty="0" smtClean="0"/>
              <a:t>rules to </a:t>
            </a:r>
            <a:r>
              <a:rPr lang="en-US" sz="2400" dirty="0"/>
              <a:t>compute </a:t>
            </a:r>
            <a:r>
              <a:rPr lang="en-US" sz="2400" dirty="0" smtClean="0"/>
              <a:t>MFIS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Experiments on synthetic and real data show that MFIS can be computed in a reasonable time</a:t>
            </a:r>
            <a:endParaRPr lang="en-US" sz="2400" dirty="0"/>
          </a:p>
          <a:p>
            <a:endParaRPr lang="en-US" dirty="0"/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838199" y="144002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err="1" smtClean="0"/>
              <a:t>Failure</a:t>
            </a:r>
            <a:r>
              <a:rPr lang="fr-FR" dirty="0" smtClean="0"/>
              <a:t> cause </a:t>
            </a:r>
            <a:r>
              <a:rPr lang="fr-FR" dirty="0" err="1" smtClean="0"/>
              <a:t>definition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7061472" y="1198873"/>
            <a:ext cx="4239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SELECT * WHERE {</a:t>
            </a: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ICU .	    t1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Dead .	    t2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?n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treats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?p .	    t3</a:t>
            </a: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suffersFrom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?i }	    t5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0556" y="2828793"/>
            <a:ext cx="4819650" cy="314325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989215" y="1475872"/>
            <a:ext cx="102657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Extension: lack of monotony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MFIS: Minimal Failure-Inducing Subquery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7964064" y="2075045"/>
            <a:ext cx="2433897" cy="53092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9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044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Future Work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89215" y="1475872"/>
            <a:ext cx="102657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Specify the initial query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Specify </a:t>
            </a:r>
            <a:r>
              <a:rPr lang="en-US" sz="2400" dirty="0" smtClean="0"/>
              <a:t>the failure condition (combination of existing problems)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</a:t>
            </a:r>
            <a:r>
              <a:rPr lang="en-US" sz="2400" dirty="0" smtClean="0"/>
              <a:t>etermine an algorithm to find MFIS and an execution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38198" y="1440022"/>
            <a:ext cx="7391402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Framework for </a:t>
            </a:r>
            <a:r>
              <a:rPr lang="fr-FR" dirty="0" err="1" smtClean="0"/>
              <a:t>generic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 conditions</a:t>
            </a:r>
            <a:endParaRPr lang="fr-FR" dirty="0"/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09285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7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2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765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Future Work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89215" y="1475872"/>
            <a:ext cx="102657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User </a:t>
            </a:r>
            <a:r>
              <a:rPr lang="en-US" sz="2400" dirty="0"/>
              <a:t>based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Interactive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Automatic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38199" y="144002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Building a </a:t>
            </a:r>
            <a:r>
              <a:rPr lang="fr-FR" dirty="0" err="1" smtClean="0"/>
              <a:t>framework</a:t>
            </a:r>
            <a:endParaRPr lang="fr-FR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838199" y="216976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err="1" smtClean="0"/>
              <a:t>Query</a:t>
            </a:r>
            <a:r>
              <a:rPr lang="fr-FR" dirty="0" smtClean="0"/>
              <a:t> modification</a:t>
            </a:r>
            <a:endParaRPr lang="fr-FR" dirty="0"/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39540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8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2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58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Future Work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89215" y="1475872"/>
            <a:ext cx="102657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</a:t>
            </a:r>
            <a:r>
              <a:rPr lang="en-US" sz="2400" dirty="0"/>
              <a:t>omparing our generic framework performance to dedicated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Testing </a:t>
            </a:r>
            <a:r>
              <a:rPr lang="en-US" sz="2400" dirty="0"/>
              <a:t>the </a:t>
            </a:r>
            <a:r>
              <a:rPr lang="en-US" sz="2400" dirty="0" smtClean="0"/>
              <a:t>helpfulness </a:t>
            </a:r>
            <a:r>
              <a:rPr lang="en-US" sz="2400" dirty="0"/>
              <a:t>of our </a:t>
            </a:r>
            <a:r>
              <a:rPr lang="en-US" sz="2400" dirty="0" smtClean="0"/>
              <a:t>feedback </a:t>
            </a:r>
            <a:r>
              <a:rPr lang="en-US" sz="2400" dirty="0"/>
              <a:t>on a student 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38199" y="144002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Building a </a:t>
            </a:r>
            <a:r>
              <a:rPr lang="fr-FR" dirty="0" err="1" smtClean="0"/>
              <a:t>framework</a:t>
            </a:r>
            <a:endParaRPr lang="fr-FR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838199" y="216976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err="1" smtClean="0"/>
              <a:t>Query</a:t>
            </a:r>
            <a:r>
              <a:rPr lang="fr-FR" dirty="0" smtClean="0"/>
              <a:t> modification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199" y="289950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err="1" smtClean="0"/>
              <a:t>Experimentation</a:t>
            </a:r>
            <a:endParaRPr lang="fr-FR" dirty="0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662509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9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07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pied de page 4"/>
          <p:cNvSpPr txBox="1">
            <a:spLocks/>
          </p:cNvSpPr>
          <p:nvPr/>
        </p:nvSpPr>
        <p:spPr>
          <a:xfrm>
            <a:off x="1085341" y="6582326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Cooperative Treatment of Unsatisfactory Answers in RDF	           VLDB 2021 PhD workshop                              louise.parkin@ensma.fr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1411778" y="2908817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Any questions?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051934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15" name="Espace réservé du pied de page 4"/>
          <p:cNvSpPr txBox="1">
            <a:spLocks/>
          </p:cNvSpPr>
          <p:nvPr/>
        </p:nvSpPr>
        <p:spPr>
          <a:xfrm>
            <a:off x="1085341" y="6582326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5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fld id="{A5BE1D7A-14C2-4961-BC0F-CD552E8C1FC7}" type="slidenum">
              <a:rPr lang="en-US" smtClean="0">
                <a:solidFill>
                  <a:schemeClr val="bg1"/>
                </a:solidFill>
              </a:rPr>
              <a:pPr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4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" y="6598507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space réservé du pied de page 4"/>
          <p:cNvSpPr txBox="1">
            <a:spLocks/>
          </p:cNvSpPr>
          <p:nvPr/>
        </p:nvSpPr>
        <p:spPr>
          <a:xfrm>
            <a:off x="1085341" y="6582326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18" name="Espace réservé de la date 3"/>
          <p:cNvSpPr txBox="1">
            <a:spLocks/>
          </p:cNvSpPr>
          <p:nvPr/>
        </p:nvSpPr>
        <p:spPr>
          <a:xfrm>
            <a:off x="21622" y="6591390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fld id="{A5BE1D7A-14C2-4961-BC0F-CD552E8C1FC7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Outline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169088" y="1289241"/>
            <a:ext cx="102657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Context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RDF Knowledge bases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Unexpected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Dealing with unexpected answers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Query </a:t>
            </a:r>
            <a:r>
              <a:rPr lang="en-US" sz="2400" dirty="0"/>
              <a:t>modification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Answer </a:t>
            </a:r>
            <a:r>
              <a:rPr lang="en-US" sz="2400" dirty="0" smtClean="0"/>
              <a:t>explanation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 generalized approach based on failure causes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Future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814569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64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 smtClean="0">
                <a:solidFill>
                  <a:schemeClr val="accent1"/>
                </a:solidFill>
                <a:latin typeface="Lucida Bright" panose="02040602050505020304" pitchFamily="18" charset="0"/>
              </a:rPr>
              <a:t>Context</a:t>
            </a:r>
            <a:r>
              <a:rPr lang="fr-FR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 - RDF</a:t>
            </a:r>
            <a:endParaRPr lang="fr-FR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14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787988"/>
              </p:ext>
            </p:extLst>
          </p:nvPr>
        </p:nvGraphicFramePr>
        <p:xfrm>
          <a:off x="978875" y="1647989"/>
          <a:ext cx="3909009" cy="191322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99307">
                  <a:extLst>
                    <a:ext uri="{9D8B030D-6E8A-4147-A177-3AD203B41FA5}">
                      <a16:colId xmlns:a16="http://schemas.microsoft.com/office/drawing/2014/main" val="2325794001"/>
                    </a:ext>
                  </a:extLst>
                </a:gridCol>
                <a:gridCol w="1444129">
                  <a:extLst>
                    <a:ext uri="{9D8B030D-6E8A-4147-A177-3AD203B41FA5}">
                      <a16:colId xmlns:a16="http://schemas.microsoft.com/office/drawing/2014/main" val="2844946079"/>
                    </a:ext>
                  </a:extLst>
                </a:gridCol>
                <a:gridCol w="1365573">
                  <a:extLst>
                    <a:ext uri="{9D8B030D-6E8A-4147-A177-3AD203B41FA5}">
                      <a16:colId xmlns:a16="http://schemas.microsoft.com/office/drawing/2014/main" val="2015479950"/>
                    </a:ext>
                  </a:extLst>
                </a:gridCol>
              </a:tblGrid>
              <a:tr h="328268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subject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predicate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object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293252"/>
                  </a:ext>
                </a:extLst>
              </a:tr>
              <a:tr h="27355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treats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21728"/>
                  </a:ext>
                </a:extLst>
              </a:tr>
              <a:tr h="27355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age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45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046378"/>
                  </a:ext>
                </a:extLst>
              </a:tr>
              <a:tr h="27355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suffersFrom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flu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877259"/>
                  </a:ext>
                </a:extLst>
              </a:tr>
              <a:tr h="273556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suffersFrom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brokenArm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544689"/>
                  </a:ext>
                </a:extLst>
              </a:tr>
              <a:tr h="328268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…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175623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838199" y="1206579"/>
            <a:ext cx="3558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RDF </a:t>
            </a:r>
            <a:r>
              <a:rPr lang="fr-FR" b="1" dirty="0" err="1" smtClean="0">
                <a:solidFill>
                  <a:schemeClr val="accent1"/>
                </a:solidFill>
              </a:rPr>
              <a:t>Knowledge</a:t>
            </a:r>
            <a:r>
              <a:rPr lang="fr-FR" b="1" dirty="0" smtClean="0">
                <a:solidFill>
                  <a:schemeClr val="accent1"/>
                </a:solidFill>
              </a:rPr>
              <a:t> Base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455130" y="1283068"/>
            <a:ext cx="303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SPARQL </a:t>
            </a:r>
            <a:r>
              <a:rPr lang="fr-FR" b="1" dirty="0" err="1" smtClean="0">
                <a:solidFill>
                  <a:schemeClr val="accent1"/>
                </a:solidFill>
              </a:rPr>
              <a:t>Query</a:t>
            </a:r>
            <a:endParaRPr lang="fr-FR" b="1" dirty="0">
              <a:solidFill>
                <a:schemeClr val="accent1"/>
              </a:solidFill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01103"/>
              </p:ext>
            </p:extLst>
          </p:nvPr>
        </p:nvGraphicFramePr>
        <p:xfrm>
          <a:off x="4887884" y="4156952"/>
          <a:ext cx="2808807" cy="21945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53909">
                  <a:extLst>
                    <a:ext uri="{9D8B030D-6E8A-4147-A177-3AD203B41FA5}">
                      <a16:colId xmlns:a16="http://schemas.microsoft.com/office/drawing/2014/main" val="1516517130"/>
                    </a:ext>
                  </a:extLst>
                </a:gridCol>
                <a:gridCol w="697375">
                  <a:extLst>
                    <a:ext uri="{9D8B030D-6E8A-4147-A177-3AD203B41FA5}">
                      <a16:colId xmlns:a16="http://schemas.microsoft.com/office/drawing/2014/main" val="3287125609"/>
                    </a:ext>
                  </a:extLst>
                </a:gridCol>
                <a:gridCol w="1257523">
                  <a:extLst>
                    <a:ext uri="{9D8B030D-6E8A-4147-A177-3AD203B41FA5}">
                      <a16:colId xmlns:a16="http://schemas.microsoft.com/office/drawing/2014/main" val="1437610947"/>
                    </a:ext>
                  </a:extLst>
                </a:gridCol>
              </a:tblGrid>
              <a:tr h="273449">
                <a:tc>
                  <a:txBody>
                    <a:bodyPr/>
                    <a:lstStyle/>
                    <a:p>
                      <a:r>
                        <a:rPr lang="fr-FR" dirty="0" smtClean="0"/>
                        <a:t>?p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?n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?i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18042"/>
                  </a:ext>
                </a:extLst>
              </a:tr>
              <a:tr h="27344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flu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856344"/>
                  </a:ext>
                </a:extLst>
              </a:tr>
              <a:tr h="27344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brokenArm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36727"/>
                  </a:ext>
                </a:extLst>
              </a:tr>
              <a:tr h="27344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flu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975037"/>
                  </a:ext>
                </a:extLst>
              </a:tr>
              <a:tr h="27344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brokenArm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943836"/>
                  </a:ext>
                </a:extLst>
              </a:tr>
              <a:tr h="27344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stroke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44388"/>
                  </a:ext>
                </a:extLst>
              </a:tr>
              <a:tr h="273449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…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580049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5752941" y="3725291"/>
            <a:ext cx="303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accent1"/>
                </a:solidFill>
              </a:rPr>
              <a:t>Results</a:t>
            </a:r>
            <a:endParaRPr lang="fr-FR" b="1" dirty="0">
              <a:solidFill>
                <a:schemeClr val="accent1"/>
              </a:solidFill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933434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7455130" y="1788169"/>
            <a:ext cx="4239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SELECT * WHERE {</a:t>
            </a: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ICU .	    t1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Dead .	    t2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?n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treats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?p .	    t3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ICU .	    t4</a:t>
            </a: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	?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suffersFrom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?i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}	    t5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Espace réservé du pied de page 4"/>
          <p:cNvSpPr txBox="1">
            <a:spLocks/>
          </p:cNvSpPr>
          <p:nvPr/>
        </p:nvSpPr>
        <p:spPr>
          <a:xfrm>
            <a:off x="1085341" y="6582326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Cooperative Treatment of Unsatisfactory Answers in RDF	           VLDB 2021 PhD workshop                              louise.parkin@ensma.fr</a:t>
            </a:r>
          </a:p>
        </p:txBody>
      </p:sp>
      <p:sp>
        <p:nvSpPr>
          <p:cNvPr id="25" name="Espace réservé de la date 3"/>
          <p:cNvSpPr txBox="1">
            <a:spLocks/>
          </p:cNvSpPr>
          <p:nvPr/>
        </p:nvSpPr>
        <p:spPr>
          <a:xfrm>
            <a:off x="21622" y="6591390"/>
            <a:ext cx="967593" cy="261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16/28/2021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" y="6598507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space réservé du pied de page 4"/>
          <p:cNvSpPr txBox="1">
            <a:spLocks/>
          </p:cNvSpPr>
          <p:nvPr/>
        </p:nvSpPr>
        <p:spPr>
          <a:xfrm>
            <a:off x="1085341" y="6582326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</a:t>
            </a:r>
            <a:r>
              <a:rPr lang="en-US" sz="1050" dirty="0" smtClean="0">
                <a:latin typeface="Lucida Bright" panose="02040602050505020304" pitchFamily="18" charset="0"/>
              </a:rPr>
              <a:t>RDF</a:t>
            </a:r>
            <a:r>
              <a:rPr lang="en-US" sz="1050" dirty="0">
                <a:latin typeface="Lucida Bright" panose="02040602050505020304" pitchFamily="18" charset="0"/>
              </a:rPr>
              <a:t>	           VLDB 2021 PhD workshop                              louise.parkin@ensma.fr</a:t>
            </a:r>
          </a:p>
        </p:txBody>
      </p:sp>
      <p:sp>
        <p:nvSpPr>
          <p:cNvPr id="32" name="Espace réservé de la date 3"/>
          <p:cNvSpPr txBox="1">
            <a:spLocks/>
          </p:cNvSpPr>
          <p:nvPr/>
        </p:nvSpPr>
        <p:spPr>
          <a:xfrm>
            <a:off x="21622" y="6591390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fld id="{A5BE1D7A-14C2-4961-BC0F-CD552E8C1FC7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02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3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fld id="{A5BE1D7A-14C2-4961-BC0F-CD552E8C1FC7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Hypotheses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89215" y="1586314"/>
            <a:ext cx="102657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user is unfamiliar with the KB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expressed query does not match the user’s requirement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answers do not satisfy the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400" dirty="0" smtClean="0"/>
              <a:t>We need to help the user reformulate their query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endParaRPr lang="en-US" sz="2400" dirty="0" smtClean="0"/>
          </a:p>
          <a:p>
            <a:pPr marL="342900" indent="-342900">
              <a:buFont typeface="Symbol" panose="05050102010706020507" pitchFamily="18" charset="2"/>
              <a:buChar char="Þ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do not deal with issues related to the content of the KB</a:t>
            </a:r>
            <a:endParaRPr lang="en-US" sz="2400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934231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1388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Example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89215" y="1561047"/>
            <a:ext cx="102657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want to know the patients that died in the ICU, the nurses they were treated by and why they died (about 100 deaths)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Suppose we fix this problem by removing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?n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ICU 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pSp>
        <p:nvGrpSpPr>
          <p:cNvPr id="3" name="Groupe 2"/>
          <p:cNvGrpSpPr/>
          <p:nvPr/>
        </p:nvGrpSpPr>
        <p:grpSpPr>
          <a:xfrm>
            <a:off x="3184430" y="4550747"/>
            <a:ext cx="3875996" cy="646331"/>
            <a:chOff x="719256" y="3606574"/>
            <a:chExt cx="3875996" cy="646331"/>
          </a:xfrm>
        </p:grpSpPr>
        <p:cxnSp>
          <p:nvCxnSpPr>
            <p:cNvPr id="5" name="Connecteur droit avec flèche 4"/>
            <p:cNvCxnSpPr>
              <a:stCxn id="8" idx="1"/>
            </p:cNvCxnSpPr>
            <p:nvPr/>
          </p:nvCxnSpPr>
          <p:spPr>
            <a:xfrm flipH="1" flipV="1">
              <a:off x="719256" y="3846202"/>
              <a:ext cx="1814440" cy="8353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2533696" y="3606574"/>
              <a:ext cx="2061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Wrong property: </a:t>
              </a:r>
              <a:r>
                <a:rPr lang="fr-FR" dirty="0" err="1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worksIn</a:t>
              </a:r>
              <a:r>
                <a:rPr lang="fr-FR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3850445" y="2718185"/>
            <a:ext cx="3357504" cy="646331"/>
            <a:chOff x="3658437" y="3355519"/>
            <a:chExt cx="3357504" cy="646331"/>
          </a:xfrm>
        </p:grpSpPr>
        <p:cxnSp>
          <p:nvCxnSpPr>
            <p:cNvPr id="21" name="Connecteur droit avec flèche 20"/>
            <p:cNvCxnSpPr/>
            <p:nvPr/>
          </p:nvCxnSpPr>
          <p:spPr>
            <a:xfrm flipH="1">
              <a:off x="3658437" y="3681123"/>
              <a:ext cx="1133604" cy="2395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/>
            <p:cNvSpPr txBox="1"/>
            <p:nvPr/>
          </p:nvSpPr>
          <p:spPr>
            <a:xfrm>
              <a:off x="4792040" y="3355519"/>
              <a:ext cx="22239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Wrong name: </a:t>
              </a:r>
              <a:r>
                <a:rPr lang="fr-FR" dirty="0" err="1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IntensiveCareUnit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4465084" y="3589263"/>
            <a:ext cx="3261829" cy="646331"/>
            <a:chOff x="6696818" y="3262851"/>
            <a:chExt cx="3261829" cy="646331"/>
          </a:xfrm>
        </p:grpSpPr>
        <p:cxnSp>
          <p:nvCxnSpPr>
            <p:cNvPr id="23" name="Connecteur droit avec flèche 22"/>
            <p:cNvCxnSpPr/>
            <p:nvPr/>
          </p:nvCxnSpPr>
          <p:spPr>
            <a:xfrm flipH="1" flipV="1">
              <a:off x="6696818" y="3430878"/>
              <a:ext cx="979920" cy="15190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 flipH="1">
              <a:off x="6696818" y="3680438"/>
              <a:ext cx="979919" cy="107573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7734746" y="3262851"/>
              <a:ext cx="22239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Incompatible properties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68287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989215" y="2646200"/>
            <a:ext cx="42390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SELECT * WHERE {</a:t>
            </a:r>
          </a:p>
          <a:p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ICU 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?p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Dead 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?n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treats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?p 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ICU 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suffersFrom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 ?i }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8605805" y="3625220"/>
            <a:ext cx="1838325" cy="74561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 </a:t>
            </a:r>
            <a:r>
              <a:rPr lang="fr-FR" dirty="0" err="1" smtClean="0"/>
              <a:t>answers</a:t>
            </a:r>
            <a:r>
              <a:rPr lang="fr-FR" dirty="0" smtClean="0"/>
              <a:t>!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33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353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Example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48394" y="1561048"/>
            <a:ext cx="109146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want to know the patients that died in the ICU, the nurses they were treated by and why they died (about 100 deaths)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There are over 10 000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Patient123</a:t>
            </a:r>
            <a:r>
              <a:rPr lang="en-US" sz="2400" i="1" dirty="0" smtClean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died in the ICU and is not </a:t>
            </a:r>
            <a:r>
              <a:rPr lang="en-US" sz="2400" dirty="0" smtClean="0">
                <a:solidFill>
                  <a:schemeClr val="accent1"/>
                </a:solidFill>
              </a:rPr>
              <a:t>included in the answer</a:t>
            </a:r>
            <a:endParaRPr lang="en-US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pSp>
        <p:nvGrpSpPr>
          <p:cNvPr id="3" name="Groupe 2"/>
          <p:cNvGrpSpPr/>
          <p:nvPr/>
        </p:nvGrpSpPr>
        <p:grpSpPr>
          <a:xfrm>
            <a:off x="2486025" y="2798133"/>
            <a:ext cx="5167920" cy="646331"/>
            <a:chOff x="-4215218" y="1182700"/>
            <a:chExt cx="5167920" cy="646331"/>
          </a:xfrm>
        </p:grpSpPr>
        <p:cxnSp>
          <p:nvCxnSpPr>
            <p:cNvPr id="5" name="Connecteur droit avec flèche 4"/>
            <p:cNvCxnSpPr/>
            <p:nvPr/>
          </p:nvCxnSpPr>
          <p:spPr>
            <a:xfrm flipH="1">
              <a:off x="-4215218" y="1454784"/>
              <a:ext cx="3106364" cy="123273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ZoneTexte 7"/>
            <p:cNvSpPr txBox="1"/>
            <p:nvPr/>
          </p:nvSpPr>
          <p:spPr>
            <a:xfrm>
              <a:off x="-1108854" y="1182700"/>
              <a:ext cx="2061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Insufficiently constrained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4994063" y="4146382"/>
            <a:ext cx="3412216" cy="687676"/>
            <a:chOff x="3550198" y="3310149"/>
            <a:chExt cx="3412216" cy="687676"/>
          </a:xfrm>
        </p:grpSpPr>
        <p:cxnSp>
          <p:nvCxnSpPr>
            <p:cNvPr id="23" name="Connecteur droit avec flèche 22"/>
            <p:cNvCxnSpPr/>
            <p:nvPr/>
          </p:nvCxnSpPr>
          <p:spPr>
            <a:xfrm flipH="1" flipV="1">
              <a:off x="3550198" y="3310149"/>
              <a:ext cx="917905" cy="16294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 flipH="1">
              <a:off x="3550198" y="3621071"/>
              <a:ext cx="871910" cy="12867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4468103" y="3351494"/>
              <a:ext cx="24943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Number of answers multiplied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4057651" y="3528922"/>
            <a:ext cx="3750240" cy="649436"/>
            <a:chOff x="3562351" y="3129909"/>
            <a:chExt cx="3750240" cy="649436"/>
          </a:xfrm>
        </p:grpSpPr>
        <p:cxnSp>
          <p:nvCxnSpPr>
            <p:cNvPr id="35" name="Connecteur droit avec flèche 34"/>
            <p:cNvCxnSpPr/>
            <p:nvPr/>
          </p:nvCxnSpPr>
          <p:spPr>
            <a:xfrm flipH="1">
              <a:off x="3562351" y="3498685"/>
              <a:ext cx="2051168" cy="28066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5642900" y="3129909"/>
              <a:ext cx="16696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Missing property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63969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1149697" y="2634822"/>
            <a:ext cx="42390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SELECT * WHERE {</a:t>
            </a:r>
          </a:p>
          <a:p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ICU 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?p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Dead 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?n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treats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?p .</a:t>
            </a:r>
          </a:p>
          <a:p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suffersFrom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?i }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33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942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50567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Lucida Bright" panose="02040602050505020304" pitchFamily="18" charset="0"/>
              </a:rPr>
              <a:t>Dealing with unexpected answers 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50077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1" name="Rectangle à coins arrondis 20"/>
          <p:cNvSpPr/>
          <p:nvPr/>
        </p:nvSpPr>
        <p:spPr>
          <a:xfrm>
            <a:off x="423948" y="3424888"/>
            <a:ext cx="1482729" cy="87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Unexpected</a:t>
            </a:r>
            <a:r>
              <a:rPr lang="fr-FR" sz="1600" dirty="0" smtClean="0"/>
              <a:t> </a:t>
            </a:r>
            <a:r>
              <a:rPr lang="fr-FR" sz="1600" dirty="0" err="1" smtClean="0"/>
              <a:t>answers</a:t>
            </a:r>
            <a:endParaRPr lang="fr-FR" sz="16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2244436" y="4707436"/>
            <a:ext cx="1554479" cy="633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Answer</a:t>
            </a:r>
            <a:r>
              <a:rPr lang="fr-FR" sz="1600" dirty="0" smtClean="0"/>
              <a:t> </a:t>
            </a:r>
            <a:r>
              <a:rPr lang="fr-FR" sz="1600" dirty="0" err="1" smtClean="0"/>
              <a:t>explanation</a:t>
            </a:r>
            <a:endParaRPr lang="fr-FR" sz="16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2244436" y="2327968"/>
            <a:ext cx="1554480" cy="621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Query</a:t>
            </a:r>
            <a:r>
              <a:rPr lang="fr-FR" sz="1600" dirty="0" smtClean="0"/>
              <a:t> modification</a:t>
            </a:r>
            <a:endParaRPr lang="fr-FR" sz="1600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260581" y="1648498"/>
            <a:ext cx="1863359" cy="550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Relaxation</a:t>
            </a:r>
            <a:endParaRPr lang="fr-FR" sz="1600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4260581" y="2373543"/>
            <a:ext cx="1863359" cy="588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Refinement</a:t>
            </a:r>
            <a:endParaRPr lang="fr-FR" sz="1600" dirty="0"/>
          </a:p>
        </p:txBody>
      </p:sp>
      <p:cxnSp>
        <p:nvCxnSpPr>
          <p:cNvPr id="29" name="Connecteur en angle 28"/>
          <p:cNvCxnSpPr>
            <a:stCxn id="21" idx="3"/>
            <a:endCxn id="22" idx="1"/>
          </p:cNvCxnSpPr>
          <p:nvPr/>
        </p:nvCxnSpPr>
        <p:spPr>
          <a:xfrm>
            <a:off x="1906677" y="3864504"/>
            <a:ext cx="337759" cy="115945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en angle 34"/>
          <p:cNvCxnSpPr/>
          <p:nvPr/>
        </p:nvCxnSpPr>
        <p:spPr>
          <a:xfrm rot="5400000">
            <a:off x="1542885" y="3171264"/>
            <a:ext cx="1225874" cy="160606"/>
          </a:xfrm>
          <a:prstGeom prst="bentConnector3">
            <a:avLst>
              <a:gd name="adj1" fmla="val 11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710748" y="2510185"/>
            <a:ext cx="244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[Bosc et al. 2008]</a:t>
            </a:r>
            <a:endParaRPr lang="fr-FR" sz="1400" dirty="0"/>
          </a:p>
        </p:txBody>
      </p:sp>
      <p:sp>
        <p:nvSpPr>
          <p:cNvPr id="38" name="ZoneTexte 37"/>
          <p:cNvSpPr txBox="1"/>
          <p:nvPr/>
        </p:nvSpPr>
        <p:spPr>
          <a:xfrm>
            <a:off x="6718779" y="1668067"/>
            <a:ext cx="2699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[Godfrey 1997]</a:t>
            </a:r>
          </a:p>
          <a:p>
            <a:r>
              <a:rPr lang="fr-FR" sz="1400" dirty="0" smtClean="0"/>
              <a:t>[</a:t>
            </a:r>
            <a:r>
              <a:rPr lang="fr-FR" sz="1400" dirty="0" err="1" smtClean="0"/>
              <a:t>Vasilyeva</a:t>
            </a:r>
            <a:r>
              <a:rPr lang="fr-FR" sz="1400" dirty="0" smtClean="0"/>
              <a:t> et al. 2016]</a:t>
            </a:r>
            <a:endParaRPr lang="fr-FR" sz="1400" dirty="0"/>
          </a:p>
        </p:txBody>
      </p:sp>
      <p:sp>
        <p:nvSpPr>
          <p:cNvPr id="40" name="ZoneTexte 39"/>
          <p:cNvSpPr txBox="1"/>
          <p:nvPr/>
        </p:nvSpPr>
        <p:spPr>
          <a:xfrm>
            <a:off x="6689858" y="3230605"/>
            <a:ext cx="2632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[Moises, Pereira 2014]</a:t>
            </a:r>
          </a:p>
          <a:p>
            <a:r>
              <a:rPr lang="fr-FR" sz="1400" dirty="0" smtClean="0"/>
              <a:t>[Song et al. 2019]</a:t>
            </a:r>
            <a:endParaRPr lang="fr-FR" sz="1400" dirty="0"/>
          </a:p>
        </p:txBody>
      </p:sp>
      <p:pic>
        <p:nvPicPr>
          <p:cNvPr id="41" name="Graphic 47" descr="Arrow: Slight curve">
            <a:extLst>
              <a:ext uri="{FF2B5EF4-FFF2-40B4-BE49-F238E27FC236}">
                <a16:creationId xmlns:a16="http://schemas.microsoft.com/office/drawing/2014/main" id="{6B9FF67A-C02C-4AC1-B476-1D4BBBA69D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17246" y="2458557"/>
            <a:ext cx="477483" cy="477483"/>
          </a:xfrm>
          <a:prstGeom prst="rect">
            <a:avLst/>
          </a:prstGeom>
        </p:spPr>
      </p:pic>
      <p:pic>
        <p:nvPicPr>
          <p:cNvPr id="42" name="Graphic 47" descr="Arrow: Slight curve">
            <a:extLst>
              <a:ext uri="{FF2B5EF4-FFF2-40B4-BE49-F238E27FC236}">
                <a16:creationId xmlns:a16="http://schemas.microsoft.com/office/drawing/2014/main" id="{6B9FF67A-C02C-4AC1-B476-1D4BBBA69D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17245" y="1666325"/>
            <a:ext cx="477483" cy="477483"/>
          </a:xfrm>
          <a:prstGeom prst="rect">
            <a:avLst/>
          </a:prstGeom>
        </p:spPr>
      </p:pic>
      <p:sp>
        <p:nvSpPr>
          <p:cNvPr id="53" name="Rectangle à coins arrondis 52"/>
          <p:cNvSpPr/>
          <p:nvPr/>
        </p:nvSpPr>
        <p:spPr>
          <a:xfrm>
            <a:off x="4260582" y="3165261"/>
            <a:ext cx="1863358" cy="588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Modification</a:t>
            </a:r>
            <a:endParaRPr lang="fr-FR" sz="1600" dirty="0"/>
          </a:p>
        </p:txBody>
      </p:sp>
      <p:cxnSp>
        <p:nvCxnSpPr>
          <p:cNvPr id="67" name="Connecteur droit 66"/>
          <p:cNvCxnSpPr/>
          <p:nvPr/>
        </p:nvCxnSpPr>
        <p:spPr>
          <a:xfrm>
            <a:off x="3798916" y="2638630"/>
            <a:ext cx="613571" cy="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en angle 69"/>
          <p:cNvCxnSpPr/>
          <p:nvPr/>
        </p:nvCxnSpPr>
        <p:spPr>
          <a:xfrm flipV="1">
            <a:off x="3942507" y="1870895"/>
            <a:ext cx="461667" cy="768932"/>
          </a:xfrm>
          <a:prstGeom prst="bentConnector3">
            <a:avLst>
              <a:gd name="adj1" fmla="val 319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en angle 70"/>
          <p:cNvCxnSpPr/>
          <p:nvPr/>
        </p:nvCxnSpPr>
        <p:spPr>
          <a:xfrm>
            <a:off x="3640240" y="2644302"/>
            <a:ext cx="894084" cy="90608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Graphic 47" descr="Arrow: Slight curve">
            <a:extLst>
              <a:ext uri="{FF2B5EF4-FFF2-40B4-BE49-F238E27FC236}">
                <a16:creationId xmlns:a16="http://schemas.microsoft.com/office/drawing/2014/main" id="{6B9FF67A-C02C-4AC1-B476-1D4BBBA69D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5550" y="3218897"/>
            <a:ext cx="477483" cy="477483"/>
          </a:xfrm>
          <a:prstGeom prst="rect">
            <a:avLst/>
          </a:prstGeom>
        </p:spPr>
      </p:pic>
      <p:cxnSp>
        <p:nvCxnSpPr>
          <p:cNvPr id="77" name="Connecteur en angle 76"/>
          <p:cNvCxnSpPr/>
          <p:nvPr/>
        </p:nvCxnSpPr>
        <p:spPr>
          <a:xfrm flipV="1">
            <a:off x="3795066" y="4558086"/>
            <a:ext cx="609108" cy="56792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en angle 77"/>
          <p:cNvCxnSpPr/>
          <p:nvPr/>
        </p:nvCxnSpPr>
        <p:spPr>
          <a:xfrm>
            <a:off x="3658659" y="5125672"/>
            <a:ext cx="875665" cy="3419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à coins arrondis 84"/>
          <p:cNvSpPr/>
          <p:nvPr/>
        </p:nvSpPr>
        <p:spPr>
          <a:xfrm>
            <a:off x="4256004" y="4378163"/>
            <a:ext cx="1867936" cy="588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False </a:t>
            </a:r>
            <a:r>
              <a:rPr lang="fr-FR" sz="1600" dirty="0" err="1" smtClean="0"/>
              <a:t>presuppositions</a:t>
            </a:r>
            <a:endParaRPr lang="fr-FR" sz="1600" dirty="0"/>
          </a:p>
        </p:txBody>
      </p:sp>
      <p:sp>
        <p:nvSpPr>
          <p:cNvPr id="86" name="Rectangle à coins arrondis 85"/>
          <p:cNvSpPr/>
          <p:nvPr/>
        </p:nvSpPr>
        <p:spPr>
          <a:xfrm>
            <a:off x="4256004" y="5188339"/>
            <a:ext cx="1867936" cy="5882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 smtClean="0"/>
              <a:t>Failure</a:t>
            </a:r>
            <a:r>
              <a:rPr lang="fr-FR" sz="1600" dirty="0" smtClean="0"/>
              <a:t> causes</a:t>
            </a:r>
            <a:endParaRPr lang="fr-FR" sz="1600" dirty="0"/>
          </a:p>
        </p:txBody>
      </p:sp>
      <p:sp>
        <p:nvSpPr>
          <p:cNvPr id="88" name="ZoneTexte 87"/>
          <p:cNvSpPr txBox="1"/>
          <p:nvPr/>
        </p:nvSpPr>
        <p:spPr>
          <a:xfrm>
            <a:off x="6726425" y="4386369"/>
            <a:ext cx="2444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[Kaplan 1982]</a:t>
            </a:r>
          </a:p>
          <a:p>
            <a:r>
              <a:rPr lang="fr-FR" sz="1400" dirty="0" smtClean="0"/>
              <a:t>[</a:t>
            </a:r>
            <a:r>
              <a:rPr lang="fr-FR" sz="1400" dirty="0" err="1" smtClean="0"/>
              <a:t>Motro</a:t>
            </a:r>
            <a:r>
              <a:rPr lang="fr-FR" sz="1400" dirty="0" smtClean="0"/>
              <a:t> 1986]</a:t>
            </a:r>
            <a:endParaRPr lang="fr-FR" sz="1400" dirty="0"/>
          </a:p>
        </p:txBody>
      </p:sp>
      <p:sp>
        <p:nvSpPr>
          <p:cNvPr id="89" name="ZoneTexte 88"/>
          <p:cNvSpPr txBox="1"/>
          <p:nvPr/>
        </p:nvSpPr>
        <p:spPr>
          <a:xfrm>
            <a:off x="6689858" y="5189142"/>
            <a:ext cx="2632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[Godfrey 1997]</a:t>
            </a:r>
          </a:p>
          <a:p>
            <a:r>
              <a:rPr lang="fr-FR" sz="1400" dirty="0" smtClean="0"/>
              <a:t>[Wang et al. 2019]</a:t>
            </a:r>
            <a:endParaRPr lang="fr-FR" sz="1400" dirty="0"/>
          </a:p>
        </p:txBody>
      </p:sp>
      <p:pic>
        <p:nvPicPr>
          <p:cNvPr id="90" name="Graphic 47" descr="Arrow: Slight curve">
            <a:extLst>
              <a:ext uri="{FF2B5EF4-FFF2-40B4-BE49-F238E27FC236}">
                <a16:creationId xmlns:a16="http://schemas.microsoft.com/office/drawing/2014/main" id="{6B9FF67A-C02C-4AC1-B476-1D4BBBA69D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17246" y="4417094"/>
            <a:ext cx="477483" cy="477483"/>
          </a:xfrm>
          <a:prstGeom prst="rect">
            <a:avLst/>
          </a:prstGeom>
        </p:spPr>
      </p:pic>
      <p:pic>
        <p:nvPicPr>
          <p:cNvPr id="91" name="Graphic 47" descr="Arrow: Slight curve">
            <a:extLst>
              <a:ext uri="{FF2B5EF4-FFF2-40B4-BE49-F238E27FC236}">
                <a16:creationId xmlns:a16="http://schemas.microsoft.com/office/drawing/2014/main" id="{6B9FF67A-C02C-4AC1-B476-1D4BBBA69D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5550" y="5177434"/>
            <a:ext cx="477483" cy="477483"/>
          </a:xfrm>
          <a:prstGeom prst="rect">
            <a:avLst/>
          </a:prstGeom>
        </p:spPr>
      </p:pic>
      <p:sp>
        <p:nvSpPr>
          <p:cNvPr id="92" name="Flèche courbée vers la droite 91"/>
          <p:cNvSpPr/>
          <p:nvPr/>
        </p:nvSpPr>
        <p:spPr>
          <a:xfrm rot="10800000">
            <a:off x="8929868" y="2470840"/>
            <a:ext cx="561441" cy="25489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9600993" y="3316471"/>
            <a:ext cx="2140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[Bosc et </a:t>
            </a:r>
            <a:r>
              <a:rPr lang="en-US" sz="1400" dirty="0" smtClean="0"/>
              <a:t>al. </a:t>
            </a:r>
            <a:r>
              <a:rPr lang="en-US" sz="1400" dirty="0"/>
              <a:t>2009</a:t>
            </a:r>
            <a:r>
              <a:rPr lang="en-US" sz="1400" dirty="0" smtClean="0"/>
              <a:t>] </a:t>
            </a:r>
            <a:r>
              <a:rPr lang="en-US" sz="1400" dirty="0"/>
              <a:t>[</a:t>
            </a:r>
            <a:r>
              <a:rPr lang="en-US" sz="1400" dirty="0" err="1" smtClean="0"/>
              <a:t>Jannach</a:t>
            </a:r>
            <a:r>
              <a:rPr lang="en-US" sz="1400" dirty="0" smtClean="0"/>
              <a:t> </a:t>
            </a:r>
            <a:r>
              <a:rPr lang="en-US" sz="1400" dirty="0"/>
              <a:t>2006</a:t>
            </a:r>
            <a:r>
              <a:rPr lang="en-US" sz="1400" dirty="0" smtClean="0"/>
              <a:t>] </a:t>
            </a:r>
            <a:r>
              <a:rPr lang="en-US" sz="1400" dirty="0"/>
              <a:t>[</a:t>
            </a:r>
            <a:r>
              <a:rPr lang="en-US" sz="1400" dirty="0" err="1" smtClean="0"/>
              <a:t>McSherry</a:t>
            </a:r>
            <a:r>
              <a:rPr lang="en-US" sz="1400" dirty="0" smtClean="0"/>
              <a:t> </a:t>
            </a:r>
            <a:r>
              <a:rPr lang="en-US" sz="1400" dirty="0"/>
              <a:t>2004</a:t>
            </a:r>
            <a:r>
              <a:rPr lang="en-US" sz="1400" dirty="0" smtClean="0"/>
              <a:t>] </a:t>
            </a:r>
            <a:r>
              <a:rPr lang="en-US" sz="1400" dirty="0"/>
              <a:t>[</a:t>
            </a:r>
            <a:r>
              <a:rPr lang="en-US" sz="1400" dirty="0" err="1"/>
              <a:t>Fokou</a:t>
            </a:r>
            <a:r>
              <a:rPr lang="en-US" sz="1400" dirty="0"/>
              <a:t> et </a:t>
            </a:r>
            <a:r>
              <a:rPr lang="en-US" sz="1400" dirty="0" smtClean="0"/>
              <a:t>al. </a:t>
            </a:r>
            <a:r>
              <a:rPr lang="en-US" sz="1400" dirty="0"/>
              <a:t>2016]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48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4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60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37" grpId="0"/>
      <p:bldP spid="38" grpId="0"/>
      <p:bldP spid="40" grpId="0"/>
      <p:bldP spid="53" grpId="0" animBg="1"/>
      <p:bldP spid="85" grpId="0" animBg="1"/>
      <p:bldP spid="86" grpId="0" animBg="1"/>
      <p:bldP spid="88" grpId="0"/>
      <p:bldP spid="89" grpId="0"/>
      <p:bldP spid="92" grpId="0" animBg="1"/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50567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Dealing with unexpected answers 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411941"/>
              </p:ext>
            </p:extLst>
          </p:nvPr>
        </p:nvGraphicFramePr>
        <p:xfrm>
          <a:off x="6174" y="-8178"/>
          <a:ext cx="12185828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7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7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830133" y="1938383"/>
            <a:ext cx="102657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17507"/>
              </p:ext>
            </p:extLst>
          </p:nvPr>
        </p:nvGraphicFramePr>
        <p:xfrm>
          <a:off x="1350356" y="1938383"/>
          <a:ext cx="9123681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1227">
                  <a:extLst>
                    <a:ext uri="{9D8B030D-6E8A-4147-A177-3AD203B41FA5}">
                      <a16:colId xmlns:a16="http://schemas.microsoft.com/office/drawing/2014/main" val="1165455955"/>
                    </a:ext>
                  </a:extLst>
                </a:gridCol>
                <a:gridCol w="3041227">
                  <a:extLst>
                    <a:ext uri="{9D8B030D-6E8A-4147-A177-3AD203B41FA5}">
                      <a16:colId xmlns:a16="http://schemas.microsoft.com/office/drawing/2014/main" val="3293366630"/>
                    </a:ext>
                  </a:extLst>
                </a:gridCol>
                <a:gridCol w="3041227">
                  <a:extLst>
                    <a:ext uri="{9D8B030D-6E8A-4147-A177-3AD203B41FA5}">
                      <a16:colId xmlns:a16="http://schemas.microsoft.com/office/drawing/2014/main" val="2151205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Query</a:t>
                      </a:r>
                      <a:r>
                        <a:rPr lang="fr-FR" baseline="0" dirty="0" smtClean="0"/>
                        <a:t> modification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Answer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explanation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471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Empty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answers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90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Too</a:t>
                      </a:r>
                      <a:r>
                        <a:rPr lang="fr-FR" dirty="0" smtClean="0"/>
                        <a:t> few </a:t>
                      </a:r>
                      <a:r>
                        <a:rPr lang="fr-FR" dirty="0" err="1" smtClean="0"/>
                        <a:t>answers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23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Too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many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answers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008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Missing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answer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98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Unwanted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answer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74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Combined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problems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20424"/>
                  </a:ext>
                </a:extLst>
              </a:tr>
            </a:tbl>
          </a:graphicData>
        </a:graphic>
      </p:graphicFrame>
      <p:grpSp>
        <p:nvGrpSpPr>
          <p:cNvPr id="14" name="Groupe 13"/>
          <p:cNvGrpSpPr/>
          <p:nvPr/>
        </p:nvGrpSpPr>
        <p:grpSpPr>
          <a:xfrm>
            <a:off x="5554749" y="3042545"/>
            <a:ext cx="357447" cy="174567"/>
            <a:chOff x="4854633" y="5270269"/>
            <a:chExt cx="357447" cy="174567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H="1"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8766233" y="3042545"/>
            <a:ext cx="357447" cy="174567"/>
            <a:chOff x="4854633" y="5270269"/>
            <a:chExt cx="357447" cy="174567"/>
          </a:xfrm>
        </p:grpSpPr>
        <p:cxnSp>
          <p:nvCxnSpPr>
            <p:cNvPr id="24" name="Connecteur droit 23"/>
            <p:cNvCxnSpPr/>
            <p:nvPr/>
          </p:nvCxnSpPr>
          <p:spPr>
            <a:xfrm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H="1"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8766233" y="3642723"/>
            <a:ext cx="357447" cy="174567"/>
            <a:chOff x="4854633" y="5270269"/>
            <a:chExt cx="357447" cy="174567"/>
          </a:xfrm>
        </p:grpSpPr>
        <p:cxnSp>
          <p:nvCxnSpPr>
            <p:cNvPr id="29" name="Connecteur droit 28"/>
            <p:cNvCxnSpPr/>
            <p:nvPr/>
          </p:nvCxnSpPr>
          <p:spPr>
            <a:xfrm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 flipH="1"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e 30"/>
          <p:cNvGrpSpPr/>
          <p:nvPr/>
        </p:nvGrpSpPr>
        <p:grpSpPr>
          <a:xfrm>
            <a:off x="8766233" y="4954561"/>
            <a:ext cx="357447" cy="174567"/>
            <a:chOff x="4854633" y="5270269"/>
            <a:chExt cx="357447" cy="174567"/>
          </a:xfrm>
        </p:grpSpPr>
        <p:cxnSp>
          <p:nvCxnSpPr>
            <p:cNvPr id="32" name="Connecteur droit 31"/>
            <p:cNvCxnSpPr/>
            <p:nvPr/>
          </p:nvCxnSpPr>
          <p:spPr>
            <a:xfrm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e 33"/>
          <p:cNvGrpSpPr/>
          <p:nvPr/>
        </p:nvGrpSpPr>
        <p:grpSpPr>
          <a:xfrm>
            <a:off x="5554748" y="5332775"/>
            <a:ext cx="357447" cy="174567"/>
            <a:chOff x="4854633" y="5270269"/>
            <a:chExt cx="357447" cy="174567"/>
          </a:xfrm>
        </p:grpSpPr>
        <p:cxnSp>
          <p:nvCxnSpPr>
            <p:cNvPr id="35" name="Connecteur droit 34"/>
            <p:cNvCxnSpPr/>
            <p:nvPr/>
          </p:nvCxnSpPr>
          <p:spPr>
            <a:xfrm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flipH="1"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 36"/>
          <p:cNvGrpSpPr/>
          <p:nvPr/>
        </p:nvGrpSpPr>
        <p:grpSpPr>
          <a:xfrm>
            <a:off x="8766232" y="5361106"/>
            <a:ext cx="357447" cy="174567"/>
            <a:chOff x="4854633" y="5270269"/>
            <a:chExt cx="357447" cy="174567"/>
          </a:xfrm>
        </p:grpSpPr>
        <p:cxnSp>
          <p:nvCxnSpPr>
            <p:cNvPr id="38" name="Connecteur droit 37"/>
            <p:cNvCxnSpPr/>
            <p:nvPr/>
          </p:nvCxnSpPr>
          <p:spPr>
            <a:xfrm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>
              <a:off x="4854633" y="5270269"/>
              <a:ext cx="357447" cy="1745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7431578" y="3313494"/>
            <a:ext cx="3042459" cy="9144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406206" y="2314956"/>
            <a:ext cx="22970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chemeClr val="accent1"/>
                </a:solidFill>
              </a:rPr>
              <a:t>[</a:t>
            </a:r>
            <a:r>
              <a:rPr lang="en-US" dirty="0" smtClean="0">
                <a:solidFill>
                  <a:schemeClr val="accent1"/>
                </a:solidFill>
              </a:rPr>
              <a:t>Godfrey </a:t>
            </a:r>
            <a:r>
              <a:rPr lang="en-US" dirty="0">
                <a:solidFill>
                  <a:schemeClr val="accent1"/>
                </a:solidFill>
              </a:rPr>
              <a:t>1997] </a:t>
            </a:r>
          </a:p>
          <a:p>
            <a:pPr lvl="0">
              <a:defRPr/>
            </a:pPr>
            <a:r>
              <a:rPr lang="en-US" dirty="0"/>
              <a:t>[</a:t>
            </a:r>
            <a:r>
              <a:rPr lang="en-US" dirty="0" err="1"/>
              <a:t>Fokou</a:t>
            </a:r>
            <a:r>
              <a:rPr lang="en-US" dirty="0"/>
              <a:t> et al. 2016]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431578" y="2309893"/>
            <a:ext cx="22970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chemeClr val="accent1"/>
                </a:solidFill>
              </a:rPr>
              <a:t>[</a:t>
            </a:r>
            <a:r>
              <a:rPr lang="en-US" dirty="0" smtClean="0">
                <a:solidFill>
                  <a:schemeClr val="accent1"/>
                </a:solidFill>
              </a:rPr>
              <a:t>Godfrey </a:t>
            </a:r>
            <a:r>
              <a:rPr lang="en-US" dirty="0">
                <a:solidFill>
                  <a:schemeClr val="accent1"/>
                </a:solidFill>
              </a:rPr>
              <a:t>1997] </a:t>
            </a:r>
          </a:p>
          <a:p>
            <a:pPr lvl="0">
              <a:defRPr/>
            </a:pPr>
            <a:r>
              <a:rPr lang="en-US" dirty="0"/>
              <a:t>[</a:t>
            </a:r>
            <a:r>
              <a:rPr lang="en-US" dirty="0" err="1"/>
              <a:t>Fokou</a:t>
            </a:r>
            <a:r>
              <a:rPr lang="en-US" dirty="0"/>
              <a:t> et al. 2016] 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6206" y="3316279"/>
            <a:ext cx="29971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[Bosc et </a:t>
            </a:r>
            <a:r>
              <a:rPr lang="en-US" dirty="0" smtClean="0">
                <a:solidFill>
                  <a:schemeClr val="accent1"/>
                </a:solidFill>
              </a:rPr>
              <a:t>al. </a:t>
            </a:r>
            <a:r>
              <a:rPr lang="en-US" dirty="0">
                <a:solidFill>
                  <a:schemeClr val="accent1"/>
                </a:solidFill>
              </a:rPr>
              <a:t>2006] </a:t>
            </a:r>
          </a:p>
          <a:p>
            <a:r>
              <a:rPr lang="en-US" dirty="0">
                <a:solidFill>
                  <a:schemeClr val="accent1"/>
                </a:solidFill>
              </a:rPr>
              <a:t>[</a:t>
            </a:r>
            <a:r>
              <a:rPr lang="en-US" dirty="0" smtClean="0">
                <a:solidFill>
                  <a:schemeClr val="accent1"/>
                </a:solidFill>
              </a:rPr>
              <a:t>Moises, Pereira </a:t>
            </a:r>
            <a:r>
              <a:rPr lang="en-US" dirty="0">
                <a:solidFill>
                  <a:schemeClr val="accent1"/>
                </a:solidFill>
              </a:rPr>
              <a:t>2014] 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[</a:t>
            </a:r>
            <a:r>
              <a:rPr lang="en-US" dirty="0" err="1"/>
              <a:t>Vasilyeva</a:t>
            </a:r>
            <a:r>
              <a:rPr lang="en-US" dirty="0"/>
              <a:t> et al. 2016]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406206" y="4221097"/>
            <a:ext cx="2639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[</a:t>
            </a:r>
            <a:r>
              <a:rPr lang="en-US" dirty="0" smtClean="0">
                <a:solidFill>
                  <a:schemeClr val="accent1"/>
                </a:solidFill>
              </a:rPr>
              <a:t>Tran, Chan </a:t>
            </a:r>
            <a:r>
              <a:rPr lang="en-US" dirty="0">
                <a:solidFill>
                  <a:schemeClr val="accent1"/>
                </a:solidFill>
              </a:rPr>
              <a:t>2010]</a:t>
            </a:r>
          </a:p>
          <a:p>
            <a:r>
              <a:rPr lang="en-US" dirty="0"/>
              <a:t>[Song et al. 2019] 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7403405" y="4224454"/>
            <a:ext cx="2255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chemeClr val="accent1"/>
                </a:solidFill>
              </a:rPr>
              <a:t>[</a:t>
            </a:r>
            <a:r>
              <a:rPr lang="en-US" dirty="0" err="1">
                <a:solidFill>
                  <a:schemeClr val="accent1"/>
                </a:solidFill>
              </a:rPr>
              <a:t>Bidoit</a:t>
            </a:r>
            <a:r>
              <a:rPr lang="en-US" dirty="0">
                <a:solidFill>
                  <a:schemeClr val="accent1"/>
                </a:solidFill>
              </a:rPr>
              <a:t> et al. 2014]</a:t>
            </a:r>
          </a:p>
          <a:p>
            <a:pPr lvl="0">
              <a:defRPr/>
            </a:pPr>
            <a:r>
              <a:rPr lang="en-US" dirty="0"/>
              <a:t>[Wang et al. 2019]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406206" y="4853818"/>
            <a:ext cx="2190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[Song et al. 2019] 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46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718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40" grpId="0"/>
      <p:bldP spid="8" grpId="0"/>
      <p:bldP spid="9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617" y="2612242"/>
            <a:ext cx="7198758" cy="32427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20036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988541"/>
            <a:ext cx="12192000" cy="0"/>
          </a:xfrm>
          <a:prstGeom prst="line">
            <a:avLst/>
          </a:prstGeom>
          <a:ln w="349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94239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1" y="6124635"/>
            <a:ext cx="661777" cy="411543"/>
          </a:xfrm>
          <a:prstGeom prst="rect">
            <a:avLst/>
          </a:prstGeom>
        </p:spPr>
      </p:pic>
      <p:sp>
        <p:nvSpPr>
          <p:cNvPr id="13" name="Titre 1"/>
          <p:cNvSpPr txBox="1">
            <a:spLocks/>
          </p:cNvSpPr>
          <p:nvPr/>
        </p:nvSpPr>
        <p:spPr>
          <a:xfrm>
            <a:off x="838199" y="223806"/>
            <a:ext cx="10515600" cy="761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  <a:latin typeface="Lucida Bright" panose="02040602050505020304" pitchFamily="18" charset="0"/>
              </a:rPr>
              <a:t>A generalized approach</a:t>
            </a:r>
            <a:endParaRPr lang="en-US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20815"/>
              </p:ext>
            </p:extLst>
          </p:nvPr>
        </p:nvGraphicFramePr>
        <p:xfrm>
          <a:off x="6174" y="-8178"/>
          <a:ext cx="12185824" cy="25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6456">
                  <a:extLst>
                    <a:ext uri="{9D8B030D-6E8A-4147-A177-3AD203B41FA5}">
                      <a16:colId xmlns:a16="http://schemas.microsoft.com/office/drawing/2014/main" val="2808625812"/>
                    </a:ext>
                  </a:extLst>
                </a:gridCol>
                <a:gridCol w="3046456">
                  <a:extLst>
                    <a:ext uri="{9D8B030D-6E8A-4147-A177-3AD203B41FA5}">
                      <a16:colId xmlns:a16="http://schemas.microsoft.com/office/drawing/2014/main" val="4273271964"/>
                    </a:ext>
                  </a:extLst>
                </a:gridCol>
                <a:gridCol w="3046456">
                  <a:extLst>
                    <a:ext uri="{9D8B030D-6E8A-4147-A177-3AD203B41FA5}">
                      <a16:colId xmlns:a16="http://schemas.microsoft.com/office/drawing/2014/main" val="1392675659"/>
                    </a:ext>
                  </a:extLst>
                </a:gridCol>
                <a:gridCol w="3046456">
                  <a:extLst>
                    <a:ext uri="{9D8B030D-6E8A-4147-A177-3AD203B41FA5}">
                      <a16:colId xmlns:a16="http://schemas.microsoft.com/office/drawing/2014/main" val="1396783435"/>
                    </a:ext>
                  </a:extLst>
                </a:gridCol>
              </a:tblGrid>
              <a:tr h="253205"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Context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State of the art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Our contributions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Linux Libertine O" panose="02000503000000000000" pitchFamily="50" charset="0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●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600"/>
                        </a:lnSpc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Future Work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  <a:latin typeface="+mn-lt"/>
                          <a:ea typeface="Linux Libertine O" panose="02000503000000000000" pitchFamily="50" charset="0"/>
                          <a:cs typeface="Linux Libertine O" panose="02000503000000000000" pitchFamily="50" charset="0"/>
                        </a:rPr>
                        <a:t>○○○ </a:t>
                      </a:r>
                      <a:endParaRPr lang="en-US" sz="800" dirty="0">
                        <a:solidFill>
                          <a:schemeClr val="bg1"/>
                        </a:solidFill>
                        <a:latin typeface="+mn-lt"/>
                        <a:ea typeface="Linux Libertine O" panose="02000503000000000000" pitchFamily="50" charset="0"/>
                        <a:cs typeface="Linux Libertine O" panose="02000503000000000000" pitchFamily="50" charset="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958152"/>
                  </a:ext>
                </a:extLst>
              </a:tr>
            </a:tbl>
          </a:graphicData>
        </a:graphic>
      </p:graphicFrame>
      <p:sp>
        <p:nvSpPr>
          <p:cNvPr id="21" name="Espace réservé du contenu 2"/>
          <p:cNvSpPr txBox="1">
            <a:spLocks/>
          </p:cNvSpPr>
          <p:nvPr/>
        </p:nvSpPr>
        <p:spPr>
          <a:xfrm>
            <a:off x="838199" y="1440022"/>
            <a:ext cx="4473634" cy="48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err="1" smtClean="0"/>
              <a:t>Failure</a:t>
            </a:r>
            <a:r>
              <a:rPr lang="fr-FR" dirty="0" smtClean="0"/>
              <a:t> cause </a:t>
            </a:r>
            <a:r>
              <a:rPr lang="fr-FR" dirty="0" err="1" smtClean="0"/>
              <a:t>definition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989215" y="3485056"/>
            <a:ext cx="4239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SELECT * WHERE {</a:t>
            </a: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	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ICU .	    t1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?p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Dead .	    t2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?n </a:t>
            </a:r>
            <a:r>
              <a:rPr lang="fr-F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treats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?p .	    t3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ICU .	    t4</a:t>
            </a: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	?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suffersFrom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?i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}	    t5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8965" y="2539071"/>
            <a:ext cx="7345206" cy="3709329"/>
          </a:xfrm>
          <a:prstGeom prst="rect">
            <a:avLst/>
          </a:prstGeom>
        </p:spPr>
      </p:pic>
      <p:sp>
        <p:nvSpPr>
          <p:cNvPr id="9" name="Rectangle à coins arrondis 8"/>
          <p:cNvSpPr/>
          <p:nvPr/>
        </p:nvSpPr>
        <p:spPr>
          <a:xfrm>
            <a:off x="1895475" y="4362450"/>
            <a:ext cx="2400300" cy="54292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ZoneTexte 14"/>
          <p:cNvSpPr txBox="1"/>
          <p:nvPr/>
        </p:nvSpPr>
        <p:spPr>
          <a:xfrm>
            <a:off x="989215" y="1475872"/>
            <a:ext cx="10265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Existing definition: MFS (Minimal Failing Subqueries)</a:t>
            </a:r>
          </a:p>
        </p:txBody>
      </p:sp>
      <p:pic>
        <p:nvPicPr>
          <p:cNvPr id="19" name="Espace réservé du contenu 18"/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161" y="6164886"/>
            <a:ext cx="825093" cy="371292"/>
          </a:xfrm>
        </p:spPr>
      </p:pic>
      <p:sp>
        <p:nvSpPr>
          <p:cNvPr id="26" name="Rectangle 25"/>
          <p:cNvSpPr/>
          <p:nvPr/>
        </p:nvSpPr>
        <p:spPr>
          <a:xfrm>
            <a:off x="1" y="6598506"/>
            <a:ext cx="12191999" cy="2469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pied de page 4"/>
          <p:cNvSpPr txBox="1">
            <a:spLocks/>
          </p:cNvSpPr>
          <p:nvPr/>
        </p:nvSpPr>
        <p:spPr>
          <a:xfrm>
            <a:off x="1085341" y="6582325"/>
            <a:ext cx="10169598" cy="2935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Lucida Bright" panose="02040602050505020304" pitchFamily="18" charset="0"/>
              </a:rPr>
              <a:t> </a:t>
            </a:r>
            <a:r>
              <a:rPr lang="en-US" sz="1050" dirty="0" smtClean="0">
                <a:latin typeface="Lucida Bright" panose="02040602050505020304" pitchFamily="18" charset="0"/>
              </a:rPr>
              <a:t>    Cooperative </a:t>
            </a:r>
            <a:r>
              <a:rPr lang="en-US" sz="1050" dirty="0">
                <a:latin typeface="Lucida Bright" panose="02040602050505020304" pitchFamily="18" charset="0"/>
              </a:rPr>
              <a:t>Treatment of Unsatisfactory Answers in RDF	           VLDB 2021 PhD workshop                              louise.parkin@ensma.fr</a:t>
            </a:r>
          </a:p>
        </p:txBody>
      </p:sp>
      <p:sp>
        <p:nvSpPr>
          <p:cNvPr id="29" name="Espace réservé de la date 3"/>
          <p:cNvSpPr txBox="1">
            <a:spLocks/>
          </p:cNvSpPr>
          <p:nvPr/>
        </p:nvSpPr>
        <p:spPr>
          <a:xfrm>
            <a:off x="21622" y="6591389"/>
            <a:ext cx="1240508" cy="2666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Linux Libertine Display O" panose="02000503000000000000" pitchFamily="50" charset="0"/>
                <a:ea typeface="Linux Libertine Display O" panose="02000503000000000000" pitchFamily="50" charset="0"/>
                <a:cs typeface="Linux Libertine Display O" panose="02000503000000000000" pitchFamily="50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Lucida Bright" panose="02040602050505020304" pitchFamily="18" charset="0"/>
              </a:rPr>
              <a:t>August 16, 2021</a:t>
            </a:r>
            <a:endParaRPr lang="en-US" dirty="0">
              <a:latin typeface="Lucida Bright" panose="02040602050505020304" pitchFamily="18" charset="0"/>
            </a:endParaRPr>
          </a:p>
        </p:txBody>
      </p:sp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958647" y="6598507"/>
            <a:ext cx="2233352" cy="24697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055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67"/>
    </mc:Choice>
    <mc:Fallback xmlns="">
      <p:transition spd="slow" advTm="64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|17.2|9.5|9.2"/>
</p:tagLst>
</file>

<file path=ppt/theme/theme1.xml><?xml version="1.0" encoding="utf-8"?>
<a:theme xmlns:a="http://schemas.openxmlformats.org/drawingml/2006/main" name="Thème Office">
  <a:themeElements>
    <a:clrScheme name="Personnalis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998"/>
      </a:accent1>
      <a:accent2>
        <a:srgbClr val="FA5A0B"/>
      </a:accent2>
      <a:accent3>
        <a:srgbClr val="FFD928"/>
      </a:accent3>
      <a:accent4>
        <a:srgbClr val="11C129"/>
      </a:accent4>
      <a:accent5>
        <a:srgbClr val="870091"/>
      </a:accent5>
      <a:accent6>
        <a:srgbClr val="C00000"/>
      </a:accent6>
      <a:hlink>
        <a:srgbClr val="0563C1"/>
      </a:hlink>
      <a:folHlink>
        <a:srgbClr val="954F72"/>
      </a:folHlink>
    </a:clrScheme>
    <a:fontScheme name="Personnalisé 1">
      <a:majorFont>
        <a:latin typeface="Lucida Bright"/>
        <a:ea typeface=""/>
        <a:cs typeface=""/>
      </a:majorFont>
      <a:minorFont>
        <a:latin typeface="Lucida Br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11815</TotalTime>
  <Words>1291</Words>
  <Application>Microsoft Office PowerPoint</Application>
  <PresentationFormat>Grand écran</PresentationFormat>
  <Paragraphs>383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Linux Libertine Display O</vt:lpstr>
      <vt:lpstr>Linux Libertine O</vt:lpstr>
      <vt:lpstr>Lucida Bright</vt:lpstr>
      <vt:lpstr>Symbol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Méthode coopérative pour le traitement du problème des réponses pléthoriques dans les bases de connaissance RDF</dc:title>
  <dc:creator>PARKIN Louise</dc:creator>
  <cp:lastModifiedBy>PARKIN Louise</cp:lastModifiedBy>
  <cp:revision>225</cp:revision>
  <dcterms:created xsi:type="dcterms:W3CDTF">2020-09-17T06:47:02Z</dcterms:created>
  <dcterms:modified xsi:type="dcterms:W3CDTF">2021-08-03T17:01:33Z</dcterms:modified>
</cp:coreProperties>
</file>