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8" r:id="rId2"/>
    <p:sldId id="281" r:id="rId3"/>
    <p:sldId id="334" r:id="rId4"/>
    <p:sldId id="274" r:id="rId5"/>
    <p:sldId id="376" r:id="rId6"/>
    <p:sldId id="272" r:id="rId7"/>
    <p:sldId id="268" r:id="rId8"/>
    <p:sldId id="276" r:id="rId9"/>
    <p:sldId id="277" r:id="rId10"/>
    <p:sldId id="259" r:id="rId11"/>
    <p:sldId id="379" r:id="rId12"/>
    <p:sldId id="383" r:id="rId13"/>
    <p:sldId id="384" r:id="rId14"/>
    <p:sldId id="387" r:id="rId15"/>
    <p:sldId id="300" r:id="rId16"/>
    <p:sldId id="292" r:id="rId17"/>
    <p:sldId id="325" r:id="rId18"/>
    <p:sldId id="314" r:id="rId19"/>
    <p:sldId id="385" r:id="rId20"/>
    <p:sldId id="302" r:id="rId21"/>
    <p:sldId id="295" r:id="rId22"/>
    <p:sldId id="265" r:id="rId23"/>
    <p:sldId id="357" r:id="rId24"/>
    <p:sldId id="322" r:id="rId25"/>
    <p:sldId id="358" r:id="rId26"/>
    <p:sldId id="270" r:id="rId27"/>
    <p:sldId id="335" r:id="rId28"/>
    <p:sldId id="360" r:id="rId29"/>
    <p:sldId id="382" r:id="rId30"/>
    <p:sldId id="271" r:id="rId31"/>
    <p:sldId id="328" r:id="rId32"/>
    <p:sldId id="388" r:id="rId33"/>
    <p:sldId id="263" r:id="rId34"/>
    <p:sldId id="340" r:id="rId35"/>
    <p:sldId id="380" r:id="rId36"/>
    <p:sldId id="372" r:id="rId37"/>
    <p:sldId id="311" r:id="rId38"/>
    <p:sldId id="312" r:id="rId39"/>
    <p:sldId id="261" r:id="rId40"/>
    <p:sldId id="339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中村 航大" initials="中村" lastIdx="1" clrIdx="0">
    <p:extLst>
      <p:ext uri="{19B8F6BF-5375-455C-9EA6-DF929625EA0E}">
        <p15:presenceInfo xmlns:p15="http://schemas.microsoft.com/office/powerpoint/2012/main" userId="420e9faa53cf32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B32"/>
    <a:srgbClr val="4C7631"/>
    <a:srgbClr val="51E077"/>
    <a:srgbClr val="8BDFDF"/>
    <a:srgbClr val="9BF7F7"/>
    <a:srgbClr val="8BE7E7"/>
    <a:srgbClr val="8FAADC"/>
    <a:srgbClr val="2D7576"/>
    <a:srgbClr val="2176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3" autoAdjust="0"/>
    <p:restoredTop sz="72703" autoAdjust="0"/>
  </p:normalViewPr>
  <p:slideViewPr>
    <p:cSldViewPr snapToGrid="0">
      <p:cViewPr varScale="1">
        <p:scale>
          <a:sx n="89" d="100"/>
          <a:sy n="89" d="100"/>
        </p:scale>
        <p:origin x="1520" y="168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15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D1756B2-8B98-428C-B456-6C93B912F0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3BB5CE-36A8-4113-84FE-59B53DA32A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55BA-8511-445F-9846-8A9608DEADB7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15927E-7A6B-4DA4-A1E3-C71D6F2BA1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97B5BD-F837-4FD9-A453-ABF40CFDD4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BF82F-67F7-4F8E-83DE-F12A1FAA4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4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B142-44B5-4B6F-B421-B7D46B56DE8E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39398-F9D7-4B35-9664-8869255439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75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for watching our presentation.</a:t>
            </a:r>
          </a:p>
          <a:p>
            <a:r>
              <a:rPr kumimoji="1" lang="en-US" altLang="ja-JP" dirty="0"/>
              <a:t>I'm Kota Nakamura from SANKEN Osaka University in japan,</a:t>
            </a:r>
          </a:p>
          <a:p>
            <a:r>
              <a:rPr kumimoji="1" lang="en-US" altLang="ja-JP" dirty="0"/>
              <a:t>and I‘m going to talk about</a:t>
            </a:r>
          </a:p>
          <a:p>
            <a:r>
              <a:rPr kumimoji="1" lang="en-US" altLang="ja-JP" dirty="0"/>
              <a:t>Stream Mining of Complex Event Tensor.</a:t>
            </a:r>
          </a:p>
          <a:p>
            <a:endParaRPr kumimoji="1" lang="en-US" altLang="ja-JP" dirty="0">
              <a:solidFill>
                <a:schemeClr val="accent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031E-0949-7346-A10F-D0F38DE9A8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9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short, </a:t>
            </a:r>
          </a:p>
          <a:p>
            <a:r>
              <a:rPr kumimoji="1" lang="en-US" altLang="ja-JP" dirty="0"/>
              <a:t>Given complex event streams which consist of multiple attributes and a timestamp,</a:t>
            </a:r>
          </a:p>
          <a:p>
            <a:r>
              <a:rPr kumimoji="1" lang="en-US" altLang="ja-JP" dirty="0"/>
              <a:t>our goal is to find both latent groups and temporal patterns simultaneously, moreover in automatic and streaming settings.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54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tackle these challenges, we will present </a:t>
            </a:r>
            <a:r>
              <a:rPr kumimoji="1" lang="en-US" altLang="ja-JP" dirty="0" err="1"/>
              <a:t>TriComp</a:t>
            </a:r>
            <a:r>
              <a:rPr kumimoji="1" lang="en-US" altLang="ja-JP" dirty="0"/>
              <a:t> which is a mining method of complex event streams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4</a:t>
            </a:r>
            <a:r>
              <a:rPr kumimoji="1" lang="ja-JP" altLang="en-US"/>
              <a:t>分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55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Next, let me talk about problem</a:t>
            </a:r>
            <a:r>
              <a:rPr lang="en-US" altLang="ja-JP" baseline="0" dirty="0"/>
              <a:t> formulation.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33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formulate the problem, </a:t>
            </a:r>
          </a:p>
          <a:p>
            <a:r>
              <a:rPr kumimoji="1" lang="en-US" altLang="ja-JP" dirty="0"/>
              <a:t>it is needed to handle 2 questions.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First, 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How do we represent latent groups ?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Second, 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How do we represent temporal patterns ?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36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we introduce 2 key concepts for each question.</a:t>
            </a: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265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The first concept is participation matrices.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If we continuously observe taxi ride records which consist of pick up area, drop off area, and pick up time,</a:t>
            </a:r>
          </a:p>
          <a:p>
            <a:r>
              <a:rPr kumimoji="1" lang="en-US" altLang="ja-JP" dirty="0"/>
              <a:t>We handle this data as a tensor.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Specifically,</a:t>
            </a:r>
          </a:p>
          <a:p>
            <a:r>
              <a:rPr kumimoji="1" lang="en-US" altLang="ja-JP" dirty="0"/>
              <a:t>Pick up time column</a:t>
            </a:r>
            <a:r>
              <a:rPr kumimoji="1" lang="ja-JP" altLang="en-US"/>
              <a:t> </a:t>
            </a:r>
            <a:r>
              <a:rPr kumimoji="1" lang="en-US" altLang="ja-JP" dirty="0"/>
              <a:t>turn to time attribute.</a:t>
            </a:r>
          </a:p>
          <a:p>
            <a:r>
              <a:rPr kumimoji="1" lang="en-US" altLang="ja-JP" dirty="0"/>
              <a:t>Pick up area and Drop off are columns that turn to Entity1 and Entity2 attributes.</a:t>
            </a:r>
          </a:p>
          <a:p>
            <a:r>
              <a:rPr kumimoji="1" lang="en-US" altLang="ja-JP" dirty="0"/>
              <a:t>Finally, it will be 3 order tensor.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(A element shows # of events, such as the rides from A residence to A park at August 1st 12pm is 4times )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43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When we obtain tensor, it can decompose participation matrices</a:t>
            </a:r>
          </a:p>
          <a:p>
            <a:r>
              <a:rPr kumimoji="1" lang="en-US" altLang="ja-JP" dirty="0"/>
              <a:t>to represent relationships between latent groups and each attribute,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this case,</a:t>
            </a:r>
          </a:p>
          <a:p>
            <a:r>
              <a:rPr kumimoji="1" lang="en-US" altLang="ja-JP" dirty="0"/>
              <a:t>Tensor has three attributes, so we obtain three participation matrices.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213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More specifically,</a:t>
            </a:r>
          </a:p>
          <a:p>
            <a:r>
              <a:rPr kumimoji="1" lang="en-US" altLang="ja-JP" dirty="0"/>
              <a:t>In participation matrices “C” related to Time attribute,</a:t>
            </a:r>
          </a:p>
          <a:p>
            <a:r>
              <a:rPr kumimoji="1" lang="en-US" altLang="ja-JP" dirty="0"/>
              <a:t>Each n element shows participation strength into each group.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844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2nd concept is regime to represent temporal patterns.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Complex event streams have distinct patterns in time evolution.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For example, these patterns show weekday patterns, weekend patterns, festival day patterns, and so 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In this case,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1 type of pattern can be represented by 1 type of tensor.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1 type of tensor can be represented by 1 type of participation matrices.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)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237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So we define regime to express a certain temporal pattern.</a:t>
            </a:r>
          </a:p>
          <a:p>
            <a:r>
              <a:rPr kumimoji="1" lang="en-US" altLang="ja-JP" dirty="0"/>
              <a:t>Specifically, the regime is represented by three participation matrices.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addition,</a:t>
            </a:r>
          </a:p>
          <a:p>
            <a:r>
              <a:rPr kumimoji="1" lang="en-US" altLang="ja-JP" dirty="0"/>
              <a:t>whole complex event streams can be represented by a set of regimes as a full model.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6</a:t>
            </a:r>
            <a:r>
              <a:rPr kumimoji="1" lang="ja-JP" altLang="en-US"/>
              <a:t>分</a:t>
            </a:r>
            <a:r>
              <a:rPr kumimoji="1" lang="en-US" altLang="ja-JP" dirty="0"/>
              <a:t>40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56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Recently, we 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incessantly observe complex event streams which consist of multiple categorical attributes and a timestamp.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data in countless domains such as Location-based services, Web activity, E-commerce, Medical records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so on.</a:t>
            </a:r>
            <a:endParaRPr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242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Finally, </a:t>
            </a:r>
          </a:p>
          <a:p>
            <a:r>
              <a:rPr kumimoji="1" lang="en-US" altLang="ja-JP" dirty="0"/>
              <a:t>Our problem can be formulated that </a:t>
            </a:r>
          </a:p>
          <a:p>
            <a:r>
              <a:rPr kumimoji="1" lang="en-US" altLang="ja-JP" dirty="0"/>
              <a:t>to find the full model which consists of m regimes to represent the whole complex event streams and to find the number of regimes m.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939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</a:t>
            </a:r>
          </a:p>
          <a:p>
            <a:r>
              <a:rPr kumimoji="1" lang="en-US" altLang="ja-JP" dirty="0"/>
              <a:t>we’ll show proposed algorithm, </a:t>
            </a:r>
            <a:r>
              <a:rPr kumimoji="1" lang="en-US" altLang="ja-JP" dirty="0" err="1"/>
              <a:t>TriComp</a:t>
            </a:r>
            <a:r>
              <a:rPr kumimoji="1" lang="en-US" altLang="ja-JP" dirty="0"/>
              <a:t>,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919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achieve the objective defined previous section,</a:t>
            </a:r>
          </a:p>
          <a:p>
            <a:r>
              <a:rPr kumimoji="1" lang="en-US" altLang="ja-JP" dirty="0"/>
              <a:t>There are two important and difficult challenges.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Step1 is an incremental estimation of the regime.</a:t>
            </a:r>
          </a:p>
          <a:p>
            <a:r>
              <a:rPr kumimoji="1" lang="en-US" altLang="ja-JP" dirty="0"/>
              <a:t>Step2 is automatic optimization of the full model.</a:t>
            </a:r>
            <a:endParaRPr kumimoji="1" lang="ja-JP" altLang="en-US"/>
          </a:p>
          <a:p>
            <a:endParaRPr kumimoji="1" lang="en-US" altLang="ja-JP" dirty="0"/>
          </a:p>
          <a:p>
            <a:r>
              <a:rPr kumimoji="1" lang="en-US" altLang="ja-JP" dirty="0"/>
              <a:t>Now, our proposed algorithm consists of two sub algorithms for answering the two challenges.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033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will explain each sub algorithm following overview of </a:t>
            </a:r>
            <a:r>
              <a:rPr kumimoji="1" lang="en-US" altLang="ja-JP" dirty="0" err="1"/>
              <a:t>TriComp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When new arriving data is given,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0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define it as current tensor which is partial data of complex event stream.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768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After that, it estimates a regime for the current tensor in </a:t>
            </a:r>
            <a:r>
              <a:rPr kumimoji="1" lang="en-US" altLang="ja-JP" dirty="0" err="1"/>
              <a:t>TriComp</a:t>
            </a:r>
            <a:r>
              <a:rPr kumimoji="1" lang="en-US" altLang="ja-JP" dirty="0"/>
              <a:t>-Decomp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723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</a:t>
            </a:r>
            <a:r>
              <a:rPr kumimoji="1" lang="en-US" altLang="ja-JP" dirty="0" err="1"/>
              <a:t>TriComp</a:t>
            </a:r>
            <a:r>
              <a:rPr kumimoji="1" lang="en-US" altLang="ja-JP" dirty="0"/>
              <a:t>-Decomp,</a:t>
            </a:r>
          </a:p>
          <a:p>
            <a:r>
              <a:rPr kumimoji="1" lang="en-US" altLang="ja-JP" dirty="0"/>
              <a:t>The problem is how to incrementally estimate participation matrices.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Our idea is</a:t>
            </a:r>
          </a:p>
          <a:p>
            <a:r>
              <a:rPr kumimoji="1" lang="en-US" altLang="ja-JP" dirty="0"/>
              <a:t>the estimation is based on concept of topic modeling, specifically, it is assumed that each event has been generated by latent groups. </a:t>
            </a:r>
          </a:p>
          <a:p>
            <a:r>
              <a:rPr kumimoji="1" lang="en-US" altLang="ja-JP" dirty="0"/>
              <a:t>In addition, it is assumed that these latent groups fluctuate over time, the dynamics are modeled by integrating past participation matrices into the estimation.</a:t>
            </a:r>
          </a:p>
          <a:p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001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More specifically,</a:t>
            </a:r>
          </a:p>
          <a:p>
            <a:r>
              <a:rPr kumimoji="1" lang="en-US" altLang="ja-JP" dirty="0"/>
              <a:t>To incrementally and efficiently estimate regime (based on concepts in previous slide,)</a:t>
            </a:r>
          </a:p>
          <a:p>
            <a:r>
              <a:rPr kumimoji="1" lang="en-US" altLang="ja-JP" dirty="0"/>
              <a:t>our algorithm utilizes *novel* </a:t>
            </a:r>
            <a:r>
              <a:rPr kumimoji="1" lang="en-US" altLang="ja-JP" dirty="0" err="1"/>
              <a:t>gibbs</a:t>
            </a:r>
            <a:r>
              <a:rPr kumimoji="1" lang="en-US" altLang="ja-JP" dirty="0"/>
              <a:t> sampling.</a:t>
            </a:r>
          </a:p>
          <a:p>
            <a:endParaRPr kumimoji="1" lang="en-US" altLang="ja-JP" dirty="0"/>
          </a:p>
          <a:p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the introduction of previous participation strength for each group, </a:t>
            </a:r>
          </a:p>
          <a:p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not store previous tensors to represent dynamics. </a:t>
            </a:r>
          </a:p>
          <a:p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thus omits memory space and time complexity. </a:t>
            </a:r>
            <a:endParaRPr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81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</a:t>
            </a:r>
          </a:p>
          <a:p>
            <a:r>
              <a:rPr kumimoji="1" lang="en-US" altLang="ja-JP" dirty="0"/>
              <a:t>we called candidate regime which is a regime derived from the current tensor in </a:t>
            </a:r>
            <a:r>
              <a:rPr kumimoji="1" lang="en-US" altLang="ja-JP" dirty="0" err="1"/>
              <a:t>TriComp</a:t>
            </a:r>
            <a:r>
              <a:rPr kumimoji="1" lang="en-US" altLang="ja-JP" dirty="0"/>
              <a:t>-Decomp.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After obtaining the candidate regime,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it optimizes the full model and then, determines the optimal regime for the current tensor. </a:t>
            </a:r>
          </a:p>
          <a:p>
            <a:r>
              <a:rPr kumimoji="1" lang="en-US" altLang="ja-JP" dirty="0"/>
              <a:t>This animation shows the result that </a:t>
            </a:r>
            <a:r>
              <a:rPr kumimoji="1" lang="en-US" altLang="ja-JP" dirty="0" err="1"/>
              <a:t>TriComp</a:t>
            </a:r>
            <a:r>
              <a:rPr kumimoji="1" lang="en-US" altLang="ja-JP" dirty="0"/>
              <a:t>-Compress chose regime 2 by evaluation.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160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</a:t>
            </a:r>
            <a:r>
              <a:rPr kumimoji="1" lang="en-US" altLang="ja-JP" dirty="0" err="1"/>
              <a:t>TriComp</a:t>
            </a:r>
            <a:r>
              <a:rPr kumimoji="1" lang="en-US" altLang="ja-JP" dirty="0"/>
              <a:t>-Compress,</a:t>
            </a:r>
          </a:p>
          <a:p>
            <a:r>
              <a:rPr kumimoji="1" lang="en-US" altLang="ja-JP" dirty="0"/>
              <a:t>we are required to automatically determine</a:t>
            </a:r>
          </a:p>
          <a:p>
            <a:r>
              <a:rPr kumimoji="1" lang="en-US" altLang="ja-JP" dirty="0"/>
              <a:t>which model structure is the best for a given tensor.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Specifically,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It is necessary to answer How do we decide # of regimes in the full model ?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Our idea for this question is that we apply</a:t>
            </a:r>
          </a:p>
          <a:p>
            <a:r>
              <a:rPr kumimoji="1" lang="en-US" altLang="ja-JP" dirty="0"/>
              <a:t>an objective function</a:t>
            </a:r>
          </a:p>
          <a:p>
            <a:r>
              <a:rPr kumimoji="1" lang="en-US" altLang="ja-JP" dirty="0"/>
              <a:t>based on the minimum description length principle.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88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Example, there are taxi ride records.</a:t>
            </a:r>
          </a:p>
          <a:p>
            <a:r>
              <a:rPr kumimoji="1" lang="en-US" altLang="ja-JP" dirty="0"/>
              <a:t>This is the collection that has </a:t>
            </a:r>
          </a:p>
          <a:p>
            <a:r>
              <a:rPr kumimoji="1" lang="en-US" altLang="ja-JP" dirty="0"/>
              <a:t>multiple categorical attributes such as Pick-up area, Drop off area, and customer type, </a:t>
            </a:r>
          </a:p>
          <a:p>
            <a:r>
              <a:rPr kumimoji="1" lang="en-US" altLang="ja-JP" dirty="0"/>
              <a:t>and time-stamp attributes such as pick-up time.</a:t>
            </a:r>
            <a:endParaRPr kumimoji="1" lang="ja-JP" altLang="en-US"/>
          </a:p>
          <a:p>
            <a:endParaRPr kumimoji="1" lang="en-US" altLang="ja-JP" dirty="0"/>
          </a:p>
          <a:p>
            <a:r>
              <a:rPr kumimoji="1" lang="en-US" altLang="ja-JP" dirty="0"/>
              <a:t>Now, </a:t>
            </a:r>
          </a:p>
          <a:p>
            <a:r>
              <a:rPr kumimoji="1" lang="en-US" altLang="ja-JP" dirty="0"/>
              <a:t>Complex event streams have two main difficulties to handle.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469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The MDL consists of model cost and data encoding cost given the model.</a:t>
            </a:r>
          </a:p>
          <a:p>
            <a:r>
              <a:rPr lang="en-US" altLang="ja-JP" baseline="0" dirty="0"/>
              <a:t>The costs show the trade-off between the model complexity and model accuracy.</a:t>
            </a:r>
          </a:p>
          <a:p>
            <a:r>
              <a:rPr kumimoji="1" lang="en-US" altLang="ja-JP" dirty="0"/>
              <a:t>So, we minimize the sum of the two costs to get optimal numbers of regimes.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04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we can not store and process all historical data.</a:t>
            </a:r>
          </a:p>
          <a:p>
            <a:r>
              <a:rPr kumimoji="1" lang="en-US" altLang="ja-JP" dirty="0"/>
              <a:t>We only consider the increase in the total cost when a new event streams are obtained.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More specifically,</a:t>
            </a:r>
          </a:p>
          <a:p>
            <a:r>
              <a:rPr kumimoji="1" lang="en-US" altLang="ja-JP" dirty="0"/>
              <a:t>It compares the increase between when choosing candidate regime and when choosing existing regime.</a:t>
            </a:r>
          </a:p>
          <a:p>
            <a:r>
              <a:rPr kumimoji="1" lang="en-US" altLang="ja-JP" dirty="0"/>
              <a:t>And then, it determines the optimal regime for the current tensor so that the increase is minimal.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11</a:t>
            </a:r>
            <a:r>
              <a:rPr kumimoji="1" lang="ja-JP" altLang="en-US"/>
              <a:t>分</a:t>
            </a: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44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Next, let me talk about experimental results</a:t>
            </a:r>
            <a:r>
              <a:rPr lang="en-US" altLang="ja-JP" baseline="0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253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evaluated the proposed algorithm in terms of Effectiveness, Accuracy, and Scalability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486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These are results that are given by taxi rides</a:t>
            </a:r>
            <a:r>
              <a:rPr kumimoji="1" lang="ja-JP" altLang="en-US"/>
              <a:t>　</a:t>
            </a:r>
            <a:r>
              <a:rPr kumimoji="1" lang="en-US" altLang="ja-JP" dirty="0"/>
              <a:t>records which consist of pickup time, pick up area, and drop off area.</a:t>
            </a:r>
          </a:p>
          <a:p>
            <a:r>
              <a:rPr kumimoji="1" lang="en-US" altLang="ja-JP" dirty="0"/>
              <a:t>This figure shows temporal patterns and participation matrices related to time,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As for regime that is temporal patterns, we can see regime assignments of two regimes.</a:t>
            </a:r>
          </a:p>
          <a:p>
            <a:r>
              <a:rPr kumimoji="1" lang="en-US" altLang="ja-JP" dirty="0"/>
              <a:t>The gray period is regime 1, and the yellow period is regime2. </a:t>
            </a:r>
          </a:p>
          <a:p>
            <a:r>
              <a:rPr kumimoji="1" lang="en-US" altLang="ja-JP" dirty="0"/>
              <a:t>these regimes are recognized *incrementally*.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these assignments coincide with weekdays and weekends.</a:t>
            </a:r>
          </a:p>
          <a:p>
            <a:r>
              <a:rPr kumimoji="1" lang="en-US" altLang="ja-JP" dirty="0"/>
              <a:t>In addition, the proposed method recognized non-periodic weekend pattern such as public holiday.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549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for participation matrices that represent relationships between latent groups and time,</a:t>
            </a:r>
          </a:p>
          <a:p>
            <a:r>
              <a:rPr kumimoji="1" lang="en-US" altLang="ja-JP" dirty="0"/>
              <a:t>Each group intensities fluctuate over time,</a:t>
            </a:r>
          </a:p>
          <a:p>
            <a:r>
              <a:rPr kumimoji="1" lang="en-US" altLang="ja-JP" dirty="0"/>
              <a:t>In particular, group 3 which is represented green line is strong on weekends.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For a service provider,</a:t>
            </a:r>
          </a:p>
          <a:p>
            <a:r>
              <a:rPr kumimoji="1" lang="en-US" altLang="ja-JP" dirty="0"/>
              <a:t>this indicates group3 is the group with the highest number of rides on weekends, so it is the target group on weekends. </a:t>
            </a: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970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figures shows participation matrices related to pick up area and drop off area,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each latent group assignments adaptively change over regimes.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As an example, we focus on group3 which is represented by green area and has a high intensity in the weekend regime.</a:t>
            </a:r>
          </a:p>
          <a:p>
            <a:r>
              <a:rPr kumimoji="1" lang="en-US" altLang="ja-JP" dirty="0"/>
              <a:t>Red circle areas in the right figure shift from group2 to group3 on weekends.</a:t>
            </a:r>
          </a:p>
          <a:p>
            <a:r>
              <a:rPr kumimoji="1" lang="en-US" altLang="ja-JP" dirty="0"/>
              <a:t>Considering these areas are located around vast parks, bars, and restaurants, it is thus likely to represent a group related to *amusement* .</a:t>
            </a:r>
          </a:p>
          <a:p>
            <a:r>
              <a:rPr kumimoji="1" lang="en-US" altLang="ja-JP" dirty="0"/>
              <a:t>The groups are common among attributes, so we can know taxi rides which related to amusement have occurred from the green area on pick up area map. 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result indicates that if we are service providers, it will be effective to place an amusement </a:t>
            </a:r>
            <a:r>
              <a:rPr kumimoji="1" lang="en" altLang="ja-JP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advertisement in the green area.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96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conduct quantitative evaluations in two real datasets,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evaluated how accurate the model represents original streams by comparing reconstruction accuracy in terms of perplexity, and RMSE</a:t>
            </a:r>
            <a:r>
              <a:rPr kumimoji="1" lang="en-US" altLang="ja-JP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ja-JP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proposed method outperforms the other methods because it can capture high-level patterns that are regimes.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859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indicates the wall clock time of an experiment performed on each dataset.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our incremental update, that is it only requires new partial data for the model update,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method is faster than its competitors by up to four orders of magnitude in each dataset.</a:t>
            </a:r>
            <a:endParaRPr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438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conclusions,</a:t>
            </a:r>
          </a:p>
          <a:p>
            <a:r>
              <a:rPr kumimoji="1" lang="en-US" altLang="ja-JP" dirty="0"/>
              <a:t>our proposed method is effective to find both latent groups and temporal patterns.</a:t>
            </a:r>
          </a:p>
          <a:p>
            <a:r>
              <a:rPr kumimoji="1" lang="en-US" altLang="ja-JP" dirty="0"/>
              <a:t>It automatically recognizes and summarizes the temporal patterns.</a:t>
            </a:r>
          </a:p>
          <a:p>
            <a:r>
              <a:rPr kumimoji="1" lang="en-US" altLang="ja-JP" dirty="0"/>
              <a:t>And so, its scalability does not depend on the data stream length.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42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First, the 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is being generated with no end in sight and not all of them can be stored.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So we need a model which does not require all historical data in the process.</a:t>
            </a:r>
            <a:endParaRPr kumimoji="1" lang="en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206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/>
              <a:t>In future work,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make the proposed method more general by evaluating it on various datasets such as e-commerce, web access, and medical records.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we will also conduct extensive experiments on more than three order tensors.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aim to design a fully automatic and fast algorithm. Specifically, we consider that it would automatically determine not only the number of regimes but also the number of groups.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dirty="0"/>
              <a:t>Thank you very much for watching till the end.</a:t>
            </a:r>
          </a:p>
          <a:p>
            <a:r>
              <a:rPr kumimoji="1" lang="en-US" altLang="ja-JP" sz="1200" dirty="0"/>
              <a:t>And please leave messages if you have any questions about this research.</a:t>
            </a:r>
            <a:endParaRPr lang="en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82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second is the difficulty of interpretation.</a:t>
            </a:r>
          </a:p>
          <a:p>
            <a:r>
              <a:rPr kumimoji="1" lang="en-US" altLang="ja-JP" dirty="0"/>
              <a:t>Complex events are represented as a tensor.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But, this tensor is </a:t>
            </a: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critically different from continuous sequences such as sensor data.</a:t>
            </a:r>
            <a:endParaRPr kumimoji="1" lang="en-US" altLang="ja-JP" dirty="0"/>
          </a:p>
          <a:p>
            <a:r>
              <a:rPr kumimoji="1" lang="en-US" altLang="ja-JP" dirty="0"/>
              <a:t>because it tends to be sparse.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it exhibits no obvious patterns, neither periodicities nor groups. </a:t>
            </a:r>
            <a:endParaRPr lang="en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05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From two main difficulties, the stream mining method is needed.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20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More specifically, there are 4 requirements for the mining of complex event streams.</a:t>
            </a:r>
          </a:p>
          <a:p>
            <a:r>
              <a:rPr kumimoji="1" lang="en-US" altLang="ja-JP" dirty="0"/>
              <a:t>As mentioned previous slide.</a:t>
            </a:r>
          </a:p>
          <a:p>
            <a:r>
              <a:rPr kumimoji="1" lang="en-US" altLang="ja-JP" dirty="0"/>
              <a:t>One of the requirements is streaming.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One other is to find latent groups.</a:t>
            </a:r>
          </a:p>
          <a:p>
            <a:r>
              <a:rPr kumimoji="1" lang="en-US" altLang="ja-JP" dirty="0"/>
              <a:t>In practice,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utilize data to design precise marketing strategies and beneficial business planning,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providers want to know that there are groups of locations and customers.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75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addition,</a:t>
            </a:r>
          </a:p>
          <a:p>
            <a:r>
              <a:rPr kumimoji="1" lang="en-US" altLang="ja-JP" dirty="0"/>
              <a:t>It is also interested in what are there differences between periods.</a:t>
            </a:r>
          </a:p>
          <a:p>
            <a:endParaRPr kumimoji="1" lang="ja-JP" altLang="en-US"/>
          </a:p>
          <a:p>
            <a:r>
              <a:rPr kumimoji="1" lang="en-US" altLang="ja-JP" dirty="0"/>
              <a:t>For a service provider,</a:t>
            </a:r>
          </a:p>
          <a:p>
            <a:r>
              <a:rPr kumimoji="1" lang="en-US" altLang="ja-JP" dirty="0"/>
              <a:t>it is interest things such as the difference in customer behavior between summer and winter, and weekday and weekend</a:t>
            </a:r>
            <a:endParaRPr kumimoji="1" lang="ja-JP" altLang="en-US"/>
          </a:p>
          <a:p>
            <a:endParaRPr kumimoji="1" lang="en-US" altLang="ja-JP" dirty="0"/>
          </a:p>
          <a:p>
            <a:r>
              <a:rPr kumimoji="1" lang="en-US" altLang="ja-JP" dirty="0"/>
              <a:t>So, it is required that finding temporal patterns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91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Also, </a:t>
            </a:r>
          </a:p>
          <a:p>
            <a:r>
              <a:rPr kumimoji="1" lang="en-US" altLang="ja-JP" dirty="0"/>
              <a:t>There is a big demand that wants to know these features without high cost requires time and human resources.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For complex event streams which has no end in sight,</a:t>
            </a:r>
          </a:p>
          <a:p>
            <a:r>
              <a:rPr kumimoji="1" lang="en-US" altLang="ja-JP" dirty="0"/>
              <a:t>It is very difficult to find the optimal number of patterns and duration of patterns.</a:t>
            </a:r>
          </a:p>
          <a:p>
            <a:r>
              <a:rPr kumimoji="1" lang="en-US" altLang="ja-JP" dirty="0"/>
              <a:t>So, It is one of the requirements to find patterns automatically.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39398-F9D7-4B35-9664-8869255439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0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893C82-B6F4-4956-B82C-04177735A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280" y="1971578"/>
            <a:ext cx="10515600" cy="1039605"/>
          </a:xfrm>
        </p:spPr>
        <p:txBody>
          <a:bodyPr bIns="36000">
            <a:normAutofit/>
          </a:bodyPr>
          <a:lstStyle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11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23117-D4F9-FC42-93EE-E3B3D9B6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797E40-4ABA-DD47-9F19-7B58A7E0B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8010" y="6393592"/>
            <a:ext cx="1231006" cy="365125"/>
          </a:xfrm>
        </p:spPr>
        <p:txBody>
          <a:bodyPr/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E605F5F5-9AB4-457B-9BCA-66DE330541AF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AB643671-519C-A445-BCB8-5F59B24605DB}"/>
              </a:ext>
            </a:extLst>
          </p:cNvPr>
          <p:cNvSpPr txBox="1">
            <a:spLocks/>
          </p:cNvSpPr>
          <p:nvPr userDrawn="1"/>
        </p:nvSpPr>
        <p:spPr>
          <a:xfrm>
            <a:off x="4644218" y="6391881"/>
            <a:ext cx="2903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Kota Nakamura @ Sakurai Lab.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7597168-F8E0-464C-8262-3E6856231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7540" y="6292608"/>
            <a:ext cx="928357" cy="51583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E48EC9-2845-744F-B282-DA5B808EC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5264" t="8301" r="7168" b="7375"/>
          <a:stretch/>
        </p:blipFill>
        <p:spPr>
          <a:xfrm>
            <a:off x="10021951" y="6290770"/>
            <a:ext cx="535675" cy="51583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0CBBFE-903D-CA4B-9B52-A56CAA97D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3186" r="71398"/>
          <a:stretch/>
        </p:blipFill>
        <p:spPr>
          <a:xfrm>
            <a:off x="10568712" y="6292607"/>
            <a:ext cx="546566" cy="515835"/>
          </a:xfrm>
          <a:prstGeom prst="rect">
            <a:avLst/>
          </a:prstGeom>
        </p:spPr>
      </p:pic>
      <p:pic>
        <p:nvPicPr>
          <p:cNvPr id="18434" name="Picture 2" descr="VLDB 2021 - 47th International Conference on Very Large Data Bases">
            <a:extLst>
              <a:ext uri="{FF2B5EF4-FFF2-40B4-BE49-F238E27FC236}">
                <a16:creationId xmlns:a16="http://schemas.microsoft.com/office/drawing/2014/main" id="{243B5620-472A-1F4A-BB96-23BF42C3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7" y="6238549"/>
            <a:ext cx="1480977" cy="5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0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6C198-7114-FE4B-86D9-447C5CD9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66BE3A-8423-2949-B725-89BFB7EDD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137E9-8E2D-454E-9BA1-CEA02DDE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7A898F-0DCA-454B-954E-789F647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Kawabata et. al. @ Sakurai Lab.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55C8CC-5168-A546-B796-C14F8145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D0B0-8AE7-E248-8007-7709D17E61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57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2B0302-B47F-40D8-88ED-75010299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33"/>
            <a:ext cx="10515600" cy="1039605"/>
          </a:xfrm>
          <a:prstGeom prst="rect">
            <a:avLst/>
          </a:prstGeom>
        </p:spPr>
        <p:txBody>
          <a:bodyPr vert="horz" lIns="91440" tIns="45720" rIns="91440" bIns="36000" rtlCol="0" anchor="ctr">
            <a:normAutofit/>
          </a:bodyPr>
          <a:lstStyle/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E133CD-2373-4E74-BE44-1BD0E660B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F5F5-9AB4-457B-9BCA-66DE33054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9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emf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e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5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emf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4.emf"/><Relationship Id="rId10" Type="http://schemas.openxmlformats.org/officeDocument/2006/relationships/image" Target="../media/image26.png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3" Type="http://schemas.openxmlformats.org/officeDocument/2006/relationships/image" Target="../media/image4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46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image" Target="../media/image37.png"/><Relationship Id="rId15" Type="http://schemas.openxmlformats.org/officeDocument/2006/relationships/image" Target="../media/image49.png"/><Relationship Id="rId4" Type="http://schemas.openxmlformats.org/officeDocument/2006/relationships/image" Target="../media/image38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530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7.emf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emf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53.png"/><Relationship Id="rId10" Type="http://schemas.openxmlformats.org/officeDocument/2006/relationships/oleObject" Target="../embeddings/oleObject13.bin"/><Relationship Id="rId31" Type="http://schemas.openxmlformats.org/officeDocument/2006/relationships/image" Target="../media/image56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65.png"/><Relationship Id="rId3" Type="http://schemas.openxmlformats.org/officeDocument/2006/relationships/image" Target="../media/image46.png"/><Relationship Id="rId12" Type="http://schemas.openxmlformats.org/officeDocument/2006/relationships/image" Target="../media/image45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image" Target="../media/image37.png"/><Relationship Id="rId15" Type="http://schemas.openxmlformats.org/officeDocument/2006/relationships/image" Target="../media/image49.png"/><Relationship Id="rId4" Type="http://schemas.openxmlformats.org/officeDocument/2006/relationships/image" Target="../media/image38.png"/><Relationship Id="rId1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8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42EB44FF-9489-354A-8D97-CF4DEC8E2B21}"/>
              </a:ext>
            </a:extLst>
          </p:cNvPr>
          <p:cNvSpPr txBox="1">
            <a:spLocks/>
          </p:cNvSpPr>
          <p:nvPr/>
        </p:nvSpPr>
        <p:spPr>
          <a:xfrm>
            <a:off x="483842" y="915100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5400" b="1">
              <a:solidFill>
                <a:schemeClr val="accent3"/>
              </a:solidFill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731C00F1-8958-A042-ABAC-C97BD1CF75E1}"/>
              </a:ext>
            </a:extLst>
          </p:cNvPr>
          <p:cNvSpPr txBox="1">
            <a:spLocks/>
          </p:cNvSpPr>
          <p:nvPr/>
        </p:nvSpPr>
        <p:spPr>
          <a:xfrm>
            <a:off x="554182" y="3708542"/>
            <a:ext cx="1108363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Kota Nakamura</a:t>
            </a:r>
          </a:p>
          <a:p>
            <a:pPr algn="l"/>
            <a:r>
              <a:rPr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Supervised by Yasuko Matsubara, Koki Kawabata, Yasushi Sakurai</a:t>
            </a:r>
          </a:p>
          <a:p>
            <a:pPr algn="l"/>
            <a:r>
              <a:rPr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AIRC - SANKEN, Osaka University</a:t>
            </a:r>
            <a:endParaRPr lang="ja-JP" altLang="en-US" sz="3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6E66F28-98B7-214E-B572-05320F0B2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8800" y="5364304"/>
            <a:ext cx="2189018" cy="12163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3956A7F-C1F0-0D49-BC6E-17D9BD05E3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264" t="8301" r="7168" b="7375"/>
          <a:stretch/>
        </p:blipFill>
        <p:spPr>
          <a:xfrm>
            <a:off x="6896932" y="5349875"/>
            <a:ext cx="1263094" cy="121631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91C98B8-EE41-0E49-8DAA-5D2880D39D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-3186" r="71398"/>
          <a:stretch/>
        </p:blipFill>
        <p:spPr>
          <a:xfrm>
            <a:off x="8160026" y="5364304"/>
            <a:ext cx="1288774" cy="1216313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F1EC557-117C-0543-90C8-7CCBEB7C857F}"/>
              </a:ext>
            </a:extLst>
          </p:cNvPr>
          <p:cNvCxnSpPr/>
          <p:nvPr/>
        </p:nvCxnSpPr>
        <p:spPr>
          <a:xfrm>
            <a:off x="554182" y="3492378"/>
            <a:ext cx="1110679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358435-3E0C-164D-86C1-A8F5CB9FE69D}"/>
              </a:ext>
            </a:extLst>
          </p:cNvPr>
          <p:cNvSpPr txBox="1"/>
          <p:nvPr/>
        </p:nvSpPr>
        <p:spPr>
          <a:xfrm>
            <a:off x="554182" y="1908289"/>
            <a:ext cx="1095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800" b="1" dirty="0">
                <a:solidFill>
                  <a:srgbClr val="3B3B3B"/>
                </a:solidFill>
                <a:latin typeface="Candara" panose="020E0502030303020204" pitchFamily="34" charset="0"/>
              </a:rPr>
              <a:t>PhD work:</a:t>
            </a:r>
          </a:p>
          <a:p>
            <a:pPr algn="l"/>
            <a:r>
              <a:rPr kumimoji="1" lang="en-US" altLang="ja-JP" sz="4800" b="1" dirty="0">
                <a:solidFill>
                  <a:srgbClr val="3B3B3B"/>
                </a:solidFill>
                <a:latin typeface="Candara" panose="020E0502030303020204" pitchFamily="34" charset="0"/>
              </a:rPr>
              <a:t>Stream Mining of Complex Event Tensor</a:t>
            </a:r>
            <a:endParaRPr kumimoji="1" lang="ja-JP" altLang="en-US" sz="48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5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3BC81E2-988B-B843-8295-A1D2422999B2}"/>
              </a:ext>
            </a:extLst>
          </p:cNvPr>
          <p:cNvSpPr txBox="1">
            <a:spLocks/>
          </p:cNvSpPr>
          <p:nvPr/>
        </p:nvSpPr>
        <p:spPr>
          <a:xfrm>
            <a:off x="757423" y="1247002"/>
            <a:ext cx="9837399" cy="1709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accent1"/>
                </a:solidFill>
                <a:latin typeface="Candara" panose="020E0502030303020204" pitchFamily="34" charset="0"/>
              </a:rPr>
              <a:t>Given: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Complex event streams</a:t>
            </a:r>
          </a:p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	consists of {multiple attributes + time stamp}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4F584C4B-5C85-584D-939A-18EAD4E9D962}"/>
              </a:ext>
            </a:extLst>
          </p:cNvPr>
          <p:cNvSpPr txBox="1">
            <a:spLocks/>
          </p:cNvSpPr>
          <p:nvPr/>
        </p:nvSpPr>
        <p:spPr>
          <a:xfrm>
            <a:off x="757423" y="3174859"/>
            <a:ext cx="9837399" cy="30706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Challenge: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Find: Latent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Find: Temporal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Automatic (No parameter tuning)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Streaming (Incremental, Online)</a:t>
            </a:r>
          </a:p>
        </p:txBody>
      </p:sp>
    </p:spTree>
    <p:extLst>
      <p:ext uri="{BB962C8B-B14F-4D97-AF65-F5344CB8AC3E}">
        <p14:creationId xmlns:p14="http://schemas.microsoft.com/office/powerpoint/2010/main" val="119743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3BC81E2-988B-B843-8295-A1D2422999B2}"/>
              </a:ext>
            </a:extLst>
          </p:cNvPr>
          <p:cNvSpPr txBox="1">
            <a:spLocks/>
          </p:cNvSpPr>
          <p:nvPr/>
        </p:nvSpPr>
        <p:spPr>
          <a:xfrm>
            <a:off x="757423" y="1247002"/>
            <a:ext cx="9837399" cy="1709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accent1"/>
                </a:solidFill>
                <a:latin typeface="Candara" panose="020E0502030303020204" pitchFamily="34" charset="0"/>
              </a:rPr>
              <a:t>Given: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Complex event streams</a:t>
            </a:r>
          </a:p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	consists of {multiple attributes + time stamp}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4F584C4B-5C85-584D-939A-18EAD4E9D962}"/>
              </a:ext>
            </a:extLst>
          </p:cNvPr>
          <p:cNvSpPr txBox="1">
            <a:spLocks/>
          </p:cNvSpPr>
          <p:nvPr/>
        </p:nvSpPr>
        <p:spPr>
          <a:xfrm>
            <a:off x="757423" y="3174859"/>
            <a:ext cx="9837399" cy="30706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Goal: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Find: Latent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Find: Temporal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Automatic (No parameter tuning)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Streaming (Incremental, Online)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EA6D27-943C-A047-A3D3-953EF3136635}"/>
              </a:ext>
            </a:extLst>
          </p:cNvPr>
          <p:cNvSpPr txBox="1"/>
          <p:nvPr/>
        </p:nvSpPr>
        <p:spPr>
          <a:xfrm>
            <a:off x="0" y="2574024"/>
            <a:ext cx="12192000" cy="1709952"/>
          </a:xfrm>
          <a:prstGeom prst="rect">
            <a:avLst/>
          </a:prstGeom>
          <a:solidFill>
            <a:srgbClr val="9BF7F7">
              <a:alpha val="89804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kumimoji="1" lang="en-US" altLang="ja-JP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TriComp</a:t>
            </a:r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: mining method of complex event stream</a:t>
            </a:r>
          </a:p>
        </p:txBody>
      </p:sp>
    </p:spTree>
    <p:extLst>
      <p:ext uri="{BB962C8B-B14F-4D97-AF65-F5344CB8AC3E}">
        <p14:creationId xmlns:p14="http://schemas.microsoft.com/office/powerpoint/2010/main" val="28940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Outline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1C01AA-6D14-8A48-B77B-4E7662D3B9B8}"/>
              </a:ext>
            </a:extLst>
          </p:cNvPr>
          <p:cNvSpPr txBox="1"/>
          <p:nvPr/>
        </p:nvSpPr>
        <p:spPr>
          <a:xfrm>
            <a:off x="358588" y="1213394"/>
            <a:ext cx="7189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solidFill>
                  <a:srgbClr val="3B3B3B"/>
                </a:solidFill>
                <a:latin typeface="Candara" panose="020E0502030303020204" pitchFamily="34" charset="0"/>
              </a:rPr>
              <a:t>✔️</a:t>
            </a:r>
            <a:r>
              <a:rPr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  Motivation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kumimoji="1"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Problem formulation</a:t>
            </a:r>
            <a:endParaRPr lang="en-US" altLang="ja-JP" sz="36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Proposed</a:t>
            </a:r>
            <a:r>
              <a:rPr kumimoji="1"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 algorithm: </a:t>
            </a:r>
            <a:r>
              <a:rPr kumimoji="1" lang="en-US" altLang="ja-JP" sz="3600" dirty="0" err="1">
                <a:solidFill>
                  <a:srgbClr val="3B3B3B"/>
                </a:solidFill>
                <a:latin typeface="Candara" panose="020E0502030303020204" pitchFamily="34" charset="0"/>
              </a:rPr>
              <a:t>TriComp</a:t>
            </a:r>
            <a:endParaRPr kumimoji="1" lang="en-US" altLang="ja-JP" sz="3600" dirty="0">
              <a:solidFill>
                <a:srgbClr val="3B3B3B"/>
              </a:solidFill>
              <a:latin typeface="Candara" panose="020E0502030303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Experiments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kumimoji="1"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640715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5342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Problem formulation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A5054E9-6E69-2646-B62B-50107177441D}"/>
              </a:ext>
            </a:extLst>
          </p:cNvPr>
          <p:cNvSpPr txBox="1">
            <a:spLocks/>
          </p:cNvSpPr>
          <p:nvPr/>
        </p:nvSpPr>
        <p:spPr>
          <a:xfrm>
            <a:off x="761672" y="1429093"/>
            <a:ext cx="9879762" cy="1289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accent1"/>
                </a:solidFill>
                <a:latin typeface="Candara" panose="020E0502030303020204" pitchFamily="34" charset="0"/>
              </a:rPr>
              <a:t>Goal:</a:t>
            </a:r>
            <a:br>
              <a:rPr lang="en-US" altLang="ja-JP" sz="3600" dirty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 both 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latent groups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temporal patterns </a:t>
            </a:r>
            <a:b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 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automatic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streaming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settings.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53FF6E-27DF-BF40-AD5F-D301C348FC85}"/>
              </a:ext>
            </a:extLst>
          </p:cNvPr>
          <p:cNvSpPr txBox="1"/>
          <p:nvPr/>
        </p:nvSpPr>
        <p:spPr>
          <a:xfrm>
            <a:off x="761672" y="3091123"/>
            <a:ext cx="9879762" cy="26161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36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Q1. How do we represent latent groups ?</a:t>
            </a:r>
          </a:p>
          <a:p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</a:p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Q2. How do we represent temporal patterns ?</a:t>
            </a:r>
            <a:endParaRPr lang="en-US" altLang="ja-JP" sz="28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	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8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5342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Problem formulation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A5054E9-6E69-2646-B62B-50107177441D}"/>
              </a:ext>
            </a:extLst>
          </p:cNvPr>
          <p:cNvSpPr txBox="1">
            <a:spLocks/>
          </p:cNvSpPr>
          <p:nvPr/>
        </p:nvSpPr>
        <p:spPr>
          <a:xfrm>
            <a:off x="761672" y="1429093"/>
            <a:ext cx="9879762" cy="1289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accent1"/>
                </a:solidFill>
                <a:latin typeface="Candara" panose="020E0502030303020204" pitchFamily="34" charset="0"/>
              </a:rPr>
              <a:t>Goal:</a:t>
            </a:r>
            <a:br>
              <a:rPr lang="en-US" altLang="ja-JP" sz="3600" dirty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 both 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latent groups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temporal patterns </a:t>
            </a:r>
            <a:b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 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automatic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streaming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settings.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53FF6E-27DF-BF40-AD5F-D301C348FC85}"/>
              </a:ext>
            </a:extLst>
          </p:cNvPr>
          <p:cNvSpPr txBox="1"/>
          <p:nvPr/>
        </p:nvSpPr>
        <p:spPr>
          <a:xfrm>
            <a:off x="761672" y="3091123"/>
            <a:ext cx="9879762" cy="26161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2 key concept:</a:t>
            </a:r>
          </a:p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Q1. How do we represent latent groups ?</a:t>
            </a:r>
          </a:p>
          <a:p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	C1: Participation matrices</a:t>
            </a:r>
          </a:p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Q2. How do we represent temporal patterns ?</a:t>
            </a:r>
            <a:endParaRPr lang="en-US" altLang="ja-JP" sz="28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	C2: Regime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2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A30450A-410B-714D-A28F-4A231EB7D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08" y="1070852"/>
            <a:ext cx="5226569" cy="3733264"/>
          </a:xfrm>
          <a:prstGeom prst="rect">
            <a:avLst/>
          </a:prstGeom>
        </p:spPr>
      </p:pic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D347DAE-89D2-C648-B254-E174EAAF9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67316"/>
              </p:ext>
            </p:extLst>
          </p:nvPr>
        </p:nvGraphicFramePr>
        <p:xfrm>
          <a:off x="856161" y="2152356"/>
          <a:ext cx="469674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302">
                  <a:extLst>
                    <a:ext uri="{9D8B030D-6E8A-4147-A177-3AD203B41FA5}">
                      <a16:colId xmlns:a16="http://schemas.microsoft.com/office/drawing/2014/main" val="2341725404"/>
                    </a:ext>
                  </a:extLst>
                </a:gridCol>
              </a:tblGrid>
              <a:tr h="8082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Pick Up area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Drop Off area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Pick Up time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residence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Park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2021-08-01</a:t>
                      </a:r>
                      <a:r>
                        <a:rPr kumimoji="1" lang="en-US" altLang="ja-JP" sz="1800" baseline="0" dirty="0"/>
                        <a:t>-12:00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 Office 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 office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2021-08-02</a:t>
                      </a:r>
                      <a:r>
                        <a:rPr kumimoji="1" lang="en-US" altLang="ja-JP" sz="1800" baseline="0" dirty="0"/>
                        <a:t>-15:00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 museum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D museum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2021-08-02</a:t>
                      </a:r>
                      <a:r>
                        <a:rPr kumimoji="1" lang="en-US" altLang="ja-JP" sz="1800" baseline="0" dirty="0"/>
                        <a:t>-19:00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 store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store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2021-08-03</a:t>
                      </a:r>
                      <a:r>
                        <a:rPr kumimoji="1" lang="en-US" altLang="ja-JP" sz="1800" baseline="0" dirty="0"/>
                        <a:t>-11:00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右矢印 17">
            <a:extLst>
              <a:ext uri="{FF2B5EF4-FFF2-40B4-BE49-F238E27FC236}">
                <a16:creationId xmlns:a16="http://schemas.microsoft.com/office/drawing/2014/main" id="{32780A6E-1AAE-2346-9C82-C7F55E67781A}"/>
              </a:ext>
            </a:extLst>
          </p:cNvPr>
          <p:cNvSpPr/>
          <p:nvPr/>
        </p:nvSpPr>
        <p:spPr>
          <a:xfrm>
            <a:off x="5983898" y="3111476"/>
            <a:ext cx="648072" cy="41351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線吹き出し 1 (枠付き) 19">
            <a:extLst>
              <a:ext uri="{FF2B5EF4-FFF2-40B4-BE49-F238E27FC236}">
                <a16:creationId xmlns:a16="http://schemas.microsoft.com/office/drawing/2014/main" id="{7EBDB05C-A053-7141-A6F0-7163FE6BE9E1}"/>
              </a:ext>
            </a:extLst>
          </p:cNvPr>
          <p:cNvSpPr/>
          <p:nvPr/>
        </p:nvSpPr>
        <p:spPr>
          <a:xfrm>
            <a:off x="5886730" y="4881423"/>
            <a:ext cx="4032447" cy="1512169"/>
          </a:xfrm>
          <a:prstGeom prst="borderCallout1">
            <a:avLst>
              <a:gd name="adj1" fmla="val -2376"/>
              <a:gd name="adj2" fmla="val 72928"/>
              <a:gd name="adj3" fmla="val -90831"/>
              <a:gd name="adj4" fmla="val 6519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ja-JP" sz="2800" b="1" u="sng" dirty="0">
                <a:solidFill>
                  <a:srgbClr val="800000"/>
                </a:solidFill>
              </a:rPr>
              <a:t>A element: # of events </a:t>
            </a:r>
          </a:p>
          <a:p>
            <a:pPr algn="ctr">
              <a:defRPr/>
            </a:pP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e.g., ‘A residence’, ‘A Park’, </a:t>
            </a:r>
          </a:p>
          <a:p>
            <a:pPr algn="ctr">
              <a:defRPr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‘Aug 1, 12pm’; 4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72FBF08A-76EF-C14D-862A-869BC66524BF}"/>
                  </a:ext>
                </a:extLst>
              </p:cNvPr>
              <p:cNvSpPr/>
              <p:nvPr/>
            </p:nvSpPr>
            <p:spPr>
              <a:xfrm>
                <a:off x="1980629" y="5529824"/>
                <a:ext cx="24478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rebuchet MS"/>
                        </a:rPr>
                        <m:t>𝒳</m:t>
                      </m:r>
                      <m:r>
                        <a:rPr lang="en-US" altLang="ja-JP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altLang="ja-JP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ja-JP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ja-JP" altLang="en-US" sz="320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72FBF08A-76EF-C14D-862A-869BC6652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629" y="5529824"/>
                <a:ext cx="24478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335">
            <a:extLst>
              <a:ext uri="{FF2B5EF4-FFF2-40B4-BE49-F238E27FC236}">
                <a16:creationId xmlns:a16="http://schemas.microsoft.com/office/drawing/2014/main" id="{656986B1-4978-F441-91A8-FA8782AB660D}"/>
              </a:ext>
            </a:extLst>
          </p:cNvPr>
          <p:cNvSpPr/>
          <p:nvPr/>
        </p:nvSpPr>
        <p:spPr>
          <a:xfrm>
            <a:off x="979808" y="1632829"/>
            <a:ext cx="1208756" cy="45611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メイリオ"/>
                <a:cs typeface="Trebuchet MS"/>
              </a:rPr>
              <a:t>Entity1</a:t>
            </a:r>
            <a:endParaRPr kumimoji="1" lang="ja-JP" altLang="en-US" sz="24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  <a:ea typeface="メイリオ"/>
              <a:cs typeface="Trebuchet MS"/>
            </a:endParaRPr>
          </a:p>
        </p:txBody>
      </p:sp>
      <p:sp>
        <p:nvSpPr>
          <p:cNvPr id="13" name="正方形/長方形 335">
            <a:extLst>
              <a:ext uri="{FF2B5EF4-FFF2-40B4-BE49-F238E27FC236}">
                <a16:creationId xmlns:a16="http://schemas.microsoft.com/office/drawing/2014/main" id="{9DE349B1-46A5-424A-B76D-5D5F512E12D6}"/>
              </a:ext>
            </a:extLst>
          </p:cNvPr>
          <p:cNvSpPr/>
          <p:nvPr/>
        </p:nvSpPr>
        <p:spPr>
          <a:xfrm>
            <a:off x="2382792" y="1625254"/>
            <a:ext cx="1208757" cy="45611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accent3"/>
                </a:solidFill>
                <a:latin typeface="Candara" panose="020E0502030303020204" pitchFamily="34" charset="0"/>
                <a:ea typeface="メイリオ"/>
                <a:cs typeface="Trebuchet MS"/>
              </a:rPr>
              <a:t>Entity2</a:t>
            </a:r>
            <a:endParaRPr kumimoji="1" lang="ja-JP" altLang="en-US" sz="2400" b="1" dirty="0">
              <a:solidFill>
                <a:schemeClr val="accent3"/>
              </a:solidFill>
              <a:latin typeface="Candara" panose="020E0502030303020204" pitchFamily="34" charset="0"/>
              <a:ea typeface="メイリオ"/>
              <a:cs typeface="Trebuchet MS"/>
            </a:endParaRPr>
          </a:p>
        </p:txBody>
      </p:sp>
      <p:sp>
        <p:nvSpPr>
          <p:cNvPr id="14" name="正方形/長方形 335">
            <a:extLst>
              <a:ext uri="{FF2B5EF4-FFF2-40B4-BE49-F238E27FC236}">
                <a16:creationId xmlns:a16="http://schemas.microsoft.com/office/drawing/2014/main" id="{BCB776DC-929D-E94D-AE49-59045D78CE38}"/>
              </a:ext>
            </a:extLst>
          </p:cNvPr>
          <p:cNvSpPr/>
          <p:nvPr/>
        </p:nvSpPr>
        <p:spPr>
          <a:xfrm>
            <a:off x="4027358" y="1617679"/>
            <a:ext cx="1208757" cy="46369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accent6"/>
                </a:solidFill>
                <a:latin typeface="Candara" panose="020E0502030303020204" pitchFamily="34" charset="0"/>
                <a:ea typeface="メイリオ"/>
                <a:cs typeface="Trebuchet MS"/>
              </a:rPr>
              <a:t>Time</a:t>
            </a:r>
            <a:endParaRPr kumimoji="1" lang="ja-JP" altLang="en-US" sz="2400" b="1" dirty="0">
              <a:solidFill>
                <a:schemeClr val="accent6"/>
              </a:solidFill>
              <a:latin typeface="Candara" panose="020E0502030303020204" pitchFamily="34" charset="0"/>
              <a:ea typeface="メイリオ"/>
              <a:cs typeface="Trebuchet M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61C73E6-A574-BB47-90AE-86A1F02B2094}"/>
              </a:ext>
            </a:extLst>
          </p:cNvPr>
          <p:cNvSpPr txBox="1"/>
          <p:nvPr/>
        </p:nvSpPr>
        <p:spPr>
          <a:xfrm>
            <a:off x="358588" y="286870"/>
            <a:ext cx="64836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C1: Participation matrices</a:t>
            </a:r>
          </a:p>
          <a:p>
            <a:r>
              <a:rPr lang="en-US" altLang="ja-JP" sz="2400" dirty="0">
                <a:solidFill>
                  <a:srgbClr val="3B3B3B"/>
                </a:solidFill>
                <a:latin typeface="Candara" panose="020E0502030303020204" pitchFamily="34" charset="0"/>
              </a:rPr>
              <a:t>(to represent latent groups)</a:t>
            </a:r>
          </a:p>
        </p:txBody>
      </p:sp>
    </p:spTree>
    <p:extLst>
      <p:ext uri="{BB962C8B-B14F-4D97-AF65-F5344CB8AC3E}">
        <p14:creationId xmlns:p14="http://schemas.microsoft.com/office/powerpoint/2010/main" val="257847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64836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C1: Participation matrices</a:t>
            </a:r>
          </a:p>
          <a:p>
            <a:r>
              <a:rPr lang="en-US" altLang="ja-JP" sz="2400" dirty="0">
                <a:solidFill>
                  <a:srgbClr val="3B3B3B"/>
                </a:solidFill>
                <a:latin typeface="Candara" panose="020E0502030303020204" pitchFamily="34" charset="0"/>
              </a:rPr>
              <a:t>(to represent latent groups)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826233C-4934-4543-BF08-06A6C91C3724}"/>
              </a:ext>
            </a:extLst>
          </p:cNvPr>
          <p:cNvSpPr txBox="1"/>
          <p:nvPr/>
        </p:nvSpPr>
        <p:spPr>
          <a:xfrm>
            <a:off x="418733" y="1583778"/>
            <a:ext cx="1099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Complex event tensor </a:t>
            </a:r>
            <a:r>
              <a:rPr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can decompose</a:t>
            </a:r>
            <a:r>
              <a:rPr kumimoji="1"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 participation matrices </a:t>
            </a:r>
            <a:endParaRPr kumimoji="1" lang="ja-JP" altLang="en-US" sz="32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grpSp>
        <p:nvGrpSpPr>
          <p:cNvPr id="40" name="図形グループ 110">
            <a:extLst>
              <a:ext uri="{FF2B5EF4-FFF2-40B4-BE49-F238E27FC236}">
                <a16:creationId xmlns:a16="http://schemas.microsoft.com/office/drawing/2014/main" id="{F8D3D7D9-88F4-EC47-B438-9519EBFA114C}"/>
              </a:ext>
            </a:extLst>
          </p:cNvPr>
          <p:cNvGrpSpPr/>
          <p:nvPr/>
        </p:nvGrpSpPr>
        <p:grpSpPr>
          <a:xfrm>
            <a:off x="2516385" y="3231870"/>
            <a:ext cx="1944218" cy="1748821"/>
            <a:chOff x="1492256" y="3746562"/>
            <a:chExt cx="2477157" cy="2093652"/>
          </a:xfrm>
          <a:solidFill>
            <a:srgbClr val="9BF7F7"/>
          </a:solidFill>
        </p:grpSpPr>
        <p:grpSp>
          <p:nvGrpSpPr>
            <p:cNvPr id="41" name="図形グループ 136">
              <a:extLst>
                <a:ext uri="{FF2B5EF4-FFF2-40B4-BE49-F238E27FC236}">
                  <a16:creationId xmlns:a16="http://schemas.microsoft.com/office/drawing/2014/main" id="{47AB1646-775E-4B46-B555-1139D423AE87}"/>
                </a:ext>
              </a:extLst>
            </p:cNvPr>
            <p:cNvGrpSpPr/>
            <p:nvPr/>
          </p:nvGrpSpPr>
          <p:grpSpPr>
            <a:xfrm>
              <a:off x="1492256" y="3746562"/>
              <a:ext cx="2477157" cy="2093652"/>
              <a:chOff x="5038271" y="2356736"/>
              <a:chExt cx="3142720" cy="3208489"/>
            </a:xfrm>
            <a:grpFill/>
          </p:grpSpPr>
          <p:sp>
            <p:nvSpPr>
              <p:cNvPr id="79" name="直方体 78">
                <a:extLst>
                  <a:ext uri="{FF2B5EF4-FFF2-40B4-BE49-F238E27FC236}">
                    <a16:creationId xmlns:a16="http://schemas.microsoft.com/office/drawing/2014/main" id="{2EF0CEF7-733F-514B-8C4F-A52B6C36E100}"/>
                  </a:ext>
                </a:extLst>
              </p:cNvPr>
              <p:cNvSpPr/>
              <p:nvPr/>
            </p:nvSpPr>
            <p:spPr>
              <a:xfrm>
                <a:off x="5508105" y="2564904"/>
                <a:ext cx="2672886" cy="2448273"/>
              </a:xfrm>
              <a:prstGeom prst="cube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80" name="直線矢印コネクタ 79">
                <a:extLst>
                  <a:ext uri="{FF2B5EF4-FFF2-40B4-BE49-F238E27FC236}">
                    <a16:creationId xmlns:a16="http://schemas.microsoft.com/office/drawing/2014/main" id="{ED31AEB9-809C-3444-B061-54D9FEAEC33B}"/>
                  </a:ext>
                </a:extLst>
              </p:cNvPr>
              <p:cNvCxnSpPr/>
              <p:nvPr/>
            </p:nvCxnSpPr>
            <p:spPr>
              <a:xfrm flipH="1">
                <a:off x="5067584" y="2356736"/>
                <a:ext cx="576064" cy="576064"/>
              </a:xfrm>
              <a:prstGeom prst="straightConnector1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直線矢印コネクタ 80">
                <a:extLst>
                  <a:ext uri="{FF2B5EF4-FFF2-40B4-BE49-F238E27FC236}">
                    <a16:creationId xmlns:a16="http://schemas.microsoft.com/office/drawing/2014/main" id="{4B0EA5DF-5FD0-0346-8051-13B990D8EB7E}"/>
                  </a:ext>
                </a:extLst>
              </p:cNvPr>
              <p:cNvCxnSpPr/>
              <p:nvPr/>
            </p:nvCxnSpPr>
            <p:spPr>
              <a:xfrm flipV="1">
                <a:off x="5038271" y="3299386"/>
                <a:ext cx="0" cy="1728192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直線矢印コネクタ 81">
                <a:extLst>
                  <a:ext uri="{FF2B5EF4-FFF2-40B4-BE49-F238E27FC236}">
                    <a16:creationId xmlns:a16="http://schemas.microsoft.com/office/drawing/2014/main" id="{75BF765F-866E-5D4A-BFFE-0BEFA997B3BB}"/>
                  </a:ext>
                </a:extLst>
              </p:cNvPr>
              <p:cNvCxnSpPr/>
              <p:nvPr/>
            </p:nvCxnSpPr>
            <p:spPr>
              <a:xfrm flipH="1">
                <a:off x="5503860" y="5565225"/>
                <a:ext cx="2095145" cy="0"/>
              </a:xfrm>
              <a:prstGeom prst="straightConnector1">
                <a:avLst/>
              </a:prstGeom>
              <a:grpFill/>
              <a:ln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6" name="Object 42">
              <a:extLst>
                <a:ext uri="{FF2B5EF4-FFF2-40B4-BE49-F238E27FC236}">
                  <a16:creationId xmlns:a16="http://schemas.microsoft.com/office/drawing/2014/main" id="{B9722DEA-4E41-EB46-8E6A-ADDE685BCD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6464254"/>
                </p:ext>
              </p:extLst>
            </p:nvPr>
          </p:nvGraphicFramePr>
          <p:xfrm>
            <a:off x="1715683" y="3903759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" name="Equation" r:id="rId4" imgW="127000" imgH="139700" progId="Equation.3">
                    <p:embed/>
                  </p:oleObj>
                </mc:Choice>
                <mc:Fallback>
                  <p:oleObj name="Equation" r:id="rId4" imgW="127000" imgH="139700" progId="Equation.3">
                    <p:embed/>
                    <p:pic>
                      <p:nvPicPr>
                        <p:cNvPr id="76" name="Object 42">
                          <a:extLst>
                            <a:ext uri="{FF2B5EF4-FFF2-40B4-BE49-F238E27FC236}">
                              <a16:creationId xmlns:a16="http://schemas.microsoft.com/office/drawing/2014/main" id="{B9722DEA-4E41-EB46-8E6A-ADDE685BCD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5683" y="3903759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2">
              <a:extLst>
                <a:ext uri="{FF2B5EF4-FFF2-40B4-BE49-F238E27FC236}">
                  <a16:creationId xmlns:a16="http://schemas.microsoft.com/office/drawing/2014/main" id="{31110FA3-6148-0845-ABD8-71F1E93434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6967449"/>
                </p:ext>
              </p:extLst>
            </p:nvPr>
          </p:nvGraphicFramePr>
          <p:xfrm>
            <a:off x="1566393" y="4778606"/>
            <a:ext cx="277534" cy="292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7" name="数式" r:id="rId6" imgW="114300" imgH="139700" progId="Equation.3">
                    <p:embed/>
                  </p:oleObj>
                </mc:Choice>
                <mc:Fallback>
                  <p:oleObj name="数式" r:id="rId6" imgW="114300" imgH="139700" progId="Equation.3">
                    <p:embed/>
                    <p:pic>
                      <p:nvPicPr>
                        <p:cNvPr id="77" name="Object 42">
                          <a:extLst>
                            <a:ext uri="{FF2B5EF4-FFF2-40B4-BE49-F238E27FC236}">
                              <a16:creationId xmlns:a16="http://schemas.microsoft.com/office/drawing/2014/main" id="{31110FA3-6148-0845-ABD8-71F1E93434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393" y="4778606"/>
                          <a:ext cx="277534" cy="2929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42">
              <a:extLst>
                <a:ext uri="{FF2B5EF4-FFF2-40B4-BE49-F238E27FC236}">
                  <a16:creationId xmlns:a16="http://schemas.microsoft.com/office/drawing/2014/main" id="{BB18869C-42DE-154E-86C3-13EB8727A3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254026"/>
                </p:ext>
              </p:extLst>
            </p:nvPr>
          </p:nvGraphicFramePr>
          <p:xfrm>
            <a:off x="2603782" y="5489381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" name="Equation" r:id="rId8" imgW="127000" imgH="139700" progId="Equation.3">
                    <p:embed/>
                  </p:oleObj>
                </mc:Choice>
                <mc:Fallback>
                  <p:oleObj name="Equation" r:id="rId8" imgW="127000" imgH="139700" progId="Equation.3">
                    <p:embed/>
                    <p:pic>
                      <p:nvPicPr>
                        <p:cNvPr id="78" name="Object 42">
                          <a:extLst>
                            <a:ext uri="{FF2B5EF4-FFF2-40B4-BE49-F238E27FC236}">
                              <a16:creationId xmlns:a16="http://schemas.microsoft.com/office/drawing/2014/main" id="{BB18869C-42DE-154E-86C3-13EB8727A3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782" y="5489381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等号 82">
            <a:extLst>
              <a:ext uri="{FF2B5EF4-FFF2-40B4-BE49-F238E27FC236}">
                <a16:creationId xmlns:a16="http://schemas.microsoft.com/office/drawing/2014/main" id="{AB6F56F1-DC61-D54C-AC26-39BC07B6D791}"/>
              </a:ext>
            </a:extLst>
          </p:cNvPr>
          <p:cNvSpPr/>
          <p:nvPr/>
        </p:nvSpPr>
        <p:spPr>
          <a:xfrm>
            <a:off x="4604617" y="3684548"/>
            <a:ext cx="475197" cy="360040"/>
          </a:xfrm>
          <a:prstGeom prst="mathEqual">
            <a:avLst>
              <a:gd name="adj1" fmla="val 17690"/>
              <a:gd name="adj2" fmla="val 2331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84" name="日付プレースホルダ 4">
            <a:extLst>
              <a:ext uri="{FF2B5EF4-FFF2-40B4-BE49-F238E27FC236}">
                <a16:creationId xmlns:a16="http://schemas.microsoft.com/office/drawing/2014/main" id="{4C311BFE-50D0-514A-A64C-08D166DC4044}"/>
              </a:ext>
            </a:extLst>
          </p:cNvPr>
          <p:cNvSpPr txBox="1">
            <a:spLocks/>
          </p:cNvSpPr>
          <p:nvPr/>
        </p:nvSpPr>
        <p:spPr>
          <a:xfrm>
            <a:off x="1769676" y="3080877"/>
            <a:ext cx="1110660" cy="42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Entity1</a:t>
            </a:r>
          </a:p>
        </p:txBody>
      </p:sp>
      <p:sp>
        <p:nvSpPr>
          <p:cNvPr id="85" name="日付プレースホルダ 4">
            <a:extLst>
              <a:ext uri="{FF2B5EF4-FFF2-40B4-BE49-F238E27FC236}">
                <a16:creationId xmlns:a16="http://schemas.microsoft.com/office/drawing/2014/main" id="{4587C19B-AD3F-854F-9177-342760014E3C}"/>
              </a:ext>
            </a:extLst>
          </p:cNvPr>
          <p:cNvSpPr txBox="1">
            <a:spLocks/>
          </p:cNvSpPr>
          <p:nvPr/>
        </p:nvSpPr>
        <p:spPr>
          <a:xfrm>
            <a:off x="1530245" y="3957101"/>
            <a:ext cx="1165012" cy="46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Entity 2</a:t>
            </a:r>
          </a:p>
        </p:txBody>
      </p:sp>
      <p:sp>
        <p:nvSpPr>
          <p:cNvPr id="86" name="日付プレースホルダ 4">
            <a:extLst>
              <a:ext uri="{FF2B5EF4-FFF2-40B4-BE49-F238E27FC236}">
                <a16:creationId xmlns:a16="http://schemas.microsoft.com/office/drawing/2014/main" id="{8F595BCE-788C-CE48-9D17-D0DA25282A85}"/>
              </a:ext>
            </a:extLst>
          </p:cNvPr>
          <p:cNvSpPr txBox="1">
            <a:spLocks/>
          </p:cNvSpPr>
          <p:nvPr/>
        </p:nvSpPr>
        <p:spPr>
          <a:xfrm>
            <a:off x="3092449" y="4945473"/>
            <a:ext cx="840220" cy="395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2000" dirty="0">
                <a:solidFill>
                  <a:schemeClr val="accent6"/>
                </a:solidFill>
              </a:rPr>
              <a:t>Time</a:t>
            </a:r>
            <a:endParaRPr lang="en-US" sz="2000" dirty="0">
              <a:solidFill>
                <a:schemeClr val="accent6"/>
              </a:solidFill>
            </a:endParaRPr>
          </a:p>
        </p:txBody>
      </p:sp>
      <p:grpSp>
        <p:nvGrpSpPr>
          <p:cNvPr id="87" name="図形グループ 12">
            <a:extLst>
              <a:ext uri="{FF2B5EF4-FFF2-40B4-BE49-F238E27FC236}">
                <a16:creationId xmlns:a16="http://schemas.microsoft.com/office/drawing/2014/main" id="{0B0F08FC-69BF-9245-8B68-75B3CA331284}"/>
              </a:ext>
            </a:extLst>
          </p:cNvPr>
          <p:cNvGrpSpPr/>
          <p:nvPr/>
        </p:nvGrpSpPr>
        <p:grpSpPr>
          <a:xfrm>
            <a:off x="4872794" y="2682686"/>
            <a:ext cx="4810947" cy="3180784"/>
            <a:chOff x="4175978" y="3284984"/>
            <a:chExt cx="4810947" cy="3180784"/>
          </a:xfrm>
        </p:grpSpPr>
        <p:sp>
          <p:nvSpPr>
            <p:cNvPr id="88" name="日付プレースホルダ 4">
              <a:extLst>
                <a:ext uri="{FF2B5EF4-FFF2-40B4-BE49-F238E27FC236}">
                  <a16:creationId xmlns:a16="http://schemas.microsoft.com/office/drawing/2014/main" id="{6F1503F7-D1DB-4042-8B37-E1EF3F07D569}"/>
                </a:ext>
              </a:extLst>
            </p:cNvPr>
            <p:cNvSpPr txBox="1">
              <a:spLocks/>
            </p:cNvSpPr>
            <p:nvPr/>
          </p:nvSpPr>
          <p:spPr>
            <a:xfrm>
              <a:off x="4664173" y="3443910"/>
              <a:ext cx="1192351" cy="5611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kumimoji="0"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sz="2400" dirty="0">
                  <a:solidFill>
                    <a:schemeClr val="accent2">
                      <a:lumMod val="75000"/>
                    </a:schemeClr>
                  </a:solidFill>
                </a:rPr>
                <a:t>Entity1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matrix</a:t>
              </a:r>
            </a:p>
          </p:txBody>
        </p:sp>
        <p:sp>
          <p:nvSpPr>
            <p:cNvPr id="89" name="日付プレースホルダ 4">
              <a:extLst>
                <a:ext uri="{FF2B5EF4-FFF2-40B4-BE49-F238E27FC236}">
                  <a16:creationId xmlns:a16="http://schemas.microsoft.com/office/drawing/2014/main" id="{72849205-1E39-FD44-89A2-0A80872E3436}"/>
                </a:ext>
              </a:extLst>
            </p:cNvPr>
            <p:cNvSpPr txBox="1">
              <a:spLocks/>
            </p:cNvSpPr>
            <p:nvPr/>
          </p:nvSpPr>
          <p:spPr>
            <a:xfrm>
              <a:off x="4175978" y="5161322"/>
              <a:ext cx="1192351" cy="63550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kumimoji="0"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Entity2</a:t>
              </a:r>
            </a:p>
            <a:p>
              <a:pPr algn="ctr">
                <a:defRPr/>
              </a:pPr>
              <a:r>
                <a:rPr lang="en-US" altLang="ja-JP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matrix</a:t>
              </a:r>
            </a:p>
          </p:txBody>
        </p:sp>
        <p:sp>
          <p:nvSpPr>
            <p:cNvPr id="90" name="日付プレースホルダ 4">
              <a:extLst>
                <a:ext uri="{FF2B5EF4-FFF2-40B4-BE49-F238E27FC236}">
                  <a16:creationId xmlns:a16="http://schemas.microsoft.com/office/drawing/2014/main" id="{EC7C53BD-9897-FB45-B215-14AF5FFD25E2}"/>
                </a:ext>
              </a:extLst>
            </p:cNvPr>
            <p:cNvSpPr txBox="1">
              <a:spLocks/>
            </p:cNvSpPr>
            <p:nvPr/>
          </p:nvSpPr>
          <p:spPr>
            <a:xfrm>
              <a:off x="6671451" y="4148158"/>
              <a:ext cx="1728192" cy="46957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kumimoji="0"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sz="2400" dirty="0">
                  <a:solidFill>
                    <a:schemeClr val="accent6"/>
                  </a:solidFill>
                </a:rPr>
                <a:t>Time matrix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FD36D864-DC16-AE48-BE7F-9FE0643631FF}"/>
                </a:ext>
              </a:extLst>
            </p:cNvPr>
            <p:cNvCxnSpPr/>
            <p:nvPr/>
          </p:nvCxnSpPr>
          <p:spPr>
            <a:xfrm flipH="1">
              <a:off x="5652120" y="3573016"/>
              <a:ext cx="598082" cy="6480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92" name="Object 42">
              <a:extLst>
                <a:ext uri="{FF2B5EF4-FFF2-40B4-BE49-F238E27FC236}">
                  <a16:creationId xmlns:a16="http://schemas.microsoft.com/office/drawing/2014/main" id="{2D69803B-D6AF-EC4B-BCAF-D6C6FE15FE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6872696"/>
                </p:ext>
              </p:extLst>
            </p:nvPr>
          </p:nvGraphicFramePr>
          <p:xfrm>
            <a:off x="5724128" y="3573016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" name="Equation" r:id="rId10" imgW="127000" imgH="139700" progId="Equation.3">
                    <p:embed/>
                  </p:oleObj>
                </mc:Choice>
                <mc:Fallback>
                  <p:oleObj name="Equation" r:id="rId10" imgW="127000" imgH="139700" progId="Equation.3">
                    <p:embed/>
                    <p:pic>
                      <p:nvPicPr>
                        <p:cNvPr id="92" name="Object 42">
                          <a:extLst>
                            <a:ext uri="{FF2B5EF4-FFF2-40B4-BE49-F238E27FC236}">
                              <a16:creationId xmlns:a16="http://schemas.microsoft.com/office/drawing/2014/main" id="{2D69803B-D6AF-EC4B-BCAF-D6C6FE15FE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3573016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42">
              <a:extLst>
                <a:ext uri="{FF2B5EF4-FFF2-40B4-BE49-F238E27FC236}">
                  <a16:creationId xmlns:a16="http://schemas.microsoft.com/office/drawing/2014/main" id="{4BFCE85F-D7F7-A142-89A7-9C1962BDDC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2000669"/>
                </p:ext>
              </p:extLst>
            </p:nvPr>
          </p:nvGraphicFramePr>
          <p:xfrm>
            <a:off x="5220072" y="5301209"/>
            <a:ext cx="2794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" name="数式" r:id="rId11" imgW="114300" imgH="139700" progId="Equation.3">
                    <p:embed/>
                  </p:oleObj>
                </mc:Choice>
                <mc:Fallback>
                  <p:oleObj name="数式" r:id="rId11" imgW="114300" imgH="139700" progId="Equation.3">
                    <p:embed/>
                    <p:pic>
                      <p:nvPicPr>
                        <p:cNvPr id="93" name="Object 42">
                          <a:extLst>
                            <a:ext uri="{FF2B5EF4-FFF2-40B4-BE49-F238E27FC236}">
                              <a16:creationId xmlns:a16="http://schemas.microsoft.com/office/drawing/2014/main" id="{4BFCE85F-D7F7-A142-89A7-9C1962BDDCF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5301209"/>
                          <a:ext cx="279400" cy="2921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42">
              <a:extLst>
                <a:ext uri="{FF2B5EF4-FFF2-40B4-BE49-F238E27FC236}">
                  <a16:creationId xmlns:a16="http://schemas.microsoft.com/office/drawing/2014/main" id="{C87F6AF7-571E-8940-801B-3CE8DC7EC4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373424"/>
                </p:ext>
              </p:extLst>
            </p:nvPr>
          </p:nvGraphicFramePr>
          <p:xfrm>
            <a:off x="7380312" y="5296664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" name="Equation" r:id="rId13" imgW="127000" imgH="139700" progId="Equation.3">
                    <p:embed/>
                  </p:oleObj>
                </mc:Choice>
                <mc:Fallback>
                  <p:oleObj name="Equation" r:id="rId13" imgW="127000" imgH="139700" progId="Equation.3">
                    <p:embed/>
                    <p:pic>
                      <p:nvPicPr>
                        <p:cNvPr id="94" name="Object 42">
                          <a:extLst>
                            <a:ext uri="{FF2B5EF4-FFF2-40B4-BE49-F238E27FC236}">
                              <a16:creationId xmlns:a16="http://schemas.microsoft.com/office/drawing/2014/main" id="{C87F6AF7-571E-8940-801B-3CE8DC7EC44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312" y="5296664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E9EE0583-B74F-4D42-9E51-1FFFEA1FBF64}"/>
                </a:ext>
              </a:extLst>
            </p:cNvPr>
            <p:cNvCxnSpPr/>
            <p:nvPr/>
          </p:nvCxnSpPr>
          <p:spPr>
            <a:xfrm flipV="1">
              <a:off x="5508104" y="4869161"/>
              <a:ext cx="0" cy="11521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矢印コネクタ 95">
              <a:extLst>
                <a:ext uri="{FF2B5EF4-FFF2-40B4-BE49-F238E27FC236}">
                  <a16:creationId xmlns:a16="http://schemas.microsoft.com/office/drawing/2014/main" id="{BA0F246E-EFB7-C04D-8A99-18A3243CB9AE}"/>
                </a:ext>
              </a:extLst>
            </p:cNvPr>
            <p:cNvCxnSpPr/>
            <p:nvPr/>
          </p:nvCxnSpPr>
          <p:spPr>
            <a:xfrm>
              <a:off x="6516216" y="5224656"/>
              <a:ext cx="208823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97" name="Object 42">
              <a:extLst>
                <a:ext uri="{FF2B5EF4-FFF2-40B4-BE49-F238E27FC236}">
                  <a16:creationId xmlns:a16="http://schemas.microsoft.com/office/drawing/2014/main" id="{8D73F572-B048-0D47-B2B2-B6164B4E09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228362"/>
                </p:ext>
              </p:extLst>
            </p:nvPr>
          </p:nvGraphicFramePr>
          <p:xfrm>
            <a:off x="6516216" y="3284984"/>
            <a:ext cx="310470" cy="37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" name="Equation" r:id="rId14" imgW="127000" imgH="177800" progId="Equation.3">
                    <p:embed/>
                  </p:oleObj>
                </mc:Choice>
                <mc:Fallback>
                  <p:oleObj name="Equation" r:id="rId14" imgW="127000" imgH="177800" progId="Equation.3">
                    <p:embed/>
                    <p:pic>
                      <p:nvPicPr>
                        <p:cNvPr id="97" name="Object 42">
                          <a:extLst>
                            <a:ext uri="{FF2B5EF4-FFF2-40B4-BE49-F238E27FC236}">
                              <a16:creationId xmlns:a16="http://schemas.microsoft.com/office/drawing/2014/main" id="{8D73F572-B048-0D47-B2B2-B6164B4E09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216" y="3284984"/>
                          <a:ext cx="310470" cy="3724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42">
              <a:extLst>
                <a:ext uri="{FF2B5EF4-FFF2-40B4-BE49-F238E27FC236}">
                  <a16:creationId xmlns:a16="http://schemas.microsoft.com/office/drawing/2014/main" id="{D813E10F-3A6B-A14A-AD1C-991E113EE9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99077"/>
                </p:ext>
              </p:extLst>
            </p:nvPr>
          </p:nvGraphicFramePr>
          <p:xfrm>
            <a:off x="5796136" y="6093296"/>
            <a:ext cx="310470" cy="37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" name="Equation" r:id="rId16" imgW="127000" imgH="177800" progId="Equation.3">
                    <p:embed/>
                  </p:oleObj>
                </mc:Choice>
                <mc:Fallback>
                  <p:oleObj name="Equation" r:id="rId16" imgW="127000" imgH="177800" progId="Equation.3">
                    <p:embed/>
                    <p:pic>
                      <p:nvPicPr>
                        <p:cNvPr id="98" name="Object 42">
                          <a:extLst>
                            <a:ext uri="{FF2B5EF4-FFF2-40B4-BE49-F238E27FC236}">
                              <a16:creationId xmlns:a16="http://schemas.microsoft.com/office/drawing/2014/main" id="{D813E10F-3A6B-A14A-AD1C-991E113EE9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6136" y="6093296"/>
                          <a:ext cx="310470" cy="3724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42">
              <a:extLst>
                <a:ext uri="{FF2B5EF4-FFF2-40B4-BE49-F238E27FC236}">
                  <a16:creationId xmlns:a16="http://schemas.microsoft.com/office/drawing/2014/main" id="{1090E0E3-384C-2344-AABC-6B1CFE8B13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4595883"/>
                </p:ext>
              </p:extLst>
            </p:nvPr>
          </p:nvGraphicFramePr>
          <p:xfrm>
            <a:off x="8676455" y="4648592"/>
            <a:ext cx="310470" cy="37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" name="数式" r:id="rId17" imgW="127000" imgH="177800" progId="Equation.3">
                    <p:embed/>
                  </p:oleObj>
                </mc:Choice>
                <mc:Fallback>
                  <p:oleObj name="数式" r:id="rId17" imgW="127000" imgH="177800" progId="Equation.3">
                    <p:embed/>
                    <p:pic>
                      <p:nvPicPr>
                        <p:cNvPr id="99" name="Object 42">
                          <a:extLst>
                            <a:ext uri="{FF2B5EF4-FFF2-40B4-BE49-F238E27FC236}">
                              <a16:creationId xmlns:a16="http://schemas.microsoft.com/office/drawing/2014/main" id="{1090E0E3-384C-2344-AABC-6B1CFE8B13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6455" y="4648592"/>
                          <a:ext cx="310470" cy="3724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Parallelogram 8">
              <a:extLst>
                <a:ext uri="{FF2B5EF4-FFF2-40B4-BE49-F238E27FC236}">
                  <a16:creationId xmlns:a16="http://schemas.microsoft.com/office/drawing/2014/main" id="{1EB5FA79-6A94-CA42-B37E-ABEE525AAFCA}"/>
                </a:ext>
              </a:extLst>
            </p:cNvPr>
            <p:cNvSpPr/>
            <p:nvPr/>
          </p:nvSpPr>
          <p:spPr>
            <a:xfrm>
              <a:off x="5796136" y="3789040"/>
              <a:ext cx="1008112" cy="597024"/>
            </a:xfrm>
            <a:prstGeom prst="parallelogram">
              <a:avLst>
                <a:gd name="adj" fmla="val 96867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Parallelogram 9">
              <a:extLst>
                <a:ext uri="{FF2B5EF4-FFF2-40B4-BE49-F238E27FC236}">
                  <a16:creationId xmlns:a16="http://schemas.microsoft.com/office/drawing/2014/main" id="{B96D1A2A-0336-F94D-B16E-3E262F786227}"/>
                </a:ext>
              </a:extLst>
            </p:cNvPr>
            <p:cNvSpPr/>
            <p:nvPr/>
          </p:nvSpPr>
          <p:spPr>
            <a:xfrm>
              <a:off x="5796136" y="4725144"/>
              <a:ext cx="388938" cy="135483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39">
              <a:extLst>
                <a:ext uri="{FF2B5EF4-FFF2-40B4-BE49-F238E27FC236}">
                  <a16:creationId xmlns:a16="http://schemas.microsoft.com/office/drawing/2014/main" id="{9D171F82-9090-5F41-A55A-C432D3FD49E0}"/>
                </a:ext>
              </a:extLst>
            </p:cNvPr>
            <p:cNvSpPr/>
            <p:nvPr/>
          </p:nvSpPr>
          <p:spPr>
            <a:xfrm>
              <a:off x="6516216" y="4648592"/>
              <a:ext cx="2088232" cy="3810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乗算記号 102">
            <a:extLst>
              <a:ext uri="{FF2B5EF4-FFF2-40B4-BE49-F238E27FC236}">
                <a16:creationId xmlns:a16="http://schemas.microsoft.com/office/drawing/2014/main" id="{21488B68-90B8-614C-8269-183091FF85F8}"/>
              </a:ext>
            </a:extLst>
          </p:cNvPr>
          <p:cNvSpPr/>
          <p:nvPr/>
        </p:nvSpPr>
        <p:spPr>
          <a:xfrm>
            <a:off x="5636712" y="3716605"/>
            <a:ext cx="444049" cy="492090"/>
          </a:xfrm>
          <a:prstGeom prst="mathMultiply">
            <a:avLst>
              <a:gd name="adj1" fmla="val 1505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9FF9A57-AC12-1C42-ABED-12F989A653B6}"/>
              </a:ext>
            </a:extLst>
          </p:cNvPr>
          <p:cNvSpPr txBox="1"/>
          <p:nvPr/>
        </p:nvSpPr>
        <p:spPr>
          <a:xfrm flipH="1">
            <a:off x="6764482" y="3146690"/>
            <a:ext cx="25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rgbClr val="3B3B3B"/>
                </a:solidFill>
                <a:latin typeface="Angsana New" panose="02020603050405020304" pitchFamily="18" charset="-34"/>
                <a:ea typeface="Cambria Math" panose="02040503050406030204" pitchFamily="18" charset="0"/>
                <a:cs typeface="Angsana New" panose="02020603050405020304" pitchFamily="18" charset="-34"/>
              </a:rPr>
              <a:t>A</a:t>
            </a:r>
            <a:endParaRPr kumimoji="1" lang="ja-JP" altLang="en-US" sz="3600" b="1" dirty="0">
              <a:solidFill>
                <a:srgbClr val="3B3B3B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BA1D087-ACA0-A74D-8460-1624471C1442}"/>
              </a:ext>
            </a:extLst>
          </p:cNvPr>
          <p:cNvSpPr txBox="1"/>
          <p:nvPr/>
        </p:nvSpPr>
        <p:spPr>
          <a:xfrm flipH="1">
            <a:off x="8064453" y="3901894"/>
            <a:ext cx="25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600" b="1" dirty="0">
                <a:solidFill>
                  <a:srgbClr val="3B3B3B"/>
                </a:solidFill>
                <a:latin typeface="Angsana New" panose="02020603050405020304" pitchFamily="18" charset="-34"/>
                <a:ea typeface="Cambria Math" panose="02040503050406030204" pitchFamily="18" charset="0"/>
                <a:cs typeface="Angsana New" panose="02020603050405020304" pitchFamily="18" charset="-34"/>
              </a:rPr>
              <a:t>C</a:t>
            </a:r>
            <a:endParaRPr kumimoji="1" lang="ja-JP" altLang="en-US" sz="3200" b="1" dirty="0">
              <a:solidFill>
                <a:srgbClr val="3B3B3B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43B02738-8913-7F4B-9B30-0544599F5A57}"/>
              </a:ext>
            </a:extLst>
          </p:cNvPr>
          <p:cNvSpPr txBox="1"/>
          <p:nvPr/>
        </p:nvSpPr>
        <p:spPr>
          <a:xfrm flipH="1">
            <a:off x="6501230" y="4548225"/>
            <a:ext cx="25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rgbClr val="3B3B3B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</a:t>
            </a:r>
            <a:endParaRPr kumimoji="1" lang="ja-JP" altLang="en-US" sz="2800" b="1" dirty="0">
              <a:solidFill>
                <a:srgbClr val="3B3B3B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796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17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E038BF4-268E-324E-A115-93832707C547}"/>
                  </a:ext>
                </a:extLst>
              </p:cNvPr>
              <p:cNvSpPr txBox="1"/>
              <p:nvPr/>
            </p:nvSpPr>
            <p:spPr>
              <a:xfrm>
                <a:off x="361229" y="1551955"/>
                <a:ext cx="115093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3B3B3B"/>
                    </a:solidFill>
                  </a:rPr>
                  <a:t>A element represents participation strength into </a:t>
                </a:r>
                <a14:m>
                  <m:oMath xmlns:m="http://schemas.openxmlformats.org/officeDocument/2006/math">
                    <m:r>
                      <a:rPr lang="en-US" altLang="ja-JP" sz="3200" b="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latent groups</a:t>
                </a:r>
                <a:endParaRPr kumimoji="1" lang="ja-JP" altLang="en-US" sz="3200" dirty="0">
                  <a:solidFill>
                    <a:srgbClr val="3B3B3B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E038BF4-268E-324E-A115-93832707C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29" y="1551955"/>
                <a:ext cx="11509385" cy="584775"/>
              </a:xfrm>
              <a:prstGeom prst="rect">
                <a:avLst/>
              </a:prstGeom>
              <a:blipFill>
                <a:blip r:embed="rId4"/>
                <a:stretch>
                  <a:fillRect l="-1323" t="-12766" b="-29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図形グループ 110">
            <a:extLst>
              <a:ext uri="{FF2B5EF4-FFF2-40B4-BE49-F238E27FC236}">
                <a16:creationId xmlns:a16="http://schemas.microsoft.com/office/drawing/2014/main" id="{D9A6352F-8C64-CF40-B951-5942EDE1243F}"/>
              </a:ext>
            </a:extLst>
          </p:cNvPr>
          <p:cNvGrpSpPr/>
          <p:nvPr/>
        </p:nvGrpSpPr>
        <p:grpSpPr>
          <a:xfrm>
            <a:off x="2113509" y="2921124"/>
            <a:ext cx="1944218" cy="1748821"/>
            <a:chOff x="1492256" y="3746562"/>
            <a:chExt cx="2477157" cy="2093652"/>
          </a:xfrm>
          <a:solidFill>
            <a:srgbClr val="9BF7F7"/>
          </a:solidFill>
        </p:grpSpPr>
        <p:grpSp>
          <p:nvGrpSpPr>
            <p:cNvPr id="77" name="図形グループ 136">
              <a:extLst>
                <a:ext uri="{FF2B5EF4-FFF2-40B4-BE49-F238E27FC236}">
                  <a16:creationId xmlns:a16="http://schemas.microsoft.com/office/drawing/2014/main" id="{5250D2D8-1B6B-2B4F-8584-BED99D145A11}"/>
                </a:ext>
              </a:extLst>
            </p:cNvPr>
            <p:cNvGrpSpPr/>
            <p:nvPr/>
          </p:nvGrpSpPr>
          <p:grpSpPr>
            <a:xfrm>
              <a:off x="1492256" y="3746562"/>
              <a:ext cx="2477157" cy="2093652"/>
              <a:chOff x="5038271" y="2356736"/>
              <a:chExt cx="3142720" cy="3208489"/>
            </a:xfrm>
            <a:grpFill/>
          </p:grpSpPr>
          <p:sp>
            <p:nvSpPr>
              <p:cNvPr id="87" name="直方体 86">
                <a:extLst>
                  <a:ext uri="{FF2B5EF4-FFF2-40B4-BE49-F238E27FC236}">
                    <a16:creationId xmlns:a16="http://schemas.microsoft.com/office/drawing/2014/main" id="{07CA5B3D-5F46-6C4A-B362-625F027C393C}"/>
                  </a:ext>
                </a:extLst>
              </p:cNvPr>
              <p:cNvSpPr/>
              <p:nvPr/>
            </p:nvSpPr>
            <p:spPr>
              <a:xfrm>
                <a:off x="5508105" y="2564904"/>
                <a:ext cx="2672886" cy="2448273"/>
              </a:xfrm>
              <a:prstGeom prst="cube">
                <a:avLst/>
              </a:prstGeom>
              <a:grpFill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88" name="直線矢印コネクタ 87">
                <a:extLst>
                  <a:ext uri="{FF2B5EF4-FFF2-40B4-BE49-F238E27FC236}">
                    <a16:creationId xmlns:a16="http://schemas.microsoft.com/office/drawing/2014/main" id="{47DCE59D-BBD9-7E4C-9222-FEB311913688}"/>
                  </a:ext>
                </a:extLst>
              </p:cNvPr>
              <p:cNvCxnSpPr/>
              <p:nvPr/>
            </p:nvCxnSpPr>
            <p:spPr>
              <a:xfrm flipH="1">
                <a:off x="5067584" y="2356736"/>
                <a:ext cx="576064" cy="576064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>
                <a:extLst>
                  <a:ext uri="{FF2B5EF4-FFF2-40B4-BE49-F238E27FC236}">
                    <a16:creationId xmlns:a16="http://schemas.microsoft.com/office/drawing/2014/main" id="{B14D9CE1-F1CC-0041-8C46-44C320CA6642}"/>
                  </a:ext>
                </a:extLst>
              </p:cNvPr>
              <p:cNvCxnSpPr/>
              <p:nvPr/>
            </p:nvCxnSpPr>
            <p:spPr>
              <a:xfrm flipV="1">
                <a:off x="5038271" y="3299386"/>
                <a:ext cx="0" cy="1728192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>
                <a:extLst>
                  <a:ext uri="{FF2B5EF4-FFF2-40B4-BE49-F238E27FC236}">
                    <a16:creationId xmlns:a16="http://schemas.microsoft.com/office/drawing/2014/main" id="{424FA4B0-8404-1448-8E9A-8B8CFBE669CB}"/>
                  </a:ext>
                </a:extLst>
              </p:cNvPr>
              <p:cNvCxnSpPr/>
              <p:nvPr/>
            </p:nvCxnSpPr>
            <p:spPr>
              <a:xfrm flipH="1">
                <a:off x="5503860" y="5565225"/>
                <a:ext cx="2095145" cy="0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8" name="Object 42">
              <a:extLst>
                <a:ext uri="{FF2B5EF4-FFF2-40B4-BE49-F238E27FC236}">
                  <a16:creationId xmlns:a16="http://schemas.microsoft.com/office/drawing/2014/main" id="{EB6F8312-9355-8E41-B45E-3196F570BF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15683" y="3903759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9" name="Equation" r:id="rId5" imgW="127000" imgH="139700" progId="Equation.3">
                    <p:embed/>
                  </p:oleObj>
                </mc:Choice>
                <mc:Fallback>
                  <p:oleObj name="Equation" r:id="rId5" imgW="127000" imgH="139700" progId="Equation.3">
                    <p:embed/>
                    <p:pic>
                      <p:nvPicPr>
                        <p:cNvPr id="78" name="Object 42">
                          <a:extLst>
                            <a:ext uri="{FF2B5EF4-FFF2-40B4-BE49-F238E27FC236}">
                              <a16:creationId xmlns:a16="http://schemas.microsoft.com/office/drawing/2014/main" id="{EB6F8312-9355-8E41-B45E-3196F570BF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5683" y="3903759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42">
              <a:extLst>
                <a:ext uri="{FF2B5EF4-FFF2-40B4-BE49-F238E27FC236}">
                  <a16:creationId xmlns:a16="http://schemas.microsoft.com/office/drawing/2014/main" id="{1604440B-D9A9-9C40-B44D-35BDB94948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6393" y="4778606"/>
            <a:ext cx="277534" cy="292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0" name="数式" r:id="rId7" imgW="114300" imgH="139700" progId="Equation.3">
                    <p:embed/>
                  </p:oleObj>
                </mc:Choice>
                <mc:Fallback>
                  <p:oleObj name="数式" r:id="rId7" imgW="114300" imgH="139700" progId="Equation.3">
                    <p:embed/>
                    <p:pic>
                      <p:nvPicPr>
                        <p:cNvPr id="79" name="Object 42">
                          <a:extLst>
                            <a:ext uri="{FF2B5EF4-FFF2-40B4-BE49-F238E27FC236}">
                              <a16:creationId xmlns:a16="http://schemas.microsoft.com/office/drawing/2014/main" id="{1604440B-D9A9-9C40-B44D-35BDB94948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393" y="4778606"/>
                          <a:ext cx="277534" cy="2929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42">
              <a:extLst>
                <a:ext uri="{FF2B5EF4-FFF2-40B4-BE49-F238E27FC236}">
                  <a16:creationId xmlns:a16="http://schemas.microsoft.com/office/drawing/2014/main" id="{C1607FC1-9FB3-D84F-A526-194C26ED27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03782" y="5489381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1" name="Equation" r:id="rId9" imgW="127000" imgH="139700" progId="Equation.3">
                    <p:embed/>
                  </p:oleObj>
                </mc:Choice>
                <mc:Fallback>
                  <p:oleObj name="Equation" r:id="rId9" imgW="127000" imgH="139700" progId="Equation.3">
                    <p:embed/>
                    <p:pic>
                      <p:nvPicPr>
                        <p:cNvPr id="86" name="Object 42">
                          <a:extLst>
                            <a:ext uri="{FF2B5EF4-FFF2-40B4-BE49-F238E27FC236}">
                              <a16:creationId xmlns:a16="http://schemas.microsoft.com/office/drawing/2014/main" id="{C1607FC1-9FB3-D84F-A526-194C26ED27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782" y="5489381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等号 90">
            <a:extLst>
              <a:ext uri="{FF2B5EF4-FFF2-40B4-BE49-F238E27FC236}">
                <a16:creationId xmlns:a16="http://schemas.microsoft.com/office/drawing/2014/main" id="{357206F0-C555-9F41-850C-3C32FE1BDCBE}"/>
              </a:ext>
            </a:extLst>
          </p:cNvPr>
          <p:cNvSpPr/>
          <p:nvPr/>
        </p:nvSpPr>
        <p:spPr>
          <a:xfrm>
            <a:off x="4281622" y="2522793"/>
            <a:ext cx="475197" cy="360040"/>
          </a:xfrm>
          <a:prstGeom prst="mathEqual">
            <a:avLst>
              <a:gd name="adj1" fmla="val 17690"/>
              <a:gd name="adj2" fmla="val 2331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</a:endParaRPr>
          </a:p>
        </p:txBody>
      </p:sp>
      <p:sp>
        <p:nvSpPr>
          <p:cNvPr id="92" name="日付プレースホルダ 4">
            <a:extLst>
              <a:ext uri="{FF2B5EF4-FFF2-40B4-BE49-F238E27FC236}">
                <a16:creationId xmlns:a16="http://schemas.microsoft.com/office/drawing/2014/main" id="{F4377E17-59DA-B042-8E59-24CEFFE40AE7}"/>
              </a:ext>
            </a:extLst>
          </p:cNvPr>
          <p:cNvSpPr txBox="1">
            <a:spLocks/>
          </p:cNvSpPr>
          <p:nvPr/>
        </p:nvSpPr>
        <p:spPr>
          <a:xfrm>
            <a:off x="1135963" y="2913693"/>
            <a:ext cx="1057427" cy="39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Entity 2</a:t>
            </a:r>
          </a:p>
        </p:txBody>
      </p:sp>
      <p:sp>
        <p:nvSpPr>
          <p:cNvPr id="93" name="日付プレースホルダ 4">
            <a:extLst>
              <a:ext uri="{FF2B5EF4-FFF2-40B4-BE49-F238E27FC236}">
                <a16:creationId xmlns:a16="http://schemas.microsoft.com/office/drawing/2014/main" id="{5A7AC12E-2E0B-8944-9D76-0DA058F78B9D}"/>
              </a:ext>
            </a:extLst>
          </p:cNvPr>
          <p:cNvSpPr txBox="1">
            <a:spLocks/>
          </p:cNvSpPr>
          <p:nvPr/>
        </p:nvSpPr>
        <p:spPr>
          <a:xfrm>
            <a:off x="2740668" y="3193863"/>
            <a:ext cx="840220" cy="395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2000" dirty="0">
                <a:solidFill>
                  <a:schemeClr val="accent4"/>
                </a:solidFill>
              </a:rPr>
              <a:t>Time</a:t>
            </a:r>
            <a:endParaRPr lang="en-US" sz="2000" dirty="0">
              <a:solidFill>
                <a:schemeClr val="accent4"/>
              </a:solidFill>
            </a:endParaRPr>
          </a:p>
        </p:txBody>
      </p:sp>
      <p:grpSp>
        <p:nvGrpSpPr>
          <p:cNvPr id="94" name="図形グループ 12">
            <a:extLst>
              <a:ext uri="{FF2B5EF4-FFF2-40B4-BE49-F238E27FC236}">
                <a16:creationId xmlns:a16="http://schemas.microsoft.com/office/drawing/2014/main" id="{8FF61519-56B7-5D40-A665-19316DE314AF}"/>
              </a:ext>
            </a:extLst>
          </p:cNvPr>
          <p:cNvGrpSpPr/>
          <p:nvPr/>
        </p:nvGrpSpPr>
        <p:grpSpPr>
          <a:xfrm>
            <a:off x="4664572" y="2705786"/>
            <a:ext cx="4558941" cy="3180784"/>
            <a:chOff x="4427984" y="3284984"/>
            <a:chExt cx="4558941" cy="3180784"/>
          </a:xfrm>
        </p:grpSpPr>
        <p:sp>
          <p:nvSpPr>
            <p:cNvPr id="95" name="日付プレースホルダ 4">
              <a:extLst>
                <a:ext uri="{FF2B5EF4-FFF2-40B4-BE49-F238E27FC236}">
                  <a16:creationId xmlns:a16="http://schemas.microsoft.com/office/drawing/2014/main" id="{49B14269-B299-8F43-BE28-92AC25642036}"/>
                </a:ext>
              </a:extLst>
            </p:cNvPr>
            <p:cNvSpPr txBox="1">
              <a:spLocks/>
            </p:cNvSpPr>
            <p:nvPr/>
          </p:nvSpPr>
          <p:spPr>
            <a:xfrm>
              <a:off x="4788024" y="3500322"/>
              <a:ext cx="1068500" cy="50474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kumimoji="0"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sz="1800" dirty="0">
                  <a:solidFill>
                    <a:schemeClr val="accent2">
                      <a:lumMod val="75000"/>
                    </a:schemeClr>
                  </a:solidFill>
                </a:rPr>
                <a:t>entity1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</a:rPr>
                <a:t>matrix</a:t>
              </a:r>
            </a:p>
          </p:txBody>
        </p:sp>
        <p:sp>
          <p:nvSpPr>
            <p:cNvPr id="96" name="日付プレースホルダ 4">
              <a:extLst>
                <a:ext uri="{FF2B5EF4-FFF2-40B4-BE49-F238E27FC236}">
                  <a16:creationId xmlns:a16="http://schemas.microsoft.com/office/drawing/2014/main" id="{372DC0BC-EEC1-BE43-BB18-9E5C9BFE32A2}"/>
                </a:ext>
              </a:extLst>
            </p:cNvPr>
            <p:cNvSpPr txBox="1">
              <a:spLocks/>
            </p:cNvSpPr>
            <p:nvPr/>
          </p:nvSpPr>
          <p:spPr>
            <a:xfrm>
              <a:off x="4427984" y="5161323"/>
              <a:ext cx="940345" cy="47319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kumimoji="0"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Entity2</a:t>
              </a:r>
            </a:p>
            <a:p>
              <a:pPr algn="ctr">
                <a:defRPr/>
              </a:pPr>
              <a:r>
                <a:rPr lang="en-US" altLang="ja-JP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matrix</a:t>
              </a:r>
            </a:p>
          </p:txBody>
        </p:sp>
        <p:sp>
          <p:nvSpPr>
            <p:cNvPr id="97" name="日付プレースホルダ 4">
              <a:extLst>
                <a:ext uri="{FF2B5EF4-FFF2-40B4-BE49-F238E27FC236}">
                  <a16:creationId xmlns:a16="http://schemas.microsoft.com/office/drawing/2014/main" id="{3A07EA82-79F0-9F48-A475-4D83208E4BE1}"/>
                </a:ext>
              </a:extLst>
            </p:cNvPr>
            <p:cNvSpPr txBox="1">
              <a:spLocks/>
            </p:cNvSpPr>
            <p:nvPr/>
          </p:nvSpPr>
          <p:spPr>
            <a:xfrm>
              <a:off x="6521564" y="4170040"/>
              <a:ext cx="2110669" cy="50405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auto">
                <a:spcBef>
                  <a:spcPts val="0"/>
                </a:spcBef>
                <a:spcAft>
                  <a:spcPts val="0"/>
                </a:spcAft>
                <a:defRPr kumimoji="0" sz="1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sz="2400" dirty="0">
                  <a:solidFill>
                    <a:schemeClr val="accent6"/>
                  </a:solidFill>
                </a:rPr>
                <a:t>Time matrix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cxnSp>
          <p:nvCxnSpPr>
            <p:cNvPr id="98" name="直線矢印コネクタ 97">
              <a:extLst>
                <a:ext uri="{FF2B5EF4-FFF2-40B4-BE49-F238E27FC236}">
                  <a16:creationId xmlns:a16="http://schemas.microsoft.com/office/drawing/2014/main" id="{726B30D9-BC1A-4F42-A639-60393D6685EE}"/>
                </a:ext>
              </a:extLst>
            </p:cNvPr>
            <p:cNvCxnSpPr/>
            <p:nvPr/>
          </p:nvCxnSpPr>
          <p:spPr>
            <a:xfrm flipH="1">
              <a:off x="5652120" y="3573016"/>
              <a:ext cx="598082" cy="6480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99" name="Object 42">
              <a:extLst>
                <a:ext uri="{FF2B5EF4-FFF2-40B4-BE49-F238E27FC236}">
                  <a16:creationId xmlns:a16="http://schemas.microsoft.com/office/drawing/2014/main" id="{0F3C8881-BE01-E64B-BCBA-29A3299C1E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24128" y="3573016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" name="Equation" r:id="rId11" imgW="127000" imgH="139700" progId="Equation.3">
                    <p:embed/>
                  </p:oleObj>
                </mc:Choice>
                <mc:Fallback>
                  <p:oleObj name="Equation" r:id="rId11" imgW="127000" imgH="139700" progId="Equation.3">
                    <p:embed/>
                    <p:pic>
                      <p:nvPicPr>
                        <p:cNvPr id="99" name="Object 42">
                          <a:extLst>
                            <a:ext uri="{FF2B5EF4-FFF2-40B4-BE49-F238E27FC236}">
                              <a16:creationId xmlns:a16="http://schemas.microsoft.com/office/drawing/2014/main" id="{0F3C8881-BE01-E64B-BCBA-29A3299C1ED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3573016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42">
              <a:extLst>
                <a:ext uri="{FF2B5EF4-FFF2-40B4-BE49-F238E27FC236}">
                  <a16:creationId xmlns:a16="http://schemas.microsoft.com/office/drawing/2014/main" id="{33F8A0F0-654B-044A-9EE5-5CDF5B031F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20072" y="5301209"/>
            <a:ext cx="2794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3" name="数式" r:id="rId12" imgW="114300" imgH="139700" progId="Equation.3">
                    <p:embed/>
                  </p:oleObj>
                </mc:Choice>
                <mc:Fallback>
                  <p:oleObj name="数式" r:id="rId12" imgW="114300" imgH="139700" progId="Equation.3">
                    <p:embed/>
                    <p:pic>
                      <p:nvPicPr>
                        <p:cNvPr id="100" name="Object 42">
                          <a:extLst>
                            <a:ext uri="{FF2B5EF4-FFF2-40B4-BE49-F238E27FC236}">
                              <a16:creationId xmlns:a16="http://schemas.microsoft.com/office/drawing/2014/main" id="{33F8A0F0-654B-044A-9EE5-5CDF5B031F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5301209"/>
                          <a:ext cx="279400" cy="2921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42">
              <a:extLst>
                <a:ext uri="{FF2B5EF4-FFF2-40B4-BE49-F238E27FC236}">
                  <a16:creationId xmlns:a16="http://schemas.microsoft.com/office/drawing/2014/main" id="{B0E0E52C-0AB0-574A-A85E-7149FF7DF0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80312" y="5296664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4" name="Equation" r:id="rId14" imgW="127000" imgH="139700" progId="Equation.3">
                    <p:embed/>
                  </p:oleObj>
                </mc:Choice>
                <mc:Fallback>
                  <p:oleObj name="Equation" r:id="rId14" imgW="127000" imgH="139700" progId="Equation.3">
                    <p:embed/>
                    <p:pic>
                      <p:nvPicPr>
                        <p:cNvPr id="101" name="Object 42">
                          <a:extLst>
                            <a:ext uri="{FF2B5EF4-FFF2-40B4-BE49-F238E27FC236}">
                              <a16:creationId xmlns:a16="http://schemas.microsoft.com/office/drawing/2014/main" id="{B0E0E52C-0AB0-574A-A85E-7149FF7DF0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312" y="5296664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6BE4225B-888A-3744-820B-0DBBB3CCD6CF}"/>
                </a:ext>
              </a:extLst>
            </p:cNvPr>
            <p:cNvCxnSpPr/>
            <p:nvPr/>
          </p:nvCxnSpPr>
          <p:spPr>
            <a:xfrm flipV="1">
              <a:off x="5508104" y="4869161"/>
              <a:ext cx="0" cy="11521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2BF26DCF-BB12-034F-A08B-E47EB73D33FD}"/>
                </a:ext>
              </a:extLst>
            </p:cNvPr>
            <p:cNvCxnSpPr/>
            <p:nvPr/>
          </p:nvCxnSpPr>
          <p:spPr>
            <a:xfrm>
              <a:off x="6516216" y="5224656"/>
              <a:ext cx="208823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04" name="Object 42">
              <a:extLst>
                <a:ext uri="{FF2B5EF4-FFF2-40B4-BE49-F238E27FC236}">
                  <a16:creationId xmlns:a16="http://schemas.microsoft.com/office/drawing/2014/main" id="{DD8E9624-31AF-7E48-BC8F-470B28FE90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16216" y="3284984"/>
            <a:ext cx="310470" cy="37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5"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104" name="Object 42">
                          <a:extLst>
                            <a:ext uri="{FF2B5EF4-FFF2-40B4-BE49-F238E27FC236}">
                              <a16:creationId xmlns:a16="http://schemas.microsoft.com/office/drawing/2014/main" id="{DD8E9624-31AF-7E48-BC8F-470B28FE90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216" y="3284984"/>
                          <a:ext cx="310470" cy="3724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42">
              <a:extLst>
                <a:ext uri="{FF2B5EF4-FFF2-40B4-BE49-F238E27FC236}">
                  <a16:creationId xmlns:a16="http://schemas.microsoft.com/office/drawing/2014/main" id="{B65B78ED-AF9B-1242-982D-2DEE501EA4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96136" y="6093296"/>
            <a:ext cx="310470" cy="37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" name="Equation" r:id="rId17" imgW="127000" imgH="177800" progId="Equation.3">
                    <p:embed/>
                  </p:oleObj>
                </mc:Choice>
                <mc:Fallback>
                  <p:oleObj name="Equation" r:id="rId17" imgW="127000" imgH="177800" progId="Equation.3">
                    <p:embed/>
                    <p:pic>
                      <p:nvPicPr>
                        <p:cNvPr id="105" name="Object 42">
                          <a:extLst>
                            <a:ext uri="{FF2B5EF4-FFF2-40B4-BE49-F238E27FC236}">
                              <a16:creationId xmlns:a16="http://schemas.microsoft.com/office/drawing/2014/main" id="{B65B78ED-AF9B-1242-982D-2DEE501EA4B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6136" y="6093296"/>
                          <a:ext cx="310470" cy="3724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42">
              <a:extLst>
                <a:ext uri="{FF2B5EF4-FFF2-40B4-BE49-F238E27FC236}">
                  <a16:creationId xmlns:a16="http://schemas.microsoft.com/office/drawing/2014/main" id="{4CC81916-9CAE-024C-A371-750D5F5F1A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76455" y="4648592"/>
            <a:ext cx="310470" cy="37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7" name="数式" r:id="rId18" imgW="127000" imgH="177800" progId="Equation.3">
                    <p:embed/>
                  </p:oleObj>
                </mc:Choice>
                <mc:Fallback>
                  <p:oleObj name="数式" r:id="rId18" imgW="127000" imgH="177800" progId="Equation.3">
                    <p:embed/>
                    <p:pic>
                      <p:nvPicPr>
                        <p:cNvPr id="106" name="Object 42">
                          <a:extLst>
                            <a:ext uri="{FF2B5EF4-FFF2-40B4-BE49-F238E27FC236}">
                              <a16:creationId xmlns:a16="http://schemas.microsoft.com/office/drawing/2014/main" id="{4CC81916-9CAE-024C-A371-750D5F5F1A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6455" y="4648592"/>
                          <a:ext cx="310470" cy="3724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Parallelogram 8">
              <a:extLst>
                <a:ext uri="{FF2B5EF4-FFF2-40B4-BE49-F238E27FC236}">
                  <a16:creationId xmlns:a16="http://schemas.microsoft.com/office/drawing/2014/main" id="{4E4BBB95-05C0-5946-ADE4-B6844DC211FB}"/>
                </a:ext>
              </a:extLst>
            </p:cNvPr>
            <p:cNvSpPr/>
            <p:nvPr/>
          </p:nvSpPr>
          <p:spPr>
            <a:xfrm>
              <a:off x="5796136" y="3789040"/>
              <a:ext cx="1008112" cy="597024"/>
            </a:xfrm>
            <a:prstGeom prst="parallelogram">
              <a:avLst>
                <a:gd name="adj" fmla="val 96867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arallelogram 9">
              <a:extLst>
                <a:ext uri="{FF2B5EF4-FFF2-40B4-BE49-F238E27FC236}">
                  <a16:creationId xmlns:a16="http://schemas.microsoft.com/office/drawing/2014/main" id="{624B6E9C-5D16-6447-BDE7-6496181B52B7}"/>
                </a:ext>
              </a:extLst>
            </p:cNvPr>
            <p:cNvSpPr/>
            <p:nvPr/>
          </p:nvSpPr>
          <p:spPr>
            <a:xfrm>
              <a:off x="5796136" y="4725144"/>
              <a:ext cx="388938" cy="1354832"/>
            </a:xfrm>
            <a:prstGeom prst="parallelogram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39">
              <a:extLst>
                <a:ext uri="{FF2B5EF4-FFF2-40B4-BE49-F238E27FC236}">
                  <a16:creationId xmlns:a16="http://schemas.microsoft.com/office/drawing/2014/main" id="{019D864F-3BAF-CF4D-88C4-65043D6E31EA}"/>
                </a:ext>
              </a:extLst>
            </p:cNvPr>
            <p:cNvSpPr/>
            <p:nvPr/>
          </p:nvSpPr>
          <p:spPr>
            <a:xfrm>
              <a:off x="6516216" y="4648592"/>
              <a:ext cx="2088232" cy="381000"/>
            </a:xfrm>
            <a:prstGeom prst="parallelogram">
              <a:avLst>
                <a:gd name="adj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" name="乗算記号 109">
            <a:extLst>
              <a:ext uri="{FF2B5EF4-FFF2-40B4-BE49-F238E27FC236}">
                <a16:creationId xmlns:a16="http://schemas.microsoft.com/office/drawing/2014/main" id="{11239F5B-CD87-F641-87D9-FBEC248C1B85}"/>
              </a:ext>
            </a:extLst>
          </p:cNvPr>
          <p:cNvSpPr/>
          <p:nvPr/>
        </p:nvSpPr>
        <p:spPr>
          <a:xfrm>
            <a:off x="5313717" y="2554850"/>
            <a:ext cx="444049" cy="492090"/>
          </a:xfrm>
          <a:prstGeom prst="mathMultiply">
            <a:avLst>
              <a:gd name="adj1" fmla="val 1505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E84DEA79-4162-9545-9558-0E7B09672850}"/>
              </a:ext>
            </a:extLst>
          </p:cNvPr>
          <p:cNvSpPr txBox="1"/>
          <p:nvPr/>
        </p:nvSpPr>
        <p:spPr>
          <a:xfrm flipH="1">
            <a:off x="6304254" y="3169790"/>
            <a:ext cx="25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rgbClr val="3B3B3B"/>
                </a:solidFill>
                <a:latin typeface="Angsana New" panose="02020603050405020304" pitchFamily="18" charset="-34"/>
                <a:ea typeface="Cambria Math" panose="02040503050406030204" pitchFamily="18" charset="0"/>
                <a:cs typeface="Angsana New" panose="02020603050405020304" pitchFamily="18" charset="-34"/>
              </a:rPr>
              <a:t>A</a:t>
            </a:r>
            <a:endParaRPr kumimoji="1" lang="ja-JP" altLang="en-US" sz="3600" b="1" dirty="0">
              <a:solidFill>
                <a:srgbClr val="3B3B3B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5459F425-6C33-1A45-9AA7-B641C7CC6657}"/>
              </a:ext>
            </a:extLst>
          </p:cNvPr>
          <p:cNvSpPr txBox="1"/>
          <p:nvPr/>
        </p:nvSpPr>
        <p:spPr>
          <a:xfrm flipH="1">
            <a:off x="7604225" y="3924994"/>
            <a:ext cx="25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600" b="1" dirty="0">
                <a:solidFill>
                  <a:srgbClr val="3B3B3B"/>
                </a:solidFill>
                <a:latin typeface="Angsana New" panose="02020603050405020304" pitchFamily="18" charset="-34"/>
                <a:ea typeface="Cambria Math" panose="02040503050406030204" pitchFamily="18" charset="0"/>
                <a:cs typeface="Angsana New" panose="02020603050405020304" pitchFamily="18" charset="-34"/>
              </a:rPr>
              <a:t>C</a:t>
            </a:r>
            <a:endParaRPr kumimoji="1" lang="ja-JP" altLang="en-US" sz="3200" b="1" dirty="0">
              <a:solidFill>
                <a:srgbClr val="3B3B3B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DFD3199E-6D58-2D4B-8F61-C4282389B89B}"/>
              </a:ext>
            </a:extLst>
          </p:cNvPr>
          <p:cNvSpPr txBox="1"/>
          <p:nvPr/>
        </p:nvSpPr>
        <p:spPr>
          <a:xfrm flipH="1">
            <a:off x="6041002" y="4571325"/>
            <a:ext cx="25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rgbClr val="3B3B3B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</a:t>
            </a:r>
            <a:endParaRPr kumimoji="1" lang="ja-JP" altLang="en-US" sz="2800" b="1" dirty="0">
              <a:solidFill>
                <a:srgbClr val="3B3B3B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4" name="四角形吹き出し 113">
            <a:extLst>
              <a:ext uri="{FF2B5EF4-FFF2-40B4-BE49-F238E27FC236}">
                <a16:creationId xmlns:a16="http://schemas.microsoft.com/office/drawing/2014/main" id="{EAF05067-71A1-A44B-A4AB-65D4F32E8F0A}"/>
              </a:ext>
            </a:extLst>
          </p:cNvPr>
          <p:cNvSpPr/>
          <p:nvPr/>
        </p:nvSpPr>
        <p:spPr>
          <a:xfrm>
            <a:off x="1039552" y="2554850"/>
            <a:ext cx="5295563" cy="3645966"/>
          </a:xfrm>
          <a:prstGeom prst="wedgeRectCallout">
            <a:avLst>
              <a:gd name="adj1" fmla="val 55142"/>
              <a:gd name="adj2" fmla="val 3312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D16CBC9F-FEC3-394A-B739-F5CEFCBA8BDE}"/>
              </a:ext>
            </a:extLst>
          </p:cNvPr>
          <p:cNvSpPr/>
          <p:nvPr/>
        </p:nvSpPr>
        <p:spPr>
          <a:xfrm>
            <a:off x="1861784" y="3506094"/>
            <a:ext cx="1944216" cy="708889"/>
          </a:xfrm>
          <a:custGeom>
            <a:avLst/>
            <a:gdLst>
              <a:gd name="connsiteX0" fmla="*/ 0 w 1753419"/>
              <a:gd name="connsiteY0" fmla="*/ 295118 h 336090"/>
              <a:gd name="connsiteX1" fmla="*/ 114709 w 1753419"/>
              <a:gd name="connsiteY1" fmla="*/ 8344 h 336090"/>
              <a:gd name="connsiteX2" fmla="*/ 270387 w 1753419"/>
              <a:gd name="connsiteY2" fmla="*/ 336086 h 336090"/>
              <a:gd name="connsiteX3" fmla="*/ 417871 w 1753419"/>
              <a:gd name="connsiteY3" fmla="*/ 151 h 336090"/>
              <a:gd name="connsiteX4" fmla="*/ 548967 w 1753419"/>
              <a:gd name="connsiteY4" fmla="*/ 295118 h 336090"/>
              <a:gd name="connsiteX5" fmla="*/ 729225 w 1753419"/>
              <a:gd name="connsiteY5" fmla="*/ 16538 h 336090"/>
              <a:gd name="connsiteX6" fmla="*/ 819354 w 1753419"/>
              <a:gd name="connsiteY6" fmla="*/ 327893 h 336090"/>
              <a:gd name="connsiteX7" fmla="*/ 999612 w 1753419"/>
              <a:gd name="connsiteY7" fmla="*/ 57505 h 336090"/>
              <a:gd name="connsiteX8" fmla="*/ 1081548 w 1753419"/>
              <a:gd name="connsiteY8" fmla="*/ 286925 h 336090"/>
              <a:gd name="connsiteX9" fmla="*/ 1245419 w 1753419"/>
              <a:gd name="connsiteY9" fmla="*/ 151 h 336090"/>
              <a:gd name="connsiteX10" fmla="*/ 1310967 w 1753419"/>
              <a:gd name="connsiteY10" fmla="*/ 245957 h 336090"/>
              <a:gd name="connsiteX11" fmla="*/ 1507612 w 1753419"/>
              <a:gd name="connsiteY11" fmla="*/ 155828 h 336090"/>
              <a:gd name="connsiteX12" fmla="*/ 1589548 w 1753419"/>
              <a:gd name="connsiteY12" fmla="*/ 270538 h 336090"/>
              <a:gd name="connsiteX13" fmla="*/ 1671483 w 1753419"/>
              <a:gd name="connsiteY13" fmla="*/ 172215 h 336090"/>
              <a:gd name="connsiteX14" fmla="*/ 1753419 w 1753419"/>
              <a:gd name="connsiteY14" fmla="*/ 295118 h 336090"/>
              <a:gd name="connsiteX0" fmla="*/ 0 w 1753419"/>
              <a:gd name="connsiteY0" fmla="*/ 322751 h 363723"/>
              <a:gd name="connsiteX1" fmla="*/ 114709 w 1753419"/>
              <a:gd name="connsiteY1" fmla="*/ 35977 h 363723"/>
              <a:gd name="connsiteX2" fmla="*/ 270387 w 1753419"/>
              <a:gd name="connsiteY2" fmla="*/ 363719 h 363723"/>
              <a:gd name="connsiteX3" fmla="*/ 417871 w 1753419"/>
              <a:gd name="connsiteY3" fmla="*/ 27784 h 363723"/>
              <a:gd name="connsiteX4" fmla="*/ 548967 w 1753419"/>
              <a:gd name="connsiteY4" fmla="*/ 322751 h 363723"/>
              <a:gd name="connsiteX5" fmla="*/ 729225 w 1753419"/>
              <a:gd name="connsiteY5" fmla="*/ 44171 h 363723"/>
              <a:gd name="connsiteX6" fmla="*/ 819354 w 1753419"/>
              <a:gd name="connsiteY6" fmla="*/ 355526 h 363723"/>
              <a:gd name="connsiteX7" fmla="*/ 999612 w 1753419"/>
              <a:gd name="connsiteY7" fmla="*/ 85138 h 363723"/>
              <a:gd name="connsiteX8" fmla="*/ 1081548 w 1753419"/>
              <a:gd name="connsiteY8" fmla="*/ 314558 h 363723"/>
              <a:gd name="connsiteX9" fmla="*/ 1245419 w 1753419"/>
              <a:gd name="connsiteY9" fmla="*/ 27784 h 363723"/>
              <a:gd name="connsiteX10" fmla="*/ 1310967 w 1753419"/>
              <a:gd name="connsiteY10" fmla="*/ 273590 h 363723"/>
              <a:gd name="connsiteX11" fmla="*/ 1459805 w 1753419"/>
              <a:gd name="connsiteY11" fmla="*/ 45 h 363723"/>
              <a:gd name="connsiteX12" fmla="*/ 1589548 w 1753419"/>
              <a:gd name="connsiteY12" fmla="*/ 298171 h 363723"/>
              <a:gd name="connsiteX13" fmla="*/ 1671483 w 1753419"/>
              <a:gd name="connsiteY13" fmla="*/ 199848 h 363723"/>
              <a:gd name="connsiteX14" fmla="*/ 1753419 w 1753419"/>
              <a:gd name="connsiteY14" fmla="*/ 322751 h 363723"/>
              <a:gd name="connsiteX0" fmla="*/ 0 w 1753419"/>
              <a:gd name="connsiteY0" fmla="*/ 322751 h 370235"/>
              <a:gd name="connsiteX1" fmla="*/ 114709 w 1753419"/>
              <a:gd name="connsiteY1" fmla="*/ 35977 h 370235"/>
              <a:gd name="connsiteX2" fmla="*/ 270387 w 1753419"/>
              <a:gd name="connsiteY2" fmla="*/ 363719 h 370235"/>
              <a:gd name="connsiteX3" fmla="*/ 441774 w 1753419"/>
              <a:gd name="connsiteY3" fmla="*/ 259649 h 370235"/>
              <a:gd name="connsiteX4" fmla="*/ 548967 w 1753419"/>
              <a:gd name="connsiteY4" fmla="*/ 322751 h 370235"/>
              <a:gd name="connsiteX5" fmla="*/ 729225 w 1753419"/>
              <a:gd name="connsiteY5" fmla="*/ 44171 h 370235"/>
              <a:gd name="connsiteX6" fmla="*/ 819354 w 1753419"/>
              <a:gd name="connsiteY6" fmla="*/ 355526 h 370235"/>
              <a:gd name="connsiteX7" fmla="*/ 999612 w 1753419"/>
              <a:gd name="connsiteY7" fmla="*/ 85138 h 370235"/>
              <a:gd name="connsiteX8" fmla="*/ 1081548 w 1753419"/>
              <a:gd name="connsiteY8" fmla="*/ 314558 h 370235"/>
              <a:gd name="connsiteX9" fmla="*/ 1245419 w 1753419"/>
              <a:gd name="connsiteY9" fmla="*/ 27784 h 370235"/>
              <a:gd name="connsiteX10" fmla="*/ 1310967 w 1753419"/>
              <a:gd name="connsiteY10" fmla="*/ 273590 h 370235"/>
              <a:gd name="connsiteX11" fmla="*/ 1459805 w 1753419"/>
              <a:gd name="connsiteY11" fmla="*/ 45 h 370235"/>
              <a:gd name="connsiteX12" fmla="*/ 1589548 w 1753419"/>
              <a:gd name="connsiteY12" fmla="*/ 298171 h 370235"/>
              <a:gd name="connsiteX13" fmla="*/ 1671483 w 1753419"/>
              <a:gd name="connsiteY13" fmla="*/ 199848 h 370235"/>
              <a:gd name="connsiteX14" fmla="*/ 1753419 w 1753419"/>
              <a:gd name="connsiteY14" fmla="*/ 322751 h 370235"/>
              <a:gd name="connsiteX0" fmla="*/ 0 w 1753419"/>
              <a:gd name="connsiteY0" fmla="*/ 322751 h 370235"/>
              <a:gd name="connsiteX1" fmla="*/ 114709 w 1753419"/>
              <a:gd name="connsiteY1" fmla="*/ 35977 h 370235"/>
              <a:gd name="connsiteX2" fmla="*/ 270387 w 1753419"/>
              <a:gd name="connsiteY2" fmla="*/ 363719 h 370235"/>
              <a:gd name="connsiteX3" fmla="*/ 441774 w 1753419"/>
              <a:gd name="connsiteY3" fmla="*/ 259649 h 370235"/>
              <a:gd name="connsiteX4" fmla="*/ 548967 w 1753419"/>
              <a:gd name="connsiteY4" fmla="*/ 322751 h 370235"/>
              <a:gd name="connsiteX5" fmla="*/ 729225 w 1753419"/>
              <a:gd name="connsiteY5" fmla="*/ 44171 h 370235"/>
              <a:gd name="connsiteX6" fmla="*/ 819354 w 1753419"/>
              <a:gd name="connsiteY6" fmla="*/ 355526 h 370235"/>
              <a:gd name="connsiteX7" fmla="*/ 981684 w 1753419"/>
              <a:gd name="connsiteY7" fmla="*/ 261633 h 370235"/>
              <a:gd name="connsiteX8" fmla="*/ 1081548 w 1753419"/>
              <a:gd name="connsiteY8" fmla="*/ 314558 h 370235"/>
              <a:gd name="connsiteX9" fmla="*/ 1245419 w 1753419"/>
              <a:gd name="connsiteY9" fmla="*/ 27784 h 370235"/>
              <a:gd name="connsiteX10" fmla="*/ 1310967 w 1753419"/>
              <a:gd name="connsiteY10" fmla="*/ 273590 h 370235"/>
              <a:gd name="connsiteX11" fmla="*/ 1459805 w 1753419"/>
              <a:gd name="connsiteY11" fmla="*/ 45 h 370235"/>
              <a:gd name="connsiteX12" fmla="*/ 1589548 w 1753419"/>
              <a:gd name="connsiteY12" fmla="*/ 298171 h 370235"/>
              <a:gd name="connsiteX13" fmla="*/ 1671483 w 1753419"/>
              <a:gd name="connsiteY13" fmla="*/ 199848 h 370235"/>
              <a:gd name="connsiteX14" fmla="*/ 1753419 w 1753419"/>
              <a:gd name="connsiteY14" fmla="*/ 322751 h 370235"/>
              <a:gd name="connsiteX0" fmla="*/ 0 w 1753419"/>
              <a:gd name="connsiteY0" fmla="*/ 322756 h 370240"/>
              <a:gd name="connsiteX1" fmla="*/ 114709 w 1753419"/>
              <a:gd name="connsiteY1" fmla="*/ 35982 h 370240"/>
              <a:gd name="connsiteX2" fmla="*/ 270387 w 1753419"/>
              <a:gd name="connsiteY2" fmla="*/ 363724 h 370240"/>
              <a:gd name="connsiteX3" fmla="*/ 441774 w 1753419"/>
              <a:gd name="connsiteY3" fmla="*/ 259654 h 370240"/>
              <a:gd name="connsiteX4" fmla="*/ 548967 w 1753419"/>
              <a:gd name="connsiteY4" fmla="*/ 322756 h 370240"/>
              <a:gd name="connsiteX5" fmla="*/ 729225 w 1753419"/>
              <a:gd name="connsiteY5" fmla="*/ 44176 h 370240"/>
              <a:gd name="connsiteX6" fmla="*/ 819354 w 1753419"/>
              <a:gd name="connsiteY6" fmla="*/ 355531 h 370240"/>
              <a:gd name="connsiteX7" fmla="*/ 981684 w 1753419"/>
              <a:gd name="connsiteY7" fmla="*/ 261638 h 370240"/>
              <a:gd name="connsiteX8" fmla="*/ 1081548 w 1753419"/>
              <a:gd name="connsiteY8" fmla="*/ 314563 h 370240"/>
              <a:gd name="connsiteX9" fmla="*/ 1185660 w 1753419"/>
              <a:gd name="connsiteY9" fmla="*/ 193902 h 370240"/>
              <a:gd name="connsiteX10" fmla="*/ 1310967 w 1753419"/>
              <a:gd name="connsiteY10" fmla="*/ 273595 h 370240"/>
              <a:gd name="connsiteX11" fmla="*/ 1459805 w 1753419"/>
              <a:gd name="connsiteY11" fmla="*/ 50 h 370240"/>
              <a:gd name="connsiteX12" fmla="*/ 1589548 w 1753419"/>
              <a:gd name="connsiteY12" fmla="*/ 298176 h 370240"/>
              <a:gd name="connsiteX13" fmla="*/ 1671483 w 1753419"/>
              <a:gd name="connsiteY13" fmla="*/ 199853 h 370240"/>
              <a:gd name="connsiteX14" fmla="*/ 1753419 w 1753419"/>
              <a:gd name="connsiteY14" fmla="*/ 322756 h 370240"/>
              <a:gd name="connsiteX0" fmla="*/ 0 w 1753419"/>
              <a:gd name="connsiteY0" fmla="*/ 322756 h 370240"/>
              <a:gd name="connsiteX1" fmla="*/ 114709 w 1753419"/>
              <a:gd name="connsiteY1" fmla="*/ 35982 h 370240"/>
              <a:gd name="connsiteX2" fmla="*/ 270387 w 1753419"/>
              <a:gd name="connsiteY2" fmla="*/ 363724 h 370240"/>
              <a:gd name="connsiteX3" fmla="*/ 441774 w 1753419"/>
              <a:gd name="connsiteY3" fmla="*/ 259654 h 370240"/>
              <a:gd name="connsiteX4" fmla="*/ 548967 w 1753419"/>
              <a:gd name="connsiteY4" fmla="*/ 322756 h 370240"/>
              <a:gd name="connsiteX5" fmla="*/ 717273 w 1753419"/>
              <a:gd name="connsiteY5" fmla="*/ 165300 h 370240"/>
              <a:gd name="connsiteX6" fmla="*/ 819354 w 1753419"/>
              <a:gd name="connsiteY6" fmla="*/ 355531 h 370240"/>
              <a:gd name="connsiteX7" fmla="*/ 981684 w 1753419"/>
              <a:gd name="connsiteY7" fmla="*/ 261638 h 370240"/>
              <a:gd name="connsiteX8" fmla="*/ 1081548 w 1753419"/>
              <a:gd name="connsiteY8" fmla="*/ 314563 h 370240"/>
              <a:gd name="connsiteX9" fmla="*/ 1185660 w 1753419"/>
              <a:gd name="connsiteY9" fmla="*/ 193902 h 370240"/>
              <a:gd name="connsiteX10" fmla="*/ 1310967 w 1753419"/>
              <a:gd name="connsiteY10" fmla="*/ 273595 h 370240"/>
              <a:gd name="connsiteX11" fmla="*/ 1459805 w 1753419"/>
              <a:gd name="connsiteY11" fmla="*/ 50 h 370240"/>
              <a:gd name="connsiteX12" fmla="*/ 1589548 w 1753419"/>
              <a:gd name="connsiteY12" fmla="*/ 298176 h 370240"/>
              <a:gd name="connsiteX13" fmla="*/ 1671483 w 1753419"/>
              <a:gd name="connsiteY13" fmla="*/ 199853 h 370240"/>
              <a:gd name="connsiteX14" fmla="*/ 1753419 w 1753419"/>
              <a:gd name="connsiteY14" fmla="*/ 322756 h 3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3419" h="370240">
                <a:moveTo>
                  <a:pt x="0" y="322756"/>
                </a:moveTo>
                <a:cubicBezTo>
                  <a:pt x="34822" y="175955"/>
                  <a:pt x="69645" y="29154"/>
                  <a:pt x="114709" y="35982"/>
                </a:cubicBezTo>
                <a:cubicBezTo>
                  <a:pt x="159773" y="42810"/>
                  <a:pt x="215876" y="326445"/>
                  <a:pt x="270387" y="363724"/>
                </a:cubicBezTo>
                <a:cubicBezTo>
                  <a:pt x="324898" y="401003"/>
                  <a:pt x="395344" y="266482"/>
                  <a:pt x="441774" y="259654"/>
                </a:cubicBezTo>
                <a:cubicBezTo>
                  <a:pt x="488204" y="252826"/>
                  <a:pt x="503051" y="338482"/>
                  <a:pt x="548967" y="322756"/>
                </a:cubicBezTo>
                <a:cubicBezTo>
                  <a:pt x="594883" y="307030"/>
                  <a:pt x="672209" y="159837"/>
                  <a:pt x="717273" y="165300"/>
                </a:cubicBezTo>
                <a:cubicBezTo>
                  <a:pt x="762338" y="170762"/>
                  <a:pt x="775286" y="339475"/>
                  <a:pt x="819354" y="355531"/>
                </a:cubicBezTo>
                <a:cubicBezTo>
                  <a:pt x="863423" y="371587"/>
                  <a:pt x="937985" y="268466"/>
                  <a:pt x="981684" y="261638"/>
                </a:cubicBezTo>
                <a:cubicBezTo>
                  <a:pt x="1025383" y="254810"/>
                  <a:pt x="1047552" y="325852"/>
                  <a:pt x="1081548" y="314563"/>
                </a:cubicBezTo>
                <a:cubicBezTo>
                  <a:pt x="1115544" y="303274"/>
                  <a:pt x="1147424" y="200730"/>
                  <a:pt x="1185660" y="193902"/>
                </a:cubicBezTo>
                <a:cubicBezTo>
                  <a:pt x="1223896" y="187074"/>
                  <a:pt x="1265276" y="305904"/>
                  <a:pt x="1310967" y="273595"/>
                </a:cubicBezTo>
                <a:cubicBezTo>
                  <a:pt x="1356658" y="241286"/>
                  <a:pt x="1413375" y="-4047"/>
                  <a:pt x="1459805" y="50"/>
                </a:cubicBezTo>
                <a:cubicBezTo>
                  <a:pt x="1506235" y="4147"/>
                  <a:pt x="1554268" y="264876"/>
                  <a:pt x="1589548" y="298176"/>
                </a:cubicBezTo>
                <a:cubicBezTo>
                  <a:pt x="1624828" y="331476"/>
                  <a:pt x="1644171" y="195756"/>
                  <a:pt x="1671483" y="199853"/>
                </a:cubicBezTo>
                <a:cubicBezTo>
                  <a:pt x="1698795" y="203950"/>
                  <a:pt x="1753419" y="322756"/>
                  <a:pt x="1753419" y="32275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FD16A899-73A9-4542-9D5F-413D69DFFFC9}"/>
              </a:ext>
            </a:extLst>
          </p:cNvPr>
          <p:cNvSpPr/>
          <p:nvPr/>
        </p:nvSpPr>
        <p:spPr>
          <a:xfrm>
            <a:off x="1847974" y="4699451"/>
            <a:ext cx="1955954" cy="746939"/>
          </a:xfrm>
          <a:custGeom>
            <a:avLst/>
            <a:gdLst>
              <a:gd name="connsiteX0" fmla="*/ 0 w 1753419"/>
              <a:gd name="connsiteY0" fmla="*/ 295118 h 336090"/>
              <a:gd name="connsiteX1" fmla="*/ 114709 w 1753419"/>
              <a:gd name="connsiteY1" fmla="*/ 8344 h 336090"/>
              <a:gd name="connsiteX2" fmla="*/ 270387 w 1753419"/>
              <a:gd name="connsiteY2" fmla="*/ 336086 h 336090"/>
              <a:gd name="connsiteX3" fmla="*/ 417871 w 1753419"/>
              <a:gd name="connsiteY3" fmla="*/ 151 h 336090"/>
              <a:gd name="connsiteX4" fmla="*/ 548967 w 1753419"/>
              <a:gd name="connsiteY4" fmla="*/ 295118 h 336090"/>
              <a:gd name="connsiteX5" fmla="*/ 729225 w 1753419"/>
              <a:gd name="connsiteY5" fmla="*/ 16538 h 336090"/>
              <a:gd name="connsiteX6" fmla="*/ 819354 w 1753419"/>
              <a:gd name="connsiteY6" fmla="*/ 327893 h 336090"/>
              <a:gd name="connsiteX7" fmla="*/ 999612 w 1753419"/>
              <a:gd name="connsiteY7" fmla="*/ 57505 h 336090"/>
              <a:gd name="connsiteX8" fmla="*/ 1081548 w 1753419"/>
              <a:gd name="connsiteY8" fmla="*/ 286925 h 336090"/>
              <a:gd name="connsiteX9" fmla="*/ 1245419 w 1753419"/>
              <a:gd name="connsiteY9" fmla="*/ 151 h 336090"/>
              <a:gd name="connsiteX10" fmla="*/ 1310967 w 1753419"/>
              <a:gd name="connsiteY10" fmla="*/ 245957 h 336090"/>
              <a:gd name="connsiteX11" fmla="*/ 1507612 w 1753419"/>
              <a:gd name="connsiteY11" fmla="*/ 155828 h 336090"/>
              <a:gd name="connsiteX12" fmla="*/ 1589548 w 1753419"/>
              <a:gd name="connsiteY12" fmla="*/ 270538 h 336090"/>
              <a:gd name="connsiteX13" fmla="*/ 1671483 w 1753419"/>
              <a:gd name="connsiteY13" fmla="*/ 172215 h 336090"/>
              <a:gd name="connsiteX14" fmla="*/ 1753419 w 1753419"/>
              <a:gd name="connsiteY14" fmla="*/ 295118 h 336090"/>
              <a:gd name="connsiteX0" fmla="*/ 0 w 1753419"/>
              <a:gd name="connsiteY0" fmla="*/ 322751 h 363723"/>
              <a:gd name="connsiteX1" fmla="*/ 114709 w 1753419"/>
              <a:gd name="connsiteY1" fmla="*/ 35977 h 363723"/>
              <a:gd name="connsiteX2" fmla="*/ 270387 w 1753419"/>
              <a:gd name="connsiteY2" fmla="*/ 363719 h 363723"/>
              <a:gd name="connsiteX3" fmla="*/ 417871 w 1753419"/>
              <a:gd name="connsiteY3" fmla="*/ 27784 h 363723"/>
              <a:gd name="connsiteX4" fmla="*/ 548967 w 1753419"/>
              <a:gd name="connsiteY4" fmla="*/ 322751 h 363723"/>
              <a:gd name="connsiteX5" fmla="*/ 729225 w 1753419"/>
              <a:gd name="connsiteY5" fmla="*/ 44171 h 363723"/>
              <a:gd name="connsiteX6" fmla="*/ 819354 w 1753419"/>
              <a:gd name="connsiteY6" fmla="*/ 355526 h 363723"/>
              <a:gd name="connsiteX7" fmla="*/ 999612 w 1753419"/>
              <a:gd name="connsiteY7" fmla="*/ 85138 h 363723"/>
              <a:gd name="connsiteX8" fmla="*/ 1081548 w 1753419"/>
              <a:gd name="connsiteY8" fmla="*/ 314558 h 363723"/>
              <a:gd name="connsiteX9" fmla="*/ 1245419 w 1753419"/>
              <a:gd name="connsiteY9" fmla="*/ 27784 h 363723"/>
              <a:gd name="connsiteX10" fmla="*/ 1310967 w 1753419"/>
              <a:gd name="connsiteY10" fmla="*/ 273590 h 363723"/>
              <a:gd name="connsiteX11" fmla="*/ 1459805 w 1753419"/>
              <a:gd name="connsiteY11" fmla="*/ 45 h 363723"/>
              <a:gd name="connsiteX12" fmla="*/ 1589548 w 1753419"/>
              <a:gd name="connsiteY12" fmla="*/ 298171 h 363723"/>
              <a:gd name="connsiteX13" fmla="*/ 1671483 w 1753419"/>
              <a:gd name="connsiteY13" fmla="*/ 199848 h 363723"/>
              <a:gd name="connsiteX14" fmla="*/ 1753419 w 1753419"/>
              <a:gd name="connsiteY14" fmla="*/ 322751 h 363723"/>
              <a:gd name="connsiteX0" fmla="*/ 0 w 1753419"/>
              <a:gd name="connsiteY0" fmla="*/ 322751 h 370235"/>
              <a:gd name="connsiteX1" fmla="*/ 114709 w 1753419"/>
              <a:gd name="connsiteY1" fmla="*/ 35977 h 370235"/>
              <a:gd name="connsiteX2" fmla="*/ 270387 w 1753419"/>
              <a:gd name="connsiteY2" fmla="*/ 363719 h 370235"/>
              <a:gd name="connsiteX3" fmla="*/ 441774 w 1753419"/>
              <a:gd name="connsiteY3" fmla="*/ 259649 h 370235"/>
              <a:gd name="connsiteX4" fmla="*/ 548967 w 1753419"/>
              <a:gd name="connsiteY4" fmla="*/ 322751 h 370235"/>
              <a:gd name="connsiteX5" fmla="*/ 729225 w 1753419"/>
              <a:gd name="connsiteY5" fmla="*/ 44171 h 370235"/>
              <a:gd name="connsiteX6" fmla="*/ 819354 w 1753419"/>
              <a:gd name="connsiteY6" fmla="*/ 355526 h 370235"/>
              <a:gd name="connsiteX7" fmla="*/ 999612 w 1753419"/>
              <a:gd name="connsiteY7" fmla="*/ 85138 h 370235"/>
              <a:gd name="connsiteX8" fmla="*/ 1081548 w 1753419"/>
              <a:gd name="connsiteY8" fmla="*/ 314558 h 370235"/>
              <a:gd name="connsiteX9" fmla="*/ 1245419 w 1753419"/>
              <a:gd name="connsiteY9" fmla="*/ 27784 h 370235"/>
              <a:gd name="connsiteX10" fmla="*/ 1310967 w 1753419"/>
              <a:gd name="connsiteY10" fmla="*/ 273590 h 370235"/>
              <a:gd name="connsiteX11" fmla="*/ 1459805 w 1753419"/>
              <a:gd name="connsiteY11" fmla="*/ 45 h 370235"/>
              <a:gd name="connsiteX12" fmla="*/ 1589548 w 1753419"/>
              <a:gd name="connsiteY12" fmla="*/ 298171 h 370235"/>
              <a:gd name="connsiteX13" fmla="*/ 1671483 w 1753419"/>
              <a:gd name="connsiteY13" fmla="*/ 199848 h 370235"/>
              <a:gd name="connsiteX14" fmla="*/ 1753419 w 1753419"/>
              <a:gd name="connsiteY14" fmla="*/ 322751 h 370235"/>
              <a:gd name="connsiteX0" fmla="*/ 0 w 1753419"/>
              <a:gd name="connsiteY0" fmla="*/ 322751 h 370235"/>
              <a:gd name="connsiteX1" fmla="*/ 114709 w 1753419"/>
              <a:gd name="connsiteY1" fmla="*/ 35977 h 370235"/>
              <a:gd name="connsiteX2" fmla="*/ 270387 w 1753419"/>
              <a:gd name="connsiteY2" fmla="*/ 363719 h 370235"/>
              <a:gd name="connsiteX3" fmla="*/ 441774 w 1753419"/>
              <a:gd name="connsiteY3" fmla="*/ 259649 h 370235"/>
              <a:gd name="connsiteX4" fmla="*/ 548967 w 1753419"/>
              <a:gd name="connsiteY4" fmla="*/ 322751 h 370235"/>
              <a:gd name="connsiteX5" fmla="*/ 729225 w 1753419"/>
              <a:gd name="connsiteY5" fmla="*/ 44171 h 370235"/>
              <a:gd name="connsiteX6" fmla="*/ 819354 w 1753419"/>
              <a:gd name="connsiteY6" fmla="*/ 355526 h 370235"/>
              <a:gd name="connsiteX7" fmla="*/ 981684 w 1753419"/>
              <a:gd name="connsiteY7" fmla="*/ 261633 h 370235"/>
              <a:gd name="connsiteX8" fmla="*/ 1081548 w 1753419"/>
              <a:gd name="connsiteY8" fmla="*/ 314558 h 370235"/>
              <a:gd name="connsiteX9" fmla="*/ 1245419 w 1753419"/>
              <a:gd name="connsiteY9" fmla="*/ 27784 h 370235"/>
              <a:gd name="connsiteX10" fmla="*/ 1310967 w 1753419"/>
              <a:gd name="connsiteY10" fmla="*/ 273590 h 370235"/>
              <a:gd name="connsiteX11" fmla="*/ 1459805 w 1753419"/>
              <a:gd name="connsiteY11" fmla="*/ 45 h 370235"/>
              <a:gd name="connsiteX12" fmla="*/ 1589548 w 1753419"/>
              <a:gd name="connsiteY12" fmla="*/ 298171 h 370235"/>
              <a:gd name="connsiteX13" fmla="*/ 1671483 w 1753419"/>
              <a:gd name="connsiteY13" fmla="*/ 199848 h 370235"/>
              <a:gd name="connsiteX14" fmla="*/ 1753419 w 1753419"/>
              <a:gd name="connsiteY14" fmla="*/ 322751 h 370235"/>
              <a:gd name="connsiteX0" fmla="*/ 0 w 1753419"/>
              <a:gd name="connsiteY0" fmla="*/ 322756 h 370240"/>
              <a:gd name="connsiteX1" fmla="*/ 114709 w 1753419"/>
              <a:gd name="connsiteY1" fmla="*/ 35982 h 370240"/>
              <a:gd name="connsiteX2" fmla="*/ 270387 w 1753419"/>
              <a:gd name="connsiteY2" fmla="*/ 363724 h 370240"/>
              <a:gd name="connsiteX3" fmla="*/ 441774 w 1753419"/>
              <a:gd name="connsiteY3" fmla="*/ 259654 h 370240"/>
              <a:gd name="connsiteX4" fmla="*/ 548967 w 1753419"/>
              <a:gd name="connsiteY4" fmla="*/ 322756 h 370240"/>
              <a:gd name="connsiteX5" fmla="*/ 729225 w 1753419"/>
              <a:gd name="connsiteY5" fmla="*/ 44176 h 370240"/>
              <a:gd name="connsiteX6" fmla="*/ 819354 w 1753419"/>
              <a:gd name="connsiteY6" fmla="*/ 355531 h 370240"/>
              <a:gd name="connsiteX7" fmla="*/ 981684 w 1753419"/>
              <a:gd name="connsiteY7" fmla="*/ 261638 h 370240"/>
              <a:gd name="connsiteX8" fmla="*/ 1081548 w 1753419"/>
              <a:gd name="connsiteY8" fmla="*/ 314563 h 370240"/>
              <a:gd name="connsiteX9" fmla="*/ 1185660 w 1753419"/>
              <a:gd name="connsiteY9" fmla="*/ 193902 h 370240"/>
              <a:gd name="connsiteX10" fmla="*/ 1310967 w 1753419"/>
              <a:gd name="connsiteY10" fmla="*/ 273595 h 370240"/>
              <a:gd name="connsiteX11" fmla="*/ 1459805 w 1753419"/>
              <a:gd name="connsiteY11" fmla="*/ 50 h 370240"/>
              <a:gd name="connsiteX12" fmla="*/ 1589548 w 1753419"/>
              <a:gd name="connsiteY12" fmla="*/ 298176 h 370240"/>
              <a:gd name="connsiteX13" fmla="*/ 1671483 w 1753419"/>
              <a:gd name="connsiteY13" fmla="*/ 199853 h 370240"/>
              <a:gd name="connsiteX14" fmla="*/ 1753419 w 1753419"/>
              <a:gd name="connsiteY14" fmla="*/ 322756 h 370240"/>
              <a:gd name="connsiteX0" fmla="*/ 0 w 1753419"/>
              <a:gd name="connsiteY0" fmla="*/ 322756 h 370240"/>
              <a:gd name="connsiteX1" fmla="*/ 114709 w 1753419"/>
              <a:gd name="connsiteY1" fmla="*/ 35982 h 370240"/>
              <a:gd name="connsiteX2" fmla="*/ 270387 w 1753419"/>
              <a:gd name="connsiteY2" fmla="*/ 363724 h 370240"/>
              <a:gd name="connsiteX3" fmla="*/ 441774 w 1753419"/>
              <a:gd name="connsiteY3" fmla="*/ 259654 h 370240"/>
              <a:gd name="connsiteX4" fmla="*/ 548967 w 1753419"/>
              <a:gd name="connsiteY4" fmla="*/ 322756 h 370240"/>
              <a:gd name="connsiteX5" fmla="*/ 717273 w 1753419"/>
              <a:gd name="connsiteY5" fmla="*/ 165300 h 370240"/>
              <a:gd name="connsiteX6" fmla="*/ 819354 w 1753419"/>
              <a:gd name="connsiteY6" fmla="*/ 355531 h 370240"/>
              <a:gd name="connsiteX7" fmla="*/ 981684 w 1753419"/>
              <a:gd name="connsiteY7" fmla="*/ 261638 h 370240"/>
              <a:gd name="connsiteX8" fmla="*/ 1081548 w 1753419"/>
              <a:gd name="connsiteY8" fmla="*/ 314563 h 370240"/>
              <a:gd name="connsiteX9" fmla="*/ 1185660 w 1753419"/>
              <a:gd name="connsiteY9" fmla="*/ 193902 h 370240"/>
              <a:gd name="connsiteX10" fmla="*/ 1310967 w 1753419"/>
              <a:gd name="connsiteY10" fmla="*/ 273595 h 370240"/>
              <a:gd name="connsiteX11" fmla="*/ 1459805 w 1753419"/>
              <a:gd name="connsiteY11" fmla="*/ 50 h 370240"/>
              <a:gd name="connsiteX12" fmla="*/ 1589548 w 1753419"/>
              <a:gd name="connsiteY12" fmla="*/ 298176 h 370240"/>
              <a:gd name="connsiteX13" fmla="*/ 1671483 w 1753419"/>
              <a:gd name="connsiteY13" fmla="*/ 199853 h 370240"/>
              <a:gd name="connsiteX14" fmla="*/ 1753419 w 1753419"/>
              <a:gd name="connsiteY14" fmla="*/ 322756 h 370240"/>
              <a:gd name="connsiteX0" fmla="*/ 0 w 1753419"/>
              <a:gd name="connsiteY0" fmla="*/ 322756 h 363791"/>
              <a:gd name="connsiteX1" fmla="*/ 176781 w 1753419"/>
              <a:gd name="connsiteY1" fmla="*/ 241390 h 363791"/>
              <a:gd name="connsiteX2" fmla="*/ 270387 w 1753419"/>
              <a:gd name="connsiteY2" fmla="*/ 363724 h 363791"/>
              <a:gd name="connsiteX3" fmla="*/ 441774 w 1753419"/>
              <a:gd name="connsiteY3" fmla="*/ 259654 h 363791"/>
              <a:gd name="connsiteX4" fmla="*/ 548967 w 1753419"/>
              <a:gd name="connsiteY4" fmla="*/ 322756 h 363791"/>
              <a:gd name="connsiteX5" fmla="*/ 717273 w 1753419"/>
              <a:gd name="connsiteY5" fmla="*/ 165300 h 363791"/>
              <a:gd name="connsiteX6" fmla="*/ 819354 w 1753419"/>
              <a:gd name="connsiteY6" fmla="*/ 355531 h 363791"/>
              <a:gd name="connsiteX7" fmla="*/ 981684 w 1753419"/>
              <a:gd name="connsiteY7" fmla="*/ 261638 h 363791"/>
              <a:gd name="connsiteX8" fmla="*/ 1081548 w 1753419"/>
              <a:gd name="connsiteY8" fmla="*/ 314563 h 363791"/>
              <a:gd name="connsiteX9" fmla="*/ 1185660 w 1753419"/>
              <a:gd name="connsiteY9" fmla="*/ 193902 h 363791"/>
              <a:gd name="connsiteX10" fmla="*/ 1310967 w 1753419"/>
              <a:gd name="connsiteY10" fmla="*/ 273595 h 363791"/>
              <a:gd name="connsiteX11" fmla="*/ 1459805 w 1753419"/>
              <a:gd name="connsiteY11" fmla="*/ 50 h 363791"/>
              <a:gd name="connsiteX12" fmla="*/ 1589548 w 1753419"/>
              <a:gd name="connsiteY12" fmla="*/ 298176 h 363791"/>
              <a:gd name="connsiteX13" fmla="*/ 1671483 w 1753419"/>
              <a:gd name="connsiteY13" fmla="*/ 199853 h 363791"/>
              <a:gd name="connsiteX14" fmla="*/ 1753419 w 1753419"/>
              <a:gd name="connsiteY14" fmla="*/ 322756 h 363791"/>
              <a:gd name="connsiteX0" fmla="*/ 0 w 1753419"/>
              <a:gd name="connsiteY0" fmla="*/ 322756 h 369113"/>
              <a:gd name="connsiteX1" fmla="*/ 176781 w 1753419"/>
              <a:gd name="connsiteY1" fmla="*/ 241390 h 369113"/>
              <a:gd name="connsiteX2" fmla="*/ 270387 w 1753419"/>
              <a:gd name="connsiteY2" fmla="*/ 363724 h 369113"/>
              <a:gd name="connsiteX3" fmla="*/ 494978 w 1753419"/>
              <a:gd name="connsiteY3" fmla="*/ 28569 h 369113"/>
              <a:gd name="connsiteX4" fmla="*/ 548967 w 1753419"/>
              <a:gd name="connsiteY4" fmla="*/ 322756 h 369113"/>
              <a:gd name="connsiteX5" fmla="*/ 717273 w 1753419"/>
              <a:gd name="connsiteY5" fmla="*/ 165300 h 369113"/>
              <a:gd name="connsiteX6" fmla="*/ 819354 w 1753419"/>
              <a:gd name="connsiteY6" fmla="*/ 355531 h 369113"/>
              <a:gd name="connsiteX7" fmla="*/ 981684 w 1753419"/>
              <a:gd name="connsiteY7" fmla="*/ 261638 h 369113"/>
              <a:gd name="connsiteX8" fmla="*/ 1081548 w 1753419"/>
              <a:gd name="connsiteY8" fmla="*/ 314563 h 369113"/>
              <a:gd name="connsiteX9" fmla="*/ 1185660 w 1753419"/>
              <a:gd name="connsiteY9" fmla="*/ 193902 h 369113"/>
              <a:gd name="connsiteX10" fmla="*/ 1310967 w 1753419"/>
              <a:gd name="connsiteY10" fmla="*/ 273595 h 369113"/>
              <a:gd name="connsiteX11" fmla="*/ 1459805 w 1753419"/>
              <a:gd name="connsiteY11" fmla="*/ 50 h 369113"/>
              <a:gd name="connsiteX12" fmla="*/ 1589548 w 1753419"/>
              <a:gd name="connsiteY12" fmla="*/ 298176 h 369113"/>
              <a:gd name="connsiteX13" fmla="*/ 1671483 w 1753419"/>
              <a:gd name="connsiteY13" fmla="*/ 199853 h 369113"/>
              <a:gd name="connsiteX14" fmla="*/ 1753419 w 1753419"/>
              <a:gd name="connsiteY14" fmla="*/ 322756 h 369113"/>
              <a:gd name="connsiteX0" fmla="*/ 0 w 1753419"/>
              <a:gd name="connsiteY0" fmla="*/ 322756 h 369113"/>
              <a:gd name="connsiteX1" fmla="*/ 176781 w 1753419"/>
              <a:gd name="connsiteY1" fmla="*/ 241390 h 369113"/>
              <a:gd name="connsiteX2" fmla="*/ 270387 w 1753419"/>
              <a:gd name="connsiteY2" fmla="*/ 363724 h 369113"/>
              <a:gd name="connsiteX3" fmla="*/ 494978 w 1753419"/>
              <a:gd name="connsiteY3" fmla="*/ 28569 h 369113"/>
              <a:gd name="connsiteX4" fmla="*/ 548967 w 1753419"/>
              <a:gd name="connsiteY4" fmla="*/ 322756 h 369113"/>
              <a:gd name="connsiteX5" fmla="*/ 717273 w 1753419"/>
              <a:gd name="connsiteY5" fmla="*/ 165300 h 369113"/>
              <a:gd name="connsiteX6" fmla="*/ 819354 w 1753419"/>
              <a:gd name="connsiteY6" fmla="*/ 355531 h 369113"/>
              <a:gd name="connsiteX7" fmla="*/ 1008286 w 1753419"/>
              <a:gd name="connsiteY7" fmla="*/ 25418 h 369113"/>
              <a:gd name="connsiteX8" fmla="*/ 1081548 w 1753419"/>
              <a:gd name="connsiteY8" fmla="*/ 314563 h 369113"/>
              <a:gd name="connsiteX9" fmla="*/ 1185660 w 1753419"/>
              <a:gd name="connsiteY9" fmla="*/ 193902 h 369113"/>
              <a:gd name="connsiteX10" fmla="*/ 1310967 w 1753419"/>
              <a:gd name="connsiteY10" fmla="*/ 273595 h 369113"/>
              <a:gd name="connsiteX11" fmla="*/ 1459805 w 1753419"/>
              <a:gd name="connsiteY11" fmla="*/ 50 h 369113"/>
              <a:gd name="connsiteX12" fmla="*/ 1589548 w 1753419"/>
              <a:gd name="connsiteY12" fmla="*/ 298176 h 369113"/>
              <a:gd name="connsiteX13" fmla="*/ 1671483 w 1753419"/>
              <a:gd name="connsiteY13" fmla="*/ 199853 h 369113"/>
              <a:gd name="connsiteX14" fmla="*/ 1753419 w 1753419"/>
              <a:gd name="connsiteY14" fmla="*/ 322756 h 369113"/>
              <a:gd name="connsiteX0" fmla="*/ 0 w 1764005"/>
              <a:gd name="connsiteY0" fmla="*/ 343756 h 390113"/>
              <a:gd name="connsiteX1" fmla="*/ 176781 w 1764005"/>
              <a:gd name="connsiteY1" fmla="*/ 262390 h 390113"/>
              <a:gd name="connsiteX2" fmla="*/ 270387 w 1764005"/>
              <a:gd name="connsiteY2" fmla="*/ 384724 h 390113"/>
              <a:gd name="connsiteX3" fmla="*/ 494978 w 1764005"/>
              <a:gd name="connsiteY3" fmla="*/ 49569 h 390113"/>
              <a:gd name="connsiteX4" fmla="*/ 548967 w 1764005"/>
              <a:gd name="connsiteY4" fmla="*/ 343756 h 390113"/>
              <a:gd name="connsiteX5" fmla="*/ 717273 w 1764005"/>
              <a:gd name="connsiteY5" fmla="*/ 186300 h 390113"/>
              <a:gd name="connsiteX6" fmla="*/ 819354 w 1764005"/>
              <a:gd name="connsiteY6" fmla="*/ 376531 h 390113"/>
              <a:gd name="connsiteX7" fmla="*/ 1008286 w 1764005"/>
              <a:gd name="connsiteY7" fmla="*/ 46418 h 390113"/>
              <a:gd name="connsiteX8" fmla="*/ 1081548 w 1764005"/>
              <a:gd name="connsiteY8" fmla="*/ 335563 h 390113"/>
              <a:gd name="connsiteX9" fmla="*/ 1185660 w 1764005"/>
              <a:gd name="connsiteY9" fmla="*/ 214902 h 390113"/>
              <a:gd name="connsiteX10" fmla="*/ 1310967 w 1764005"/>
              <a:gd name="connsiteY10" fmla="*/ 294595 h 390113"/>
              <a:gd name="connsiteX11" fmla="*/ 1459805 w 1764005"/>
              <a:gd name="connsiteY11" fmla="*/ 21050 h 390113"/>
              <a:gd name="connsiteX12" fmla="*/ 1589548 w 1764005"/>
              <a:gd name="connsiteY12" fmla="*/ 319176 h 390113"/>
              <a:gd name="connsiteX13" fmla="*/ 1751289 w 1764005"/>
              <a:gd name="connsiteY13" fmla="*/ 39 h 390113"/>
              <a:gd name="connsiteX14" fmla="*/ 1753419 w 1764005"/>
              <a:gd name="connsiteY14" fmla="*/ 343756 h 3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4005" h="390113">
                <a:moveTo>
                  <a:pt x="0" y="343756"/>
                </a:moveTo>
                <a:cubicBezTo>
                  <a:pt x="34822" y="196955"/>
                  <a:pt x="131717" y="255562"/>
                  <a:pt x="176781" y="262390"/>
                </a:cubicBezTo>
                <a:cubicBezTo>
                  <a:pt x="221845" y="269218"/>
                  <a:pt x="217354" y="420194"/>
                  <a:pt x="270387" y="384724"/>
                </a:cubicBezTo>
                <a:cubicBezTo>
                  <a:pt x="323420" y="349254"/>
                  <a:pt x="448548" y="56397"/>
                  <a:pt x="494978" y="49569"/>
                </a:cubicBezTo>
                <a:cubicBezTo>
                  <a:pt x="541408" y="42741"/>
                  <a:pt x="511918" y="320968"/>
                  <a:pt x="548967" y="343756"/>
                </a:cubicBezTo>
                <a:cubicBezTo>
                  <a:pt x="586016" y="366544"/>
                  <a:pt x="672209" y="180837"/>
                  <a:pt x="717273" y="186300"/>
                </a:cubicBezTo>
                <a:cubicBezTo>
                  <a:pt x="762338" y="191762"/>
                  <a:pt x="770852" y="399845"/>
                  <a:pt x="819354" y="376531"/>
                </a:cubicBezTo>
                <a:cubicBezTo>
                  <a:pt x="867856" y="353217"/>
                  <a:pt x="964587" y="53246"/>
                  <a:pt x="1008286" y="46418"/>
                </a:cubicBezTo>
                <a:cubicBezTo>
                  <a:pt x="1051985" y="39590"/>
                  <a:pt x="1051986" y="307482"/>
                  <a:pt x="1081548" y="335563"/>
                </a:cubicBezTo>
                <a:cubicBezTo>
                  <a:pt x="1111110" y="363644"/>
                  <a:pt x="1147424" y="221730"/>
                  <a:pt x="1185660" y="214902"/>
                </a:cubicBezTo>
                <a:cubicBezTo>
                  <a:pt x="1223896" y="208074"/>
                  <a:pt x="1265276" y="326904"/>
                  <a:pt x="1310967" y="294595"/>
                </a:cubicBezTo>
                <a:cubicBezTo>
                  <a:pt x="1356658" y="262286"/>
                  <a:pt x="1413375" y="16953"/>
                  <a:pt x="1459805" y="21050"/>
                </a:cubicBezTo>
                <a:cubicBezTo>
                  <a:pt x="1506235" y="25147"/>
                  <a:pt x="1540967" y="322678"/>
                  <a:pt x="1589548" y="319176"/>
                </a:cubicBezTo>
                <a:cubicBezTo>
                  <a:pt x="1638129" y="315674"/>
                  <a:pt x="1723977" y="-4058"/>
                  <a:pt x="1751289" y="39"/>
                </a:cubicBezTo>
                <a:cubicBezTo>
                  <a:pt x="1778601" y="4136"/>
                  <a:pt x="1753419" y="343756"/>
                  <a:pt x="1753419" y="34375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44BA619-B16B-7A47-8763-AC47957D0EC3}"/>
              </a:ext>
            </a:extLst>
          </p:cNvPr>
          <p:cNvSpPr txBox="1"/>
          <p:nvPr/>
        </p:nvSpPr>
        <p:spPr>
          <a:xfrm>
            <a:off x="4086422" y="2791990"/>
            <a:ext cx="206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Group 1</a:t>
            </a:r>
            <a:endParaRPr kumimoji="1" lang="ja-JP" altLang="en-US" sz="32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57BEA8A8-00F5-0449-AFA7-80D913FA5800}"/>
              </a:ext>
            </a:extLst>
          </p:cNvPr>
          <p:cNvSpPr txBox="1"/>
          <p:nvPr/>
        </p:nvSpPr>
        <p:spPr>
          <a:xfrm>
            <a:off x="4094445" y="3578593"/>
            <a:ext cx="206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Group 2</a:t>
            </a:r>
            <a:endParaRPr kumimoji="1" lang="ja-JP" altLang="en-US" sz="32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9C74E30C-FCF1-B24A-913B-22AFEEC6879E}"/>
              </a:ext>
            </a:extLst>
          </p:cNvPr>
          <p:cNvSpPr txBox="1"/>
          <p:nvPr/>
        </p:nvSpPr>
        <p:spPr>
          <a:xfrm>
            <a:off x="4123853" y="4783990"/>
            <a:ext cx="206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Group k</a:t>
            </a:r>
            <a:endParaRPr kumimoji="1" lang="ja-JP" altLang="en-US" sz="32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4E930C1-5A45-C04C-9E8C-38C150F58AA3}"/>
              </a:ext>
            </a:extLst>
          </p:cNvPr>
          <p:cNvSpPr txBox="1"/>
          <p:nvPr/>
        </p:nvSpPr>
        <p:spPr>
          <a:xfrm rot="5400000">
            <a:off x="2614067" y="4291092"/>
            <a:ext cx="50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rgbClr val="3B3B3B"/>
                </a:solidFill>
              </a:rPr>
              <a:t>…</a:t>
            </a:r>
            <a:endParaRPr kumimoji="1" lang="ja-JP" altLang="en-US" sz="3200" dirty="0">
              <a:solidFill>
                <a:srgbClr val="3B3B3B"/>
              </a:solidFill>
            </a:endParaRPr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C579A4E4-E145-7448-9A35-2630B09EB371}"/>
              </a:ext>
            </a:extLst>
          </p:cNvPr>
          <p:cNvSpPr/>
          <p:nvPr/>
        </p:nvSpPr>
        <p:spPr>
          <a:xfrm>
            <a:off x="1785046" y="2783472"/>
            <a:ext cx="2010718" cy="526936"/>
          </a:xfrm>
          <a:custGeom>
            <a:avLst/>
            <a:gdLst>
              <a:gd name="connsiteX0" fmla="*/ 0 w 1753419"/>
              <a:gd name="connsiteY0" fmla="*/ 295118 h 336090"/>
              <a:gd name="connsiteX1" fmla="*/ 114709 w 1753419"/>
              <a:gd name="connsiteY1" fmla="*/ 8344 h 336090"/>
              <a:gd name="connsiteX2" fmla="*/ 270387 w 1753419"/>
              <a:gd name="connsiteY2" fmla="*/ 336086 h 336090"/>
              <a:gd name="connsiteX3" fmla="*/ 417871 w 1753419"/>
              <a:gd name="connsiteY3" fmla="*/ 151 h 336090"/>
              <a:gd name="connsiteX4" fmla="*/ 548967 w 1753419"/>
              <a:gd name="connsiteY4" fmla="*/ 295118 h 336090"/>
              <a:gd name="connsiteX5" fmla="*/ 729225 w 1753419"/>
              <a:gd name="connsiteY5" fmla="*/ 16538 h 336090"/>
              <a:gd name="connsiteX6" fmla="*/ 819354 w 1753419"/>
              <a:gd name="connsiteY6" fmla="*/ 327893 h 336090"/>
              <a:gd name="connsiteX7" fmla="*/ 999612 w 1753419"/>
              <a:gd name="connsiteY7" fmla="*/ 57505 h 336090"/>
              <a:gd name="connsiteX8" fmla="*/ 1081548 w 1753419"/>
              <a:gd name="connsiteY8" fmla="*/ 286925 h 336090"/>
              <a:gd name="connsiteX9" fmla="*/ 1245419 w 1753419"/>
              <a:gd name="connsiteY9" fmla="*/ 151 h 336090"/>
              <a:gd name="connsiteX10" fmla="*/ 1310967 w 1753419"/>
              <a:gd name="connsiteY10" fmla="*/ 245957 h 336090"/>
              <a:gd name="connsiteX11" fmla="*/ 1507612 w 1753419"/>
              <a:gd name="connsiteY11" fmla="*/ 155828 h 336090"/>
              <a:gd name="connsiteX12" fmla="*/ 1589548 w 1753419"/>
              <a:gd name="connsiteY12" fmla="*/ 270538 h 336090"/>
              <a:gd name="connsiteX13" fmla="*/ 1671483 w 1753419"/>
              <a:gd name="connsiteY13" fmla="*/ 172215 h 336090"/>
              <a:gd name="connsiteX14" fmla="*/ 1753419 w 1753419"/>
              <a:gd name="connsiteY14" fmla="*/ 295118 h 336090"/>
              <a:gd name="connsiteX0" fmla="*/ 0 w 1753419"/>
              <a:gd name="connsiteY0" fmla="*/ 295124 h 336096"/>
              <a:gd name="connsiteX1" fmla="*/ 114709 w 1753419"/>
              <a:gd name="connsiteY1" fmla="*/ 8350 h 336096"/>
              <a:gd name="connsiteX2" fmla="*/ 270387 w 1753419"/>
              <a:gd name="connsiteY2" fmla="*/ 336092 h 336096"/>
              <a:gd name="connsiteX3" fmla="*/ 417871 w 1753419"/>
              <a:gd name="connsiteY3" fmla="*/ 157 h 336096"/>
              <a:gd name="connsiteX4" fmla="*/ 548967 w 1753419"/>
              <a:gd name="connsiteY4" fmla="*/ 295124 h 336096"/>
              <a:gd name="connsiteX5" fmla="*/ 729225 w 1753419"/>
              <a:gd name="connsiteY5" fmla="*/ 16544 h 336096"/>
              <a:gd name="connsiteX6" fmla="*/ 819354 w 1753419"/>
              <a:gd name="connsiteY6" fmla="*/ 327899 h 336096"/>
              <a:gd name="connsiteX7" fmla="*/ 999612 w 1753419"/>
              <a:gd name="connsiteY7" fmla="*/ 57511 h 336096"/>
              <a:gd name="connsiteX8" fmla="*/ 1081548 w 1753419"/>
              <a:gd name="connsiteY8" fmla="*/ 286931 h 336096"/>
              <a:gd name="connsiteX9" fmla="*/ 1245419 w 1753419"/>
              <a:gd name="connsiteY9" fmla="*/ 157 h 336096"/>
              <a:gd name="connsiteX10" fmla="*/ 1310967 w 1753419"/>
              <a:gd name="connsiteY10" fmla="*/ 245963 h 336096"/>
              <a:gd name="connsiteX11" fmla="*/ 1490782 w 1753419"/>
              <a:gd name="connsiteY11" fmla="*/ 209439 h 336096"/>
              <a:gd name="connsiteX12" fmla="*/ 1589548 w 1753419"/>
              <a:gd name="connsiteY12" fmla="*/ 270544 h 336096"/>
              <a:gd name="connsiteX13" fmla="*/ 1671483 w 1753419"/>
              <a:gd name="connsiteY13" fmla="*/ 172221 h 336096"/>
              <a:gd name="connsiteX14" fmla="*/ 1753419 w 1753419"/>
              <a:gd name="connsiteY14" fmla="*/ 295124 h 336096"/>
              <a:gd name="connsiteX0" fmla="*/ 0 w 1753419"/>
              <a:gd name="connsiteY0" fmla="*/ 295124 h 336096"/>
              <a:gd name="connsiteX1" fmla="*/ 114709 w 1753419"/>
              <a:gd name="connsiteY1" fmla="*/ 8350 h 336096"/>
              <a:gd name="connsiteX2" fmla="*/ 270387 w 1753419"/>
              <a:gd name="connsiteY2" fmla="*/ 336092 h 336096"/>
              <a:gd name="connsiteX3" fmla="*/ 417871 w 1753419"/>
              <a:gd name="connsiteY3" fmla="*/ 157 h 336096"/>
              <a:gd name="connsiteX4" fmla="*/ 548967 w 1753419"/>
              <a:gd name="connsiteY4" fmla="*/ 295124 h 336096"/>
              <a:gd name="connsiteX5" fmla="*/ 729225 w 1753419"/>
              <a:gd name="connsiteY5" fmla="*/ 16544 h 336096"/>
              <a:gd name="connsiteX6" fmla="*/ 819354 w 1753419"/>
              <a:gd name="connsiteY6" fmla="*/ 327899 h 336096"/>
              <a:gd name="connsiteX7" fmla="*/ 999612 w 1753419"/>
              <a:gd name="connsiteY7" fmla="*/ 57511 h 336096"/>
              <a:gd name="connsiteX8" fmla="*/ 1081548 w 1753419"/>
              <a:gd name="connsiteY8" fmla="*/ 286931 h 336096"/>
              <a:gd name="connsiteX9" fmla="*/ 1245419 w 1753419"/>
              <a:gd name="connsiteY9" fmla="*/ 157 h 336096"/>
              <a:gd name="connsiteX10" fmla="*/ 1310967 w 1753419"/>
              <a:gd name="connsiteY10" fmla="*/ 245963 h 336096"/>
              <a:gd name="connsiteX11" fmla="*/ 1490782 w 1753419"/>
              <a:gd name="connsiteY11" fmla="*/ 209439 h 336096"/>
              <a:gd name="connsiteX12" fmla="*/ 1589548 w 1753419"/>
              <a:gd name="connsiteY12" fmla="*/ 270544 h 336096"/>
              <a:gd name="connsiteX13" fmla="*/ 1713557 w 1753419"/>
              <a:gd name="connsiteY13" fmla="*/ 177094 h 336096"/>
              <a:gd name="connsiteX14" fmla="*/ 1753419 w 1753419"/>
              <a:gd name="connsiteY14" fmla="*/ 295124 h 336096"/>
              <a:gd name="connsiteX0" fmla="*/ 0 w 1753419"/>
              <a:gd name="connsiteY0" fmla="*/ 295124 h 336096"/>
              <a:gd name="connsiteX1" fmla="*/ 114709 w 1753419"/>
              <a:gd name="connsiteY1" fmla="*/ 8350 h 336096"/>
              <a:gd name="connsiteX2" fmla="*/ 270387 w 1753419"/>
              <a:gd name="connsiteY2" fmla="*/ 336092 h 336096"/>
              <a:gd name="connsiteX3" fmla="*/ 417871 w 1753419"/>
              <a:gd name="connsiteY3" fmla="*/ 157 h 336096"/>
              <a:gd name="connsiteX4" fmla="*/ 548967 w 1753419"/>
              <a:gd name="connsiteY4" fmla="*/ 295124 h 336096"/>
              <a:gd name="connsiteX5" fmla="*/ 729225 w 1753419"/>
              <a:gd name="connsiteY5" fmla="*/ 16544 h 336096"/>
              <a:gd name="connsiteX6" fmla="*/ 819354 w 1753419"/>
              <a:gd name="connsiteY6" fmla="*/ 327899 h 336096"/>
              <a:gd name="connsiteX7" fmla="*/ 999612 w 1753419"/>
              <a:gd name="connsiteY7" fmla="*/ 57511 h 336096"/>
              <a:gd name="connsiteX8" fmla="*/ 1081548 w 1753419"/>
              <a:gd name="connsiteY8" fmla="*/ 286931 h 336096"/>
              <a:gd name="connsiteX9" fmla="*/ 1245419 w 1753419"/>
              <a:gd name="connsiteY9" fmla="*/ 157 h 336096"/>
              <a:gd name="connsiteX10" fmla="*/ 1310967 w 1753419"/>
              <a:gd name="connsiteY10" fmla="*/ 245963 h 336096"/>
              <a:gd name="connsiteX11" fmla="*/ 1490782 w 1753419"/>
              <a:gd name="connsiteY11" fmla="*/ 209439 h 336096"/>
              <a:gd name="connsiteX12" fmla="*/ 1589548 w 1753419"/>
              <a:gd name="connsiteY12" fmla="*/ 270544 h 336096"/>
              <a:gd name="connsiteX13" fmla="*/ 1753419 w 1753419"/>
              <a:gd name="connsiteY13" fmla="*/ 295124 h 336096"/>
              <a:gd name="connsiteX0" fmla="*/ 0 w 1753419"/>
              <a:gd name="connsiteY0" fmla="*/ 295124 h 336096"/>
              <a:gd name="connsiteX1" fmla="*/ 114709 w 1753419"/>
              <a:gd name="connsiteY1" fmla="*/ 8350 h 336096"/>
              <a:gd name="connsiteX2" fmla="*/ 270387 w 1753419"/>
              <a:gd name="connsiteY2" fmla="*/ 336092 h 336096"/>
              <a:gd name="connsiteX3" fmla="*/ 417871 w 1753419"/>
              <a:gd name="connsiteY3" fmla="*/ 157 h 336096"/>
              <a:gd name="connsiteX4" fmla="*/ 548967 w 1753419"/>
              <a:gd name="connsiteY4" fmla="*/ 295124 h 336096"/>
              <a:gd name="connsiteX5" fmla="*/ 729225 w 1753419"/>
              <a:gd name="connsiteY5" fmla="*/ 16544 h 336096"/>
              <a:gd name="connsiteX6" fmla="*/ 819354 w 1753419"/>
              <a:gd name="connsiteY6" fmla="*/ 327899 h 336096"/>
              <a:gd name="connsiteX7" fmla="*/ 999612 w 1753419"/>
              <a:gd name="connsiteY7" fmla="*/ 57511 h 336096"/>
              <a:gd name="connsiteX8" fmla="*/ 1081548 w 1753419"/>
              <a:gd name="connsiteY8" fmla="*/ 286931 h 336096"/>
              <a:gd name="connsiteX9" fmla="*/ 1245419 w 1753419"/>
              <a:gd name="connsiteY9" fmla="*/ 157 h 336096"/>
              <a:gd name="connsiteX10" fmla="*/ 1310967 w 1753419"/>
              <a:gd name="connsiteY10" fmla="*/ 245963 h 336096"/>
              <a:gd name="connsiteX11" fmla="*/ 1490782 w 1753419"/>
              <a:gd name="connsiteY11" fmla="*/ 209439 h 336096"/>
              <a:gd name="connsiteX12" fmla="*/ 1597964 w 1753419"/>
              <a:gd name="connsiteY12" fmla="*/ 270544 h 336096"/>
              <a:gd name="connsiteX13" fmla="*/ 1753419 w 1753419"/>
              <a:gd name="connsiteY13" fmla="*/ 295124 h 336096"/>
              <a:gd name="connsiteX0" fmla="*/ 0 w 1753419"/>
              <a:gd name="connsiteY0" fmla="*/ 295124 h 336096"/>
              <a:gd name="connsiteX1" fmla="*/ 114709 w 1753419"/>
              <a:gd name="connsiteY1" fmla="*/ 8350 h 336096"/>
              <a:gd name="connsiteX2" fmla="*/ 270387 w 1753419"/>
              <a:gd name="connsiteY2" fmla="*/ 336092 h 336096"/>
              <a:gd name="connsiteX3" fmla="*/ 417871 w 1753419"/>
              <a:gd name="connsiteY3" fmla="*/ 157 h 336096"/>
              <a:gd name="connsiteX4" fmla="*/ 548967 w 1753419"/>
              <a:gd name="connsiteY4" fmla="*/ 295124 h 336096"/>
              <a:gd name="connsiteX5" fmla="*/ 729225 w 1753419"/>
              <a:gd name="connsiteY5" fmla="*/ 16544 h 336096"/>
              <a:gd name="connsiteX6" fmla="*/ 819354 w 1753419"/>
              <a:gd name="connsiteY6" fmla="*/ 327899 h 336096"/>
              <a:gd name="connsiteX7" fmla="*/ 999612 w 1753419"/>
              <a:gd name="connsiteY7" fmla="*/ 57511 h 336096"/>
              <a:gd name="connsiteX8" fmla="*/ 1081548 w 1753419"/>
              <a:gd name="connsiteY8" fmla="*/ 286931 h 336096"/>
              <a:gd name="connsiteX9" fmla="*/ 1245419 w 1753419"/>
              <a:gd name="connsiteY9" fmla="*/ 157 h 336096"/>
              <a:gd name="connsiteX10" fmla="*/ 1310967 w 1753419"/>
              <a:gd name="connsiteY10" fmla="*/ 245963 h 336096"/>
              <a:gd name="connsiteX11" fmla="*/ 1490782 w 1753419"/>
              <a:gd name="connsiteY11" fmla="*/ 209439 h 336096"/>
              <a:gd name="connsiteX12" fmla="*/ 1597964 w 1753419"/>
              <a:gd name="connsiteY12" fmla="*/ 270544 h 336096"/>
              <a:gd name="connsiteX13" fmla="*/ 1753419 w 1753419"/>
              <a:gd name="connsiteY13" fmla="*/ 295124 h 336096"/>
              <a:gd name="connsiteX0" fmla="*/ 0 w 1753419"/>
              <a:gd name="connsiteY0" fmla="*/ 295124 h 336096"/>
              <a:gd name="connsiteX1" fmla="*/ 114709 w 1753419"/>
              <a:gd name="connsiteY1" fmla="*/ 8350 h 336096"/>
              <a:gd name="connsiteX2" fmla="*/ 270387 w 1753419"/>
              <a:gd name="connsiteY2" fmla="*/ 336092 h 336096"/>
              <a:gd name="connsiteX3" fmla="*/ 417871 w 1753419"/>
              <a:gd name="connsiteY3" fmla="*/ 157 h 336096"/>
              <a:gd name="connsiteX4" fmla="*/ 548967 w 1753419"/>
              <a:gd name="connsiteY4" fmla="*/ 295124 h 336096"/>
              <a:gd name="connsiteX5" fmla="*/ 729225 w 1753419"/>
              <a:gd name="connsiteY5" fmla="*/ 16544 h 336096"/>
              <a:gd name="connsiteX6" fmla="*/ 819354 w 1753419"/>
              <a:gd name="connsiteY6" fmla="*/ 327899 h 336096"/>
              <a:gd name="connsiteX7" fmla="*/ 999612 w 1753419"/>
              <a:gd name="connsiteY7" fmla="*/ 57511 h 336096"/>
              <a:gd name="connsiteX8" fmla="*/ 1081548 w 1753419"/>
              <a:gd name="connsiteY8" fmla="*/ 286931 h 336096"/>
              <a:gd name="connsiteX9" fmla="*/ 1245419 w 1753419"/>
              <a:gd name="connsiteY9" fmla="*/ 157 h 336096"/>
              <a:gd name="connsiteX10" fmla="*/ 1310967 w 1753419"/>
              <a:gd name="connsiteY10" fmla="*/ 245963 h 336096"/>
              <a:gd name="connsiteX11" fmla="*/ 1490782 w 1753419"/>
              <a:gd name="connsiteY11" fmla="*/ 209439 h 336096"/>
              <a:gd name="connsiteX12" fmla="*/ 1623260 w 1753419"/>
              <a:gd name="connsiteY12" fmla="*/ 226595 h 336096"/>
              <a:gd name="connsiteX13" fmla="*/ 1753419 w 1753419"/>
              <a:gd name="connsiteY13" fmla="*/ 295124 h 336096"/>
              <a:gd name="connsiteX0" fmla="*/ 0 w 1753419"/>
              <a:gd name="connsiteY0" fmla="*/ 295124 h 339796"/>
              <a:gd name="connsiteX1" fmla="*/ 152194 w 1753419"/>
              <a:gd name="connsiteY1" fmla="*/ 186356 h 339796"/>
              <a:gd name="connsiteX2" fmla="*/ 270387 w 1753419"/>
              <a:gd name="connsiteY2" fmla="*/ 336092 h 339796"/>
              <a:gd name="connsiteX3" fmla="*/ 417871 w 1753419"/>
              <a:gd name="connsiteY3" fmla="*/ 157 h 339796"/>
              <a:gd name="connsiteX4" fmla="*/ 548967 w 1753419"/>
              <a:gd name="connsiteY4" fmla="*/ 295124 h 339796"/>
              <a:gd name="connsiteX5" fmla="*/ 729225 w 1753419"/>
              <a:gd name="connsiteY5" fmla="*/ 16544 h 339796"/>
              <a:gd name="connsiteX6" fmla="*/ 819354 w 1753419"/>
              <a:gd name="connsiteY6" fmla="*/ 327899 h 339796"/>
              <a:gd name="connsiteX7" fmla="*/ 999612 w 1753419"/>
              <a:gd name="connsiteY7" fmla="*/ 57511 h 339796"/>
              <a:gd name="connsiteX8" fmla="*/ 1081548 w 1753419"/>
              <a:gd name="connsiteY8" fmla="*/ 286931 h 339796"/>
              <a:gd name="connsiteX9" fmla="*/ 1245419 w 1753419"/>
              <a:gd name="connsiteY9" fmla="*/ 157 h 339796"/>
              <a:gd name="connsiteX10" fmla="*/ 1310967 w 1753419"/>
              <a:gd name="connsiteY10" fmla="*/ 245963 h 339796"/>
              <a:gd name="connsiteX11" fmla="*/ 1490782 w 1753419"/>
              <a:gd name="connsiteY11" fmla="*/ 209439 h 339796"/>
              <a:gd name="connsiteX12" fmla="*/ 1623260 w 1753419"/>
              <a:gd name="connsiteY12" fmla="*/ 226595 h 339796"/>
              <a:gd name="connsiteX13" fmla="*/ 1753419 w 1753419"/>
              <a:gd name="connsiteY13" fmla="*/ 295124 h 339796"/>
              <a:gd name="connsiteX0" fmla="*/ 0 w 1813395"/>
              <a:gd name="connsiteY0" fmla="*/ 299466 h 339783"/>
              <a:gd name="connsiteX1" fmla="*/ 212170 w 1813395"/>
              <a:gd name="connsiteY1" fmla="*/ 186356 h 339783"/>
              <a:gd name="connsiteX2" fmla="*/ 330363 w 1813395"/>
              <a:gd name="connsiteY2" fmla="*/ 336092 h 339783"/>
              <a:gd name="connsiteX3" fmla="*/ 477847 w 1813395"/>
              <a:gd name="connsiteY3" fmla="*/ 157 h 339783"/>
              <a:gd name="connsiteX4" fmla="*/ 608943 w 1813395"/>
              <a:gd name="connsiteY4" fmla="*/ 295124 h 339783"/>
              <a:gd name="connsiteX5" fmla="*/ 789201 w 1813395"/>
              <a:gd name="connsiteY5" fmla="*/ 16544 h 339783"/>
              <a:gd name="connsiteX6" fmla="*/ 879330 w 1813395"/>
              <a:gd name="connsiteY6" fmla="*/ 327899 h 339783"/>
              <a:gd name="connsiteX7" fmla="*/ 1059588 w 1813395"/>
              <a:gd name="connsiteY7" fmla="*/ 57511 h 339783"/>
              <a:gd name="connsiteX8" fmla="*/ 1141524 w 1813395"/>
              <a:gd name="connsiteY8" fmla="*/ 286931 h 339783"/>
              <a:gd name="connsiteX9" fmla="*/ 1305395 w 1813395"/>
              <a:gd name="connsiteY9" fmla="*/ 157 h 339783"/>
              <a:gd name="connsiteX10" fmla="*/ 1370943 w 1813395"/>
              <a:gd name="connsiteY10" fmla="*/ 245963 h 339783"/>
              <a:gd name="connsiteX11" fmla="*/ 1550758 w 1813395"/>
              <a:gd name="connsiteY11" fmla="*/ 209439 h 339783"/>
              <a:gd name="connsiteX12" fmla="*/ 1683236 w 1813395"/>
              <a:gd name="connsiteY12" fmla="*/ 226595 h 339783"/>
              <a:gd name="connsiteX13" fmla="*/ 1813395 w 1813395"/>
              <a:gd name="connsiteY13" fmla="*/ 295124 h 339783"/>
              <a:gd name="connsiteX0" fmla="*/ 0 w 1813395"/>
              <a:gd name="connsiteY0" fmla="*/ 299466 h 339783"/>
              <a:gd name="connsiteX1" fmla="*/ 137201 w 1813395"/>
              <a:gd name="connsiteY1" fmla="*/ 186356 h 339783"/>
              <a:gd name="connsiteX2" fmla="*/ 330363 w 1813395"/>
              <a:gd name="connsiteY2" fmla="*/ 336092 h 339783"/>
              <a:gd name="connsiteX3" fmla="*/ 477847 w 1813395"/>
              <a:gd name="connsiteY3" fmla="*/ 157 h 339783"/>
              <a:gd name="connsiteX4" fmla="*/ 608943 w 1813395"/>
              <a:gd name="connsiteY4" fmla="*/ 295124 h 339783"/>
              <a:gd name="connsiteX5" fmla="*/ 789201 w 1813395"/>
              <a:gd name="connsiteY5" fmla="*/ 16544 h 339783"/>
              <a:gd name="connsiteX6" fmla="*/ 879330 w 1813395"/>
              <a:gd name="connsiteY6" fmla="*/ 327899 h 339783"/>
              <a:gd name="connsiteX7" fmla="*/ 1059588 w 1813395"/>
              <a:gd name="connsiteY7" fmla="*/ 57511 h 339783"/>
              <a:gd name="connsiteX8" fmla="*/ 1141524 w 1813395"/>
              <a:gd name="connsiteY8" fmla="*/ 286931 h 339783"/>
              <a:gd name="connsiteX9" fmla="*/ 1305395 w 1813395"/>
              <a:gd name="connsiteY9" fmla="*/ 157 h 339783"/>
              <a:gd name="connsiteX10" fmla="*/ 1370943 w 1813395"/>
              <a:gd name="connsiteY10" fmla="*/ 245963 h 339783"/>
              <a:gd name="connsiteX11" fmla="*/ 1550758 w 1813395"/>
              <a:gd name="connsiteY11" fmla="*/ 209439 h 339783"/>
              <a:gd name="connsiteX12" fmla="*/ 1683236 w 1813395"/>
              <a:gd name="connsiteY12" fmla="*/ 226595 h 339783"/>
              <a:gd name="connsiteX13" fmla="*/ 1813395 w 1813395"/>
              <a:gd name="connsiteY13" fmla="*/ 295124 h 339783"/>
              <a:gd name="connsiteX0" fmla="*/ 0 w 1813395"/>
              <a:gd name="connsiteY0" fmla="*/ 299466 h 328026"/>
              <a:gd name="connsiteX1" fmla="*/ 137201 w 1813395"/>
              <a:gd name="connsiteY1" fmla="*/ 186356 h 328026"/>
              <a:gd name="connsiteX2" fmla="*/ 292878 w 1813395"/>
              <a:gd name="connsiteY2" fmla="*/ 283993 h 328026"/>
              <a:gd name="connsiteX3" fmla="*/ 477847 w 1813395"/>
              <a:gd name="connsiteY3" fmla="*/ 157 h 328026"/>
              <a:gd name="connsiteX4" fmla="*/ 608943 w 1813395"/>
              <a:gd name="connsiteY4" fmla="*/ 295124 h 328026"/>
              <a:gd name="connsiteX5" fmla="*/ 789201 w 1813395"/>
              <a:gd name="connsiteY5" fmla="*/ 16544 h 328026"/>
              <a:gd name="connsiteX6" fmla="*/ 879330 w 1813395"/>
              <a:gd name="connsiteY6" fmla="*/ 327899 h 328026"/>
              <a:gd name="connsiteX7" fmla="*/ 1059588 w 1813395"/>
              <a:gd name="connsiteY7" fmla="*/ 57511 h 328026"/>
              <a:gd name="connsiteX8" fmla="*/ 1141524 w 1813395"/>
              <a:gd name="connsiteY8" fmla="*/ 286931 h 328026"/>
              <a:gd name="connsiteX9" fmla="*/ 1305395 w 1813395"/>
              <a:gd name="connsiteY9" fmla="*/ 157 h 328026"/>
              <a:gd name="connsiteX10" fmla="*/ 1370943 w 1813395"/>
              <a:gd name="connsiteY10" fmla="*/ 245963 h 328026"/>
              <a:gd name="connsiteX11" fmla="*/ 1550758 w 1813395"/>
              <a:gd name="connsiteY11" fmla="*/ 209439 h 328026"/>
              <a:gd name="connsiteX12" fmla="*/ 1683236 w 1813395"/>
              <a:gd name="connsiteY12" fmla="*/ 226595 h 328026"/>
              <a:gd name="connsiteX13" fmla="*/ 1813395 w 1813395"/>
              <a:gd name="connsiteY13" fmla="*/ 295124 h 328026"/>
              <a:gd name="connsiteX0" fmla="*/ 0 w 1813395"/>
              <a:gd name="connsiteY0" fmla="*/ 299466 h 328026"/>
              <a:gd name="connsiteX1" fmla="*/ 137201 w 1813395"/>
              <a:gd name="connsiteY1" fmla="*/ 186356 h 328026"/>
              <a:gd name="connsiteX2" fmla="*/ 292878 w 1813395"/>
              <a:gd name="connsiteY2" fmla="*/ 283993 h 328026"/>
              <a:gd name="connsiteX3" fmla="*/ 425369 w 1813395"/>
              <a:gd name="connsiteY3" fmla="*/ 195529 h 328026"/>
              <a:gd name="connsiteX4" fmla="*/ 608943 w 1813395"/>
              <a:gd name="connsiteY4" fmla="*/ 295124 h 328026"/>
              <a:gd name="connsiteX5" fmla="*/ 789201 w 1813395"/>
              <a:gd name="connsiteY5" fmla="*/ 16544 h 328026"/>
              <a:gd name="connsiteX6" fmla="*/ 879330 w 1813395"/>
              <a:gd name="connsiteY6" fmla="*/ 327899 h 328026"/>
              <a:gd name="connsiteX7" fmla="*/ 1059588 w 1813395"/>
              <a:gd name="connsiteY7" fmla="*/ 57511 h 328026"/>
              <a:gd name="connsiteX8" fmla="*/ 1141524 w 1813395"/>
              <a:gd name="connsiteY8" fmla="*/ 286931 h 328026"/>
              <a:gd name="connsiteX9" fmla="*/ 1305395 w 1813395"/>
              <a:gd name="connsiteY9" fmla="*/ 157 h 328026"/>
              <a:gd name="connsiteX10" fmla="*/ 1370943 w 1813395"/>
              <a:gd name="connsiteY10" fmla="*/ 245963 h 328026"/>
              <a:gd name="connsiteX11" fmla="*/ 1550758 w 1813395"/>
              <a:gd name="connsiteY11" fmla="*/ 209439 h 328026"/>
              <a:gd name="connsiteX12" fmla="*/ 1683236 w 1813395"/>
              <a:gd name="connsiteY12" fmla="*/ 226595 h 328026"/>
              <a:gd name="connsiteX13" fmla="*/ 1813395 w 1813395"/>
              <a:gd name="connsiteY13" fmla="*/ 295124 h 328026"/>
              <a:gd name="connsiteX0" fmla="*/ 0 w 1813395"/>
              <a:gd name="connsiteY0" fmla="*/ 299466 h 327958"/>
              <a:gd name="connsiteX1" fmla="*/ 137201 w 1813395"/>
              <a:gd name="connsiteY1" fmla="*/ 186356 h 327958"/>
              <a:gd name="connsiteX2" fmla="*/ 292878 w 1813395"/>
              <a:gd name="connsiteY2" fmla="*/ 283993 h 327958"/>
              <a:gd name="connsiteX3" fmla="*/ 425369 w 1813395"/>
              <a:gd name="connsiteY3" fmla="*/ 195529 h 327958"/>
              <a:gd name="connsiteX4" fmla="*/ 608943 w 1813395"/>
              <a:gd name="connsiteY4" fmla="*/ 295124 h 327958"/>
              <a:gd name="connsiteX5" fmla="*/ 684244 w 1813395"/>
              <a:gd name="connsiteY5" fmla="*/ 29569 h 327958"/>
              <a:gd name="connsiteX6" fmla="*/ 879330 w 1813395"/>
              <a:gd name="connsiteY6" fmla="*/ 327899 h 327958"/>
              <a:gd name="connsiteX7" fmla="*/ 1059588 w 1813395"/>
              <a:gd name="connsiteY7" fmla="*/ 57511 h 327958"/>
              <a:gd name="connsiteX8" fmla="*/ 1141524 w 1813395"/>
              <a:gd name="connsiteY8" fmla="*/ 286931 h 327958"/>
              <a:gd name="connsiteX9" fmla="*/ 1305395 w 1813395"/>
              <a:gd name="connsiteY9" fmla="*/ 157 h 327958"/>
              <a:gd name="connsiteX10" fmla="*/ 1370943 w 1813395"/>
              <a:gd name="connsiteY10" fmla="*/ 245963 h 327958"/>
              <a:gd name="connsiteX11" fmla="*/ 1550758 w 1813395"/>
              <a:gd name="connsiteY11" fmla="*/ 209439 h 327958"/>
              <a:gd name="connsiteX12" fmla="*/ 1683236 w 1813395"/>
              <a:gd name="connsiteY12" fmla="*/ 226595 h 327958"/>
              <a:gd name="connsiteX13" fmla="*/ 1813395 w 1813395"/>
              <a:gd name="connsiteY13" fmla="*/ 295124 h 327958"/>
              <a:gd name="connsiteX0" fmla="*/ 0 w 1813395"/>
              <a:gd name="connsiteY0" fmla="*/ 299466 h 327915"/>
              <a:gd name="connsiteX1" fmla="*/ 137201 w 1813395"/>
              <a:gd name="connsiteY1" fmla="*/ 186356 h 327915"/>
              <a:gd name="connsiteX2" fmla="*/ 292878 w 1813395"/>
              <a:gd name="connsiteY2" fmla="*/ 283993 h 327915"/>
              <a:gd name="connsiteX3" fmla="*/ 425369 w 1813395"/>
              <a:gd name="connsiteY3" fmla="*/ 195529 h 327915"/>
              <a:gd name="connsiteX4" fmla="*/ 608943 w 1813395"/>
              <a:gd name="connsiteY4" fmla="*/ 295124 h 327915"/>
              <a:gd name="connsiteX5" fmla="*/ 684244 w 1813395"/>
              <a:gd name="connsiteY5" fmla="*/ 29569 h 327915"/>
              <a:gd name="connsiteX6" fmla="*/ 879330 w 1813395"/>
              <a:gd name="connsiteY6" fmla="*/ 327899 h 327915"/>
              <a:gd name="connsiteX7" fmla="*/ 917146 w 1813395"/>
              <a:gd name="connsiteY7" fmla="*/ 44486 h 327915"/>
              <a:gd name="connsiteX8" fmla="*/ 1141524 w 1813395"/>
              <a:gd name="connsiteY8" fmla="*/ 286931 h 327915"/>
              <a:gd name="connsiteX9" fmla="*/ 1305395 w 1813395"/>
              <a:gd name="connsiteY9" fmla="*/ 157 h 327915"/>
              <a:gd name="connsiteX10" fmla="*/ 1370943 w 1813395"/>
              <a:gd name="connsiteY10" fmla="*/ 245963 h 327915"/>
              <a:gd name="connsiteX11" fmla="*/ 1550758 w 1813395"/>
              <a:gd name="connsiteY11" fmla="*/ 209439 h 327915"/>
              <a:gd name="connsiteX12" fmla="*/ 1683236 w 1813395"/>
              <a:gd name="connsiteY12" fmla="*/ 226595 h 327915"/>
              <a:gd name="connsiteX13" fmla="*/ 1813395 w 1813395"/>
              <a:gd name="connsiteY13" fmla="*/ 295124 h 327915"/>
              <a:gd name="connsiteX0" fmla="*/ 0 w 1813395"/>
              <a:gd name="connsiteY0" fmla="*/ 299817 h 328266"/>
              <a:gd name="connsiteX1" fmla="*/ 167189 w 1813395"/>
              <a:gd name="connsiteY1" fmla="*/ 19 h 328266"/>
              <a:gd name="connsiteX2" fmla="*/ 292878 w 1813395"/>
              <a:gd name="connsiteY2" fmla="*/ 284344 h 328266"/>
              <a:gd name="connsiteX3" fmla="*/ 425369 w 1813395"/>
              <a:gd name="connsiteY3" fmla="*/ 195880 h 328266"/>
              <a:gd name="connsiteX4" fmla="*/ 608943 w 1813395"/>
              <a:gd name="connsiteY4" fmla="*/ 295475 h 328266"/>
              <a:gd name="connsiteX5" fmla="*/ 684244 w 1813395"/>
              <a:gd name="connsiteY5" fmla="*/ 29920 h 328266"/>
              <a:gd name="connsiteX6" fmla="*/ 879330 w 1813395"/>
              <a:gd name="connsiteY6" fmla="*/ 328250 h 328266"/>
              <a:gd name="connsiteX7" fmla="*/ 917146 w 1813395"/>
              <a:gd name="connsiteY7" fmla="*/ 44837 h 328266"/>
              <a:gd name="connsiteX8" fmla="*/ 1141524 w 1813395"/>
              <a:gd name="connsiteY8" fmla="*/ 287282 h 328266"/>
              <a:gd name="connsiteX9" fmla="*/ 1305395 w 1813395"/>
              <a:gd name="connsiteY9" fmla="*/ 508 h 328266"/>
              <a:gd name="connsiteX10" fmla="*/ 1370943 w 1813395"/>
              <a:gd name="connsiteY10" fmla="*/ 246314 h 328266"/>
              <a:gd name="connsiteX11" fmla="*/ 1550758 w 1813395"/>
              <a:gd name="connsiteY11" fmla="*/ 209790 h 328266"/>
              <a:gd name="connsiteX12" fmla="*/ 1683236 w 1813395"/>
              <a:gd name="connsiteY12" fmla="*/ 226946 h 328266"/>
              <a:gd name="connsiteX13" fmla="*/ 1813395 w 1813395"/>
              <a:gd name="connsiteY13" fmla="*/ 295475 h 328266"/>
              <a:gd name="connsiteX0" fmla="*/ 0 w 1813395"/>
              <a:gd name="connsiteY0" fmla="*/ 299817 h 333159"/>
              <a:gd name="connsiteX1" fmla="*/ 167189 w 1813395"/>
              <a:gd name="connsiteY1" fmla="*/ 19 h 333159"/>
              <a:gd name="connsiteX2" fmla="*/ 292878 w 1813395"/>
              <a:gd name="connsiteY2" fmla="*/ 284344 h 333159"/>
              <a:gd name="connsiteX3" fmla="*/ 425369 w 1813395"/>
              <a:gd name="connsiteY3" fmla="*/ 195880 h 333159"/>
              <a:gd name="connsiteX4" fmla="*/ 608943 w 1813395"/>
              <a:gd name="connsiteY4" fmla="*/ 295475 h 333159"/>
              <a:gd name="connsiteX5" fmla="*/ 714232 w 1813395"/>
              <a:gd name="connsiteY5" fmla="*/ 229633 h 333159"/>
              <a:gd name="connsiteX6" fmla="*/ 879330 w 1813395"/>
              <a:gd name="connsiteY6" fmla="*/ 328250 h 333159"/>
              <a:gd name="connsiteX7" fmla="*/ 917146 w 1813395"/>
              <a:gd name="connsiteY7" fmla="*/ 44837 h 333159"/>
              <a:gd name="connsiteX8" fmla="*/ 1141524 w 1813395"/>
              <a:gd name="connsiteY8" fmla="*/ 287282 h 333159"/>
              <a:gd name="connsiteX9" fmla="*/ 1305395 w 1813395"/>
              <a:gd name="connsiteY9" fmla="*/ 508 h 333159"/>
              <a:gd name="connsiteX10" fmla="*/ 1370943 w 1813395"/>
              <a:gd name="connsiteY10" fmla="*/ 246314 h 333159"/>
              <a:gd name="connsiteX11" fmla="*/ 1550758 w 1813395"/>
              <a:gd name="connsiteY11" fmla="*/ 209790 h 333159"/>
              <a:gd name="connsiteX12" fmla="*/ 1683236 w 1813395"/>
              <a:gd name="connsiteY12" fmla="*/ 226946 h 333159"/>
              <a:gd name="connsiteX13" fmla="*/ 1813395 w 1813395"/>
              <a:gd name="connsiteY13" fmla="*/ 295475 h 333159"/>
              <a:gd name="connsiteX0" fmla="*/ 0 w 1813395"/>
              <a:gd name="connsiteY0" fmla="*/ 299817 h 328307"/>
              <a:gd name="connsiteX1" fmla="*/ 167189 w 1813395"/>
              <a:gd name="connsiteY1" fmla="*/ 19 h 328307"/>
              <a:gd name="connsiteX2" fmla="*/ 292878 w 1813395"/>
              <a:gd name="connsiteY2" fmla="*/ 284344 h 328307"/>
              <a:gd name="connsiteX3" fmla="*/ 425369 w 1813395"/>
              <a:gd name="connsiteY3" fmla="*/ 195880 h 328307"/>
              <a:gd name="connsiteX4" fmla="*/ 608943 w 1813395"/>
              <a:gd name="connsiteY4" fmla="*/ 295475 h 328307"/>
              <a:gd name="connsiteX5" fmla="*/ 714232 w 1813395"/>
              <a:gd name="connsiteY5" fmla="*/ 229633 h 328307"/>
              <a:gd name="connsiteX6" fmla="*/ 879330 w 1813395"/>
              <a:gd name="connsiteY6" fmla="*/ 328250 h 328307"/>
              <a:gd name="connsiteX7" fmla="*/ 962127 w 1813395"/>
              <a:gd name="connsiteY7" fmla="*/ 244551 h 328307"/>
              <a:gd name="connsiteX8" fmla="*/ 1141524 w 1813395"/>
              <a:gd name="connsiteY8" fmla="*/ 287282 h 328307"/>
              <a:gd name="connsiteX9" fmla="*/ 1305395 w 1813395"/>
              <a:gd name="connsiteY9" fmla="*/ 508 h 328307"/>
              <a:gd name="connsiteX10" fmla="*/ 1370943 w 1813395"/>
              <a:gd name="connsiteY10" fmla="*/ 246314 h 328307"/>
              <a:gd name="connsiteX11" fmla="*/ 1550758 w 1813395"/>
              <a:gd name="connsiteY11" fmla="*/ 209790 h 328307"/>
              <a:gd name="connsiteX12" fmla="*/ 1683236 w 1813395"/>
              <a:gd name="connsiteY12" fmla="*/ 226946 h 328307"/>
              <a:gd name="connsiteX13" fmla="*/ 1813395 w 1813395"/>
              <a:gd name="connsiteY13" fmla="*/ 295475 h 328307"/>
              <a:gd name="connsiteX0" fmla="*/ 0 w 1813395"/>
              <a:gd name="connsiteY0" fmla="*/ 299817 h 328307"/>
              <a:gd name="connsiteX1" fmla="*/ 167189 w 1813395"/>
              <a:gd name="connsiteY1" fmla="*/ 19 h 328307"/>
              <a:gd name="connsiteX2" fmla="*/ 292878 w 1813395"/>
              <a:gd name="connsiteY2" fmla="*/ 284344 h 328307"/>
              <a:gd name="connsiteX3" fmla="*/ 425369 w 1813395"/>
              <a:gd name="connsiteY3" fmla="*/ 195880 h 328307"/>
              <a:gd name="connsiteX4" fmla="*/ 608943 w 1813395"/>
              <a:gd name="connsiteY4" fmla="*/ 295475 h 328307"/>
              <a:gd name="connsiteX5" fmla="*/ 714232 w 1813395"/>
              <a:gd name="connsiteY5" fmla="*/ 229633 h 328307"/>
              <a:gd name="connsiteX6" fmla="*/ 879330 w 1813395"/>
              <a:gd name="connsiteY6" fmla="*/ 328250 h 328307"/>
              <a:gd name="connsiteX7" fmla="*/ 962127 w 1813395"/>
              <a:gd name="connsiteY7" fmla="*/ 244551 h 328307"/>
              <a:gd name="connsiteX8" fmla="*/ 1141524 w 1813395"/>
              <a:gd name="connsiteY8" fmla="*/ 287282 h 328307"/>
              <a:gd name="connsiteX9" fmla="*/ 1260412 w 1813395"/>
              <a:gd name="connsiteY9" fmla="*/ 217588 h 328307"/>
              <a:gd name="connsiteX10" fmla="*/ 1370943 w 1813395"/>
              <a:gd name="connsiteY10" fmla="*/ 246314 h 328307"/>
              <a:gd name="connsiteX11" fmla="*/ 1550758 w 1813395"/>
              <a:gd name="connsiteY11" fmla="*/ 209790 h 328307"/>
              <a:gd name="connsiteX12" fmla="*/ 1683236 w 1813395"/>
              <a:gd name="connsiteY12" fmla="*/ 226946 h 328307"/>
              <a:gd name="connsiteX13" fmla="*/ 1813395 w 1813395"/>
              <a:gd name="connsiteY13" fmla="*/ 295475 h 328307"/>
              <a:gd name="connsiteX0" fmla="*/ 0 w 1813395"/>
              <a:gd name="connsiteY0" fmla="*/ 299817 h 328307"/>
              <a:gd name="connsiteX1" fmla="*/ 167189 w 1813395"/>
              <a:gd name="connsiteY1" fmla="*/ 19 h 328307"/>
              <a:gd name="connsiteX2" fmla="*/ 292878 w 1813395"/>
              <a:gd name="connsiteY2" fmla="*/ 284344 h 328307"/>
              <a:gd name="connsiteX3" fmla="*/ 425369 w 1813395"/>
              <a:gd name="connsiteY3" fmla="*/ 195880 h 328307"/>
              <a:gd name="connsiteX4" fmla="*/ 608943 w 1813395"/>
              <a:gd name="connsiteY4" fmla="*/ 295475 h 328307"/>
              <a:gd name="connsiteX5" fmla="*/ 714232 w 1813395"/>
              <a:gd name="connsiteY5" fmla="*/ 229633 h 328307"/>
              <a:gd name="connsiteX6" fmla="*/ 879330 w 1813395"/>
              <a:gd name="connsiteY6" fmla="*/ 328250 h 328307"/>
              <a:gd name="connsiteX7" fmla="*/ 962127 w 1813395"/>
              <a:gd name="connsiteY7" fmla="*/ 244551 h 328307"/>
              <a:gd name="connsiteX8" fmla="*/ 1141524 w 1813395"/>
              <a:gd name="connsiteY8" fmla="*/ 287282 h 328307"/>
              <a:gd name="connsiteX9" fmla="*/ 1260412 w 1813395"/>
              <a:gd name="connsiteY9" fmla="*/ 217588 h 328307"/>
              <a:gd name="connsiteX10" fmla="*/ 1370943 w 1813395"/>
              <a:gd name="connsiteY10" fmla="*/ 246314 h 328307"/>
              <a:gd name="connsiteX11" fmla="*/ 1543261 w 1813395"/>
              <a:gd name="connsiteY11" fmla="*/ 40468 h 328307"/>
              <a:gd name="connsiteX12" fmla="*/ 1683236 w 1813395"/>
              <a:gd name="connsiteY12" fmla="*/ 226946 h 328307"/>
              <a:gd name="connsiteX13" fmla="*/ 1813395 w 1813395"/>
              <a:gd name="connsiteY13" fmla="*/ 295475 h 328307"/>
              <a:gd name="connsiteX0" fmla="*/ 0 w 1813395"/>
              <a:gd name="connsiteY0" fmla="*/ 325366 h 353856"/>
              <a:gd name="connsiteX1" fmla="*/ 167189 w 1813395"/>
              <a:gd name="connsiteY1" fmla="*/ 25568 h 353856"/>
              <a:gd name="connsiteX2" fmla="*/ 292878 w 1813395"/>
              <a:gd name="connsiteY2" fmla="*/ 309893 h 353856"/>
              <a:gd name="connsiteX3" fmla="*/ 432865 w 1813395"/>
              <a:gd name="connsiteY3" fmla="*/ 8 h 353856"/>
              <a:gd name="connsiteX4" fmla="*/ 608943 w 1813395"/>
              <a:gd name="connsiteY4" fmla="*/ 321024 h 353856"/>
              <a:gd name="connsiteX5" fmla="*/ 714232 w 1813395"/>
              <a:gd name="connsiteY5" fmla="*/ 255182 h 353856"/>
              <a:gd name="connsiteX6" fmla="*/ 879330 w 1813395"/>
              <a:gd name="connsiteY6" fmla="*/ 353799 h 353856"/>
              <a:gd name="connsiteX7" fmla="*/ 962127 w 1813395"/>
              <a:gd name="connsiteY7" fmla="*/ 270100 h 353856"/>
              <a:gd name="connsiteX8" fmla="*/ 1141524 w 1813395"/>
              <a:gd name="connsiteY8" fmla="*/ 312831 h 353856"/>
              <a:gd name="connsiteX9" fmla="*/ 1260412 w 1813395"/>
              <a:gd name="connsiteY9" fmla="*/ 243137 h 353856"/>
              <a:gd name="connsiteX10" fmla="*/ 1370943 w 1813395"/>
              <a:gd name="connsiteY10" fmla="*/ 271863 h 353856"/>
              <a:gd name="connsiteX11" fmla="*/ 1543261 w 1813395"/>
              <a:gd name="connsiteY11" fmla="*/ 66017 h 353856"/>
              <a:gd name="connsiteX12" fmla="*/ 1683236 w 1813395"/>
              <a:gd name="connsiteY12" fmla="*/ 252495 h 353856"/>
              <a:gd name="connsiteX13" fmla="*/ 1813395 w 1813395"/>
              <a:gd name="connsiteY13" fmla="*/ 321024 h 353856"/>
              <a:gd name="connsiteX0" fmla="*/ 0 w 1813395"/>
              <a:gd name="connsiteY0" fmla="*/ 325367 h 353857"/>
              <a:gd name="connsiteX1" fmla="*/ 189680 w 1813395"/>
              <a:gd name="connsiteY1" fmla="*/ 242648 h 353857"/>
              <a:gd name="connsiteX2" fmla="*/ 292878 w 1813395"/>
              <a:gd name="connsiteY2" fmla="*/ 309894 h 353857"/>
              <a:gd name="connsiteX3" fmla="*/ 432865 w 1813395"/>
              <a:gd name="connsiteY3" fmla="*/ 9 h 353857"/>
              <a:gd name="connsiteX4" fmla="*/ 608943 w 1813395"/>
              <a:gd name="connsiteY4" fmla="*/ 321025 h 353857"/>
              <a:gd name="connsiteX5" fmla="*/ 714232 w 1813395"/>
              <a:gd name="connsiteY5" fmla="*/ 255183 h 353857"/>
              <a:gd name="connsiteX6" fmla="*/ 879330 w 1813395"/>
              <a:gd name="connsiteY6" fmla="*/ 353800 h 353857"/>
              <a:gd name="connsiteX7" fmla="*/ 962127 w 1813395"/>
              <a:gd name="connsiteY7" fmla="*/ 270101 h 353857"/>
              <a:gd name="connsiteX8" fmla="*/ 1141524 w 1813395"/>
              <a:gd name="connsiteY8" fmla="*/ 312832 h 353857"/>
              <a:gd name="connsiteX9" fmla="*/ 1260412 w 1813395"/>
              <a:gd name="connsiteY9" fmla="*/ 243138 h 353857"/>
              <a:gd name="connsiteX10" fmla="*/ 1370943 w 1813395"/>
              <a:gd name="connsiteY10" fmla="*/ 271864 h 353857"/>
              <a:gd name="connsiteX11" fmla="*/ 1543261 w 1813395"/>
              <a:gd name="connsiteY11" fmla="*/ 66018 h 353857"/>
              <a:gd name="connsiteX12" fmla="*/ 1683236 w 1813395"/>
              <a:gd name="connsiteY12" fmla="*/ 252496 h 353857"/>
              <a:gd name="connsiteX13" fmla="*/ 1813395 w 1813395"/>
              <a:gd name="connsiteY13" fmla="*/ 321025 h 353857"/>
              <a:gd name="connsiteX0" fmla="*/ 0 w 1813395"/>
              <a:gd name="connsiteY0" fmla="*/ 273271 h 301761"/>
              <a:gd name="connsiteX1" fmla="*/ 189680 w 1813395"/>
              <a:gd name="connsiteY1" fmla="*/ 190552 h 301761"/>
              <a:gd name="connsiteX2" fmla="*/ 292878 w 1813395"/>
              <a:gd name="connsiteY2" fmla="*/ 257798 h 301761"/>
              <a:gd name="connsiteX3" fmla="*/ 440362 w 1813395"/>
              <a:gd name="connsiteY3" fmla="*/ 12 h 301761"/>
              <a:gd name="connsiteX4" fmla="*/ 608943 w 1813395"/>
              <a:gd name="connsiteY4" fmla="*/ 268929 h 301761"/>
              <a:gd name="connsiteX5" fmla="*/ 714232 w 1813395"/>
              <a:gd name="connsiteY5" fmla="*/ 203087 h 301761"/>
              <a:gd name="connsiteX6" fmla="*/ 879330 w 1813395"/>
              <a:gd name="connsiteY6" fmla="*/ 301704 h 301761"/>
              <a:gd name="connsiteX7" fmla="*/ 962127 w 1813395"/>
              <a:gd name="connsiteY7" fmla="*/ 218005 h 301761"/>
              <a:gd name="connsiteX8" fmla="*/ 1141524 w 1813395"/>
              <a:gd name="connsiteY8" fmla="*/ 260736 h 301761"/>
              <a:gd name="connsiteX9" fmla="*/ 1260412 w 1813395"/>
              <a:gd name="connsiteY9" fmla="*/ 191042 h 301761"/>
              <a:gd name="connsiteX10" fmla="*/ 1370943 w 1813395"/>
              <a:gd name="connsiteY10" fmla="*/ 219768 h 301761"/>
              <a:gd name="connsiteX11" fmla="*/ 1543261 w 1813395"/>
              <a:gd name="connsiteY11" fmla="*/ 13922 h 301761"/>
              <a:gd name="connsiteX12" fmla="*/ 1683236 w 1813395"/>
              <a:gd name="connsiteY12" fmla="*/ 200400 h 301761"/>
              <a:gd name="connsiteX13" fmla="*/ 1813395 w 1813395"/>
              <a:gd name="connsiteY13" fmla="*/ 268929 h 301761"/>
              <a:gd name="connsiteX0" fmla="*/ 0 w 1813395"/>
              <a:gd name="connsiteY0" fmla="*/ 273271 h 301761"/>
              <a:gd name="connsiteX1" fmla="*/ 189680 w 1813395"/>
              <a:gd name="connsiteY1" fmla="*/ 190552 h 301761"/>
              <a:gd name="connsiteX2" fmla="*/ 292878 w 1813395"/>
              <a:gd name="connsiteY2" fmla="*/ 257798 h 301761"/>
              <a:gd name="connsiteX3" fmla="*/ 440362 w 1813395"/>
              <a:gd name="connsiteY3" fmla="*/ 12 h 301761"/>
              <a:gd name="connsiteX4" fmla="*/ 608943 w 1813395"/>
              <a:gd name="connsiteY4" fmla="*/ 268929 h 301761"/>
              <a:gd name="connsiteX5" fmla="*/ 714232 w 1813395"/>
              <a:gd name="connsiteY5" fmla="*/ 203087 h 301761"/>
              <a:gd name="connsiteX6" fmla="*/ 879330 w 1813395"/>
              <a:gd name="connsiteY6" fmla="*/ 301704 h 301761"/>
              <a:gd name="connsiteX7" fmla="*/ 962127 w 1813395"/>
              <a:gd name="connsiteY7" fmla="*/ 218005 h 301761"/>
              <a:gd name="connsiteX8" fmla="*/ 1141524 w 1813395"/>
              <a:gd name="connsiteY8" fmla="*/ 260736 h 301761"/>
              <a:gd name="connsiteX9" fmla="*/ 1260412 w 1813395"/>
              <a:gd name="connsiteY9" fmla="*/ 191042 h 301761"/>
              <a:gd name="connsiteX10" fmla="*/ 1370943 w 1813395"/>
              <a:gd name="connsiteY10" fmla="*/ 219768 h 301761"/>
              <a:gd name="connsiteX11" fmla="*/ 1513273 w 1813395"/>
              <a:gd name="connsiteY11" fmla="*/ 22605 h 301761"/>
              <a:gd name="connsiteX12" fmla="*/ 1683236 w 1813395"/>
              <a:gd name="connsiteY12" fmla="*/ 200400 h 301761"/>
              <a:gd name="connsiteX13" fmla="*/ 1813395 w 1813395"/>
              <a:gd name="connsiteY13" fmla="*/ 268929 h 301761"/>
              <a:gd name="connsiteX0" fmla="*/ 0 w 1813395"/>
              <a:gd name="connsiteY0" fmla="*/ 273271 h 301761"/>
              <a:gd name="connsiteX1" fmla="*/ 189680 w 1813395"/>
              <a:gd name="connsiteY1" fmla="*/ 190552 h 301761"/>
              <a:gd name="connsiteX2" fmla="*/ 292878 w 1813395"/>
              <a:gd name="connsiteY2" fmla="*/ 257798 h 301761"/>
              <a:gd name="connsiteX3" fmla="*/ 440362 w 1813395"/>
              <a:gd name="connsiteY3" fmla="*/ 12 h 301761"/>
              <a:gd name="connsiteX4" fmla="*/ 608943 w 1813395"/>
              <a:gd name="connsiteY4" fmla="*/ 268929 h 301761"/>
              <a:gd name="connsiteX5" fmla="*/ 714232 w 1813395"/>
              <a:gd name="connsiteY5" fmla="*/ 203087 h 301761"/>
              <a:gd name="connsiteX6" fmla="*/ 879330 w 1813395"/>
              <a:gd name="connsiteY6" fmla="*/ 301704 h 301761"/>
              <a:gd name="connsiteX7" fmla="*/ 962127 w 1813395"/>
              <a:gd name="connsiteY7" fmla="*/ 218005 h 301761"/>
              <a:gd name="connsiteX8" fmla="*/ 1141524 w 1813395"/>
              <a:gd name="connsiteY8" fmla="*/ 260736 h 301761"/>
              <a:gd name="connsiteX9" fmla="*/ 1245419 w 1813395"/>
              <a:gd name="connsiteY9" fmla="*/ 8695 h 301761"/>
              <a:gd name="connsiteX10" fmla="*/ 1370943 w 1813395"/>
              <a:gd name="connsiteY10" fmla="*/ 219768 h 301761"/>
              <a:gd name="connsiteX11" fmla="*/ 1513273 w 1813395"/>
              <a:gd name="connsiteY11" fmla="*/ 22605 h 301761"/>
              <a:gd name="connsiteX12" fmla="*/ 1683236 w 1813395"/>
              <a:gd name="connsiteY12" fmla="*/ 200400 h 301761"/>
              <a:gd name="connsiteX13" fmla="*/ 1813395 w 1813395"/>
              <a:gd name="connsiteY13" fmla="*/ 268929 h 301761"/>
              <a:gd name="connsiteX0" fmla="*/ 0 w 1813395"/>
              <a:gd name="connsiteY0" fmla="*/ 273271 h 301761"/>
              <a:gd name="connsiteX1" fmla="*/ 189680 w 1813395"/>
              <a:gd name="connsiteY1" fmla="*/ 190552 h 301761"/>
              <a:gd name="connsiteX2" fmla="*/ 292878 w 1813395"/>
              <a:gd name="connsiteY2" fmla="*/ 257798 h 301761"/>
              <a:gd name="connsiteX3" fmla="*/ 440362 w 1813395"/>
              <a:gd name="connsiteY3" fmla="*/ 12 h 301761"/>
              <a:gd name="connsiteX4" fmla="*/ 608943 w 1813395"/>
              <a:gd name="connsiteY4" fmla="*/ 268929 h 301761"/>
              <a:gd name="connsiteX5" fmla="*/ 714232 w 1813395"/>
              <a:gd name="connsiteY5" fmla="*/ 203087 h 301761"/>
              <a:gd name="connsiteX6" fmla="*/ 879330 w 1813395"/>
              <a:gd name="connsiteY6" fmla="*/ 301704 h 301761"/>
              <a:gd name="connsiteX7" fmla="*/ 962127 w 1813395"/>
              <a:gd name="connsiteY7" fmla="*/ 218005 h 301761"/>
              <a:gd name="connsiteX8" fmla="*/ 1141524 w 1813395"/>
              <a:gd name="connsiteY8" fmla="*/ 260736 h 301761"/>
              <a:gd name="connsiteX9" fmla="*/ 1245419 w 1813395"/>
              <a:gd name="connsiteY9" fmla="*/ 8695 h 301761"/>
              <a:gd name="connsiteX10" fmla="*/ 1370943 w 1813395"/>
              <a:gd name="connsiteY10" fmla="*/ 219768 h 301761"/>
              <a:gd name="connsiteX11" fmla="*/ 1490783 w 1813395"/>
              <a:gd name="connsiteY11" fmla="*/ 196269 h 301761"/>
              <a:gd name="connsiteX12" fmla="*/ 1683236 w 1813395"/>
              <a:gd name="connsiteY12" fmla="*/ 200400 h 301761"/>
              <a:gd name="connsiteX13" fmla="*/ 1813395 w 1813395"/>
              <a:gd name="connsiteY13" fmla="*/ 268929 h 301761"/>
              <a:gd name="connsiteX0" fmla="*/ 0 w 1813395"/>
              <a:gd name="connsiteY0" fmla="*/ 273271 h 301761"/>
              <a:gd name="connsiteX1" fmla="*/ 189680 w 1813395"/>
              <a:gd name="connsiteY1" fmla="*/ 190552 h 301761"/>
              <a:gd name="connsiteX2" fmla="*/ 292878 w 1813395"/>
              <a:gd name="connsiteY2" fmla="*/ 257798 h 301761"/>
              <a:gd name="connsiteX3" fmla="*/ 440362 w 1813395"/>
              <a:gd name="connsiteY3" fmla="*/ 12 h 301761"/>
              <a:gd name="connsiteX4" fmla="*/ 608943 w 1813395"/>
              <a:gd name="connsiteY4" fmla="*/ 268929 h 301761"/>
              <a:gd name="connsiteX5" fmla="*/ 714232 w 1813395"/>
              <a:gd name="connsiteY5" fmla="*/ 203087 h 301761"/>
              <a:gd name="connsiteX6" fmla="*/ 879330 w 1813395"/>
              <a:gd name="connsiteY6" fmla="*/ 301704 h 301761"/>
              <a:gd name="connsiteX7" fmla="*/ 962127 w 1813395"/>
              <a:gd name="connsiteY7" fmla="*/ 218005 h 301761"/>
              <a:gd name="connsiteX8" fmla="*/ 1141524 w 1813395"/>
              <a:gd name="connsiteY8" fmla="*/ 260736 h 301761"/>
              <a:gd name="connsiteX9" fmla="*/ 1260412 w 1813395"/>
              <a:gd name="connsiteY9" fmla="*/ 39086 h 301761"/>
              <a:gd name="connsiteX10" fmla="*/ 1370943 w 1813395"/>
              <a:gd name="connsiteY10" fmla="*/ 219768 h 301761"/>
              <a:gd name="connsiteX11" fmla="*/ 1490783 w 1813395"/>
              <a:gd name="connsiteY11" fmla="*/ 196269 h 301761"/>
              <a:gd name="connsiteX12" fmla="*/ 1683236 w 1813395"/>
              <a:gd name="connsiteY12" fmla="*/ 200400 h 301761"/>
              <a:gd name="connsiteX13" fmla="*/ 1813395 w 1813395"/>
              <a:gd name="connsiteY13" fmla="*/ 268929 h 301761"/>
              <a:gd name="connsiteX0" fmla="*/ 0 w 1813395"/>
              <a:gd name="connsiteY0" fmla="*/ 273271 h 303840"/>
              <a:gd name="connsiteX1" fmla="*/ 189680 w 1813395"/>
              <a:gd name="connsiteY1" fmla="*/ 190552 h 303840"/>
              <a:gd name="connsiteX2" fmla="*/ 292878 w 1813395"/>
              <a:gd name="connsiteY2" fmla="*/ 257798 h 303840"/>
              <a:gd name="connsiteX3" fmla="*/ 440362 w 1813395"/>
              <a:gd name="connsiteY3" fmla="*/ 12 h 303840"/>
              <a:gd name="connsiteX4" fmla="*/ 608943 w 1813395"/>
              <a:gd name="connsiteY4" fmla="*/ 268929 h 303840"/>
              <a:gd name="connsiteX5" fmla="*/ 714232 w 1813395"/>
              <a:gd name="connsiteY5" fmla="*/ 203087 h 303840"/>
              <a:gd name="connsiteX6" fmla="*/ 879330 w 1813395"/>
              <a:gd name="connsiteY6" fmla="*/ 301704 h 303840"/>
              <a:gd name="connsiteX7" fmla="*/ 984618 w 1813395"/>
              <a:gd name="connsiteY7" fmla="*/ 270104 h 303840"/>
              <a:gd name="connsiteX8" fmla="*/ 1141524 w 1813395"/>
              <a:gd name="connsiteY8" fmla="*/ 260736 h 303840"/>
              <a:gd name="connsiteX9" fmla="*/ 1260412 w 1813395"/>
              <a:gd name="connsiteY9" fmla="*/ 39086 h 303840"/>
              <a:gd name="connsiteX10" fmla="*/ 1370943 w 1813395"/>
              <a:gd name="connsiteY10" fmla="*/ 219768 h 303840"/>
              <a:gd name="connsiteX11" fmla="*/ 1490783 w 1813395"/>
              <a:gd name="connsiteY11" fmla="*/ 196269 h 303840"/>
              <a:gd name="connsiteX12" fmla="*/ 1683236 w 1813395"/>
              <a:gd name="connsiteY12" fmla="*/ 200400 h 303840"/>
              <a:gd name="connsiteX13" fmla="*/ 1813395 w 1813395"/>
              <a:gd name="connsiteY13" fmla="*/ 268929 h 303840"/>
              <a:gd name="connsiteX0" fmla="*/ 0 w 1813395"/>
              <a:gd name="connsiteY0" fmla="*/ 273271 h 303840"/>
              <a:gd name="connsiteX1" fmla="*/ 137202 w 1813395"/>
              <a:gd name="connsiteY1" fmla="*/ 212260 h 303840"/>
              <a:gd name="connsiteX2" fmla="*/ 292878 w 1813395"/>
              <a:gd name="connsiteY2" fmla="*/ 257798 h 303840"/>
              <a:gd name="connsiteX3" fmla="*/ 440362 w 1813395"/>
              <a:gd name="connsiteY3" fmla="*/ 12 h 303840"/>
              <a:gd name="connsiteX4" fmla="*/ 608943 w 1813395"/>
              <a:gd name="connsiteY4" fmla="*/ 268929 h 303840"/>
              <a:gd name="connsiteX5" fmla="*/ 714232 w 1813395"/>
              <a:gd name="connsiteY5" fmla="*/ 203087 h 303840"/>
              <a:gd name="connsiteX6" fmla="*/ 879330 w 1813395"/>
              <a:gd name="connsiteY6" fmla="*/ 301704 h 303840"/>
              <a:gd name="connsiteX7" fmla="*/ 984618 w 1813395"/>
              <a:gd name="connsiteY7" fmla="*/ 270104 h 303840"/>
              <a:gd name="connsiteX8" fmla="*/ 1141524 w 1813395"/>
              <a:gd name="connsiteY8" fmla="*/ 260736 h 303840"/>
              <a:gd name="connsiteX9" fmla="*/ 1260412 w 1813395"/>
              <a:gd name="connsiteY9" fmla="*/ 39086 h 303840"/>
              <a:gd name="connsiteX10" fmla="*/ 1370943 w 1813395"/>
              <a:gd name="connsiteY10" fmla="*/ 219768 h 303840"/>
              <a:gd name="connsiteX11" fmla="*/ 1490783 w 1813395"/>
              <a:gd name="connsiteY11" fmla="*/ 196269 h 303840"/>
              <a:gd name="connsiteX12" fmla="*/ 1683236 w 1813395"/>
              <a:gd name="connsiteY12" fmla="*/ 200400 h 303840"/>
              <a:gd name="connsiteX13" fmla="*/ 1813395 w 1813395"/>
              <a:gd name="connsiteY13" fmla="*/ 268929 h 303840"/>
              <a:gd name="connsiteX0" fmla="*/ 0 w 1813395"/>
              <a:gd name="connsiteY0" fmla="*/ 273271 h 303840"/>
              <a:gd name="connsiteX1" fmla="*/ 182184 w 1813395"/>
              <a:gd name="connsiteY1" fmla="*/ 216602 h 303840"/>
              <a:gd name="connsiteX2" fmla="*/ 292878 w 1813395"/>
              <a:gd name="connsiteY2" fmla="*/ 257798 h 303840"/>
              <a:gd name="connsiteX3" fmla="*/ 440362 w 1813395"/>
              <a:gd name="connsiteY3" fmla="*/ 12 h 303840"/>
              <a:gd name="connsiteX4" fmla="*/ 608943 w 1813395"/>
              <a:gd name="connsiteY4" fmla="*/ 268929 h 303840"/>
              <a:gd name="connsiteX5" fmla="*/ 714232 w 1813395"/>
              <a:gd name="connsiteY5" fmla="*/ 203087 h 303840"/>
              <a:gd name="connsiteX6" fmla="*/ 879330 w 1813395"/>
              <a:gd name="connsiteY6" fmla="*/ 301704 h 303840"/>
              <a:gd name="connsiteX7" fmla="*/ 984618 w 1813395"/>
              <a:gd name="connsiteY7" fmla="*/ 270104 h 303840"/>
              <a:gd name="connsiteX8" fmla="*/ 1141524 w 1813395"/>
              <a:gd name="connsiteY8" fmla="*/ 260736 h 303840"/>
              <a:gd name="connsiteX9" fmla="*/ 1260412 w 1813395"/>
              <a:gd name="connsiteY9" fmla="*/ 39086 h 303840"/>
              <a:gd name="connsiteX10" fmla="*/ 1370943 w 1813395"/>
              <a:gd name="connsiteY10" fmla="*/ 219768 h 303840"/>
              <a:gd name="connsiteX11" fmla="*/ 1490783 w 1813395"/>
              <a:gd name="connsiteY11" fmla="*/ 196269 h 303840"/>
              <a:gd name="connsiteX12" fmla="*/ 1683236 w 1813395"/>
              <a:gd name="connsiteY12" fmla="*/ 200400 h 303840"/>
              <a:gd name="connsiteX13" fmla="*/ 1813395 w 1813395"/>
              <a:gd name="connsiteY13" fmla="*/ 268929 h 303840"/>
              <a:gd name="connsiteX0" fmla="*/ 0 w 1813395"/>
              <a:gd name="connsiteY0" fmla="*/ 273271 h 303840"/>
              <a:gd name="connsiteX1" fmla="*/ 24009 w 1813395"/>
              <a:gd name="connsiteY1" fmla="*/ 224824 h 303840"/>
              <a:gd name="connsiteX2" fmla="*/ 182184 w 1813395"/>
              <a:gd name="connsiteY2" fmla="*/ 216602 h 303840"/>
              <a:gd name="connsiteX3" fmla="*/ 292878 w 1813395"/>
              <a:gd name="connsiteY3" fmla="*/ 257798 h 303840"/>
              <a:gd name="connsiteX4" fmla="*/ 440362 w 1813395"/>
              <a:gd name="connsiteY4" fmla="*/ 12 h 303840"/>
              <a:gd name="connsiteX5" fmla="*/ 608943 w 1813395"/>
              <a:gd name="connsiteY5" fmla="*/ 268929 h 303840"/>
              <a:gd name="connsiteX6" fmla="*/ 714232 w 1813395"/>
              <a:gd name="connsiteY6" fmla="*/ 203087 h 303840"/>
              <a:gd name="connsiteX7" fmla="*/ 879330 w 1813395"/>
              <a:gd name="connsiteY7" fmla="*/ 301704 h 303840"/>
              <a:gd name="connsiteX8" fmla="*/ 984618 w 1813395"/>
              <a:gd name="connsiteY8" fmla="*/ 270104 h 303840"/>
              <a:gd name="connsiteX9" fmla="*/ 1141524 w 1813395"/>
              <a:gd name="connsiteY9" fmla="*/ 260736 h 303840"/>
              <a:gd name="connsiteX10" fmla="*/ 1260412 w 1813395"/>
              <a:gd name="connsiteY10" fmla="*/ 39086 h 303840"/>
              <a:gd name="connsiteX11" fmla="*/ 1370943 w 1813395"/>
              <a:gd name="connsiteY11" fmla="*/ 219768 h 303840"/>
              <a:gd name="connsiteX12" fmla="*/ 1490783 w 1813395"/>
              <a:gd name="connsiteY12" fmla="*/ 196269 h 303840"/>
              <a:gd name="connsiteX13" fmla="*/ 1683236 w 1813395"/>
              <a:gd name="connsiteY13" fmla="*/ 200400 h 303840"/>
              <a:gd name="connsiteX14" fmla="*/ 1813395 w 1813395"/>
              <a:gd name="connsiteY14" fmla="*/ 268929 h 303840"/>
              <a:gd name="connsiteX0" fmla="*/ 0 w 1813395"/>
              <a:gd name="connsiteY0" fmla="*/ 273271 h 303840"/>
              <a:gd name="connsiteX1" fmla="*/ 68991 w 1813395"/>
              <a:gd name="connsiteY1" fmla="*/ 237849 h 303840"/>
              <a:gd name="connsiteX2" fmla="*/ 182184 w 1813395"/>
              <a:gd name="connsiteY2" fmla="*/ 216602 h 303840"/>
              <a:gd name="connsiteX3" fmla="*/ 292878 w 1813395"/>
              <a:gd name="connsiteY3" fmla="*/ 257798 h 303840"/>
              <a:gd name="connsiteX4" fmla="*/ 440362 w 1813395"/>
              <a:gd name="connsiteY4" fmla="*/ 12 h 303840"/>
              <a:gd name="connsiteX5" fmla="*/ 608943 w 1813395"/>
              <a:gd name="connsiteY5" fmla="*/ 268929 h 303840"/>
              <a:gd name="connsiteX6" fmla="*/ 714232 w 1813395"/>
              <a:gd name="connsiteY6" fmla="*/ 203087 h 303840"/>
              <a:gd name="connsiteX7" fmla="*/ 879330 w 1813395"/>
              <a:gd name="connsiteY7" fmla="*/ 301704 h 303840"/>
              <a:gd name="connsiteX8" fmla="*/ 984618 w 1813395"/>
              <a:gd name="connsiteY8" fmla="*/ 270104 h 303840"/>
              <a:gd name="connsiteX9" fmla="*/ 1141524 w 1813395"/>
              <a:gd name="connsiteY9" fmla="*/ 260736 h 303840"/>
              <a:gd name="connsiteX10" fmla="*/ 1260412 w 1813395"/>
              <a:gd name="connsiteY10" fmla="*/ 39086 h 303840"/>
              <a:gd name="connsiteX11" fmla="*/ 1370943 w 1813395"/>
              <a:gd name="connsiteY11" fmla="*/ 219768 h 303840"/>
              <a:gd name="connsiteX12" fmla="*/ 1490783 w 1813395"/>
              <a:gd name="connsiteY12" fmla="*/ 196269 h 303840"/>
              <a:gd name="connsiteX13" fmla="*/ 1683236 w 1813395"/>
              <a:gd name="connsiteY13" fmla="*/ 200400 h 303840"/>
              <a:gd name="connsiteX14" fmla="*/ 1813395 w 1813395"/>
              <a:gd name="connsiteY14" fmla="*/ 268929 h 303840"/>
              <a:gd name="connsiteX0" fmla="*/ 0 w 1813395"/>
              <a:gd name="connsiteY0" fmla="*/ 234396 h 264965"/>
              <a:gd name="connsiteX1" fmla="*/ 68991 w 1813395"/>
              <a:gd name="connsiteY1" fmla="*/ 198974 h 264965"/>
              <a:gd name="connsiteX2" fmla="*/ 182184 w 1813395"/>
              <a:gd name="connsiteY2" fmla="*/ 177727 h 264965"/>
              <a:gd name="connsiteX3" fmla="*/ 292878 w 1813395"/>
              <a:gd name="connsiteY3" fmla="*/ 218923 h 264965"/>
              <a:gd name="connsiteX4" fmla="*/ 432866 w 1813395"/>
              <a:gd name="connsiteY4" fmla="*/ 211 h 264965"/>
              <a:gd name="connsiteX5" fmla="*/ 608943 w 1813395"/>
              <a:gd name="connsiteY5" fmla="*/ 230054 h 264965"/>
              <a:gd name="connsiteX6" fmla="*/ 714232 w 1813395"/>
              <a:gd name="connsiteY6" fmla="*/ 164212 h 264965"/>
              <a:gd name="connsiteX7" fmla="*/ 879330 w 1813395"/>
              <a:gd name="connsiteY7" fmla="*/ 262829 h 264965"/>
              <a:gd name="connsiteX8" fmla="*/ 984618 w 1813395"/>
              <a:gd name="connsiteY8" fmla="*/ 231229 h 264965"/>
              <a:gd name="connsiteX9" fmla="*/ 1141524 w 1813395"/>
              <a:gd name="connsiteY9" fmla="*/ 221861 h 264965"/>
              <a:gd name="connsiteX10" fmla="*/ 1260412 w 1813395"/>
              <a:gd name="connsiteY10" fmla="*/ 211 h 264965"/>
              <a:gd name="connsiteX11" fmla="*/ 1370943 w 1813395"/>
              <a:gd name="connsiteY11" fmla="*/ 180893 h 264965"/>
              <a:gd name="connsiteX12" fmla="*/ 1490783 w 1813395"/>
              <a:gd name="connsiteY12" fmla="*/ 157394 h 264965"/>
              <a:gd name="connsiteX13" fmla="*/ 1683236 w 1813395"/>
              <a:gd name="connsiteY13" fmla="*/ 161525 h 264965"/>
              <a:gd name="connsiteX14" fmla="*/ 1813395 w 1813395"/>
              <a:gd name="connsiteY14" fmla="*/ 230054 h 264965"/>
              <a:gd name="connsiteX0" fmla="*/ 0 w 1813395"/>
              <a:gd name="connsiteY0" fmla="*/ 234396 h 262988"/>
              <a:gd name="connsiteX1" fmla="*/ 68991 w 1813395"/>
              <a:gd name="connsiteY1" fmla="*/ 198974 h 262988"/>
              <a:gd name="connsiteX2" fmla="*/ 182184 w 1813395"/>
              <a:gd name="connsiteY2" fmla="*/ 177727 h 262988"/>
              <a:gd name="connsiteX3" fmla="*/ 292878 w 1813395"/>
              <a:gd name="connsiteY3" fmla="*/ 218923 h 262988"/>
              <a:gd name="connsiteX4" fmla="*/ 432866 w 1813395"/>
              <a:gd name="connsiteY4" fmla="*/ 211 h 262988"/>
              <a:gd name="connsiteX5" fmla="*/ 608943 w 1813395"/>
              <a:gd name="connsiteY5" fmla="*/ 230054 h 262988"/>
              <a:gd name="connsiteX6" fmla="*/ 714232 w 1813395"/>
              <a:gd name="connsiteY6" fmla="*/ 164212 h 262988"/>
              <a:gd name="connsiteX7" fmla="*/ 796195 w 1813395"/>
              <a:gd name="connsiteY7" fmla="*/ 216340 h 262988"/>
              <a:gd name="connsiteX8" fmla="*/ 879330 w 1813395"/>
              <a:gd name="connsiteY8" fmla="*/ 262829 h 262988"/>
              <a:gd name="connsiteX9" fmla="*/ 984618 w 1813395"/>
              <a:gd name="connsiteY9" fmla="*/ 231229 h 262988"/>
              <a:gd name="connsiteX10" fmla="*/ 1141524 w 1813395"/>
              <a:gd name="connsiteY10" fmla="*/ 221861 h 262988"/>
              <a:gd name="connsiteX11" fmla="*/ 1260412 w 1813395"/>
              <a:gd name="connsiteY11" fmla="*/ 211 h 262988"/>
              <a:gd name="connsiteX12" fmla="*/ 1370943 w 1813395"/>
              <a:gd name="connsiteY12" fmla="*/ 180893 h 262988"/>
              <a:gd name="connsiteX13" fmla="*/ 1490783 w 1813395"/>
              <a:gd name="connsiteY13" fmla="*/ 157394 h 262988"/>
              <a:gd name="connsiteX14" fmla="*/ 1683236 w 1813395"/>
              <a:gd name="connsiteY14" fmla="*/ 161525 h 262988"/>
              <a:gd name="connsiteX15" fmla="*/ 1813395 w 1813395"/>
              <a:gd name="connsiteY15" fmla="*/ 230054 h 262988"/>
              <a:gd name="connsiteX0" fmla="*/ 0 w 1813395"/>
              <a:gd name="connsiteY0" fmla="*/ 234396 h 266824"/>
              <a:gd name="connsiteX1" fmla="*/ 68991 w 1813395"/>
              <a:gd name="connsiteY1" fmla="*/ 198974 h 266824"/>
              <a:gd name="connsiteX2" fmla="*/ 182184 w 1813395"/>
              <a:gd name="connsiteY2" fmla="*/ 177727 h 266824"/>
              <a:gd name="connsiteX3" fmla="*/ 292878 w 1813395"/>
              <a:gd name="connsiteY3" fmla="*/ 218923 h 266824"/>
              <a:gd name="connsiteX4" fmla="*/ 432866 w 1813395"/>
              <a:gd name="connsiteY4" fmla="*/ 211 h 266824"/>
              <a:gd name="connsiteX5" fmla="*/ 608943 w 1813395"/>
              <a:gd name="connsiteY5" fmla="*/ 230054 h 266824"/>
              <a:gd name="connsiteX6" fmla="*/ 714232 w 1813395"/>
              <a:gd name="connsiteY6" fmla="*/ 164212 h 266824"/>
              <a:gd name="connsiteX7" fmla="*/ 773703 w 1813395"/>
              <a:gd name="connsiteY7" fmla="*/ 255414 h 266824"/>
              <a:gd name="connsiteX8" fmla="*/ 879330 w 1813395"/>
              <a:gd name="connsiteY8" fmla="*/ 262829 h 266824"/>
              <a:gd name="connsiteX9" fmla="*/ 984618 w 1813395"/>
              <a:gd name="connsiteY9" fmla="*/ 231229 h 266824"/>
              <a:gd name="connsiteX10" fmla="*/ 1141524 w 1813395"/>
              <a:gd name="connsiteY10" fmla="*/ 221861 h 266824"/>
              <a:gd name="connsiteX11" fmla="*/ 1260412 w 1813395"/>
              <a:gd name="connsiteY11" fmla="*/ 211 h 266824"/>
              <a:gd name="connsiteX12" fmla="*/ 1370943 w 1813395"/>
              <a:gd name="connsiteY12" fmla="*/ 180893 h 266824"/>
              <a:gd name="connsiteX13" fmla="*/ 1490783 w 1813395"/>
              <a:gd name="connsiteY13" fmla="*/ 157394 h 266824"/>
              <a:gd name="connsiteX14" fmla="*/ 1683236 w 1813395"/>
              <a:gd name="connsiteY14" fmla="*/ 161525 h 266824"/>
              <a:gd name="connsiteX15" fmla="*/ 1813395 w 1813395"/>
              <a:gd name="connsiteY15" fmla="*/ 230054 h 266824"/>
              <a:gd name="connsiteX0" fmla="*/ 0 w 1813395"/>
              <a:gd name="connsiteY0" fmla="*/ 234396 h 262859"/>
              <a:gd name="connsiteX1" fmla="*/ 68991 w 1813395"/>
              <a:gd name="connsiteY1" fmla="*/ 198974 h 262859"/>
              <a:gd name="connsiteX2" fmla="*/ 182184 w 1813395"/>
              <a:gd name="connsiteY2" fmla="*/ 177727 h 262859"/>
              <a:gd name="connsiteX3" fmla="*/ 292878 w 1813395"/>
              <a:gd name="connsiteY3" fmla="*/ 218923 h 262859"/>
              <a:gd name="connsiteX4" fmla="*/ 432866 w 1813395"/>
              <a:gd name="connsiteY4" fmla="*/ 211 h 262859"/>
              <a:gd name="connsiteX5" fmla="*/ 608943 w 1813395"/>
              <a:gd name="connsiteY5" fmla="*/ 230054 h 262859"/>
              <a:gd name="connsiteX6" fmla="*/ 714232 w 1813395"/>
              <a:gd name="connsiteY6" fmla="*/ 164212 h 262859"/>
              <a:gd name="connsiteX7" fmla="*/ 833679 w 1813395"/>
              <a:gd name="connsiteY7" fmla="*/ 225023 h 262859"/>
              <a:gd name="connsiteX8" fmla="*/ 879330 w 1813395"/>
              <a:gd name="connsiteY8" fmla="*/ 262829 h 262859"/>
              <a:gd name="connsiteX9" fmla="*/ 984618 w 1813395"/>
              <a:gd name="connsiteY9" fmla="*/ 231229 h 262859"/>
              <a:gd name="connsiteX10" fmla="*/ 1141524 w 1813395"/>
              <a:gd name="connsiteY10" fmla="*/ 221861 h 262859"/>
              <a:gd name="connsiteX11" fmla="*/ 1260412 w 1813395"/>
              <a:gd name="connsiteY11" fmla="*/ 211 h 262859"/>
              <a:gd name="connsiteX12" fmla="*/ 1370943 w 1813395"/>
              <a:gd name="connsiteY12" fmla="*/ 180893 h 262859"/>
              <a:gd name="connsiteX13" fmla="*/ 1490783 w 1813395"/>
              <a:gd name="connsiteY13" fmla="*/ 157394 h 262859"/>
              <a:gd name="connsiteX14" fmla="*/ 1683236 w 1813395"/>
              <a:gd name="connsiteY14" fmla="*/ 161525 h 262859"/>
              <a:gd name="connsiteX15" fmla="*/ 1813395 w 1813395"/>
              <a:gd name="connsiteY15" fmla="*/ 230054 h 262859"/>
              <a:gd name="connsiteX0" fmla="*/ 0 w 1813395"/>
              <a:gd name="connsiteY0" fmla="*/ 234396 h 264909"/>
              <a:gd name="connsiteX1" fmla="*/ 68991 w 1813395"/>
              <a:gd name="connsiteY1" fmla="*/ 198974 h 264909"/>
              <a:gd name="connsiteX2" fmla="*/ 182184 w 1813395"/>
              <a:gd name="connsiteY2" fmla="*/ 177727 h 264909"/>
              <a:gd name="connsiteX3" fmla="*/ 292878 w 1813395"/>
              <a:gd name="connsiteY3" fmla="*/ 218923 h 264909"/>
              <a:gd name="connsiteX4" fmla="*/ 432866 w 1813395"/>
              <a:gd name="connsiteY4" fmla="*/ 211 h 264909"/>
              <a:gd name="connsiteX5" fmla="*/ 608943 w 1813395"/>
              <a:gd name="connsiteY5" fmla="*/ 230054 h 264909"/>
              <a:gd name="connsiteX6" fmla="*/ 714232 w 1813395"/>
              <a:gd name="connsiteY6" fmla="*/ 164212 h 264909"/>
              <a:gd name="connsiteX7" fmla="*/ 818685 w 1813395"/>
              <a:gd name="connsiteY7" fmla="*/ 251073 h 264909"/>
              <a:gd name="connsiteX8" fmla="*/ 879330 w 1813395"/>
              <a:gd name="connsiteY8" fmla="*/ 262829 h 264909"/>
              <a:gd name="connsiteX9" fmla="*/ 984618 w 1813395"/>
              <a:gd name="connsiteY9" fmla="*/ 231229 h 264909"/>
              <a:gd name="connsiteX10" fmla="*/ 1141524 w 1813395"/>
              <a:gd name="connsiteY10" fmla="*/ 221861 h 264909"/>
              <a:gd name="connsiteX11" fmla="*/ 1260412 w 1813395"/>
              <a:gd name="connsiteY11" fmla="*/ 211 h 264909"/>
              <a:gd name="connsiteX12" fmla="*/ 1370943 w 1813395"/>
              <a:gd name="connsiteY12" fmla="*/ 180893 h 264909"/>
              <a:gd name="connsiteX13" fmla="*/ 1490783 w 1813395"/>
              <a:gd name="connsiteY13" fmla="*/ 157394 h 264909"/>
              <a:gd name="connsiteX14" fmla="*/ 1683236 w 1813395"/>
              <a:gd name="connsiteY14" fmla="*/ 161525 h 264909"/>
              <a:gd name="connsiteX15" fmla="*/ 1813395 w 1813395"/>
              <a:gd name="connsiteY15" fmla="*/ 230054 h 264909"/>
              <a:gd name="connsiteX0" fmla="*/ 0 w 1813395"/>
              <a:gd name="connsiteY0" fmla="*/ 234396 h 255340"/>
              <a:gd name="connsiteX1" fmla="*/ 68991 w 1813395"/>
              <a:gd name="connsiteY1" fmla="*/ 198974 h 255340"/>
              <a:gd name="connsiteX2" fmla="*/ 182184 w 1813395"/>
              <a:gd name="connsiteY2" fmla="*/ 177727 h 255340"/>
              <a:gd name="connsiteX3" fmla="*/ 292878 w 1813395"/>
              <a:gd name="connsiteY3" fmla="*/ 218923 h 255340"/>
              <a:gd name="connsiteX4" fmla="*/ 432866 w 1813395"/>
              <a:gd name="connsiteY4" fmla="*/ 211 h 255340"/>
              <a:gd name="connsiteX5" fmla="*/ 608943 w 1813395"/>
              <a:gd name="connsiteY5" fmla="*/ 230054 h 255340"/>
              <a:gd name="connsiteX6" fmla="*/ 714232 w 1813395"/>
              <a:gd name="connsiteY6" fmla="*/ 164212 h 255340"/>
              <a:gd name="connsiteX7" fmla="*/ 818685 w 1813395"/>
              <a:gd name="connsiteY7" fmla="*/ 251073 h 255340"/>
              <a:gd name="connsiteX8" fmla="*/ 894325 w 1813395"/>
              <a:gd name="connsiteY8" fmla="*/ 228096 h 255340"/>
              <a:gd name="connsiteX9" fmla="*/ 984618 w 1813395"/>
              <a:gd name="connsiteY9" fmla="*/ 231229 h 255340"/>
              <a:gd name="connsiteX10" fmla="*/ 1141524 w 1813395"/>
              <a:gd name="connsiteY10" fmla="*/ 221861 h 255340"/>
              <a:gd name="connsiteX11" fmla="*/ 1260412 w 1813395"/>
              <a:gd name="connsiteY11" fmla="*/ 211 h 255340"/>
              <a:gd name="connsiteX12" fmla="*/ 1370943 w 1813395"/>
              <a:gd name="connsiteY12" fmla="*/ 180893 h 255340"/>
              <a:gd name="connsiteX13" fmla="*/ 1490783 w 1813395"/>
              <a:gd name="connsiteY13" fmla="*/ 157394 h 255340"/>
              <a:gd name="connsiteX14" fmla="*/ 1683236 w 1813395"/>
              <a:gd name="connsiteY14" fmla="*/ 161525 h 255340"/>
              <a:gd name="connsiteX15" fmla="*/ 1813395 w 1813395"/>
              <a:gd name="connsiteY15" fmla="*/ 230054 h 255340"/>
              <a:gd name="connsiteX0" fmla="*/ 0 w 1813395"/>
              <a:gd name="connsiteY0" fmla="*/ 234396 h 274663"/>
              <a:gd name="connsiteX1" fmla="*/ 68991 w 1813395"/>
              <a:gd name="connsiteY1" fmla="*/ 198974 h 274663"/>
              <a:gd name="connsiteX2" fmla="*/ 182184 w 1813395"/>
              <a:gd name="connsiteY2" fmla="*/ 177727 h 274663"/>
              <a:gd name="connsiteX3" fmla="*/ 292878 w 1813395"/>
              <a:gd name="connsiteY3" fmla="*/ 218923 h 274663"/>
              <a:gd name="connsiteX4" fmla="*/ 432866 w 1813395"/>
              <a:gd name="connsiteY4" fmla="*/ 211 h 274663"/>
              <a:gd name="connsiteX5" fmla="*/ 608943 w 1813395"/>
              <a:gd name="connsiteY5" fmla="*/ 230054 h 274663"/>
              <a:gd name="connsiteX6" fmla="*/ 714232 w 1813395"/>
              <a:gd name="connsiteY6" fmla="*/ 164212 h 274663"/>
              <a:gd name="connsiteX7" fmla="*/ 818685 w 1813395"/>
              <a:gd name="connsiteY7" fmla="*/ 251073 h 274663"/>
              <a:gd name="connsiteX8" fmla="*/ 894325 w 1813395"/>
              <a:gd name="connsiteY8" fmla="*/ 228096 h 274663"/>
              <a:gd name="connsiteX9" fmla="*/ 1014606 w 1813395"/>
              <a:gd name="connsiteY9" fmla="*/ 274645 h 274663"/>
              <a:gd name="connsiteX10" fmla="*/ 1141524 w 1813395"/>
              <a:gd name="connsiteY10" fmla="*/ 221861 h 274663"/>
              <a:gd name="connsiteX11" fmla="*/ 1260412 w 1813395"/>
              <a:gd name="connsiteY11" fmla="*/ 211 h 274663"/>
              <a:gd name="connsiteX12" fmla="*/ 1370943 w 1813395"/>
              <a:gd name="connsiteY12" fmla="*/ 180893 h 274663"/>
              <a:gd name="connsiteX13" fmla="*/ 1490783 w 1813395"/>
              <a:gd name="connsiteY13" fmla="*/ 157394 h 274663"/>
              <a:gd name="connsiteX14" fmla="*/ 1683236 w 1813395"/>
              <a:gd name="connsiteY14" fmla="*/ 161525 h 274663"/>
              <a:gd name="connsiteX15" fmla="*/ 1813395 w 1813395"/>
              <a:gd name="connsiteY15" fmla="*/ 230054 h 274663"/>
              <a:gd name="connsiteX0" fmla="*/ 0 w 1813395"/>
              <a:gd name="connsiteY0" fmla="*/ 234396 h 275210"/>
              <a:gd name="connsiteX1" fmla="*/ 68991 w 1813395"/>
              <a:gd name="connsiteY1" fmla="*/ 198974 h 275210"/>
              <a:gd name="connsiteX2" fmla="*/ 182184 w 1813395"/>
              <a:gd name="connsiteY2" fmla="*/ 177727 h 275210"/>
              <a:gd name="connsiteX3" fmla="*/ 292878 w 1813395"/>
              <a:gd name="connsiteY3" fmla="*/ 218923 h 275210"/>
              <a:gd name="connsiteX4" fmla="*/ 432866 w 1813395"/>
              <a:gd name="connsiteY4" fmla="*/ 211 h 275210"/>
              <a:gd name="connsiteX5" fmla="*/ 608943 w 1813395"/>
              <a:gd name="connsiteY5" fmla="*/ 230054 h 275210"/>
              <a:gd name="connsiteX6" fmla="*/ 714232 w 1813395"/>
              <a:gd name="connsiteY6" fmla="*/ 164212 h 275210"/>
              <a:gd name="connsiteX7" fmla="*/ 818685 w 1813395"/>
              <a:gd name="connsiteY7" fmla="*/ 251073 h 275210"/>
              <a:gd name="connsiteX8" fmla="*/ 916816 w 1813395"/>
              <a:gd name="connsiteY8" fmla="*/ 202047 h 275210"/>
              <a:gd name="connsiteX9" fmla="*/ 1014606 w 1813395"/>
              <a:gd name="connsiteY9" fmla="*/ 274645 h 275210"/>
              <a:gd name="connsiteX10" fmla="*/ 1141524 w 1813395"/>
              <a:gd name="connsiteY10" fmla="*/ 221861 h 275210"/>
              <a:gd name="connsiteX11" fmla="*/ 1260412 w 1813395"/>
              <a:gd name="connsiteY11" fmla="*/ 211 h 275210"/>
              <a:gd name="connsiteX12" fmla="*/ 1370943 w 1813395"/>
              <a:gd name="connsiteY12" fmla="*/ 180893 h 275210"/>
              <a:gd name="connsiteX13" fmla="*/ 1490783 w 1813395"/>
              <a:gd name="connsiteY13" fmla="*/ 157394 h 275210"/>
              <a:gd name="connsiteX14" fmla="*/ 1683236 w 1813395"/>
              <a:gd name="connsiteY14" fmla="*/ 161525 h 275210"/>
              <a:gd name="connsiteX15" fmla="*/ 1813395 w 1813395"/>
              <a:gd name="connsiteY15" fmla="*/ 230054 h 27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3395" h="275210">
                <a:moveTo>
                  <a:pt x="0" y="234396"/>
                </a:moveTo>
                <a:cubicBezTo>
                  <a:pt x="4001" y="226322"/>
                  <a:pt x="38627" y="208419"/>
                  <a:pt x="68991" y="198974"/>
                </a:cubicBezTo>
                <a:cubicBezTo>
                  <a:pt x="99355" y="189529"/>
                  <a:pt x="144870" y="174402"/>
                  <a:pt x="182184" y="177727"/>
                </a:cubicBezTo>
                <a:cubicBezTo>
                  <a:pt x="219498" y="181052"/>
                  <a:pt x="251098" y="248509"/>
                  <a:pt x="292878" y="218923"/>
                </a:cubicBezTo>
                <a:cubicBezTo>
                  <a:pt x="334658" y="189337"/>
                  <a:pt x="380189" y="-1644"/>
                  <a:pt x="432866" y="211"/>
                </a:cubicBezTo>
                <a:cubicBezTo>
                  <a:pt x="485543" y="2066"/>
                  <a:pt x="562049" y="202720"/>
                  <a:pt x="608943" y="230054"/>
                </a:cubicBezTo>
                <a:cubicBezTo>
                  <a:pt x="655837" y="257388"/>
                  <a:pt x="679275" y="160709"/>
                  <a:pt x="714232" y="164212"/>
                </a:cubicBezTo>
                <a:cubicBezTo>
                  <a:pt x="749189" y="167715"/>
                  <a:pt x="791169" y="234637"/>
                  <a:pt x="818685" y="251073"/>
                </a:cubicBezTo>
                <a:cubicBezTo>
                  <a:pt x="846201" y="267509"/>
                  <a:pt x="884162" y="198118"/>
                  <a:pt x="916816" y="202047"/>
                </a:cubicBezTo>
                <a:cubicBezTo>
                  <a:pt x="949470" y="205976"/>
                  <a:pt x="977155" y="271343"/>
                  <a:pt x="1014606" y="274645"/>
                </a:cubicBezTo>
                <a:cubicBezTo>
                  <a:pt x="1052057" y="277947"/>
                  <a:pt x="1100556" y="267600"/>
                  <a:pt x="1141524" y="221861"/>
                </a:cubicBezTo>
                <a:cubicBezTo>
                  <a:pt x="1182492" y="176122"/>
                  <a:pt x="1222176" y="7039"/>
                  <a:pt x="1260412" y="211"/>
                </a:cubicBezTo>
                <a:cubicBezTo>
                  <a:pt x="1298648" y="-6617"/>
                  <a:pt x="1332548" y="154696"/>
                  <a:pt x="1370943" y="180893"/>
                </a:cubicBezTo>
                <a:cubicBezTo>
                  <a:pt x="1409338" y="207090"/>
                  <a:pt x="1438734" y="160622"/>
                  <a:pt x="1490783" y="157394"/>
                </a:cubicBezTo>
                <a:cubicBezTo>
                  <a:pt x="1542832" y="154166"/>
                  <a:pt x="1629467" y="149415"/>
                  <a:pt x="1683236" y="161525"/>
                </a:cubicBezTo>
                <a:cubicBezTo>
                  <a:pt x="1737005" y="173635"/>
                  <a:pt x="1779255" y="224933"/>
                  <a:pt x="1813395" y="230054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D644BEA8-9593-CA4A-8227-44947F7B2507}"/>
              </a:ext>
            </a:extLst>
          </p:cNvPr>
          <p:cNvSpPr txBox="1"/>
          <p:nvPr/>
        </p:nvSpPr>
        <p:spPr>
          <a:xfrm>
            <a:off x="358588" y="286870"/>
            <a:ext cx="64836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C1: Participation matrices</a:t>
            </a:r>
          </a:p>
          <a:p>
            <a:r>
              <a:rPr lang="en-US" altLang="ja-JP" sz="2400" dirty="0">
                <a:solidFill>
                  <a:srgbClr val="3B3B3B"/>
                </a:solidFill>
                <a:latin typeface="Candara" panose="020E0502030303020204" pitchFamily="34" charset="0"/>
              </a:rPr>
              <a:t>(to represent latent groups)</a:t>
            </a:r>
          </a:p>
        </p:txBody>
      </p:sp>
      <p:graphicFrame>
        <p:nvGraphicFramePr>
          <p:cNvPr id="126" name="Object 42">
            <a:extLst>
              <a:ext uri="{FF2B5EF4-FFF2-40B4-BE49-F238E27FC236}">
                <a16:creationId xmlns:a16="http://schemas.microsoft.com/office/drawing/2014/main" id="{24F05177-7ADA-9B4C-B477-684581A7C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31452"/>
              </p:ext>
            </p:extLst>
          </p:nvPr>
        </p:nvGraphicFramePr>
        <p:xfrm>
          <a:off x="2714987" y="5829215"/>
          <a:ext cx="310413" cy="29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Equation" r:id="rId14" imgW="127000" imgH="139700" progId="Equation.3">
                  <p:embed/>
                </p:oleObj>
              </mc:Choice>
              <mc:Fallback>
                <p:oleObj name="Equation" r:id="rId14" imgW="127000" imgH="139700" progId="Equation.3">
                  <p:embed/>
                  <p:pic>
                    <p:nvPicPr>
                      <p:cNvPr id="126" name="Object 42">
                        <a:extLst>
                          <a:ext uri="{FF2B5EF4-FFF2-40B4-BE49-F238E27FC236}">
                            <a16:creationId xmlns:a16="http://schemas.microsoft.com/office/drawing/2014/main" id="{24F05177-7ADA-9B4C-B477-684581A7C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987" y="5829215"/>
                        <a:ext cx="310413" cy="292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8531B6B4-4919-6049-BE0A-B951ABBE464C}"/>
              </a:ext>
            </a:extLst>
          </p:cNvPr>
          <p:cNvCxnSpPr/>
          <p:nvPr/>
        </p:nvCxnSpPr>
        <p:spPr>
          <a:xfrm>
            <a:off x="1847974" y="5759071"/>
            <a:ext cx="20882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93696B2-174D-614E-B7BE-3954E4F2D870}"/>
              </a:ext>
            </a:extLst>
          </p:cNvPr>
          <p:cNvSpPr txBox="1"/>
          <p:nvPr/>
        </p:nvSpPr>
        <p:spPr>
          <a:xfrm rot="5400000">
            <a:off x="4746346" y="4252399"/>
            <a:ext cx="50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rgbClr val="3B3B3B"/>
                </a:solidFill>
              </a:rPr>
              <a:t>…</a:t>
            </a:r>
            <a:endParaRPr kumimoji="1" lang="ja-JP" altLang="en-US" sz="3200" dirty="0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5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方体 16">
            <a:extLst>
              <a:ext uri="{FF2B5EF4-FFF2-40B4-BE49-F238E27FC236}">
                <a16:creationId xmlns:a16="http://schemas.microsoft.com/office/drawing/2014/main" id="{1A56CF19-91FF-B449-9AEE-FD1BFFB96908}"/>
              </a:ext>
            </a:extLst>
          </p:cNvPr>
          <p:cNvSpPr/>
          <p:nvPr/>
        </p:nvSpPr>
        <p:spPr>
          <a:xfrm>
            <a:off x="1851414" y="3984435"/>
            <a:ext cx="7835202" cy="1334458"/>
          </a:xfrm>
          <a:prstGeom prst="cub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方体 15">
            <a:extLst>
              <a:ext uri="{FF2B5EF4-FFF2-40B4-BE49-F238E27FC236}">
                <a16:creationId xmlns:a16="http://schemas.microsoft.com/office/drawing/2014/main" id="{AF7D087E-00D2-7F4A-9FA4-B610F9AECAD8}"/>
              </a:ext>
            </a:extLst>
          </p:cNvPr>
          <p:cNvSpPr/>
          <p:nvPr/>
        </p:nvSpPr>
        <p:spPr>
          <a:xfrm>
            <a:off x="2090032" y="1839823"/>
            <a:ext cx="7596584" cy="1334458"/>
          </a:xfrm>
          <a:prstGeom prst="cub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直方体 43">
            <a:extLst>
              <a:ext uri="{FF2B5EF4-FFF2-40B4-BE49-F238E27FC236}">
                <a16:creationId xmlns:a16="http://schemas.microsoft.com/office/drawing/2014/main" id="{6AEE0FA1-9F4B-3D44-880B-DBE9C65D6D52}"/>
              </a:ext>
            </a:extLst>
          </p:cNvPr>
          <p:cNvSpPr/>
          <p:nvPr/>
        </p:nvSpPr>
        <p:spPr>
          <a:xfrm>
            <a:off x="1851415" y="3984436"/>
            <a:ext cx="2712470" cy="1334457"/>
          </a:xfrm>
          <a:prstGeom prst="cube">
            <a:avLst/>
          </a:prstGeom>
          <a:solidFill>
            <a:srgbClr val="51E077">
              <a:alpha val="67843"/>
            </a:srgbClr>
          </a:solidFill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直方体 42">
            <a:extLst>
              <a:ext uri="{FF2B5EF4-FFF2-40B4-BE49-F238E27FC236}">
                <a16:creationId xmlns:a16="http://schemas.microsoft.com/office/drawing/2014/main" id="{AE325115-3C72-6F45-BF6E-E8F158501FFE}"/>
              </a:ext>
            </a:extLst>
          </p:cNvPr>
          <p:cNvSpPr/>
          <p:nvPr/>
        </p:nvSpPr>
        <p:spPr>
          <a:xfrm>
            <a:off x="4282452" y="3984436"/>
            <a:ext cx="1529377" cy="1334457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94228" y="6388567"/>
            <a:ext cx="1231006" cy="365125"/>
          </a:xfrm>
        </p:spPr>
        <p:txBody>
          <a:bodyPr/>
          <a:lstStyle/>
          <a:p>
            <a:fld id="{E605F5F5-9AB4-457B-9BCA-66DE330541AF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10346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C2: Regime</a:t>
            </a:r>
          </a:p>
          <a:p>
            <a:r>
              <a:rPr lang="en-US" altLang="ja-JP" sz="2400" dirty="0">
                <a:solidFill>
                  <a:srgbClr val="3B3B3B"/>
                </a:solidFill>
                <a:latin typeface="Candara" panose="020E0502030303020204" pitchFamily="34" charset="0"/>
              </a:rPr>
              <a:t>(to represent temporal patterns)</a:t>
            </a:r>
          </a:p>
        </p:txBody>
      </p:sp>
      <p:sp>
        <p:nvSpPr>
          <p:cNvPr id="38" name="直方体 37">
            <a:extLst>
              <a:ext uri="{FF2B5EF4-FFF2-40B4-BE49-F238E27FC236}">
                <a16:creationId xmlns:a16="http://schemas.microsoft.com/office/drawing/2014/main" id="{6AA83472-7560-2346-A7D8-545ED82BF4F4}"/>
              </a:ext>
            </a:extLst>
          </p:cNvPr>
          <p:cNvSpPr/>
          <p:nvPr/>
        </p:nvSpPr>
        <p:spPr>
          <a:xfrm>
            <a:off x="1879406" y="1839822"/>
            <a:ext cx="5753769" cy="1334457"/>
          </a:xfrm>
          <a:prstGeom prst="cube">
            <a:avLst/>
          </a:prstGeom>
          <a:solidFill>
            <a:srgbClr val="9BF7F7">
              <a:alpha val="98039"/>
            </a:srgb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直方体 41">
            <a:extLst>
              <a:ext uri="{FF2B5EF4-FFF2-40B4-BE49-F238E27FC236}">
                <a16:creationId xmlns:a16="http://schemas.microsoft.com/office/drawing/2014/main" id="{66B4D2BD-F740-444B-B1CC-145766E23D14}"/>
              </a:ext>
            </a:extLst>
          </p:cNvPr>
          <p:cNvSpPr/>
          <p:nvPr/>
        </p:nvSpPr>
        <p:spPr>
          <a:xfrm>
            <a:off x="5530396" y="3984436"/>
            <a:ext cx="1914301" cy="1334457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8A9292-0D2E-FA45-A459-92F4FDDE07F0}"/>
              </a:ext>
            </a:extLst>
          </p:cNvPr>
          <p:cNvSpPr txBox="1"/>
          <p:nvPr/>
        </p:nvSpPr>
        <p:spPr>
          <a:xfrm>
            <a:off x="2157426" y="1430465"/>
            <a:ext cx="2620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</a:rPr>
              <a:t>Complex event streams</a:t>
            </a:r>
            <a:endParaRPr kumimoji="1" lang="ja-JP" altLang="en-US" sz="2000">
              <a:solidFill>
                <a:schemeClr val="tx2"/>
              </a:solidFill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2C51391-E52D-F94E-8D5D-76F9FF92406A}"/>
                  </a:ext>
                </a:extLst>
              </p:cNvPr>
              <p:cNvSpPr txBox="1"/>
              <p:nvPr/>
            </p:nvSpPr>
            <p:spPr>
              <a:xfrm>
                <a:off x="1901308" y="3216911"/>
                <a:ext cx="1511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Time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kumimoji="1" lang="ja-JP" altLang="en-US" sz="2000">
                  <a:solidFill>
                    <a:schemeClr val="tx2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2C51391-E52D-F94E-8D5D-76F9FF924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08" y="3216911"/>
                <a:ext cx="1511632" cy="400110"/>
              </a:xfrm>
              <a:prstGeom prst="rect">
                <a:avLst/>
              </a:prstGeom>
              <a:blipFill>
                <a:blip r:embed="rId3"/>
                <a:stretch>
                  <a:fillRect l="-4167" t="-9375" b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B2150F-B65E-9C45-A878-73C1972F5958}"/>
              </a:ext>
            </a:extLst>
          </p:cNvPr>
          <p:cNvSpPr txBox="1"/>
          <p:nvPr/>
        </p:nvSpPr>
        <p:spPr>
          <a:xfrm>
            <a:off x="936077" y="2564999"/>
            <a:ext cx="8235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000" dirty="0">
                <a:solidFill>
                  <a:schemeClr val="tx2"/>
                </a:solidFill>
              </a:rPr>
              <a:t>E</a:t>
            </a:r>
            <a:r>
              <a:rPr kumimoji="1" lang="en-US" altLang="ja-JP" sz="2000" dirty="0">
                <a:solidFill>
                  <a:schemeClr val="tx2"/>
                </a:solidFill>
              </a:rPr>
              <a:t>ntity2</a:t>
            </a:r>
            <a:endParaRPr kumimoji="1" lang="ja-JP" altLang="en-US" sz="2000">
              <a:solidFill>
                <a:schemeClr val="tx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E20A4-8207-754D-8A98-856E41B34865}"/>
              </a:ext>
            </a:extLst>
          </p:cNvPr>
          <p:cNvSpPr txBox="1"/>
          <p:nvPr/>
        </p:nvSpPr>
        <p:spPr>
          <a:xfrm>
            <a:off x="1113199" y="1846984"/>
            <a:ext cx="73500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dirty="0">
                <a:solidFill>
                  <a:schemeClr val="tx2"/>
                </a:solidFill>
              </a:rPr>
              <a:t>E</a:t>
            </a:r>
            <a:r>
              <a:rPr kumimoji="1" lang="en-US" altLang="ja-JP" sz="2000" dirty="0">
                <a:solidFill>
                  <a:schemeClr val="tx2"/>
                </a:solidFill>
              </a:rPr>
              <a:t>ntity1</a:t>
            </a:r>
            <a:endParaRPr kumimoji="1" lang="ja-JP" altLang="en-US" sz="2000">
              <a:solidFill>
                <a:schemeClr val="tx2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39C572-0461-3546-8733-881AED416876}"/>
              </a:ext>
            </a:extLst>
          </p:cNvPr>
          <p:cNvSpPr txBox="1"/>
          <p:nvPr/>
        </p:nvSpPr>
        <p:spPr>
          <a:xfrm>
            <a:off x="9925234" y="2154761"/>
            <a:ext cx="50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rgbClr val="3B3B3B"/>
                </a:solidFill>
              </a:rPr>
              <a:t>…</a:t>
            </a:r>
            <a:endParaRPr kumimoji="1" lang="ja-JP" altLang="en-US" sz="3200" dirty="0">
              <a:solidFill>
                <a:srgbClr val="3B3B3B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B55086-0B8D-5A49-8B25-E7A302338654}"/>
              </a:ext>
            </a:extLst>
          </p:cNvPr>
          <p:cNvSpPr txBox="1"/>
          <p:nvPr/>
        </p:nvSpPr>
        <p:spPr>
          <a:xfrm>
            <a:off x="9925234" y="4359276"/>
            <a:ext cx="50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rgbClr val="3B3B3B"/>
                </a:solidFill>
              </a:rPr>
              <a:t>…</a:t>
            </a:r>
            <a:endParaRPr kumimoji="1" lang="ja-JP" altLang="en-US" sz="3200" dirty="0">
              <a:solidFill>
                <a:srgbClr val="3B3B3B"/>
              </a:solidFill>
            </a:endParaRPr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8A9CA9FC-A7F4-914F-BF28-BB0CD4EF1C5E}"/>
              </a:ext>
            </a:extLst>
          </p:cNvPr>
          <p:cNvSpPr/>
          <p:nvPr/>
        </p:nvSpPr>
        <p:spPr>
          <a:xfrm rot="5400000">
            <a:off x="5179046" y="3377468"/>
            <a:ext cx="400109" cy="413143"/>
          </a:xfrm>
          <a:prstGeom prst="rightArrow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B2D8D7CA-5EF0-334F-B67F-8AD049328884}"/>
              </a:ext>
            </a:extLst>
          </p:cNvPr>
          <p:cNvSpPr/>
          <p:nvPr/>
        </p:nvSpPr>
        <p:spPr>
          <a:xfrm rot="16200000">
            <a:off x="2866980" y="4326546"/>
            <a:ext cx="352442" cy="2337136"/>
          </a:xfrm>
          <a:prstGeom prst="leftBrac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左中かっこ 21">
            <a:extLst>
              <a:ext uri="{FF2B5EF4-FFF2-40B4-BE49-F238E27FC236}">
                <a16:creationId xmlns:a16="http://schemas.microsoft.com/office/drawing/2014/main" id="{170C1FEE-CA39-3543-98A2-B6D50D531028}"/>
              </a:ext>
            </a:extLst>
          </p:cNvPr>
          <p:cNvSpPr/>
          <p:nvPr/>
        </p:nvSpPr>
        <p:spPr>
          <a:xfrm rot="16200000">
            <a:off x="5898045" y="4947448"/>
            <a:ext cx="873656" cy="1616544"/>
          </a:xfrm>
          <a:prstGeom prst="leftBrace">
            <a:avLst>
              <a:gd name="adj1" fmla="val 8333"/>
              <a:gd name="adj2" fmla="val 48434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CE7B33A-2EA3-3C48-9890-57CF3CCD7B25}"/>
              </a:ext>
            </a:extLst>
          </p:cNvPr>
          <p:cNvSpPr txBox="1"/>
          <p:nvPr/>
        </p:nvSpPr>
        <p:spPr>
          <a:xfrm>
            <a:off x="2157426" y="5674950"/>
            <a:ext cx="1995014" cy="37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1" dirty="0">
                <a:solidFill>
                  <a:srgbClr val="3B3B3B"/>
                </a:solidFill>
                <a:latin typeface="Candara" panose="020E0502030303020204" pitchFamily="34" charset="0"/>
              </a:rPr>
              <a:t>Weekday pattern</a:t>
            </a:r>
            <a:endParaRPr kumimoji="1" lang="ja-JP" altLang="en-US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E6F5C98-4EE5-9E43-98F3-32F638B5845E}"/>
              </a:ext>
            </a:extLst>
          </p:cNvPr>
          <p:cNvSpPr txBox="1"/>
          <p:nvPr/>
        </p:nvSpPr>
        <p:spPr>
          <a:xfrm>
            <a:off x="3942828" y="5874776"/>
            <a:ext cx="191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1" dirty="0">
                <a:solidFill>
                  <a:srgbClr val="3B3B3B"/>
                </a:solidFill>
                <a:latin typeface="Candara" panose="020E0502030303020204" pitchFamily="34" charset="0"/>
              </a:rPr>
              <a:t>Weekend pattern</a:t>
            </a:r>
            <a:endParaRPr kumimoji="1" lang="ja-JP" altLang="en-US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9CA6411-0AB2-F643-8DE8-B8205424F599}"/>
              </a:ext>
            </a:extLst>
          </p:cNvPr>
          <p:cNvSpPr txBox="1"/>
          <p:nvPr/>
        </p:nvSpPr>
        <p:spPr>
          <a:xfrm>
            <a:off x="767101" y="5405433"/>
            <a:ext cx="99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rgbClr val="3B3B3B"/>
                </a:solidFill>
              </a:rPr>
              <a:t>e.g.,</a:t>
            </a:r>
            <a:endParaRPr kumimoji="1" lang="ja-JP" altLang="en-US" sz="3200" dirty="0">
              <a:solidFill>
                <a:srgbClr val="3B3B3B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D060EA5-39DC-7546-8399-A266AA176E7A}"/>
              </a:ext>
            </a:extLst>
          </p:cNvPr>
          <p:cNvSpPr txBox="1"/>
          <p:nvPr/>
        </p:nvSpPr>
        <p:spPr>
          <a:xfrm>
            <a:off x="5321868" y="6138701"/>
            <a:ext cx="231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b="1" dirty="0">
                <a:solidFill>
                  <a:srgbClr val="3B3B3B"/>
                </a:solidFill>
                <a:latin typeface="Candara" panose="020E0502030303020204" pitchFamily="34" charset="0"/>
              </a:rPr>
              <a:t>Festival day pattern</a:t>
            </a:r>
            <a:endParaRPr kumimoji="1" lang="ja-JP" altLang="en-US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左中かっこ 26">
            <a:extLst>
              <a:ext uri="{FF2B5EF4-FFF2-40B4-BE49-F238E27FC236}">
                <a16:creationId xmlns:a16="http://schemas.microsoft.com/office/drawing/2014/main" id="{AD0ABAE5-8B4D-7F42-8ACF-83CAB0AC6535}"/>
              </a:ext>
            </a:extLst>
          </p:cNvPr>
          <p:cNvSpPr/>
          <p:nvPr/>
        </p:nvSpPr>
        <p:spPr>
          <a:xfrm rot="16200000">
            <a:off x="4596419" y="5037392"/>
            <a:ext cx="607120" cy="1188615"/>
          </a:xfrm>
          <a:prstGeom prst="leftBrace">
            <a:avLst>
              <a:gd name="adj1" fmla="val 8333"/>
              <a:gd name="adj2" fmla="val 4803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27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直方体 16">
            <a:extLst>
              <a:ext uri="{FF2B5EF4-FFF2-40B4-BE49-F238E27FC236}">
                <a16:creationId xmlns:a16="http://schemas.microsoft.com/office/drawing/2014/main" id="{1A56CF19-91FF-B449-9AEE-FD1BFFB96908}"/>
              </a:ext>
            </a:extLst>
          </p:cNvPr>
          <p:cNvSpPr/>
          <p:nvPr/>
        </p:nvSpPr>
        <p:spPr>
          <a:xfrm>
            <a:off x="1740765" y="5008161"/>
            <a:ext cx="8490642" cy="1334458"/>
          </a:xfrm>
          <a:prstGeom prst="cub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直方体 43">
            <a:extLst>
              <a:ext uri="{FF2B5EF4-FFF2-40B4-BE49-F238E27FC236}">
                <a16:creationId xmlns:a16="http://schemas.microsoft.com/office/drawing/2014/main" id="{6AEE0FA1-9F4B-3D44-880B-DBE9C65D6D52}"/>
              </a:ext>
            </a:extLst>
          </p:cNvPr>
          <p:cNvSpPr/>
          <p:nvPr/>
        </p:nvSpPr>
        <p:spPr>
          <a:xfrm>
            <a:off x="1740766" y="5008162"/>
            <a:ext cx="2712470" cy="1334457"/>
          </a:xfrm>
          <a:prstGeom prst="cube">
            <a:avLst/>
          </a:prstGeom>
          <a:solidFill>
            <a:srgbClr val="51E077">
              <a:alpha val="67843"/>
            </a:srgbClr>
          </a:solidFill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直方体 42">
            <a:extLst>
              <a:ext uri="{FF2B5EF4-FFF2-40B4-BE49-F238E27FC236}">
                <a16:creationId xmlns:a16="http://schemas.microsoft.com/office/drawing/2014/main" id="{AE325115-3C72-6F45-BF6E-E8F158501FFE}"/>
              </a:ext>
            </a:extLst>
          </p:cNvPr>
          <p:cNvSpPr/>
          <p:nvPr/>
        </p:nvSpPr>
        <p:spPr>
          <a:xfrm>
            <a:off x="4171803" y="5008162"/>
            <a:ext cx="1529377" cy="1334457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42" name="直方体 41">
            <a:extLst>
              <a:ext uri="{FF2B5EF4-FFF2-40B4-BE49-F238E27FC236}">
                <a16:creationId xmlns:a16="http://schemas.microsoft.com/office/drawing/2014/main" id="{66B4D2BD-F740-444B-B1CC-145766E23D14}"/>
              </a:ext>
            </a:extLst>
          </p:cNvPr>
          <p:cNvSpPr/>
          <p:nvPr/>
        </p:nvSpPr>
        <p:spPr>
          <a:xfrm>
            <a:off x="5419747" y="5008162"/>
            <a:ext cx="1914301" cy="1334457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B55086-0B8D-5A49-8B25-E7A302338654}"/>
              </a:ext>
            </a:extLst>
          </p:cNvPr>
          <p:cNvSpPr txBox="1"/>
          <p:nvPr/>
        </p:nvSpPr>
        <p:spPr>
          <a:xfrm>
            <a:off x="7519079" y="5365510"/>
            <a:ext cx="50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rgbClr val="3B3B3B"/>
                </a:solidFill>
              </a:rPr>
              <a:t>…</a:t>
            </a:r>
            <a:endParaRPr kumimoji="1" lang="ja-JP" altLang="en-US" sz="3200" dirty="0">
              <a:solidFill>
                <a:srgbClr val="3B3B3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41EF602-6C21-1942-9E8F-8F8453BAED39}"/>
                  </a:ext>
                </a:extLst>
              </p:cNvPr>
              <p:cNvSpPr txBox="1"/>
              <p:nvPr/>
            </p:nvSpPr>
            <p:spPr>
              <a:xfrm>
                <a:off x="2695206" y="5582712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41EF602-6C21-1942-9E8F-8F8453BAE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206" y="5582712"/>
                <a:ext cx="362109" cy="492443"/>
              </a:xfrm>
              <a:prstGeom prst="rect">
                <a:avLst/>
              </a:prstGeom>
              <a:blipFill>
                <a:blip r:embed="rId4"/>
                <a:stretch>
                  <a:fillRect l="-37931" r="-31034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36F9FEB-4E32-8245-8A7A-06DF7BF2282F}"/>
                  </a:ext>
                </a:extLst>
              </p:cNvPr>
              <p:cNvSpPr txBox="1"/>
              <p:nvPr/>
            </p:nvSpPr>
            <p:spPr>
              <a:xfrm>
                <a:off x="4514330" y="5606971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36F9FEB-4E32-8245-8A7A-06DF7BF22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330" y="5606971"/>
                <a:ext cx="362109" cy="492443"/>
              </a:xfrm>
              <a:prstGeom prst="rect">
                <a:avLst/>
              </a:prstGeom>
              <a:blipFill>
                <a:blip r:embed="rId5"/>
                <a:stretch>
                  <a:fillRect l="-37931" r="-34483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19ECC2A-9FA7-4645-B69B-68F7A426C070}"/>
                  </a:ext>
                </a:extLst>
              </p:cNvPr>
              <p:cNvSpPr txBox="1"/>
              <p:nvPr/>
            </p:nvSpPr>
            <p:spPr>
              <a:xfrm>
                <a:off x="5964724" y="5621943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19ECC2A-9FA7-4645-B69B-68F7A426C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724" y="5621943"/>
                <a:ext cx="362109" cy="492443"/>
              </a:xfrm>
              <a:prstGeom prst="rect">
                <a:avLst/>
              </a:prstGeom>
              <a:blipFill>
                <a:blip r:embed="rId6"/>
                <a:stretch>
                  <a:fillRect l="-36667" r="-30000"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F3C2610-31A9-BB4F-9AE1-0AE221E3BDF8}"/>
                  </a:ext>
                </a:extLst>
              </p:cNvPr>
              <p:cNvSpPr/>
              <p:nvPr/>
            </p:nvSpPr>
            <p:spPr>
              <a:xfrm>
                <a:off x="1664181" y="4219012"/>
                <a:ext cx="64834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32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Full model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ja-JP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5F3C2610-31A9-BB4F-9AE1-0AE221E3B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81" y="4219012"/>
                <a:ext cx="6483453" cy="584775"/>
              </a:xfrm>
              <a:prstGeom prst="rect">
                <a:avLst/>
              </a:prstGeom>
              <a:blipFill>
                <a:blip r:embed="rId7"/>
                <a:stretch>
                  <a:fillRect l="-2348" t="-14894" b="-31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直方体 26">
            <a:extLst>
              <a:ext uri="{FF2B5EF4-FFF2-40B4-BE49-F238E27FC236}">
                <a16:creationId xmlns:a16="http://schemas.microsoft.com/office/drawing/2014/main" id="{F5921299-C46C-6E4F-98AD-ED7B2D4BA183}"/>
              </a:ext>
            </a:extLst>
          </p:cNvPr>
          <p:cNvSpPr/>
          <p:nvPr/>
        </p:nvSpPr>
        <p:spPr>
          <a:xfrm>
            <a:off x="8908559" y="5008162"/>
            <a:ext cx="1322848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EE4CA66-6913-EF44-B815-D18477DD8362}"/>
                  </a:ext>
                </a:extLst>
              </p:cNvPr>
              <p:cNvSpPr txBox="1"/>
              <p:nvPr/>
            </p:nvSpPr>
            <p:spPr>
              <a:xfrm>
                <a:off x="9213246" y="5582712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EE4CA66-6913-EF44-B815-D18477DD8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246" y="5582712"/>
                <a:ext cx="362109" cy="492443"/>
              </a:xfrm>
              <a:prstGeom prst="rect">
                <a:avLst/>
              </a:prstGeom>
              <a:blipFill>
                <a:blip r:embed="rId8"/>
                <a:stretch>
                  <a:fillRect l="-36667" r="-50000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日付プレースホルダ 4">
            <a:extLst>
              <a:ext uri="{FF2B5EF4-FFF2-40B4-BE49-F238E27FC236}">
                <a16:creationId xmlns:a16="http://schemas.microsoft.com/office/drawing/2014/main" id="{260B95C3-8E03-6543-A593-D9A4E9B7815E}"/>
              </a:ext>
            </a:extLst>
          </p:cNvPr>
          <p:cNvSpPr txBox="1">
            <a:spLocks/>
          </p:cNvSpPr>
          <p:nvPr/>
        </p:nvSpPr>
        <p:spPr>
          <a:xfrm>
            <a:off x="7892161" y="2278827"/>
            <a:ext cx="986194" cy="461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>
                <a:solidFill>
                  <a:schemeClr val="accent2">
                    <a:lumMod val="75000"/>
                  </a:schemeClr>
                </a:solidFill>
              </a:rPr>
              <a:t>Entity1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matrix</a:t>
            </a:r>
          </a:p>
        </p:txBody>
      </p:sp>
      <p:sp>
        <p:nvSpPr>
          <p:cNvPr id="68" name="日付プレースホルダ 4">
            <a:extLst>
              <a:ext uri="{FF2B5EF4-FFF2-40B4-BE49-F238E27FC236}">
                <a16:creationId xmlns:a16="http://schemas.microsoft.com/office/drawing/2014/main" id="{546B050A-2265-5A41-B7B4-7322D09AC05B}"/>
              </a:ext>
            </a:extLst>
          </p:cNvPr>
          <p:cNvSpPr txBox="1">
            <a:spLocks/>
          </p:cNvSpPr>
          <p:nvPr/>
        </p:nvSpPr>
        <p:spPr>
          <a:xfrm>
            <a:off x="6295893" y="3430658"/>
            <a:ext cx="867911" cy="432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Entity2</a:t>
            </a:r>
          </a:p>
          <a:p>
            <a:pPr algn="ctr">
              <a:defRPr/>
            </a:pPr>
            <a:r>
              <a:rPr lang="en-US" altLang="ja-JP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matrix</a:t>
            </a:r>
          </a:p>
        </p:txBody>
      </p:sp>
      <p:sp>
        <p:nvSpPr>
          <p:cNvPr id="69" name="日付プレースホルダ 4">
            <a:extLst>
              <a:ext uri="{FF2B5EF4-FFF2-40B4-BE49-F238E27FC236}">
                <a16:creationId xmlns:a16="http://schemas.microsoft.com/office/drawing/2014/main" id="{FC4559B7-0374-0246-9D8E-B129BC74325F}"/>
              </a:ext>
            </a:extLst>
          </p:cNvPr>
          <p:cNvSpPr txBox="1">
            <a:spLocks/>
          </p:cNvSpPr>
          <p:nvPr/>
        </p:nvSpPr>
        <p:spPr>
          <a:xfrm>
            <a:off x="7912937" y="3193644"/>
            <a:ext cx="1395687" cy="432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>
                <a:solidFill>
                  <a:schemeClr val="accent6"/>
                </a:solidFill>
              </a:rPr>
              <a:t>Time matrix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70" name="Parallelogram 8">
            <a:extLst>
              <a:ext uri="{FF2B5EF4-FFF2-40B4-BE49-F238E27FC236}">
                <a16:creationId xmlns:a16="http://schemas.microsoft.com/office/drawing/2014/main" id="{059AA7F0-B2E2-6D4C-816D-5DE9BA1024E5}"/>
              </a:ext>
            </a:extLst>
          </p:cNvPr>
          <p:cNvSpPr/>
          <p:nvPr/>
        </p:nvSpPr>
        <p:spPr>
          <a:xfrm>
            <a:off x="7195814" y="2078800"/>
            <a:ext cx="930458" cy="546253"/>
          </a:xfrm>
          <a:prstGeom prst="parallelogram">
            <a:avLst>
              <a:gd name="adj" fmla="val 968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arallelogram 9">
            <a:extLst>
              <a:ext uri="{FF2B5EF4-FFF2-40B4-BE49-F238E27FC236}">
                <a16:creationId xmlns:a16="http://schemas.microsoft.com/office/drawing/2014/main" id="{7A8669F9-E817-CA44-B14C-5B2E8EB36D0B}"/>
              </a:ext>
            </a:extLst>
          </p:cNvPr>
          <p:cNvSpPr/>
          <p:nvPr/>
        </p:nvSpPr>
        <p:spPr>
          <a:xfrm>
            <a:off x="7218547" y="2860360"/>
            <a:ext cx="358978" cy="1239618"/>
          </a:xfrm>
          <a:prstGeom prst="parallelogram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arallelogram 139">
            <a:extLst>
              <a:ext uri="{FF2B5EF4-FFF2-40B4-BE49-F238E27FC236}">
                <a16:creationId xmlns:a16="http://schemas.microsoft.com/office/drawing/2014/main" id="{B23E3276-2C43-354B-B34E-6C5BC56F89F0}"/>
              </a:ext>
            </a:extLst>
          </p:cNvPr>
          <p:cNvSpPr/>
          <p:nvPr/>
        </p:nvSpPr>
        <p:spPr>
          <a:xfrm>
            <a:off x="7773617" y="2803298"/>
            <a:ext cx="1727993" cy="360969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FB3F0B31-485A-0D47-8312-9953F80F1FD1}"/>
                  </a:ext>
                </a:extLst>
              </p:cNvPr>
              <p:cNvSpPr txBox="1"/>
              <p:nvPr/>
            </p:nvSpPr>
            <p:spPr>
              <a:xfrm flipH="1">
                <a:off x="7454800" y="2027748"/>
                <a:ext cx="846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ja-JP" sz="3600" i="1" baseline="-2500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𝑖</m:t>
                    </m:r>
                  </m:oMath>
                </a14:m>
                <a:endParaRPr kumimoji="1" lang="ja-JP" altLang="en-US" sz="36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FB3F0B31-485A-0D47-8312-9953F80F1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54800" y="2027748"/>
                <a:ext cx="846820" cy="646331"/>
              </a:xfrm>
              <a:prstGeom prst="rect">
                <a:avLst/>
              </a:prstGeom>
              <a:blipFill>
                <a:blip r:embed="rId9"/>
                <a:stretch>
                  <a:fillRect l="-22388" t="-11538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7EF2DD8C-501F-B846-A2CB-9AA32CEC15D2}"/>
                  </a:ext>
                </a:extLst>
              </p:cNvPr>
              <p:cNvSpPr txBox="1"/>
              <p:nvPr/>
            </p:nvSpPr>
            <p:spPr>
              <a:xfrm flipH="1">
                <a:off x="8357737" y="2668559"/>
                <a:ext cx="533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b="1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3200" i="1" baseline="-2500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𝑖</m:t>
                    </m:r>
                  </m:oMath>
                </a14:m>
                <a:endParaRPr kumimoji="1" lang="ja-JP" altLang="en-US" sz="32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7EF2DD8C-501F-B846-A2CB-9AA32CEC1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57737" y="2668559"/>
                <a:ext cx="533948" cy="646331"/>
              </a:xfrm>
              <a:prstGeom prst="rect">
                <a:avLst/>
              </a:prstGeom>
              <a:blipFill>
                <a:blip r:embed="rId10"/>
                <a:stretch>
                  <a:fillRect l="-34884" t="-15385" r="-9302" b="-32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88CC5DD9-05D7-E049-A9F1-FBB79BD48A59}"/>
                  </a:ext>
                </a:extLst>
              </p:cNvPr>
              <p:cNvSpPr txBox="1"/>
              <p:nvPr/>
            </p:nvSpPr>
            <p:spPr>
              <a:xfrm flipH="1">
                <a:off x="7181828" y="3180347"/>
                <a:ext cx="6745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rgbClr val="3B3B3B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ja-JP" sz="2800" i="1" baseline="-2500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𝑖</m:t>
                    </m:r>
                  </m:oMath>
                </a14:m>
                <a:endParaRPr kumimoji="1" lang="ja-JP" altLang="en-US" sz="2800" baseline="-25000" dirty="0">
                  <a:solidFill>
                    <a:srgbClr val="3B3B3B"/>
                  </a:solidFill>
                  <a:latin typeface="Cambria Math" panose="02040503050406030204" pitchFamily="18" charset="0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88CC5DD9-05D7-E049-A9F1-FBB79BD4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81828" y="3180347"/>
                <a:ext cx="674501" cy="646331"/>
              </a:xfrm>
              <a:prstGeom prst="rect">
                <a:avLst/>
              </a:prstGeom>
              <a:blipFill>
                <a:blip r:embed="rId11"/>
                <a:stretch>
                  <a:fillRect l="-25926" t="-15385" b="-32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直方体 77">
            <a:extLst>
              <a:ext uri="{FF2B5EF4-FFF2-40B4-BE49-F238E27FC236}">
                <a16:creationId xmlns:a16="http://schemas.microsoft.com/office/drawing/2014/main" id="{92D906ED-105A-224A-8740-5316ABEF5551}"/>
              </a:ext>
            </a:extLst>
          </p:cNvPr>
          <p:cNvSpPr/>
          <p:nvPr/>
        </p:nvSpPr>
        <p:spPr>
          <a:xfrm>
            <a:off x="2390833" y="2275322"/>
            <a:ext cx="2399173" cy="1334457"/>
          </a:xfrm>
          <a:prstGeom prst="cube">
            <a:avLst/>
          </a:prstGeom>
          <a:solidFill>
            <a:schemeClr val="accent2">
              <a:lumMod val="60000"/>
              <a:lumOff val="40000"/>
              <a:alpha val="67843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等号 78">
            <a:extLst>
              <a:ext uri="{FF2B5EF4-FFF2-40B4-BE49-F238E27FC236}">
                <a16:creationId xmlns:a16="http://schemas.microsoft.com/office/drawing/2014/main" id="{14D5AA69-6DE2-A94D-A4F6-C2A3B3D16736}"/>
              </a:ext>
            </a:extLst>
          </p:cNvPr>
          <p:cNvSpPr/>
          <p:nvPr/>
        </p:nvSpPr>
        <p:spPr>
          <a:xfrm>
            <a:off x="5126016" y="2846438"/>
            <a:ext cx="475197" cy="360040"/>
          </a:xfrm>
          <a:prstGeom prst="mathEqual">
            <a:avLst>
              <a:gd name="adj1" fmla="val 17690"/>
              <a:gd name="adj2" fmla="val 2331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</a:endParaRPr>
          </a:p>
        </p:txBody>
      </p:sp>
      <p:grpSp>
        <p:nvGrpSpPr>
          <p:cNvPr id="80" name="図形グループ 110">
            <a:extLst>
              <a:ext uri="{FF2B5EF4-FFF2-40B4-BE49-F238E27FC236}">
                <a16:creationId xmlns:a16="http://schemas.microsoft.com/office/drawing/2014/main" id="{307CEE85-11DE-9645-814A-92BC8BB1C2EA}"/>
              </a:ext>
            </a:extLst>
          </p:cNvPr>
          <p:cNvGrpSpPr/>
          <p:nvPr/>
        </p:nvGrpSpPr>
        <p:grpSpPr>
          <a:xfrm>
            <a:off x="2068032" y="2158480"/>
            <a:ext cx="2446298" cy="1748821"/>
            <a:chOff x="1492258" y="3746562"/>
            <a:chExt cx="3116866" cy="2093652"/>
          </a:xfrm>
          <a:solidFill>
            <a:srgbClr val="9BF7F7"/>
          </a:solidFill>
        </p:grpSpPr>
        <p:grpSp>
          <p:nvGrpSpPr>
            <p:cNvPr id="81" name="図形グループ 136">
              <a:extLst>
                <a:ext uri="{FF2B5EF4-FFF2-40B4-BE49-F238E27FC236}">
                  <a16:creationId xmlns:a16="http://schemas.microsoft.com/office/drawing/2014/main" id="{AB40FC0B-85DB-7A4A-B090-8120AC611FB9}"/>
                </a:ext>
              </a:extLst>
            </p:cNvPr>
            <p:cNvGrpSpPr/>
            <p:nvPr/>
          </p:nvGrpSpPr>
          <p:grpSpPr>
            <a:xfrm>
              <a:off x="1492258" y="3746562"/>
              <a:ext cx="3116866" cy="2093652"/>
              <a:chOff x="5038271" y="2356736"/>
              <a:chExt cx="3954304" cy="3208489"/>
            </a:xfrm>
            <a:grpFill/>
          </p:grpSpPr>
          <p:cxnSp>
            <p:nvCxnSpPr>
              <p:cNvPr id="85" name="直線矢印コネクタ 84">
                <a:extLst>
                  <a:ext uri="{FF2B5EF4-FFF2-40B4-BE49-F238E27FC236}">
                    <a16:creationId xmlns:a16="http://schemas.microsoft.com/office/drawing/2014/main" id="{F40A4545-D864-6A43-A309-CEC87BB17952}"/>
                  </a:ext>
                </a:extLst>
              </p:cNvPr>
              <p:cNvCxnSpPr/>
              <p:nvPr/>
            </p:nvCxnSpPr>
            <p:spPr>
              <a:xfrm flipH="1">
                <a:off x="5067584" y="2356736"/>
                <a:ext cx="576064" cy="576064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6" name="直線矢印コネクタ 85">
                <a:extLst>
                  <a:ext uri="{FF2B5EF4-FFF2-40B4-BE49-F238E27FC236}">
                    <a16:creationId xmlns:a16="http://schemas.microsoft.com/office/drawing/2014/main" id="{AC9682C0-B1A0-D542-ADBB-C9EE7FC9EC71}"/>
                  </a:ext>
                </a:extLst>
              </p:cNvPr>
              <p:cNvCxnSpPr/>
              <p:nvPr/>
            </p:nvCxnSpPr>
            <p:spPr>
              <a:xfrm flipV="1">
                <a:off x="5038271" y="3299386"/>
                <a:ext cx="0" cy="1728192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7" name="直線矢印コネクタ 86">
                <a:extLst>
                  <a:ext uri="{FF2B5EF4-FFF2-40B4-BE49-F238E27FC236}">
                    <a16:creationId xmlns:a16="http://schemas.microsoft.com/office/drawing/2014/main" id="{952F8001-AD25-5F4C-9F29-68B637DA3B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03860" y="5565225"/>
                <a:ext cx="3488715" cy="0"/>
              </a:xfrm>
              <a:prstGeom prst="straightConnector1">
                <a:avLst/>
              </a:prstGeom>
              <a:grpFill/>
              <a:ln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2" name="Object 42">
              <a:extLst>
                <a:ext uri="{FF2B5EF4-FFF2-40B4-BE49-F238E27FC236}">
                  <a16:creationId xmlns:a16="http://schemas.microsoft.com/office/drawing/2014/main" id="{41AF0DC7-C144-2F4F-B6EA-70353498CE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15683" y="3903759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Equation" r:id="rId12" imgW="127000" imgH="139700" progId="Equation.3">
                    <p:embed/>
                  </p:oleObj>
                </mc:Choice>
                <mc:Fallback>
                  <p:oleObj name="Equation" r:id="rId12" imgW="127000" imgH="139700" progId="Equation.3">
                    <p:embed/>
                    <p:pic>
                      <p:nvPicPr>
                        <p:cNvPr id="82" name="Object 42">
                          <a:extLst>
                            <a:ext uri="{FF2B5EF4-FFF2-40B4-BE49-F238E27FC236}">
                              <a16:creationId xmlns:a16="http://schemas.microsoft.com/office/drawing/2014/main" id="{41AF0DC7-C144-2F4F-B6EA-70353498CE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5683" y="3903759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42">
              <a:extLst>
                <a:ext uri="{FF2B5EF4-FFF2-40B4-BE49-F238E27FC236}">
                  <a16:creationId xmlns:a16="http://schemas.microsoft.com/office/drawing/2014/main" id="{1882EE03-02F0-9640-9166-FEC0AE2F3C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6393" y="4778606"/>
            <a:ext cx="277534" cy="292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" name="数式" r:id="rId14" imgW="114300" imgH="139700" progId="Equation.3">
                    <p:embed/>
                  </p:oleObj>
                </mc:Choice>
                <mc:Fallback>
                  <p:oleObj name="数式" r:id="rId14" imgW="114300" imgH="139700" progId="Equation.3">
                    <p:embed/>
                    <p:pic>
                      <p:nvPicPr>
                        <p:cNvPr id="83" name="Object 42">
                          <a:extLst>
                            <a:ext uri="{FF2B5EF4-FFF2-40B4-BE49-F238E27FC236}">
                              <a16:creationId xmlns:a16="http://schemas.microsoft.com/office/drawing/2014/main" id="{1882EE03-02F0-9640-9166-FEC0AE2F3C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393" y="4778606"/>
                          <a:ext cx="277534" cy="2929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42">
              <a:extLst>
                <a:ext uri="{FF2B5EF4-FFF2-40B4-BE49-F238E27FC236}">
                  <a16:creationId xmlns:a16="http://schemas.microsoft.com/office/drawing/2014/main" id="{A0F48A2A-FCCD-7143-8AC3-8BAFC0132E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50329" y="5515832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Equation" r:id="rId16" imgW="127000" imgH="139700" progId="Equation.3">
                    <p:embed/>
                  </p:oleObj>
                </mc:Choice>
                <mc:Fallback>
                  <p:oleObj name="Equation" r:id="rId16" imgW="127000" imgH="139700" progId="Equation.3">
                    <p:embed/>
                    <p:pic>
                      <p:nvPicPr>
                        <p:cNvPr id="84" name="Object 42">
                          <a:extLst>
                            <a:ext uri="{FF2B5EF4-FFF2-40B4-BE49-F238E27FC236}">
                              <a16:creationId xmlns:a16="http://schemas.microsoft.com/office/drawing/2014/main" id="{A0F48A2A-FCCD-7143-8AC3-8BAFC0132E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0329" y="5515832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日付プレースホルダ 4">
            <a:extLst>
              <a:ext uri="{FF2B5EF4-FFF2-40B4-BE49-F238E27FC236}">
                <a16:creationId xmlns:a16="http://schemas.microsoft.com/office/drawing/2014/main" id="{74731583-3819-1E47-BD8F-A2B4823C3219}"/>
              </a:ext>
            </a:extLst>
          </p:cNvPr>
          <p:cNvSpPr txBox="1">
            <a:spLocks/>
          </p:cNvSpPr>
          <p:nvPr/>
        </p:nvSpPr>
        <p:spPr>
          <a:xfrm>
            <a:off x="1321322" y="2007487"/>
            <a:ext cx="1110660" cy="42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Entity1</a:t>
            </a:r>
          </a:p>
        </p:txBody>
      </p:sp>
      <p:sp>
        <p:nvSpPr>
          <p:cNvPr id="89" name="日付プレースホルダ 4">
            <a:extLst>
              <a:ext uri="{FF2B5EF4-FFF2-40B4-BE49-F238E27FC236}">
                <a16:creationId xmlns:a16="http://schemas.microsoft.com/office/drawing/2014/main" id="{21D1B53F-D9B4-C141-BE48-A99DCADFDD7F}"/>
              </a:ext>
            </a:extLst>
          </p:cNvPr>
          <p:cNvSpPr txBox="1">
            <a:spLocks/>
          </p:cNvSpPr>
          <p:nvPr/>
        </p:nvSpPr>
        <p:spPr>
          <a:xfrm>
            <a:off x="1010604" y="3064126"/>
            <a:ext cx="1057427" cy="39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Entity 2</a:t>
            </a:r>
          </a:p>
        </p:txBody>
      </p:sp>
      <p:sp>
        <p:nvSpPr>
          <p:cNvPr id="90" name="日付プレースホルダ 4">
            <a:extLst>
              <a:ext uri="{FF2B5EF4-FFF2-40B4-BE49-F238E27FC236}">
                <a16:creationId xmlns:a16="http://schemas.microsoft.com/office/drawing/2014/main" id="{65F2A480-4E53-1E46-8596-A106F2B2FE89}"/>
              </a:ext>
            </a:extLst>
          </p:cNvPr>
          <p:cNvSpPr txBox="1">
            <a:spLocks/>
          </p:cNvSpPr>
          <p:nvPr/>
        </p:nvSpPr>
        <p:spPr>
          <a:xfrm>
            <a:off x="2982491" y="3907301"/>
            <a:ext cx="840220" cy="395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2000" dirty="0">
                <a:solidFill>
                  <a:schemeClr val="accent6"/>
                </a:solidFill>
              </a:rPr>
              <a:t>Time</a:t>
            </a:r>
            <a:endParaRPr lang="en-US" sz="2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499441E1-CD9F-B24A-9E2F-F3820786A591}"/>
                  </a:ext>
                </a:extLst>
              </p:cNvPr>
              <p:cNvSpPr txBox="1"/>
              <p:nvPr/>
            </p:nvSpPr>
            <p:spPr>
              <a:xfrm>
                <a:off x="1645546" y="1425643"/>
                <a:ext cx="240720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32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Regime</a:t>
                </a:r>
                <a:r>
                  <a:rPr kumimoji="1"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ja-JP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499441E1-CD9F-B24A-9E2F-F3820786A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46" y="1425643"/>
                <a:ext cx="2407205" cy="492443"/>
              </a:xfrm>
              <a:prstGeom prst="rect">
                <a:avLst/>
              </a:prstGeom>
              <a:blipFill>
                <a:blip r:embed="rId18"/>
                <a:stretch>
                  <a:fillRect l="-9948" t="-25000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740C6BAB-DFC4-934E-B371-28D08E1CFBB8}"/>
                  </a:ext>
                </a:extLst>
              </p:cNvPr>
              <p:cNvSpPr txBox="1"/>
              <p:nvPr/>
            </p:nvSpPr>
            <p:spPr>
              <a:xfrm>
                <a:off x="3261748" y="2839910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740C6BAB-DFC4-934E-B371-28D08E1C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48" y="2839910"/>
                <a:ext cx="362109" cy="492443"/>
              </a:xfrm>
              <a:prstGeom prst="rect">
                <a:avLst/>
              </a:prstGeom>
              <a:blipFill>
                <a:blip r:embed="rId19"/>
                <a:stretch>
                  <a:fillRect l="-33333" r="-20000"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CD8E760-0856-914F-8FEF-1C66AF10982D}"/>
                  </a:ext>
                </a:extLst>
              </p:cNvPr>
              <p:cNvSpPr/>
              <p:nvPr/>
            </p:nvSpPr>
            <p:spPr>
              <a:xfrm>
                <a:off x="6386017" y="1720515"/>
                <a:ext cx="6815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ja-JP" altLang="en-US" sz="360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CD8E760-0856-914F-8FEF-1C66AF109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017" y="1720515"/>
                <a:ext cx="681597" cy="646331"/>
              </a:xfrm>
              <a:prstGeom prst="rect">
                <a:avLst/>
              </a:prstGeom>
              <a:blipFill>
                <a:blip r:embed="rId20"/>
                <a:stretch>
                  <a:fillRect l="-3704" b="-5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7B222B4C-81B4-A742-AD4B-50EF3903659A}"/>
              </a:ext>
            </a:extLst>
          </p:cNvPr>
          <p:cNvSpPr/>
          <p:nvPr/>
        </p:nvSpPr>
        <p:spPr>
          <a:xfrm>
            <a:off x="6252757" y="1631825"/>
            <a:ext cx="3462272" cy="2572723"/>
          </a:xfrm>
          <a:prstGeom prst="roundRect">
            <a:avLst/>
          </a:prstGeom>
          <a:noFill/>
          <a:ln w="38100">
            <a:solidFill>
              <a:srgbClr val="F7CAAB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BA7C75F-8BAD-2446-B47F-6F0E07426EB5}"/>
              </a:ext>
            </a:extLst>
          </p:cNvPr>
          <p:cNvSpPr txBox="1"/>
          <p:nvPr/>
        </p:nvSpPr>
        <p:spPr>
          <a:xfrm>
            <a:off x="358588" y="286870"/>
            <a:ext cx="103461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C2: Regime</a:t>
            </a:r>
          </a:p>
          <a:p>
            <a:r>
              <a:rPr lang="en-US" altLang="ja-JP" sz="2400" dirty="0">
                <a:solidFill>
                  <a:srgbClr val="3B3B3B"/>
                </a:solidFill>
                <a:latin typeface="Candara" panose="020E0502030303020204" pitchFamily="34" charset="0"/>
              </a:rPr>
              <a:t>(to represent temporal patterns)</a:t>
            </a:r>
          </a:p>
        </p:txBody>
      </p:sp>
    </p:spTree>
    <p:extLst>
      <p:ext uri="{BB962C8B-B14F-4D97-AF65-F5344CB8AC3E}">
        <p14:creationId xmlns:p14="http://schemas.microsoft.com/office/powerpoint/2010/main" val="332459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8010" y="6393592"/>
            <a:ext cx="1231006" cy="365125"/>
          </a:xfrm>
        </p:spPr>
        <p:txBody>
          <a:bodyPr/>
          <a:lstStyle/>
          <a:p>
            <a:fld id="{E605F5F5-9AB4-457B-9BCA-66DE330541AF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D0672AB-733D-1A49-90AD-26097C7180C9}"/>
              </a:ext>
            </a:extLst>
          </p:cNvPr>
          <p:cNvSpPr txBox="1">
            <a:spLocks/>
          </p:cNvSpPr>
          <p:nvPr/>
        </p:nvSpPr>
        <p:spPr>
          <a:xfrm>
            <a:off x="1595500" y="1486110"/>
            <a:ext cx="8712968" cy="12601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Complex event streams</a:t>
            </a: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	consists of {multiple attributes + time stamp}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375ACF7-0D33-9042-879F-52F58C7E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40" y="3275430"/>
            <a:ext cx="1495290" cy="14952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82BAF64-612B-5B47-983A-EDB564E49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10" y="3216231"/>
            <a:ext cx="1539982" cy="15399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7AF6A5-9C5F-294B-B32E-8BC8EAB84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75" y="3290697"/>
            <a:ext cx="1465516" cy="14655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CCF3872-0CE5-4A4A-83D8-DB8D3565D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37" y="3216231"/>
            <a:ext cx="1495290" cy="149529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B14AF8-5304-B848-B78A-92177206E3BD}"/>
              </a:ext>
            </a:extLst>
          </p:cNvPr>
          <p:cNvSpPr txBox="1"/>
          <p:nvPr/>
        </p:nvSpPr>
        <p:spPr>
          <a:xfrm>
            <a:off x="981685" y="4792957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3B3B3B"/>
                </a:solidFill>
                <a:latin typeface="Candara" panose="020E0502030303020204" pitchFamily="34" charset="0"/>
              </a:rPr>
              <a:t>Location-based </a:t>
            </a:r>
          </a:p>
          <a:p>
            <a:pPr algn="ctr"/>
            <a:r>
              <a:rPr kumimoji="1" lang="en-US" altLang="ja-JP" sz="2800" dirty="0">
                <a:solidFill>
                  <a:srgbClr val="3B3B3B"/>
                </a:solidFill>
                <a:latin typeface="Candara" panose="020E0502030303020204" pitchFamily="34" charset="0"/>
              </a:rPr>
              <a:t>services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C9CB7F-F681-E549-89C5-9480D4E40675}"/>
              </a:ext>
            </a:extLst>
          </p:cNvPr>
          <p:cNvSpPr txBox="1"/>
          <p:nvPr/>
        </p:nvSpPr>
        <p:spPr>
          <a:xfrm>
            <a:off x="3741011" y="4839668"/>
            <a:ext cx="220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3B3B3B"/>
                </a:solidFill>
                <a:latin typeface="Candara" panose="020E0502030303020204" pitchFamily="34" charset="0"/>
              </a:rPr>
              <a:t>Web activity</a:t>
            </a:r>
            <a:endParaRPr kumimoji="1" lang="en-US" altLang="ja-JP" sz="28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7AB72A-2029-504B-9E16-84E15AE529E4}"/>
              </a:ext>
            </a:extLst>
          </p:cNvPr>
          <p:cNvSpPr txBox="1"/>
          <p:nvPr/>
        </p:nvSpPr>
        <p:spPr>
          <a:xfrm>
            <a:off x="6302292" y="4810488"/>
            <a:ext cx="220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3B3B3B"/>
                </a:solidFill>
                <a:latin typeface="Candara" panose="020E0502030303020204" pitchFamily="34" charset="0"/>
              </a:rPr>
              <a:t>E-commerce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0C757A-9FFA-554E-98BE-CED3BD9385CE}"/>
              </a:ext>
            </a:extLst>
          </p:cNvPr>
          <p:cNvSpPr txBox="1"/>
          <p:nvPr/>
        </p:nvSpPr>
        <p:spPr>
          <a:xfrm>
            <a:off x="8643182" y="4792957"/>
            <a:ext cx="264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3B3B3B"/>
                </a:solidFill>
                <a:latin typeface="Candara" panose="020E0502030303020204" pitchFamily="34" charset="0"/>
              </a:rPr>
              <a:t>Medical records</a:t>
            </a:r>
          </a:p>
        </p:txBody>
      </p:sp>
    </p:spTree>
    <p:extLst>
      <p:ext uri="{BB962C8B-B14F-4D97-AF65-F5344CB8AC3E}">
        <p14:creationId xmlns:p14="http://schemas.microsoft.com/office/powerpoint/2010/main" val="131743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5342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Problem formulation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A1DEC079-1274-E642-B3D7-07167FF81E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422" y="1122932"/>
                <a:ext cx="9837399" cy="12415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3600" dirty="0">
                    <a:solidFill>
                      <a:schemeClr val="accent1"/>
                    </a:solidFill>
                    <a:latin typeface="Candara" panose="020E0502030303020204" pitchFamily="34" charset="0"/>
                  </a:rPr>
                  <a:t>Given:</a:t>
                </a:r>
                <a:endParaRPr lang="en-US" altLang="ja-JP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  <a:p>
                <a:r>
                  <a:rPr lang="en-US" altLang="ja-JP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Complex event stream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ebuchet MS"/>
                      </a:rPr>
                      <m:t>𝒳</m:t>
                    </m:r>
                    <m:r>
                      <a:rPr lang="en-US" altLang="ja-JP" sz="3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ebuchet MS"/>
                      </a:rPr>
                      <m:t> </m:t>
                    </m:r>
                  </m:oMath>
                </a14:m>
                <a:endParaRPr lang="en-US" altLang="ja-JP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A1DEC079-1274-E642-B3D7-07167FF81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2" y="1122932"/>
                <a:ext cx="9837399" cy="1241598"/>
              </a:xfrm>
              <a:prstGeom prst="rect">
                <a:avLst/>
              </a:prstGeom>
              <a:blipFill>
                <a:blip r:embed="rId3"/>
                <a:stretch>
                  <a:fillRect l="-1804" t="-13131" b="-141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D8ACA78A-8314-E843-AF77-A4FF92A471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422" y="2370807"/>
                <a:ext cx="9837399" cy="170995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36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Goal:</a:t>
                </a:r>
                <a:endParaRPr lang="en-US" altLang="ja-JP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Full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ja-JP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 which describes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ebuchet MS"/>
                      </a:rPr>
                      <m:t>𝒳</m:t>
                    </m:r>
                  </m:oMath>
                </a14:m>
                <a:endParaRPr lang="en-US" altLang="ja-JP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The number of regimes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ja-JP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D8ACA78A-8314-E843-AF77-A4FF92A47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2" y="2370807"/>
                <a:ext cx="9837399" cy="1709952"/>
              </a:xfrm>
              <a:prstGeom prst="rect">
                <a:avLst/>
              </a:prstGeom>
              <a:blipFill>
                <a:blip r:embed="rId4"/>
                <a:stretch>
                  <a:fillRect l="-1804" t="-8824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直方体 9">
            <a:extLst>
              <a:ext uri="{FF2B5EF4-FFF2-40B4-BE49-F238E27FC236}">
                <a16:creationId xmlns:a16="http://schemas.microsoft.com/office/drawing/2014/main" id="{4F183575-7357-3045-8BA3-28D96C77B2A6}"/>
              </a:ext>
            </a:extLst>
          </p:cNvPr>
          <p:cNvSpPr/>
          <p:nvPr/>
        </p:nvSpPr>
        <p:spPr>
          <a:xfrm>
            <a:off x="1106834" y="4677363"/>
            <a:ext cx="8490642" cy="1334458"/>
          </a:xfrm>
          <a:prstGeom prst="cub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方体 10">
            <a:extLst>
              <a:ext uri="{FF2B5EF4-FFF2-40B4-BE49-F238E27FC236}">
                <a16:creationId xmlns:a16="http://schemas.microsoft.com/office/drawing/2014/main" id="{BA46B9B5-FF22-9A4F-AEC7-3ACCDBCEEE2A}"/>
              </a:ext>
            </a:extLst>
          </p:cNvPr>
          <p:cNvSpPr/>
          <p:nvPr/>
        </p:nvSpPr>
        <p:spPr>
          <a:xfrm>
            <a:off x="1106835" y="4677364"/>
            <a:ext cx="2712470" cy="1334457"/>
          </a:xfrm>
          <a:prstGeom prst="cube">
            <a:avLst/>
          </a:prstGeom>
          <a:solidFill>
            <a:srgbClr val="51E077">
              <a:alpha val="67843"/>
            </a:srgbClr>
          </a:solidFill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F4A4314F-E1F9-8044-A120-265180A9B932}"/>
              </a:ext>
            </a:extLst>
          </p:cNvPr>
          <p:cNvSpPr/>
          <p:nvPr/>
        </p:nvSpPr>
        <p:spPr>
          <a:xfrm>
            <a:off x="3537872" y="4677364"/>
            <a:ext cx="1529377" cy="1334457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直方体 12">
            <a:extLst>
              <a:ext uri="{FF2B5EF4-FFF2-40B4-BE49-F238E27FC236}">
                <a16:creationId xmlns:a16="http://schemas.microsoft.com/office/drawing/2014/main" id="{24B2F34D-089F-A64A-8891-3FE6D4A427B1}"/>
              </a:ext>
            </a:extLst>
          </p:cNvPr>
          <p:cNvSpPr/>
          <p:nvPr/>
        </p:nvSpPr>
        <p:spPr>
          <a:xfrm>
            <a:off x="4785816" y="4677364"/>
            <a:ext cx="1914301" cy="1334457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1581A3-A2E6-6F46-8566-1446791380B0}"/>
              </a:ext>
            </a:extLst>
          </p:cNvPr>
          <p:cNvSpPr txBox="1"/>
          <p:nvPr/>
        </p:nvSpPr>
        <p:spPr>
          <a:xfrm>
            <a:off x="6885148" y="5034712"/>
            <a:ext cx="50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rgbClr val="3B3B3B"/>
                </a:solidFill>
              </a:rPr>
              <a:t>…</a:t>
            </a:r>
            <a:endParaRPr kumimoji="1" lang="ja-JP" altLang="en-US" sz="3200" dirty="0">
              <a:solidFill>
                <a:srgbClr val="3B3B3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18EA0A7-E3C7-A948-B621-F870AA72B7AE}"/>
                  </a:ext>
                </a:extLst>
              </p:cNvPr>
              <p:cNvSpPr txBox="1"/>
              <p:nvPr/>
            </p:nvSpPr>
            <p:spPr>
              <a:xfrm>
                <a:off x="2061275" y="5251914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18EA0A7-E3C7-A948-B621-F870AA72B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75" y="5251914"/>
                <a:ext cx="362109" cy="492443"/>
              </a:xfrm>
              <a:prstGeom prst="rect">
                <a:avLst/>
              </a:prstGeom>
              <a:blipFill>
                <a:blip r:embed="rId5"/>
                <a:stretch>
                  <a:fillRect l="-36667" r="-2666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C432F40-4B7E-2449-A462-29CF0FBD39F8}"/>
                  </a:ext>
                </a:extLst>
              </p:cNvPr>
              <p:cNvSpPr txBox="1"/>
              <p:nvPr/>
            </p:nvSpPr>
            <p:spPr>
              <a:xfrm>
                <a:off x="3880399" y="5276173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C432F40-4B7E-2449-A462-29CF0FBD3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399" y="5276173"/>
                <a:ext cx="362109" cy="492443"/>
              </a:xfrm>
              <a:prstGeom prst="rect">
                <a:avLst/>
              </a:prstGeom>
              <a:blipFill>
                <a:blip r:embed="rId6"/>
                <a:stretch>
                  <a:fillRect l="-36667" r="-30000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4DD7BBB-FC8E-8641-8046-687BECD9C494}"/>
                  </a:ext>
                </a:extLst>
              </p:cNvPr>
              <p:cNvSpPr txBox="1"/>
              <p:nvPr/>
            </p:nvSpPr>
            <p:spPr>
              <a:xfrm>
                <a:off x="5330793" y="5291145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4DD7BBB-FC8E-8641-8046-687BECD9C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793" y="5291145"/>
                <a:ext cx="362109" cy="492443"/>
              </a:xfrm>
              <a:prstGeom prst="rect">
                <a:avLst/>
              </a:prstGeom>
              <a:blipFill>
                <a:blip r:embed="rId7"/>
                <a:stretch>
                  <a:fillRect l="-36667" r="-300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直方体 17">
            <a:extLst>
              <a:ext uri="{FF2B5EF4-FFF2-40B4-BE49-F238E27FC236}">
                <a16:creationId xmlns:a16="http://schemas.microsoft.com/office/drawing/2014/main" id="{EDE6362F-08EB-074F-AECE-68A944817251}"/>
              </a:ext>
            </a:extLst>
          </p:cNvPr>
          <p:cNvSpPr/>
          <p:nvPr/>
        </p:nvSpPr>
        <p:spPr>
          <a:xfrm>
            <a:off x="8274628" y="4677364"/>
            <a:ext cx="1322848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C1F1EC-AF66-D74A-A2E2-5EF1B7E82B4E}"/>
                  </a:ext>
                </a:extLst>
              </p:cNvPr>
              <p:cNvSpPr txBox="1"/>
              <p:nvPr/>
            </p:nvSpPr>
            <p:spPr>
              <a:xfrm>
                <a:off x="8579315" y="5251914"/>
                <a:ext cx="36210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C1F1EC-AF66-D74A-A2E2-5EF1B7E82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315" y="5251914"/>
                <a:ext cx="362109" cy="492443"/>
              </a:xfrm>
              <a:prstGeom prst="rect">
                <a:avLst/>
              </a:prstGeom>
              <a:blipFill>
                <a:blip r:embed="rId8"/>
                <a:stretch>
                  <a:fillRect l="-36667" r="-50000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175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Outline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1C01AA-6D14-8A48-B77B-4E7662D3B9B8}"/>
              </a:ext>
            </a:extLst>
          </p:cNvPr>
          <p:cNvSpPr txBox="1"/>
          <p:nvPr/>
        </p:nvSpPr>
        <p:spPr>
          <a:xfrm>
            <a:off x="358588" y="1213394"/>
            <a:ext cx="7189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solidFill>
                  <a:srgbClr val="3B3B3B"/>
                </a:solidFill>
                <a:latin typeface="Candara" panose="020E0502030303020204" pitchFamily="34" charset="0"/>
              </a:rPr>
              <a:t>✔️</a:t>
            </a:r>
            <a:r>
              <a:rPr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  Motivation</a:t>
            </a:r>
          </a:p>
          <a:p>
            <a:r>
              <a:rPr lang="ja-JP" altLang="en-US" sz="3600">
                <a:solidFill>
                  <a:srgbClr val="3B3B3B"/>
                </a:solidFill>
                <a:latin typeface="Candara" panose="020E0502030303020204" pitchFamily="34" charset="0"/>
              </a:rPr>
              <a:t>✔️</a:t>
            </a:r>
            <a:r>
              <a:rPr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  </a:t>
            </a:r>
            <a: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Problem formulation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kumimoji="1"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Proposed algorithm: </a:t>
            </a:r>
            <a:r>
              <a:rPr kumimoji="1" lang="en-US" altLang="ja-JP" sz="3600" dirty="0" err="1">
                <a:solidFill>
                  <a:srgbClr val="C00000"/>
                </a:solidFill>
                <a:latin typeface="Candara" panose="020E0502030303020204" pitchFamily="34" charset="0"/>
              </a:rPr>
              <a:t>TriComp</a:t>
            </a:r>
            <a:endParaRPr kumimoji="1" lang="en-US" altLang="ja-JP" sz="3600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Experiments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kumimoji="1"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219907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7637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Proposed Algorithm: </a:t>
            </a:r>
            <a:r>
              <a:rPr kumimoji="1" lang="en-US" altLang="ja-JP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TriComp</a:t>
            </a:r>
            <a:endParaRPr kumimoji="1" lang="ja-JP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C695072-57A1-3F40-94CD-33358EFA0442}"/>
                  </a:ext>
                </a:extLst>
              </p:cNvPr>
              <p:cNvSpPr txBox="1"/>
              <p:nvPr/>
            </p:nvSpPr>
            <p:spPr>
              <a:xfrm>
                <a:off x="929964" y="3549702"/>
                <a:ext cx="10332072" cy="218521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Step</a:t>
                </a:r>
                <a:r>
                  <a:rPr lang="en-US" altLang="ja-JP" sz="3200" b="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1: </a:t>
                </a:r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I</a:t>
                </a:r>
                <a:r>
                  <a:rPr lang="en-US" altLang="ja-JP" sz="3200" b="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ncremental estimation of regime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pPr algn="l"/>
                <a:r>
                  <a:rPr lang="en-US" altLang="ja-JP" sz="36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	</a:t>
                </a:r>
                <a:r>
                  <a:rPr lang="en-US" altLang="ja-JP" sz="3600" dirty="0" err="1">
                    <a:solidFill>
                      <a:srgbClr val="C00000"/>
                    </a:solidFill>
                    <a:latin typeface="Candara" panose="020E0502030303020204" pitchFamily="34" charset="0"/>
                  </a:rPr>
                  <a:t>TriComp</a:t>
                </a:r>
                <a:r>
                  <a:rPr lang="en-US" altLang="ja-JP" sz="36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-Decomp</a:t>
                </a:r>
              </a:p>
              <a:p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Step2: Automatic optimization of 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full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  </a:t>
                </a:r>
              </a:p>
              <a:p>
                <a:r>
                  <a:rPr lang="en-US" altLang="ja-JP" sz="36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	</a:t>
                </a:r>
                <a:r>
                  <a:rPr lang="en-US" altLang="ja-JP" sz="3600" dirty="0" err="1">
                    <a:solidFill>
                      <a:srgbClr val="C00000"/>
                    </a:solidFill>
                    <a:latin typeface="Candara" panose="020E0502030303020204" pitchFamily="34" charset="0"/>
                  </a:rPr>
                  <a:t>TriComp</a:t>
                </a:r>
                <a:r>
                  <a:rPr lang="en-US" altLang="ja-JP" sz="36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-Compress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C695072-57A1-3F40-94CD-33358EFA0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64" y="3549702"/>
                <a:ext cx="10332072" cy="2185214"/>
              </a:xfrm>
              <a:prstGeom prst="rect">
                <a:avLst/>
              </a:prstGeom>
              <a:blipFill>
                <a:blip r:embed="rId3"/>
                <a:stretch>
                  <a:fillRect l="-1471" t="-2857" b="-914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23015EB8-7A05-2347-B455-A21EC75964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500" y="1123084"/>
                <a:ext cx="9837399" cy="170995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36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Goal:</a:t>
                </a:r>
                <a:endParaRPr lang="en-US" altLang="ja-JP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Full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ja-JP" sz="3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3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rebuchet MS"/>
                      </a:rPr>
                      <m:t>𝒳</m:t>
                    </m:r>
                  </m:oMath>
                </a14:m>
                <a:endParaRPr lang="en-US" altLang="ja-JP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The number of regimes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ja-JP" sz="32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23015EB8-7A05-2347-B455-A21EC759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0" y="1123084"/>
                <a:ext cx="9837399" cy="1709952"/>
              </a:xfrm>
              <a:prstGeom prst="rect">
                <a:avLst/>
              </a:prstGeom>
              <a:blipFill>
                <a:blip r:embed="rId4"/>
                <a:stretch>
                  <a:fillRect l="-1933" t="-9559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206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DE5288-6412-0842-9522-94D7E735FDF1}"/>
              </a:ext>
            </a:extLst>
          </p:cNvPr>
          <p:cNvGrpSpPr/>
          <p:nvPr/>
        </p:nvGrpSpPr>
        <p:grpSpPr>
          <a:xfrm>
            <a:off x="358588" y="1153198"/>
            <a:ext cx="7123451" cy="1887335"/>
            <a:chOff x="336487" y="1114286"/>
            <a:chExt cx="6385143" cy="1887335"/>
          </a:xfrm>
        </p:grpSpPr>
        <p:sp>
          <p:nvSpPr>
            <p:cNvPr id="16" name="直方体 15">
              <a:extLst>
                <a:ext uri="{FF2B5EF4-FFF2-40B4-BE49-F238E27FC236}">
                  <a16:creationId xmlns:a16="http://schemas.microsoft.com/office/drawing/2014/main" id="{21DB79EB-29F3-704C-9CFD-D5C40A7CE183}"/>
                </a:ext>
              </a:extLst>
            </p:cNvPr>
            <p:cNvSpPr/>
            <p:nvPr/>
          </p:nvSpPr>
          <p:spPr>
            <a:xfrm>
              <a:off x="1093630" y="1633427"/>
              <a:ext cx="5628000" cy="1368194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  <a:prstDash val="lg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3165616-19CF-9148-9484-C17DAD540EE8}"/>
                    </a:ext>
                  </a:extLst>
                </p:cNvPr>
                <p:cNvSpPr txBox="1"/>
                <p:nvPr/>
              </p:nvSpPr>
              <p:spPr>
                <a:xfrm>
                  <a:off x="1270709" y="1114286"/>
                  <a:ext cx="25122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solidFill>
                        <a:schemeClr val="tx2"/>
                      </a:solidFill>
                    </a:rPr>
                    <a:t>Complex </a:t>
                  </a:r>
                  <a:r>
                    <a:rPr lang="en-US" altLang="ja-JP" sz="2000" dirty="0">
                      <a:solidFill>
                        <a:schemeClr val="tx2"/>
                      </a:solidFill>
                    </a:rPr>
                    <a:t>Event</a:t>
                  </a:r>
                  <a:r>
                    <a:rPr kumimoji="1" lang="en-US" altLang="ja-JP" sz="2000" dirty="0">
                      <a:solidFill>
                        <a:schemeClr val="tx2"/>
                      </a:solidFill>
                    </a:rPr>
                    <a:t> stream</a:t>
                  </a:r>
                  <a:r>
                    <a:rPr kumimoji="1" lang="en-US" altLang="ja-JP" sz="2000" dirty="0">
                      <a:solidFill>
                        <a:schemeClr val="tx2"/>
                      </a:solidFill>
                      <a:latin typeface="Helvetica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</m:oMath>
                  </a14:m>
                  <a:endParaRPr kumimoji="1" lang="ja-JP" altLang="en-US" sz="2000">
                    <a:solidFill>
                      <a:schemeClr val="tx2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3165616-19CF-9148-9484-C17DAD54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709" y="1114286"/>
                  <a:ext cx="2512264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252" t="-6061" b="-2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2AFDDDF-058D-184B-8E73-6635EB55B175}"/>
                </a:ext>
              </a:extLst>
            </p:cNvPr>
            <p:cNvSpPr txBox="1"/>
            <p:nvPr/>
          </p:nvSpPr>
          <p:spPr>
            <a:xfrm>
              <a:off x="336487" y="2327039"/>
              <a:ext cx="73821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</a:rPr>
                <a:t>entity2</a:t>
              </a:r>
              <a:endParaRPr kumimoji="1" lang="ja-JP" altLang="en-US" sz="2000">
                <a:solidFill>
                  <a:schemeClr val="tx2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93EF85F-CFCE-594A-8F4D-D96BAE581A71}"/>
                </a:ext>
              </a:extLst>
            </p:cNvPr>
            <p:cNvSpPr txBox="1"/>
            <p:nvPr/>
          </p:nvSpPr>
          <p:spPr>
            <a:xfrm>
              <a:off x="441397" y="1565689"/>
              <a:ext cx="6617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</a:rPr>
                <a:t>entity1</a:t>
              </a:r>
              <a:endParaRPr kumimoji="1" lang="ja-JP" alt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52182B-C8FB-E14F-A29F-01D616FB8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BD551B-9ED5-8E47-B963-4716F6DED57D}"/>
              </a:ext>
            </a:extLst>
          </p:cNvPr>
          <p:cNvSpPr txBox="1"/>
          <p:nvPr/>
        </p:nvSpPr>
        <p:spPr>
          <a:xfrm>
            <a:off x="358588" y="286870"/>
            <a:ext cx="7637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Overview</a:t>
            </a:r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kumimoji="1" lang="en-US" altLang="ja-JP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TriComp</a:t>
            </a:r>
            <a:endParaRPr kumimoji="1" lang="ja-JP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BF8D144-6DC9-0647-89A4-28E3B1A0806F}"/>
              </a:ext>
            </a:extLst>
          </p:cNvPr>
          <p:cNvGrpSpPr/>
          <p:nvPr/>
        </p:nvGrpSpPr>
        <p:grpSpPr>
          <a:xfrm>
            <a:off x="9509365" y="4480268"/>
            <a:ext cx="2096777" cy="1370011"/>
            <a:chOff x="8701903" y="2997982"/>
            <a:chExt cx="2096777" cy="137001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EB4EA16-739F-9343-88D3-AB5276A922AA}"/>
                </a:ext>
              </a:extLst>
            </p:cNvPr>
            <p:cNvGrpSpPr/>
            <p:nvPr/>
          </p:nvGrpSpPr>
          <p:grpSpPr>
            <a:xfrm>
              <a:off x="9027170" y="3101356"/>
              <a:ext cx="1623692" cy="1266637"/>
              <a:chOff x="1772521" y="5031695"/>
              <a:chExt cx="1193963" cy="1063158"/>
            </a:xfrm>
            <a:solidFill>
              <a:srgbClr val="C00000"/>
            </a:solidFill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920B6E62-3EC9-1749-9AF0-DFB430D4D907}"/>
                  </a:ext>
                </a:extLst>
              </p:cNvPr>
              <p:cNvGrpSpPr/>
              <p:nvPr/>
            </p:nvGrpSpPr>
            <p:grpSpPr>
              <a:xfrm>
                <a:off x="1772521" y="5031695"/>
                <a:ext cx="1193963" cy="1063158"/>
                <a:chOff x="2661689" y="4470863"/>
                <a:chExt cx="897042" cy="1063158"/>
              </a:xfrm>
              <a:grpFill/>
            </p:grpSpPr>
            <p:sp>
              <p:nvSpPr>
                <p:cNvPr id="9" name="円柱 8">
                  <a:extLst>
                    <a:ext uri="{FF2B5EF4-FFF2-40B4-BE49-F238E27FC236}">
                      <a16:creationId xmlns:a16="http://schemas.microsoft.com/office/drawing/2014/main" id="{D0D9EE85-B2F3-ED47-974F-3B7BECA8337A}"/>
                    </a:ext>
                  </a:extLst>
                </p:cNvPr>
                <p:cNvSpPr/>
                <p:nvPr/>
              </p:nvSpPr>
              <p:spPr>
                <a:xfrm>
                  <a:off x="2661689" y="5046341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円柱 9">
                  <a:extLst>
                    <a:ext uri="{FF2B5EF4-FFF2-40B4-BE49-F238E27FC236}">
                      <a16:creationId xmlns:a16="http://schemas.microsoft.com/office/drawing/2014/main" id="{BF5D3354-37FE-304C-8E8C-6D2BB219F6BF}"/>
                    </a:ext>
                  </a:extLst>
                </p:cNvPr>
                <p:cNvSpPr/>
                <p:nvPr/>
              </p:nvSpPr>
              <p:spPr>
                <a:xfrm>
                  <a:off x="2661689" y="4758566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円柱 10">
                  <a:extLst>
                    <a:ext uri="{FF2B5EF4-FFF2-40B4-BE49-F238E27FC236}">
                      <a16:creationId xmlns:a16="http://schemas.microsoft.com/office/drawing/2014/main" id="{E08FD9E8-60FA-4A49-9C36-035E84E4711A}"/>
                    </a:ext>
                  </a:extLst>
                </p:cNvPr>
                <p:cNvSpPr/>
                <p:nvPr/>
              </p:nvSpPr>
              <p:spPr>
                <a:xfrm>
                  <a:off x="2661689" y="4470863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C3CB671-3210-904F-A133-7B2E63DC58C5}"/>
                  </a:ext>
                </a:extLst>
              </p:cNvPr>
              <p:cNvSpPr txBox="1"/>
              <p:nvPr/>
            </p:nvSpPr>
            <p:spPr>
              <a:xfrm>
                <a:off x="2304260" y="5240846"/>
                <a:ext cx="135839" cy="379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880"/>
                  </a:lnSpc>
                </a:pPr>
                <a:endParaRPr lang="en-US" altLang="ja-JP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4CD8377-B622-3546-9423-6CF74AB3D6B3}"/>
                </a:ext>
              </a:extLst>
            </p:cNvPr>
            <p:cNvSpPr/>
            <p:nvPr/>
          </p:nvSpPr>
          <p:spPr>
            <a:xfrm>
              <a:off x="8701903" y="2997982"/>
              <a:ext cx="20967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6000" dirty="0">
                  <a:solidFill>
                    <a:schemeClr val="bg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ja-JP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Full model</a:t>
              </a:r>
              <a:endParaRPr lang="en-US" altLang="ja-JP" sz="6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2D7058-0DB4-B04A-9F5C-F1B67A94A386}"/>
                    </a:ext>
                  </a:extLst>
                </p:cNvPr>
                <p:cNvSpPr/>
                <p:nvPr/>
              </p:nvSpPr>
              <p:spPr>
                <a:xfrm>
                  <a:off x="9543903" y="3690480"/>
                  <a:ext cx="59022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2D7058-0DB4-B04A-9F5C-F1B67A94A3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903" y="3690480"/>
                  <a:ext cx="59022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128" r="-21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直方体 21">
                <a:extLst>
                  <a:ext uri="{FF2B5EF4-FFF2-40B4-BE49-F238E27FC236}">
                    <a16:creationId xmlns:a16="http://schemas.microsoft.com/office/drawing/2014/main" id="{7C4F3866-EDCE-284B-9239-2882AF82FEB6}"/>
                  </a:ext>
                </a:extLst>
              </p:cNvPr>
              <p:cNvSpPr/>
              <p:nvPr/>
            </p:nvSpPr>
            <p:spPr>
              <a:xfrm>
                <a:off x="2380141" y="1681854"/>
                <a:ext cx="1311867" cy="1368194"/>
              </a:xfrm>
              <a:prstGeom prst="cube">
                <a:avLst/>
              </a:prstGeom>
              <a:solidFill>
                <a:srgbClr val="8BDFDF">
                  <a:alpha val="7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/>
                        <m:sup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22" name="直方体 21">
                <a:extLst>
                  <a:ext uri="{FF2B5EF4-FFF2-40B4-BE49-F238E27FC236}">
                    <a16:creationId xmlns:a16="http://schemas.microsoft.com/office/drawing/2014/main" id="{7C4F3866-EDCE-284B-9239-2882AF82F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41" y="1681854"/>
                <a:ext cx="1311867" cy="1368194"/>
              </a:xfrm>
              <a:prstGeom prst="cub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839F41-46DA-0043-B46D-FBB190A96848}"/>
                  </a:ext>
                </a:extLst>
              </p:cNvPr>
              <p:cNvSpPr txBox="1"/>
              <p:nvPr/>
            </p:nvSpPr>
            <p:spPr>
              <a:xfrm>
                <a:off x="645017" y="3127301"/>
                <a:ext cx="1511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Time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kumimoji="1" lang="ja-JP" altLang="en-US" sz="2000">
                  <a:solidFill>
                    <a:schemeClr val="tx2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839F41-46DA-0043-B46D-FBB190A96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7" y="3127301"/>
                <a:ext cx="1511632" cy="400110"/>
              </a:xfrm>
              <a:prstGeom prst="rect">
                <a:avLst/>
              </a:prstGeom>
              <a:blipFill>
                <a:blip r:embed="rId11"/>
                <a:stretch>
                  <a:fillRect l="-4167" t="-9375" b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直方体 36">
            <a:extLst>
              <a:ext uri="{FF2B5EF4-FFF2-40B4-BE49-F238E27FC236}">
                <a16:creationId xmlns:a16="http://schemas.microsoft.com/office/drawing/2014/main" id="{498AD022-2DF7-8840-9CBE-BC44933C986F}"/>
              </a:ext>
            </a:extLst>
          </p:cNvPr>
          <p:cNvSpPr/>
          <p:nvPr/>
        </p:nvSpPr>
        <p:spPr>
          <a:xfrm>
            <a:off x="1203279" y="4225075"/>
            <a:ext cx="6278760" cy="1334458"/>
          </a:xfrm>
          <a:prstGeom prst="cub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D990E54-8AC1-144C-868E-F6DD887A871F}"/>
              </a:ext>
            </a:extLst>
          </p:cNvPr>
          <p:cNvSpPr txBox="1"/>
          <p:nvPr/>
        </p:nvSpPr>
        <p:spPr>
          <a:xfrm>
            <a:off x="1400833" y="3817467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Regime assignment</a:t>
            </a:r>
            <a:endParaRPr kumimoji="1" lang="ja-JP" altLang="en-US" sz="20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52182B-C8FB-E14F-A29F-01D616FB8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BD551B-9ED5-8E47-B963-4716F6DED57D}"/>
              </a:ext>
            </a:extLst>
          </p:cNvPr>
          <p:cNvSpPr txBox="1"/>
          <p:nvPr/>
        </p:nvSpPr>
        <p:spPr>
          <a:xfrm>
            <a:off x="358588" y="286870"/>
            <a:ext cx="7637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Overview</a:t>
            </a:r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kumimoji="1" lang="en-US" altLang="ja-JP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TriComp</a:t>
            </a:r>
            <a:endParaRPr kumimoji="1" lang="ja-JP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BF8D144-6DC9-0647-89A4-28E3B1A0806F}"/>
              </a:ext>
            </a:extLst>
          </p:cNvPr>
          <p:cNvGrpSpPr/>
          <p:nvPr/>
        </p:nvGrpSpPr>
        <p:grpSpPr>
          <a:xfrm>
            <a:off x="9509365" y="4480268"/>
            <a:ext cx="2096777" cy="1370011"/>
            <a:chOff x="8701903" y="2997982"/>
            <a:chExt cx="2096777" cy="137001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EB4EA16-739F-9343-88D3-AB5276A922AA}"/>
                </a:ext>
              </a:extLst>
            </p:cNvPr>
            <p:cNvGrpSpPr/>
            <p:nvPr/>
          </p:nvGrpSpPr>
          <p:grpSpPr>
            <a:xfrm>
              <a:off x="9027170" y="3101356"/>
              <a:ext cx="1623692" cy="1266637"/>
              <a:chOff x="1772521" y="5031695"/>
              <a:chExt cx="1193963" cy="1063158"/>
            </a:xfrm>
            <a:solidFill>
              <a:srgbClr val="C00000"/>
            </a:solidFill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920B6E62-3EC9-1749-9AF0-DFB430D4D907}"/>
                  </a:ext>
                </a:extLst>
              </p:cNvPr>
              <p:cNvGrpSpPr/>
              <p:nvPr/>
            </p:nvGrpSpPr>
            <p:grpSpPr>
              <a:xfrm>
                <a:off x="1772521" y="5031695"/>
                <a:ext cx="1193963" cy="1063158"/>
                <a:chOff x="2661689" y="4470863"/>
                <a:chExt cx="897042" cy="1063158"/>
              </a:xfrm>
              <a:grpFill/>
            </p:grpSpPr>
            <p:sp>
              <p:nvSpPr>
                <p:cNvPr id="9" name="円柱 8">
                  <a:extLst>
                    <a:ext uri="{FF2B5EF4-FFF2-40B4-BE49-F238E27FC236}">
                      <a16:creationId xmlns:a16="http://schemas.microsoft.com/office/drawing/2014/main" id="{D0D9EE85-B2F3-ED47-974F-3B7BECA8337A}"/>
                    </a:ext>
                  </a:extLst>
                </p:cNvPr>
                <p:cNvSpPr/>
                <p:nvPr/>
              </p:nvSpPr>
              <p:spPr>
                <a:xfrm>
                  <a:off x="2661689" y="5046341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円柱 9">
                  <a:extLst>
                    <a:ext uri="{FF2B5EF4-FFF2-40B4-BE49-F238E27FC236}">
                      <a16:creationId xmlns:a16="http://schemas.microsoft.com/office/drawing/2014/main" id="{BF5D3354-37FE-304C-8E8C-6D2BB219F6BF}"/>
                    </a:ext>
                  </a:extLst>
                </p:cNvPr>
                <p:cNvSpPr/>
                <p:nvPr/>
              </p:nvSpPr>
              <p:spPr>
                <a:xfrm>
                  <a:off x="2661689" y="4758566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円柱 10">
                  <a:extLst>
                    <a:ext uri="{FF2B5EF4-FFF2-40B4-BE49-F238E27FC236}">
                      <a16:creationId xmlns:a16="http://schemas.microsoft.com/office/drawing/2014/main" id="{E08FD9E8-60FA-4A49-9C36-035E84E4711A}"/>
                    </a:ext>
                  </a:extLst>
                </p:cNvPr>
                <p:cNvSpPr/>
                <p:nvPr/>
              </p:nvSpPr>
              <p:spPr>
                <a:xfrm>
                  <a:off x="2661689" y="4470863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C3CB671-3210-904F-A133-7B2E63DC58C5}"/>
                  </a:ext>
                </a:extLst>
              </p:cNvPr>
              <p:cNvSpPr txBox="1"/>
              <p:nvPr/>
            </p:nvSpPr>
            <p:spPr>
              <a:xfrm>
                <a:off x="2304260" y="5240846"/>
                <a:ext cx="135839" cy="379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880"/>
                  </a:lnSpc>
                </a:pPr>
                <a:endParaRPr lang="en-US" altLang="ja-JP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4CD8377-B622-3546-9423-6CF74AB3D6B3}"/>
                </a:ext>
              </a:extLst>
            </p:cNvPr>
            <p:cNvSpPr/>
            <p:nvPr/>
          </p:nvSpPr>
          <p:spPr>
            <a:xfrm>
              <a:off x="8701903" y="2997982"/>
              <a:ext cx="20967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6000" dirty="0">
                  <a:solidFill>
                    <a:schemeClr val="bg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ja-JP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Full model</a:t>
              </a:r>
              <a:endParaRPr lang="en-US" altLang="ja-JP" sz="6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2D7058-0DB4-B04A-9F5C-F1B67A94A386}"/>
                    </a:ext>
                  </a:extLst>
                </p:cNvPr>
                <p:cNvSpPr/>
                <p:nvPr/>
              </p:nvSpPr>
              <p:spPr>
                <a:xfrm>
                  <a:off x="9543903" y="3690480"/>
                  <a:ext cx="59022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2D7058-0DB4-B04A-9F5C-F1B67A94A3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903" y="3690480"/>
                  <a:ext cx="590226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128" r="-21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DE5288-6412-0842-9522-94D7E735FDF1}"/>
              </a:ext>
            </a:extLst>
          </p:cNvPr>
          <p:cNvGrpSpPr/>
          <p:nvPr/>
        </p:nvGrpSpPr>
        <p:grpSpPr>
          <a:xfrm>
            <a:off x="358588" y="1153198"/>
            <a:ext cx="7123451" cy="1887335"/>
            <a:chOff x="336487" y="1114286"/>
            <a:chExt cx="6385143" cy="1887335"/>
          </a:xfrm>
        </p:grpSpPr>
        <p:sp>
          <p:nvSpPr>
            <p:cNvPr id="16" name="直方体 15">
              <a:extLst>
                <a:ext uri="{FF2B5EF4-FFF2-40B4-BE49-F238E27FC236}">
                  <a16:creationId xmlns:a16="http://schemas.microsoft.com/office/drawing/2014/main" id="{21DB79EB-29F3-704C-9CFD-D5C40A7CE183}"/>
                </a:ext>
              </a:extLst>
            </p:cNvPr>
            <p:cNvSpPr/>
            <p:nvPr/>
          </p:nvSpPr>
          <p:spPr>
            <a:xfrm>
              <a:off x="1093630" y="1633427"/>
              <a:ext cx="5628000" cy="1368194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  <a:prstDash val="lg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3165616-19CF-9148-9484-C17DAD540EE8}"/>
                    </a:ext>
                  </a:extLst>
                </p:cNvPr>
                <p:cNvSpPr txBox="1"/>
                <p:nvPr/>
              </p:nvSpPr>
              <p:spPr>
                <a:xfrm>
                  <a:off x="1270709" y="1114286"/>
                  <a:ext cx="25122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solidFill>
                        <a:schemeClr val="tx2"/>
                      </a:solidFill>
                    </a:rPr>
                    <a:t>Complex </a:t>
                  </a:r>
                  <a:r>
                    <a:rPr lang="en-US" altLang="ja-JP" sz="2000" dirty="0">
                      <a:solidFill>
                        <a:schemeClr val="tx2"/>
                      </a:solidFill>
                    </a:rPr>
                    <a:t>Event</a:t>
                  </a:r>
                  <a:r>
                    <a:rPr kumimoji="1" lang="en-US" altLang="ja-JP" sz="2000" dirty="0">
                      <a:solidFill>
                        <a:schemeClr val="tx2"/>
                      </a:solidFill>
                    </a:rPr>
                    <a:t> stream</a:t>
                  </a:r>
                  <a:r>
                    <a:rPr kumimoji="1" lang="en-US" altLang="ja-JP" sz="2000" dirty="0">
                      <a:solidFill>
                        <a:schemeClr val="tx2"/>
                      </a:solidFill>
                      <a:latin typeface="Helvetica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</m:oMath>
                  </a14:m>
                  <a:endParaRPr kumimoji="1" lang="ja-JP" altLang="en-US" sz="2000">
                    <a:solidFill>
                      <a:schemeClr val="tx2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3165616-19CF-9148-9484-C17DAD54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709" y="1114286"/>
                  <a:ext cx="2512264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2252" t="-6061" b="-242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2AFDDDF-058D-184B-8E73-6635EB55B175}"/>
                </a:ext>
              </a:extLst>
            </p:cNvPr>
            <p:cNvSpPr txBox="1"/>
            <p:nvPr/>
          </p:nvSpPr>
          <p:spPr>
            <a:xfrm>
              <a:off x="336487" y="2327039"/>
              <a:ext cx="73821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</a:rPr>
                <a:t>entity2</a:t>
              </a:r>
              <a:endParaRPr kumimoji="1" lang="ja-JP" altLang="en-US" sz="2000">
                <a:solidFill>
                  <a:schemeClr val="tx2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93EF85F-CFCE-594A-8F4D-D96BAE581A71}"/>
                </a:ext>
              </a:extLst>
            </p:cNvPr>
            <p:cNvSpPr txBox="1"/>
            <p:nvPr/>
          </p:nvSpPr>
          <p:spPr>
            <a:xfrm>
              <a:off x="441397" y="1565689"/>
              <a:ext cx="6617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</a:rPr>
                <a:t>entity1</a:t>
              </a:r>
              <a:endParaRPr kumimoji="1" lang="ja-JP" altLang="en-US" sz="2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直方体 21">
                <a:extLst>
                  <a:ext uri="{FF2B5EF4-FFF2-40B4-BE49-F238E27FC236}">
                    <a16:creationId xmlns:a16="http://schemas.microsoft.com/office/drawing/2014/main" id="{7C4F3866-EDCE-284B-9239-2882AF82FEB6}"/>
                  </a:ext>
                </a:extLst>
              </p:cNvPr>
              <p:cNvSpPr/>
              <p:nvPr/>
            </p:nvSpPr>
            <p:spPr>
              <a:xfrm>
                <a:off x="2380141" y="1681854"/>
                <a:ext cx="1311867" cy="1368194"/>
              </a:xfrm>
              <a:prstGeom prst="cube">
                <a:avLst/>
              </a:prstGeom>
              <a:solidFill>
                <a:srgbClr val="8BDFDF">
                  <a:alpha val="7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/>
                        <m:sup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22" name="直方体 21">
                <a:extLst>
                  <a:ext uri="{FF2B5EF4-FFF2-40B4-BE49-F238E27FC236}">
                    <a16:creationId xmlns:a16="http://schemas.microsoft.com/office/drawing/2014/main" id="{7C4F3866-EDCE-284B-9239-2882AF82F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41" y="1681854"/>
                <a:ext cx="1311867" cy="1368194"/>
              </a:xfrm>
              <a:prstGeom prst="cub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839F41-46DA-0043-B46D-FBB190A96848}"/>
                  </a:ext>
                </a:extLst>
              </p:cNvPr>
              <p:cNvSpPr txBox="1"/>
              <p:nvPr/>
            </p:nvSpPr>
            <p:spPr>
              <a:xfrm>
                <a:off x="645017" y="3127301"/>
                <a:ext cx="1511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Time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kumimoji="1" lang="ja-JP" altLang="en-US" sz="2000">
                  <a:solidFill>
                    <a:schemeClr val="tx2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839F41-46DA-0043-B46D-FBB190A96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7" y="3127301"/>
                <a:ext cx="1511632" cy="400110"/>
              </a:xfrm>
              <a:prstGeom prst="rect">
                <a:avLst/>
              </a:prstGeom>
              <a:blipFill>
                <a:blip r:embed="rId11"/>
                <a:stretch>
                  <a:fillRect l="-4167" t="-9375" b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直方体 36">
            <a:extLst>
              <a:ext uri="{FF2B5EF4-FFF2-40B4-BE49-F238E27FC236}">
                <a16:creationId xmlns:a16="http://schemas.microsoft.com/office/drawing/2014/main" id="{498AD022-2DF7-8840-9CBE-BC44933C986F}"/>
              </a:ext>
            </a:extLst>
          </p:cNvPr>
          <p:cNvSpPr/>
          <p:nvPr/>
        </p:nvSpPr>
        <p:spPr>
          <a:xfrm>
            <a:off x="1203279" y="4225075"/>
            <a:ext cx="6278760" cy="1334458"/>
          </a:xfrm>
          <a:prstGeom prst="cub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D990E54-8AC1-144C-868E-F6DD887A871F}"/>
              </a:ext>
            </a:extLst>
          </p:cNvPr>
          <p:cNvSpPr txBox="1"/>
          <p:nvPr/>
        </p:nvSpPr>
        <p:spPr>
          <a:xfrm>
            <a:off x="1400833" y="3817467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Regime assignment</a:t>
            </a:r>
            <a:endParaRPr kumimoji="1" lang="ja-JP" altLang="en-US" sz="20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ular Callout 42">
                <a:extLst>
                  <a:ext uri="{FF2B5EF4-FFF2-40B4-BE49-F238E27FC236}">
                    <a16:creationId xmlns:a16="http://schemas.microsoft.com/office/drawing/2014/main" id="{34AB29EC-730F-DB4E-BD7E-465E05F2BC00}"/>
                  </a:ext>
                </a:extLst>
              </p:cNvPr>
              <p:cNvSpPr/>
              <p:nvPr/>
            </p:nvSpPr>
            <p:spPr>
              <a:xfrm>
                <a:off x="3036074" y="3382991"/>
                <a:ext cx="3314850" cy="400087"/>
              </a:xfrm>
              <a:prstGeom prst="wedgeRoundRectCallout">
                <a:avLst>
                  <a:gd name="adj1" fmla="val -38911"/>
                  <a:gd name="adj2" fmla="val -119588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Cambria Math" panose="02040503050406030204" pitchFamily="18" charset="0"/>
                    <a:cs typeface="Trebuchet MS"/>
                  </a:rPr>
                  <a:t>Current tensor</a:t>
                </a:r>
                <a:r>
                  <a:rPr lang="en-US" altLang="ja-JP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  <a:cs typeface="Trebuchet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rebuchet MS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rebuchet MS"/>
                          </a:rPr>
                          <m:t>𝒳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rebuchet MS"/>
                          </a:rPr>
                          <m:t>𝑐</m:t>
                        </m:r>
                      </m:sup>
                    </m:sSup>
                    <m:r>
                      <a:rPr lang="en-US" altLang="ja-JP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endParaRPr lang="ja-JP" altLang="en-US" sz="2000">
                  <a:solidFill>
                    <a:srgbClr val="3B3B3B"/>
                  </a:solidFill>
                </a:endParaRPr>
              </a:p>
            </p:txBody>
          </p:sp>
        </mc:Choice>
        <mc:Fallback xmlns="">
          <p:sp>
            <p:nvSpPr>
              <p:cNvPr id="43" name="Rounded Rectangular Callout 42">
                <a:extLst>
                  <a:ext uri="{FF2B5EF4-FFF2-40B4-BE49-F238E27FC236}">
                    <a16:creationId xmlns:a16="http://schemas.microsoft.com/office/drawing/2014/main" id="{34AB29EC-730F-DB4E-BD7E-465E05F2B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74" y="3382991"/>
                <a:ext cx="3314850" cy="400087"/>
              </a:xfrm>
              <a:prstGeom prst="wedgeRoundRectCallout">
                <a:avLst>
                  <a:gd name="adj1" fmla="val -38911"/>
                  <a:gd name="adj2" fmla="val -119588"/>
                  <a:gd name="adj3" fmla="val 16667"/>
                </a:avLst>
              </a:prstGeom>
              <a:blipFill>
                <a:blip r:embed="rId12"/>
                <a:stretch>
                  <a:fillRect l="-1141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6A2D9DD-BD00-704D-8D86-A83683CFCA41}"/>
              </a:ext>
            </a:extLst>
          </p:cNvPr>
          <p:cNvCxnSpPr>
            <a:cxnSpLocks/>
          </p:cNvCxnSpPr>
          <p:nvPr/>
        </p:nvCxnSpPr>
        <p:spPr>
          <a:xfrm>
            <a:off x="2380141" y="3138178"/>
            <a:ext cx="97887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CF12948-0282-904D-8AA6-33BA99B24893}"/>
                  </a:ext>
                </a:extLst>
              </p:cNvPr>
              <p:cNvSpPr txBox="1"/>
              <p:nvPr/>
            </p:nvSpPr>
            <p:spPr>
              <a:xfrm flipH="1">
                <a:off x="2669784" y="3065746"/>
                <a:ext cx="2545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3B3B3B"/>
                          </a:solidFill>
                          <a:latin typeface="Cambria Math" panose="02040503050406030204" pitchFamily="18" charset="0"/>
                          <a:cs typeface="Angsana New" panose="02020603050405020304" pitchFamily="18" charset="-34"/>
                        </a:rPr>
                        <m:t>𝜏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CF12948-0282-904D-8AA6-33BA99B24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69784" y="3065746"/>
                <a:ext cx="254544" cy="523220"/>
              </a:xfrm>
              <a:prstGeom prst="rect">
                <a:avLst/>
              </a:prstGeom>
              <a:blipFill>
                <a:blip r:embed="rId13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16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52182B-C8FB-E14F-A29F-01D616FB8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BD551B-9ED5-8E47-B963-4716F6DED57D}"/>
              </a:ext>
            </a:extLst>
          </p:cNvPr>
          <p:cNvSpPr txBox="1"/>
          <p:nvPr/>
        </p:nvSpPr>
        <p:spPr>
          <a:xfrm>
            <a:off x="358588" y="286870"/>
            <a:ext cx="7637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Overview</a:t>
            </a:r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kumimoji="1" lang="en-US" altLang="ja-JP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TriComp</a:t>
            </a:r>
            <a:endParaRPr kumimoji="1" lang="ja-JP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BF8D144-6DC9-0647-89A4-28E3B1A0806F}"/>
              </a:ext>
            </a:extLst>
          </p:cNvPr>
          <p:cNvGrpSpPr/>
          <p:nvPr/>
        </p:nvGrpSpPr>
        <p:grpSpPr>
          <a:xfrm>
            <a:off x="9509365" y="4480268"/>
            <a:ext cx="2096777" cy="1370011"/>
            <a:chOff x="8701903" y="2997982"/>
            <a:chExt cx="2096777" cy="137001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EB4EA16-739F-9343-88D3-AB5276A922AA}"/>
                </a:ext>
              </a:extLst>
            </p:cNvPr>
            <p:cNvGrpSpPr/>
            <p:nvPr/>
          </p:nvGrpSpPr>
          <p:grpSpPr>
            <a:xfrm>
              <a:off x="9027170" y="3101356"/>
              <a:ext cx="1623692" cy="1266637"/>
              <a:chOff x="1772521" y="5031695"/>
              <a:chExt cx="1193963" cy="1063158"/>
            </a:xfrm>
            <a:solidFill>
              <a:srgbClr val="C00000"/>
            </a:solidFill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920B6E62-3EC9-1749-9AF0-DFB430D4D907}"/>
                  </a:ext>
                </a:extLst>
              </p:cNvPr>
              <p:cNvGrpSpPr/>
              <p:nvPr/>
            </p:nvGrpSpPr>
            <p:grpSpPr>
              <a:xfrm>
                <a:off x="1772521" y="5031695"/>
                <a:ext cx="1193963" cy="1063158"/>
                <a:chOff x="2661689" y="4470863"/>
                <a:chExt cx="897042" cy="1063158"/>
              </a:xfrm>
              <a:grpFill/>
            </p:grpSpPr>
            <p:sp>
              <p:nvSpPr>
                <p:cNvPr id="9" name="円柱 8">
                  <a:extLst>
                    <a:ext uri="{FF2B5EF4-FFF2-40B4-BE49-F238E27FC236}">
                      <a16:creationId xmlns:a16="http://schemas.microsoft.com/office/drawing/2014/main" id="{D0D9EE85-B2F3-ED47-974F-3B7BECA8337A}"/>
                    </a:ext>
                  </a:extLst>
                </p:cNvPr>
                <p:cNvSpPr/>
                <p:nvPr/>
              </p:nvSpPr>
              <p:spPr>
                <a:xfrm>
                  <a:off x="2661689" y="5046341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円柱 9">
                  <a:extLst>
                    <a:ext uri="{FF2B5EF4-FFF2-40B4-BE49-F238E27FC236}">
                      <a16:creationId xmlns:a16="http://schemas.microsoft.com/office/drawing/2014/main" id="{BF5D3354-37FE-304C-8E8C-6D2BB219F6BF}"/>
                    </a:ext>
                  </a:extLst>
                </p:cNvPr>
                <p:cNvSpPr/>
                <p:nvPr/>
              </p:nvSpPr>
              <p:spPr>
                <a:xfrm>
                  <a:off x="2661689" y="4758566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円柱 10">
                  <a:extLst>
                    <a:ext uri="{FF2B5EF4-FFF2-40B4-BE49-F238E27FC236}">
                      <a16:creationId xmlns:a16="http://schemas.microsoft.com/office/drawing/2014/main" id="{E08FD9E8-60FA-4A49-9C36-035E84E4711A}"/>
                    </a:ext>
                  </a:extLst>
                </p:cNvPr>
                <p:cNvSpPr/>
                <p:nvPr/>
              </p:nvSpPr>
              <p:spPr>
                <a:xfrm>
                  <a:off x="2661689" y="4470863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C3CB671-3210-904F-A133-7B2E63DC58C5}"/>
                  </a:ext>
                </a:extLst>
              </p:cNvPr>
              <p:cNvSpPr txBox="1"/>
              <p:nvPr/>
            </p:nvSpPr>
            <p:spPr>
              <a:xfrm>
                <a:off x="2304260" y="5240846"/>
                <a:ext cx="135839" cy="379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880"/>
                  </a:lnSpc>
                </a:pPr>
                <a:endParaRPr lang="en-US" altLang="ja-JP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4CD8377-B622-3546-9423-6CF74AB3D6B3}"/>
                </a:ext>
              </a:extLst>
            </p:cNvPr>
            <p:cNvSpPr/>
            <p:nvPr/>
          </p:nvSpPr>
          <p:spPr>
            <a:xfrm>
              <a:off x="8701903" y="2997982"/>
              <a:ext cx="20967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6000" dirty="0">
                  <a:solidFill>
                    <a:schemeClr val="bg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ja-JP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Full model</a:t>
              </a:r>
              <a:endParaRPr lang="en-US" altLang="ja-JP" sz="6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2D7058-0DB4-B04A-9F5C-F1B67A94A386}"/>
                    </a:ext>
                  </a:extLst>
                </p:cNvPr>
                <p:cNvSpPr/>
                <p:nvPr/>
              </p:nvSpPr>
              <p:spPr>
                <a:xfrm>
                  <a:off x="9543903" y="3690480"/>
                  <a:ext cx="59022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2D7058-0DB4-B04A-9F5C-F1B67A94A3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903" y="3690480"/>
                  <a:ext cx="590226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128" r="-21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DE5288-6412-0842-9522-94D7E735FDF1}"/>
              </a:ext>
            </a:extLst>
          </p:cNvPr>
          <p:cNvGrpSpPr/>
          <p:nvPr/>
        </p:nvGrpSpPr>
        <p:grpSpPr>
          <a:xfrm>
            <a:off x="358588" y="1153198"/>
            <a:ext cx="7123451" cy="1887335"/>
            <a:chOff x="336487" y="1114286"/>
            <a:chExt cx="6385143" cy="1887335"/>
          </a:xfrm>
        </p:grpSpPr>
        <p:sp>
          <p:nvSpPr>
            <p:cNvPr id="16" name="直方体 15">
              <a:extLst>
                <a:ext uri="{FF2B5EF4-FFF2-40B4-BE49-F238E27FC236}">
                  <a16:creationId xmlns:a16="http://schemas.microsoft.com/office/drawing/2014/main" id="{21DB79EB-29F3-704C-9CFD-D5C40A7CE183}"/>
                </a:ext>
              </a:extLst>
            </p:cNvPr>
            <p:cNvSpPr/>
            <p:nvPr/>
          </p:nvSpPr>
          <p:spPr>
            <a:xfrm>
              <a:off x="1093630" y="1633427"/>
              <a:ext cx="5628000" cy="1368194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  <a:prstDash val="lg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3165616-19CF-9148-9484-C17DAD540EE8}"/>
                    </a:ext>
                  </a:extLst>
                </p:cNvPr>
                <p:cNvSpPr txBox="1"/>
                <p:nvPr/>
              </p:nvSpPr>
              <p:spPr>
                <a:xfrm>
                  <a:off x="1270709" y="1114286"/>
                  <a:ext cx="25122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solidFill>
                        <a:schemeClr val="tx2"/>
                      </a:solidFill>
                    </a:rPr>
                    <a:t>Complex </a:t>
                  </a:r>
                  <a:r>
                    <a:rPr lang="en-US" altLang="ja-JP" sz="2000" dirty="0">
                      <a:solidFill>
                        <a:schemeClr val="tx2"/>
                      </a:solidFill>
                    </a:rPr>
                    <a:t>Event</a:t>
                  </a:r>
                  <a:r>
                    <a:rPr kumimoji="1" lang="en-US" altLang="ja-JP" sz="2000" dirty="0">
                      <a:solidFill>
                        <a:schemeClr val="tx2"/>
                      </a:solidFill>
                    </a:rPr>
                    <a:t> stream</a:t>
                  </a:r>
                  <a:r>
                    <a:rPr kumimoji="1" lang="en-US" altLang="ja-JP" sz="2000" dirty="0">
                      <a:solidFill>
                        <a:schemeClr val="tx2"/>
                      </a:solidFill>
                      <a:latin typeface="Helvetica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</m:oMath>
                  </a14:m>
                  <a:endParaRPr kumimoji="1" lang="ja-JP" altLang="en-US" sz="2000">
                    <a:solidFill>
                      <a:schemeClr val="tx2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3165616-19CF-9148-9484-C17DAD54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709" y="1114286"/>
                  <a:ext cx="2512264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2252" t="-6061" b="-242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2AFDDDF-058D-184B-8E73-6635EB55B175}"/>
                </a:ext>
              </a:extLst>
            </p:cNvPr>
            <p:cNvSpPr txBox="1"/>
            <p:nvPr/>
          </p:nvSpPr>
          <p:spPr>
            <a:xfrm>
              <a:off x="336487" y="2327039"/>
              <a:ext cx="73821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</a:rPr>
                <a:t>entity2</a:t>
              </a:r>
              <a:endParaRPr kumimoji="1" lang="ja-JP" altLang="en-US" sz="2000">
                <a:solidFill>
                  <a:schemeClr val="tx2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93EF85F-CFCE-594A-8F4D-D96BAE581A71}"/>
                </a:ext>
              </a:extLst>
            </p:cNvPr>
            <p:cNvSpPr txBox="1"/>
            <p:nvPr/>
          </p:nvSpPr>
          <p:spPr>
            <a:xfrm>
              <a:off x="441397" y="1565689"/>
              <a:ext cx="6617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tx2"/>
                  </a:solidFill>
                </a:rPr>
                <a:t>entity1</a:t>
              </a:r>
              <a:endParaRPr kumimoji="1" lang="ja-JP" altLang="en-US" sz="2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直方体 21">
                <a:extLst>
                  <a:ext uri="{FF2B5EF4-FFF2-40B4-BE49-F238E27FC236}">
                    <a16:creationId xmlns:a16="http://schemas.microsoft.com/office/drawing/2014/main" id="{7C4F3866-EDCE-284B-9239-2882AF82FEB6}"/>
                  </a:ext>
                </a:extLst>
              </p:cNvPr>
              <p:cNvSpPr/>
              <p:nvPr/>
            </p:nvSpPr>
            <p:spPr>
              <a:xfrm>
                <a:off x="2380141" y="1681854"/>
                <a:ext cx="1311867" cy="1368194"/>
              </a:xfrm>
              <a:prstGeom prst="cube">
                <a:avLst/>
              </a:prstGeom>
              <a:solidFill>
                <a:srgbClr val="8BDFDF">
                  <a:alpha val="7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/>
                        <m:sup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22" name="直方体 21">
                <a:extLst>
                  <a:ext uri="{FF2B5EF4-FFF2-40B4-BE49-F238E27FC236}">
                    <a16:creationId xmlns:a16="http://schemas.microsoft.com/office/drawing/2014/main" id="{7C4F3866-EDCE-284B-9239-2882AF82F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41" y="1681854"/>
                <a:ext cx="1311867" cy="1368194"/>
              </a:xfrm>
              <a:prstGeom prst="cub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839F41-46DA-0043-B46D-FBB190A96848}"/>
                  </a:ext>
                </a:extLst>
              </p:cNvPr>
              <p:cNvSpPr txBox="1"/>
              <p:nvPr/>
            </p:nvSpPr>
            <p:spPr>
              <a:xfrm>
                <a:off x="645017" y="3127301"/>
                <a:ext cx="1511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Time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kumimoji="1" lang="ja-JP" altLang="en-US" sz="2000">
                  <a:solidFill>
                    <a:schemeClr val="tx2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839F41-46DA-0043-B46D-FBB190A96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7" y="3127301"/>
                <a:ext cx="1511632" cy="400110"/>
              </a:xfrm>
              <a:prstGeom prst="rect">
                <a:avLst/>
              </a:prstGeom>
              <a:blipFill>
                <a:blip r:embed="rId11"/>
                <a:stretch>
                  <a:fillRect l="-4167" t="-9375" b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直方体 36">
            <a:extLst>
              <a:ext uri="{FF2B5EF4-FFF2-40B4-BE49-F238E27FC236}">
                <a16:creationId xmlns:a16="http://schemas.microsoft.com/office/drawing/2014/main" id="{498AD022-2DF7-8840-9CBE-BC44933C986F}"/>
              </a:ext>
            </a:extLst>
          </p:cNvPr>
          <p:cNvSpPr/>
          <p:nvPr/>
        </p:nvSpPr>
        <p:spPr>
          <a:xfrm>
            <a:off x="1203279" y="4225075"/>
            <a:ext cx="6278760" cy="1334458"/>
          </a:xfrm>
          <a:prstGeom prst="cub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D990E54-8AC1-144C-868E-F6DD887A871F}"/>
              </a:ext>
            </a:extLst>
          </p:cNvPr>
          <p:cNvSpPr txBox="1"/>
          <p:nvPr/>
        </p:nvSpPr>
        <p:spPr>
          <a:xfrm>
            <a:off x="1400833" y="3817467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Regime assignment</a:t>
            </a:r>
            <a:endParaRPr kumimoji="1" lang="ja-JP" altLang="en-US" sz="20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6A2D9DD-BD00-704D-8D86-A83683CFCA41}"/>
              </a:ext>
            </a:extLst>
          </p:cNvPr>
          <p:cNvCxnSpPr>
            <a:cxnSpLocks/>
          </p:cNvCxnSpPr>
          <p:nvPr/>
        </p:nvCxnSpPr>
        <p:spPr>
          <a:xfrm>
            <a:off x="2380141" y="3138178"/>
            <a:ext cx="97887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CF12948-0282-904D-8AA6-33BA99B24893}"/>
                  </a:ext>
                </a:extLst>
              </p:cNvPr>
              <p:cNvSpPr txBox="1"/>
              <p:nvPr/>
            </p:nvSpPr>
            <p:spPr>
              <a:xfrm flipH="1">
                <a:off x="2674938" y="3061315"/>
                <a:ext cx="2545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3B3B3B"/>
                          </a:solidFill>
                          <a:latin typeface="Cambria Math" panose="02040503050406030204" pitchFamily="18" charset="0"/>
                          <a:cs typeface="Angsana New" panose="02020603050405020304" pitchFamily="18" charset="-34"/>
                        </a:rPr>
                        <m:t>𝜏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CF12948-0282-904D-8AA6-33BA99B24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74938" y="3061315"/>
                <a:ext cx="254544" cy="523220"/>
              </a:xfrm>
              <a:prstGeom prst="rect">
                <a:avLst/>
              </a:prstGeom>
              <a:blipFill>
                <a:blip r:embed="rId1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右矢印 24">
            <a:extLst>
              <a:ext uri="{FF2B5EF4-FFF2-40B4-BE49-F238E27FC236}">
                <a16:creationId xmlns:a16="http://schemas.microsoft.com/office/drawing/2014/main" id="{70B95559-659E-AA4A-B175-3B76CD78D7C5}"/>
              </a:ext>
            </a:extLst>
          </p:cNvPr>
          <p:cNvSpPr/>
          <p:nvPr/>
        </p:nvSpPr>
        <p:spPr>
          <a:xfrm>
            <a:off x="8186972" y="2240632"/>
            <a:ext cx="674054" cy="413143"/>
          </a:xfrm>
          <a:prstGeom prst="rightArrow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07BF74D-27D4-8642-B96D-DEC22062FF7E}"/>
              </a:ext>
            </a:extLst>
          </p:cNvPr>
          <p:cNvSpPr/>
          <p:nvPr/>
        </p:nvSpPr>
        <p:spPr>
          <a:xfrm>
            <a:off x="6822619" y="1042178"/>
            <a:ext cx="3233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TriComp</a:t>
            </a:r>
            <a:r>
              <a:rPr lang="en-US" altLang="ja-JP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-Decomp</a:t>
            </a:r>
            <a:endParaRPr lang="ja-JP" altLang="en-US" sz="2800" b="1"/>
          </a:p>
        </p:txBody>
      </p:sp>
      <p:sp>
        <p:nvSpPr>
          <p:cNvPr id="27" name="Parallelogram 8">
            <a:extLst>
              <a:ext uri="{FF2B5EF4-FFF2-40B4-BE49-F238E27FC236}">
                <a16:creationId xmlns:a16="http://schemas.microsoft.com/office/drawing/2014/main" id="{AF5E1785-0BFA-AF4F-9999-ABC069A56616}"/>
              </a:ext>
            </a:extLst>
          </p:cNvPr>
          <p:cNvSpPr/>
          <p:nvPr/>
        </p:nvSpPr>
        <p:spPr>
          <a:xfrm>
            <a:off x="9901410" y="1788477"/>
            <a:ext cx="674501" cy="409509"/>
          </a:xfrm>
          <a:prstGeom prst="parallelogram">
            <a:avLst>
              <a:gd name="adj" fmla="val 968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9">
            <a:extLst>
              <a:ext uri="{FF2B5EF4-FFF2-40B4-BE49-F238E27FC236}">
                <a16:creationId xmlns:a16="http://schemas.microsoft.com/office/drawing/2014/main" id="{E6DC9CAF-DEBA-3346-B42A-BB15D19D7F7F}"/>
              </a:ext>
            </a:extLst>
          </p:cNvPr>
          <p:cNvSpPr/>
          <p:nvPr/>
        </p:nvSpPr>
        <p:spPr>
          <a:xfrm>
            <a:off x="9899710" y="2291424"/>
            <a:ext cx="236253" cy="940483"/>
          </a:xfrm>
          <a:prstGeom prst="parallelogram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139">
            <a:extLst>
              <a:ext uri="{FF2B5EF4-FFF2-40B4-BE49-F238E27FC236}">
                <a16:creationId xmlns:a16="http://schemas.microsoft.com/office/drawing/2014/main" id="{E35D9E85-ACE9-104D-B4BF-CD22DFA2BF90}"/>
              </a:ext>
            </a:extLst>
          </p:cNvPr>
          <p:cNvSpPr/>
          <p:nvPr/>
        </p:nvSpPr>
        <p:spPr>
          <a:xfrm>
            <a:off x="10326643" y="2251020"/>
            <a:ext cx="1098637" cy="27924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1513E7C-D083-A94C-94E1-3319FBE1829F}"/>
                  </a:ext>
                </a:extLst>
              </p:cNvPr>
              <p:cNvSpPr txBox="1"/>
              <p:nvPr/>
            </p:nvSpPr>
            <p:spPr>
              <a:xfrm flipH="1">
                <a:off x="10017724" y="1736726"/>
                <a:ext cx="441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ja-JP" sz="2400" b="0" i="1" baseline="-2500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endParaRPr kumimoji="1" lang="ja-JP" altLang="en-US" sz="24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1513E7C-D083-A94C-94E1-3319FBE18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17724" y="1736726"/>
                <a:ext cx="441872" cy="461665"/>
              </a:xfrm>
              <a:prstGeom prst="rect">
                <a:avLst/>
              </a:prstGeom>
              <a:blipFill>
                <a:blip r:embed="rId13"/>
                <a:stretch>
                  <a:fillRect l="-19444" t="-7895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88D1652-97FE-4F48-84D4-0A81A33DA368}"/>
                  </a:ext>
                </a:extLst>
              </p:cNvPr>
              <p:cNvSpPr txBox="1"/>
              <p:nvPr/>
            </p:nvSpPr>
            <p:spPr>
              <a:xfrm flipH="1">
                <a:off x="10646478" y="2125603"/>
                <a:ext cx="437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2400" b="0" i="1" baseline="-2500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endParaRPr kumimoji="1" lang="ja-JP" altLang="en-US" sz="24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88D1652-97FE-4F48-84D4-0A81A33DA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6478" y="2125603"/>
                <a:ext cx="437953" cy="461665"/>
              </a:xfrm>
              <a:prstGeom prst="rect">
                <a:avLst/>
              </a:prstGeom>
              <a:blipFill>
                <a:blip r:embed="rId14"/>
                <a:stretch>
                  <a:fillRect l="-22857" t="-8108" b="-324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DF864CB-A9B8-2C40-8CAC-FBE2B16A4C83}"/>
                  </a:ext>
                </a:extLst>
              </p:cNvPr>
              <p:cNvSpPr txBox="1"/>
              <p:nvPr/>
            </p:nvSpPr>
            <p:spPr>
              <a:xfrm flipH="1">
                <a:off x="9798711" y="2530264"/>
                <a:ext cx="4418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3B3B3B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ja-JP" sz="2400" b="0" i="1" baseline="-2500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endParaRPr kumimoji="1" lang="ja-JP" altLang="en-US" sz="2400" baseline="-25000" dirty="0">
                  <a:solidFill>
                    <a:srgbClr val="3B3B3B"/>
                  </a:solidFill>
                  <a:latin typeface="Cambria Math" panose="02040503050406030204" pitchFamily="18" charset="0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DF864CB-A9B8-2C40-8CAC-FBE2B16A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98711" y="2530264"/>
                <a:ext cx="441871" cy="461665"/>
              </a:xfrm>
              <a:prstGeom prst="rect">
                <a:avLst/>
              </a:prstGeom>
              <a:blipFill>
                <a:blip r:embed="rId15"/>
                <a:stretch>
                  <a:fillRect l="-19444" t="-8108" b="-324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5FD90F9-017A-554F-8639-31AA19F90D30}"/>
                  </a:ext>
                </a:extLst>
              </p:cNvPr>
              <p:cNvSpPr/>
              <p:nvPr/>
            </p:nvSpPr>
            <p:spPr>
              <a:xfrm>
                <a:off x="9417174" y="1630702"/>
                <a:ext cx="542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5FD90F9-017A-554F-8639-31AA19F90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174" y="1630702"/>
                <a:ext cx="54239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4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8FF26-8D5D-1F43-A8A8-B2F2E5AC2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26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70FCDF9-E53A-2B49-8043-E97309E7F55D}"/>
                  </a:ext>
                </a:extLst>
              </p:cNvPr>
              <p:cNvSpPr txBox="1"/>
              <p:nvPr/>
            </p:nvSpPr>
            <p:spPr>
              <a:xfrm>
                <a:off x="358586" y="2435563"/>
                <a:ext cx="10878374" cy="1094017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Idea: </a:t>
                </a:r>
                <a:r>
                  <a:rPr lang="ja-JP" alt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・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Estimation</a:t>
                </a:r>
                <a:r>
                  <a:rPr lang="en-US" altLang="ja-JP" sz="32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based on concept of topic modeling</a:t>
                </a:r>
                <a:r>
                  <a:rPr kumimoji="1"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	   </a:t>
                </a:r>
              </a:p>
              <a:p>
                <a:r>
                  <a:rPr lang="ja-JP" altLang="en-US" sz="320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　</a:t>
                </a:r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      </a:t>
                </a:r>
                <a:r>
                  <a:rPr lang="ja-JP" altLang="en-US" sz="320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・</a:t>
                </a:r>
                <a:r>
                  <a:rPr kumimoji="1"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Integr</a:t>
                </a:r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ation past participation matrices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3200" i="1">
                            <a:solidFill>
                              <a:srgbClr val="3B3B3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3B3B3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ja-JP" sz="3200" i="1">
                            <a:solidFill>
                              <a:srgbClr val="3B3B3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3B3B3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ja-JP" sz="3200" i="1">
                            <a:solidFill>
                              <a:srgbClr val="3B3B3B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solidFill>
                              <a:srgbClr val="3B3B3B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ja-JP" altLang="en-US" sz="3200" dirty="0">
                  <a:solidFill>
                    <a:srgbClr val="3B3B3B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70FCDF9-E53A-2B49-8043-E97309E7F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6" y="2435563"/>
                <a:ext cx="10878374" cy="1094017"/>
              </a:xfrm>
              <a:prstGeom prst="rect">
                <a:avLst/>
              </a:prstGeom>
              <a:blipFill>
                <a:blip r:embed="rId4"/>
                <a:stretch>
                  <a:fillRect l="-1281" t="-9091" b="-1704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A56E72E-3A53-374F-84C5-636ED1C6DE54}"/>
              </a:ext>
            </a:extLst>
          </p:cNvPr>
          <p:cNvSpPr txBox="1"/>
          <p:nvPr/>
        </p:nvSpPr>
        <p:spPr>
          <a:xfrm>
            <a:off x="358586" y="286870"/>
            <a:ext cx="1142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Step1: </a:t>
            </a:r>
            <a:r>
              <a:rPr kumimoji="1" lang="en-US" altLang="ja-JP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TriComp</a:t>
            </a:r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-Decomp</a:t>
            </a:r>
          </a:p>
          <a:p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(Incremental estimation of regime)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57" name="図形グループ 110">
            <a:extLst>
              <a:ext uri="{FF2B5EF4-FFF2-40B4-BE49-F238E27FC236}">
                <a16:creationId xmlns:a16="http://schemas.microsoft.com/office/drawing/2014/main" id="{7747E59A-B587-1F4A-BAF7-6A9C78245A92}"/>
              </a:ext>
            </a:extLst>
          </p:cNvPr>
          <p:cNvGrpSpPr/>
          <p:nvPr/>
        </p:nvGrpSpPr>
        <p:grpSpPr>
          <a:xfrm>
            <a:off x="1424948" y="4032390"/>
            <a:ext cx="1584177" cy="1748821"/>
            <a:chOff x="1492257" y="3746562"/>
            <a:chExt cx="2018424" cy="2093652"/>
          </a:xfrm>
        </p:grpSpPr>
        <p:grpSp>
          <p:nvGrpSpPr>
            <p:cNvPr id="59" name="図形グループ 136">
              <a:extLst>
                <a:ext uri="{FF2B5EF4-FFF2-40B4-BE49-F238E27FC236}">
                  <a16:creationId xmlns:a16="http://schemas.microsoft.com/office/drawing/2014/main" id="{8983D2F6-4B11-9043-9C79-0D82200F0745}"/>
                </a:ext>
              </a:extLst>
            </p:cNvPr>
            <p:cNvGrpSpPr/>
            <p:nvPr/>
          </p:nvGrpSpPr>
          <p:grpSpPr>
            <a:xfrm>
              <a:off x="1492257" y="3746562"/>
              <a:ext cx="2018424" cy="2093652"/>
              <a:chOff x="5038271" y="2356736"/>
              <a:chExt cx="2560734" cy="3208489"/>
            </a:xfrm>
          </p:grpSpPr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id="{2F03BA78-0E0F-AB4C-9D48-7CC0D0E3B194}"/>
                  </a:ext>
                </a:extLst>
              </p:cNvPr>
              <p:cNvCxnSpPr/>
              <p:nvPr/>
            </p:nvCxnSpPr>
            <p:spPr>
              <a:xfrm flipH="1">
                <a:off x="5067584" y="2356736"/>
                <a:ext cx="576064" cy="57606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>
                <a:extLst>
                  <a:ext uri="{FF2B5EF4-FFF2-40B4-BE49-F238E27FC236}">
                    <a16:creationId xmlns:a16="http://schemas.microsoft.com/office/drawing/2014/main" id="{AFCC1843-835F-AC41-A394-F593EFCFFC84}"/>
                  </a:ext>
                </a:extLst>
              </p:cNvPr>
              <p:cNvCxnSpPr/>
              <p:nvPr/>
            </p:nvCxnSpPr>
            <p:spPr>
              <a:xfrm flipV="1">
                <a:off x="5038271" y="3299386"/>
                <a:ext cx="0" cy="172819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DF76CBE8-236D-C048-8221-7043570C16A0}"/>
                  </a:ext>
                </a:extLst>
              </p:cNvPr>
              <p:cNvCxnSpPr/>
              <p:nvPr/>
            </p:nvCxnSpPr>
            <p:spPr>
              <a:xfrm flipH="1">
                <a:off x="5503860" y="5565225"/>
                <a:ext cx="209514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1" name="Object 42">
              <a:extLst>
                <a:ext uri="{FF2B5EF4-FFF2-40B4-BE49-F238E27FC236}">
                  <a16:creationId xmlns:a16="http://schemas.microsoft.com/office/drawing/2014/main" id="{8B547B39-9A2E-E240-BB56-F8E1117D4C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15683" y="3903759"/>
            <a:ext cx="310413" cy="292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" name="Equation" r:id="rId5" imgW="127000" imgH="139700" progId="Equation.3">
                    <p:embed/>
                  </p:oleObj>
                </mc:Choice>
                <mc:Fallback>
                  <p:oleObj name="Equation" r:id="rId5" imgW="127000" imgH="139700" progId="Equation.3">
                    <p:embed/>
                    <p:pic>
                      <p:nvPicPr>
                        <p:cNvPr id="61" name="Object 42">
                          <a:extLst>
                            <a:ext uri="{FF2B5EF4-FFF2-40B4-BE49-F238E27FC236}">
                              <a16:creationId xmlns:a16="http://schemas.microsoft.com/office/drawing/2014/main" id="{8B547B39-9A2E-E240-BB56-F8E1117D4C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5683" y="3903759"/>
                          <a:ext cx="310413" cy="2925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42">
              <a:extLst>
                <a:ext uri="{FF2B5EF4-FFF2-40B4-BE49-F238E27FC236}">
                  <a16:creationId xmlns:a16="http://schemas.microsoft.com/office/drawing/2014/main" id="{14A48193-1235-EC44-AC70-0113B77269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6393" y="4778606"/>
            <a:ext cx="277534" cy="292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8" name="数式" r:id="rId7" imgW="114300" imgH="139700" progId="Equation.3">
                    <p:embed/>
                  </p:oleObj>
                </mc:Choice>
                <mc:Fallback>
                  <p:oleObj name="数式" r:id="rId7" imgW="114300" imgH="139700" progId="Equation.3">
                    <p:embed/>
                    <p:pic>
                      <p:nvPicPr>
                        <p:cNvPr id="62" name="Object 42">
                          <a:extLst>
                            <a:ext uri="{FF2B5EF4-FFF2-40B4-BE49-F238E27FC236}">
                              <a16:creationId xmlns:a16="http://schemas.microsoft.com/office/drawing/2014/main" id="{14A48193-1235-EC44-AC70-0113B77269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393" y="4778606"/>
                          <a:ext cx="277534" cy="2929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日付プレースホルダ 4">
            <a:extLst>
              <a:ext uri="{FF2B5EF4-FFF2-40B4-BE49-F238E27FC236}">
                <a16:creationId xmlns:a16="http://schemas.microsoft.com/office/drawing/2014/main" id="{D1BA7A39-B6B0-6F4E-877B-8674F6759D5A}"/>
              </a:ext>
            </a:extLst>
          </p:cNvPr>
          <p:cNvSpPr txBox="1">
            <a:spLocks/>
          </p:cNvSpPr>
          <p:nvPr/>
        </p:nvSpPr>
        <p:spPr>
          <a:xfrm>
            <a:off x="629101" y="3929631"/>
            <a:ext cx="1110660" cy="42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Entity1</a:t>
            </a:r>
          </a:p>
        </p:txBody>
      </p:sp>
      <p:sp>
        <p:nvSpPr>
          <p:cNvPr id="67" name="日付プレースホルダ 4">
            <a:extLst>
              <a:ext uri="{FF2B5EF4-FFF2-40B4-BE49-F238E27FC236}">
                <a16:creationId xmlns:a16="http://schemas.microsoft.com/office/drawing/2014/main" id="{4F5A1EB9-2B84-594B-8B38-E6D58C0D8B31}"/>
              </a:ext>
            </a:extLst>
          </p:cNvPr>
          <p:cNvSpPr txBox="1">
            <a:spLocks/>
          </p:cNvSpPr>
          <p:nvPr/>
        </p:nvSpPr>
        <p:spPr>
          <a:xfrm>
            <a:off x="2001012" y="5745993"/>
            <a:ext cx="840220" cy="395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2000" dirty="0">
                <a:solidFill>
                  <a:schemeClr val="accent4"/>
                </a:solidFill>
              </a:rPr>
              <a:t>Time</a:t>
            </a:r>
            <a:endParaRPr lang="en-US" sz="20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直方体 70">
                <a:extLst>
                  <a:ext uri="{FF2B5EF4-FFF2-40B4-BE49-F238E27FC236}">
                    <a16:creationId xmlns:a16="http://schemas.microsoft.com/office/drawing/2014/main" id="{DDB046A4-28FA-3442-9D7C-20DC7539A1E7}"/>
                  </a:ext>
                </a:extLst>
              </p:cNvPr>
              <p:cNvSpPr/>
              <p:nvPr/>
            </p:nvSpPr>
            <p:spPr>
              <a:xfrm>
                <a:off x="1772886" y="4162493"/>
                <a:ext cx="1529152" cy="1320313"/>
              </a:xfrm>
              <a:prstGeom prst="cube">
                <a:avLst/>
              </a:prstGeom>
              <a:solidFill>
                <a:srgbClr val="8BDFDF">
                  <a:alpha val="7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/>
                        <m:sup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71" name="直方体 70">
                <a:extLst>
                  <a:ext uri="{FF2B5EF4-FFF2-40B4-BE49-F238E27FC236}">
                    <a16:creationId xmlns:a16="http://schemas.microsoft.com/office/drawing/2014/main" id="{DDB046A4-28FA-3442-9D7C-20DC7539A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886" y="4162493"/>
                <a:ext cx="1529152" cy="1320313"/>
              </a:xfrm>
              <a:prstGeom prst="cub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6673B655-8385-9F4B-BCB8-01BB7609A380}"/>
              </a:ext>
            </a:extLst>
          </p:cNvPr>
          <p:cNvGrpSpPr/>
          <p:nvPr/>
        </p:nvGrpSpPr>
        <p:grpSpPr>
          <a:xfrm>
            <a:off x="6475455" y="3577936"/>
            <a:ext cx="4265110" cy="3180781"/>
            <a:chOff x="5367103" y="3087264"/>
            <a:chExt cx="4265110" cy="3180784"/>
          </a:xfrm>
        </p:grpSpPr>
        <p:grpSp>
          <p:nvGrpSpPr>
            <p:cNvPr id="74" name="図形グループ 12">
              <a:extLst>
                <a:ext uri="{FF2B5EF4-FFF2-40B4-BE49-F238E27FC236}">
                  <a16:creationId xmlns:a16="http://schemas.microsoft.com/office/drawing/2014/main" id="{86740374-0BB9-CF43-9AE3-FE5F9EFF8E3D}"/>
                </a:ext>
              </a:extLst>
            </p:cNvPr>
            <p:cNvGrpSpPr/>
            <p:nvPr/>
          </p:nvGrpSpPr>
          <p:grpSpPr>
            <a:xfrm>
              <a:off x="5367103" y="3087264"/>
              <a:ext cx="4265110" cy="3180784"/>
              <a:chOff x="4427984" y="3284984"/>
              <a:chExt cx="4265110" cy="3180784"/>
            </a:xfrm>
          </p:grpSpPr>
          <p:sp>
            <p:nvSpPr>
              <p:cNvPr id="80" name="日付プレースホルダ 4">
                <a:extLst>
                  <a:ext uri="{FF2B5EF4-FFF2-40B4-BE49-F238E27FC236}">
                    <a16:creationId xmlns:a16="http://schemas.microsoft.com/office/drawing/2014/main" id="{481396B1-CF80-EF40-8F8D-9A83ECDAB5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8024" y="3500322"/>
                <a:ext cx="1068500" cy="5047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algn="l" rtl="0" fontAlgn="auto">
                  <a:spcBef>
                    <a:spcPts val="0"/>
                  </a:spcBef>
                  <a:spcAft>
                    <a:spcPts val="0"/>
                  </a:spcAft>
                  <a:defRPr kumimoji="0" sz="1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ja-JP" sz="1800" dirty="0">
                    <a:solidFill>
                      <a:schemeClr val="accent2">
                        <a:lumMod val="75000"/>
                      </a:schemeClr>
                    </a:solidFill>
                  </a:rPr>
                  <a:t>Entity1</a:t>
                </a:r>
              </a:p>
              <a:p>
                <a:pPr algn="ctr">
                  <a:defRPr/>
                </a:pPr>
                <a:r>
                  <a:rPr lang="en-US" sz="1800" dirty="0">
                    <a:solidFill>
                      <a:schemeClr val="accent2">
                        <a:lumMod val="75000"/>
                      </a:schemeClr>
                    </a:solidFill>
                  </a:rPr>
                  <a:t>matrix</a:t>
                </a:r>
              </a:p>
            </p:txBody>
          </p:sp>
          <p:sp>
            <p:nvSpPr>
              <p:cNvPr id="81" name="日付プレースホルダ 4">
                <a:extLst>
                  <a:ext uri="{FF2B5EF4-FFF2-40B4-BE49-F238E27FC236}">
                    <a16:creationId xmlns:a16="http://schemas.microsoft.com/office/drawing/2014/main" id="{D24C8648-F079-1844-B0F5-06A8779EB4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7984" y="5161323"/>
                <a:ext cx="940345" cy="4731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algn="l" rtl="0" fontAlgn="auto">
                  <a:spcBef>
                    <a:spcPts val="0"/>
                  </a:spcBef>
                  <a:spcAft>
                    <a:spcPts val="0"/>
                  </a:spcAft>
                  <a:defRPr kumimoji="0" sz="1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ja-JP" sz="1800" dirty="0">
                    <a:solidFill>
                      <a:schemeClr val="accent3"/>
                    </a:solidFill>
                  </a:rPr>
                  <a:t>Entity2</a:t>
                </a:r>
              </a:p>
              <a:p>
                <a:pPr algn="ctr">
                  <a:defRPr/>
                </a:pPr>
                <a:r>
                  <a:rPr lang="en-US" altLang="ja-JP" sz="1800" dirty="0">
                    <a:solidFill>
                      <a:schemeClr val="accent3"/>
                    </a:solidFill>
                  </a:rPr>
                  <a:t>matrix</a:t>
                </a:r>
              </a:p>
            </p:txBody>
          </p:sp>
          <p:sp>
            <p:nvSpPr>
              <p:cNvPr id="82" name="日付プレースホルダ 4">
                <a:extLst>
                  <a:ext uri="{FF2B5EF4-FFF2-40B4-BE49-F238E27FC236}">
                    <a16:creationId xmlns:a16="http://schemas.microsoft.com/office/drawing/2014/main" id="{D05DE779-644C-9B4D-8718-CCF056B451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3740" y="4173690"/>
                <a:ext cx="1512168" cy="4731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algn="l" rtl="0" fontAlgn="auto">
                  <a:spcBef>
                    <a:spcPts val="0"/>
                  </a:spcBef>
                  <a:spcAft>
                    <a:spcPts val="0"/>
                  </a:spcAft>
                  <a:defRPr kumimoji="0" sz="1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ja-JP" sz="1800" dirty="0">
                    <a:solidFill>
                      <a:schemeClr val="accent6"/>
                    </a:solidFill>
                  </a:rPr>
                  <a:t>Time matrix</a:t>
                </a:r>
                <a:endParaRPr lang="en-US" sz="1800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83" name="直線矢印コネクタ 82">
                <a:extLst>
                  <a:ext uri="{FF2B5EF4-FFF2-40B4-BE49-F238E27FC236}">
                    <a16:creationId xmlns:a16="http://schemas.microsoft.com/office/drawing/2014/main" id="{84EE4270-7B78-7545-947E-8A50AE222E9D}"/>
                  </a:ext>
                </a:extLst>
              </p:cNvPr>
              <p:cNvCxnSpPr/>
              <p:nvPr/>
            </p:nvCxnSpPr>
            <p:spPr>
              <a:xfrm flipH="1">
                <a:off x="5652120" y="3573016"/>
                <a:ext cx="598082" cy="64807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4" name="Object 42">
                    <a:extLst>
                      <a:ext uri="{FF2B5EF4-FFF2-40B4-BE49-F238E27FC236}">
                        <a16:creationId xmlns:a16="http://schemas.microsoft.com/office/drawing/2014/main" id="{1E84BB27-FAF0-854B-9458-1D06C7A389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724128" y="3573016"/>
                  <a:ext cx="310413" cy="29257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309" name="Equation" r:id="rId10" imgW="127000" imgH="139700" progId="Equation.3">
                          <p:embed/>
                        </p:oleObj>
                      </mc:Choice>
                      <mc:Fallback>
                        <p:oleObj name="Equation" r:id="rId10" imgW="127000" imgH="139700" progId="Equation.3">
                          <p:embed/>
                          <p:pic>
                            <p:nvPicPr>
                              <p:cNvPr id="84" name="Object 42">
                                <a:extLst>
                                  <a:ext uri="{FF2B5EF4-FFF2-40B4-BE49-F238E27FC236}">
                                    <a16:creationId xmlns:a16="http://schemas.microsoft.com/office/drawing/2014/main" id="{1E84BB27-FAF0-854B-9458-1D06C7A389B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24128" y="3573016"/>
                                <a:ext cx="310413" cy="29257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6" name="Object 42">
                    <a:extLst>
                      <a:ext uri="{FF2B5EF4-FFF2-40B4-BE49-F238E27FC236}">
                        <a16:creationId xmlns:a16="http://schemas.microsoft.com/office/drawing/2014/main" id="{E524F757-BE6C-3348-B57B-C1CA20CD12CB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63130848"/>
                      </p:ext>
                    </p:extLst>
                  </p:nvPr>
                </p:nvGraphicFramePr>
                <p:xfrm>
                  <a:off x="5724128" y="3573016"/>
                  <a:ext cx="310413" cy="29257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710" name="Equation" r:id="rId12" imgW="127000" imgH="139700" progId="Equation.3">
                          <p:embed/>
                        </p:oleObj>
                      </mc:Choice>
                      <mc:Fallback>
                        <p:oleObj name="Equation" r:id="rId12" imgW="127000" imgH="139700" progId="Equation.3">
                          <p:embed/>
                          <p:pic>
                            <p:nvPicPr>
                              <p:cNvPr id="53" name="Object 4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24128" y="3573016"/>
                                <a:ext cx="310413" cy="29257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5" name="Object 42">
                    <a:extLst>
                      <a:ext uri="{FF2B5EF4-FFF2-40B4-BE49-F238E27FC236}">
                        <a16:creationId xmlns:a16="http://schemas.microsoft.com/office/drawing/2014/main" id="{CBC7BD49-AEDA-1E49-8C92-DBDBC8BA021D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220072" y="5301209"/>
                  <a:ext cx="279400" cy="2921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310" name="数式" r:id="rId14" imgW="114300" imgH="139700" progId="Equation.3">
                          <p:embed/>
                        </p:oleObj>
                      </mc:Choice>
                      <mc:Fallback>
                        <p:oleObj name="数式" r:id="rId14" imgW="114300" imgH="139700" progId="Equation.3">
                          <p:embed/>
                          <p:pic>
                            <p:nvPicPr>
                              <p:cNvPr id="85" name="Object 42">
                                <a:extLst>
                                  <a:ext uri="{FF2B5EF4-FFF2-40B4-BE49-F238E27FC236}">
                                    <a16:creationId xmlns:a16="http://schemas.microsoft.com/office/drawing/2014/main" id="{CBC7BD49-AEDA-1E49-8C92-DBDBC8BA021D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220072" y="5301209"/>
                                <a:ext cx="279400" cy="29210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7" name="Object 42">
                    <a:extLst>
                      <a:ext uri="{FF2B5EF4-FFF2-40B4-BE49-F238E27FC236}">
                        <a16:creationId xmlns:a16="http://schemas.microsoft.com/office/drawing/2014/main" id="{88410796-4E2F-244F-9835-E6550B0AA79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56453241"/>
                      </p:ext>
                    </p:extLst>
                  </p:nvPr>
                </p:nvGraphicFramePr>
                <p:xfrm>
                  <a:off x="5220072" y="5301209"/>
                  <a:ext cx="279400" cy="2921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711" name="数式" r:id="rId16" imgW="114300" imgH="139700" progId="Equation.3">
                          <p:embed/>
                        </p:oleObj>
                      </mc:Choice>
                      <mc:Fallback>
                        <p:oleObj name="数式" r:id="rId16" imgW="114300" imgH="139700" progId="Equation.3">
                          <p:embed/>
                          <p:pic>
                            <p:nvPicPr>
                              <p:cNvPr id="54" name="Object 4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220072" y="5301209"/>
                                <a:ext cx="279400" cy="29210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cxnSp>
            <p:nvCxnSpPr>
              <p:cNvPr id="86" name="直線矢印コネクタ 85">
                <a:extLst>
                  <a:ext uri="{FF2B5EF4-FFF2-40B4-BE49-F238E27FC236}">
                    <a16:creationId xmlns:a16="http://schemas.microsoft.com/office/drawing/2014/main" id="{78D4D2EA-B251-7A43-8400-6A18F97B545E}"/>
                  </a:ext>
                </a:extLst>
              </p:cNvPr>
              <p:cNvCxnSpPr/>
              <p:nvPr/>
            </p:nvCxnSpPr>
            <p:spPr>
              <a:xfrm flipV="1">
                <a:off x="5508104" y="4869161"/>
                <a:ext cx="0" cy="115212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直線矢印コネクタ 86">
                <a:extLst>
                  <a:ext uri="{FF2B5EF4-FFF2-40B4-BE49-F238E27FC236}">
                    <a16:creationId xmlns:a16="http://schemas.microsoft.com/office/drawing/2014/main" id="{8788828A-DD35-FA40-A53F-6305B8E7F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6216" y="5224656"/>
                <a:ext cx="176833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8" name="Object 42">
                    <a:extLst>
                      <a:ext uri="{FF2B5EF4-FFF2-40B4-BE49-F238E27FC236}">
                        <a16:creationId xmlns:a16="http://schemas.microsoft.com/office/drawing/2014/main" id="{E552C84C-9721-284C-80AA-F12F7B07385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516216" y="3284984"/>
                  <a:ext cx="310470" cy="3724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311" name="Equation" r:id="rId18" imgW="127000" imgH="177800" progId="Equation.3">
                          <p:embed/>
                        </p:oleObj>
                      </mc:Choice>
                      <mc:Fallback>
                        <p:oleObj name="Equation" r:id="rId18" imgW="127000" imgH="177800" progId="Equation.3">
                          <p:embed/>
                          <p:pic>
                            <p:nvPicPr>
                              <p:cNvPr id="88" name="Object 42">
                                <a:extLst>
                                  <a:ext uri="{FF2B5EF4-FFF2-40B4-BE49-F238E27FC236}">
                                    <a16:creationId xmlns:a16="http://schemas.microsoft.com/office/drawing/2014/main" id="{E552C84C-9721-284C-80AA-F12F7B07385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16216" y="3284984"/>
                                <a:ext cx="310470" cy="37247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1" name="Object 42">
                    <a:extLst>
                      <a:ext uri="{FF2B5EF4-FFF2-40B4-BE49-F238E27FC236}">
                        <a16:creationId xmlns:a16="http://schemas.microsoft.com/office/drawing/2014/main" id="{40AD62AC-53BE-2C4B-9C2B-4DE15538A5D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27414406"/>
                      </p:ext>
                    </p:extLst>
                  </p:nvPr>
                </p:nvGraphicFramePr>
                <p:xfrm>
                  <a:off x="6516216" y="3284984"/>
                  <a:ext cx="310470" cy="3724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712" name="Equation" r:id="rId20" imgW="127000" imgH="177800" progId="Equation.3">
                          <p:embed/>
                        </p:oleObj>
                      </mc:Choice>
                      <mc:Fallback>
                        <p:oleObj name="Equation" r:id="rId20" imgW="127000" imgH="177800" progId="Equation.3">
                          <p:embed/>
                          <p:pic>
                            <p:nvPicPr>
                              <p:cNvPr id="67" name="Object 4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16216" y="3284984"/>
                                <a:ext cx="310470" cy="37247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9" name="Object 42">
                    <a:extLst>
                      <a:ext uri="{FF2B5EF4-FFF2-40B4-BE49-F238E27FC236}">
                        <a16:creationId xmlns:a16="http://schemas.microsoft.com/office/drawing/2014/main" id="{5624D0A2-4546-2B4E-94AD-A6E99C9A0C9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796136" y="6093296"/>
                  <a:ext cx="310470" cy="3724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312" name="Equation" r:id="rId22" imgW="127000" imgH="177800" progId="Equation.3">
                          <p:embed/>
                        </p:oleObj>
                      </mc:Choice>
                      <mc:Fallback>
                        <p:oleObj name="Equation" r:id="rId22" imgW="127000" imgH="177800" progId="Equation.3">
                          <p:embed/>
                          <p:pic>
                            <p:nvPicPr>
                              <p:cNvPr id="89" name="Object 42">
                                <a:extLst>
                                  <a:ext uri="{FF2B5EF4-FFF2-40B4-BE49-F238E27FC236}">
                                    <a16:creationId xmlns:a16="http://schemas.microsoft.com/office/drawing/2014/main" id="{5624D0A2-4546-2B4E-94AD-A6E99C9A0C98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6136" y="6093296"/>
                                <a:ext cx="310470" cy="37247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2" name="Object 42">
                    <a:extLst>
                      <a:ext uri="{FF2B5EF4-FFF2-40B4-BE49-F238E27FC236}">
                        <a16:creationId xmlns:a16="http://schemas.microsoft.com/office/drawing/2014/main" id="{F8B22B71-ACAC-BD4A-858F-A42BBB66807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960071662"/>
                      </p:ext>
                    </p:extLst>
                  </p:nvPr>
                </p:nvGraphicFramePr>
                <p:xfrm>
                  <a:off x="5796136" y="6093296"/>
                  <a:ext cx="310470" cy="3724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713" name="Equation" r:id="rId23" imgW="127000" imgH="177800" progId="Equation.3">
                          <p:embed/>
                        </p:oleObj>
                      </mc:Choice>
                      <mc:Fallback>
                        <p:oleObj name="Equation" r:id="rId23" imgW="127000" imgH="177800" progId="Equation.3">
                          <p:embed/>
                          <p:pic>
                            <p:nvPicPr>
                              <p:cNvPr id="73" name="Object 4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96136" y="6093296"/>
                                <a:ext cx="310470" cy="37247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90" name="Object 42">
                    <a:extLst>
                      <a:ext uri="{FF2B5EF4-FFF2-40B4-BE49-F238E27FC236}">
                        <a16:creationId xmlns:a16="http://schemas.microsoft.com/office/drawing/2014/main" id="{6989E3F0-69A9-0041-AAED-DD01EDD7D64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8382624" y="4674413"/>
                  <a:ext cx="310470" cy="3724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313" name="数式" r:id="rId24" imgW="127000" imgH="177800" progId="Equation.3">
                          <p:embed/>
                        </p:oleObj>
                      </mc:Choice>
                      <mc:Fallback>
                        <p:oleObj name="数式" r:id="rId24" imgW="127000" imgH="177800" progId="Equation.3">
                          <p:embed/>
                          <p:pic>
                            <p:nvPicPr>
                              <p:cNvPr id="90" name="Object 42">
                                <a:extLst>
                                  <a:ext uri="{FF2B5EF4-FFF2-40B4-BE49-F238E27FC236}">
                                    <a16:creationId xmlns:a16="http://schemas.microsoft.com/office/drawing/2014/main" id="{6989E3F0-69A9-0041-AAED-DD01EDD7D64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382624" y="4674413"/>
                                <a:ext cx="310470" cy="37247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3" name="Object 42">
                    <a:extLst>
                      <a:ext uri="{FF2B5EF4-FFF2-40B4-BE49-F238E27FC236}">
                        <a16:creationId xmlns:a16="http://schemas.microsoft.com/office/drawing/2014/main" id="{DC980122-F445-5B44-9649-09BB3008885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85145655"/>
                      </p:ext>
                    </p:extLst>
                  </p:nvPr>
                </p:nvGraphicFramePr>
                <p:xfrm>
                  <a:off x="8382624" y="4674413"/>
                  <a:ext cx="310470" cy="37247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714" name="数式" r:id="rId25" imgW="127000" imgH="177800" progId="Equation.3">
                          <p:embed/>
                        </p:oleObj>
                      </mc:Choice>
                      <mc:Fallback>
                        <p:oleObj name="数式" r:id="rId25" imgW="127000" imgH="177800" progId="Equation.3">
                          <p:embed/>
                          <p:pic>
                            <p:nvPicPr>
                              <p:cNvPr id="75" name="Object 4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382624" y="4674413"/>
                                <a:ext cx="310470" cy="37247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91" name="Parallelogram 8">
                <a:extLst>
                  <a:ext uri="{FF2B5EF4-FFF2-40B4-BE49-F238E27FC236}">
                    <a16:creationId xmlns:a16="http://schemas.microsoft.com/office/drawing/2014/main" id="{15499F95-17C9-614B-9974-1DD496752B97}"/>
                  </a:ext>
                </a:extLst>
              </p:cNvPr>
              <p:cNvSpPr/>
              <p:nvPr/>
            </p:nvSpPr>
            <p:spPr>
              <a:xfrm>
                <a:off x="5796136" y="3789040"/>
                <a:ext cx="1008112" cy="597024"/>
              </a:xfrm>
              <a:prstGeom prst="parallelogram">
                <a:avLst>
                  <a:gd name="adj" fmla="val 96867"/>
                </a:avLst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Parallelogram 9">
                <a:extLst>
                  <a:ext uri="{FF2B5EF4-FFF2-40B4-BE49-F238E27FC236}">
                    <a16:creationId xmlns:a16="http://schemas.microsoft.com/office/drawing/2014/main" id="{D8B2DBB7-2182-344B-A007-F1D1D92752E5}"/>
                  </a:ext>
                </a:extLst>
              </p:cNvPr>
              <p:cNvSpPr/>
              <p:nvPr/>
            </p:nvSpPr>
            <p:spPr>
              <a:xfrm>
                <a:off x="5796136" y="4725144"/>
                <a:ext cx="388938" cy="1354832"/>
              </a:xfrm>
              <a:prstGeom prst="parallelogram">
                <a:avLst>
                  <a:gd name="adj" fmla="val 0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Parallelogram 139">
                <a:extLst>
                  <a:ext uri="{FF2B5EF4-FFF2-40B4-BE49-F238E27FC236}">
                    <a16:creationId xmlns:a16="http://schemas.microsoft.com/office/drawing/2014/main" id="{2344AA08-1D31-4445-BFD7-1B210BD56A0A}"/>
                  </a:ext>
                </a:extLst>
              </p:cNvPr>
              <p:cNvSpPr/>
              <p:nvPr/>
            </p:nvSpPr>
            <p:spPr>
              <a:xfrm>
                <a:off x="6516216" y="4648592"/>
                <a:ext cx="1768335" cy="381000"/>
              </a:xfrm>
              <a:prstGeom prst="parallelogram">
                <a:avLst>
                  <a:gd name="adj" fmla="val 0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F2340BA7-C04B-6041-A105-F1781D6A5B57}"/>
                </a:ext>
              </a:extLst>
            </p:cNvPr>
            <p:cNvGrpSpPr/>
            <p:nvPr/>
          </p:nvGrpSpPr>
          <p:grpSpPr>
            <a:xfrm>
              <a:off x="6743533" y="3521584"/>
              <a:ext cx="1932503" cy="2077550"/>
              <a:chOff x="6743533" y="3521584"/>
              <a:chExt cx="1932503" cy="2077550"/>
            </a:xfrm>
          </p:grpSpPr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985DC973-276A-7E41-AC52-C4EDE6C1228C}"/>
                  </a:ext>
                </a:extLst>
              </p:cNvPr>
              <p:cNvSpPr txBox="1"/>
              <p:nvPr/>
            </p:nvSpPr>
            <p:spPr>
              <a:xfrm flipH="1">
                <a:off x="7006783" y="3521584"/>
                <a:ext cx="594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3600" b="1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A</a:t>
                </a:r>
                <a:r>
                  <a:rPr kumimoji="1" lang="en-US" altLang="ja-JP" sz="3600" b="1" baseline="-25000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c</a:t>
                </a:r>
                <a:endParaRPr kumimoji="1" lang="ja-JP" altLang="en-US" sz="36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D3C1E0DC-FDFF-C246-83F6-3C48E6A49D8C}"/>
                  </a:ext>
                </a:extLst>
              </p:cNvPr>
              <p:cNvSpPr txBox="1"/>
              <p:nvPr/>
            </p:nvSpPr>
            <p:spPr>
              <a:xfrm flipH="1">
                <a:off x="8127286" y="4329306"/>
                <a:ext cx="548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600" b="1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C</a:t>
                </a:r>
                <a:r>
                  <a:rPr lang="en-US" altLang="ja-JP" sz="3600" b="1" baseline="-25000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c</a:t>
                </a:r>
                <a:endParaRPr kumimoji="1" lang="ja-JP" altLang="en-US" sz="32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0013935B-D561-D745-9667-2A0DDCD4378C}"/>
                  </a:ext>
                </a:extLst>
              </p:cNvPr>
              <p:cNvSpPr txBox="1"/>
              <p:nvPr/>
            </p:nvSpPr>
            <p:spPr>
              <a:xfrm flipH="1">
                <a:off x="6743533" y="4952803"/>
                <a:ext cx="7227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3600" b="1" dirty="0" err="1">
                    <a:solidFill>
                      <a:srgbClr val="3B3B3B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B</a:t>
                </a:r>
                <a:r>
                  <a:rPr kumimoji="1" lang="en-US" altLang="ja-JP" sz="3600" b="1" baseline="-25000" dirty="0" err="1">
                    <a:solidFill>
                      <a:srgbClr val="3B3B3B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c</a:t>
                </a:r>
                <a:endParaRPr kumimoji="1" lang="ja-JP" altLang="en-US" sz="28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テキスト ボックス 78">
                    <a:extLst>
                      <a:ext uri="{FF2B5EF4-FFF2-40B4-BE49-F238E27FC236}">
                        <a16:creationId xmlns:a16="http://schemas.microsoft.com/office/drawing/2014/main" id="{70CBCC89-C63B-5A40-896C-2459EABAD20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151843" y="4938591"/>
                    <a:ext cx="25454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800" b="0" i="1" smtClean="0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  <a:cs typeface="Angsana New" panose="02020603050405020304" pitchFamily="18" charset="-34"/>
                            </a:rPr>
                            <m:t>𝜏</m:t>
                          </m:r>
                        </m:oMath>
                      </m:oMathPara>
                    </a14:m>
                    <a:endParaRPr kumimoji="1" lang="ja-JP" altLang="en-US" sz="2800" dirty="0">
                      <a:solidFill>
                        <a:srgbClr val="3B3B3B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endParaRPr>
                  </a:p>
                </p:txBody>
              </p:sp>
            </mc:Choice>
            <mc:Fallback xmlns="">
              <p:sp>
                <p:nvSpPr>
                  <p:cNvPr id="56" name="テキスト ボックス 55">
                    <a:extLst>
                      <a:ext uri="{FF2B5EF4-FFF2-40B4-BE49-F238E27FC236}">
                        <a16:creationId xmlns:a16="http://schemas.microsoft.com/office/drawing/2014/main" id="{1D8ECA8C-003C-2441-A694-3F05C2915E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151843" y="4938591"/>
                    <a:ext cx="254544" cy="52322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2857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F1C2DDB0-975D-7344-8819-5E3F01C8911D}"/>
                  </a:ext>
                </a:extLst>
              </p:cNvPr>
              <p:cNvSpPr txBox="1"/>
              <p:nvPr/>
            </p:nvSpPr>
            <p:spPr>
              <a:xfrm flipH="1">
                <a:off x="2166578" y="5364708"/>
                <a:ext cx="2545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3B3B3B"/>
                          </a:solidFill>
                          <a:latin typeface="Cambria Math" panose="02040503050406030204" pitchFamily="18" charset="0"/>
                          <a:cs typeface="Angsana New" panose="02020603050405020304" pitchFamily="18" charset="-34"/>
                        </a:rPr>
                        <m:t>𝜏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F1C2DDB0-975D-7344-8819-5E3F01C89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66578" y="5364708"/>
                <a:ext cx="254544" cy="523220"/>
              </a:xfrm>
              <a:prstGeom prst="rect">
                <a:avLst/>
              </a:prstGeom>
              <a:blipFill>
                <a:blip r:embed="rId27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Parallelogram 8">
            <a:extLst>
              <a:ext uri="{FF2B5EF4-FFF2-40B4-BE49-F238E27FC236}">
                <a16:creationId xmlns:a16="http://schemas.microsoft.com/office/drawing/2014/main" id="{337EEA78-1DC0-8C45-8488-6432FB150E75}"/>
              </a:ext>
            </a:extLst>
          </p:cNvPr>
          <p:cNvSpPr/>
          <p:nvPr/>
        </p:nvSpPr>
        <p:spPr>
          <a:xfrm>
            <a:off x="3887473" y="4306536"/>
            <a:ext cx="674501" cy="409509"/>
          </a:xfrm>
          <a:prstGeom prst="parallelogram">
            <a:avLst>
              <a:gd name="adj" fmla="val 968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arallelogram 9">
            <a:extLst>
              <a:ext uri="{FF2B5EF4-FFF2-40B4-BE49-F238E27FC236}">
                <a16:creationId xmlns:a16="http://schemas.microsoft.com/office/drawing/2014/main" id="{12408871-429C-A74A-8EC0-2DC3AC28F4CB}"/>
              </a:ext>
            </a:extLst>
          </p:cNvPr>
          <p:cNvSpPr/>
          <p:nvPr/>
        </p:nvSpPr>
        <p:spPr>
          <a:xfrm>
            <a:off x="3885773" y="4809483"/>
            <a:ext cx="236253" cy="940483"/>
          </a:xfrm>
          <a:prstGeom prst="parallelogram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arallelogram 139">
            <a:extLst>
              <a:ext uri="{FF2B5EF4-FFF2-40B4-BE49-F238E27FC236}">
                <a16:creationId xmlns:a16="http://schemas.microsoft.com/office/drawing/2014/main" id="{C4DFBF94-947E-0A4A-A46C-B93844E2C81E}"/>
              </a:ext>
            </a:extLst>
          </p:cNvPr>
          <p:cNvSpPr/>
          <p:nvPr/>
        </p:nvSpPr>
        <p:spPr>
          <a:xfrm>
            <a:off x="4312706" y="4769079"/>
            <a:ext cx="1098637" cy="27924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E5EDAC81-B3F6-2447-96A1-6EE62FC3B787}"/>
                  </a:ext>
                </a:extLst>
              </p:cNvPr>
              <p:cNvSpPr txBox="1"/>
              <p:nvPr/>
            </p:nvSpPr>
            <p:spPr>
              <a:xfrm flipH="1">
                <a:off x="4003787" y="4254785"/>
                <a:ext cx="441872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400" i="1" smtClean="0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kumimoji="1" lang="ja-JP" altLang="en-US" sz="24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E5EDAC81-B3F6-2447-96A1-6EE62FC3B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03787" y="4254785"/>
                <a:ext cx="441872" cy="474169"/>
              </a:xfrm>
              <a:prstGeom prst="rect">
                <a:avLst/>
              </a:prstGeom>
              <a:blipFill>
                <a:blip r:embed="rId28"/>
                <a:stretch>
                  <a:fillRect t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F86B9512-9395-954A-BE87-C097738B5393}"/>
                  </a:ext>
                </a:extLst>
              </p:cNvPr>
              <p:cNvSpPr txBox="1"/>
              <p:nvPr/>
            </p:nvSpPr>
            <p:spPr>
              <a:xfrm flipH="1">
                <a:off x="4808935" y="4728954"/>
                <a:ext cx="437953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kumimoji="1" lang="ja-JP" altLang="en-US" sz="24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F86B9512-9395-954A-BE87-C097738B5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08935" y="4728954"/>
                <a:ext cx="437953" cy="474169"/>
              </a:xfrm>
              <a:prstGeom prst="rect">
                <a:avLst/>
              </a:prstGeom>
              <a:blipFill>
                <a:blip r:embed="rId29"/>
                <a:stretch>
                  <a:fillRect t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2E8C9C98-A08B-2345-AD1E-15F3269B2FFB}"/>
                  </a:ext>
                </a:extLst>
              </p:cNvPr>
              <p:cNvSpPr txBox="1"/>
              <p:nvPr/>
            </p:nvSpPr>
            <p:spPr>
              <a:xfrm flipH="1">
                <a:off x="3784774" y="5048323"/>
                <a:ext cx="441871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kumimoji="1" lang="ja-JP" altLang="en-US" sz="2400" baseline="-25000" dirty="0">
                  <a:solidFill>
                    <a:srgbClr val="3B3B3B"/>
                  </a:solidFill>
                  <a:latin typeface="Cambria Math" panose="02040503050406030204" pitchFamily="18" charset="0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2E8C9C98-A08B-2345-AD1E-15F3269B2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84774" y="5048323"/>
                <a:ext cx="441871" cy="471539"/>
              </a:xfrm>
              <a:prstGeom prst="rect">
                <a:avLst/>
              </a:prstGeom>
              <a:blipFill>
                <a:blip r:embed="rId30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右矢印 100">
            <a:extLst>
              <a:ext uri="{FF2B5EF4-FFF2-40B4-BE49-F238E27FC236}">
                <a16:creationId xmlns:a16="http://schemas.microsoft.com/office/drawing/2014/main" id="{B04D945F-51E0-D748-9B94-92798058D022}"/>
              </a:ext>
            </a:extLst>
          </p:cNvPr>
          <p:cNvSpPr/>
          <p:nvPr/>
        </p:nvSpPr>
        <p:spPr>
          <a:xfrm>
            <a:off x="5871920" y="4733265"/>
            <a:ext cx="674054" cy="413143"/>
          </a:xfrm>
          <a:prstGeom prst="rightArrow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70E785A1-B5BA-5149-8B9F-618197535C2A}"/>
                  </a:ext>
                </a:extLst>
              </p:cNvPr>
              <p:cNvSpPr txBox="1"/>
              <p:nvPr/>
            </p:nvSpPr>
            <p:spPr>
              <a:xfrm>
                <a:off x="3633235" y="4691819"/>
                <a:ext cx="1292629" cy="4741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3B3B3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3B3B3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3B3B3B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>
                  <a:solidFill>
                    <a:srgbClr val="3B3B3B"/>
                  </a:solidFill>
                </a:endParaRPr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70E785A1-B5BA-5149-8B9F-618197535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235" y="4691819"/>
                <a:ext cx="1292629" cy="474169"/>
              </a:xfrm>
              <a:prstGeom prst="rect">
                <a:avLst/>
              </a:prstGeom>
              <a:blipFill>
                <a:blip r:embed="rId31"/>
                <a:stretch>
                  <a:fillRect t="-769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F29935-C6E6-FE42-9DEE-BA17615D0BDA}"/>
              </a:ext>
            </a:extLst>
          </p:cNvPr>
          <p:cNvSpPr/>
          <p:nvPr/>
        </p:nvSpPr>
        <p:spPr>
          <a:xfrm>
            <a:off x="358586" y="1704500"/>
            <a:ext cx="11930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How can we 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incrementally </a:t>
            </a:r>
            <a:r>
              <a:rPr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estimate participation matrices ?</a:t>
            </a:r>
          </a:p>
        </p:txBody>
      </p:sp>
    </p:spTree>
    <p:extLst>
      <p:ext uri="{BB962C8B-B14F-4D97-AF65-F5344CB8AC3E}">
        <p14:creationId xmlns:p14="http://schemas.microsoft.com/office/powerpoint/2010/main" val="3993996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5B8088E-432F-194A-9C34-4E42823C5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10749"/>
          <a:stretch/>
        </p:blipFill>
        <p:spPr>
          <a:xfrm>
            <a:off x="2570389" y="4034090"/>
            <a:ext cx="6530639" cy="137551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8FF26-8D5D-1F43-A8A8-B2F2E5AC2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27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70FCDF9-E53A-2B49-8043-E97309E7F55D}"/>
                  </a:ext>
                </a:extLst>
              </p:cNvPr>
              <p:cNvSpPr txBox="1"/>
              <p:nvPr/>
            </p:nvSpPr>
            <p:spPr>
              <a:xfrm>
                <a:off x="555002" y="1659254"/>
                <a:ext cx="103080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[Gibbs sampling]</a:t>
                </a:r>
                <a:endParaRPr kumimoji="1" lang="en-US" altLang="ja-JP" sz="3200" dirty="0">
                  <a:solidFill>
                    <a:srgbClr val="3B3B3B"/>
                  </a:solidFill>
                  <a:latin typeface="Candara" panose="020E0502030303020204" pitchFamily="34" charset="0"/>
                </a:endParaRPr>
              </a:p>
              <a:p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I</a:t>
                </a:r>
                <a:r>
                  <a:rPr kumimoji="1"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nfer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 latent groups considering past distribution,</a:t>
                </a:r>
              </a:p>
              <a:p>
                <a:r>
                  <a:rPr kumimoji="1"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according to probability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3B3B3B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ja-JP" altLang="en-US" sz="3200" i="1" dirty="0">
                  <a:solidFill>
                    <a:srgbClr val="3B3B3B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70FCDF9-E53A-2B49-8043-E97309E7F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02" y="1659254"/>
                <a:ext cx="10308051" cy="1569660"/>
              </a:xfrm>
              <a:prstGeom prst="rect">
                <a:avLst/>
              </a:prstGeom>
              <a:blipFill>
                <a:blip r:embed="rId4"/>
                <a:stretch>
                  <a:fillRect l="-1476" t="-4800" b="-112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18FEB92-FA3E-E945-91BF-063DD07C96A5}"/>
              </a:ext>
            </a:extLst>
          </p:cNvPr>
          <p:cNvSpPr txBox="1"/>
          <p:nvPr/>
        </p:nvSpPr>
        <p:spPr>
          <a:xfrm rot="20903487">
            <a:off x="1079211" y="3671291"/>
            <a:ext cx="342914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Trebuchet MS" panose="020B0703020202090204" pitchFamily="34" charset="0"/>
              </a:rPr>
              <a:t>Incremental &amp; Efficient</a:t>
            </a:r>
            <a:endParaRPr kumimoji="1" lang="ja-JP" altLang="en-US" sz="240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4289D27-92AD-8849-ABD9-614D4FD60B40}"/>
              </a:ext>
            </a:extLst>
          </p:cNvPr>
          <p:cNvSpPr txBox="1"/>
          <p:nvPr/>
        </p:nvSpPr>
        <p:spPr>
          <a:xfrm>
            <a:off x="857006" y="356840"/>
            <a:ext cx="1142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Step1: </a:t>
            </a:r>
            <a:r>
              <a:rPr kumimoji="1" lang="en-US" altLang="ja-JP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TriComp</a:t>
            </a:r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-Decomp</a:t>
            </a:r>
          </a:p>
          <a:p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(Incremental estimation of regime)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43" name="Group 20">
            <a:extLst>
              <a:ext uri="{FF2B5EF4-FFF2-40B4-BE49-F238E27FC236}">
                <a16:creationId xmlns:a16="http://schemas.microsoft.com/office/drawing/2014/main" id="{6B029873-EBC3-8547-BA0D-7F7944715E1F}"/>
              </a:ext>
            </a:extLst>
          </p:cNvPr>
          <p:cNvGrpSpPr/>
          <p:nvPr/>
        </p:nvGrpSpPr>
        <p:grpSpPr>
          <a:xfrm>
            <a:off x="-254133" y="0"/>
            <a:ext cx="1625621" cy="1328947"/>
            <a:chOff x="-253237" y="10260"/>
            <a:chExt cx="1625621" cy="1328947"/>
          </a:xfrm>
        </p:grpSpPr>
        <p:sp>
          <p:nvSpPr>
            <p:cNvPr id="44" name="Right Triangle 21">
              <a:extLst>
                <a:ext uri="{FF2B5EF4-FFF2-40B4-BE49-F238E27FC236}">
                  <a16:creationId xmlns:a16="http://schemas.microsoft.com/office/drawing/2014/main" id="{57D048F9-B5F4-7A45-835D-56567E7841E2}"/>
                </a:ext>
              </a:extLst>
            </p:cNvPr>
            <p:cNvSpPr/>
            <p:nvPr/>
          </p:nvSpPr>
          <p:spPr>
            <a:xfrm rot="5400000">
              <a:off x="21718" y="-11458"/>
              <a:ext cx="1328947" cy="1372384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45" name="Rectangle 22">
              <a:extLst>
                <a:ext uri="{FF2B5EF4-FFF2-40B4-BE49-F238E27FC236}">
                  <a16:creationId xmlns:a16="http://schemas.microsoft.com/office/drawing/2014/main" id="{A8BC7CDD-9CB5-E843-9050-F2EF9FCCC987}"/>
                </a:ext>
              </a:extLst>
            </p:cNvPr>
            <p:cNvSpPr/>
            <p:nvPr/>
          </p:nvSpPr>
          <p:spPr>
            <a:xfrm rot="18960742">
              <a:off x="-253237" y="200185"/>
              <a:ext cx="15013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Details</a:t>
              </a:r>
              <a:endParaRPr kumimoji="1" lang="ja-JP" altLang="en-US" sz="28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205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52182B-C8FB-E14F-A29F-01D616FB8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BD551B-9ED5-8E47-B963-4716F6DED57D}"/>
              </a:ext>
            </a:extLst>
          </p:cNvPr>
          <p:cNvSpPr txBox="1"/>
          <p:nvPr/>
        </p:nvSpPr>
        <p:spPr>
          <a:xfrm>
            <a:off x="358588" y="286870"/>
            <a:ext cx="7637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Overview</a:t>
            </a:r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kumimoji="1" lang="en-US" altLang="ja-JP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TriComp</a:t>
            </a:r>
            <a:endParaRPr kumimoji="1" lang="ja-JP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BF8D144-6DC9-0647-89A4-28E3B1A0806F}"/>
              </a:ext>
            </a:extLst>
          </p:cNvPr>
          <p:cNvGrpSpPr/>
          <p:nvPr/>
        </p:nvGrpSpPr>
        <p:grpSpPr>
          <a:xfrm>
            <a:off x="9509365" y="4480268"/>
            <a:ext cx="2096777" cy="1370011"/>
            <a:chOff x="8701903" y="2997982"/>
            <a:chExt cx="2096777" cy="137001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EB4EA16-739F-9343-88D3-AB5276A922AA}"/>
                </a:ext>
              </a:extLst>
            </p:cNvPr>
            <p:cNvGrpSpPr/>
            <p:nvPr/>
          </p:nvGrpSpPr>
          <p:grpSpPr>
            <a:xfrm>
              <a:off x="9027170" y="3101356"/>
              <a:ext cx="1623692" cy="1266637"/>
              <a:chOff x="1772521" y="5031695"/>
              <a:chExt cx="1193963" cy="1063158"/>
            </a:xfrm>
            <a:solidFill>
              <a:srgbClr val="C00000"/>
            </a:solidFill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920B6E62-3EC9-1749-9AF0-DFB430D4D907}"/>
                  </a:ext>
                </a:extLst>
              </p:cNvPr>
              <p:cNvGrpSpPr/>
              <p:nvPr/>
            </p:nvGrpSpPr>
            <p:grpSpPr>
              <a:xfrm>
                <a:off x="1772521" y="5031695"/>
                <a:ext cx="1193963" cy="1063158"/>
                <a:chOff x="2661689" y="4470863"/>
                <a:chExt cx="897042" cy="1063158"/>
              </a:xfrm>
              <a:grpFill/>
            </p:grpSpPr>
            <p:sp>
              <p:nvSpPr>
                <p:cNvPr id="9" name="円柱 8">
                  <a:extLst>
                    <a:ext uri="{FF2B5EF4-FFF2-40B4-BE49-F238E27FC236}">
                      <a16:creationId xmlns:a16="http://schemas.microsoft.com/office/drawing/2014/main" id="{D0D9EE85-B2F3-ED47-974F-3B7BECA8337A}"/>
                    </a:ext>
                  </a:extLst>
                </p:cNvPr>
                <p:cNvSpPr/>
                <p:nvPr/>
              </p:nvSpPr>
              <p:spPr>
                <a:xfrm>
                  <a:off x="2661689" y="5046341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円柱 9">
                  <a:extLst>
                    <a:ext uri="{FF2B5EF4-FFF2-40B4-BE49-F238E27FC236}">
                      <a16:creationId xmlns:a16="http://schemas.microsoft.com/office/drawing/2014/main" id="{BF5D3354-37FE-304C-8E8C-6D2BB219F6BF}"/>
                    </a:ext>
                  </a:extLst>
                </p:cNvPr>
                <p:cNvSpPr/>
                <p:nvPr/>
              </p:nvSpPr>
              <p:spPr>
                <a:xfrm>
                  <a:off x="2661689" y="4758566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円柱 10">
                  <a:extLst>
                    <a:ext uri="{FF2B5EF4-FFF2-40B4-BE49-F238E27FC236}">
                      <a16:creationId xmlns:a16="http://schemas.microsoft.com/office/drawing/2014/main" id="{E08FD9E8-60FA-4A49-9C36-035E84E4711A}"/>
                    </a:ext>
                  </a:extLst>
                </p:cNvPr>
                <p:cNvSpPr/>
                <p:nvPr/>
              </p:nvSpPr>
              <p:spPr>
                <a:xfrm>
                  <a:off x="2661689" y="4470863"/>
                  <a:ext cx="897042" cy="487680"/>
                </a:xfrm>
                <a:prstGeom prst="can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C3CB671-3210-904F-A133-7B2E63DC58C5}"/>
                  </a:ext>
                </a:extLst>
              </p:cNvPr>
              <p:cNvSpPr txBox="1"/>
              <p:nvPr/>
            </p:nvSpPr>
            <p:spPr>
              <a:xfrm>
                <a:off x="2304260" y="5240846"/>
                <a:ext cx="135839" cy="379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880"/>
                  </a:lnSpc>
                </a:pPr>
                <a:endParaRPr lang="en-US" altLang="ja-JP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4CD8377-B622-3546-9423-6CF74AB3D6B3}"/>
                </a:ext>
              </a:extLst>
            </p:cNvPr>
            <p:cNvSpPr/>
            <p:nvPr/>
          </p:nvSpPr>
          <p:spPr>
            <a:xfrm>
              <a:off x="8701903" y="2997982"/>
              <a:ext cx="20967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6000" dirty="0">
                  <a:solidFill>
                    <a:schemeClr val="bg1"/>
                  </a:solidFill>
                  <a:latin typeface="Candara" panose="020E0502030303020204" pitchFamily="34" charset="0"/>
                </a:rPr>
                <a:t> </a:t>
              </a:r>
              <a:r>
                <a:rPr lang="en-US" altLang="ja-JP" sz="2400" dirty="0">
                  <a:solidFill>
                    <a:schemeClr val="bg1"/>
                  </a:solidFill>
                  <a:latin typeface="Candara" panose="020E0502030303020204" pitchFamily="34" charset="0"/>
                </a:rPr>
                <a:t>Full model</a:t>
              </a:r>
              <a:endParaRPr lang="en-US" altLang="ja-JP" sz="6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2D7058-0DB4-B04A-9F5C-F1B67A94A386}"/>
                    </a:ext>
                  </a:extLst>
                </p:cNvPr>
                <p:cNvSpPr/>
                <p:nvPr/>
              </p:nvSpPr>
              <p:spPr>
                <a:xfrm>
                  <a:off x="9543903" y="3690480"/>
                  <a:ext cx="59022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oMath>
                    </m:oMathPara>
                  </a14:m>
                  <a:endParaRPr lang="ja-JP" altLang="en-US"/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CD2D7058-0DB4-B04A-9F5C-F1B67A94A3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903" y="3690480"/>
                  <a:ext cx="590226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128" r="-21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DE5288-6412-0842-9522-94D7E735FDF1}"/>
              </a:ext>
            </a:extLst>
          </p:cNvPr>
          <p:cNvGrpSpPr/>
          <p:nvPr/>
        </p:nvGrpSpPr>
        <p:grpSpPr>
          <a:xfrm>
            <a:off x="358588" y="1153198"/>
            <a:ext cx="7123451" cy="1887335"/>
            <a:chOff x="336487" y="1114286"/>
            <a:chExt cx="6385143" cy="1887335"/>
          </a:xfrm>
        </p:grpSpPr>
        <p:sp>
          <p:nvSpPr>
            <p:cNvPr id="16" name="直方体 15">
              <a:extLst>
                <a:ext uri="{FF2B5EF4-FFF2-40B4-BE49-F238E27FC236}">
                  <a16:creationId xmlns:a16="http://schemas.microsoft.com/office/drawing/2014/main" id="{21DB79EB-29F3-704C-9CFD-D5C40A7CE183}"/>
                </a:ext>
              </a:extLst>
            </p:cNvPr>
            <p:cNvSpPr/>
            <p:nvPr/>
          </p:nvSpPr>
          <p:spPr>
            <a:xfrm>
              <a:off x="1093630" y="1633427"/>
              <a:ext cx="5628000" cy="1368194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2"/>
              </a:solidFill>
              <a:prstDash val="lg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3165616-19CF-9148-9484-C17DAD540EE8}"/>
                    </a:ext>
                  </a:extLst>
                </p:cNvPr>
                <p:cNvSpPr txBox="1"/>
                <p:nvPr/>
              </p:nvSpPr>
              <p:spPr>
                <a:xfrm>
                  <a:off x="1270709" y="1114286"/>
                  <a:ext cx="25122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solidFill>
                        <a:schemeClr val="tx2"/>
                      </a:solidFill>
                    </a:rPr>
                    <a:t>Complex </a:t>
                  </a:r>
                  <a:r>
                    <a:rPr lang="en-US" altLang="ja-JP" sz="2000" dirty="0">
                      <a:solidFill>
                        <a:schemeClr val="tx2"/>
                      </a:solidFill>
                    </a:rPr>
                    <a:t>Event</a:t>
                  </a:r>
                  <a:r>
                    <a:rPr kumimoji="1" lang="en-US" altLang="ja-JP" sz="2000" dirty="0">
                      <a:solidFill>
                        <a:schemeClr val="tx2"/>
                      </a:solidFill>
                    </a:rPr>
                    <a:t> stream</a:t>
                  </a:r>
                  <a:r>
                    <a:rPr kumimoji="1" lang="en-US" altLang="ja-JP" sz="2000" dirty="0">
                      <a:solidFill>
                        <a:schemeClr val="tx2"/>
                      </a:solidFill>
                      <a:latin typeface="Helvetica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</m:oMath>
                  </a14:m>
                  <a:endParaRPr kumimoji="1" lang="ja-JP" altLang="en-US" sz="2000">
                    <a:solidFill>
                      <a:schemeClr val="tx2"/>
                    </a:solidFill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3165616-19CF-9148-9484-C17DAD54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709" y="1114286"/>
                  <a:ext cx="2512264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2252" t="-6061" b="-242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2AFDDDF-058D-184B-8E73-6635EB55B175}"/>
                </a:ext>
              </a:extLst>
            </p:cNvPr>
            <p:cNvSpPr txBox="1"/>
            <p:nvPr/>
          </p:nvSpPr>
          <p:spPr>
            <a:xfrm>
              <a:off x="336487" y="2327039"/>
              <a:ext cx="73821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2000" dirty="0">
                  <a:solidFill>
                    <a:schemeClr val="tx2"/>
                  </a:solidFill>
                </a:rPr>
                <a:t>E</a:t>
              </a:r>
              <a:r>
                <a:rPr kumimoji="1" lang="en-US" altLang="ja-JP" sz="2000" dirty="0">
                  <a:solidFill>
                    <a:schemeClr val="tx2"/>
                  </a:solidFill>
                </a:rPr>
                <a:t>ntity2</a:t>
              </a:r>
              <a:endParaRPr kumimoji="1" lang="ja-JP" altLang="en-US" sz="2000">
                <a:solidFill>
                  <a:schemeClr val="tx2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93EF85F-CFCE-594A-8F4D-D96BAE581A71}"/>
                </a:ext>
              </a:extLst>
            </p:cNvPr>
            <p:cNvSpPr txBox="1"/>
            <p:nvPr/>
          </p:nvSpPr>
          <p:spPr>
            <a:xfrm>
              <a:off x="441397" y="1565689"/>
              <a:ext cx="6588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2000" dirty="0">
                  <a:solidFill>
                    <a:schemeClr val="tx2"/>
                  </a:solidFill>
                </a:rPr>
                <a:t>E</a:t>
              </a:r>
              <a:r>
                <a:rPr kumimoji="1" lang="en-US" altLang="ja-JP" sz="2000" dirty="0">
                  <a:solidFill>
                    <a:schemeClr val="tx2"/>
                  </a:solidFill>
                </a:rPr>
                <a:t>ntity1</a:t>
              </a:r>
              <a:endParaRPr kumimoji="1" lang="ja-JP" altLang="en-US" sz="200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直方体 21">
                <a:extLst>
                  <a:ext uri="{FF2B5EF4-FFF2-40B4-BE49-F238E27FC236}">
                    <a16:creationId xmlns:a16="http://schemas.microsoft.com/office/drawing/2014/main" id="{7C4F3866-EDCE-284B-9239-2882AF82FEB6}"/>
                  </a:ext>
                </a:extLst>
              </p:cNvPr>
              <p:cNvSpPr/>
              <p:nvPr/>
            </p:nvSpPr>
            <p:spPr>
              <a:xfrm>
                <a:off x="2380141" y="1681854"/>
                <a:ext cx="1311867" cy="1368194"/>
              </a:xfrm>
              <a:prstGeom prst="cube">
                <a:avLst/>
              </a:prstGeom>
              <a:solidFill>
                <a:srgbClr val="8BDFDF">
                  <a:alpha val="7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/>
                        <m:sup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22" name="直方体 21">
                <a:extLst>
                  <a:ext uri="{FF2B5EF4-FFF2-40B4-BE49-F238E27FC236}">
                    <a16:creationId xmlns:a16="http://schemas.microsoft.com/office/drawing/2014/main" id="{7C4F3866-EDCE-284B-9239-2882AF82F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41" y="1681854"/>
                <a:ext cx="1311867" cy="1368194"/>
              </a:xfrm>
              <a:prstGeom prst="cub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839F41-46DA-0043-B46D-FBB190A96848}"/>
                  </a:ext>
                </a:extLst>
              </p:cNvPr>
              <p:cNvSpPr txBox="1"/>
              <p:nvPr/>
            </p:nvSpPr>
            <p:spPr>
              <a:xfrm>
                <a:off x="645017" y="3127301"/>
                <a:ext cx="15116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Time</a:t>
                </a:r>
                <a:r>
                  <a:rPr kumimoji="1" lang="en-US" altLang="ja-JP" sz="2000" dirty="0">
                    <a:solidFill>
                      <a:schemeClr val="tx2"/>
                    </a:solidFill>
                    <a:latin typeface="Helvetica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kumimoji="1" lang="ja-JP" altLang="en-US" sz="2000">
                  <a:solidFill>
                    <a:schemeClr val="tx2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839F41-46DA-0043-B46D-FBB190A96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17" y="3127301"/>
                <a:ext cx="1511632" cy="400110"/>
              </a:xfrm>
              <a:prstGeom prst="rect">
                <a:avLst/>
              </a:prstGeom>
              <a:blipFill>
                <a:blip r:embed="rId11"/>
                <a:stretch>
                  <a:fillRect l="-4167" t="-9375" b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直方体 36">
            <a:extLst>
              <a:ext uri="{FF2B5EF4-FFF2-40B4-BE49-F238E27FC236}">
                <a16:creationId xmlns:a16="http://schemas.microsoft.com/office/drawing/2014/main" id="{498AD022-2DF7-8840-9CBE-BC44933C986F}"/>
              </a:ext>
            </a:extLst>
          </p:cNvPr>
          <p:cNvSpPr/>
          <p:nvPr/>
        </p:nvSpPr>
        <p:spPr>
          <a:xfrm>
            <a:off x="1203279" y="4225075"/>
            <a:ext cx="6278760" cy="1334458"/>
          </a:xfrm>
          <a:prstGeom prst="cub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D990E54-8AC1-144C-868E-F6DD887A871F}"/>
              </a:ext>
            </a:extLst>
          </p:cNvPr>
          <p:cNvSpPr txBox="1"/>
          <p:nvPr/>
        </p:nvSpPr>
        <p:spPr>
          <a:xfrm>
            <a:off x="1400833" y="3817467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Regime assignment</a:t>
            </a:r>
            <a:endParaRPr kumimoji="1" lang="ja-JP" altLang="en-US" sz="20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6A2D9DD-BD00-704D-8D86-A83683CFCA41}"/>
              </a:ext>
            </a:extLst>
          </p:cNvPr>
          <p:cNvCxnSpPr>
            <a:cxnSpLocks/>
          </p:cNvCxnSpPr>
          <p:nvPr/>
        </p:nvCxnSpPr>
        <p:spPr>
          <a:xfrm>
            <a:off x="2380141" y="3138178"/>
            <a:ext cx="97887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CF12948-0282-904D-8AA6-33BA99B24893}"/>
                  </a:ext>
                </a:extLst>
              </p:cNvPr>
              <p:cNvSpPr txBox="1"/>
              <p:nvPr/>
            </p:nvSpPr>
            <p:spPr>
              <a:xfrm flipH="1">
                <a:off x="2674938" y="3061315"/>
                <a:ext cx="2545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3B3B3B"/>
                          </a:solidFill>
                          <a:latin typeface="Cambria Math" panose="02040503050406030204" pitchFamily="18" charset="0"/>
                          <a:cs typeface="Angsana New" panose="02020603050405020304" pitchFamily="18" charset="-34"/>
                        </a:rPr>
                        <m:t>𝜏</m:t>
                      </m:r>
                    </m:oMath>
                  </m:oMathPara>
                </a14:m>
                <a:endParaRPr kumimoji="1" lang="ja-JP" altLang="en-US" sz="2800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CF12948-0282-904D-8AA6-33BA99B24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74938" y="3061315"/>
                <a:ext cx="254544" cy="523220"/>
              </a:xfrm>
              <a:prstGeom prst="rect">
                <a:avLst/>
              </a:prstGeom>
              <a:blipFill>
                <a:blip r:embed="rId12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allelogram 8">
            <a:extLst>
              <a:ext uri="{FF2B5EF4-FFF2-40B4-BE49-F238E27FC236}">
                <a16:creationId xmlns:a16="http://schemas.microsoft.com/office/drawing/2014/main" id="{AF5E1785-0BFA-AF4F-9999-ABC069A56616}"/>
              </a:ext>
            </a:extLst>
          </p:cNvPr>
          <p:cNvSpPr/>
          <p:nvPr/>
        </p:nvSpPr>
        <p:spPr>
          <a:xfrm>
            <a:off x="9901410" y="1788477"/>
            <a:ext cx="674501" cy="409509"/>
          </a:xfrm>
          <a:prstGeom prst="parallelogram">
            <a:avLst>
              <a:gd name="adj" fmla="val 968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9">
            <a:extLst>
              <a:ext uri="{FF2B5EF4-FFF2-40B4-BE49-F238E27FC236}">
                <a16:creationId xmlns:a16="http://schemas.microsoft.com/office/drawing/2014/main" id="{E6DC9CAF-DEBA-3346-B42A-BB15D19D7F7F}"/>
              </a:ext>
            </a:extLst>
          </p:cNvPr>
          <p:cNvSpPr/>
          <p:nvPr/>
        </p:nvSpPr>
        <p:spPr>
          <a:xfrm>
            <a:off x="9899710" y="2291424"/>
            <a:ext cx="236253" cy="940483"/>
          </a:xfrm>
          <a:prstGeom prst="parallelogram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139">
            <a:extLst>
              <a:ext uri="{FF2B5EF4-FFF2-40B4-BE49-F238E27FC236}">
                <a16:creationId xmlns:a16="http://schemas.microsoft.com/office/drawing/2014/main" id="{E35D9E85-ACE9-104D-B4BF-CD22DFA2BF90}"/>
              </a:ext>
            </a:extLst>
          </p:cNvPr>
          <p:cNvSpPr/>
          <p:nvPr/>
        </p:nvSpPr>
        <p:spPr>
          <a:xfrm>
            <a:off x="10326643" y="2251020"/>
            <a:ext cx="1098637" cy="27924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1513E7C-D083-A94C-94E1-3319FBE1829F}"/>
                  </a:ext>
                </a:extLst>
              </p:cNvPr>
              <p:cNvSpPr txBox="1"/>
              <p:nvPr/>
            </p:nvSpPr>
            <p:spPr>
              <a:xfrm flipH="1">
                <a:off x="10017724" y="1736726"/>
                <a:ext cx="441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ja-JP" sz="2400" b="0" i="1" baseline="-2500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endParaRPr kumimoji="1" lang="ja-JP" altLang="en-US" sz="24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1513E7C-D083-A94C-94E1-3319FBE18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17724" y="1736726"/>
                <a:ext cx="441872" cy="461665"/>
              </a:xfrm>
              <a:prstGeom prst="rect">
                <a:avLst/>
              </a:prstGeom>
              <a:blipFill>
                <a:blip r:embed="rId13"/>
                <a:stretch>
                  <a:fillRect l="-19444" t="-7895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88D1652-97FE-4F48-84D4-0A81A33DA368}"/>
                  </a:ext>
                </a:extLst>
              </p:cNvPr>
              <p:cNvSpPr txBox="1"/>
              <p:nvPr/>
            </p:nvSpPr>
            <p:spPr>
              <a:xfrm flipH="1">
                <a:off x="10646478" y="2125603"/>
                <a:ext cx="437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3B3B3B"/>
                    </a:solidFill>
                    <a:latin typeface="Angsana New" panose="02020603050405020304" pitchFamily="18" charset="-34"/>
                    <a:ea typeface="Cambria Math" panose="02040503050406030204" pitchFamily="18" charset="0"/>
                    <a:cs typeface="Angsana New" panose="02020603050405020304" pitchFamily="18" charset="-34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2400" b="0" i="1" baseline="-2500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endParaRPr kumimoji="1" lang="ja-JP" altLang="en-US" sz="2400" b="1" dirty="0">
                  <a:solidFill>
                    <a:srgbClr val="3B3B3B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88D1652-97FE-4F48-84D4-0A81A33DA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46478" y="2125603"/>
                <a:ext cx="437953" cy="461665"/>
              </a:xfrm>
              <a:prstGeom prst="rect">
                <a:avLst/>
              </a:prstGeom>
              <a:blipFill>
                <a:blip r:embed="rId14"/>
                <a:stretch>
                  <a:fillRect l="-22857" t="-8108" b="-324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DF864CB-A9B8-2C40-8CAC-FBE2B16A4C83}"/>
                  </a:ext>
                </a:extLst>
              </p:cNvPr>
              <p:cNvSpPr txBox="1"/>
              <p:nvPr/>
            </p:nvSpPr>
            <p:spPr>
              <a:xfrm flipH="1">
                <a:off x="9798711" y="2530264"/>
                <a:ext cx="4418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rgbClr val="3B3B3B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B</a:t>
                </a:r>
                <a14:m>
                  <m:oMath xmlns:m="http://schemas.openxmlformats.org/officeDocument/2006/math">
                    <m:r>
                      <a:rPr lang="en-US" altLang="ja-JP" sz="2400" b="0" i="1" baseline="-2500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endParaRPr kumimoji="1" lang="ja-JP" altLang="en-US" sz="2400" baseline="-25000" dirty="0">
                  <a:solidFill>
                    <a:srgbClr val="3B3B3B"/>
                  </a:solidFill>
                  <a:latin typeface="Cambria Math" panose="02040503050406030204" pitchFamily="18" charset="0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DF864CB-A9B8-2C40-8CAC-FBE2B16A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98711" y="2530264"/>
                <a:ext cx="441871" cy="461665"/>
              </a:xfrm>
              <a:prstGeom prst="rect">
                <a:avLst/>
              </a:prstGeom>
              <a:blipFill>
                <a:blip r:embed="rId15"/>
                <a:stretch>
                  <a:fillRect l="-19444" t="-8108" b="-324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5FD90F9-017A-554F-8639-31AA19F90D30}"/>
                  </a:ext>
                </a:extLst>
              </p:cNvPr>
              <p:cNvSpPr/>
              <p:nvPr/>
            </p:nvSpPr>
            <p:spPr>
              <a:xfrm>
                <a:off x="9417174" y="1630702"/>
                <a:ext cx="542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5FD90F9-017A-554F-8639-31AA19F90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174" y="1630702"/>
                <a:ext cx="54239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右矢印 33">
            <a:extLst>
              <a:ext uri="{FF2B5EF4-FFF2-40B4-BE49-F238E27FC236}">
                <a16:creationId xmlns:a16="http://schemas.microsoft.com/office/drawing/2014/main" id="{BFF30930-A559-3043-A796-B10E6BCEBBFA}"/>
              </a:ext>
            </a:extLst>
          </p:cNvPr>
          <p:cNvSpPr/>
          <p:nvPr/>
        </p:nvSpPr>
        <p:spPr>
          <a:xfrm rot="5400000">
            <a:off x="10309451" y="3752069"/>
            <a:ext cx="674054" cy="413143"/>
          </a:xfrm>
          <a:prstGeom prst="rightArrow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>
            <a:extLst>
              <a:ext uri="{FF2B5EF4-FFF2-40B4-BE49-F238E27FC236}">
                <a16:creationId xmlns:a16="http://schemas.microsoft.com/office/drawing/2014/main" id="{5B9A1F67-6285-FB4C-862B-F0AFA9DE2304}"/>
              </a:ext>
            </a:extLst>
          </p:cNvPr>
          <p:cNvSpPr/>
          <p:nvPr/>
        </p:nvSpPr>
        <p:spPr>
          <a:xfrm rot="10800000">
            <a:off x="8205161" y="4939964"/>
            <a:ext cx="674054" cy="413143"/>
          </a:xfrm>
          <a:prstGeom prst="rightArrow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21BFA6B-5873-474D-B835-2D45B0990FE7}"/>
              </a:ext>
            </a:extLst>
          </p:cNvPr>
          <p:cNvSpPr/>
          <p:nvPr/>
        </p:nvSpPr>
        <p:spPr>
          <a:xfrm>
            <a:off x="6234108" y="2916716"/>
            <a:ext cx="3514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TriComp</a:t>
            </a:r>
            <a:r>
              <a:rPr lang="en-US" altLang="ja-JP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-Compress</a:t>
            </a:r>
            <a:endParaRPr lang="ja-JP" alt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直方体 37">
                <a:extLst>
                  <a:ext uri="{FF2B5EF4-FFF2-40B4-BE49-F238E27FC236}">
                    <a16:creationId xmlns:a16="http://schemas.microsoft.com/office/drawing/2014/main" id="{09563391-507D-4043-9B8C-85A766074E7B}"/>
                  </a:ext>
                </a:extLst>
              </p:cNvPr>
              <p:cNvSpPr/>
              <p:nvPr/>
            </p:nvSpPr>
            <p:spPr>
              <a:xfrm>
                <a:off x="2380141" y="4225075"/>
                <a:ext cx="1329337" cy="1326228"/>
              </a:xfrm>
              <a:prstGeom prst="cube">
                <a:avLst/>
              </a:prstGeom>
              <a:solidFill>
                <a:schemeClr val="accent1">
                  <a:alpha val="7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38" name="直方体 37">
                <a:extLst>
                  <a:ext uri="{FF2B5EF4-FFF2-40B4-BE49-F238E27FC236}">
                    <a16:creationId xmlns:a16="http://schemas.microsoft.com/office/drawing/2014/main" id="{09563391-507D-4043-9B8C-85A766074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41" y="4225075"/>
                <a:ext cx="1329337" cy="1326228"/>
              </a:xfrm>
              <a:prstGeom prst="cub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雲形吹き出し 38">
                <a:extLst>
                  <a:ext uri="{FF2B5EF4-FFF2-40B4-BE49-F238E27FC236}">
                    <a16:creationId xmlns:a16="http://schemas.microsoft.com/office/drawing/2014/main" id="{E7B06B5D-C15A-8049-B381-5C72150AECB6}"/>
                  </a:ext>
                </a:extLst>
              </p:cNvPr>
              <p:cNvSpPr/>
              <p:nvPr/>
            </p:nvSpPr>
            <p:spPr>
              <a:xfrm>
                <a:off x="7920948" y="3439784"/>
                <a:ext cx="1890912" cy="817176"/>
              </a:xfrm>
              <a:prstGeom prst="cloudCallout">
                <a:avLst>
                  <a:gd name="adj1" fmla="val 52596"/>
                  <a:gd name="adj2" fmla="val 57027"/>
                </a:avLst>
              </a:prstGeom>
              <a:solidFill>
                <a:schemeClr val="bg1">
                  <a:lumMod val="95000"/>
                  <a:alpha val="80000"/>
                </a:schemeClr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b="1" dirty="0">
                    <a:solidFill>
                      <a:schemeClr val="tx2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chemeClr val="tx2"/>
                    </a:solidFill>
                    <a:latin typeface="Candara" panose="020E0502030303020204" pitchFamily="34" charset="0"/>
                  </a:rPr>
                  <a:t>vs</a:t>
                </a:r>
                <a:r>
                  <a:rPr kumimoji="1" lang="en-US" altLang="ja-JP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Θ</m:t>
                    </m:r>
                    <m:r>
                      <a:rPr lang="en-US" altLang="ja-JP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kumimoji="1" lang="ja-JP" altLang="en-US" sz="2400" b="1">
                  <a:solidFill>
                    <a:schemeClr val="tx2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9" name="雲形吹き出し 38">
                <a:extLst>
                  <a:ext uri="{FF2B5EF4-FFF2-40B4-BE49-F238E27FC236}">
                    <a16:creationId xmlns:a16="http://schemas.microsoft.com/office/drawing/2014/main" id="{E7B06B5D-C15A-8049-B381-5C72150AE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948" y="3439784"/>
                <a:ext cx="1890912" cy="817176"/>
              </a:xfrm>
              <a:prstGeom prst="cloudCallout">
                <a:avLst>
                  <a:gd name="adj1" fmla="val 52596"/>
                  <a:gd name="adj2" fmla="val 57027"/>
                </a:avLst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34130519-66CC-2B4E-8A08-2D92C001BDA0}"/>
              </a:ext>
            </a:extLst>
          </p:cNvPr>
          <p:cNvGrpSpPr/>
          <p:nvPr/>
        </p:nvGrpSpPr>
        <p:grpSpPr>
          <a:xfrm>
            <a:off x="8440993" y="4314944"/>
            <a:ext cx="1231006" cy="584775"/>
            <a:chOff x="5449308" y="3860374"/>
            <a:chExt cx="3989359" cy="1772697"/>
          </a:xfrm>
        </p:grpSpPr>
        <p:sp>
          <p:nvSpPr>
            <p:cNvPr id="42" name="三角形 41">
              <a:extLst>
                <a:ext uri="{FF2B5EF4-FFF2-40B4-BE49-F238E27FC236}">
                  <a16:creationId xmlns:a16="http://schemas.microsoft.com/office/drawing/2014/main" id="{1317D29B-2B88-E749-A9FA-62D6966414B9}"/>
                </a:ext>
              </a:extLst>
            </p:cNvPr>
            <p:cNvSpPr/>
            <p:nvPr/>
          </p:nvSpPr>
          <p:spPr>
            <a:xfrm>
              <a:off x="6903074" y="4795944"/>
              <a:ext cx="1081826" cy="837127"/>
            </a:xfrm>
            <a:prstGeom prst="triangl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8F25057B-5CCE-6C4C-AAF5-AA52A4B17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9308" y="4418381"/>
              <a:ext cx="3989359" cy="70107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F6B09813-3F98-944A-82F5-6CAA55EEA157}"/>
                </a:ext>
              </a:extLst>
            </p:cNvPr>
            <p:cNvSpPr/>
            <p:nvPr/>
          </p:nvSpPr>
          <p:spPr>
            <a:xfrm>
              <a:off x="5711346" y="4041296"/>
              <a:ext cx="1005839" cy="914401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0A25D727-271C-4D48-8D88-F0F3DEDAFD38}"/>
                </a:ext>
              </a:extLst>
            </p:cNvPr>
            <p:cNvSpPr/>
            <p:nvPr/>
          </p:nvSpPr>
          <p:spPr>
            <a:xfrm>
              <a:off x="8566568" y="3860374"/>
              <a:ext cx="687002" cy="624547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6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8FF26-8D5D-1F43-A8A8-B2F2E5AC2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29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AFB807B-FF75-A24C-97DA-0AEEDB43D121}"/>
                  </a:ext>
                </a:extLst>
              </p:cNvPr>
              <p:cNvSpPr txBox="1"/>
              <p:nvPr/>
            </p:nvSpPr>
            <p:spPr>
              <a:xfrm>
                <a:off x="358586" y="286870"/>
                <a:ext cx="114270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Step2: </a:t>
                </a:r>
                <a:r>
                  <a:rPr kumimoji="1" lang="en-US" altLang="ja-JP" sz="4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TriComp</a:t>
                </a:r>
                <a:r>
                  <a:rPr lang="en-US" altLang="ja-JP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-Compress</a:t>
                </a:r>
              </a:p>
              <a:p>
                <a:r>
                  <a:rPr lang="en-US" altLang="ja-JP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(</a:t>
                </a:r>
                <a:r>
                  <a:rPr lang="en-US" altLang="ja-JP" sz="28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Automatic optimization of </a:t>
                </a:r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full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ja-JP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)</a:t>
                </a:r>
                <a:endParaRPr kumimoji="1" lang="ja-JP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AFB807B-FF75-A24C-97DA-0AEEDB43D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6" y="286870"/>
                <a:ext cx="11427014" cy="1200329"/>
              </a:xfrm>
              <a:prstGeom prst="rect">
                <a:avLst/>
              </a:prstGeom>
              <a:blipFill>
                <a:blip r:embed="rId3"/>
                <a:stretch>
                  <a:fillRect l="-2222" t="-104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7244F3B-5582-0547-AECD-D435EE26A8B3}"/>
              </a:ext>
            </a:extLst>
          </p:cNvPr>
          <p:cNvSpPr txBox="1">
            <a:spLocks/>
          </p:cNvSpPr>
          <p:nvPr/>
        </p:nvSpPr>
        <p:spPr>
          <a:xfrm>
            <a:off x="442070" y="3090926"/>
            <a:ext cx="10720873" cy="1484708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Idea: </a:t>
            </a:r>
            <a:r>
              <a:rPr lang="en-US" altLang="ja-JP" sz="3200" b="1" dirty="0">
                <a:latin typeface="Candara" panose="020E0502030303020204" pitchFamily="34" charset="0"/>
              </a:rPr>
              <a:t>Minimum Description Length (MDL) principle</a:t>
            </a:r>
            <a:endParaRPr lang="en-US" altLang="ja-JP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Candara" panose="020E0502030303020204" pitchFamily="34" charset="0"/>
              </a:rPr>
              <a:t>	Minimize the total description cost of complex event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E1C62A-2714-CC44-9632-4A50FF2C974C}"/>
                  </a:ext>
                </a:extLst>
              </p:cNvPr>
              <p:cNvSpPr txBox="1"/>
              <p:nvPr/>
            </p:nvSpPr>
            <p:spPr>
              <a:xfrm>
                <a:off x="358586" y="2172901"/>
                <a:ext cx="108043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Q. How can we decide # of  regimes in full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ja-JP" sz="32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E1C62A-2714-CC44-9632-4A50FF2C9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6" y="2172901"/>
                <a:ext cx="10804357" cy="584775"/>
              </a:xfrm>
              <a:prstGeom prst="rect">
                <a:avLst/>
              </a:prstGeom>
              <a:blipFill>
                <a:blip r:embed="rId4"/>
                <a:stretch>
                  <a:fillRect l="-1410" t="-10638" b="-31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図形グループ 29">
            <a:extLst>
              <a:ext uri="{FF2B5EF4-FFF2-40B4-BE49-F238E27FC236}">
                <a16:creationId xmlns:a16="http://schemas.microsoft.com/office/drawing/2014/main" id="{FE9D9458-16DD-AB4B-96F0-0C2B9C1C1DF0}"/>
              </a:ext>
            </a:extLst>
          </p:cNvPr>
          <p:cNvGrpSpPr/>
          <p:nvPr/>
        </p:nvGrpSpPr>
        <p:grpSpPr>
          <a:xfrm>
            <a:off x="2578964" y="4996932"/>
            <a:ext cx="6363599" cy="975361"/>
            <a:chOff x="1411976" y="5058872"/>
            <a:chExt cx="6363599" cy="975361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F28CD71F-9070-A845-B026-17BD9B5F3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1976" y="5058872"/>
              <a:ext cx="2702375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1"/>
                  </a:solidFill>
                  <a:latin typeface="Trebuchet MS"/>
                  <a:cs typeface="Trebuchet MS"/>
                </a:rPr>
                <a:t>Good compression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6F382EB4-EE3B-174F-BBC8-1E00DCD85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6023" y="5058872"/>
              <a:ext cx="2789552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accent1"/>
                  </a:solidFill>
                  <a:latin typeface="Trebuchet MS"/>
                  <a:cs typeface="Trebuchet MS"/>
                </a:rPr>
                <a:t>Good description</a:t>
              </a:r>
            </a:p>
          </p:txBody>
        </p:sp>
        <p:sp>
          <p:nvSpPr>
            <p:cNvPr id="14" name="環状矢印 13">
              <a:extLst>
                <a:ext uri="{FF2B5EF4-FFF2-40B4-BE49-F238E27FC236}">
                  <a16:creationId xmlns:a16="http://schemas.microsoft.com/office/drawing/2014/main" id="{ACD22CE7-A406-3747-93A7-E8F25D596D8C}"/>
                </a:ext>
              </a:extLst>
            </p:cNvPr>
            <p:cNvSpPr/>
            <p:nvPr/>
          </p:nvSpPr>
          <p:spPr>
            <a:xfrm>
              <a:off x="4114351" y="5131749"/>
              <a:ext cx="822960" cy="82296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814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15" name="環状矢印 14">
              <a:extLst>
                <a:ext uri="{FF2B5EF4-FFF2-40B4-BE49-F238E27FC236}">
                  <a16:creationId xmlns:a16="http://schemas.microsoft.com/office/drawing/2014/main" id="{78874996-9B7C-1E41-8A9E-1B7FF8115E85}"/>
                </a:ext>
              </a:extLst>
            </p:cNvPr>
            <p:cNvSpPr/>
            <p:nvPr/>
          </p:nvSpPr>
          <p:spPr>
            <a:xfrm rot="10800000">
              <a:off x="4145456" y="5211273"/>
              <a:ext cx="822960" cy="82296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5413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3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D0672AB-733D-1A49-90AD-26097C7180C9}"/>
              </a:ext>
            </a:extLst>
          </p:cNvPr>
          <p:cNvSpPr txBox="1">
            <a:spLocks/>
          </p:cNvSpPr>
          <p:nvPr/>
        </p:nvSpPr>
        <p:spPr>
          <a:xfrm>
            <a:off x="1595500" y="1056311"/>
            <a:ext cx="8712968" cy="1709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C00000"/>
                </a:solidFill>
              </a:rPr>
              <a:t>Complex event streams</a:t>
            </a: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consists of {multiple attributes + time stamp}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F999E3-2798-3149-B841-E2B5FE86EE09}"/>
              </a:ext>
            </a:extLst>
          </p:cNvPr>
          <p:cNvSpPr/>
          <p:nvPr/>
        </p:nvSpPr>
        <p:spPr>
          <a:xfrm>
            <a:off x="1418699" y="2271096"/>
            <a:ext cx="9177801" cy="3939827"/>
          </a:xfrm>
          <a:prstGeom prst="rect">
            <a:avLst/>
          </a:prstGeom>
          <a:ln w="19050" cmpd="sng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accent1"/>
                </a:solidFill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</a:rPr>
              <a:t>e.g., </a:t>
            </a:r>
            <a:r>
              <a:rPr lang="en-US" altLang="ja-JP" sz="3600" dirty="0">
                <a:solidFill>
                  <a:schemeClr val="accent1"/>
                </a:solidFill>
              </a:rPr>
              <a:t>taxi ride records: </a:t>
            </a:r>
          </a:p>
          <a:p>
            <a:r>
              <a:rPr lang="en-US" altLang="ja-JP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{pick up time, pick up area , drop off area, customer type,…}</a:t>
            </a:r>
          </a:p>
          <a:p>
            <a:endParaRPr lang="en-US" altLang="ja-JP" sz="2800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ja-JP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6B24F9D-5D9C-C848-B24D-58D171486456}"/>
              </a:ext>
            </a:extLst>
          </p:cNvPr>
          <p:cNvGraphicFramePr>
            <a:graphicFrameLocks noGrp="1"/>
          </p:cNvGraphicFramePr>
          <p:nvPr/>
        </p:nvGraphicFramePr>
        <p:xfrm>
          <a:off x="1595500" y="3483976"/>
          <a:ext cx="8712968" cy="254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Pick Up time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Pick Up area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Drop Off area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customer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2021-08-01</a:t>
                      </a:r>
                      <a:r>
                        <a:rPr kumimoji="1" lang="en-US" altLang="ja-JP" sz="1800" baseline="0" dirty="0"/>
                        <a:t>-12:00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residence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Park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family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2021-08-02</a:t>
                      </a:r>
                      <a:r>
                        <a:rPr kumimoji="1" lang="en-US" altLang="ja-JP" sz="1800" baseline="0" dirty="0"/>
                        <a:t>-15:00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 Office 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 office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worker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2021-08-02</a:t>
                      </a:r>
                      <a:r>
                        <a:rPr kumimoji="1" lang="en-US" altLang="ja-JP" sz="1800" baseline="0" dirty="0"/>
                        <a:t>-19:00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 museum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D museum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visitor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2021-08-03</a:t>
                      </a:r>
                      <a:r>
                        <a:rPr kumimoji="1" lang="en-US" altLang="ja-JP" sz="1800" baseline="0" dirty="0"/>
                        <a:t>-11:00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 store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store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visitor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43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8FF26-8D5D-1F43-A8A8-B2F2E5AC2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30</a:t>
            </a:fld>
            <a:endParaRPr lang="ja-JP" altLang="en-US"/>
          </a:p>
        </p:txBody>
      </p:sp>
      <p:grpSp>
        <p:nvGrpSpPr>
          <p:cNvPr id="10" name="図形グループ 21">
            <a:extLst>
              <a:ext uri="{FF2B5EF4-FFF2-40B4-BE49-F238E27FC236}">
                <a16:creationId xmlns:a16="http://schemas.microsoft.com/office/drawing/2014/main" id="{42B698A2-14A2-3542-A56C-1AF0D3D69944}"/>
              </a:ext>
            </a:extLst>
          </p:cNvPr>
          <p:cNvGrpSpPr/>
          <p:nvPr/>
        </p:nvGrpSpPr>
        <p:grpSpPr>
          <a:xfrm>
            <a:off x="1681819" y="3429000"/>
            <a:ext cx="5863194" cy="1455258"/>
            <a:chOff x="1129146" y="2829312"/>
            <a:chExt cx="5863194" cy="1455258"/>
          </a:xfrm>
        </p:grpSpPr>
        <p:grpSp>
          <p:nvGrpSpPr>
            <p:cNvPr id="11" name="図形グループ 11">
              <a:extLst>
                <a:ext uri="{FF2B5EF4-FFF2-40B4-BE49-F238E27FC236}">
                  <a16:creationId xmlns:a16="http://schemas.microsoft.com/office/drawing/2014/main" id="{80A1D72B-B65D-AA43-B706-8723FE39381F}"/>
                </a:ext>
              </a:extLst>
            </p:cNvPr>
            <p:cNvGrpSpPr/>
            <p:nvPr/>
          </p:nvGrpSpPr>
          <p:grpSpPr>
            <a:xfrm>
              <a:off x="1129146" y="2829312"/>
              <a:ext cx="5863194" cy="1455258"/>
              <a:chOff x="492276" y="2324915"/>
              <a:chExt cx="5863194" cy="1455258"/>
            </a:xfrm>
          </p:grpSpPr>
          <p:grpSp>
            <p:nvGrpSpPr>
              <p:cNvPr id="13" name="図形グループ 12">
                <a:extLst>
                  <a:ext uri="{FF2B5EF4-FFF2-40B4-BE49-F238E27FC236}">
                    <a16:creationId xmlns:a16="http://schemas.microsoft.com/office/drawing/2014/main" id="{EA1AED7F-95E5-1A4D-9497-0DCBB4A587FF}"/>
                  </a:ext>
                </a:extLst>
              </p:cNvPr>
              <p:cNvGrpSpPr/>
              <p:nvPr/>
            </p:nvGrpSpPr>
            <p:grpSpPr>
              <a:xfrm>
                <a:off x="1181310" y="2324915"/>
                <a:ext cx="5174160" cy="1455258"/>
                <a:chOff x="3190960" y="2096053"/>
                <a:chExt cx="5174160" cy="14552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正方形/長方形 14">
                      <a:extLst>
                        <a:ext uri="{FF2B5EF4-FFF2-40B4-BE49-F238E27FC236}">
                          <a16:creationId xmlns:a16="http://schemas.microsoft.com/office/drawing/2014/main" id="{4A887E64-E0F0-9644-BF2C-DBFBA7D3E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0960" y="2096053"/>
                      <a:ext cx="5174160" cy="916608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ja-JP" sz="3600" dirty="0">
                          <a:latin typeface="Candara" panose="020E0502030303020204" pitchFamily="34" charset="0"/>
                          <a:cs typeface="Trebuchet MS"/>
                        </a:rPr>
                        <a:t>&lt; 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ja-JP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rebuchet MS"/>
                            </a:rPr>
                            <m:t>Θ</m:t>
                          </m:r>
                        </m:oMath>
                      </a14:m>
                      <a:r>
                        <a:rPr kumimoji="1" lang="en-US" altLang="ja-JP" sz="3600" dirty="0">
                          <a:latin typeface="Candara" panose="020E0502030303020204" pitchFamily="34" charset="0"/>
                          <a:cs typeface="Trebuchet MS"/>
                        </a:rPr>
                        <a:t> &gt;    +   </a:t>
                      </a:r>
                      <a:r>
                        <a:rPr lang="en-US" altLang="ja-JP" sz="3600" dirty="0">
                          <a:latin typeface="Candara" panose="020E0502030303020204" pitchFamily="34" charset="0"/>
                          <a:cs typeface="Trebuchet MS"/>
                        </a:rPr>
                        <a:t>&lt; </a:t>
                      </a:r>
                      <a14:m>
                        <m:oMath xmlns:m="http://schemas.openxmlformats.org/officeDocument/2006/math">
                          <m:r>
                            <a:rPr kumimoji="1" lang="en-US" altLang="ja-JP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rebuchet MS"/>
                            </a:rPr>
                            <m:t>𝒳</m:t>
                          </m:r>
                        </m:oMath>
                      </a14:m>
                      <a:r>
                        <a:rPr kumimoji="1" lang="en-US" altLang="ja-JP" sz="3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anose="020E0502030303020204" pitchFamily="34" charset="0"/>
                          <a:cs typeface="Trebuchet MS"/>
                        </a:rPr>
                        <a:t>|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ja-JP" sz="36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rebuchet MS"/>
                            </a:rPr>
                            <m:t>Θ</m:t>
                          </m:r>
                        </m:oMath>
                      </a14:m>
                      <a:r>
                        <a:rPr kumimoji="1" lang="en-US" altLang="ja-JP" sz="3600" dirty="0">
                          <a:solidFill>
                            <a:srgbClr val="C00000"/>
                          </a:solidFill>
                          <a:latin typeface="Candara" panose="020E0502030303020204" pitchFamily="34" charset="0"/>
                          <a:cs typeface="Trebuchet MS"/>
                        </a:rPr>
                        <a:t> </a:t>
                      </a:r>
                      <a:r>
                        <a:rPr kumimoji="1" lang="en-US" altLang="ja-JP" sz="3600" dirty="0">
                          <a:latin typeface="Candara" panose="020E0502030303020204" pitchFamily="34" charset="0"/>
                          <a:cs typeface="Trebuchet MS"/>
                        </a:rPr>
                        <a:t>&gt;</a:t>
                      </a:r>
                      <a:endParaRPr kumimoji="1" lang="ja-JP" altLang="en-US" sz="3600" dirty="0">
                        <a:latin typeface="Candara" panose="020E0502030303020204" pitchFamily="34" charset="0"/>
                        <a:cs typeface="Trebuchet MS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正方形/長方形 50">
                      <a:extLst>
                        <a:ext uri="{FF2B5EF4-FFF2-40B4-BE49-F238E27FC236}">
                          <a16:creationId xmlns:a16="http://schemas.microsoft.com/office/drawing/2014/main" id="{478C36D1-EEB7-5B4F-817F-0B56F8558C3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0960" y="2096053"/>
                      <a:ext cx="5174160" cy="91660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945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DBE41330-742F-4949-BEFA-D99167826B7E}"/>
                    </a:ext>
                  </a:extLst>
                </p:cNvPr>
                <p:cNvSpPr/>
                <p:nvPr/>
              </p:nvSpPr>
              <p:spPr>
                <a:xfrm>
                  <a:off x="3763603" y="2172843"/>
                  <a:ext cx="1613071" cy="728869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0E27065A-CC9D-A34A-A150-C4FA1A88EC67}"/>
                    </a:ext>
                  </a:extLst>
                </p:cNvPr>
                <p:cNvSpPr/>
                <p:nvPr/>
              </p:nvSpPr>
              <p:spPr>
                <a:xfrm>
                  <a:off x="5918391" y="2188244"/>
                  <a:ext cx="1639051" cy="728869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A14C72F5-68DE-3041-B2B4-F2B2F23874F1}"/>
                    </a:ext>
                  </a:extLst>
                </p:cNvPr>
                <p:cNvSpPr txBox="1"/>
                <p:nvPr/>
              </p:nvSpPr>
              <p:spPr>
                <a:xfrm>
                  <a:off x="3322521" y="2960704"/>
                  <a:ext cx="21279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200" dirty="0">
                      <a:solidFill>
                        <a:srgbClr val="C00000"/>
                      </a:solidFill>
                      <a:latin typeface="Candara" panose="020E0502030303020204" pitchFamily="34" charset="0"/>
                      <a:cs typeface="Trebuchet MS"/>
                    </a:rPr>
                    <a:t>Model cost</a:t>
                  </a:r>
                  <a:endParaRPr kumimoji="1" lang="ja-JP" altLang="en-US" sz="3200" dirty="0">
                    <a:solidFill>
                      <a:srgbClr val="C00000"/>
                    </a:solidFill>
                    <a:latin typeface="Candara" panose="020E0502030303020204" pitchFamily="34" charset="0"/>
                    <a:cs typeface="Trebuchet MS"/>
                  </a:endParaRPr>
                </a:p>
              </p:txBody>
            </p: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BFE2F3D5-AEFF-5245-9E10-603B4B1BA34F}"/>
                    </a:ext>
                  </a:extLst>
                </p:cNvPr>
                <p:cNvSpPr txBox="1"/>
                <p:nvPr/>
              </p:nvSpPr>
              <p:spPr>
                <a:xfrm>
                  <a:off x="5733809" y="2966536"/>
                  <a:ext cx="249295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200" dirty="0">
                      <a:solidFill>
                        <a:schemeClr val="accent1"/>
                      </a:solidFill>
                      <a:latin typeface="Candara" panose="020E0502030303020204" pitchFamily="34" charset="0"/>
                      <a:cs typeface="Trebuchet MS"/>
                    </a:rPr>
                    <a:t>Coding cost </a:t>
                  </a:r>
                </a:p>
              </p:txBody>
            </p:sp>
          </p:grp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8CBDE99-7A3A-8842-8F89-4B3D0471146A}"/>
                  </a:ext>
                </a:extLst>
              </p:cNvPr>
              <p:cNvSpPr/>
              <p:nvPr/>
            </p:nvSpPr>
            <p:spPr>
              <a:xfrm>
                <a:off x="492276" y="2458459"/>
                <a:ext cx="10679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3200" dirty="0">
                    <a:latin typeface="Candara" panose="020E0502030303020204" pitchFamily="34" charset="0"/>
                    <a:cs typeface="Trebuchet MS"/>
                  </a:rPr>
                  <a:t>min (</a:t>
                </a:r>
                <a:endParaRPr lang="ja-JP" altLang="en-US" sz="3200" dirty="0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EF6FB22-EDAD-1F40-A0D0-2BE2E86F8760}"/>
                </a:ext>
              </a:extLst>
            </p:cNvPr>
            <p:cNvSpPr/>
            <p:nvPr/>
          </p:nvSpPr>
          <p:spPr>
            <a:xfrm>
              <a:off x="6467942" y="2962855"/>
              <a:ext cx="3433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/>
                <a:t>)</a:t>
              </a:r>
              <a:endParaRPr lang="ja-JP" alt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D65FF32-780B-0C40-AB89-166166A1EA2C}"/>
                  </a:ext>
                </a:extLst>
              </p:cNvPr>
              <p:cNvSpPr txBox="1"/>
              <p:nvPr/>
            </p:nvSpPr>
            <p:spPr>
              <a:xfrm>
                <a:off x="358586" y="286870"/>
                <a:ext cx="114270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Step2: </a:t>
                </a:r>
                <a:r>
                  <a:rPr kumimoji="1" lang="en-US" altLang="ja-JP" sz="4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TriComp</a:t>
                </a:r>
                <a:r>
                  <a:rPr lang="en-US" altLang="ja-JP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-Compress</a:t>
                </a:r>
              </a:p>
              <a:p>
                <a:r>
                  <a:rPr lang="en-US" altLang="ja-JP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(</a:t>
                </a:r>
                <a:r>
                  <a:rPr lang="en-US" altLang="ja-JP" sz="28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Automatic optimization of </a:t>
                </a:r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Full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ja-JP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)</a:t>
                </a:r>
                <a:endParaRPr kumimoji="1" lang="ja-JP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D65FF32-780B-0C40-AB89-166166A1E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6" y="286870"/>
                <a:ext cx="11427014" cy="1200329"/>
              </a:xfrm>
              <a:prstGeom prst="rect">
                <a:avLst/>
              </a:prstGeom>
              <a:blipFill>
                <a:blip r:embed="rId4"/>
                <a:stretch>
                  <a:fillRect l="-2222" t="-104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4A25C99-2503-534A-B3A7-D9C8BC73A9A2}"/>
              </a:ext>
            </a:extLst>
          </p:cNvPr>
          <p:cNvSpPr txBox="1">
            <a:spLocks/>
          </p:cNvSpPr>
          <p:nvPr/>
        </p:nvSpPr>
        <p:spPr>
          <a:xfrm>
            <a:off x="358586" y="1646810"/>
            <a:ext cx="10720873" cy="148470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Idea: </a:t>
            </a:r>
            <a:r>
              <a:rPr lang="en-US" altLang="ja-JP" sz="3200" b="1" dirty="0">
                <a:latin typeface="Candara" panose="020E0502030303020204" pitchFamily="34" charset="0"/>
              </a:rPr>
              <a:t>Minimum Description Length (MDL) principle</a:t>
            </a:r>
            <a:endParaRPr lang="en-US" altLang="ja-JP" sz="3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056FB1C-94D0-9046-9883-A90C310F815C}"/>
              </a:ext>
            </a:extLst>
          </p:cNvPr>
          <p:cNvGrpSpPr/>
          <p:nvPr/>
        </p:nvGrpSpPr>
        <p:grpSpPr>
          <a:xfrm>
            <a:off x="8440377" y="3287516"/>
            <a:ext cx="2997265" cy="1465039"/>
            <a:chOff x="5449308" y="3860374"/>
            <a:chExt cx="3989359" cy="1772697"/>
          </a:xfrm>
        </p:grpSpPr>
        <p:sp>
          <p:nvSpPr>
            <p:cNvPr id="29" name="三角形 28">
              <a:extLst>
                <a:ext uri="{FF2B5EF4-FFF2-40B4-BE49-F238E27FC236}">
                  <a16:creationId xmlns:a16="http://schemas.microsoft.com/office/drawing/2014/main" id="{C5C48FCF-61AD-F44D-BD3D-809986024AB5}"/>
                </a:ext>
              </a:extLst>
            </p:cNvPr>
            <p:cNvSpPr/>
            <p:nvPr/>
          </p:nvSpPr>
          <p:spPr>
            <a:xfrm>
              <a:off x="6903074" y="4795944"/>
              <a:ext cx="1081826" cy="837127"/>
            </a:xfrm>
            <a:prstGeom prst="triangl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E97D4CD-99B3-1445-BA01-DCDADF38F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9308" y="4418381"/>
              <a:ext cx="3989359" cy="70107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A97BF4E7-8E76-304D-804C-B84A5181C558}"/>
                </a:ext>
              </a:extLst>
            </p:cNvPr>
            <p:cNvSpPr/>
            <p:nvPr/>
          </p:nvSpPr>
          <p:spPr>
            <a:xfrm>
              <a:off x="5711346" y="4041296"/>
              <a:ext cx="1005839" cy="914401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>
              <a:extLst>
                <a:ext uri="{FF2B5EF4-FFF2-40B4-BE49-F238E27FC236}">
                  <a16:creationId xmlns:a16="http://schemas.microsoft.com/office/drawing/2014/main" id="{71047DA6-319F-3A40-BDE6-7BFFD0D006F9}"/>
                </a:ext>
              </a:extLst>
            </p:cNvPr>
            <p:cNvSpPr/>
            <p:nvPr/>
          </p:nvSpPr>
          <p:spPr>
            <a:xfrm>
              <a:off x="8566568" y="3860374"/>
              <a:ext cx="687002" cy="624547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6777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02F212-A4A3-3F48-B540-615B46D69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2838" b="-17936"/>
          <a:stretch/>
        </p:blipFill>
        <p:spPr>
          <a:xfrm>
            <a:off x="1440500" y="3297209"/>
            <a:ext cx="4512079" cy="7938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8FF26-8D5D-1F43-A8A8-B2F2E5AC2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FBE3349-CF8D-7143-A6FA-A3EB6AFD813D}"/>
              </a:ext>
            </a:extLst>
          </p:cNvPr>
          <p:cNvSpPr txBox="1"/>
          <p:nvPr/>
        </p:nvSpPr>
        <p:spPr>
          <a:xfrm rot="20903487">
            <a:off x="673760" y="2907983"/>
            <a:ext cx="18453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Trebuchet MS" panose="020B0703020202090204" pitchFamily="34" charset="0"/>
              </a:rPr>
              <a:t>Incremental</a:t>
            </a:r>
            <a:endParaRPr kumimoji="1" lang="ja-JP" altLang="en-US" sz="240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DFCF233-9DFC-974C-8D69-60025369744E}"/>
                  </a:ext>
                </a:extLst>
              </p:cNvPr>
              <p:cNvSpPr/>
              <p:nvPr/>
            </p:nvSpPr>
            <p:spPr>
              <a:xfrm>
                <a:off x="379663" y="1563689"/>
                <a:ext cx="11145833" cy="1090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It needs whole target data and entire models</a:t>
                </a:r>
              </a:p>
              <a:p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→ </a:t>
                </a:r>
                <a:r>
                  <a:rPr lang="en-US" altLang="ja-JP" sz="32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the increase 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when a set of new event streams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  <m:sub/>
                      <m:sup>
                        <m:r>
                          <a:rPr lang="en-US" altLang="ja-JP" sz="3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ja-JP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is added</a:t>
                </a:r>
                <a:endParaRPr lang="ja-JP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DFCF233-9DFC-974C-8D69-600253697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63" y="1563689"/>
                <a:ext cx="11145833" cy="1090042"/>
              </a:xfrm>
              <a:prstGeom prst="rect">
                <a:avLst/>
              </a:prstGeom>
              <a:blipFill>
                <a:blip r:embed="rId4"/>
                <a:stretch>
                  <a:fillRect l="-1365" t="-6977" b="-17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3FB521A-2CE2-9848-A4BE-F734A9C96316}"/>
                  </a:ext>
                </a:extLst>
              </p:cNvPr>
              <p:cNvSpPr txBox="1"/>
              <p:nvPr/>
            </p:nvSpPr>
            <p:spPr>
              <a:xfrm>
                <a:off x="931962" y="340570"/>
                <a:ext cx="114270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Step2: </a:t>
                </a:r>
                <a:r>
                  <a:rPr kumimoji="1" lang="en-US" altLang="ja-JP" sz="4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TriComp</a:t>
                </a:r>
                <a:r>
                  <a:rPr lang="en-US" altLang="ja-JP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-Compress</a:t>
                </a:r>
              </a:p>
              <a:p>
                <a:r>
                  <a:rPr lang="en-US" altLang="ja-JP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(</a:t>
                </a:r>
                <a:r>
                  <a:rPr lang="en-US" altLang="ja-JP" sz="2800" dirty="0">
                    <a:solidFill>
                      <a:srgbClr val="3B3B3B"/>
                    </a:solidFill>
                    <a:latin typeface="Candara" panose="020E0502030303020204" pitchFamily="34" charset="0"/>
                  </a:rPr>
                  <a:t>Automatic optimization of </a:t>
                </a:r>
                <a:r>
                  <a:rPr lang="en-US" altLang="ja-JP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Full model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ja-JP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)</a:t>
                </a:r>
                <a:endParaRPr kumimoji="1" lang="ja-JP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3FB521A-2CE2-9848-A4BE-F734A9C96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62" y="340570"/>
                <a:ext cx="11427014" cy="1200329"/>
              </a:xfrm>
              <a:prstGeom prst="rect">
                <a:avLst/>
              </a:prstGeom>
              <a:blipFill>
                <a:blip r:embed="rId5"/>
                <a:stretch>
                  <a:fillRect l="-2222" t="-104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円柱 8">
                <a:extLst>
                  <a:ext uri="{FF2B5EF4-FFF2-40B4-BE49-F238E27FC236}">
                    <a16:creationId xmlns:a16="http://schemas.microsoft.com/office/drawing/2014/main" id="{73B34095-F234-CE44-A4A1-F4BEDAFA915B}"/>
                  </a:ext>
                </a:extLst>
              </p:cNvPr>
              <p:cNvSpPr/>
              <p:nvPr/>
            </p:nvSpPr>
            <p:spPr>
              <a:xfrm>
                <a:off x="9970983" y="4911643"/>
                <a:ext cx="1077448" cy="1132698"/>
              </a:xfrm>
              <a:prstGeom prst="ca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kumimoji="1" lang="en-US" altLang="ja-JP" sz="3600" dirty="0"/>
                  <a:t> 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9" name="円柱 8">
                <a:extLst>
                  <a:ext uri="{FF2B5EF4-FFF2-40B4-BE49-F238E27FC236}">
                    <a16:creationId xmlns:a16="http://schemas.microsoft.com/office/drawing/2014/main" id="{73B34095-F234-CE44-A4A1-F4BEDAFA9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983" y="4911643"/>
                <a:ext cx="1077448" cy="1132698"/>
              </a:xfrm>
              <a:prstGeom prst="can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図形グループ 17">
            <a:extLst>
              <a:ext uri="{FF2B5EF4-FFF2-40B4-BE49-F238E27FC236}">
                <a16:creationId xmlns:a16="http://schemas.microsoft.com/office/drawing/2014/main" id="{8939E424-EDC3-D848-B867-1EB76DB49054}"/>
              </a:ext>
            </a:extLst>
          </p:cNvPr>
          <p:cNvGrpSpPr/>
          <p:nvPr/>
        </p:nvGrpSpPr>
        <p:grpSpPr>
          <a:xfrm>
            <a:off x="6645469" y="4409489"/>
            <a:ext cx="4713882" cy="1634852"/>
            <a:chOff x="3030415" y="4787697"/>
            <a:chExt cx="4713882" cy="1634852"/>
          </a:xfrm>
        </p:grpSpPr>
        <p:grpSp>
          <p:nvGrpSpPr>
            <p:cNvPr id="11" name="図形グループ 15">
              <a:extLst>
                <a:ext uri="{FF2B5EF4-FFF2-40B4-BE49-F238E27FC236}">
                  <a16:creationId xmlns:a16="http://schemas.microsoft.com/office/drawing/2014/main" id="{1F2C91A0-C3B6-464B-92E8-1D53FB4CA6B3}"/>
                </a:ext>
              </a:extLst>
            </p:cNvPr>
            <p:cNvGrpSpPr/>
            <p:nvPr/>
          </p:nvGrpSpPr>
          <p:grpSpPr>
            <a:xfrm>
              <a:off x="6008612" y="5115038"/>
              <a:ext cx="1735685" cy="1307511"/>
              <a:chOff x="5855487" y="5128649"/>
              <a:chExt cx="1735685" cy="1307511"/>
            </a:xfrm>
          </p:grpSpPr>
          <p:sp>
            <p:nvSpPr>
              <p:cNvPr id="14" name="円柱 13">
                <a:extLst>
                  <a:ext uri="{FF2B5EF4-FFF2-40B4-BE49-F238E27FC236}">
                    <a16:creationId xmlns:a16="http://schemas.microsoft.com/office/drawing/2014/main" id="{C7CEB5FC-7C5A-5045-A50A-8C74AD9F7CEE}"/>
                  </a:ext>
                </a:extLst>
              </p:cNvPr>
              <p:cNvSpPr/>
              <p:nvPr/>
            </p:nvSpPr>
            <p:spPr>
              <a:xfrm>
                <a:off x="5890165" y="5128649"/>
                <a:ext cx="1668605" cy="1307511"/>
              </a:xfrm>
              <a:prstGeom prst="can">
                <a:avLst/>
              </a:prstGeom>
              <a:noFill/>
              <a:ln w="25400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D844D6E4-0E53-5E4B-B15E-0118018929F9}"/>
                  </a:ext>
                </a:extLst>
              </p:cNvPr>
              <p:cNvCxnSpPr/>
              <p:nvPr/>
            </p:nvCxnSpPr>
            <p:spPr>
              <a:xfrm>
                <a:off x="7243855" y="6021005"/>
                <a:ext cx="347317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ADA66AAE-CA15-DE4E-8205-87F2AFD21D9B}"/>
                  </a:ext>
                </a:extLst>
              </p:cNvPr>
              <p:cNvCxnSpPr/>
              <p:nvPr/>
            </p:nvCxnSpPr>
            <p:spPr>
              <a:xfrm>
                <a:off x="5855487" y="6025801"/>
                <a:ext cx="347317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雲形吹き出し 11">
              <a:extLst>
                <a:ext uri="{FF2B5EF4-FFF2-40B4-BE49-F238E27FC236}">
                  <a16:creationId xmlns:a16="http://schemas.microsoft.com/office/drawing/2014/main" id="{460BDA2A-D07F-894B-A3D2-51CB20AD4C5A}"/>
                </a:ext>
              </a:extLst>
            </p:cNvPr>
            <p:cNvSpPr/>
            <p:nvPr/>
          </p:nvSpPr>
          <p:spPr>
            <a:xfrm>
              <a:off x="3274859" y="4787697"/>
              <a:ext cx="1725118" cy="1125364"/>
            </a:xfrm>
            <a:prstGeom prst="cloudCallout">
              <a:avLst>
                <a:gd name="adj1" fmla="val 22032"/>
                <a:gd name="adj2" fmla="val 4446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下矢印 12">
              <a:extLst>
                <a:ext uri="{FF2B5EF4-FFF2-40B4-BE49-F238E27FC236}">
                  <a16:creationId xmlns:a16="http://schemas.microsoft.com/office/drawing/2014/main" id="{765DBDBE-B6EF-1E49-A36A-DBB92D0C96A8}"/>
                </a:ext>
              </a:extLst>
            </p:cNvPr>
            <p:cNvSpPr/>
            <p:nvPr/>
          </p:nvSpPr>
          <p:spPr>
            <a:xfrm rot="16200000">
              <a:off x="4260538" y="4780275"/>
              <a:ext cx="293888" cy="2754134"/>
            </a:xfrm>
            <a:prstGeom prst="downArrow">
              <a:avLst>
                <a:gd name="adj1" fmla="val 50000"/>
                <a:gd name="adj2" fmla="val 9387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円柱 16">
                <a:extLst>
                  <a:ext uri="{FF2B5EF4-FFF2-40B4-BE49-F238E27FC236}">
                    <a16:creationId xmlns:a16="http://schemas.microsoft.com/office/drawing/2014/main" id="{449B256E-807C-B148-B82D-AE0CC3940EE7}"/>
                  </a:ext>
                </a:extLst>
              </p:cNvPr>
              <p:cNvSpPr/>
              <p:nvPr/>
            </p:nvSpPr>
            <p:spPr>
              <a:xfrm>
                <a:off x="5185862" y="4911643"/>
                <a:ext cx="1172045" cy="1158989"/>
              </a:xfrm>
              <a:prstGeom prst="ca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kumimoji="1" lang="en-US" altLang="ja-JP" sz="3600" dirty="0"/>
                  <a:t> 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17" name="円柱 16">
                <a:extLst>
                  <a:ext uri="{FF2B5EF4-FFF2-40B4-BE49-F238E27FC236}">
                    <a16:creationId xmlns:a16="http://schemas.microsoft.com/office/drawing/2014/main" id="{449B256E-807C-B148-B82D-AE0CC3940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62" y="4911643"/>
                <a:ext cx="1172045" cy="1158989"/>
              </a:xfrm>
              <a:prstGeom prst="can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直方体 17">
                <a:extLst>
                  <a:ext uri="{FF2B5EF4-FFF2-40B4-BE49-F238E27FC236}">
                    <a16:creationId xmlns:a16="http://schemas.microsoft.com/office/drawing/2014/main" id="{CAA723CA-0F75-B649-978D-16DE086BA672}"/>
                  </a:ext>
                </a:extLst>
              </p:cNvPr>
              <p:cNvSpPr/>
              <p:nvPr/>
            </p:nvSpPr>
            <p:spPr>
              <a:xfrm>
                <a:off x="7247365" y="4661234"/>
                <a:ext cx="505107" cy="478942"/>
              </a:xfrm>
              <a:prstGeom prst="cube">
                <a:avLst/>
              </a:prstGeom>
              <a:solidFill>
                <a:srgbClr val="8BDFDF">
                  <a:alpha val="7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e>
                        <m:sub/>
                        <m:sup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kumimoji="1" lang="ja-JP" altLang="en-US" sz="1400"/>
              </a:p>
            </p:txBody>
          </p:sp>
        </mc:Choice>
        <mc:Fallback xmlns="">
          <p:sp>
            <p:nvSpPr>
              <p:cNvPr id="18" name="直方体 17">
                <a:extLst>
                  <a:ext uri="{FF2B5EF4-FFF2-40B4-BE49-F238E27FC236}">
                    <a16:creationId xmlns:a16="http://schemas.microsoft.com/office/drawing/2014/main" id="{CAA723CA-0F75-B649-978D-16DE086BA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365" y="4661234"/>
                <a:ext cx="505107" cy="478942"/>
              </a:xfrm>
              <a:prstGeom prst="cube">
                <a:avLst/>
              </a:prstGeom>
              <a:blipFill>
                <a:blip r:embed="rId8"/>
                <a:stretch>
                  <a:fillRect l="-23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F17FD9DC-469E-4D4F-AB39-FB33699AA358}"/>
                  </a:ext>
                </a:extLst>
              </p:cNvPr>
              <p:cNvSpPr/>
              <p:nvPr/>
            </p:nvSpPr>
            <p:spPr>
              <a:xfrm>
                <a:off x="7818380" y="4736830"/>
                <a:ext cx="4828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000" b="1" dirty="0">
                    <a:solidFill>
                      <a:schemeClr val="tx2"/>
                    </a:solidFill>
                  </a:rPr>
                  <a:t> </a:t>
                </a:r>
                <a:endParaRPr lang="ja-JP" altLang="en-US" sz="2000"/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F17FD9DC-469E-4D4F-AB39-FB33699AA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380" y="4736830"/>
                <a:ext cx="482824" cy="400110"/>
              </a:xfrm>
              <a:prstGeom prst="rect">
                <a:avLst/>
              </a:prstGeom>
              <a:blipFill>
                <a:blip r:embed="rId9"/>
                <a:stretch>
                  <a:fillRect t="-6061" r="-1282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0">
            <a:extLst>
              <a:ext uri="{FF2B5EF4-FFF2-40B4-BE49-F238E27FC236}">
                <a16:creationId xmlns:a16="http://schemas.microsoft.com/office/drawing/2014/main" id="{00DECD18-1E7B-7F46-8100-989C4EA271A0}"/>
              </a:ext>
            </a:extLst>
          </p:cNvPr>
          <p:cNvGrpSpPr/>
          <p:nvPr/>
        </p:nvGrpSpPr>
        <p:grpSpPr>
          <a:xfrm>
            <a:off x="-254133" y="0"/>
            <a:ext cx="1625621" cy="1328947"/>
            <a:chOff x="-253237" y="10260"/>
            <a:chExt cx="1625621" cy="1328947"/>
          </a:xfrm>
        </p:grpSpPr>
        <p:sp>
          <p:nvSpPr>
            <p:cNvPr id="26" name="Right Triangle 21">
              <a:extLst>
                <a:ext uri="{FF2B5EF4-FFF2-40B4-BE49-F238E27FC236}">
                  <a16:creationId xmlns:a16="http://schemas.microsoft.com/office/drawing/2014/main" id="{98FC86F0-D177-CE47-8ED9-91AC31BE7525}"/>
                </a:ext>
              </a:extLst>
            </p:cNvPr>
            <p:cNvSpPr/>
            <p:nvPr/>
          </p:nvSpPr>
          <p:spPr>
            <a:xfrm rot="5400000">
              <a:off x="21718" y="-11458"/>
              <a:ext cx="1328947" cy="1372384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E792566B-41C0-EC4A-AA41-B604573805B3}"/>
                </a:ext>
              </a:extLst>
            </p:cNvPr>
            <p:cNvSpPr/>
            <p:nvPr/>
          </p:nvSpPr>
          <p:spPr>
            <a:xfrm rot="18960742">
              <a:off x="-253237" y="200185"/>
              <a:ext cx="15013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Details</a:t>
              </a:r>
              <a:endParaRPr kumimoji="1" lang="ja-JP" altLang="en-US" sz="28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631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F4417B-4474-F74C-A858-9FE669C11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1DAE9-F49B-1C47-BA81-C8EDE25B1246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Outline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1C01AA-6D14-8A48-B77B-4E7662D3B9B8}"/>
              </a:ext>
            </a:extLst>
          </p:cNvPr>
          <p:cNvSpPr txBox="1"/>
          <p:nvPr/>
        </p:nvSpPr>
        <p:spPr>
          <a:xfrm>
            <a:off x="358588" y="1213394"/>
            <a:ext cx="7189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>
                <a:solidFill>
                  <a:srgbClr val="3B3B3B"/>
                </a:solidFill>
                <a:latin typeface="Candara" panose="020E0502030303020204" pitchFamily="34" charset="0"/>
              </a:rPr>
              <a:t>✔️</a:t>
            </a:r>
            <a:r>
              <a:rPr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  Motivation</a:t>
            </a:r>
          </a:p>
          <a:p>
            <a:r>
              <a:rPr lang="ja-JP" altLang="en-US" sz="3600">
                <a:solidFill>
                  <a:srgbClr val="3B3B3B"/>
                </a:solidFill>
                <a:latin typeface="Candara" panose="020E0502030303020204" pitchFamily="34" charset="0"/>
              </a:rPr>
              <a:t>✔️</a:t>
            </a:r>
            <a:r>
              <a:rPr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  </a:t>
            </a:r>
            <a: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Problem formulation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r>
              <a:rPr lang="ja-JP" altLang="en-US" sz="3600">
                <a:solidFill>
                  <a:srgbClr val="3B3B3B"/>
                </a:solidFill>
                <a:latin typeface="Candara" panose="020E0502030303020204" pitchFamily="34" charset="0"/>
              </a:rPr>
              <a:t>✔️</a:t>
            </a:r>
            <a:r>
              <a:rPr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  </a:t>
            </a:r>
            <a: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Proposed</a:t>
            </a:r>
            <a:r>
              <a:rPr kumimoji="1"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 algorithm: </a:t>
            </a:r>
            <a:r>
              <a:rPr kumimoji="1" lang="en-US" altLang="ja-JP" sz="3600" dirty="0" err="1">
                <a:solidFill>
                  <a:srgbClr val="3B3B3B"/>
                </a:solidFill>
                <a:latin typeface="Candara" panose="020E0502030303020204" pitchFamily="34" charset="0"/>
              </a:rPr>
              <a:t>TriComp</a:t>
            </a:r>
            <a:endParaRPr kumimoji="1" lang="en-US" altLang="ja-JP" sz="3600" dirty="0">
              <a:solidFill>
                <a:srgbClr val="3B3B3B"/>
              </a:solidFill>
              <a:latin typeface="Candara" panose="020E0502030303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Experiments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kumimoji="1" lang="en-US" altLang="ja-JP" sz="3600" dirty="0">
                <a:solidFill>
                  <a:srgbClr val="3B3B3B"/>
                </a:solidFill>
                <a:latin typeface="Candara" panose="020E0502030303020204" pitchFamily="34" charset="0"/>
              </a:rPr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3914361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EFE1CC-E4B3-B842-9C74-00E030AF4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D97492-937E-8D45-96A2-479EC7B6021E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Experiments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D77D1D-C716-434E-BF84-F8F65F03D3F3}"/>
              </a:ext>
            </a:extLst>
          </p:cNvPr>
          <p:cNvSpPr txBox="1"/>
          <p:nvPr/>
        </p:nvSpPr>
        <p:spPr>
          <a:xfrm>
            <a:off x="358588" y="1056311"/>
            <a:ext cx="750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rgbClr val="3B3B3B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We answer the following questions…</a:t>
            </a:r>
            <a:endParaRPr kumimoji="1" lang="ja-JP" altLang="en-US" sz="32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84557F-8C1D-DD46-9BE9-8C42DBFCC54D}"/>
              </a:ext>
            </a:extLst>
          </p:cNvPr>
          <p:cNvSpPr txBox="1"/>
          <p:nvPr/>
        </p:nvSpPr>
        <p:spPr>
          <a:xfrm>
            <a:off x="358588" y="1825752"/>
            <a:ext cx="112486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600" u="sng" dirty="0">
                <a:solidFill>
                  <a:srgbClr val="C0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Q1. Effectiveness</a:t>
            </a:r>
          </a:p>
          <a:p>
            <a:pPr algn="l"/>
            <a:r>
              <a:rPr lang="en-US" altLang="ja-JP" sz="3200" dirty="0">
                <a:solidFill>
                  <a:srgbClr val="3B3B3B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How well does it provide meaningful groups and patterns ?  </a:t>
            </a:r>
            <a:endParaRPr kumimoji="1" lang="en-US" altLang="ja-JP" sz="3600" u="sng" dirty="0">
              <a:solidFill>
                <a:srgbClr val="3B3B3B"/>
              </a:solidFill>
              <a:latin typeface="Candara" panose="020E0502030303020204" pitchFamily="34" charset="0"/>
              <a:ea typeface="Cambria Math" panose="02040503050406030204" pitchFamily="18" charset="0"/>
            </a:endParaRPr>
          </a:p>
          <a:p>
            <a:pPr algn="l"/>
            <a:r>
              <a:rPr kumimoji="1" lang="en-US" altLang="ja-JP" sz="3600" u="sng" dirty="0">
                <a:solidFill>
                  <a:srgbClr val="C0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Q2. Accuracy</a:t>
            </a:r>
          </a:p>
          <a:p>
            <a:r>
              <a:rPr lang="en-US" altLang="ja-JP" sz="3200" dirty="0">
                <a:solidFill>
                  <a:srgbClr val="3B3B3B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How accurately does it summarize complex event streams ?</a:t>
            </a:r>
          </a:p>
          <a:p>
            <a:r>
              <a:rPr kumimoji="1" lang="en-US" altLang="ja-JP" sz="3600" u="sng" dirty="0">
                <a:solidFill>
                  <a:srgbClr val="C0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Q3. Scalability  </a:t>
            </a:r>
          </a:p>
          <a:p>
            <a:r>
              <a:rPr lang="en-US" altLang="ja-JP" sz="3200" dirty="0">
                <a:solidFill>
                  <a:srgbClr val="3B3B3B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How does it scale in terms of computational time ?</a:t>
            </a:r>
            <a:endParaRPr kumimoji="1" lang="ja-JP" altLang="en-US" sz="3200" u="sng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55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96A6382-4573-D847-AE1F-6E63370FE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F03870-6E9C-DF40-9B7B-07B5D00C1386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Q1. Effectiveness</a:t>
            </a:r>
            <a:endParaRPr kumimoji="1" lang="ja-JP" altLang="en-US" sz="44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直方体 4">
            <a:extLst>
              <a:ext uri="{FF2B5EF4-FFF2-40B4-BE49-F238E27FC236}">
                <a16:creationId xmlns:a16="http://schemas.microsoft.com/office/drawing/2014/main" id="{5F0BD61B-8244-D644-A2C3-AF97E4A4D54F}"/>
              </a:ext>
            </a:extLst>
          </p:cNvPr>
          <p:cNvSpPr/>
          <p:nvPr/>
        </p:nvSpPr>
        <p:spPr>
          <a:xfrm>
            <a:off x="1200342" y="1466395"/>
            <a:ext cx="9654490" cy="1334458"/>
          </a:xfrm>
          <a:prstGeom prst="cube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方体 6">
            <a:extLst>
              <a:ext uri="{FF2B5EF4-FFF2-40B4-BE49-F238E27FC236}">
                <a16:creationId xmlns:a16="http://schemas.microsoft.com/office/drawing/2014/main" id="{CBB813D3-41C5-0242-AAC1-6EC17F97CEF5}"/>
              </a:ext>
            </a:extLst>
          </p:cNvPr>
          <p:cNvSpPr/>
          <p:nvPr/>
        </p:nvSpPr>
        <p:spPr>
          <a:xfrm>
            <a:off x="1210033" y="1466300"/>
            <a:ext cx="1304074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直方体 7">
            <a:extLst>
              <a:ext uri="{FF2B5EF4-FFF2-40B4-BE49-F238E27FC236}">
                <a16:creationId xmlns:a16="http://schemas.microsoft.com/office/drawing/2014/main" id="{06F95B98-7E42-4E46-A4D3-672C13666EDA}"/>
              </a:ext>
            </a:extLst>
          </p:cNvPr>
          <p:cNvSpPr/>
          <p:nvPr/>
        </p:nvSpPr>
        <p:spPr>
          <a:xfrm>
            <a:off x="2231521" y="1466390"/>
            <a:ext cx="970684" cy="1334457"/>
          </a:xfrm>
          <a:prstGeom prst="cube">
            <a:avLst>
              <a:gd name="adj" fmla="val 328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直方体 8">
            <a:extLst>
              <a:ext uri="{FF2B5EF4-FFF2-40B4-BE49-F238E27FC236}">
                <a16:creationId xmlns:a16="http://schemas.microsoft.com/office/drawing/2014/main" id="{5C9A2868-B23A-6841-847D-9551BDDFD250}"/>
              </a:ext>
            </a:extLst>
          </p:cNvPr>
          <p:cNvSpPr/>
          <p:nvPr/>
        </p:nvSpPr>
        <p:spPr>
          <a:xfrm>
            <a:off x="2928725" y="1466384"/>
            <a:ext cx="1830657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D09E47C-E1B9-EB42-8A9B-A627DBC21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4"/>
          <a:stretch/>
        </p:blipFill>
        <p:spPr>
          <a:xfrm>
            <a:off x="529041" y="3120850"/>
            <a:ext cx="11052968" cy="2048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800EB0-DA57-5045-929D-95A718A6E811}"/>
                  </a:ext>
                </a:extLst>
              </p:cNvPr>
              <p:cNvSpPr txBox="1"/>
              <p:nvPr/>
            </p:nvSpPr>
            <p:spPr>
              <a:xfrm>
                <a:off x="1543201" y="2088508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4800EB0-DA57-5045-929D-95A718A6E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01" y="2088508"/>
                <a:ext cx="378131" cy="492443"/>
              </a:xfrm>
              <a:prstGeom prst="rect">
                <a:avLst/>
              </a:prstGeom>
              <a:blipFill>
                <a:blip r:embed="rId4"/>
                <a:stretch>
                  <a:fillRect l="-35484" r="-22581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B68C9CA-65E9-7241-B1F1-3EC419628D7D}"/>
                  </a:ext>
                </a:extLst>
              </p:cNvPr>
              <p:cNvSpPr txBox="1"/>
              <p:nvPr/>
            </p:nvSpPr>
            <p:spPr>
              <a:xfrm>
                <a:off x="2288285" y="2088508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B68C9CA-65E9-7241-B1F1-3EC41962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285" y="2088508"/>
                <a:ext cx="378131" cy="492443"/>
              </a:xfrm>
              <a:prstGeom prst="rect">
                <a:avLst/>
              </a:prstGeom>
              <a:blipFill>
                <a:blip r:embed="rId5"/>
                <a:stretch>
                  <a:fillRect l="-40000" r="-2666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9895B35-18E4-454E-AB02-11893D0D77E1}"/>
                  </a:ext>
                </a:extLst>
              </p:cNvPr>
              <p:cNvSpPr txBox="1"/>
              <p:nvPr/>
            </p:nvSpPr>
            <p:spPr>
              <a:xfrm>
                <a:off x="3320345" y="2080176"/>
                <a:ext cx="5553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9895B35-18E4-454E-AB02-11893D0D7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345" y="2080176"/>
                <a:ext cx="555338" cy="492443"/>
              </a:xfrm>
              <a:prstGeom prst="rect">
                <a:avLst/>
              </a:prstGeom>
              <a:blipFill>
                <a:blip r:embed="rId6"/>
                <a:stretch>
                  <a:fillRect l="-11111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直方体 13">
            <a:extLst>
              <a:ext uri="{FF2B5EF4-FFF2-40B4-BE49-F238E27FC236}">
                <a16:creationId xmlns:a16="http://schemas.microsoft.com/office/drawing/2014/main" id="{93B79EF2-FBBE-A94C-840C-CB2B0297DB3D}"/>
              </a:ext>
            </a:extLst>
          </p:cNvPr>
          <p:cNvSpPr/>
          <p:nvPr/>
        </p:nvSpPr>
        <p:spPr>
          <a:xfrm>
            <a:off x="4459751" y="1466348"/>
            <a:ext cx="970684" cy="1334457"/>
          </a:xfrm>
          <a:prstGeom prst="cube">
            <a:avLst>
              <a:gd name="adj" fmla="val 328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直方体 14">
            <a:extLst>
              <a:ext uri="{FF2B5EF4-FFF2-40B4-BE49-F238E27FC236}">
                <a16:creationId xmlns:a16="http://schemas.microsoft.com/office/drawing/2014/main" id="{6BDF36A0-3724-284C-9001-387861050DE3}"/>
              </a:ext>
            </a:extLst>
          </p:cNvPr>
          <p:cNvSpPr/>
          <p:nvPr/>
        </p:nvSpPr>
        <p:spPr>
          <a:xfrm>
            <a:off x="5143509" y="1466348"/>
            <a:ext cx="1915213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B4B7375-7B6F-2045-8489-E2C755D86CD2}"/>
                  </a:ext>
                </a:extLst>
              </p:cNvPr>
              <p:cNvSpPr txBox="1"/>
              <p:nvPr/>
            </p:nvSpPr>
            <p:spPr>
              <a:xfrm>
                <a:off x="4592363" y="2103504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B4B7375-7B6F-2045-8489-E2C755D8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63" y="2103504"/>
                <a:ext cx="378131" cy="492443"/>
              </a:xfrm>
              <a:prstGeom prst="rect">
                <a:avLst/>
              </a:prstGeom>
              <a:blipFill>
                <a:blip r:embed="rId7"/>
                <a:stretch>
                  <a:fillRect l="-35484" r="-25806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直方体 16">
            <a:extLst>
              <a:ext uri="{FF2B5EF4-FFF2-40B4-BE49-F238E27FC236}">
                <a16:creationId xmlns:a16="http://schemas.microsoft.com/office/drawing/2014/main" id="{5687BA6A-0302-0649-B47A-B55A9227AAB4}"/>
              </a:ext>
            </a:extLst>
          </p:cNvPr>
          <p:cNvSpPr/>
          <p:nvPr/>
        </p:nvSpPr>
        <p:spPr>
          <a:xfrm>
            <a:off x="6754503" y="1466348"/>
            <a:ext cx="970684" cy="1334457"/>
          </a:xfrm>
          <a:prstGeom prst="cube">
            <a:avLst>
              <a:gd name="adj" fmla="val 328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709026C-E658-A943-86A1-B7E66152DB84}"/>
                  </a:ext>
                </a:extLst>
              </p:cNvPr>
              <p:cNvSpPr txBox="1"/>
              <p:nvPr/>
            </p:nvSpPr>
            <p:spPr>
              <a:xfrm>
                <a:off x="6889843" y="2080176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709026C-E658-A943-86A1-B7E66152D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43" y="2080176"/>
                <a:ext cx="378131" cy="492443"/>
              </a:xfrm>
              <a:prstGeom prst="rect">
                <a:avLst/>
              </a:prstGeom>
              <a:blipFill>
                <a:blip r:embed="rId8"/>
                <a:stretch>
                  <a:fillRect l="-35484" r="-25806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B420340-6279-974F-A2F1-35BE5C62C059}"/>
                  </a:ext>
                </a:extLst>
              </p:cNvPr>
              <p:cNvSpPr txBox="1"/>
              <p:nvPr/>
            </p:nvSpPr>
            <p:spPr>
              <a:xfrm>
                <a:off x="5687476" y="2062141"/>
                <a:ext cx="5553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B420340-6279-974F-A2F1-35BE5C62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6" y="2062141"/>
                <a:ext cx="555338" cy="492443"/>
              </a:xfrm>
              <a:prstGeom prst="rect">
                <a:avLst/>
              </a:prstGeom>
              <a:blipFill>
                <a:blip r:embed="rId9"/>
                <a:stretch>
                  <a:fillRect l="-8889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直方体 19">
            <a:extLst>
              <a:ext uri="{FF2B5EF4-FFF2-40B4-BE49-F238E27FC236}">
                <a16:creationId xmlns:a16="http://schemas.microsoft.com/office/drawing/2014/main" id="{E76E1070-0C24-5A47-967D-AD75CF2A7C34}"/>
              </a:ext>
            </a:extLst>
          </p:cNvPr>
          <p:cNvSpPr/>
          <p:nvPr/>
        </p:nvSpPr>
        <p:spPr>
          <a:xfrm>
            <a:off x="7422450" y="1466348"/>
            <a:ext cx="1915213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直方体 20">
            <a:extLst>
              <a:ext uri="{FF2B5EF4-FFF2-40B4-BE49-F238E27FC236}">
                <a16:creationId xmlns:a16="http://schemas.microsoft.com/office/drawing/2014/main" id="{A9A3988A-38ED-6D4D-8A77-B50906AD3D87}"/>
              </a:ext>
            </a:extLst>
          </p:cNvPr>
          <p:cNvSpPr/>
          <p:nvPr/>
        </p:nvSpPr>
        <p:spPr>
          <a:xfrm>
            <a:off x="9036238" y="1466300"/>
            <a:ext cx="1304073" cy="1334457"/>
          </a:xfrm>
          <a:prstGeom prst="cube">
            <a:avLst>
              <a:gd name="adj" fmla="val 2568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BC8DCF5-FE1A-1F4F-9FAA-EA82AFECE384}"/>
                  </a:ext>
                </a:extLst>
              </p:cNvPr>
              <p:cNvSpPr txBox="1"/>
              <p:nvPr/>
            </p:nvSpPr>
            <p:spPr>
              <a:xfrm>
                <a:off x="9353957" y="2062093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BC8DCF5-FE1A-1F4F-9FAA-EA82AFEC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957" y="2062093"/>
                <a:ext cx="378131" cy="492443"/>
              </a:xfrm>
              <a:prstGeom prst="rect">
                <a:avLst/>
              </a:prstGeom>
              <a:blipFill>
                <a:blip r:embed="rId10"/>
                <a:stretch>
                  <a:fillRect l="-35484" r="-25806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D5CBDB5-C5AA-8E4E-81F0-E31C53B57E43}"/>
                  </a:ext>
                </a:extLst>
              </p:cNvPr>
              <p:cNvSpPr txBox="1"/>
              <p:nvPr/>
            </p:nvSpPr>
            <p:spPr>
              <a:xfrm>
                <a:off x="8033590" y="2079508"/>
                <a:ext cx="5553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D5CBDB5-C5AA-8E4E-81F0-E31C53B57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90" y="2079508"/>
                <a:ext cx="555338" cy="492443"/>
              </a:xfrm>
              <a:prstGeom prst="rect">
                <a:avLst/>
              </a:prstGeom>
              <a:blipFill>
                <a:blip r:embed="rId6"/>
                <a:stretch>
                  <a:fillRect l="-11111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直方体 23">
            <a:extLst>
              <a:ext uri="{FF2B5EF4-FFF2-40B4-BE49-F238E27FC236}">
                <a16:creationId xmlns:a16="http://schemas.microsoft.com/office/drawing/2014/main" id="{711B0660-10E5-0441-92B5-5DC4C309DD1E}"/>
              </a:ext>
            </a:extLst>
          </p:cNvPr>
          <p:cNvSpPr/>
          <p:nvPr/>
        </p:nvSpPr>
        <p:spPr>
          <a:xfrm>
            <a:off x="10038887" y="1466300"/>
            <a:ext cx="815945" cy="1334457"/>
          </a:xfrm>
          <a:prstGeom prst="cube">
            <a:avLst>
              <a:gd name="adj" fmla="val 41258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D6DC726-4D4F-8C47-BB2C-6DC8CFA908C0}"/>
              </a:ext>
            </a:extLst>
          </p:cNvPr>
          <p:cNvSpPr txBox="1"/>
          <p:nvPr/>
        </p:nvSpPr>
        <p:spPr>
          <a:xfrm>
            <a:off x="6812934" y="3125949"/>
            <a:ext cx="2875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Public holiday</a:t>
            </a:r>
            <a:r>
              <a:rPr kumimoji="1" lang="ja-JP" altLang="en-US" sz="2800" b="1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ja-JP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→</a:t>
            </a:r>
            <a:endParaRPr kumimoji="1" lang="ja-JP" altLang="en-US" sz="2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E8E9F04-0FE1-504B-80F9-2F9890684A4F}"/>
              </a:ext>
            </a:extLst>
          </p:cNvPr>
          <p:cNvSpPr txBox="1"/>
          <p:nvPr/>
        </p:nvSpPr>
        <p:spPr>
          <a:xfrm>
            <a:off x="1219052" y="5292846"/>
            <a:ext cx="9492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Two regimes coincide with weekdays and weekends</a:t>
            </a:r>
          </a:p>
          <a:p>
            <a:pPr algn="ctr"/>
            <a:r>
              <a:rPr kumimoji="1"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Recognize non-periodic public holiday </a:t>
            </a:r>
          </a:p>
        </p:txBody>
      </p:sp>
    </p:spTree>
    <p:extLst>
      <p:ext uri="{BB962C8B-B14F-4D97-AF65-F5344CB8AC3E}">
        <p14:creationId xmlns:p14="http://schemas.microsoft.com/office/powerpoint/2010/main" val="1135432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96A6382-4573-D847-AE1F-6E63370FE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F03870-6E9C-DF40-9B7B-07B5D00C1386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Q1. Effectiveness</a:t>
            </a:r>
            <a:endParaRPr kumimoji="1" lang="ja-JP" altLang="en-US" sz="44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D09E47C-E1B9-EB42-8A9B-A627DBC21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4"/>
          <a:stretch/>
        </p:blipFill>
        <p:spPr>
          <a:xfrm>
            <a:off x="529041" y="3120850"/>
            <a:ext cx="11052968" cy="204871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E8E9F04-0FE1-504B-80F9-2F9890684A4F}"/>
              </a:ext>
            </a:extLst>
          </p:cNvPr>
          <p:cNvSpPr txBox="1"/>
          <p:nvPr/>
        </p:nvSpPr>
        <p:spPr>
          <a:xfrm>
            <a:off x="1219052" y="5391605"/>
            <a:ext cx="9492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Group intensities fluctuates </a:t>
            </a:r>
          </a:p>
          <a:p>
            <a:pPr algn="ctr"/>
            <a:r>
              <a:rPr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Group 3 (Green) has strong intensity with weekend</a:t>
            </a:r>
            <a:endParaRPr kumimoji="1" lang="en-US" altLang="ja-JP" sz="3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直方体 28">
            <a:extLst>
              <a:ext uri="{FF2B5EF4-FFF2-40B4-BE49-F238E27FC236}">
                <a16:creationId xmlns:a16="http://schemas.microsoft.com/office/drawing/2014/main" id="{99AE22E3-BCDD-F04C-AE4B-7AEF1B5F544C}"/>
              </a:ext>
            </a:extLst>
          </p:cNvPr>
          <p:cNvSpPr/>
          <p:nvPr/>
        </p:nvSpPr>
        <p:spPr>
          <a:xfrm>
            <a:off x="1200342" y="1466395"/>
            <a:ext cx="9654490" cy="1334458"/>
          </a:xfrm>
          <a:prstGeom prst="cube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方体 29">
            <a:extLst>
              <a:ext uri="{FF2B5EF4-FFF2-40B4-BE49-F238E27FC236}">
                <a16:creationId xmlns:a16="http://schemas.microsoft.com/office/drawing/2014/main" id="{342632F6-39FE-404A-B475-C04BCC87FAD4}"/>
              </a:ext>
            </a:extLst>
          </p:cNvPr>
          <p:cNvSpPr/>
          <p:nvPr/>
        </p:nvSpPr>
        <p:spPr>
          <a:xfrm>
            <a:off x="1210033" y="1466300"/>
            <a:ext cx="1304074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直方体 30">
            <a:extLst>
              <a:ext uri="{FF2B5EF4-FFF2-40B4-BE49-F238E27FC236}">
                <a16:creationId xmlns:a16="http://schemas.microsoft.com/office/drawing/2014/main" id="{03065509-3EEB-6246-B0CB-0FD06E09EDE5}"/>
              </a:ext>
            </a:extLst>
          </p:cNvPr>
          <p:cNvSpPr/>
          <p:nvPr/>
        </p:nvSpPr>
        <p:spPr>
          <a:xfrm>
            <a:off x="2231521" y="1466390"/>
            <a:ext cx="970684" cy="1334457"/>
          </a:xfrm>
          <a:prstGeom prst="cube">
            <a:avLst>
              <a:gd name="adj" fmla="val 328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直方体 31">
            <a:extLst>
              <a:ext uri="{FF2B5EF4-FFF2-40B4-BE49-F238E27FC236}">
                <a16:creationId xmlns:a16="http://schemas.microsoft.com/office/drawing/2014/main" id="{0599CF50-2F1B-6B43-B70D-4DC270F8D807}"/>
              </a:ext>
            </a:extLst>
          </p:cNvPr>
          <p:cNvSpPr/>
          <p:nvPr/>
        </p:nvSpPr>
        <p:spPr>
          <a:xfrm>
            <a:off x="2928725" y="1466384"/>
            <a:ext cx="1830657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0F0CD8D-6EF7-4842-A2F3-77A77CA47F30}"/>
                  </a:ext>
                </a:extLst>
              </p:cNvPr>
              <p:cNvSpPr txBox="1"/>
              <p:nvPr/>
            </p:nvSpPr>
            <p:spPr>
              <a:xfrm>
                <a:off x="1543201" y="2088508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0F0CD8D-6EF7-4842-A2F3-77A77CA47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01" y="2088508"/>
                <a:ext cx="378131" cy="492443"/>
              </a:xfrm>
              <a:prstGeom prst="rect">
                <a:avLst/>
              </a:prstGeom>
              <a:blipFill>
                <a:blip r:embed="rId4"/>
                <a:stretch>
                  <a:fillRect l="-35484" r="-22581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A859D2C-8402-EA49-ABF4-3F12B79B802E}"/>
                  </a:ext>
                </a:extLst>
              </p:cNvPr>
              <p:cNvSpPr txBox="1"/>
              <p:nvPr/>
            </p:nvSpPr>
            <p:spPr>
              <a:xfrm>
                <a:off x="2288285" y="2088508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A859D2C-8402-EA49-ABF4-3F12B79B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285" y="2088508"/>
                <a:ext cx="378131" cy="492443"/>
              </a:xfrm>
              <a:prstGeom prst="rect">
                <a:avLst/>
              </a:prstGeom>
              <a:blipFill>
                <a:blip r:embed="rId5"/>
                <a:stretch>
                  <a:fillRect l="-40000" r="-2666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2419B52-F3FE-4845-9672-3D75D781B53C}"/>
                  </a:ext>
                </a:extLst>
              </p:cNvPr>
              <p:cNvSpPr txBox="1"/>
              <p:nvPr/>
            </p:nvSpPr>
            <p:spPr>
              <a:xfrm>
                <a:off x="3320345" y="2080176"/>
                <a:ext cx="5553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2419B52-F3FE-4845-9672-3D75D781B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345" y="2080176"/>
                <a:ext cx="555338" cy="492443"/>
              </a:xfrm>
              <a:prstGeom prst="rect">
                <a:avLst/>
              </a:prstGeom>
              <a:blipFill>
                <a:blip r:embed="rId6"/>
                <a:stretch>
                  <a:fillRect l="-11111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直方体 35">
            <a:extLst>
              <a:ext uri="{FF2B5EF4-FFF2-40B4-BE49-F238E27FC236}">
                <a16:creationId xmlns:a16="http://schemas.microsoft.com/office/drawing/2014/main" id="{2F8FE261-D8FB-7241-8C4A-BDD68F89843D}"/>
              </a:ext>
            </a:extLst>
          </p:cNvPr>
          <p:cNvSpPr/>
          <p:nvPr/>
        </p:nvSpPr>
        <p:spPr>
          <a:xfrm>
            <a:off x="4459751" y="1466348"/>
            <a:ext cx="970684" cy="1334457"/>
          </a:xfrm>
          <a:prstGeom prst="cube">
            <a:avLst>
              <a:gd name="adj" fmla="val 328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直方体 36">
            <a:extLst>
              <a:ext uri="{FF2B5EF4-FFF2-40B4-BE49-F238E27FC236}">
                <a16:creationId xmlns:a16="http://schemas.microsoft.com/office/drawing/2014/main" id="{B610FD68-A3FD-FE46-9535-1208418A75B7}"/>
              </a:ext>
            </a:extLst>
          </p:cNvPr>
          <p:cNvSpPr/>
          <p:nvPr/>
        </p:nvSpPr>
        <p:spPr>
          <a:xfrm>
            <a:off x="5143509" y="1466348"/>
            <a:ext cx="1915213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33B45DA-08AA-6F4E-A4A5-79DC4C717A79}"/>
                  </a:ext>
                </a:extLst>
              </p:cNvPr>
              <p:cNvSpPr txBox="1"/>
              <p:nvPr/>
            </p:nvSpPr>
            <p:spPr>
              <a:xfrm>
                <a:off x="4592363" y="2103504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33B45DA-08AA-6F4E-A4A5-79DC4C71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63" y="2103504"/>
                <a:ext cx="378131" cy="492443"/>
              </a:xfrm>
              <a:prstGeom prst="rect">
                <a:avLst/>
              </a:prstGeom>
              <a:blipFill>
                <a:blip r:embed="rId7"/>
                <a:stretch>
                  <a:fillRect l="-35484" r="-25806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直方体 38">
            <a:extLst>
              <a:ext uri="{FF2B5EF4-FFF2-40B4-BE49-F238E27FC236}">
                <a16:creationId xmlns:a16="http://schemas.microsoft.com/office/drawing/2014/main" id="{FE01D86C-7C3A-9B4E-9458-972FC130AAE3}"/>
              </a:ext>
            </a:extLst>
          </p:cNvPr>
          <p:cNvSpPr/>
          <p:nvPr/>
        </p:nvSpPr>
        <p:spPr>
          <a:xfrm>
            <a:off x="6754503" y="1466348"/>
            <a:ext cx="970684" cy="1334457"/>
          </a:xfrm>
          <a:prstGeom prst="cube">
            <a:avLst>
              <a:gd name="adj" fmla="val 328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EF66F4D-6783-134B-83F6-CA5DEC6D73F1}"/>
                  </a:ext>
                </a:extLst>
              </p:cNvPr>
              <p:cNvSpPr txBox="1"/>
              <p:nvPr/>
            </p:nvSpPr>
            <p:spPr>
              <a:xfrm>
                <a:off x="6889843" y="2080176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EF66F4D-6783-134B-83F6-CA5DEC6D7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43" y="2080176"/>
                <a:ext cx="378131" cy="492443"/>
              </a:xfrm>
              <a:prstGeom prst="rect">
                <a:avLst/>
              </a:prstGeom>
              <a:blipFill>
                <a:blip r:embed="rId8"/>
                <a:stretch>
                  <a:fillRect l="-35484" r="-25806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C92AB30-3F03-3240-9B54-6468182615AA}"/>
                  </a:ext>
                </a:extLst>
              </p:cNvPr>
              <p:cNvSpPr txBox="1"/>
              <p:nvPr/>
            </p:nvSpPr>
            <p:spPr>
              <a:xfrm>
                <a:off x="5687476" y="2062141"/>
                <a:ext cx="5553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C92AB30-3F03-3240-9B54-646818261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6" y="2062141"/>
                <a:ext cx="555338" cy="492443"/>
              </a:xfrm>
              <a:prstGeom prst="rect">
                <a:avLst/>
              </a:prstGeom>
              <a:blipFill>
                <a:blip r:embed="rId9"/>
                <a:stretch>
                  <a:fillRect l="-8889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直方体 41">
            <a:extLst>
              <a:ext uri="{FF2B5EF4-FFF2-40B4-BE49-F238E27FC236}">
                <a16:creationId xmlns:a16="http://schemas.microsoft.com/office/drawing/2014/main" id="{0C62609B-FB1D-A441-8C09-9ABE3A98EF7E}"/>
              </a:ext>
            </a:extLst>
          </p:cNvPr>
          <p:cNvSpPr/>
          <p:nvPr/>
        </p:nvSpPr>
        <p:spPr>
          <a:xfrm>
            <a:off x="7422450" y="1466348"/>
            <a:ext cx="1915213" cy="1334457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直方体 42">
            <a:extLst>
              <a:ext uri="{FF2B5EF4-FFF2-40B4-BE49-F238E27FC236}">
                <a16:creationId xmlns:a16="http://schemas.microsoft.com/office/drawing/2014/main" id="{8215EFFF-93B0-0E46-8F0C-05E15318F17E}"/>
              </a:ext>
            </a:extLst>
          </p:cNvPr>
          <p:cNvSpPr/>
          <p:nvPr/>
        </p:nvSpPr>
        <p:spPr>
          <a:xfrm>
            <a:off x="9036238" y="1466300"/>
            <a:ext cx="1304073" cy="1334457"/>
          </a:xfrm>
          <a:prstGeom prst="cube">
            <a:avLst>
              <a:gd name="adj" fmla="val 25686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5CBFD1E9-D82A-6D4C-89CE-2B79D23E72D9}"/>
                  </a:ext>
                </a:extLst>
              </p:cNvPr>
              <p:cNvSpPr txBox="1"/>
              <p:nvPr/>
            </p:nvSpPr>
            <p:spPr>
              <a:xfrm>
                <a:off x="9353957" y="2062093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5CBFD1E9-D82A-6D4C-89CE-2B79D23E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957" y="2062093"/>
                <a:ext cx="378131" cy="492443"/>
              </a:xfrm>
              <a:prstGeom prst="rect">
                <a:avLst/>
              </a:prstGeom>
              <a:blipFill>
                <a:blip r:embed="rId10"/>
                <a:stretch>
                  <a:fillRect l="-35484" r="-25806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741682-36CD-F549-8F0A-5D322A5E1C74}"/>
                  </a:ext>
                </a:extLst>
              </p:cNvPr>
              <p:cNvSpPr txBox="1"/>
              <p:nvPr/>
            </p:nvSpPr>
            <p:spPr>
              <a:xfrm>
                <a:off x="8033590" y="2079508"/>
                <a:ext cx="55533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741682-36CD-F549-8F0A-5D322A5E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90" y="2079508"/>
                <a:ext cx="555338" cy="492443"/>
              </a:xfrm>
              <a:prstGeom prst="rect">
                <a:avLst/>
              </a:prstGeom>
              <a:blipFill>
                <a:blip r:embed="rId6"/>
                <a:stretch>
                  <a:fillRect l="-11111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直方体 45">
            <a:extLst>
              <a:ext uri="{FF2B5EF4-FFF2-40B4-BE49-F238E27FC236}">
                <a16:creationId xmlns:a16="http://schemas.microsoft.com/office/drawing/2014/main" id="{789D8D56-6F5D-C243-A943-A0E35266044C}"/>
              </a:ext>
            </a:extLst>
          </p:cNvPr>
          <p:cNvSpPr/>
          <p:nvPr/>
        </p:nvSpPr>
        <p:spPr>
          <a:xfrm>
            <a:off x="10038887" y="1466300"/>
            <a:ext cx="815945" cy="1334457"/>
          </a:xfrm>
          <a:prstGeom prst="cube">
            <a:avLst>
              <a:gd name="adj" fmla="val 41258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3F52877A-243F-D649-9332-F098DBF47953}"/>
              </a:ext>
            </a:extLst>
          </p:cNvPr>
          <p:cNvSpPr/>
          <p:nvPr/>
        </p:nvSpPr>
        <p:spPr>
          <a:xfrm>
            <a:off x="2191737" y="3414584"/>
            <a:ext cx="322370" cy="334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A2623CB2-8508-254D-B74A-229C7315198F}"/>
              </a:ext>
            </a:extLst>
          </p:cNvPr>
          <p:cNvSpPr/>
          <p:nvPr/>
        </p:nvSpPr>
        <p:spPr>
          <a:xfrm>
            <a:off x="2555678" y="3414583"/>
            <a:ext cx="322370" cy="334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30BF19AE-45C8-F040-9684-C505D3C310A6}"/>
              </a:ext>
            </a:extLst>
          </p:cNvPr>
          <p:cNvSpPr/>
          <p:nvPr/>
        </p:nvSpPr>
        <p:spPr>
          <a:xfrm>
            <a:off x="4437012" y="3414584"/>
            <a:ext cx="322370" cy="334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A4E39C13-BCB9-144C-A021-685316E83FCD}"/>
              </a:ext>
            </a:extLst>
          </p:cNvPr>
          <p:cNvSpPr/>
          <p:nvPr/>
        </p:nvSpPr>
        <p:spPr>
          <a:xfrm>
            <a:off x="4789828" y="3414584"/>
            <a:ext cx="322370" cy="334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CD67A92B-80CE-F94E-8C64-D73C70098441}"/>
              </a:ext>
            </a:extLst>
          </p:cNvPr>
          <p:cNvSpPr/>
          <p:nvPr/>
        </p:nvSpPr>
        <p:spPr>
          <a:xfrm>
            <a:off x="6622349" y="3414586"/>
            <a:ext cx="322370" cy="334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B8D76405-219C-714A-8B9D-F6C332D68148}"/>
              </a:ext>
            </a:extLst>
          </p:cNvPr>
          <p:cNvSpPr/>
          <p:nvPr/>
        </p:nvSpPr>
        <p:spPr>
          <a:xfrm>
            <a:off x="6986290" y="3414585"/>
            <a:ext cx="322370" cy="334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756731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96A6382-4573-D847-AE1F-6E63370FE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F03870-6E9C-DF40-9B7B-07B5D00C1386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Q1. Effectiveness</a:t>
            </a:r>
            <a:endParaRPr kumimoji="1" lang="ja-JP" altLang="en-US" sz="44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6703A1-9FA5-3142-95D9-EF0426902B2D}"/>
              </a:ext>
            </a:extLst>
          </p:cNvPr>
          <p:cNvSpPr txBox="1"/>
          <p:nvPr/>
        </p:nvSpPr>
        <p:spPr>
          <a:xfrm>
            <a:off x="2843250" y="5316374"/>
            <a:ext cx="6503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Latent groups adaptively change</a:t>
            </a:r>
          </a:p>
          <a:p>
            <a:pPr algn="ctr"/>
            <a:r>
              <a:rPr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Sense-making insight </a:t>
            </a:r>
            <a:endParaRPr kumimoji="1" lang="en-US" altLang="ja-JP" sz="3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CFC0A31-D24A-6D47-B197-C3DE715F0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4"/>
          <a:stretch/>
        </p:blipFill>
        <p:spPr>
          <a:xfrm>
            <a:off x="262905" y="2366798"/>
            <a:ext cx="11052968" cy="2806238"/>
          </a:xfrm>
          <a:prstGeom prst="rect">
            <a:avLst/>
          </a:prstGeom>
        </p:spPr>
      </p:pic>
      <p:sp>
        <p:nvSpPr>
          <p:cNvPr id="34" name="直方体 33">
            <a:extLst>
              <a:ext uri="{FF2B5EF4-FFF2-40B4-BE49-F238E27FC236}">
                <a16:creationId xmlns:a16="http://schemas.microsoft.com/office/drawing/2014/main" id="{D3DF1733-CF6C-DA46-AD22-B6CDCC1C2D2F}"/>
              </a:ext>
            </a:extLst>
          </p:cNvPr>
          <p:cNvSpPr/>
          <p:nvPr/>
        </p:nvSpPr>
        <p:spPr>
          <a:xfrm>
            <a:off x="1803984" y="1456188"/>
            <a:ext cx="839525" cy="732018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直方体 34">
            <a:extLst>
              <a:ext uri="{FF2B5EF4-FFF2-40B4-BE49-F238E27FC236}">
                <a16:creationId xmlns:a16="http://schemas.microsoft.com/office/drawing/2014/main" id="{8E06E831-FF03-5246-BAF0-5093AFFCB45D}"/>
              </a:ext>
            </a:extLst>
          </p:cNvPr>
          <p:cNvSpPr/>
          <p:nvPr/>
        </p:nvSpPr>
        <p:spPr>
          <a:xfrm>
            <a:off x="4195947" y="1462180"/>
            <a:ext cx="716936" cy="699978"/>
          </a:xfrm>
          <a:prstGeom prst="cube">
            <a:avLst>
              <a:gd name="adj" fmla="val 328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874EE67-0F73-D545-81A1-AA7B15E82D64}"/>
                  </a:ext>
                </a:extLst>
              </p:cNvPr>
              <p:cNvSpPr txBox="1"/>
              <p:nvPr/>
            </p:nvSpPr>
            <p:spPr>
              <a:xfrm>
                <a:off x="1979742" y="1654910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874EE67-0F73-D545-81A1-AA7B15E8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42" y="1654910"/>
                <a:ext cx="378131" cy="492443"/>
              </a:xfrm>
              <a:prstGeom prst="rect">
                <a:avLst/>
              </a:prstGeom>
              <a:blipFill>
                <a:blip r:embed="rId4"/>
                <a:stretch>
                  <a:fillRect l="-40000" r="-23333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9BEE1F4-96A5-ED45-8936-DC941F4BF0D0}"/>
                  </a:ext>
                </a:extLst>
              </p:cNvPr>
              <p:cNvSpPr txBox="1"/>
              <p:nvPr/>
            </p:nvSpPr>
            <p:spPr>
              <a:xfrm>
                <a:off x="4252711" y="1683955"/>
                <a:ext cx="2792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9BEE1F4-96A5-ED45-8936-DC941F4BF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11" y="1683955"/>
                <a:ext cx="279283" cy="492443"/>
              </a:xfrm>
              <a:prstGeom prst="rect">
                <a:avLst/>
              </a:prstGeom>
              <a:blipFill>
                <a:blip r:embed="rId5"/>
                <a:stretch>
                  <a:fillRect l="-54545" r="-7272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右矢印 7">
            <a:extLst>
              <a:ext uri="{FF2B5EF4-FFF2-40B4-BE49-F238E27FC236}">
                <a16:creationId xmlns:a16="http://schemas.microsoft.com/office/drawing/2014/main" id="{2D44871F-627F-3145-8C1B-A685EC6CB351}"/>
              </a:ext>
            </a:extLst>
          </p:cNvPr>
          <p:cNvSpPr/>
          <p:nvPr/>
        </p:nvSpPr>
        <p:spPr>
          <a:xfrm>
            <a:off x="3135442" y="3276917"/>
            <a:ext cx="378131" cy="167287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2" name="左右矢印 41">
            <a:extLst>
              <a:ext uri="{FF2B5EF4-FFF2-40B4-BE49-F238E27FC236}">
                <a16:creationId xmlns:a16="http://schemas.microsoft.com/office/drawing/2014/main" id="{076BEA26-FA03-CD42-B783-30B2201D90EF}"/>
              </a:ext>
            </a:extLst>
          </p:cNvPr>
          <p:cNvSpPr/>
          <p:nvPr/>
        </p:nvSpPr>
        <p:spPr>
          <a:xfrm>
            <a:off x="7948742" y="3360561"/>
            <a:ext cx="378131" cy="167287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" name="四角形吹き出し 8">
            <a:extLst>
              <a:ext uri="{FF2B5EF4-FFF2-40B4-BE49-F238E27FC236}">
                <a16:creationId xmlns:a16="http://schemas.microsoft.com/office/drawing/2014/main" id="{951FBC5B-C5E5-B44B-8726-84A5F42AF217}"/>
              </a:ext>
            </a:extLst>
          </p:cNvPr>
          <p:cNvSpPr/>
          <p:nvPr/>
        </p:nvSpPr>
        <p:spPr>
          <a:xfrm>
            <a:off x="9692209" y="4400274"/>
            <a:ext cx="2487198" cy="1240562"/>
          </a:xfrm>
          <a:prstGeom prst="wedgeRectCallout">
            <a:avLst>
              <a:gd name="adj1" fmla="val -34691"/>
              <a:gd name="adj2" fmla="val -81217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rgbClr val="C00000"/>
                </a:solidFill>
                <a:latin typeface="Candara" panose="020E0502030303020204" pitchFamily="34" charset="0"/>
              </a:rPr>
              <a:t>These area corresponds to park, bar and restaurants </a:t>
            </a:r>
          </a:p>
        </p:txBody>
      </p:sp>
      <p:sp>
        <p:nvSpPr>
          <p:cNvPr id="44" name="直方体 43">
            <a:extLst>
              <a:ext uri="{FF2B5EF4-FFF2-40B4-BE49-F238E27FC236}">
                <a16:creationId xmlns:a16="http://schemas.microsoft.com/office/drawing/2014/main" id="{45014DD2-A243-1342-8259-78434FDCEBD6}"/>
              </a:ext>
            </a:extLst>
          </p:cNvPr>
          <p:cNvSpPr/>
          <p:nvPr/>
        </p:nvSpPr>
        <p:spPr>
          <a:xfrm>
            <a:off x="6595903" y="1456188"/>
            <a:ext cx="839525" cy="732018"/>
          </a:xfrm>
          <a:prstGeom prst="cub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直方体 44">
            <a:extLst>
              <a:ext uri="{FF2B5EF4-FFF2-40B4-BE49-F238E27FC236}">
                <a16:creationId xmlns:a16="http://schemas.microsoft.com/office/drawing/2014/main" id="{D21B0159-E1E4-1D4A-AAC9-EF3351269567}"/>
              </a:ext>
            </a:extLst>
          </p:cNvPr>
          <p:cNvSpPr/>
          <p:nvPr/>
        </p:nvSpPr>
        <p:spPr>
          <a:xfrm>
            <a:off x="8987866" y="1462180"/>
            <a:ext cx="716936" cy="699978"/>
          </a:xfrm>
          <a:prstGeom prst="cube">
            <a:avLst>
              <a:gd name="adj" fmla="val 32857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70CE355-9D56-4E42-9F6B-4C50723FFD97}"/>
                  </a:ext>
                </a:extLst>
              </p:cNvPr>
              <p:cNvSpPr txBox="1"/>
              <p:nvPr/>
            </p:nvSpPr>
            <p:spPr>
              <a:xfrm>
                <a:off x="6771661" y="1654910"/>
                <a:ext cx="37813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570CE355-9D56-4E42-9F6B-4C50723FF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661" y="1654910"/>
                <a:ext cx="378131" cy="492443"/>
              </a:xfrm>
              <a:prstGeom prst="rect">
                <a:avLst/>
              </a:prstGeom>
              <a:blipFill>
                <a:blip r:embed="rId6"/>
                <a:stretch>
                  <a:fillRect l="-38710" r="-2258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9FF6BE8-916B-F34D-9D53-3656998C5941}"/>
                  </a:ext>
                </a:extLst>
              </p:cNvPr>
              <p:cNvSpPr txBox="1"/>
              <p:nvPr/>
            </p:nvSpPr>
            <p:spPr>
              <a:xfrm>
                <a:off x="9044630" y="1683955"/>
                <a:ext cx="2792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9FF6BE8-916B-F34D-9D53-3656998C5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630" y="1683955"/>
                <a:ext cx="279283" cy="492443"/>
              </a:xfrm>
              <a:prstGeom prst="rect">
                <a:avLst/>
              </a:prstGeom>
              <a:blipFill>
                <a:blip r:embed="rId7"/>
                <a:stretch>
                  <a:fillRect l="-52174" r="-652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CE6A832-1413-F44B-9818-782EB31AA30B}"/>
              </a:ext>
            </a:extLst>
          </p:cNvPr>
          <p:cNvSpPr txBox="1"/>
          <p:nvPr/>
        </p:nvSpPr>
        <p:spPr>
          <a:xfrm>
            <a:off x="1281576" y="1028335"/>
            <a:ext cx="215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3B3B3B"/>
                </a:solidFill>
                <a:latin typeface="Candara" panose="020E0502030303020204" pitchFamily="34" charset="0"/>
              </a:rPr>
              <a:t>Weekday Regime</a:t>
            </a:r>
            <a:endParaRPr kumimoji="1" lang="ja-JP" altLang="en-US" sz="20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B19C33E-0E8A-BD46-88E8-771B50841AC1}"/>
              </a:ext>
            </a:extLst>
          </p:cNvPr>
          <p:cNvSpPr txBox="1"/>
          <p:nvPr/>
        </p:nvSpPr>
        <p:spPr>
          <a:xfrm>
            <a:off x="3478118" y="1041951"/>
            <a:ext cx="215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Weekend Regime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5A2F8D2-FC99-2241-BEFB-DD03C08BED09}"/>
              </a:ext>
            </a:extLst>
          </p:cNvPr>
          <p:cNvSpPr txBox="1"/>
          <p:nvPr/>
        </p:nvSpPr>
        <p:spPr>
          <a:xfrm>
            <a:off x="6130331" y="1028335"/>
            <a:ext cx="215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3B3B3B"/>
                </a:solidFill>
                <a:latin typeface="Candara" panose="020E0502030303020204" pitchFamily="34" charset="0"/>
              </a:rPr>
              <a:t>Weekday Regime</a:t>
            </a:r>
            <a:endParaRPr kumimoji="1" lang="ja-JP" altLang="en-US" sz="20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A1C5E7F-4088-C24D-A5D3-01550A47E5AE}"/>
              </a:ext>
            </a:extLst>
          </p:cNvPr>
          <p:cNvSpPr txBox="1"/>
          <p:nvPr/>
        </p:nvSpPr>
        <p:spPr>
          <a:xfrm>
            <a:off x="8326873" y="1041951"/>
            <a:ext cx="215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Weekend Regime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81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8C95F0D-B31C-6142-9ABD-614377D7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32" y="1731099"/>
            <a:ext cx="6960335" cy="389056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96A6382-4573-D847-AE1F-6E63370FE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F03870-6E9C-DF40-9B7B-07B5D00C1386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Q2. Accuracy</a:t>
            </a:r>
            <a:endParaRPr kumimoji="1" lang="ja-JP" altLang="en-US" sz="44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66CD19-3027-D040-9E3D-2E781ADBF525}"/>
              </a:ext>
            </a:extLst>
          </p:cNvPr>
          <p:cNvSpPr txBox="1"/>
          <p:nvPr/>
        </p:nvSpPr>
        <p:spPr>
          <a:xfrm>
            <a:off x="358588" y="1146324"/>
            <a:ext cx="1073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3200" b="1" u="sng" dirty="0">
                <a:solidFill>
                  <a:srgbClr val="3B3B3B"/>
                </a:solidFill>
                <a:latin typeface="Candara" panose="020E0502030303020204" pitchFamily="34" charset="0"/>
              </a:rPr>
              <a:t>Average perplexity &amp; RMSE  </a:t>
            </a:r>
            <a:r>
              <a:rPr kumimoji="1" lang="en-US" altLang="ja-JP" sz="3200" b="1" u="sng" dirty="0">
                <a:solidFill>
                  <a:srgbClr val="3B3B3B"/>
                </a:solidFill>
                <a:latin typeface="Candara" panose="020E0502030303020204" pitchFamily="34" charset="0"/>
              </a:rPr>
              <a:t>:</a:t>
            </a:r>
            <a:r>
              <a:rPr kumimoji="1" lang="en-US" altLang="ja-JP" sz="3200" b="1" dirty="0">
                <a:solidFill>
                  <a:srgbClr val="3B3B3B"/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lower is better  </a:t>
            </a:r>
          </a:p>
        </p:txBody>
      </p:sp>
      <p:sp>
        <p:nvSpPr>
          <p:cNvPr id="8" name="Down Arrow 11">
            <a:extLst>
              <a:ext uri="{FF2B5EF4-FFF2-40B4-BE49-F238E27FC236}">
                <a16:creationId xmlns:a16="http://schemas.microsoft.com/office/drawing/2014/main" id="{9FA1BFF2-1B7E-A842-9475-BF177AC67AAA}"/>
              </a:ext>
            </a:extLst>
          </p:cNvPr>
          <p:cNvSpPr/>
          <p:nvPr/>
        </p:nvSpPr>
        <p:spPr>
          <a:xfrm rot="19301707">
            <a:off x="3480685" y="3678647"/>
            <a:ext cx="351567" cy="385001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solidFill>
                <a:srgbClr val="C00000"/>
              </a:solidFill>
            </a:endParaRPr>
          </a:p>
        </p:txBody>
      </p:sp>
      <p:sp>
        <p:nvSpPr>
          <p:cNvPr id="9" name="Down Arrow 11">
            <a:extLst>
              <a:ext uri="{FF2B5EF4-FFF2-40B4-BE49-F238E27FC236}">
                <a16:creationId xmlns:a16="http://schemas.microsoft.com/office/drawing/2014/main" id="{CC60F01B-5DAD-8140-A917-900EE9921BF0}"/>
              </a:ext>
            </a:extLst>
          </p:cNvPr>
          <p:cNvSpPr/>
          <p:nvPr/>
        </p:nvSpPr>
        <p:spPr>
          <a:xfrm rot="19301707">
            <a:off x="4635895" y="1863356"/>
            <a:ext cx="351567" cy="385001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solidFill>
                <a:srgbClr val="C00000"/>
              </a:solidFill>
            </a:endParaRPr>
          </a:p>
        </p:txBody>
      </p:sp>
      <p:sp>
        <p:nvSpPr>
          <p:cNvPr id="10" name="Down Arrow 11">
            <a:extLst>
              <a:ext uri="{FF2B5EF4-FFF2-40B4-BE49-F238E27FC236}">
                <a16:creationId xmlns:a16="http://schemas.microsoft.com/office/drawing/2014/main" id="{48389967-9014-B648-8187-0D437C4D8004}"/>
              </a:ext>
            </a:extLst>
          </p:cNvPr>
          <p:cNvSpPr/>
          <p:nvPr/>
        </p:nvSpPr>
        <p:spPr>
          <a:xfrm rot="19301707">
            <a:off x="6706829" y="3496519"/>
            <a:ext cx="351567" cy="385001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solidFill>
                <a:srgbClr val="C00000"/>
              </a:solidFill>
            </a:endParaRPr>
          </a:p>
        </p:txBody>
      </p:sp>
      <p:sp>
        <p:nvSpPr>
          <p:cNvPr id="11" name="Down Arrow 11">
            <a:extLst>
              <a:ext uri="{FF2B5EF4-FFF2-40B4-BE49-F238E27FC236}">
                <a16:creationId xmlns:a16="http://schemas.microsoft.com/office/drawing/2014/main" id="{012B27AB-A42B-7E40-A830-228F39269EAC}"/>
              </a:ext>
            </a:extLst>
          </p:cNvPr>
          <p:cNvSpPr/>
          <p:nvPr/>
        </p:nvSpPr>
        <p:spPr>
          <a:xfrm rot="19301707">
            <a:off x="7924975" y="3809781"/>
            <a:ext cx="351567" cy="385001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51DC3E-C89B-4A4D-BFB8-7F023CAB88AF}"/>
              </a:ext>
            </a:extLst>
          </p:cNvPr>
          <p:cNvSpPr txBox="1"/>
          <p:nvPr/>
        </p:nvSpPr>
        <p:spPr>
          <a:xfrm>
            <a:off x="1776238" y="5380757"/>
            <a:ext cx="8639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Thanks to represent regimes</a:t>
            </a:r>
          </a:p>
          <a:p>
            <a:pPr algn="ctr"/>
            <a:r>
              <a:rPr lang="en-US" altLang="ja-JP" sz="3200" dirty="0" err="1">
                <a:solidFill>
                  <a:srgbClr val="C00000"/>
                </a:solidFill>
                <a:latin typeface="Candara" panose="020E0502030303020204" pitchFamily="34" charset="0"/>
              </a:rPr>
              <a:t>TriComp</a:t>
            </a:r>
            <a:r>
              <a:rPr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 accurately summarize complex events</a:t>
            </a:r>
          </a:p>
        </p:txBody>
      </p:sp>
    </p:spTree>
    <p:extLst>
      <p:ext uri="{BB962C8B-B14F-4D97-AF65-F5344CB8AC3E}">
        <p14:creationId xmlns:p14="http://schemas.microsoft.com/office/powerpoint/2010/main" val="2370486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96A6382-4573-D847-AE1F-6E63370FE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F03870-6E9C-DF40-9B7B-07B5D00C1386}"/>
              </a:ext>
            </a:extLst>
          </p:cNvPr>
          <p:cNvSpPr txBox="1"/>
          <p:nvPr/>
        </p:nvSpPr>
        <p:spPr>
          <a:xfrm>
            <a:off x="358588" y="286870"/>
            <a:ext cx="419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4400" dirty="0">
                <a:solidFill>
                  <a:srgbClr val="3B3B3B"/>
                </a:solidFill>
                <a:latin typeface="Candara" panose="020E0502030303020204" pitchFamily="34" charset="0"/>
              </a:rPr>
              <a:t>Q3. Scalability</a:t>
            </a:r>
            <a:endParaRPr kumimoji="1" lang="ja-JP" altLang="en-US" sz="4400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F7C623-EB1A-7041-9CD9-9B67E36F6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1" r="6161" b="310"/>
          <a:stretch/>
        </p:blipFill>
        <p:spPr>
          <a:xfrm>
            <a:off x="3042834" y="1778060"/>
            <a:ext cx="6106332" cy="37582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993FAE-EB5B-0648-A333-3D4E0FEBCCAA}"/>
              </a:ext>
            </a:extLst>
          </p:cNvPr>
          <p:cNvSpPr txBox="1"/>
          <p:nvPr/>
        </p:nvSpPr>
        <p:spPr>
          <a:xfrm>
            <a:off x="358588" y="1146324"/>
            <a:ext cx="798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kumimoji="1" lang="en-US" altLang="ja-JP" sz="3200" b="1" u="sng" dirty="0">
                <a:solidFill>
                  <a:srgbClr val="3B3B3B"/>
                </a:solidFill>
                <a:latin typeface="Candara" panose="020E0502030303020204" pitchFamily="34" charset="0"/>
              </a:rPr>
              <a:t>Wall clock time:</a:t>
            </a:r>
            <a:r>
              <a:rPr kumimoji="1" lang="en-US" altLang="ja-JP" sz="3200" b="1" dirty="0">
                <a:solidFill>
                  <a:srgbClr val="3B3B3B"/>
                </a:solidFill>
                <a:latin typeface="Candara" panose="020E0502030303020204" pitchFamily="34" charset="0"/>
              </a:rPr>
              <a:t> </a:t>
            </a:r>
            <a:r>
              <a:rPr kumimoji="1" lang="en-US" altLang="ja-JP" sz="3200" dirty="0">
                <a:solidFill>
                  <a:srgbClr val="3B3B3B"/>
                </a:solidFill>
                <a:latin typeface="Candara" panose="020E0502030303020204" pitchFamily="34" charset="0"/>
              </a:rPr>
              <a:t>lower is better 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4FE379-146D-2B41-AC3E-4F58FB346AEB}"/>
              </a:ext>
            </a:extLst>
          </p:cNvPr>
          <p:cNvSpPr txBox="1"/>
          <p:nvPr/>
        </p:nvSpPr>
        <p:spPr>
          <a:xfrm>
            <a:off x="2003754" y="5456814"/>
            <a:ext cx="818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Thanks to incremental update</a:t>
            </a:r>
          </a:p>
          <a:p>
            <a:pPr algn="ctr"/>
            <a:r>
              <a:rPr kumimoji="1" lang="en-US" altLang="ja-JP" sz="3200" dirty="0" err="1">
                <a:solidFill>
                  <a:srgbClr val="C00000"/>
                </a:solidFill>
                <a:latin typeface="Candara" panose="020E0502030303020204" pitchFamily="34" charset="0"/>
              </a:rPr>
              <a:t>TriComp</a:t>
            </a:r>
            <a:r>
              <a:rPr kumimoji="1" lang="en-US" altLang="ja-JP" sz="3200" dirty="0">
                <a:solidFill>
                  <a:srgbClr val="C00000"/>
                </a:solidFill>
                <a:latin typeface="Candara" panose="020E0502030303020204" pitchFamily="34" charset="0"/>
              </a:rPr>
              <a:t> is faster up to 4 orders of magnitude</a:t>
            </a:r>
          </a:p>
        </p:txBody>
      </p:sp>
      <p:sp>
        <p:nvSpPr>
          <p:cNvPr id="8" name="Down Arrow 11">
            <a:extLst>
              <a:ext uri="{FF2B5EF4-FFF2-40B4-BE49-F238E27FC236}">
                <a16:creationId xmlns:a16="http://schemas.microsoft.com/office/drawing/2014/main" id="{F3BC5D56-7AF0-3E43-9ECD-CBFB957ED1E3}"/>
              </a:ext>
            </a:extLst>
          </p:cNvPr>
          <p:cNvSpPr/>
          <p:nvPr/>
        </p:nvSpPr>
        <p:spPr>
          <a:xfrm>
            <a:off x="9223513" y="2195053"/>
            <a:ext cx="325860" cy="2195481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C0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8AB05E-8789-C64E-ACB8-6BDCD7A51F46}"/>
              </a:ext>
            </a:extLst>
          </p:cNvPr>
          <p:cNvSpPr txBox="1"/>
          <p:nvPr/>
        </p:nvSpPr>
        <p:spPr>
          <a:xfrm>
            <a:off x="9623720" y="2195053"/>
            <a:ext cx="139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10</a:t>
            </a:r>
            <a:r>
              <a:rPr kumimoji="1" lang="en-US" altLang="ja-JP" sz="3200" b="1" baseline="30000" dirty="0">
                <a:solidFill>
                  <a:srgbClr val="C00000"/>
                </a:solidFill>
                <a:latin typeface="Candara" panose="020E0502030303020204" pitchFamily="34" charset="0"/>
              </a:rPr>
              <a:t>4</a:t>
            </a:r>
            <a:r>
              <a:rPr lang="en-US" altLang="ja-JP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x</a:t>
            </a:r>
            <a:endParaRPr kumimoji="1" lang="en-US" altLang="ja-JP" sz="3200" b="1" baseline="30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53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7082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Conclusion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6322FF9-875F-7548-9542-F143CB38378B}"/>
              </a:ext>
            </a:extLst>
          </p:cNvPr>
          <p:cNvGrpSpPr/>
          <p:nvPr/>
        </p:nvGrpSpPr>
        <p:grpSpPr>
          <a:xfrm>
            <a:off x="750474" y="1956033"/>
            <a:ext cx="3289663" cy="2179951"/>
            <a:chOff x="953656" y="2028461"/>
            <a:chExt cx="3289663" cy="2179951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66E0BEF-7B00-D448-8CF9-2573D29197F6}"/>
                </a:ext>
              </a:extLst>
            </p:cNvPr>
            <p:cNvSpPr txBox="1"/>
            <p:nvPr/>
          </p:nvSpPr>
          <p:spPr>
            <a:xfrm>
              <a:off x="1623702" y="2028461"/>
              <a:ext cx="1949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Effective</a:t>
              </a:r>
              <a:endParaRPr kumimoji="1" lang="ja-JP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4ED2763-822F-5C42-B36E-6FD9ED7B56CA}"/>
                </a:ext>
              </a:extLst>
            </p:cNvPr>
            <p:cNvSpPr txBox="1">
              <a:spLocks/>
            </p:cNvSpPr>
            <p:nvPr/>
          </p:nvSpPr>
          <p:spPr>
            <a:xfrm>
              <a:off x="953656" y="3063230"/>
              <a:ext cx="3289663" cy="11451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It provides compact and powerful representations that reveal </a:t>
              </a:r>
              <a:r>
                <a:rPr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latent groups and temporal patterns. </a:t>
              </a:r>
              <a:endParaRPr kumimoji="1" lang="ja-JP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A9D42242-5E0E-F740-9329-083EB7EA8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5" y="2075371"/>
            <a:ext cx="407654" cy="407654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0B5019D-527F-364B-9A8E-3C985AF2815C}"/>
              </a:ext>
            </a:extLst>
          </p:cNvPr>
          <p:cNvGrpSpPr/>
          <p:nvPr/>
        </p:nvGrpSpPr>
        <p:grpSpPr>
          <a:xfrm>
            <a:off x="7940952" y="1956033"/>
            <a:ext cx="3433673" cy="2299603"/>
            <a:chOff x="8387360" y="2049828"/>
            <a:chExt cx="3433673" cy="229960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9B00EDB-E8A0-1E49-A639-346EFCB27377}"/>
                </a:ext>
              </a:extLst>
            </p:cNvPr>
            <p:cNvGrpSpPr/>
            <p:nvPr/>
          </p:nvGrpSpPr>
          <p:grpSpPr>
            <a:xfrm>
              <a:off x="8387360" y="2049828"/>
              <a:ext cx="3433673" cy="2299603"/>
              <a:chOff x="8531005" y="1915836"/>
              <a:chExt cx="3433673" cy="2299603"/>
            </a:xfrm>
          </p:grpSpPr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BF2A977-4EA4-6449-AC5D-8CC5F020D397}"/>
                  </a:ext>
                </a:extLst>
              </p:cNvPr>
              <p:cNvSpPr txBox="1"/>
              <p:nvPr/>
            </p:nvSpPr>
            <p:spPr>
              <a:xfrm>
                <a:off x="9159309" y="1915836"/>
                <a:ext cx="18149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Scalable</a:t>
                </a:r>
                <a:endParaRPr kumimoji="1" lang="ja-JP" alt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587A580-602D-8343-98A6-397EDFB4D4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1005" y="2950604"/>
                <a:ext cx="3433673" cy="12648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kumimoji="1"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It is incremental yet scalable, and thus requires computational time tha</a:t>
                </a: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t is </a:t>
                </a:r>
                <a:r>
                  <a:rPr lang="en-US" altLang="ja-JP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independent of data stream length</a:t>
                </a:r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.</a:t>
                </a:r>
                <a:endParaRPr kumimoji="1" lang="ja-JP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DA35722C-4878-9B46-8C5C-6FE3238A1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010" y="2169167"/>
              <a:ext cx="407654" cy="407654"/>
            </a:xfrm>
            <a:prstGeom prst="rect">
              <a:avLst/>
            </a:prstGeom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BC78F67-2D01-214A-8AA5-60890CFB89AA}"/>
              </a:ext>
            </a:extLst>
          </p:cNvPr>
          <p:cNvGrpSpPr/>
          <p:nvPr/>
        </p:nvGrpSpPr>
        <p:grpSpPr>
          <a:xfrm>
            <a:off x="4150463" y="1956033"/>
            <a:ext cx="3433673" cy="2179951"/>
            <a:chOff x="4400665" y="2054005"/>
            <a:chExt cx="3433673" cy="2179951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0C9E5E0-A277-B446-BC1C-EA6CEEF255E7}"/>
                </a:ext>
              </a:extLst>
            </p:cNvPr>
            <p:cNvGrpSpPr/>
            <p:nvPr/>
          </p:nvGrpSpPr>
          <p:grpSpPr>
            <a:xfrm>
              <a:off x="4400665" y="2054005"/>
              <a:ext cx="3433673" cy="2179951"/>
              <a:chOff x="4622697" y="2028461"/>
              <a:chExt cx="3433673" cy="2179951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F153561-1A7E-3E4A-BACA-661292F1187C}"/>
                  </a:ext>
                </a:extLst>
              </p:cNvPr>
              <p:cNvSpPr txBox="1"/>
              <p:nvPr/>
            </p:nvSpPr>
            <p:spPr>
              <a:xfrm>
                <a:off x="5215669" y="2028461"/>
                <a:ext cx="2247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Automatic</a:t>
                </a:r>
                <a:endParaRPr kumimoji="1" lang="ja-JP" alt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8C4A042-9CC4-DB4F-8C03-B561478376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2697" y="3063230"/>
                <a:ext cx="3433673" cy="11451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It </a:t>
                </a:r>
                <a:r>
                  <a:rPr lang="en-US" altLang="ja-JP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automatically recognizes and summarizes </a:t>
                </a:r>
              </a:p>
              <a:p>
                <a:r>
                  <a:rPr lang="en-US" altLang="ja-JP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the temporal patterns without any parameter tuning.</a:t>
                </a:r>
                <a:endParaRPr kumimoji="1" lang="ja-JP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3347DF69-A016-804A-9C9D-2C4E85D7E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821" y="2173343"/>
              <a:ext cx="407654" cy="407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60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D0672AB-733D-1A49-90AD-26097C7180C9}"/>
              </a:ext>
            </a:extLst>
          </p:cNvPr>
          <p:cNvSpPr txBox="1">
            <a:spLocks/>
          </p:cNvSpPr>
          <p:nvPr/>
        </p:nvSpPr>
        <p:spPr>
          <a:xfrm>
            <a:off x="1595500" y="1056311"/>
            <a:ext cx="8712968" cy="1709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C00000"/>
                </a:solidFill>
              </a:rPr>
              <a:t>Complex event streams</a:t>
            </a: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consists of {multiple attributes + time stamp}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F999E3-2798-3149-B841-E2B5FE86EE09}"/>
              </a:ext>
            </a:extLst>
          </p:cNvPr>
          <p:cNvSpPr/>
          <p:nvPr/>
        </p:nvSpPr>
        <p:spPr>
          <a:xfrm>
            <a:off x="1418699" y="2271096"/>
            <a:ext cx="9177801" cy="3939827"/>
          </a:xfrm>
          <a:prstGeom prst="rect">
            <a:avLst/>
          </a:prstGeom>
          <a:ln w="19050" cmpd="sng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accent1"/>
                </a:solidFill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</a:rPr>
              <a:t>e.g., </a:t>
            </a:r>
            <a:r>
              <a:rPr lang="en-US" altLang="ja-JP" sz="3600" dirty="0">
                <a:solidFill>
                  <a:schemeClr val="accent1"/>
                </a:solidFill>
              </a:rPr>
              <a:t>taxi ride records: </a:t>
            </a:r>
          </a:p>
          <a:p>
            <a:r>
              <a:rPr lang="en-US" altLang="ja-JP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{pick up time, pick up area , drop off area, customer type,…}</a:t>
            </a:r>
          </a:p>
          <a:p>
            <a:endParaRPr lang="en-US" altLang="ja-JP" sz="2800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6B24F9D-5D9C-C848-B24D-58D171486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2426"/>
              </p:ext>
            </p:extLst>
          </p:nvPr>
        </p:nvGraphicFramePr>
        <p:xfrm>
          <a:off x="1595500" y="3483976"/>
          <a:ext cx="8712968" cy="254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Pick Up time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Pick Up area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Drop Off area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customer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2021-08-01</a:t>
                      </a:r>
                      <a:r>
                        <a:rPr kumimoji="1" lang="en-US" altLang="ja-JP" sz="1800" baseline="0" dirty="0"/>
                        <a:t>-12:00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residence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Park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family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2021-08-02</a:t>
                      </a:r>
                      <a:r>
                        <a:rPr kumimoji="1" lang="en-US" altLang="ja-JP" sz="1800" baseline="0" dirty="0"/>
                        <a:t>-15:00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 Office 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 office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worker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2021-08-02</a:t>
                      </a:r>
                      <a:r>
                        <a:rPr kumimoji="1" lang="en-US" altLang="ja-JP" sz="1800" baseline="0" dirty="0"/>
                        <a:t>-19:00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 museum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D museum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visitor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2021-08-03</a:t>
                      </a:r>
                      <a:r>
                        <a:rPr kumimoji="1" lang="en-US" altLang="ja-JP" sz="1800" baseline="0" dirty="0"/>
                        <a:t>-11:00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 store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store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visitor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雲形吹き出し 7">
            <a:extLst>
              <a:ext uri="{FF2B5EF4-FFF2-40B4-BE49-F238E27FC236}">
                <a16:creationId xmlns:a16="http://schemas.microsoft.com/office/drawing/2014/main" id="{9F39EA2A-0ABD-A142-BB47-FB2A0B503ACD}"/>
              </a:ext>
            </a:extLst>
          </p:cNvPr>
          <p:cNvSpPr/>
          <p:nvPr/>
        </p:nvSpPr>
        <p:spPr>
          <a:xfrm>
            <a:off x="2824800" y="5932392"/>
            <a:ext cx="3271200" cy="817176"/>
          </a:xfrm>
          <a:prstGeom prst="cloudCallout">
            <a:avLst>
              <a:gd name="adj1" fmla="val 51753"/>
              <a:gd name="adj2" fmla="val -50567"/>
            </a:avLst>
          </a:prstGeom>
          <a:solidFill>
            <a:schemeClr val="bg1">
              <a:lumMod val="95000"/>
              <a:alpha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No end in sight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87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7082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Future work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5585EF-FDAD-DD4F-8103-4050C001233E}"/>
              </a:ext>
            </a:extLst>
          </p:cNvPr>
          <p:cNvSpPr txBox="1"/>
          <p:nvPr/>
        </p:nvSpPr>
        <p:spPr>
          <a:xfrm>
            <a:off x="601776" y="1428681"/>
            <a:ext cx="113909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More general method</a:t>
            </a:r>
            <a:b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experiments on various dataset &amp; more than 3 order tensor</a:t>
            </a:r>
          </a:p>
          <a:p>
            <a:pPr algn="l"/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Fully automatic mining</a:t>
            </a:r>
          </a:p>
          <a:p>
            <a:pPr algn="l"/>
            <a: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    automatically determine not only # regimes but also # groups</a:t>
            </a:r>
          </a:p>
        </p:txBody>
      </p:sp>
    </p:spTree>
    <p:extLst>
      <p:ext uri="{BB962C8B-B14F-4D97-AF65-F5344CB8AC3E}">
        <p14:creationId xmlns:p14="http://schemas.microsoft.com/office/powerpoint/2010/main" val="35122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48663AF-D749-554B-A092-3B1B77D74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9" y="2163426"/>
            <a:ext cx="4969147" cy="354939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8010" y="6393592"/>
            <a:ext cx="1231006" cy="365125"/>
          </a:xfrm>
        </p:spPr>
        <p:txBody>
          <a:bodyPr/>
          <a:lstStyle/>
          <a:p>
            <a:fld id="{E605F5F5-9AB4-457B-9BCA-66DE330541AF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D0672AB-733D-1A49-90AD-26097C7180C9}"/>
              </a:ext>
            </a:extLst>
          </p:cNvPr>
          <p:cNvSpPr txBox="1">
            <a:spLocks/>
          </p:cNvSpPr>
          <p:nvPr/>
        </p:nvSpPr>
        <p:spPr>
          <a:xfrm>
            <a:off x="1595500" y="1056311"/>
            <a:ext cx="8712968" cy="1709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C00000"/>
                </a:solidFill>
              </a:rPr>
              <a:t>Complex event streams</a:t>
            </a: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consists of {multiple attributes + time stamp}</a:t>
            </a:r>
          </a:p>
        </p:txBody>
      </p:sp>
      <p:sp>
        <p:nvSpPr>
          <p:cNvPr id="9" name="四角形吹き出し 8">
            <a:extLst>
              <a:ext uri="{FF2B5EF4-FFF2-40B4-BE49-F238E27FC236}">
                <a16:creationId xmlns:a16="http://schemas.microsoft.com/office/drawing/2014/main" id="{D298DE0C-A571-1649-818C-107AFD5F118E}"/>
              </a:ext>
            </a:extLst>
          </p:cNvPr>
          <p:cNvSpPr/>
          <p:nvPr/>
        </p:nvSpPr>
        <p:spPr>
          <a:xfrm>
            <a:off x="3769730" y="5758661"/>
            <a:ext cx="4652540" cy="635181"/>
          </a:xfrm>
          <a:prstGeom prst="wedgeRectCallout">
            <a:avLst>
              <a:gd name="adj1" fmla="val -19004"/>
              <a:gd name="adj2" fmla="val 8223"/>
            </a:avLst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</a:rPr>
              <a:t>Difficult to comprehend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四角形吹き出し 10">
            <a:extLst>
              <a:ext uri="{FF2B5EF4-FFF2-40B4-BE49-F238E27FC236}">
                <a16:creationId xmlns:a16="http://schemas.microsoft.com/office/drawing/2014/main" id="{4649EE4C-A4FE-474E-8E9C-5C46C2C01D66}"/>
              </a:ext>
            </a:extLst>
          </p:cNvPr>
          <p:cNvSpPr/>
          <p:nvPr/>
        </p:nvSpPr>
        <p:spPr>
          <a:xfrm>
            <a:off x="452507" y="2310364"/>
            <a:ext cx="2132510" cy="585771"/>
          </a:xfrm>
          <a:prstGeom prst="wedgeRectCallout">
            <a:avLst>
              <a:gd name="adj1" fmla="val 36421"/>
              <a:gd name="adj2" fmla="val 964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Sparse</a:t>
            </a:r>
            <a:r>
              <a:rPr kumimoji="1" lang="en-US" altLang="ja-JP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3200" dirty="0">
                <a:solidFill>
                  <a:srgbClr val="C00000"/>
                </a:solidFill>
                <a:sym typeface="Wingdings"/>
              </a:rPr>
              <a:t>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7EF7266-8D25-6847-BE44-7AA53DC94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631" y="3101532"/>
            <a:ext cx="5071764" cy="175613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9FDD6D-928D-4B4D-B143-CAD897F4CB0D}"/>
              </a:ext>
            </a:extLst>
          </p:cNvPr>
          <p:cNvSpPr/>
          <p:nvPr/>
        </p:nvSpPr>
        <p:spPr>
          <a:xfrm>
            <a:off x="8608010" y="4657615"/>
            <a:ext cx="1470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Sensor data</a:t>
            </a:r>
            <a:endParaRPr lang="ja-JP" altLang="en-US" sz="2000">
              <a:latin typeface="Candara" panose="020E0502030303020204" pitchFamily="34" charset="0"/>
            </a:endParaRPr>
          </a:p>
        </p:txBody>
      </p:sp>
      <p:sp>
        <p:nvSpPr>
          <p:cNvPr id="17" name="左右矢印 16">
            <a:extLst>
              <a:ext uri="{FF2B5EF4-FFF2-40B4-BE49-F238E27FC236}">
                <a16:creationId xmlns:a16="http://schemas.microsoft.com/office/drawing/2014/main" id="{A57AA8D3-A010-8845-8E7B-4B23A3B3DD77}"/>
              </a:ext>
            </a:extLst>
          </p:cNvPr>
          <p:cNvSpPr/>
          <p:nvPr/>
        </p:nvSpPr>
        <p:spPr>
          <a:xfrm>
            <a:off x="5871218" y="3882473"/>
            <a:ext cx="591631" cy="253326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四角形吹き出し 11">
            <a:extLst>
              <a:ext uri="{FF2B5EF4-FFF2-40B4-BE49-F238E27FC236}">
                <a16:creationId xmlns:a16="http://schemas.microsoft.com/office/drawing/2014/main" id="{04CFEE85-A66E-EA4C-A2B3-95EAAEE1F763}"/>
              </a:ext>
            </a:extLst>
          </p:cNvPr>
          <p:cNvSpPr/>
          <p:nvPr/>
        </p:nvSpPr>
        <p:spPr>
          <a:xfrm>
            <a:off x="7509013" y="2444261"/>
            <a:ext cx="2799456" cy="581747"/>
          </a:xfrm>
          <a:prstGeom prst="wedgeRectCallout">
            <a:avLst>
              <a:gd name="adj1" fmla="val 36421"/>
              <a:gd name="adj2" fmla="val 964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Continuous</a:t>
            </a:r>
            <a:r>
              <a:rPr lang="en-US" altLang="ja-JP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ja-JP" sz="3600" dirty="0">
                <a:solidFill>
                  <a:srgbClr val="C00000"/>
                </a:solidFill>
              </a:rPr>
              <a:t>☺</a:t>
            </a:r>
            <a:endParaRPr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8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D0672AB-733D-1A49-90AD-26097C7180C9}"/>
              </a:ext>
            </a:extLst>
          </p:cNvPr>
          <p:cNvSpPr txBox="1">
            <a:spLocks/>
          </p:cNvSpPr>
          <p:nvPr/>
        </p:nvSpPr>
        <p:spPr>
          <a:xfrm>
            <a:off x="1595500" y="1056311"/>
            <a:ext cx="8712968" cy="17099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C00000"/>
                </a:solidFill>
              </a:rPr>
              <a:t>Complex event streams</a:t>
            </a: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consists of {multiple attributes + time stamp}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F999E3-2798-3149-B841-E2B5FE86EE09}"/>
              </a:ext>
            </a:extLst>
          </p:cNvPr>
          <p:cNvSpPr/>
          <p:nvPr/>
        </p:nvSpPr>
        <p:spPr>
          <a:xfrm>
            <a:off x="1418699" y="2271096"/>
            <a:ext cx="9177801" cy="3939827"/>
          </a:xfrm>
          <a:prstGeom prst="rect">
            <a:avLst/>
          </a:prstGeom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accent1"/>
                </a:solidFill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</a:rPr>
              <a:t>e.g., </a:t>
            </a:r>
            <a:r>
              <a:rPr lang="en-US" altLang="ja-JP" sz="3600" dirty="0">
                <a:solidFill>
                  <a:schemeClr val="accent1"/>
                </a:solidFill>
              </a:rPr>
              <a:t>taxi ride records: </a:t>
            </a:r>
          </a:p>
          <a:p>
            <a:r>
              <a:rPr lang="en-US" altLang="ja-JP" sz="2800" i="1" dirty="0">
                <a:solidFill>
                  <a:schemeClr val="accent1"/>
                </a:solidFill>
              </a:rPr>
              <a:t> {pick up time, pick up area , drop off area, customer type,…}</a:t>
            </a:r>
          </a:p>
          <a:p>
            <a:endParaRPr lang="en-US" altLang="ja-JP" sz="2800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  <a:p>
            <a:endParaRPr lang="en-US" altLang="ja-JP" i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6B24F9D-5D9C-C848-B24D-58D171486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865785"/>
              </p:ext>
            </p:extLst>
          </p:nvPr>
        </p:nvGraphicFramePr>
        <p:xfrm>
          <a:off x="1595500" y="3483976"/>
          <a:ext cx="8712968" cy="254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Pick Up time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Pick Up area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Drop Off area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customer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2021-08-01</a:t>
                      </a:r>
                      <a:r>
                        <a:rPr kumimoji="1" lang="en-US" altLang="ja-JP" sz="1800" baseline="0" dirty="0"/>
                        <a:t>-12:00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residence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Park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family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2021-08-02</a:t>
                      </a:r>
                      <a:r>
                        <a:rPr kumimoji="1" lang="en-US" altLang="ja-JP" sz="1800" baseline="0" dirty="0"/>
                        <a:t>-15:00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 Office 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 office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worker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2021-08-02</a:t>
                      </a:r>
                      <a:r>
                        <a:rPr kumimoji="1" lang="en-US" altLang="ja-JP" sz="1800" baseline="0" dirty="0"/>
                        <a:t>-19:00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 museum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D museum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visitor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2021-08-03</a:t>
                      </a:r>
                      <a:r>
                        <a:rPr kumimoji="1" lang="en-US" altLang="ja-JP" sz="1800" baseline="0" dirty="0"/>
                        <a:t>-11:00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 store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A store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visitor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…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四角形吹き出し 7">
            <a:extLst>
              <a:ext uri="{FF2B5EF4-FFF2-40B4-BE49-F238E27FC236}">
                <a16:creationId xmlns:a16="http://schemas.microsoft.com/office/drawing/2014/main" id="{C95D4CFF-EEF7-844D-B3D7-BB1FBCD57A87}"/>
              </a:ext>
            </a:extLst>
          </p:cNvPr>
          <p:cNvSpPr/>
          <p:nvPr/>
        </p:nvSpPr>
        <p:spPr>
          <a:xfrm>
            <a:off x="4487263" y="5661598"/>
            <a:ext cx="3217473" cy="640679"/>
          </a:xfrm>
          <a:prstGeom prst="wedgeRectCallout">
            <a:avLst>
              <a:gd name="adj1" fmla="val -19004"/>
              <a:gd name="adj2" fmla="val 8223"/>
            </a:avLst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</a:rPr>
              <a:t>No end in sight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16A15D-4FBA-2A42-A69D-8951B82B093A}"/>
              </a:ext>
            </a:extLst>
          </p:cNvPr>
          <p:cNvSpPr txBox="1"/>
          <p:nvPr/>
        </p:nvSpPr>
        <p:spPr>
          <a:xfrm>
            <a:off x="0" y="2595123"/>
            <a:ext cx="12192000" cy="1881161"/>
          </a:xfrm>
          <a:prstGeom prst="rect">
            <a:avLst/>
          </a:prstGeom>
          <a:solidFill>
            <a:srgbClr val="9BF7F7">
              <a:alpha val="89804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kumimoji="1"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We need </a:t>
            </a:r>
            <a:r>
              <a:rPr kumimoji="1" lang="en-US" altLang="ja-JP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Stream m</a:t>
            </a:r>
            <a:r>
              <a:rPr lang="en-US" altLang="ja-JP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ining</a:t>
            </a:r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method</a:t>
            </a:r>
            <a:endParaRPr kumimoji="1" lang="en-US" altLang="ja-JP" sz="44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四角形吹き出し 10">
            <a:extLst>
              <a:ext uri="{FF2B5EF4-FFF2-40B4-BE49-F238E27FC236}">
                <a16:creationId xmlns:a16="http://schemas.microsoft.com/office/drawing/2014/main" id="{2DF9FD29-454E-9549-AA38-9121420882FC}"/>
              </a:ext>
            </a:extLst>
          </p:cNvPr>
          <p:cNvSpPr/>
          <p:nvPr/>
        </p:nvSpPr>
        <p:spPr>
          <a:xfrm>
            <a:off x="3769729" y="4869371"/>
            <a:ext cx="4652540" cy="635181"/>
          </a:xfrm>
          <a:prstGeom prst="wedgeRectCallout">
            <a:avLst>
              <a:gd name="adj1" fmla="val -19004"/>
              <a:gd name="adj2" fmla="val 8223"/>
            </a:avLst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</a:rPr>
              <a:t>Difficult to comprehend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2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E166B18-FDD0-B547-A51D-B4176BD8A132}"/>
              </a:ext>
            </a:extLst>
          </p:cNvPr>
          <p:cNvSpPr txBox="1">
            <a:spLocks/>
          </p:cNvSpPr>
          <p:nvPr/>
        </p:nvSpPr>
        <p:spPr>
          <a:xfrm>
            <a:off x="358588" y="1359921"/>
            <a:ext cx="11833412" cy="584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it required for </a:t>
            </a:r>
            <a:r>
              <a:rPr lang="en-US" altLang="ja-JP" sz="3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mining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complex event streams ?</a:t>
            </a:r>
          </a:p>
        </p:txBody>
      </p:sp>
      <p:pic>
        <p:nvPicPr>
          <p:cNvPr id="10" name="Picture 37">
            <a:extLst>
              <a:ext uri="{FF2B5EF4-FFF2-40B4-BE49-F238E27FC236}">
                <a16:creationId xmlns:a16="http://schemas.microsoft.com/office/drawing/2014/main" id="{A1AAB435-0E23-E945-80DD-F90C6855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13" y="4231153"/>
            <a:ext cx="1406654" cy="1461282"/>
          </a:xfrm>
          <a:prstGeom prst="rect">
            <a:avLst/>
          </a:prstGeom>
        </p:spPr>
      </p:pic>
      <p:sp>
        <p:nvSpPr>
          <p:cNvPr id="11" name="Rounded Rectangular Callout 42">
            <a:extLst>
              <a:ext uri="{FF2B5EF4-FFF2-40B4-BE49-F238E27FC236}">
                <a16:creationId xmlns:a16="http://schemas.microsoft.com/office/drawing/2014/main" id="{EF525840-2050-2249-A45D-2D80E0295E54}"/>
              </a:ext>
            </a:extLst>
          </p:cNvPr>
          <p:cNvSpPr/>
          <p:nvPr/>
        </p:nvSpPr>
        <p:spPr>
          <a:xfrm>
            <a:off x="6506308" y="2758792"/>
            <a:ext cx="5026289" cy="1213309"/>
          </a:xfrm>
          <a:prstGeom prst="wedgeRoundRectCallout">
            <a:avLst>
              <a:gd name="adj1" fmla="val 22702"/>
              <a:gd name="adj2" fmla="val 619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Are there groups of locations and customers ?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99B3401-B3FB-D94F-9E67-60F55B7CD0F4}"/>
              </a:ext>
            </a:extLst>
          </p:cNvPr>
          <p:cNvSpPr txBox="1"/>
          <p:nvPr/>
        </p:nvSpPr>
        <p:spPr>
          <a:xfrm>
            <a:off x="8321082" y="5692435"/>
            <a:ext cx="321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Service  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provider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5C26AF0-CCB2-6446-8E13-9251CCBFE84F}"/>
              </a:ext>
            </a:extLst>
          </p:cNvPr>
          <p:cNvSpPr txBox="1">
            <a:spLocks/>
          </p:cNvSpPr>
          <p:nvPr/>
        </p:nvSpPr>
        <p:spPr>
          <a:xfrm>
            <a:off x="409493" y="2654527"/>
            <a:ext cx="5737412" cy="3153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latin typeface="Candara" panose="020E0502030303020204" pitchFamily="34" charset="0"/>
              </a:rPr>
              <a:t>Streaming</a:t>
            </a:r>
            <a:endParaRPr lang="en-US" altLang="ja-JP" sz="3600" dirty="0">
              <a:solidFill>
                <a:schemeClr val="bg2">
                  <a:lumMod val="90000"/>
                </a:schemeClr>
              </a:solidFill>
              <a:latin typeface="Candara" panose="020E05020303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Find: Latent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Find: Temporal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Automatic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670FCEF-D630-4648-A6D0-7A9D34B5E9DD}"/>
              </a:ext>
            </a:extLst>
          </p:cNvPr>
          <p:cNvSpPr/>
          <p:nvPr/>
        </p:nvSpPr>
        <p:spPr>
          <a:xfrm>
            <a:off x="6778674" y="4860486"/>
            <a:ext cx="2728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Candara" panose="020E0502030303020204" pitchFamily="34" charset="0"/>
              </a:rPr>
              <a:t>Commute group ?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0D6E24F-3972-974F-9F8E-D3DECA929273}"/>
              </a:ext>
            </a:extLst>
          </p:cNvPr>
          <p:cNvSpPr/>
          <p:nvPr/>
        </p:nvSpPr>
        <p:spPr>
          <a:xfrm>
            <a:off x="6778674" y="4370602"/>
            <a:ext cx="1993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Candara" panose="020E0502030303020204" pitchFamily="34" charset="0"/>
              </a:rPr>
              <a:t>Travel group ?</a:t>
            </a:r>
          </a:p>
        </p:txBody>
      </p:sp>
    </p:spTree>
    <p:extLst>
      <p:ext uri="{BB962C8B-B14F-4D97-AF65-F5344CB8AC3E}">
        <p14:creationId xmlns:p14="http://schemas.microsoft.com/office/powerpoint/2010/main" val="297296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37">
            <a:extLst>
              <a:ext uri="{FF2B5EF4-FFF2-40B4-BE49-F238E27FC236}">
                <a16:creationId xmlns:a16="http://schemas.microsoft.com/office/drawing/2014/main" id="{A1AAB435-0E23-E945-80DD-F90C6855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13" y="4231153"/>
            <a:ext cx="1406654" cy="146128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99B3401-B3FB-D94F-9E67-60F55B7CD0F4}"/>
              </a:ext>
            </a:extLst>
          </p:cNvPr>
          <p:cNvSpPr txBox="1"/>
          <p:nvPr/>
        </p:nvSpPr>
        <p:spPr>
          <a:xfrm>
            <a:off x="8178728" y="5676007"/>
            <a:ext cx="3603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Service  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provider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07D78C9D-778A-6A44-BBA3-3ABDC460A45A}"/>
              </a:ext>
            </a:extLst>
          </p:cNvPr>
          <p:cNvSpPr txBox="1">
            <a:spLocks/>
          </p:cNvSpPr>
          <p:nvPr/>
        </p:nvSpPr>
        <p:spPr>
          <a:xfrm>
            <a:off x="409493" y="2654527"/>
            <a:ext cx="5737412" cy="3153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Streaming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Find: Latent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Find: Temporal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bg2">
                    <a:lumMod val="90000"/>
                  </a:schemeClr>
                </a:solidFill>
                <a:latin typeface="Candara" panose="020E0502030303020204" pitchFamily="34" charset="0"/>
              </a:rPr>
              <a:t>Automatic</a:t>
            </a:r>
          </a:p>
        </p:txBody>
      </p:sp>
      <p:sp>
        <p:nvSpPr>
          <p:cNvPr id="9" name="Rounded Rectangular Callout 42">
            <a:extLst>
              <a:ext uri="{FF2B5EF4-FFF2-40B4-BE49-F238E27FC236}">
                <a16:creationId xmlns:a16="http://schemas.microsoft.com/office/drawing/2014/main" id="{DFCA5D83-70FF-BD41-AFDA-F08AD5EDFB05}"/>
              </a:ext>
            </a:extLst>
          </p:cNvPr>
          <p:cNvSpPr/>
          <p:nvPr/>
        </p:nvSpPr>
        <p:spPr>
          <a:xfrm>
            <a:off x="5647037" y="2842953"/>
            <a:ext cx="5843405" cy="1119447"/>
          </a:xfrm>
          <a:prstGeom prst="wedgeRoundRectCallout">
            <a:avLst>
              <a:gd name="adj1" fmla="val 21343"/>
              <a:gd name="adj2" fmla="val 644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What</a:t>
            </a:r>
            <a:r>
              <a:rPr 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 are</a:t>
            </a:r>
            <a:r>
              <a:rPr kumimoji="1" 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 there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differences between periods ?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9AB09B-28FF-E84E-9529-372F5821C075}"/>
              </a:ext>
            </a:extLst>
          </p:cNvPr>
          <p:cNvSpPr txBox="1"/>
          <p:nvPr/>
        </p:nvSpPr>
        <p:spPr>
          <a:xfrm>
            <a:off x="5647037" y="4423424"/>
            <a:ext cx="412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C00000"/>
                </a:solidFill>
                <a:latin typeface="Candara" panose="020E0502030303020204" pitchFamily="34" charset="0"/>
              </a:rPr>
              <a:t>Summer and winter ?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106571-6560-5D4E-86E3-DE967728A7AF}"/>
              </a:ext>
            </a:extLst>
          </p:cNvPr>
          <p:cNvSpPr/>
          <p:nvPr/>
        </p:nvSpPr>
        <p:spPr>
          <a:xfrm>
            <a:off x="5937587" y="4945589"/>
            <a:ext cx="351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rgbClr val="C0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Weekday and weekend ?  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4FF23F9-06C6-F049-9BBE-C914B873B751}"/>
              </a:ext>
            </a:extLst>
          </p:cNvPr>
          <p:cNvSpPr txBox="1">
            <a:spLocks/>
          </p:cNvSpPr>
          <p:nvPr/>
        </p:nvSpPr>
        <p:spPr>
          <a:xfrm>
            <a:off x="358588" y="1319390"/>
            <a:ext cx="11833412" cy="584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it required for </a:t>
            </a:r>
            <a:r>
              <a:rPr lang="en-US" altLang="ja-JP" sz="3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mining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complex event streams ?</a:t>
            </a:r>
          </a:p>
        </p:txBody>
      </p:sp>
    </p:spTree>
    <p:extLst>
      <p:ext uri="{BB962C8B-B14F-4D97-AF65-F5344CB8AC3E}">
        <p14:creationId xmlns:p14="http://schemas.microsoft.com/office/powerpoint/2010/main" val="367156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D4EA119-5085-F347-8513-50FC04184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5F5F5-9AB4-457B-9BCA-66DE330541A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F16A41-216F-1046-99B8-EB74E6CA98DF}"/>
              </a:ext>
            </a:extLst>
          </p:cNvPr>
          <p:cNvSpPr txBox="1"/>
          <p:nvPr/>
        </p:nvSpPr>
        <p:spPr>
          <a:xfrm>
            <a:off x="358588" y="286870"/>
            <a:ext cx="295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>
                <a:solidFill>
                  <a:srgbClr val="3B3B3B"/>
                </a:solidFill>
                <a:latin typeface="Candara" panose="020E0502030303020204" pitchFamily="34" charset="0"/>
              </a:rPr>
              <a:t>Motivation</a:t>
            </a:r>
            <a:endParaRPr kumimoji="1" lang="ja-JP" altLang="en-US" sz="4400" b="1" dirty="0">
              <a:solidFill>
                <a:srgbClr val="3B3B3B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37">
            <a:extLst>
              <a:ext uri="{FF2B5EF4-FFF2-40B4-BE49-F238E27FC236}">
                <a16:creationId xmlns:a16="http://schemas.microsoft.com/office/drawing/2014/main" id="{A1AAB435-0E23-E945-80DD-F90C6855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513" y="4231153"/>
            <a:ext cx="1406654" cy="146128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99B3401-B3FB-D94F-9E67-60F55B7CD0F4}"/>
              </a:ext>
            </a:extLst>
          </p:cNvPr>
          <p:cNvSpPr txBox="1"/>
          <p:nvPr/>
        </p:nvSpPr>
        <p:spPr>
          <a:xfrm>
            <a:off x="8178728" y="5676007"/>
            <a:ext cx="3603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Service  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provider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07D78C9D-778A-6A44-BBA3-3ABDC460A45A}"/>
              </a:ext>
            </a:extLst>
          </p:cNvPr>
          <p:cNvSpPr txBox="1">
            <a:spLocks/>
          </p:cNvSpPr>
          <p:nvPr/>
        </p:nvSpPr>
        <p:spPr>
          <a:xfrm>
            <a:off x="409493" y="2654527"/>
            <a:ext cx="5737412" cy="3153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Streaming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Find: Latent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Find: Temporal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C00000"/>
                </a:solidFill>
                <a:latin typeface="Candara" panose="020E0502030303020204" pitchFamily="34" charset="0"/>
              </a:rPr>
              <a:t>Automatic</a:t>
            </a:r>
            <a:endParaRPr lang="en-US" altLang="ja-JP" sz="3600" dirty="0">
              <a:latin typeface="Candara" panose="020E0502030303020204" pitchFamily="34" charset="0"/>
            </a:endParaRPr>
          </a:p>
        </p:txBody>
      </p:sp>
      <p:sp>
        <p:nvSpPr>
          <p:cNvPr id="9" name="Rounded Rectangular Callout 42">
            <a:extLst>
              <a:ext uri="{FF2B5EF4-FFF2-40B4-BE49-F238E27FC236}">
                <a16:creationId xmlns:a16="http://schemas.microsoft.com/office/drawing/2014/main" id="{DFCA5D83-70FF-BD41-AFDA-F08AD5EDFB05}"/>
              </a:ext>
            </a:extLst>
          </p:cNvPr>
          <p:cNvSpPr/>
          <p:nvPr/>
        </p:nvSpPr>
        <p:spPr>
          <a:xfrm>
            <a:off x="5149143" y="2406945"/>
            <a:ext cx="7042857" cy="1283321"/>
          </a:xfrm>
          <a:prstGeom prst="wedgeRoundRectCallout">
            <a:avLst>
              <a:gd name="adj1" fmla="val 17268"/>
              <a:gd name="adj2" fmla="val 791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Without high cost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  <a:t>requires time and human resources ! </a:t>
            </a:r>
            <a:endParaRPr kumimoji="1" lang="en-US" sz="32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2669D7-8691-F34E-9266-B772F00E581A}"/>
              </a:ext>
            </a:extLst>
          </p:cNvPr>
          <p:cNvSpPr txBox="1"/>
          <p:nvPr/>
        </p:nvSpPr>
        <p:spPr>
          <a:xfrm>
            <a:off x="5622856" y="4531920"/>
            <a:ext cx="412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C00000"/>
                </a:solidFill>
                <a:latin typeface="Candara" panose="020E0502030303020204" pitchFamily="34" charset="0"/>
              </a:rPr>
              <a:t>Number of patterns ?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A4FE0C-60B5-924A-8C72-D0FBBD626F95}"/>
              </a:ext>
            </a:extLst>
          </p:cNvPr>
          <p:cNvSpPr/>
          <p:nvPr/>
        </p:nvSpPr>
        <p:spPr>
          <a:xfrm>
            <a:off x="6202842" y="5033196"/>
            <a:ext cx="3015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rgbClr val="C00000"/>
                </a:solidFill>
                <a:latin typeface="Candara" panose="020E0502030303020204" pitchFamily="34" charset="0"/>
              </a:rPr>
              <a:t>Duration of patterns ?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31D412A4-2A27-864F-BBF4-6B1CEF396897}"/>
              </a:ext>
            </a:extLst>
          </p:cNvPr>
          <p:cNvSpPr txBox="1">
            <a:spLocks/>
          </p:cNvSpPr>
          <p:nvPr/>
        </p:nvSpPr>
        <p:spPr>
          <a:xfrm>
            <a:off x="358588" y="1319390"/>
            <a:ext cx="11833412" cy="584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it required for </a:t>
            </a:r>
            <a:r>
              <a:rPr lang="en-US" altLang="ja-JP" sz="3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mining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complex event streams ?</a:t>
            </a:r>
          </a:p>
        </p:txBody>
      </p:sp>
    </p:spTree>
    <p:extLst>
      <p:ext uri="{BB962C8B-B14F-4D97-AF65-F5344CB8AC3E}">
        <p14:creationId xmlns:p14="http://schemas.microsoft.com/office/powerpoint/2010/main" val="145992201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ta_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 w="19050">
          <a:solidFill>
            <a:schemeClr val="bg2">
              <a:lumMod val="25000"/>
            </a:schemeClr>
          </a:solidFill>
        </a:ln>
      </a:spPr>
      <a:bodyPr rtlCol="0" anchor="ctr"/>
      <a:lstStyle>
        <a:defPPr algn="ctr">
          <a:defRPr kumimoji="1" sz="1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3B3B3B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62916</TotalTime>
  <Words>3444</Words>
  <Application>Microsoft Macintosh PowerPoint</Application>
  <PresentationFormat>ワイド画面</PresentationFormat>
  <Paragraphs>782</Paragraphs>
  <Slides>40</Slides>
  <Notes>40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40</vt:i4>
      </vt:variant>
    </vt:vector>
  </HeadingPairs>
  <TitlesOfParts>
    <vt:vector size="51" baseType="lpstr">
      <vt:lpstr>游ゴシック</vt:lpstr>
      <vt:lpstr>Angsana New</vt:lpstr>
      <vt:lpstr>Arial</vt:lpstr>
      <vt:lpstr>Calibri</vt:lpstr>
      <vt:lpstr>Cambria Math</vt:lpstr>
      <vt:lpstr>Candara</vt:lpstr>
      <vt:lpstr>Helvetica</vt:lpstr>
      <vt:lpstr>Trebuchet MS</vt:lpstr>
      <vt:lpstr>デザインの設定</vt:lpstr>
      <vt:lpstr>Equation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中村 航大</dc:creator>
  <cp:keywords/>
  <dc:description/>
  <cp:lastModifiedBy>中村　航大</cp:lastModifiedBy>
  <cp:revision>744</cp:revision>
  <dcterms:created xsi:type="dcterms:W3CDTF">2019-05-28T04:25:17Z</dcterms:created>
  <dcterms:modified xsi:type="dcterms:W3CDTF">2021-09-02T00:16:35Z</dcterms:modified>
  <cp:category/>
</cp:coreProperties>
</file>