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  <p:sldMasterId id="2147483652" r:id="rId4"/>
  </p:sldMasterIdLst>
  <p:notesMasterIdLst>
    <p:notesMasterId r:id="rId6"/>
  </p:notesMasterIdLst>
  <p:handoutMasterIdLst>
    <p:handoutMasterId r:id="rId17"/>
  </p:handoutMasterIdLst>
  <p:sldIdLst>
    <p:sldId id="256" r:id="rId5"/>
    <p:sldId id="325" r:id="rId7"/>
    <p:sldId id="331" r:id="rId8"/>
    <p:sldId id="348" r:id="rId9"/>
    <p:sldId id="340" r:id="rId10"/>
    <p:sldId id="341" r:id="rId11"/>
    <p:sldId id="342" r:id="rId12"/>
    <p:sldId id="343" r:id="rId13"/>
    <p:sldId id="344" r:id="rId14"/>
    <p:sldId id="335" r:id="rId15"/>
    <p:sldId id="277" r:id="rId16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itchFamily="34" charset="0"/>
        <a:ea typeface="SimSun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itchFamily="34" charset="0"/>
        <a:ea typeface="SimSun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itchFamily="34" charset="0"/>
        <a:ea typeface="SimSun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itchFamily="34" charset="0"/>
        <a:ea typeface="SimSun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itchFamily="34" charset="0"/>
        <a:ea typeface="SimSun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itchFamily="34" charset="0"/>
        <a:ea typeface="SimSun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itchFamily="34" charset="0"/>
        <a:ea typeface="SimSun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itchFamily="34" charset="0"/>
        <a:ea typeface="SimSun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itchFamily="34" charset="0"/>
        <a:ea typeface="SimSun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C8D5"/>
    <a:srgbClr val="AEDDE6"/>
    <a:srgbClr val="E4F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629" y="77"/>
      </p:cViewPr>
      <p:guideLst>
        <p:guide orient="horz" pos="2173"/>
        <p:guide pos="2832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false"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true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Calibri" pitchFamily="34" charset="0"/>
                <a:ea typeface="SimSun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true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true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Calibri" pitchFamily="34" charset="0"/>
                <a:ea typeface="SimSun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true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strike="noStrike" noProof="0" smtClean="0">
                <a:ln>
                  <a:noFill/>
                </a:ln>
                <a:effectLst/>
                <a:uLnTx/>
                <a:uFillTx/>
                <a:sym typeface="+mn-ea"/>
              </a:rPr>
              <a:t>Click to edit Master text style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strike="noStrike" noProof="0" smtClean="0">
                <a:ln>
                  <a:noFill/>
                </a:ln>
                <a:effectLst/>
                <a:uLnTx/>
                <a:uFillTx/>
                <a:sym typeface="+mn-ea"/>
              </a:rPr>
              <a:t>Second level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strike="noStrike" noProof="0" smtClean="0">
                <a:ln>
                  <a:noFill/>
                </a:ln>
                <a:effectLst/>
                <a:uLnTx/>
                <a:uFillTx/>
                <a:sym typeface="+mn-ea"/>
              </a:rPr>
              <a:t>Third level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strike="noStrike" noProof="0" smtClean="0">
                <a:ln>
                  <a:noFill/>
                </a:ln>
                <a:effectLst/>
                <a:uLnTx/>
                <a:uFillTx/>
                <a:sym typeface="+mn-ea"/>
              </a:rPr>
              <a:t>Fourth level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strike="noStrike" noProof="0" smtClean="0">
                <a:ln>
                  <a:noFill/>
                </a:ln>
                <a:effectLst/>
                <a:uLnTx/>
                <a:uFillTx/>
                <a:sym typeface="+mn-ea"/>
              </a:rPr>
              <a:t>Fifth level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5A0C14F-4FB2-4CC6-8BAF-17B7B681306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Espaço Reservado para Imagem de Slide 1"/>
          <p:cNvSpPr/>
          <p:nvPr>
            <p:ph type="sldImg" idx="2"/>
          </p:nvPr>
        </p:nvSpPr>
        <p:spPr/>
      </p:sp>
      <p:sp>
        <p:nvSpPr>
          <p:cNvPr id="3" name="Espaço Reservado para Texto 2"/>
          <p:cNvSpPr/>
          <p:nvPr>
            <p:ph type="body" idx="3"/>
          </p:nvPr>
        </p:nvSpPr>
        <p:spPr/>
        <p:txBody>
          <a:bodyPr/>
          <a:p>
            <a:endParaRPr lang="pt-B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Espaço Reservado para Imagem de Slide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2290" name="Espaço Reservado para Texto 2"/>
          <p:cNvSpPr/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 anchorCtr="false"/>
          <a:p>
            <a:pPr lvl="0"/>
            <a:r>
              <a:rPr lang="pt-BR" altLang="en-US"/>
              <a:t>Anotação do orador</a:t>
            </a:r>
            <a:endParaRPr lang="pt-B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Espaço Reservado para Imagem de Slide 1"/>
          <p:cNvSpPr/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12290" name="Espaço Reservado para Texto 2"/>
          <p:cNvSpPr/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 anchorCtr="false"/>
          <a:p>
            <a:pPr lvl="0"/>
            <a:r>
              <a:rPr lang="pt-BR" altLang="en-US"/>
              <a:t>Anotação do orador</a:t>
            </a:r>
            <a:endParaRPr lang="pt-B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 smtClean="0"/>
              <a:t>Click to edit Master title style</a:t>
            </a:r>
            <a:endParaRPr lang="zh-CN" altLang="en-US" strike="noStrike" noProof="1" smtClean="0"/>
          </a:p>
        </p:txBody>
      </p:sp>
      <p:sp>
        <p:nvSpPr>
          <p:cNvPr id="3" name="副标题 2"/>
          <p:cNvSpPr>
            <a:spLocks noGrp="true"/>
          </p:cNvSpPr>
          <p:nvPr>
            <p:ph type="subTitle" idx="1" hasCustomPrompt="true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smtClean="0"/>
              <a:t>Click to edit Master title style</a:t>
            </a:r>
            <a:endParaRPr lang="zh-CN" altLang="en-US" strike="noStrike" noProof="1" smtClean="0"/>
          </a:p>
        </p:txBody>
      </p:sp>
      <p:sp>
        <p:nvSpPr>
          <p:cNvPr id="4" name="Espaço Reservado para Data 3"/>
          <p:cNvSpPr>
            <a:spLocks noGrp="true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true"/>
          </p:cNvSpPr>
          <p:nvPr>
            <p:ph type="ftr" sz="quarter" idx="11"/>
          </p:nvPr>
        </p:nvSpPr>
        <p:spPr>
          <a:xfrm>
            <a:off x="838200" y="6397625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 Memory Databases Instant Recovery - VLDB PhD Workshop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true"/>
          </p:cNvSpPr>
          <p:nvPr>
            <p:ph type="sldNum" sz="quarter" idx="12"/>
          </p:nvPr>
        </p:nvSpPr>
        <p:spPr>
          <a:xfrm>
            <a:off x="8610600" y="63976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0935D4-5410-44DF-AB2C-6F6773712A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 smtClean="0"/>
              <a:t>Click to edit Master title style</a:t>
            </a:r>
            <a:endParaRPr lang="zh-CN" altLang="en-US" strike="noStrike" noProof="1" smtClean="0"/>
          </a:p>
        </p:txBody>
      </p:sp>
      <p:sp>
        <p:nvSpPr>
          <p:cNvPr id="3" name="副标题 2"/>
          <p:cNvSpPr>
            <a:spLocks noGrp="true"/>
          </p:cNvSpPr>
          <p:nvPr>
            <p:ph type="subTitle" idx="1" hasCustomPrompt="true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smtClean="0"/>
              <a:t>Click to edit Master title style</a:t>
            </a:r>
            <a:endParaRPr lang="zh-CN" altLang="en-US" strike="noStrike" noProof="1" smtClean="0"/>
          </a:p>
        </p:txBody>
      </p:sp>
      <p:sp>
        <p:nvSpPr>
          <p:cNvPr id="4" name="Espaço Reservado para Data 3"/>
          <p:cNvSpPr>
            <a:spLocks noGrp="true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true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 Memory Databases Instant Recovery - VLDB PhD Workshop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true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0935D4-5410-44DF-AB2C-6F6773712A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true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 smtClean="0"/>
              <a:t>Click to edit Master title style</a:t>
            </a:r>
            <a:endParaRPr lang="zh-CN" altLang="en-US" strike="noStrike" noProof="1" smtClean="0"/>
          </a:p>
        </p:txBody>
      </p:sp>
      <p:sp>
        <p:nvSpPr>
          <p:cNvPr id="3" name="副标题 2"/>
          <p:cNvSpPr>
            <a:spLocks noGrp="true"/>
          </p:cNvSpPr>
          <p:nvPr>
            <p:ph type="subTitle" idx="1" hasCustomPrompt="true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smtClean="0"/>
              <a:t>Click to edit Master title style</a:t>
            </a:r>
            <a:endParaRPr lang="zh-CN" altLang="en-US" strike="noStrike" noProof="1" smtClean="0"/>
          </a:p>
        </p:txBody>
      </p:sp>
      <p:sp>
        <p:nvSpPr>
          <p:cNvPr id="4" name="Espaço Reservado para Data 3"/>
          <p:cNvSpPr>
            <a:spLocks noGrp="true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true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 Memory Databases Instant Recovery - VLDB PhD Workshop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true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0935D4-5410-44DF-AB2C-6F6773712A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false"/>
          <a:p>
            <a:pPr lvl="0"/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true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false"/>
          <a:p>
            <a:pPr lvl="0"/>
            <a:r>
              <a:rPr lang="zh-CN" altLang="en-US" dirty="0"/>
              <a:t>Click to edit Master text style</a:t>
            </a:r>
            <a:endParaRPr lang="zh-CN" altLang="en-US" dirty="0"/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3"/>
          </p:nvPr>
        </p:nvSpPr>
        <p:spPr>
          <a:xfrm>
            <a:off x="838200" y="6397625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 Memory Databases Instant Recovery - VLDB PhD Workshop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4"/>
          </p:nvPr>
        </p:nvSpPr>
        <p:spPr>
          <a:xfrm>
            <a:off x="8610600" y="63976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0935D4-5410-44DF-AB2C-6F6773712A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050" name="标题占位符 1"/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false"/>
          <a:p>
            <a:pPr lvl="0"/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true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false"/>
          <a:p>
            <a:pPr lvl="0"/>
            <a:r>
              <a:rPr lang="zh-CN" altLang="en-US" dirty="0"/>
              <a:t>Click to edit Master text style</a:t>
            </a:r>
            <a:endParaRPr lang="zh-CN" altLang="en-US" dirty="0"/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 Memory Databases Instant Recovery - VLDB PhD Workshop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0935D4-5410-44DF-AB2C-6F6773712A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3074" name="标题占位符 1"/>
          <p:cNvSpPr>
            <a:spLocks noGrp="true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false"/>
          <a:p>
            <a:pPr lvl="0"/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075" name="文本占位符 2"/>
          <p:cNvSpPr>
            <a:spLocks noGrp="true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false"/>
          <a:p>
            <a:pPr lvl="0"/>
            <a:r>
              <a:rPr lang="zh-CN" altLang="en-US" dirty="0"/>
              <a:t>Click to edit Master text style</a:t>
            </a:r>
            <a:endParaRPr lang="zh-CN" altLang="en-US" dirty="0"/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true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 Memory Databases Instant Recovery - VLDB PhD Workshop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true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0935D4-5410-44DF-AB2C-6F6773712A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72C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433050" y="6313488"/>
            <a:ext cx="1427163" cy="174625"/>
          </a:xfrm>
          <a:prstGeom prst="rect">
            <a:avLst/>
          </a:prstGeom>
          <a:solidFill>
            <a:srgbClr val="AEDD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60213" y="6572250"/>
            <a:ext cx="198438" cy="200025"/>
          </a:xfrm>
          <a:prstGeom prst="rect">
            <a:avLst/>
          </a:prstGeom>
          <a:solidFill>
            <a:srgbClr val="E4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矩形 34"/>
          <p:cNvSpPr/>
          <p:nvPr/>
        </p:nvSpPr>
        <p:spPr>
          <a:xfrm rot="2678775">
            <a:off x="1671638" y="4856163"/>
            <a:ext cx="393700" cy="393700"/>
          </a:xfrm>
          <a:prstGeom prst="rect">
            <a:avLst/>
          </a:prstGeom>
          <a:solidFill>
            <a:srgbClr val="E4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矩形 37"/>
          <p:cNvSpPr/>
          <p:nvPr/>
        </p:nvSpPr>
        <p:spPr>
          <a:xfrm rot="2678775">
            <a:off x="6780213" y="5589588"/>
            <a:ext cx="514350" cy="514350"/>
          </a:xfrm>
          <a:prstGeom prst="rect">
            <a:avLst/>
          </a:prstGeom>
          <a:solidFill>
            <a:srgbClr val="E4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矩形 39"/>
          <p:cNvSpPr/>
          <p:nvPr/>
        </p:nvSpPr>
        <p:spPr>
          <a:xfrm rot="2678775">
            <a:off x="1014413" y="4451350"/>
            <a:ext cx="1397000" cy="1397000"/>
          </a:xfrm>
          <a:prstGeom prst="rect">
            <a:avLst/>
          </a:prstGeom>
          <a:solidFill>
            <a:srgbClr val="72C8D5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矩形 38"/>
          <p:cNvSpPr/>
          <p:nvPr/>
        </p:nvSpPr>
        <p:spPr>
          <a:xfrm rot="2678775">
            <a:off x="893763" y="4410075"/>
            <a:ext cx="601663" cy="601663"/>
          </a:xfrm>
          <a:prstGeom prst="rect">
            <a:avLst/>
          </a:prstGeom>
          <a:solidFill>
            <a:srgbClr val="E4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225" name="文本框 41"/>
          <p:cNvSpPr txBox="true"/>
          <p:nvPr/>
        </p:nvSpPr>
        <p:spPr>
          <a:xfrm>
            <a:off x="4895215" y="3524885"/>
            <a:ext cx="4187825" cy="368300"/>
          </a:xfrm>
          <a:prstGeom prst="rect">
            <a:avLst/>
          </a:prstGeom>
          <a:noFill/>
          <a:ln w="9525">
            <a:noFill/>
          </a:ln>
        </p:spPr>
        <p:txBody>
          <a:bodyPr anchor="t" anchorCtr="false">
            <a:spAutoFit/>
          </a:bodyPr>
          <a:p>
            <a:pPr algn="ctr"/>
            <a:r>
              <a:rPr lang="en-US" altLang="zh-CN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</a:rPr>
              <a:t>Arlino Magalhães - arlino@ufpi.edu</a:t>
            </a:r>
            <a:endParaRPr lang="en-US" altLang="zh-CN" dirty="0">
              <a:solidFill>
                <a:schemeClr val="bg1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9227" name="文本框 40"/>
          <p:cNvSpPr txBox="true"/>
          <p:nvPr/>
        </p:nvSpPr>
        <p:spPr>
          <a:xfrm>
            <a:off x="2951480" y="2067560"/>
            <a:ext cx="6288405" cy="1198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false">
            <a:spAutoFit/>
          </a:bodyPr>
          <a:p>
            <a:pPr algn="ctr"/>
            <a:r>
              <a:rPr lang="zh-CN" altLang="en-US" sz="3600" b="1" dirty="0">
                <a:latin typeface="Microsoft YaHei" pitchFamily="34" charset="-122"/>
                <a:ea typeface="Microsoft YaHei" pitchFamily="34" charset="-122"/>
              </a:rPr>
              <a:t>Main Memory Databases Instant Recovery</a:t>
            </a:r>
            <a:endParaRPr lang="zh-CN" altLang="en-US" sz="3600" b="1" dirty="0"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9230" name="Imagem 1" descr="Arida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0293350" y="5572125"/>
            <a:ext cx="954088" cy="646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33" name="Caixa de Texto 8"/>
          <p:cNvSpPr txBox="true"/>
          <p:nvPr/>
        </p:nvSpPr>
        <p:spPr>
          <a:xfrm>
            <a:off x="3921125" y="803910"/>
            <a:ext cx="661670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false">
            <a:spAutoFit/>
          </a:bodyPr>
          <a:p>
            <a:r>
              <a:rPr lang="pt-BR" altLang="en-US" b="1">
                <a:latin typeface="Calibri" pitchFamily="34" charset="0"/>
                <a:ea typeface="SimSun" pitchFamily="2" charset="-122"/>
              </a:rPr>
              <a:t>47th International Conference on Very Large Data Bases</a:t>
            </a:r>
            <a:endParaRPr lang="pt-BR" altLang="en-US" b="1"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3" name="Caixa de Texto 2"/>
          <p:cNvSpPr txBox="true"/>
          <p:nvPr/>
        </p:nvSpPr>
        <p:spPr>
          <a:xfrm>
            <a:off x="3110230" y="3428365"/>
            <a:ext cx="605536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pt-BR" sz="2000" b="1"/>
              <a:t>Arlino Magalh</a:t>
            </a:r>
            <a:r>
              <a:rPr lang="pt-PT" altLang="en-US" sz="2000" b="1"/>
              <a:t>ã</a:t>
            </a:r>
            <a:r>
              <a:rPr lang="en-US" altLang="pt-BR" sz="2000" b="1"/>
              <a:t>es</a:t>
            </a:r>
            <a:endParaRPr lang="en-US" altLang="pt-BR" sz="2000" b="1"/>
          </a:p>
          <a:p>
            <a:pPr algn="ctr"/>
            <a:r>
              <a:rPr lang="en-US" altLang="pt-BR"/>
              <a:t>Supervised by Jos</a:t>
            </a:r>
            <a:r>
              <a:rPr lang="pt-PT" altLang="en-US"/>
              <a:t>é</a:t>
            </a:r>
            <a:r>
              <a:rPr lang="en-US" altLang="pt-BR"/>
              <a:t> Maria Monteiro and Angelo Brayner</a:t>
            </a:r>
            <a:endParaRPr lang="en-US" altLang="pt-BR"/>
          </a:p>
          <a:p>
            <a:pPr algn="ctr"/>
            <a:r>
              <a:rPr lang="en-US" altLang="pt-BR">
                <a:sym typeface="+mn-ea"/>
              </a:rPr>
              <a:t>Federal University of Piauí</a:t>
            </a:r>
            <a:endParaRPr lang="en-US" altLang="pt-BR"/>
          </a:p>
          <a:p>
            <a:pPr algn="ctr"/>
            <a:r>
              <a:rPr lang="en-US" altLang="pt-BR"/>
              <a:t>Federal University of Ceará</a:t>
            </a:r>
            <a:endParaRPr lang="en-US" altLang="pt-BR"/>
          </a:p>
          <a:p>
            <a:pPr algn="ctr"/>
            <a:r>
              <a:rPr lang="en-US" altLang="pt-BR"/>
              <a:t>Fortaleza, Brazil</a:t>
            </a:r>
            <a:endParaRPr lang="en-US" altLang="pt-BR"/>
          </a:p>
          <a:p>
            <a:pPr algn="ctr"/>
            <a:r>
              <a:rPr lang="en-US" altLang="pt-BR" sz="1600"/>
              <a:t>arlino@ufpi.edu.br</a:t>
            </a:r>
            <a:endParaRPr lang="en-US" altLang="pt-BR" sz="1600"/>
          </a:p>
        </p:txBody>
      </p:sp>
      <p:pic>
        <p:nvPicPr>
          <p:cNvPr id="9232" name="Imagem 3" descr="ufpi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030" y="5403850"/>
            <a:ext cx="693420" cy="9829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31" name="Imagem 2" descr="ufc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500" y="5506720"/>
            <a:ext cx="717550" cy="8750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Imagem 10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386715" y="485140"/>
            <a:ext cx="3065145" cy="106807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0935D4-5410-44DF-AB2C-6F6773712A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 Memory Databases Instant Recovery - VLDB PhD Workshop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72C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707688" y="6313488"/>
            <a:ext cx="1427163" cy="174625"/>
          </a:xfrm>
          <a:prstGeom prst="rect">
            <a:avLst/>
          </a:prstGeom>
          <a:solidFill>
            <a:srgbClr val="AEDD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60213" y="6572250"/>
            <a:ext cx="198438" cy="200025"/>
          </a:xfrm>
          <a:prstGeom prst="rect">
            <a:avLst/>
          </a:prstGeom>
          <a:solidFill>
            <a:srgbClr val="E4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 rot="2672520">
            <a:off x="352425" y="411163"/>
            <a:ext cx="390525" cy="390525"/>
          </a:xfrm>
          <a:prstGeom prst="rect">
            <a:avLst/>
          </a:prstGeom>
          <a:solidFill>
            <a:srgbClr val="72C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 rot="2672520">
            <a:off x="682625" y="411163"/>
            <a:ext cx="390525" cy="3905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38" name="文本框 1"/>
          <p:cNvSpPr txBox="true"/>
          <p:nvPr/>
        </p:nvSpPr>
        <p:spPr>
          <a:xfrm>
            <a:off x="1246188" y="374650"/>
            <a:ext cx="10647362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false">
            <a:spAutoFit/>
          </a:bodyPr>
          <a:p>
            <a:r>
              <a:rPr lang="en-US" altLang="en-US" sz="3600" b="1" dirty="0">
                <a:solidFill>
                  <a:srgbClr val="262626"/>
                </a:solidFill>
                <a:latin typeface="Microsoft YaHei" pitchFamily="34" charset="-122"/>
                <a:ea typeface="Microsoft YaHei" pitchFamily="34" charset="-122"/>
              </a:rPr>
              <a:t>Conclusion</a:t>
            </a:r>
            <a:endParaRPr lang="en-US" altLang="en-US" sz="3600" b="1" dirty="0">
              <a:solidFill>
                <a:srgbClr val="262626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0" name="Espaço Reservado para Número de Slide 9"/>
          <p:cNvSpPr>
            <a:spLocks noGrp="true"/>
          </p:cNvSpPr>
          <p:nvPr>
            <p:ph type="sldNum" sz="quarter" idx="12"/>
          </p:nvPr>
        </p:nvSpPr>
        <p:spPr>
          <a:xfrm>
            <a:off x="8610600" y="6416675"/>
            <a:ext cx="2743200" cy="365125"/>
          </a:xfrm>
        </p:spPr>
        <p:txBody>
          <a:bodyPr lIns="91440" tIns="45720" rIns="91440" bIns="45720" rtlCol="0" anchor="ctr"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0935D4-5410-44DF-AB2C-6F6773712A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Espaço Reservado para Rodapé 10"/>
          <p:cNvSpPr>
            <a:spLocks noGrp="true"/>
          </p:cNvSpPr>
          <p:nvPr>
            <p:ph type="ftr" sz="quarter" idx="11"/>
          </p:nvPr>
        </p:nvSpPr>
        <p:spPr>
          <a:xfrm>
            <a:off x="838200" y="6416675"/>
            <a:ext cx="7315200" cy="365125"/>
          </a:xfrm>
        </p:spPr>
        <p:txBody>
          <a:bodyPr lIns="91440" tIns="45720" rIns="91440" bIns="45720"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 Memory Databases Instant Recovery - VLDB PhD Workshop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41" name="Caixa de Texto 120"/>
          <p:cNvSpPr txBox="true"/>
          <p:nvPr/>
        </p:nvSpPr>
        <p:spPr>
          <a:xfrm>
            <a:off x="481013" y="1346200"/>
            <a:ext cx="11050587" cy="3384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false">
            <a:spAutoFit/>
          </a:bodyPr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pt-BR" sz="2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We proposed an Instant Recovery Approach for MMDBs:</a:t>
            </a:r>
            <a:endParaRPr lang="en-US" altLang="pt-BR" sz="2200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742950" lvl="2" indent="-285750" algn="l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pt-BR" sz="2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Indexed log.</a:t>
            </a:r>
            <a:endParaRPr lang="en-US" altLang="pt-BR" sz="2200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742950" lvl="2" indent="-285750" algn="l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pt-BR" sz="2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Incrementall and on-demand recovery </a:t>
            </a:r>
            <a:r>
              <a:rPr lang="en-US" altLang="en-US" sz="2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during recovery process</a:t>
            </a:r>
            <a:r>
              <a:rPr lang="en-US" altLang="pt-BR" sz="2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.</a:t>
            </a:r>
            <a:endParaRPr lang="en-US" altLang="pt-BR" sz="2200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pt-BR" sz="2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Result experiments shows that:</a:t>
            </a:r>
            <a:endParaRPr lang="en-US" altLang="pt-BR" sz="2200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742950" lvl="2" indent="-285750" algn="l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pt-BR" sz="2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The proposed approach can effectively deliver tuples during recovery.</a:t>
            </a:r>
            <a:endParaRPr lang="en-US" altLang="pt-BR" sz="2200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742950" lvl="2" indent="-285750" algn="l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pt-BR" sz="2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The impact of asynchronous log indexing is minimal </a:t>
            </a:r>
            <a:r>
              <a:rPr lang="en-US" altLang="en-US" sz="2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during</a:t>
            </a:r>
            <a:r>
              <a:rPr lang="en-US" altLang="pt-BR" sz="2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 transaction processing.</a:t>
            </a:r>
            <a:endParaRPr lang="en-US" altLang="pt-BR" sz="2200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742950" lvl="2" indent="-285750" algn="l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en-US" sz="2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We believe that adding a checkpoint can reduce recovery time of our approach.</a:t>
            </a:r>
            <a:endParaRPr lang="pt-BR" altLang="en-US" sz="2200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0481" name="Grupo 12"/>
          <p:cNvGrpSpPr/>
          <p:nvPr/>
        </p:nvGrpSpPr>
        <p:grpSpPr>
          <a:xfrm>
            <a:off x="701675" y="3144838"/>
            <a:ext cx="2978150" cy="2865437"/>
            <a:chOff x="1337" y="6920"/>
            <a:chExt cx="2390" cy="2265"/>
          </a:xfrm>
        </p:grpSpPr>
        <p:sp>
          <p:nvSpPr>
            <p:cNvPr id="35" name="矩形 34"/>
            <p:cNvSpPr/>
            <p:nvPr/>
          </p:nvSpPr>
          <p:spPr>
            <a:xfrm rot="2678775">
              <a:off x="2560" y="7622"/>
              <a:ext cx="620" cy="620"/>
            </a:xfrm>
            <a:prstGeom prst="rect">
              <a:avLst/>
            </a:prstGeom>
            <a:solidFill>
              <a:srgbClr val="E4F3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 rot="2678775">
              <a:off x="1526" y="6985"/>
              <a:ext cx="2200" cy="2200"/>
            </a:xfrm>
            <a:prstGeom prst="rect">
              <a:avLst/>
            </a:prstGeom>
            <a:solidFill>
              <a:srgbClr val="72C8D5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 rot="2678775">
              <a:off x="1336" y="6920"/>
              <a:ext cx="947" cy="947"/>
            </a:xfrm>
            <a:prstGeom prst="rect">
              <a:avLst/>
            </a:prstGeom>
            <a:solidFill>
              <a:srgbClr val="E4F3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72C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433050" y="6313488"/>
            <a:ext cx="1427163" cy="174625"/>
          </a:xfrm>
          <a:prstGeom prst="rect">
            <a:avLst/>
          </a:prstGeom>
          <a:solidFill>
            <a:srgbClr val="AEDD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60213" y="6572250"/>
            <a:ext cx="198438" cy="200025"/>
          </a:xfrm>
          <a:prstGeom prst="rect">
            <a:avLst/>
          </a:prstGeom>
          <a:solidFill>
            <a:srgbClr val="E4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488" name="文本框 19"/>
          <p:cNvSpPr txBox="true"/>
          <p:nvPr/>
        </p:nvSpPr>
        <p:spPr>
          <a:xfrm>
            <a:off x="3048000" y="2430463"/>
            <a:ext cx="6097588" cy="1322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false">
            <a:spAutoFit/>
          </a:bodyPr>
          <a:p>
            <a:pPr algn="ctr"/>
            <a:r>
              <a:rPr lang="en-US" altLang="zh-CN" sz="8000" b="1" dirty="0">
                <a:solidFill>
                  <a:srgbClr val="247BB5"/>
                </a:solidFill>
                <a:latin typeface="Microsoft YaHei" pitchFamily="34" charset="-122"/>
                <a:ea typeface="Microsoft YaHei" pitchFamily="34" charset="-122"/>
              </a:rPr>
              <a:t>Thank you!</a:t>
            </a:r>
            <a:endParaRPr lang="en-US" altLang="zh-CN" sz="8000" b="1" dirty="0">
              <a:solidFill>
                <a:srgbClr val="247BB5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1" name="Espaço Reservado para Número de Slide 10"/>
          <p:cNvSpPr>
            <a:spLocks noGrp="true"/>
          </p:cNvSpPr>
          <p:nvPr>
            <p:ph type="sldNum" sz="quarter" idx="12"/>
          </p:nvPr>
        </p:nvSpPr>
        <p:spPr>
          <a:xfrm>
            <a:off x="8610600" y="6429375"/>
            <a:ext cx="2743200" cy="365125"/>
          </a:xfrm>
        </p:spPr>
        <p:txBody>
          <a:bodyPr lIns="91440" tIns="45720" rIns="91440" bIns="45720" rtlCol="0" anchor="ctr"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0935D4-5410-44DF-AB2C-6F6773712A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Espaço Reservado para Rodapé 11"/>
          <p:cNvSpPr>
            <a:spLocks noGrp="true"/>
          </p:cNvSpPr>
          <p:nvPr>
            <p:ph type="ftr" sz="quarter" idx="11"/>
          </p:nvPr>
        </p:nvSpPr>
        <p:spPr>
          <a:xfrm>
            <a:off x="838200" y="6429375"/>
            <a:ext cx="7315200" cy="365125"/>
          </a:xfrm>
        </p:spPr>
        <p:txBody>
          <a:bodyPr lIns="91440" tIns="45720" rIns="91440" bIns="45720"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 Memory Databases Instant Recovery - VLDB PhD Workshop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72C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707688" y="6313488"/>
            <a:ext cx="1427163" cy="174625"/>
          </a:xfrm>
          <a:prstGeom prst="rect">
            <a:avLst/>
          </a:prstGeom>
          <a:solidFill>
            <a:srgbClr val="AEDD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60213" y="6572250"/>
            <a:ext cx="198438" cy="200025"/>
          </a:xfrm>
          <a:prstGeom prst="rect">
            <a:avLst/>
          </a:prstGeom>
          <a:solidFill>
            <a:srgbClr val="E4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 rot="2672520">
            <a:off x="352425" y="411163"/>
            <a:ext cx="390525" cy="390525"/>
          </a:xfrm>
          <a:prstGeom prst="rect">
            <a:avLst/>
          </a:prstGeom>
          <a:solidFill>
            <a:srgbClr val="72C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 rot="2672520">
            <a:off x="682625" y="411163"/>
            <a:ext cx="390525" cy="3905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6" name="文本框 1"/>
          <p:cNvSpPr txBox="true"/>
          <p:nvPr/>
        </p:nvSpPr>
        <p:spPr>
          <a:xfrm>
            <a:off x="1246188" y="374650"/>
            <a:ext cx="10647362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false">
            <a:spAutoFit/>
          </a:bodyPr>
          <a:p>
            <a:r>
              <a:rPr lang="en-US" altLang="pt-BR" sz="3600" b="1" dirty="0">
                <a:solidFill>
                  <a:srgbClr val="262626"/>
                </a:solidFill>
                <a:latin typeface="Microsoft YaHei" pitchFamily="34" charset="-122"/>
                <a:ea typeface="Microsoft YaHei" pitchFamily="34" charset="-122"/>
              </a:rPr>
              <a:t>Sumary</a:t>
            </a:r>
            <a:endParaRPr lang="en-US" altLang="pt-BR" sz="3600" b="1" dirty="0">
              <a:solidFill>
                <a:srgbClr val="262626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0" name="Espaço Reservado para Número de Slide 9"/>
          <p:cNvSpPr>
            <a:spLocks noGrp="true"/>
          </p:cNvSpPr>
          <p:nvPr>
            <p:ph type="sldNum" sz="quarter" idx="12"/>
          </p:nvPr>
        </p:nvSpPr>
        <p:spPr>
          <a:xfrm>
            <a:off x="8610600" y="6416675"/>
            <a:ext cx="2743200" cy="365125"/>
          </a:xfrm>
        </p:spPr>
        <p:txBody>
          <a:bodyPr lIns="91440" tIns="45720" rIns="91440" bIns="45720" rtlCol="0" anchor="ctr"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0935D4-5410-44DF-AB2C-6F6773712A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Espaço Reservado para Rodapé 10"/>
          <p:cNvSpPr>
            <a:spLocks noGrp="true"/>
          </p:cNvSpPr>
          <p:nvPr>
            <p:ph type="ftr" sz="quarter" idx="11"/>
          </p:nvPr>
        </p:nvSpPr>
        <p:spPr>
          <a:xfrm>
            <a:off x="838200" y="6416675"/>
            <a:ext cx="7315200" cy="365125"/>
          </a:xfrm>
        </p:spPr>
        <p:txBody>
          <a:bodyPr lIns="91440" tIns="45720" rIns="91440" bIns="45720"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 Memory Databases Instant Recovery - VLDB PhD Workshop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9" name="Caixa de Texto 120"/>
          <p:cNvSpPr txBox="true"/>
          <p:nvPr/>
        </p:nvSpPr>
        <p:spPr>
          <a:xfrm>
            <a:off x="480995" y="1346200"/>
            <a:ext cx="11050605" cy="190690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false">
            <a:spAutoFit/>
          </a:bodyPr>
          <a:p>
            <a:pPr marL="457200" lvl="5" indent="-457200" algn="l" fontAlgn="base"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</a:pPr>
            <a:r>
              <a:rPr lang="en-US" altLang="en-US" sz="2200" strike="noStrike" noProof="1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Problem</a:t>
            </a:r>
            <a:endParaRPr lang="en-US" altLang="en-US" sz="2200" strike="noStrike" noProof="1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457200" lvl="5" indent="-457200" algn="l" fontAlgn="base"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</a:pPr>
            <a:r>
              <a:rPr lang="en-US" altLang="en-US" sz="2200" strike="noStrike" noProof="1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  <a:cs typeface="+mn-cs"/>
                <a:sym typeface="SimSun" pitchFamily="2" charset="-122"/>
              </a:rPr>
              <a:t>Propoded Solution</a:t>
            </a:r>
            <a:endParaRPr lang="en-US" altLang="en-US" sz="2200" strike="noStrike" noProof="1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457200" lvl="5" indent="-457200" algn="l" fontAlgn="base"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</a:pPr>
            <a:r>
              <a:rPr lang="en-US" altLang="en-US" sz="2200" strike="noStrike" noProof="1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Experiments</a:t>
            </a:r>
            <a:endParaRPr lang="en-US" altLang="en-US" sz="2200" strike="noStrike" noProof="1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457200" lvl="5" indent="-457200" algn="l" fontAlgn="base"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</a:pPr>
            <a:r>
              <a:rPr lang="en-US" altLang="en-US" sz="2200" strike="noStrike" noProof="1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Conclusion</a:t>
            </a:r>
            <a:endParaRPr lang="en-US" altLang="en-US" sz="2200" strike="noStrike" noProof="1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矩形 11"/>
          <p:cNvSpPr/>
          <p:nvPr/>
        </p:nvSpPr>
        <p:spPr>
          <a:xfrm>
            <a:off x="5346700" y="1100138"/>
            <a:ext cx="6469063" cy="5276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72C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707688" y="6313488"/>
            <a:ext cx="1427163" cy="174625"/>
          </a:xfrm>
          <a:prstGeom prst="rect">
            <a:avLst/>
          </a:prstGeom>
          <a:solidFill>
            <a:srgbClr val="AEDD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60213" y="6572250"/>
            <a:ext cx="198438" cy="200025"/>
          </a:xfrm>
          <a:prstGeom prst="rect">
            <a:avLst/>
          </a:prstGeom>
          <a:solidFill>
            <a:srgbClr val="E4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 rot="2672520">
            <a:off x="352425" y="411163"/>
            <a:ext cx="390525" cy="390525"/>
          </a:xfrm>
          <a:prstGeom prst="rect">
            <a:avLst/>
          </a:prstGeom>
          <a:solidFill>
            <a:srgbClr val="72C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 rot="2672520">
            <a:off x="682625" y="411163"/>
            <a:ext cx="390525" cy="3905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71" name="文本框 1"/>
          <p:cNvSpPr txBox="true"/>
          <p:nvPr/>
        </p:nvSpPr>
        <p:spPr>
          <a:xfrm>
            <a:off x="1246188" y="374650"/>
            <a:ext cx="10647362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false">
            <a:spAutoFit/>
          </a:bodyPr>
          <a:p>
            <a:r>
              <a:rPr lang="en-US" altLang="pt-BR" sz="3600" b="1" dirty="0">
                <a:solidFill>
                  <a:srgbClr val="262626"/>
                </a:solidFill>
                <a:latin typeface="Microsoft YaHei" pitchFamily="34" charset="-122"/>
                <a:ea typeface="Microsoft YaHei" pitchFamily="34" charset="-122"/>
              </a:rPr>
              <a:t>Problem</a:t>
            </a:r>
            <a:endParaRPr lang="en-US" altLang="pt-BR" sz="3600" b="1" dirty="0">
              <a:solidFill>
                <a:srgbClr val="262626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0" name="Espaço Reservado para Número de Slide 9"/>
          <p:cNvSpPr>
            <a:spLocks noGrp="true"/>
          </p:cNvSpPr>
          <p:nvPr>
            <p:ph type="sldNum" sz="quarter" idx="12"/>
          </p:nvPr>
        </p:nvSpPr>
        <p:spPr>
          <a:xfrm>
            <a:off x="8610600" y="6416675"/>
            <a:ext cx="2743200" cy="365125"/>
          </a:xfrm>
        </p:spPr>
        <p:txBody>
          <a:bodyPr lIns="91440" tIns="45720" rIns="91440" bIns="45720" rtlCol="0" anchor="ctr"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0935D4-5410-44DF-AB2C-6F6773712A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Espaço Reservado para Rodapé 10"/>
          <p:cNvSpPr>
            <a:spLocks noGrp="true"/>
          </p:cNvSpPr>
          <p:nvPr>
            <p:ph type="ftr" sz="quarter" idx="11"/>
          </p:nvPr>
        </p:nvSpPr>
        <p:spPr>
          <a:xfrm>
            <a:off x="838200" y="6416675"/>
            <a:ext cx="7315200" cy="365125"/>
          </a:xfrm>
        </p:spPr>
        <p:txBody>
          <a:bodyPr lIns="91440" tIns="45720" rIns="91440" bIns="45720"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 Memory Databases Instant Recovery - VLDB PhD Workshop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997575" y="3882390"/>
            <a:ext cx="5227955" cy="1811655"/>
            <a:chOff x="10164" y="6114"/>
            <a:chExt cx="8233" cy="2853"/>
          </a:xfrm>
        </p:grpSpPr>
        <p:sp>
          <p:nvSpPr>
            <p:cNvPr id="53" name="Texto explicativo 1 52"/>
            <p:cNvSpPr/>
            <p:nvPr/>
          </p:nvSpPr>
          <p:spPr>
            <a:xfrm>
              <a:off x="10164" y="6114"/>
              <a:ext cx="3421" cy="637"/>
            </a:xfrm>
            <a:prstGeom prst="borderCallout1">
              <a:avLst>
                <a:gd name="adj1" fmla="val -46698"/>
                <a:gd name="adj2" fmla="val 48300"/>
                <a:gd name="adj3" fmla="val -208320"/>
                <a:gd name="adj4" fmla="val 92516"/>
              </a:avLst>
            </a:prstGeom>
            <a:ln w="25400"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r>
                <a:rPr lang="en-US" altLang="en-US" strike="noStrike" noProof="1">
                  <a:sym typeface="+mn-ea"/>
                </a:rPr>
                <a:t>Sequential pattern</a:t>
              </a:r>
              <a:endParaRPr lang="en-US" altLang="en-US" strike="noStrike" noProof="1">
                <a:sym typeface="+mn-ea"/>
              </a:endParaRPr>
            </a:p>
          </p:txBody>
        </p:sp>
        <p:sp>
          <p:nvSpPr>
            <p:cNvPr id="54" name="Texto explicativo 1 53"/>
            <p:cNvSpPr/>
            <p:nvPr/>
          </p:nvSpPr>
          <p:spPr>
            <a:xfrm>
              <a:off x="12730" y="8331"/>
              <a:ext cx="3421" cy="637"/>
            </a:xfrm>
            <a:prstGeom prst="borderCallout1">
              <a:avLst>
                <a:gd name="adj1" fmla="val -46698"/>
                <a:gd name="adj2" fmla="val 48300"/>
                <a:gd name="adj3" fmla="val -360125"/>
                <a:gd name="adj4" fmla="val 48680"/>
              </a:avLst>
            </a:prstGeom>
            <a:ln w="25400"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r>
                <a:rPr lang="en-US" altLang="en-US">
                  <a:sym typeface="+mn-ea"/>
                </a:rPr>
                <a:t>Redo-only</a:t>
              </a:r>
              <a:endParaRPr lang="en-US" altLang="en-US" strike="noStrike" noProof="1">
                <a:sym typeface="+mn-ea"/>
              </a:endParaRPr>
            </a:p>
          </p:txBody>
        </p:sp>
        <p:sp>
          <p:nvSpPr>
            <p:cNvPr id="55" name="Texto explicativo 1 54"/>
            <p:cNvSpPr/>
            <p:nvPr/>
          </p:nvSpPr>
          <p:spPr>
            <a:xfrm>
              <a:off x="14977" y="6432"/>
              <a:ext cx="3421" cy="637"/>
            </a:xfrm>
            <a:prstGeom prst="borderCallout1">
              <a:avLst>
                <a:gd name="adj1" fmla="val -46698"/>
                <a:gd name="adj2" fmla="val 48300"/>
                <a:gd name="adj3" fmla="val -204552"/>
                <a:gd name="adj4" fmla="val 16073"/>
              </a:avLst>
            </a:prstGeom>
            <a:ln w="25400"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r>
                <a:rPr lang="en-US" altLang="en-US">
                  <a:sym typeface="+mn-ea"/>
                </a:rPr>
                <a:t>Logical logging</a:t>
              </a:r>
              <a:endParaRPr lang="en-US" altLang="en-US" strike="noStrike" noProof="1">
                <a:sym typeface="+mn-ea"/>
              </a:endParaRPr>
            </a:p>
          </p:txBody>
        </p:sp>
      </p:grpSp>
      <p:sp>
        <p:nvSpPr>
          <p:cNvPr id="8225" name="Caixa de Texto 120"/>
          <p:cNvSpPr txBox="true"/>
          <p:nvPr/>
        </p:nvSpPr>
        <p:spPr>
          <a:xfrm>
            <a:off x="481330" y="1835150"/>
            <a:ext cx="4645025" cy="2768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false">
            <a:spAutoFit/>
          </a:bodyPr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Main Memory Databases (</a:t>
            </a:r>
            <a:r>
              <a:rPr lang="en-US" altLang="pt-BR" sz="2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MMDBs</a:t>
            </a:r>
            <a:r>
              <a:rPr lang="en-US" altLang="en-US" sz="2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)</a:t>
            </a:r>
            <a:r>
              <a:rPr lang="en-US" altLang="pt-BR" sz="2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 can provide very high throughput.</a:t>
            </a:r>
            <a:endParaRPr lang="en-US" altLang="pt-BR" sz="2200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pt-BR" sz="2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The primary data</a:t>
            </a:r>
            <a:r>
              <a:rPr lang="en-US" altLang="en-US" sz="2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base</a:t>
            </a:r>
            <a:r>
              <a:rPr lang="en-US" altLang="pt-BR" sz="2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 resides in main memory.</a:t>
            </a:r>
            <a:endParaRPr lang="en-US" altLang="pt-BR" sz="2200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zh-CN" sz="2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  <a:sym typeface="SimSun" pitchFamily="2" charset="-122"/>
              </a:rPr>
              <a:t>M</a:t>
            </a:r>
            <a:r>
              <a:rPr lang="en-US" altLang="pt-BR" sz="2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  <a:sym typeface="SimSun" pitchFamily="2" charset="-122"/>
              </a:rPr>
              <a:t>M</a:t>
            </a:r>
            <a:r>
              <a:rPr lang="pt-BR" altLang="zh-CN" sz="2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  <a:sym typeface="SimSun" pitchFamily="2" charset="-122"/>
              </a:rPr>
              <a:t>DBs are more sensitive to system failures.</a:t>
            </a:r>
            <a:endParaRPr lang="pt-BR" altLang="en-US" sz="2200">
              <a:latin typeface="Calibri" pitchFamily="34" charset="0"/>
              <a:ea typeface="SimSun" pitchFamily="2" charset="-12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534025" y="1186815"/>
            <a:ext cx="6205220" cy="1368425"/>
            <a:chOff x="8715" y="1869"/>
            <a:chExt cx="9772" cy="2155"/>
          </a:xfrm>
        </p:grpSpPr>
        <p:sp>
          <p:nvSpPr>
            <p:cNvPr id="13375" name="矩形 29"/>
            <p:cNvSpPr/>
            <p:nvPr/>
          </p:nvSpPr>
          <p:spPr>
            <a:xfrm>
              <a:off x="8715" y="1869"/>
              <a:ext cx="2933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false">
              <a:spAutoFit/>
            </a:bodyPr>
            <a:p>
              <a:r>
                <a:rPr lang="en-US" altLang="pt-BR" b="1" dirty="0">
                  <a:solidFill>
                    <a:srgbClr val="000000"/>
                  </a:solidFill>
                  <a:latin typeface="Microsoft YaHei" pitchFamily="34" charset="-122"/>
                  <a:ea typeface="Microsoft YaHei" pitchFamily="34" charset="-122"/>
                </a:rPr>
                <a:t>Sequential log</a:t>
              </a:r>
              <a:endParaRPr lang="en-US" altLang="pt-BR" b="1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9023" y="2104"/>
              <a:ext cx="9464" cy="1920"/>
              <a:chOff x="9023" y="2104"/>
              <a:chExt cx="9464" cy="1920"/>
            </a:xfrm>
          </p:grpSpPr>
          <p:sp>
            <p:nvSpPr>
              <p:cNvPr id="13367" name="Text Box 53"/>
              <p:cNvSpPr txBox="true"/>
              <p:nvPr/>
            </p:nvSpPr>
            <p:spPr>
              <a:xfrm>
                <a:off x="9023" y="3638"/>
                <a:ext cx="9465" cy="38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false">
                <a:spAutoFit/>
              </a:bodyPr>
              <a:p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Transactions     </a:t>
                </a:r>
                <a:r>
                  <a:rPr lang="en-US" altLang="en-US" sz="1000" b="1">
                    <a:solidFill>
                      <a:srgbClr val="70AD47"/>
                    </a:solidFill>
                    <a:latin typeface="Calibri" pitchFamily="34" charset="0"/>
                    <a:ea typeface="SimSun" pitchFamily="2" charset="-122"/>
                  </a:rPr>
                  <a:t>   </a:t>
                </a:r>
                <a:r>
                  <a:rPr lang="pt-PT" altLang="en-US" sz="1000" b="1">
                    <a:solidFill>
                      <a:srgbClr val="70AD47"/>
                    </a:solidFill>
                    <a:latin typeface="Calibri" pitchFamily="34" charset="0"/>
                    <a:ea typeface="SimSun" pitchFamily="2" charset="-122"/>
                  </a:rPr>
                  <a:t>   </a:t>
                </a:r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Tx1  </a:t>
                </a:r>
                <a:r>
                  <a:rPr lang="pt-PT" altLang="en-US" sz="1000" b="1">
                    <a:latin typeface="Calibri" pitchFamily="34" charset="0"/>
                    <a:ea typeface="SimSun" pitchFamily="2" charset="-122"/>
                  </a:rPr>
                  <a:t> </a:t>
                </a:r>
                <a:r>
                  <a:rPr lang="pt-BR" altLang="pt-PT" sz="1000" b="1">
                    <a:latin typeface="Calibri" pitchFamily="34" charset="0"/>
                    <a:ea typeface="SimSun" pitchFamily="2" charset="-122"/>
                  </a:rPr>
                  <a:t>  </a:t>
                </a:r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Tx1 </a:t>
                </a:r>
                <a:r>
                  <a:rPr lang="pt-BR" altLang="en-US" sz="1000" b="1">
                    <a:latin typeface="Calibri" pitchFamily="34" charset="0"/>
                    <a:ea typeface="SimSun" pitchFamily="2" charset="-122"/>
                  </a:rPr>
                  <a:t>  </a:t>
                </a:r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 </a:t>
                </a:r>
                <a:r>
                  <a:rPr lang="pt-PT" altLang="en-US" sz="1000" b="1">
                    <a:latin typeface="Calibri" pitchFamily="34" charset="0"/>
                    <a:ea typeface="SimSun" pitchFamily="2" charset="-122"/>
                  </a:rPr>
                  <a:t> </a:t>
                </a:r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Tx3  </a:t>
                </a:r>
                <a:r>
                  <a:rPr lang="pt-BR" altLang="en-US" sz="1000" b="1">
                    <a:latin typeface="Calibri" pitchFamily="34" charset="0"/>
                    <a:ea typeface="SimSun" pitchFamily="2" charset="-122"/>
                  </a:rPr>
                  <a:t>  </a:t>
                </a:r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Tx1   </a:t>
                </a:r>
                <a:r>
                  <a:rPr lang="pt-BR" altLang="en-US" sz="1000" b="1">
                    <a:latin typeface="Calibri" pitchFamily="34" charset="0"/>
                    <a:ea typeface="SimSun" pitchFamily="2" charset="-122"/>
                  </a:rPr>
                  <a:t>  </a:t>
                </a:r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Tx1  </a:t>
                </a:r>
                <a:r>
                  <a:rPr lang="pt-PT" altLang="en-US" sz="1000" b="1">
                    <a:latin typeface="Calibri" pitchFamily="34" charset="0"/>
                    <a:ea typeface="SimSun" pitchFamily="2" charset="-122"/>
                  </a:rPr>
                  <a:t>  </a:t>
                </a:r>
                <a:r>
                  <a:rPr lang="pt-BR" altLang="pt-PT" sz="1000" b="1">
                    <a:latin typeface="Calibri" pitchFamily="34" charset="0"/>
                    <a:ea typeface="SimSun" pitchFamily="2" charset="-122"/>
                  </a:rPr>
                  <a:t> </a:t>
                </a:r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Tx2  </a:t>
                </a:r>
                <a:r>
                  <a:rPr lang="pt-PT" altLang="en-US" sz="1000" b="1">
                    <a:latin typeface="Calibri" pitchFamily="34" charset="0"/>
                    <a:ea typeface="SimSun" pitchFamily="2" charset="-122"/>
                  </a:rPr>
                  <a:t>  </a:t>
                </a:r>
                <a:r>
                  <a:rPr lang="pt-BR" altLang="pt-PT" sz="1000" b="1">
                    <a:latin typeface="Calibri" pitchFamily="34" charset="0"/>
                    <a:ea typeface="SimSun" pitchFamily="2" charset="-122"/>
                  </a:rPr>
                  <a:t> </a:t>
                </a:r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Tx3  </a:t>
                </a:r>
                <a:r>
                  <a:rPr lang="pt-BR" altLang="en-US" sz="1000" b="1">
                    <a:latin typeface="Calibri" pitchFamily="34" charset="0"/>
                    <a:ea typeface="SimSun" pitchFamily="2" charset="-122"/>
                  </a:rPr>
                  <a:t>   </a:t>
                </a:r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Tx3 </a:t>
                </a:r>
                <a:r>
                  <a:rPr lang="pt-BR" altLang="en-US" sz="1000" b="1">
                    <a:latin typeface="Calibri" pitchFamily="34" charset="0"/>
                    <a:ea typeface="SimSun" pitchFamily="2" charset="-122"/>
                  </a:rPr>
                  <a:t>    </a:t>
                </a:r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Tx2  </a:t>
                </a:r>
                <a:r>
                  <a:rPr lang="pt-BR" altLang="en-US" sz="1000" b="1">
                    <a:latin typeface="Calibri" pitchFamily="34" charset="0"/>
                    <a:ea typeface="SimSun" pitchFamily="2" charset="-122"/>
                  </a:rPr>
                  <a:t>   </a:t>
                </a:r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Tx2   </a:t>
                </a:r>
                <a:r>
                  <a:rPr lang="pt-BR" altLang="en-US" sz="1000" b="1">
                    <a:latin typeface="Calibri" pitchFamily="34" charset="0"/>
                    <a:ea typeface="SimSun" pitchFamily="2" charset="-122"/>
                  </a:rPr>
                  <a:t>  </a:t>
                </a:r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Tx2</a:t>
                </a:r>
                <a:endParaRPr lang="en-US" altLang="en-US" sz="1000" b="1" baseline="-25000">
                  <a:latin typeface="Calibri" pitchFamily="34" charset="0"/>
                  <a:ea typeface="SimSun" pitchFamily="2" charset="-122"/>
                </a:endParaRPr>
              </a:p>
            </p:txBody>
          </p:sp>
          <p:cxnSp>
            <p:nvCxnSpPr>
              <p:cNvPr id="15" name="Straight Arrow Connector 27"/>
              <p:cNvCxnSpPr/>
              <p:nvPr/>
            </p:nvCxnSpPr>
            <p:spPr>
              <a:xfrm>
                <a:off x="10858" y="3165"/>
                <a:ext cx="7157" cy="0"/>
              </a:xfrm>
              <a:prstGeom prst="straightConnector1">
                <a:avLst/>
              </a:prstGeom>
              <a:ln w="31750"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Rectangle 28"/>
              <p:cNvSpPr/>
              <p:nvPr/>
            </p:nvSpPr>
            <p:spPr>
              <a:xfrm rot="16200000">
                <a:off x="11021" y="3035"/>
                <a:ext cx="251" cy="245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endParaRPr lang="en-US" strike="noStrike" noProof="1"/>
              </a:p>
            </p:txBody>
          </p:sp>
          <p:sp>
            <p:nvSpPr>
              <p:cNvPr id="13356" name="Text Box 29"/>
              <p:cNvSpPr txBox="true"/>
              <p:nvPr/>
            </p:nvSpPr>
            <p:spPr>
              <a:xfrm>
                <a:off x="9608" y="2665"/>
                <a:ext cx="7784" cy="38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false">
                <a:spAutoFit/>
              </a:bodyPr>
              <a:p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Tuples     </a:t>
                </a:r>
                <a:r>
                  <a:rPr lang="en-US" altLang="en-US" sz="1000" b="1">
                    <a:solidFill>
                      <a:srgbClr val="70AD47"/>
                    </a:solidFill>
                    <a:latin typeface="Calibri" pitchFamily="34" charset="0"/>
                    <a:ea typeface="SimSun" pitchFamily="2" charset="-122"/>
                  </a:rPr>
                  <a:t>  </a:t>
                </a:r>
                <a:r>
                  <a:rPr lang="pt-PT" altLang="en-US" sz="1000" b="1">
                    <a:solidFill>
                      <a:srgbClr val="70AD47"/>
                    </a:solidFill>
                    <a:latin typeface="Calibri" pitchFamily="34" charset="0"/>
                    <a:ea typeface="SimSun" pitchFamily="2" charset="-122"/>
                  </a:rPr>
                  <a:t>   </a:t>
                </a:r>
                <a:r>
                  <a:rPr lang="en-US" altLang="en-US" sz="1000" b="1">
                    <a:solidFill>
                      <a:srgbClr val="AE5A21"/>
                    </a:solidFill>
                    <a:latin typeface="Calibri" pitchFamily="34" charset="0"/>
                    <a:ea typeface="SimSun" pitchFamily="2" charset="-122"/>
                  </a:rPr>
                  <a:t>Tp3 </a:t>
                </a:r>
                <a:r>
                  <a:rPr lang="pt-PT" altLang="en-US" sz="1000" b="1">
                    <a:solidFill>
                      <a:srgbClr val="AE5A21"/>
                    </a:solidFill>
                    <a:latin typeface="Calibri" pitchFamily="34" charset="0"/>
                    <a:ea typeface="SimSun" pitchFamily="2" charset="-122"/>
                  </a:rPr>
                  <a:t>  </a:t>
                </a:r>
                <a:r>
                  <a:rPr lang="en-US" altLang="en-US" sz="1000" b="1">
                    <a:solidFill>
                      <a:srgbClr val="AE5A21"/>
                    </a:solidFill>
                    <a:latin typeface="Calibri" pitchFamily="34" charset="0"/>
                    <a:ea typeface="SimSun" pitchFamily="2" charset="-122"/>
                  </a:rPr>
                  <a:t>  </a:t>
                </a:r>
                <a:r>
                  <a:rPr lang="en-US" altLang="en-US" sz="1000" b="1">
                    <a:solidFill>
                      <a:srgbClr val="5B9BD5"/>
                    </a:solidFill>
                    <a:latin typeface="Calibri" pitchFamily="34" charset="0"/>
                    <a:ea typeface="SimSun" pitchFamily="2" charset="-122"/>
                  </a:rPr>
                  <a:t>Tp1</a:t>
                </a:r>
                <a:r>
                  <a:rPr lang="en-US" altLang="en-US" sz="1000" b="1">
                    <a:solidFill>
                      <a:srgbClr val="70AD47"/>
                    </a:solidFill>
                    <a:latin typeface="Calibri" pitchFamily="34" charset="0"/>
                    <a:ea typeface="SimSun" pitchFamily="2" charset="-122"/>
                  </a:rPr>
                  <a:t>   </a:t>
                </a:r>
                <a:r>
                  <a:rPr lang="pt-PT" altLang="en-US" sz="1000" b="1">
                    <a:solidFill>
                      <a:srgbClr val="70AD47"/>
                    </a:solidFill>
                    <a:latin typeface="Calibri" pitchFamily="34" charset="0"/>
                    <a:ea typeface="SimSun" pitchFamily="2" charset="-122"/>
                  </a:rPr>
                  <a:t> </a:t>
                </a:r>
                <a:r>
                  <a:rPr lang="en-US" altLang="en-US" sz="1000" b="1">
                    <a:solidFill>
                      <a:srgbClr val="70AD47"/>
                    </a:solidFill>
                    <a:latin typeface="Calibri" pitchFamily="34" charset="0"/>
                    <a:ea typeface="SimSun" pitchFamily="2" charset="-122"/>
                  </a:rPr>
                  <a:t>Tp2    </a:t>
                </a:r>
                <a:r>
                  <a:rPr lang="pt-PT" altLang="en-US" sz="1000" b="1">
                    <a:solidFill>
                      <a:srgbClr val="70AD47"/>
                    </a:solidFill>
                    <a:latin typeface="Calibri" pitchFamily="34" charset="0"/>
                    <a:ea typeface="SimSun" pitchFamily="2" charset="-122"/>
                  </a:rPr>
                  <a:t> </a:t>
                </a:r>
                <a:r>
                  <a:rPr lang="en-US" altLang="en-US" sz="1000" b="1">
                    <a:solidFill>
                      <a:srgbClr val="5B9BD5"/>
                    </a:solidFill>
                    <a:latin typeface="Calibri" pitchFamily="34" charset="0"/>
                    <a:ea typeface="SimSun" pitchFamily="2" charset="-122"/>
                  </a:rPr>
                  <a:t>Tp1</a:t>
                </a:r>
                <a:r>
                  <a:rPr lang="en-US" altLang="en-US" sz="1000" b="1">
                    <a:solidFill>
                      <a:srgbClr val="70AD47"/>
                    </a:solidFill>
                    <a:latin typeface="Calibri" pitchFamily="34" charset="0"/>
                    <a:ea typeface="SimSun" pitchFamily="2" charset="-122"/>
                  </a:rPr>
                  <a:t>           </a:t>
                </a:r>
                <a:r>
                  <a:rPr lang="pt-PT" altLang="en-US" sz="1000" b="1">
                    <a:solidFill>
                      <a:srgbClr val="70AD47"/>
                    </a:solidFill>
                    <a:latin typeface="Calibri" pitchFamily="34" charset="0"/>
                    <a:ea typeface="SimSun" pitchFamily="2" charset="-122"/>
                  </a:rPr>
                  <a:t>    </a:t>
                </a:r>
                <a:r>
                  <a:rPr lang="en-US" altLang="en-US" sz="1000" b="1">
                    <a:solidFill>
                      <a:srgbClr val="70AD47"/>
                    </a:solidFill>
                    <a:latin typeface="Calibri" pitchFamily="34" charset="0"/>
                    <a:ea typeface="SimSun" pitchFamily="2" charset="-122"/>
                  </a:rPr>
                  <a:t>Tp2   </a:t>
                </a:r>
                <a:r>
                  <a:rPr lang="pt-PT" altLang="en-US" sz="1000" b="1">
                    <a:solidFill>
                      <a:srgbClr val="70AD47"/>
                    </a:solidFill>
                    <a:latin typeface="Calibri" pitchFamily="34" charset="0"/>
                    <a:ea typeface="SimSun" pitchFamily="2" charset="-122"/>
                  </a:rPr>
                  <a:t> </a:t>
                </a:r>
                <a:r>
                  <a:rPr lang="en-US" altLang="en-US" sz="1000" b="1">
                    <a:solidFill>
                      <a:srgbClr val="70AD47"/>
                    </a:solidFill>
                    <a:latin typeface="Calibri" pitchFamily="34" charset="0"/>
                    <a:ea typeface="SimSun" pitchFamily="2" charset="-122"/>
                  </a:rPr>
                  <a:t> </a:t>
                </a:r>
                <a:r>
                  <a:rPr lang="en-US" altLang="en-US" sz="1000" b="1">
                    <a:solidFill>
                      <a:srgbClr val="5B9BD5"/>
                    </a:solidFill>
                    <a:latin typeface="Calibri" pitchFamily="34" charset="0"/>
                    <a:ea typeface="SimSun" pitchFamily="2" charset="-122"/>
                  </a:rPr>
                  <a:t>Tp1</a:t>
                </a:r>
                <a:r>
                  <a:rPr lang="en-US" altLang="en-US" sz="1000" b="1">
                    <a:solidFill>
                      <a:srgbClr val="70AD47"/>
                    </a:solidFill>
                    <a:latin typeface="Calibri" pitchFamily="34" charset="0"/>
                    <a:ea typeface="SimSun" pitchFamily="2" charset="-122"/>
                  </a:rPr>
                  <a:t>           </a:t>
                </a:r>
                <a:r>
                  <a:rPr lang="pt-PT" altLang="en-US" sz="1000" b="1">
                    <a:solidFill>
                      <a:srgbClr val="70AD47"/>
                    </a:solidFill>
                    <a:latin typeface="Calibri" pitchFamily="34" charset="0"/>
                    <a:ea typeface="SimSun" pitchFamily="2" charset="-122"/>
                  </a:rPr>
                  <a:t>     </a:t>
                </a:r>
                <a:r>
                  <a:rPr lang="en-US" altLang="en-US" sz="1000" b="1">
                    <a:solidFill>
                      <a:srgbClr val="AE5A21"/>
                    </a:solidFill>
                    <a:latin typeface="Calibri" pitchFamily="34" charset="0"/>
                    <a:ea typeface="SimSun" pitchFamily="2" charset="-122"/>
                  </a:rPr>
                  <a:t>Tp3   </a:t>
                </a:r>
                <a:r>
                  <a:rPr lang="pt-BR" altLang="en-US" sz="1000" b="1">
                    <a:solidFill>
                      <a:srgbClr val="AE5A21"/>
                    </a:solidFill>
                    <a:latin typeface="Calibri" pitchFamily="34" charset="0"/>
                    <a:ea typeface="SimSun" pitchFamily="2" charset="-122"/>
                  </a:rPr>
                  <a:t> </a:t>
                </a:r>
                <a:r>
                  <a:rPr lang="en-US" altLang="en-US" sz="1000" b="1">
                    <a:solidFill>
                      <a:srgbClr val="5B9BD5"/>
                    </a:solidFill>
                    <a:latin typeface="Calibri" pitchFamily="34" charset="0"/>
                    <a:ea typeface="SimSun" pitchFamily="2" charset="-122"/>
                  </a:rPr>
                  <a:t>Tp2</a:t>
                </a:r>
                <a:endParaRPr lang="en-US" altLang="en-US" sz="1000" b="1" baseline="-25000">
                  <a:solidFill>
                    <a:srgbClr val="5B9BD5"/>
                  </a:solidFill>
                  <a:latin typeface="Calibri" pitchFamily="34" charset="0"/>
                  <a:ea typeface="SimSun" pitchFamily="2" charset="-122"/>
                </a:endParaRPr>
              </a:p>
            </p:txBody>
          </p:sp>
          <p:sp>
            <p:nvSpPr>
              <p:cNvPr id="19" name="Rectangle 30"/>
              <p:cNvSpPr/>
              <p:nvPr/>
            </p:nvSpPr>
            <p:spPr>
              <a:xfrm>
                <a:off x="11679" y="3045"/>
                <a:ext cx="245" cy="245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endParaRPr lang="en-US" strike="noStrike" noProof="1"/>
              </a:p>
            </p:txBody>
          </p:sp>
          <p:sp>
            <p:nvSpPr>
              <p:cNvPr id="22" name="Rectangle 32"/>
              <p:cNvSpPr/>
              <p:nvPr/>
            </p:nvSpPr>
            <p:spPr>
              <a:xfrm>
                <a:off x="12318" y="3045"/>
                <a:ext cx="245" cy="245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endParaRPr lang="en-US" strike="noStrike" noProof="1"/>
              </a:p>
            </p:txBody>
          </p:sp>
          <p:sp>
            <p:nvSpPr>
              <p:cNvPr id="26" name="Rectangle 34"/>
              <p:cNvSpPr/>
              <p:nvPr/>
            </p:nvSpPr>
            <p:spPr>
              <a:xfrm>
                <a:off x="12957" y="3045"/>
                <a:ext cx="245" cy="245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endParaRPr lang="en-US" strike="noStrike" noProof="1"/>
              </a:p>
            </p:txBody>
          </p:sp>
          <p:sp>
            <p:nvSpPr>
              <p:cNvPr id="9" name="Rectangle 35"/>
              <p:cNvSpPr/>
              <p:nvPr/>
            </p:nvSpPr>
            <p:spPr>
              <a:xfrm>
                <a:off x="13596" y="3045"/>
                <a:ext cx="245" cy="24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p>
                <a:pPr algn="ctr" fontAlgn="base"/>
                <a:endParaRPr lang="en-US" strike="noStrike" noProof="1"/>
              </a:p>
            </p:txBody>
          </p:sp>
          <p:sp>
            <p:nvSpPr>
              <p:cNvPr id="30" name="Rectangle 41"/>
              <p:cNvSpPr/>
              <p:nvPr/>
            </p:nvSpPr>
            <p:spPr>
              <a:xfrm>
                <a:off x="14235" y="3045"/>
                <a:ext cx="245" cy="245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endParaRPr lang="en-US" strike="noStrike" noProof="1"/>
              </a:p>
            </p:txBody>
          </p:sp>
          <p:sp>
            <p:nvSpPr>
              <p:cNvPr id="12" name="Rectangle 42"/>
              <p:cNvSpPr/>
              <p:nvPr/>
            </p:nvSpPr>
            <p:spPr>
              <a:xfrm>
                <a:off x="14874" y="3045"/>
                <a:ext cx="245" cy="245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endParaRPr lang="en-US" strike="noStrike" noProof="1"/>
              </a:p>
            </p:txBody>
          </p:sp>
          <p:sp>
            <p:nvSpPr>
              <p:cNvPr id="13" name="Rectangle 45"/>
              <p:cNvSpPr/>
              <p:nvPr/>
            </p:nvSpPr>
            <p:spPr>
              <a:xfrm>
                <a:off x="15513" y="3045"/>
                <a:ext cx="245" cy="24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p>
                <a:pPr algn="ctr" fontAlgn="base"/>
                <a:endParaRPr lang="en-US" strike="noStrike" noProof="1"/>
              </a:p>
            </p:txBody>
          </p:sp>
          <p:sp>
            <p:nvSpPr>
              <p:cNvPr id="14" name="Rectangle 48"/>
              <p:cNvSpPr/>
              <p:nvPr/>
            </p:nvSpPr>
            <p:spPr>
              <a:xfrm>
                <a:off x="16152" y="3045"/>
                <a:ext cx="245" cy="245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false" anchor="ctr" anchorCtr="false" forceAA="false" compatLnSpc="true">
                <a:noAutofit/>
              </a:bodyPr>
              <a:p>
                <a:pPr lvl="0" algn="ctr" fontAlgn="base"/>
                <a:endParaRPr lang="en-US" strike="noStrike" noProof="1">
                  <a:sym typeface="+mn-ea"/>
                </a:endParaRPr>
              </a:p>
            </p:txBody>
          </p:sp>
          <p:sp>
            <p:nvSpPr>
              <p:cNvPr id="16" name="Rectangle 49"/>
              <p:cNvSpPr/>
              <p:nvPr/>
            </p:nvSpPr>
            <p:spPr>
              <a:xfrm>
                <a:off x="16791" y="3045"/>
                <a:ext cx="245" cy="245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endParaRPr lang="en-US" b="1" strike="noStrike" noProof="1"/>
              </a:p>
            </p:txBody>
          </p:sp>
          <p:sp>
            <p:nvSpPr>
              <p:cNvPr id="18" name="Rectangle 51"/>
              <p:cNvSpPr/>
              <p:nvPr/>
            </p:nvSpPr>
            <p:spPr>
              <a:xfrm>
                <a:off x="17430" y="3045"/>
                <a:ext cx="245" cy="24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p>
                <a:pPr algn="ctr" fontAlgn="base"/>
                <a:endParaRPr lang="en-US" b="1" strike="noStrike" noProof="1"/>
              </a:p>
            </p:txBody>
          </p:sp>
          <p:sp>
            <p:nvSpPr>
              <p:cNvPr id="13370" name="Text Box 82"/>
              <p:cNvSpPr txBox="true"/>
              <p:nvPr/>
            </p:nvSpPr>
            <p:spPr>
              <a:xfrm rot="10800000">
                <a:off x="13462" y="2104"/>
                <a:ext cx="506" cy="92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eaVert" wrap="none" anchor="t" anchorCtr="false">
                <a:spAutoFit/>
              </a:bodyPr>
              <a:p>
                <a:r>
                  <a:rPr lang="en-US" altLang="en-US" sz="900" b="1">
                    <a:latin typeface="Calibri" pitchFamily="34" charset="0"/>
                    <a:ea typeface="SimSun" pitchFamily="2" charset="-122"/>
                  </a:rPr>
                  <a:t>Commit</a:t>
                </a:r>
                <a:endParaRPr lang="en-US" altLang="en-US" sz="900" b="1">
                  <a:latin typeface="Calibri" pitchFamily="34" charset="0"/>
                  <a:ea typeface="SimSun" pitchFamily="2" charset="-122"/>
                </a:endParaRPr>
              </a:p>
            </p:txBody>
          </p:sp>
          <p:sp>
            <p:nvSpPr>
              <p:cNvPr id="13371" name="Text Box 84"/>
              <p:cNvSpPr txBox="true"/>
              <p:nvPr/>
            </p:nvSpPr>
            <p:spPr>
              <a:xfrm rot="10800000">
                <a:off x="15394" y="2104"/>
                <a:ext cx="506" cy="92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eaVert" wrap="none" anchor="t" anchorCtr="false">
                <a:spAutoFit/>
              </a:bodyPr>
              <a:p>
                <a:r>
                  <a:rPr lang="en-US" altLang="en-US" sz="900" b="1">
                    <a:latin typeface="Calibri" pitchFamily="34" charset="0"/>
                    <a:ea typeface="SimSun" pitchFamily="2" charset="-122"/>
                  </a:rPr>
                  <a:t>Commit</a:t>
                </a:r>
                <a:endParaRPr lang="en-US" altLang="en-US" sz="900" b="1">
                  <a:latin typeface="Calibri" pitchFamily="34" charset="0"/>
                  <a:ea typeface="SimSun" pitchFamily="2" charset="-122"/>
                </a:endParaRPr>
              </a:p>
            </p:txBody>
          </p:sp>
          <p:sp>
            <p:nvSpPr>
              <p:cNvPr id="13372" name="Text Box 85"/>
              <p:cNvSpPr txBox="true"/>
              <p:nvPr/>
            </p:nvSpPr>
            <p:spPr>
              <a:xfrm rot="10800000">
                <a:off x="17281" y="2104"/>
                <a:ext cx="506" cy="92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eaVert" wrap="none" anchor="t" anchorCtr="false">
                <a:spAutoFit/>
              </a:bodyPr>
              <a:p>
                <a:r>
                  <a:rPr lang="en-US" altLang="en-US" sz="900" b="1">
                    <a:latin typeface="Calibri" pitchFamily="34" charset="0"/>
                    <a:ea typeface="SimSun" pitchFamily="2" charset="-122"/>
                  </a:rPr>
                  <a:t>Commit</a:t>
                </a:r>
                <a:endParaRPr lang="en-US" altLang="en-US" sz="900" b="1">
                  <a:latin typeface="Calibri" pitchFamily="34" charset="0"/>
                  <a:ea typeface="SimSun" pitchFamily="2" charset="-122"/>
                </a:endParaRPr>
              </a:p>
            </p:txBody>
          </p:sp>
          <p:sp>
            <p:nvSpPr>
              <p:cNvPr id="13373" name="Text Box 2"/>
              <p:cNvSpPr txBox="true"/>
              <p:nvPr/>
            </p:nvSpPr>
            <p:spPr>
              <a:xfrm>
                <a:off x="9785" y="3304"/>
                <a:ext cx="8424" cy="38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false">
                <a:spAutoFit/>
              </a:bodyPr>
              <a:p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LSN</a:t>
                </a:r>
                <a:r>
                  <a:rPr lang="pt-PT" altLang="en-US" sz="1000" b="1">
                    <a:latin typeface="Calibri" pitchFamily="34" charset="0"/>
                    <a:ea typeface="SimSun" pitchFamily="2" charset="-122"/>
                  </a:rPr>
                  <a:t>s</a:t>
                </a:r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     </a:t>
                </a:r>
                <a:r>
                  <a:rPr lang="en-US" altLang="en-US" sz="1000" b="1">
                    <a:solidFill>
                      <a:srgbClr val="70AD47"/>
                    </a:solidFill>
                    <a:latin typeface="Calibri" pitchFamily="34" charset="0"/>
                    <a:ea typeface="SimSun" pitchFamily="2" charset="-122"/>
                  </a:rPr>
                  <a:t>  </a:t>
                </a:r>
                <a:r>
                  <a:rPr lang="pt-PT" altLang="en-US" sz="1000" b="1">
                    <a:solidFill>
                      <a:srgbClr val="70AD47"/>
                    </a:solidFill>
                    <a:latin typeface="Calibri" pitchFamily="34" charset="0"/>
                    <a:ea typeface="SimSun" pitchFamily="2" charset="-122"/>
                  </a:rPr>
                  <a:t>    </a:t>
                </a:r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10     </a:t>
                </a:r>
                <a:r>
                  <a:rPr lang="pt-PT" altLang="en-US" sz="1000" b="1">
                    <a:latin typeface="Calibri" pitchFamily="34" charset="0"/>
                    <a:ea typeface="SimSun" pitchFamily="2" charset="-122"/>
                  </a:rPr>
                  <a:t> </a:t>
                </a:r>
                <a:r>
                  <a:rPr lang="pt-BR" altLang="pt-PT" sz="1000" b="1">
                    <a:latin typeface="Calibri" pitchFamily="34" charset="0"/>
                    <a:ea typeface="SimSun" pitchFamily="2" charset="-122"/>
                  </a:rPr>
                  <a:t> </a:t>
                </a:r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11     </a:t>
                </a:r>
                <a:r>
                  <a:rPr lang="pt-BR" altLang="en-US" sz="1000" b="1">
                    <a:latin typeface="Calibri" pitchFamily="34" charset="0"/>
                    <a:ea typeface="SimSun" pitchFamily="2" charset="-122"/>
                  </a:rPr>
                  <a:t>  </a:t>
                </a:r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12   </a:t>
                </a:r>
                <a:r>
                  <a:rPr lang="pt-BR" altLang="en-US" sz="1000" b="1">
                    <a:latin typeface="Calibri" pitchFamily="34" charset="0"/>
                    <a:ea typeface="SimSun" pitchFamily="2" charset="-122"/>
                  </a:rPr>
                  <a:t>   </a:t>
                </a:r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13     </a:t>
                </a:r>
                <a:r>
                  <a:rPr lang="pt-BR" altLang="en-US" sz="1000" b="1">
                    <a:latin typeface="Calibri" pitchFamily="34" charset="0"/>
                    <a:ea typeface="SimSun" pitchFamily="2" charset="-122"/>
                  </a:rPr>
                  <a:t>  </a:t>
                </a:r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14   </a:t>
                </a:r>
                <a:r>
                  <a:rPr lang="pt-BR" altLang="en-US" sz="1000" b="1">
                    <a:latin typeface="Calibri" pitchFamily="34" charset="0"/>
                    <a:ea typeface="SimSun" pitchFamily="2" charset="-122"/>
                  </a:rPr>
                  <a:t>   </a:t>
                </a:r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 15    </a:t>
                </a:r>
                <a:r>
                  <a:rPr lang="pt-BR" altLang="en-US" sz="1000" b="1">
                    <a:latin typeface="Calibri" pitchFamily="34" charset="0"/>
                    <a:ea typeface="SimSun" pitchFamily="2" charset="-122"/>
                  </a:rPr>
                  <a:t>   </a:t>
                </a:r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16   </a:t>
                </a:r>
                <a:r>
                  <a:rPr lang="pt-BR" altLang="en-US" sz="1000" b="1">
                    <a:latin typeface="Calibri" pitchFamily="34" charset="0"/>
                    <a:ea typeface="SimSun" pitchFamily="2" charset="-122"/>
                  </a:rPr>
                  <a:t>   </a:t>
                </a:r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17   </a:t>
                </a:r>
                <a:r>
                  <a:rPr lang="pt-BR" altLang="en-US" sz="1000" b="1">
                    <a:latin typeface="Calibri" pitchFamily="34" charset="0"/>
                    <a:ea typeface="SimSun" pitchFamily="2" charset="-122"/>
                  </a:rPr>
                  <a:t>  </a:t>
                </a:r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 </a:t>
                </a:r>
                <a:r>
                  <a:rPr lang="pt-BR" altLang="en-US" sz="1000" b="1">
                    <a:latin typeface="Calibri" pitchFamily="34" charset="0"/>
                    <a:ea typeface="SimSun" pitchFamily="2" charset="-122"/>
                  </a:rPr>
                  <a:t> </a:t>
                </a:r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18    </a:t>
                </a:r>
                <a:r>
                  <a:rPr lang="pt-BR" altLang="en-US" sz="1000" b="1">
                    <a:latin typeface="Calibri" pitchFamily="34" charset="0"/>
                    <a:ea typeface="SimSun" pitchFamily="2" charset="-122"/>
                  </a:rPr>
                  <a:t>   </a:t>
                </a:r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19   </a:t>
                </a:r>
                <a:r>
                  <a:rPr lang="pt-BR" altLang="en-US" sz="1000" b="1">
                    <a:latin typeface="Calibri" pitchFamily="34" charset="0"/>
                    <a:ea typeface="SimSun" pitchFamily="2" charset="-122"/>
                  </a:rPr>
                  <a:t>   </a:t>
                </a:r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 20</a:t>
                </a:r>
                <a:endParaRPr lang="en-US" altLang="en-US" sz="1000" b="1" baseline="-25000">
                  <a:latin typeface="Calibri" pitchFamily="34" charset="0"/>
                  <a:ea typeface="SimSun" pitchFamily="2" charset="-122"/>
                </a:endParaRPr>
              </a:p>
            </p:txBody>
          </p:sp>
          <p:cxnSp>
            <p:nvCxnSpPr>
              <p:cNvPr id="24" name="Straight Arrow Connector 71"/>
              <p:cNvCxnSpPr/>
              <p:nvPr/>
            </p:nvCxnSpPr>
            <p:spPr>
              <a:xfrm>
                <a:off x="10469" y="2858"/>
                <a:ext cx="396" cy="0"/>
              </a:xfrm>
              <a:prstGeom prst="straightConnector1">
                <a:avLst/>
              </a:prstGeom>
              <a:ln>
                <a:prstDash val="sysDot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71"/>
              <p:cNvCxnSpPr/>
              <p:nvPr/>
            </p:nvCxnSpPr>
            <p:spPr>
              <a:xfrm>
                <a:off x="10469" y="3511"/>
                <a:ext cx="396" cy="0"/>
              </a:xfrm>
              <a:prstGeom prst="straightConnector1">
                <a:avLst/>
              </a:prstGeom>
              <a:ln>
                <a:prstDash val="sysDot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71"/>
              <p:cNvCxnSpPr/>
              <p:nvPr/>
            </p:nvCxnSpPr>
            <p:spPr>
              <a:xfrm>
                <a:off x="10469" y="3844"/>
                <a:ext cx="396" cy="0"/>
              </a:xfrm>
              <a:prstGeom prst="straightConnector1">
                <a:avLst/>
              </a:prstGeom>
              <a:ln>
                <a:prstDash val="sysDot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>
                                            <p:txEl>
                                              <p:charRg st="64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>
                                            <p:txEl>
                                              <p:charRg st="109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矩形 11"/>
          <p:cNvSpPr/>
          <p:nvPr/>
        </p:nvSpPr>
        <p:spPr>
          <a:xfrm>
            <a:off x="5346700" y="1100138"/>
            <a:ext cx="6469063" cy="5276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72C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707688" y="6313488"/>
            <a:ext cx="1427163" cy="174625"/>
          </a:xfrm>
          <a:prstGeom prst="rect">
            <a:avLst/>
          </a:prstGeom>
          <a:solidFill>
            <a:srgbClr val="AEDD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60213" y="6572250"/>
            <a:ext cx="198438" cy="200025"/>
          </a:xfrm>
          <a:prstGeom prst="rect">
            <a:avLst/>
          </a:prstGeom>
          <a:solidFill>
            <a:srgbClr val="E4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 rot="2672520">
            <a:off x="352425" y="411163"/>
            <a:ext cx="390525" cy="390525"/>
          </a:xfrm>
          <a:prstGeom prst="rect">
            <a:avLst/>
          </a:prstGeom>
          <a:solidFill>
            <a:srgbClr val="72C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 rot="2672520">
            <a:off x="682625" y="411163"/>
            <a:ext cx="390525" cy="3905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71" name="文本框 1"/>
          <p:cNvSpPr txBox="true"/>
          <p:nvPr/>
        </p:nvSpPr>
        <p:spPr>
          <a:xfrm>
            <a:off x="1246188" y="374650"/>
            <a:ext cx="10647362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false">
            <a:spAutoFit/>
          </a:bodyPr>
          <a:p>
            <a:r>
              <a:rPr lang="en-US" altLang="pt-BR" sz="3600" b="1" dirty="0">
                <a:solidFill>
                  <a:srgbClr val="262626"/>
                </a:solidFill>
                <a:latin typeface="Microsoft YaHei" pitchFamily="34" charset="-122"/>
                <a:ea typeface="Microsoft YaHei" pitchFamily="34" charset="-122"/>
              </a:rPr>
              <a:t>Problem</a:t>
            </a:r>
            <a:endParaRPr lang="en-US" altLang="pt-BR" sz="3600" b="1" dirty="0">
              <a:solidFill>
                <a:srgbClr val="262626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0" name="Espaço Reservado para Número de Slide 9"/>
          <p:cNvSpPr>
            <a:spLocks noGrp="true"/>
          </p:cNvSpPr>
          <p:nvPr>
            <p:ph type="sldNum" sz="quarter" idx="12"/>
          </p:nvPr>
        </p:nvSpPr>
        <p:spPr>
          <a:xfrm>
            <a:off x="8610600" y="6416675"/>
            <a:ext cx="2743200" cy="365125"/>
          </a:xfrm>
        </p:spPr>
        <p:txBody>
          <a:bodyPr lIns="91440" tIns="45720" rIns="91440" bIns="45720" rtlCol="0" anchor="ctr"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0935D4-5410-44DF-AB2C-6F6773712A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Espaço Reservado para Rodapé 10"/>
          <p:cNvSpPr>
            <a:spLocks noGrp="true"/>
          </p:cNvSpPr>
          <p:nvPr>
            <p:ph type="ftr" sz="quarter" idx="11"/>
          </p:nvPr>
        </p:nvSpPr>
        <p:spPr>
          <a:xfrm>
            <a:off x="838200" y="6416675"/>
            <a:ext cx="7315200" cy="365125"/>
          </a:xfrm>
        </p:spPr>
        <p:txBody>
          <a:bodyPr lIns="91440" tIns="45720" rIns="91440" bIns="45720"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 Memory Databases Instant Recovery - VLDB PhD Workshop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225" name="Caixa de Texto 120"/>
          <p:cNvSpPr txBox="true"/>
          <p:nvPr/>
        </p:nvSpPr>
        <p:spPr>
          <a:xfrm>
            <a:off x="481330" y="1835150"/>
            <a:ext cx="4645025" cy="359981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false">
            <a:spAutoFit/>
          </a:bodyPr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Main Memory Databases (</a:t>
            </a:r>
            <a:r>
              <a:rPr lang="en-US" altLang="pt-BR" sz="2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MMDBs</a:t>
            </a:r>
            <a:r>
              <a:rPr lang="en-US" altLang="en-US" sz="2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)</a:t>
            </a:r>
            <a:r>
              <a:rPr lang="en-US" altLang="pt-BR" sz="2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 can provide very high throughput.</a:t>
            </a:r>
            <a:endParaRPr lang="en-US" altLang="pt-BR" sz="2200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pt-BR" sz="2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The primary data</a:t>
            </a:r>
            <a:r>
              <a:rPr lang="en-US" altLang="en-US" sz="2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base</a:t>
            </a:r>
            <a:r>
              <a:rPr lang="en-US" altLang="pt-BR" sz="2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 resides in main memory.</a:t>
            </a:r>
            <a:endParaRPr lang="en-US" altLang="pt-BR" sz="2200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altLang="zh-CN" sz="2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  <a:sym typeface="SimSun" pitchFamily="2" charset="-122"/>
              </a:rPr>
              <a:t>M</a:t>
            </a:r>
            <a:r>
              <a:rPr lang="en-US" altLang="pt-BR" sz="2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  <a:sym typeface="SimSun" pitchFamily="2" charset="-122"/>
              </a:rPr>
              <a:t>M</a:t>
            </a:r>
            <a:r>
              <a:rPr lang="pt-BR" altLang="zh-CN" sz="2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  <a:sym typeface="SimSun" pitchFamily="2" charset="-122"/>
              </a:rPr>
              <a:t>DBs are more sensitive to system failures.</a:t>
            </a:r>
            <a:endParaRPr lang="pt-BR" altLang="zh-CN" sz="2200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  <a:sym typeface="SimSun" pitchFamily="2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D</a:t>
            </a:r>
            <a:r>
              <a:rPr lang="en-US" altLang="pt-BR" sz="2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atabase is available </a:t>
            </a:r>
            <a:r>
              <a:rPr lang="en-US" altLang="en-US" sz="2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only </a:t>
            </a:r>
            <a:r>
              <a:rPr lang="en-US" altLang="pt-BR" sz="2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after the full recovery.</a:t>
            </a:r>
            <a:endParaRPr lang="pt-BR" altLang="en-US" sz="2200">
              <a:latin typeface="Calibri" pitchFamily="34" charset="0"/>
              <a:ea typeface="SimSun" pitchFamily="2" charset="-122"/>
            </a:endParaRPr>
          </a:p>
        </p:txBody>
      </p:sp>
      <p:sp>
        <p:nvSpPr>
          <p:cNvPr id="27" name="Round Same Side Corner Rectangle 26"/>
          <p:cNvSpPr/>
          <p:nvPr/>
        </p:nvSpPr>
        <p:spPr>
          <a:xfrm>
            <a:off x="7731125" y="2494915"/>
            <a:ext cx="1700530" cy="751205"/>
          </a:xfrm>
          <a:prstGeom prst="round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sz="1400" b="1">
                <a:solidFill>
                  <a:schemeClr val="tx1"/>
                </a:solidFill>
              </a:rPr>
              <a:t>Memory</a:t>
            </a:r>
            <a:endParaRPr lang="en-US" altLang="en-US" sz="1400" b="1">
              <a:solidFill>
                <a:schemeClr val="tx1"/>
              </a:solidFill>
            </a:endParaRPr>
          </a:p>
        </p:txBody>
      </p:sp>
      <p:sp>
        <p:nvSpPr>
          <p:cNvPr id="28" name="Flowchart: Magnetic Disk 27"/>
          <p:cNvSpPr/>
          <p:nvPr/>
        </p:nvSpPr>
        <p:spPr>
          <a:xfrm>
            <a:off x="9989185" y="4309745"/>
            <a:ext cx="1162685" cy="1176020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sz="1400" b="1">
                <a:solidFill>
                  <a:schemeClr val="tx1"/>
                </a:solidFill>
              </a:rPr>
              <a:t>Snapshot</a:t>
            </a:r>
            <a:endParaRPr lang="en-US" altLang="en-US" sz="1400" b="1">
              <a:solidFill>
                <a:schemeClr val="tx1"/>
              </a:solidFill>
            </a:endParaRPr>
          </a:p>
        </p:txBody>
      </p:sp>
      <p:sp>
        <p:nvSpPr>
          <p:cNvPr id="29" name="Flowchart: Magnetic Disk 28"/>
          <p:cNvSpPr/>
          <p:nvPr/>
        </p:nvSpPr>
        <p:spPr>
          <a:xfrm>
            <a:off x="6024880" y="4309745"/>
            <a:ext cx="1172845" cy="1176020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sz="1400" b="1">
                <a:solidFill>
                  <a:schemeClr val="tx1"/>
                </a:solidFill>
              </a:rPr>
              <a:t>Log</a:t>
            </a:r>
            <a:endParaRPr lang="en-US" altLang="en-US" sz="1400" b="1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895340" y="2666365"/>
            <a:ext cx="1430655" cy="3962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en-US" sz="1400" b="1"/>
              <a:t>Logger</a:t>
            </a:r>
            <a:endParaRPr lang="en-US" altLang="en-US" sz="1400" b="1"/>
          </a:p>
        </p:txBody>
      </p:sp>
      <p:sp>
        <p:nvSpPr>
          <p:cNvPr id="32" name="Rectangle 31"/>
          <p:cNvSpPr/>
          <p:nvPr/>
        </p:nvSpPr>
        <p:spPr>
          <a:xfrm>
            <a:off x="9854565" y="2685415"/>
            <a:ext cx="1430655" cy="3708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en-US" sz="1400" b="1"/>
              <a:t>Checkpoint</a:t>
            </a:r>
            <a:endParaRPr lang="en-US" altLang="en-US" sz="1400" b="1"/>
          </a:p>
        </p:txBody>
      </p:sp>
      <p:sp>
        <p:nvSpPr>
          <p:cNvPr id="33" name="Rectangle 32"/>
          <p:cNvSpPr/>
          <p:nvPr/>
        </p:nvSpPr>
        <p:spPr>
          <a:xfrm>
            <a:off x="7985760" y="4699635"/>
            <a:ext cx="1204595" cy="3962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en-US" sz="1400" b="1"/>
              <a:t>Restorer</a:t>
            </a:r>
            <a:endParaRPr lang="en-US" altLang="en-US" sz="1400" b="1"/>
          </a:p>
        </p:txBody>
      </p:sp>
      <p:cxnSp>
        <p:nvCxnSpPr>
          <p:cNvPr id="34" name="Straight Arrow Connector 33"/>
          <p:cNvCxnSpPr>
            <a:stCxn id="31" idx="2"/>
            <a:endCxn id="29" idx="1"/>
          </p:cNvCxnSpPr>
          <p:nvPr/>
        </p:nvCxnSpPr>
        <p:spPr>
          <a:xfrm>
            <a:off x="6610985" y="3062605"/>
            <a:ext cx="635" cy="124714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2" idx="2"/>
            <a:endCxn id="28" idx="1"/>
          </p:cNvCxnSpPr>
          <p:nvPr/>
        </p:nvCxnSpPr>
        <p:spPr>
          <a:xfrm>
            <a:off x="10570210" y="3056255"/>
            <a:ext cx="635" cy="125349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3" idx="0"/>
            <a:endCxn id="27" idx="1"/>
          </p:cNvCxnSpPr>
          <p:nvPr/>
        </p:nvCxnSpPr>
        <p:spPr>
          <a:xfrm flipH="true" flipV="true">
            <a:off x="8581390" y="3246120"/>
            <a:ext cx="6985" cy="145351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1" idx="3"/>
            <a:endCxn id="27" idx="2"/>
          </p:cNvCxnSpPr>
          <p:nvPr/>
        </p:nvCxnSpPr>
        <p:spPr>
          <a:xfrm>
            <a:off x="7325995" y="2864485"/>
            <a:ext cx="405130" cy="635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2" idx="1"/>
            <a:endCxn id="27" idx="0"/>
          </p:cNvCxnSpPr>
          <p:nvPr/>
        </p:nvCxnSpPr>
        <p:spPr>
          <a:xfrm flipH="true">
            <a:off x="9431655" y="2870835"/>
            <a:ext cx="422910" cy="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9" idx="4"/>
            <a:endCxn id="33" idx="1"/>
          </p:cNvCxnSpPr>
          <p:nvPr/>
        </p:nvCxnSpPr>
        <p:spPr>
          <a:xfrm>
            <a:off x="7197725" y="4897755"/>
            <a:ext cx="788035" cy="0"/>
          </a:xfrm>
          <a:prstGeom prst="straightConnector1">
            <a:avLst/>
          </a:prstGeom>
          <a:ln>
            <a:headEnd type="arrow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8" idx="2"/>
            <a:endCxn id="33" idx="3"/>
          </p:cNvCxnSpPr>
          <p:nvPr/>
        </p:nvCxnSpPr>
        <p:spPr>
          <a:xfrm flipH="true">
            <a:off x="9190355" y="4897755"/>
            <a:ext cx="798830" cy="0"/>
          </a:xfrm>
          <a:prstGeom prst="straightConnector1">
            <a:avLst/>
          </a:prstGeom>
          <a:ln>
            <a:headEnd type="arrow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Text Box 41"/>
          <p:cNvSpPr txBox="true"/>
          <p:nvPr/>
        </p:nvSpPr>
        <p:spPr>
          <a:xfrm>
            <a:off x="6833235" y="1838325"/>
            <a:ext cx="422656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pt-PT" altLang="en-US" b="1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Default MMDB Recovery</a:t>
            </a:r>
            <a:r>
              <a:rPr lang="en-US" altLang="en-US" b="1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 Architecture</a:t>
            </a:r>
            <a:endParaRPr lang="en-US"/>
          </a:p>
        </p:txBody>
      </p:sp>
      <p:sp>
        <p:nvSpPr>
          <p:cNvPr id="2" name="Raio 1"/>
          <p:cNvSpPr/>
          <p:nvPr/>
        </p:nvSpPr>
        <p:spPr>
          <a:xfrm flipH="true">
            <a:off x="9431655" y="1687830"/>
            <a:ext cx="751840" cy="807085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true"/>
      <p:bldP spid="28" grpId="0" animBg="true"/>
      <p:bldP spid="29" grpId="0" animBg="true"/>
      <p:bldP spid="31" grpId="0" animBg="true"/>
      <p:bldP spid="32" grpId="0" animBg="true"/>
      <p:bldP spid="33" grpId="0" animBg="true"/>
      <p:bldP spid="42" grpId="0"/>
      <p:bldP spid="2" grpId="0" bldLvl="0" animBg="tru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矩形 11"/>
          <p:cNvSpPr/>
          <p:nvPr/>
        </p:nvSpPr>
        <p:spPr>
          <a:xfrm>
            <a:off x="5346700" y="1100138"/>
            <a:ext cx="6469063" cy="5276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72C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707688" y="6313488"/>
            <a:ext cx="1427163" cy="174625"/>
          </a:xfrm>
          <a:prstGeom prst="rect">
            <a:avLst/>
          </a:prstGeom>
          <a:solidFill>
            <a:srgbClr val="AEDD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60213" y="6572250"/>
            <a:ext cx="198438" cy="200025"/>
          </a:xfrm>
          <a:prstGeom prst="rect">
            <a:avLst/>
          </a:prstGeom>
          <a:solidFill>
            <a:srgbClr val="E4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 rot="2672520">
            <a:off x="352425" y="411163"/>
            <a:ext cx="390525" cy="390525"/>
          </a:xfrm>
          <a:prstGeom prst="rect">
            <a:avLst/>
          </a:prstGeom>
          <a:solidFill>
            <a:srgbClr val="72C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 rot="2672520">
            <a:off x="682625" y="411163"/>
            <a:ext cx="390525" cy="3905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Espaço Reservado para Número de Slide 9"/>
          <p:cNvSpPr>
            <a:spLocks noGrp="true"/>
          </p:cNvSpPr>
          <p:nvPr>
            <p:ph type="sldNum" sz="quarter" idx="12"/>
          </p:nvPr>
        </p:nvSpPr>
        <p:spPr>
          <a:xfrm>
            <a:off x="8610600" y="6416675"/>
            <a:ext cx="2743200" cy="365125"/>
          </a:xfrm>
        </p:spPr>
        <p:txBody>
          <a:bodyPr lIns="91440" tIns="45720" rIns="91440" bIns="45720" rtlCol="0" anchor="ctr"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0935D4-5410-44DF-AB2C-6F6773712A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Espaço Reservado para Rodapé 10"/>
          <p:cNvSpPr>
            <a:spLocks noGrp="true"/>
          </p:cNvSpPr>
          <p:nvPr>
            <p:ph type="ftr" sz="quarter" idx="11"/>
          </p:nvPr>
        </p:nvSpPr>
        <p:spPr>
          <a:xfrm>
            <a:off x="838200" y="6416675"/>
            <a:ext cx="7315200" cy="365125"/>
          </a:xfrm>
        </p:spPr>
        <p:txBody>
          <a:bodyPr lIns="91440" tIns="45720" rIns="91440" bIns="45720"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 Memory Databases Instant Recovery - VLDB PhD Workshop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5534025" y="3544570"/>
            <a:ext cx="5237163" cy="2727325"/>
            <a:chOff x="8715" y="5820"/>
            <a:chExt cx="8248" cy="4294"/>
          </a:xfrm>
        </p:grpSpPr>
        <p:grpSp>
          <p:nvGrpSpPr>
            <p:cNvPr id="13322" name="Group 17"/>
            <p:cNvGrpSpPr/>
            <p:nvPr/>
          </p:nvGrpSpPr>
          <p:grpSpPr>
            <a:xfrm>
              <a:off x="10895" y="5820"/>
              <a:ext cx="6067" cy="4295"/>
              <a:chOff x="774" y="453"/>
              <a:chExt cx="6068" cy="4296"/>
            </a:xfrm>
          </p:grpSpPr>
          <p:sp>
            <p:nvSpPr>
              <p:cNvPr id="3" name="Isosceles Triangle 4"/>
              <p:cNvSpPr/>
              <p:nvPr/>
            </p:nvSpPr>
            <p:spPr>
              <a:xfrm>
                <a:off x="1744" y="453"/>
                <a:ext cx="4499" cy="1409"/>
              </a:xfrm>
              <a:prstGeom prst="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p>
                <a:pPr algn="ctr" fontAlgn="base"/>
                <a:endParaRPr lang="en-US" strike="noStrike" noProof="1"/>
              </a:p>
            </p:txBody>
          </p:sp>
          <p:cxnSp>
            <p:nvCxnSpPr>
              <p:cNvPr id="5" name="Straight Arrow Connector 7"/>
              <p:cNvCxnSpPr>
                <a:stCxn id="13325" idx="2"/>
              </p:cNvCxnSpPr>
              <p:nvPr/>
            </p:nvCxnSpPr>
            <p:spPr>
              <a:xfrm flipH="true">
                <a:off x="2480" y="1906"/>
                <a:ext cx="11" cy="2058"/>
              </a:xfrm>
              <a:prstGeom prst="straightConnector1">
                <a:avLst/>
              </a:prstGeom>
              <a:ln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325" name="Text Box 11"/>
              <p:cNvSpPr txBox="true"/>
              <p:nvPr/>
            </p:nvSpPr>
            <p:spPr>
              <a:xfrm>
                <a:off x="2088" y="1520"/>
                <a:ext cx="806" cy="38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false">
                <a:spAutoFit/>
              </a:bodyPr>
              <a:p>
                <a:r>
                  <a:rPr lang="en-US" altLang="en-US" sz="1000" b="1">
                    <a:solidFill>
                      <a:srgbClr val="5B9BD5"/>
                    </a:solidFill>
                    <a:latin typeface="Calibri" pitchFamily="34" charset="0"/>
                    <a:ea typeface="SimSun" pitchFamily="2" charset="-122"/>
                  </a:rPr>
                  <a:t>Tp1</a:t>
                </a:r>
                <a:endParaRPr lang="en-US" altLang="en-US" sz="1000" b="1" baseline="-25000">
                  <a:solidFill>
                    <a:srgbClr val="5B9BD5"/>
                  </a:solidFill>
                  <a:latin typeface="Calibri" pitchFamily="34" charset="0"/>
                  <a:ea typeface="SimSun" pitchFamily="2" charset="-122"/>
                </a:endParaRPr>
              </a:p>
            </p:txBody>
          </p:sp>
          <p:sp>
            <p:nvSpPr>
              <p:cNvPr id="12" name="Rectangle 54"/>
              <p:cNvSpPr/>
              <p:nvPr/>
            </p:nvSpPr>
            <p:spPr>
              <a:xfrm>
                <a:off x="2371" y="2041"/>
                <a:ext cx="245" cy="245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endParaRPr lang="en-US" strike="noStrike" noProof="1"/>
              </a:p>
            </p:txBody>
          </p:sp>
          <p:sp>
            <p:nvSpPr>
              <p:cNvPr id="13" name="Rectangle 56"/>
              <p:cNvSpPr/>
              <p:nvPr/>
            </p:nvSpPr>
            <p:spPr>
              <a:xfrm>
                <a:off x="2371" y="2523"/>
                <a:ext cx="245" cy="244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endParaRPr lang="en-US" strike="noStrike" noProof="1"/>
              </a:p>
            </p:txBody>
          </p:sp>
          <p:sp>
            <p:nvSpPr>
              <p:cNvPr id="20" name="Rectangle 58"/>
              <p:cNvSpPr/>
              <p:nvPr/>
            </p:nvSpPr>
            <p:spPr>
              <a:xfrm>
                <a:off x="2371" y="3004"/>
                <a:ext cx="245" cy="244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endParaRPr lang="en-US" strike="noStrike" noProof="1"/>
              </a:p>
            </p:txBody>
          </p:sp>
          <p:sp>
            <p:nvSpPr>
              <p:cNvPr id="28" name="Rectangle 59"/>
              <p:cNvSpPr/>
              <p:nvPr/>
            </p:nvSpPr>
            <p:spPr>
              <a:xfrm>
                <a:off x="2368" y="3485"/>
                <a:ext cx="245" cy="244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endParaRPr lang="en-US" strike="noStrike" noProof="1"/>
              </a:p>
            </p:txBody>
          </p:sp>
          <p:sp>
            <p:nvSpPr>
              <p:cNvPr id="13330" name="Text Box 63"/>
              <p:cNvSpPr txBox="true"/>
              <p:nvPr/>
            </p:nvSpPr>
            <p:spPr>
              <a:xfrm>
                <a:off x="2536" y="1978"/>
                <a:ext cx="1395" cy="184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false">
                <a:spAutoFit/>
              </a:bodyPr>
              <a:p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11 : Tx1</a:t>
                </a:r>
                <a:endParaRPr lang="en-US" altLang="en-US" sz="1000" b="1">
                  <a:latin typeface="Calibri" pitchFamily="34" charset="0"/>
                  <a:ea typeface="SimSun" pitchFamily="2" charset="-122"/>
                </a:endParaRPr>
              </a:p>
              <a:p>
                <a:br>
                  <a:rPr lang="en-US" altLang="en-US" sz="1000" b="1">
                    <a:latin typeface="Calibri" pitchFamily="34" charset="0"/>
                    <a:ea typeface="SimSun" pitchFamily="2" charset="-122"/>
                  </a:rPr>
                </a:br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13 : Tx1</a:t>
                </a:r>
                <a:endParaRPr lang="en-US" altLang="en-US" sz="1000" b="1">
                  <a:latin typeface="Calibri" pitchFamily="34" charset="0"/>
                  <a:ea typeface="SimSun" pitchFamily="2" charset="-122"/>
                </a:endParaRPr>
              </a:p>
              <a:p>
                <a:endParaRPr lang="en-US" altLang="en-US" sz="1000" b="1">
                  <a:latin typeface="Calibri" pitchFamily="34" charset="0"/>
                  <a:ea typeface="SimSun" pitchFamily="2" charset="-122"/>
                </a:endParaRPr>
              </a:p>
              <a:p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16 : Tx3</a:t>
                </a:r>
                <a:endParaRPr lang="en-US" altLang="en-US" sz="1000" b="1">
                  <a:latin typeface="Calibri" pitchFamily="34" charset="0"/>
                  <a:ea typeface="SimSun" pitchFamily="2" charset="-122"/>
                </a:endParaRPr>
              </a:p>
              <a:p>
                <a:endParaRPr lang="en-US" altLang="en-US" sz="1000" b="1">
                  <a:latin typeface="Calibri" pitchFamily="34" charset="0"/>
                  <a:ea typeface="SimSun" pitchFamily="2" charset="-122"/>
                </a:endParaRPr>
              </a:p>
              <a:p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19 : Tx2</a:t>
                </a:r>
                <a:endParaRPr lang="en-US" altLang="en-US" sz="1000" b="1" baseline="-25000">
                  <a:latin typeface="Calibri" pitchFamily="34" charset="0"/>
                  <a:ea typeface="SimSun" pitchFamily="2" charset="-122"/>
                </a:endParaRPr>
              </a:p>
            </p:txBody>
          </p:sp>
          <p:sp>
            <p:nvSpPr>
              <p:cNvPr id="13331" name="Text Box 64"/>
              <p:cNvSpPr txBox="true"/>
              <p:nvPr/>
            </p:nvSpPr>
            <p:spPr>
              <a:xfrm>
                <a:off x="4075" y="1974"/>
                <a:ext cx="1231" cy="87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false">
                <a:spAutoFit/>
              </a:bodyPr>
              <a:p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12 : Tx3</a:t>
                </a:r>
                <a:endParaRPr lang="en-US" altLang="en-US" sz="1000" b="1">
                  <a:latin typeface="Calibri" pitchFamily="34" charset="0"/>
                  <a:ea typeface="SimSun" pitchFamily="2" charset="-122"/>
                </a:endParaRPr>
              </a:p>
              <a:p>
                <a:br>
                  <a:rPr lang="en-US" altLang="en-US" sz="1000" b="1">
                    <a:latin typeface="Calibri" pitchFamily="34" charset="0"/>
                    <a:ea typeface="SimSun" pitchFamily="2" charset="-122"/>
                  </a:rPr>
                </a:br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15 : Tx2</a:t>
                </a:r>
                <a:endParaRPr lang="en-US" altLang="en-US" sz="1000" b="1" baseline="-25000">
                  <a:latin typeface="Calibri" pitchFamily="34" charset="0"/>
                  <a:ea typeface="SimSun" pitchFamily="2" charset="-122"/>
                </a:endParaRPr>
              </a:p>
            </p:txBody>
          </p:sp>
          <p:sp>
            <p:nvSpPr>
              <p:cNvPr id="13332" name="Text Box 44"/>
              <p:cNvSpPr txBox="true"/>
              <p:nvPr/>
            </p:nvSpPr>
            <p:spPr>
              <a:xfrm>
                <a:off x="3606" y="1517"/>
                <a:ext cx="805" cy="38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false">
                <a:spAutoFit/>
              </a:bodyPr>
              <a:p>
                <a:r>
                  <a:rPr lang="en-US" altLang="en-US" sz="1000" b="1">
                    <a:solidFill>
                      <a:srgbClr val="70AD47"/>
                    </a:solidFill>
                    <a:latin typeface="Calibri" pitchFamily="34" charset="0"/>
                    <a:ea typeface="SimSun" pitchFamily="2" charset="-122"/>
                  </a:rPr>
                  <a:t> Tp2</a:t>
                </a:r>
                <a:endParaRPr lang="en-US" altLang="en-US" sz="1000" b="1" baseline="-25000">
                  <a:solidFill>
                    <a:srgbClr val="70AD47"/>
                  </a:solidFill>
                  <a:latin typeface="Calibri" pitchFamily="34" charset="0"/>
                  <a:ea typeface="SimSun" pitchFamily="2" charset="-122"/>
                </a:endParaRPr>
              </a:p>
            </p:txBody>
          </p:sp>
          <p:cxnSp>
            <p:nvCxnSpPr>
              <p:cNvPr id="33" name="Straight Arrow Connector 66"/>
              <p:cNvCxnSpPr>
                <a:stCxn id="13332" idx="2"/>
              </p:cNvCxnSpPr>
              <p:nvPr/>
            </p:nvCxnSpPr>
            <p:spPr>
              <a:xfrm>
                <a:off x="4009" y="1903"/>
                <a:ext cx="4" cy="1096"/>
              </a:xfrm>
              <a:prstGeom prst="straightConnector1">
                <a:avLst/>
              </a:prstGeom>
              <a:ln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5" name="Rectangle 65"/>
              <p:cNvSpPr/>
              <p:nvPr/>
            </p:nvSpPr>
            <p:spPr>
              <a:xfrm>
                <a:off x="3893" y="2041"/>
                <a:ext cx="245" cy="245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endParaRPr lang="en-US" strike="noStrike" noProof="1"/>
              </a:p>
            </p:txBody>
          </p:sp>
          <p:sp>
            <p:nvSpPr>
              <p:cNvPr id="36" name="Rectangle 67"/>
              <p:cNvSpPr/>
              <p:nvPr/>
            </p:nvSpPr>
            <p:spPr>
              <a:xfrm>
                <a:off x="3893" y="2532"/>
                <a:ext cx="245" cy="245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endParaRPr lang="en-US" strike="noStrike" noProof="1"/>
              </a:p>
            </p:txBody>
          </p:sp>
          <p:sp>
            <p:nvSpPr>
              <p:cNvPr id="13336" name="Text Box 70"/>
              <p:cNvSpPr txBox="true"/>
              <p:nvPr/>
            </p:nvSpPr>
            <p:spPr>
              <a:xfrm>
                <a:off x="5591" y="1974"/>
                <a:ext cx="1251" cy="87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false">
                <a:spAutoFit/>
              </a:bodyPr>
              <a:p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10 : Tx1</a:t>
                </a:r>
                <a:endParaRPr lang="en-US" altLang="en-US" sz="1000" b="1">
                  <a:latin typeface="Calibri" pitchFamily="34" charset="0"/>
                  <a:ea typeface="SimSun" pitchFamily="2" charset="-122"/>
                </a:endParaRPr>
              </a:p>
              <a:p>
                <a:br>
                  <a:rPr lang="en-US" altLang="en-US" sz="1000" b="1">
                    <a:latin typeface="Calibri" pitchFamily="34" charset="0"/>
                    <a:ea typeface="SimSun" pitchFamily="2" charset="-122"/>
                  </a:rPr>
                </a:br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18 : Tx2</a:t>
                </a:r>
                <a:endParaRPr lang="en-US" altLang="en-US" sz="1000" b="1" baseline="-25000">
                  <a:latin typeface="Calibri" pitchFamily="34" charset="0"/>
                  <a:ea typeface="SimSun" pitchFamily="2" charset="-122"/>
                </a:endParaRPr>
              </a:p>
            </p:txBody>
          </p:sp>
          <p:cxnSp>
            <p:nvCxnSpPr>
              <p:cNvPr id="43" name="Straight Arrow Connector 10"/>
              <p:cNvCxnSpPr>
                <a:stCxn id="13332" idx="2"/>
              </p:cNvCxnSpPr>
              <p:nvPr/>
            </p:nvCxnSpPr>
            <p:spPr>
              <a:xfrm flipH="true">
                <a:off x="5515" y="1902"/>
                <a:ext cx="4" cy="1087"/>
              </a:xfrm>
              <a:prstGeom prst="straightConnector1">
                <a:avLst/>
              </a:prstGeom>
              <a:ln>
                <a:solidFill>
                  <a:schemeClr val="dk1"/>
                </a:solidFill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338" name="Text Box 52"/>
              <p:cNvSpPr txBox="true"/>
              <p:nvPr/>
            </p:nvSpPr>
            <p:spPr>
              <a:xfrm>
                <a:off x="5130" y="1516"/>
                <a:ext cx="866" cy="38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false">
                <a:spAutoFit/>
              </a:bodyPr>
              <a:p>
                <a:r>
                  <a:rPr lang="en-US" altLang="en-US" sz="1000" b="1">
                    <a:solidFill>
                      <a:srgbClr val="AE5A21"/>
                    </a:solidFill>
                    <a:latin typeface="Calibri" pitchFamily="34" charset="0"/>
                    <a:ea typeface="SimSun" pitchFamily="2" charset="-122"/>
                  </a:rPr>
                  <a:t>Tp3</a:t>
                </a:r>
                <a:endParaRPr lang="en-US" altLang="en-US" sz="1000" b="1" baseline="-25000">
                  <a:solidFill>
                    <a:srgbClr val="AE5A21"/>
                  </a:solidFill>
                  <a:latin typeface="Calibri" pitchFamily="34" charset="0"/>
                  <a:ea typeface="SimSun" pitchFamily="2" charset="-122"/>
                </a:endParaRPr>
              </a:p>
            </p:txBody>
          </p:sp>
          <p:sp>
            <p:nvSpPr>
              <p:cNvPr id="49" name="Rectangle 68"/>
              <p:cNvSpPr/>
              <p:nvPr/>
            </p:nvSpPr>
            <p:spPr>
              <a:xfrm rot="16200000">
                <a:off x="5379" y="2021"/>
                <a:ext cx="251" cy="245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endParaRPr lang="en-US" strike="noStrike" noProof="1"/>
              </a:p>
            </p:txBody>
          </p:sp>
          <p:sp>
            <p:nvSpPr>
              <p:cNvPr id="50" name="Rectangle 69"/>
              <p:cNvSpPr/>
              <p:nvPr/>
            </p:nvSpPr>
            <p:spPr>
              <a:xfrm rot="16200000">
                <a:off x="5380" y="2506"/>
                <a:ext cx="251" cy="245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endParaRPr lang="en-US" strike="noStrike" noProof="1"/>
              </a:p>
            </p:txBody>
          </p:sp>
          <p:sp>
            <p:nvSpPr>
              <p:cNvPr id="13341" name="Text Box 74"/>
              <p:cNvSpPr txBox="true"/>
              <p:nvPr/>
            </p:nvSpPr>
            <p:spPr>
              <a:xfrm>
                <a:off x="774" y="1513"/>
                <a:ext cx="1069" cy="38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false">
                <a:spAutoFit/>
              </a:bodyPr>
              <a:p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Tuple</a:t>
                </a:r>
                <a:endParaRPr lang="en-US" altLang="en-US" sz="1000" b="1" baseline="-25000">
                  <a:latin typeface="Calibri" pitchFamily="34" charset="0"/>
                  <a:ea typeface="SimSun" pitchFamily="2" charset="-122"/>
                </a:endParaRPr>
              </a:p>
            </p:txBody>
          </p:sp>
          <p:sp>
            <p:nvSpPr>
              <p:cNvPr id="13342" name="Text Box 77"/>
              <p:cNvSpPr txBox="true"/>
              <p:nvPr/>
            </p:nvSpPr>
            <p:spPr>
              <a:xfrm>
                <a:off x="2810" y="4363"/>
                <a:ext cx="2447" cy="38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false">
                <a:spAutoFit/>
              </a:bodyPr>
              <a:p>
                <a:pPr algn="ctr"/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LSN : Transaction</a:t>
                </a:r>
                <a:endParaRPr lang="en-US" altLang="en-US" sz="1000" b="1" baseline="-25000">
                  <a:latin typeface="Calibri" pitchFamily="34" charset="0"/>
                  <a:ea typeface="SimSun" pitchFamily="2" charset="-122"/>
                </a:endParaRPr>
              </a:p>
            </p:txBody>
          </p:sp>
          <p:cxnSp>
            <p:nvCxnSpPr>
              <p:cNvPr id="58" name="Elbow Connector 79"/>
              <p:cNvCxnSpPr>
                <a:stCxn id="13342" idx="0"/>
                <a:endCxn id="13330" idx="2"/>
              </p:cNvCxnSpPr>
              <p:nvPr/>
            </p:nvCxnSpPr>
            <p:spPr>
              <a:xfrm rot="16200000" flipV="true">
                <a:off x="3350" y="3679"/>
                <a:ext cx="545" cy="800"/>
              </a:xfrm>
              <a:prstGeom prst="bentConnector3">
                <a:avLst>
                  <a:gd name="adj1" fmla="val 50000"/>
                </a:avLst>
              </a:prstGeom>
              <a:ln>
                <a:prstDash val="sysDot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" name="Elbow Connector 80"/>
              <p:cNvCxnSpPr>
                <a:stCxn id="13342" idx="0"/>
                <a:endCxn id="13331" idx="2"/>
              </p:cNvCxnSpPr>
              <p:nvPr/>
            </p:nvCxnSpPr>
            <p:spPr>
              <a:xfrm rot="16200000">
                <a:off x="3592" y="3264"/>
                <a:ext cx="1518" cy="657"/>
              </a:xfrm>
              <a:prstGeom prst="bentConnector3">
                <a:avLst>
                  <a:gd name="adj1" fmla="val 17951"/>
                </a:avLst>
              </a:prstGeom>
              <a:ln>
                <a:prstDash val="sysDot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Elbow Connector 81"/>
              <p:cNvCxnSpPr>
                <a:stCxn id="13342" idx="0"/>
                <a:endCxn id="13336" idx="2"/>
              </p:cNvCxnSpPr>
              <p:nvPr/>
            </p:nvCxnSpPr>
            <p:spPr>
              <a:xfrm rot="16200000">
                <a:off x="4355" y="2501"/>
                <a:ext cx="1518" cy="2183"/>
              </a:xfrm>
              <a:prstGeom prst="bentConnector3">
                <a:avLst>
                  <a:gd name="adj1" fmla="val 17885"/>
                </a:avLst>
              </a:prstGeom>
              <a:ln>
                <a:prstDash val="sysDot"/>
                <a:tailEnd type="arrow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16"/>
              <p:cNvCxnSpPr>
                <a:stCxn id="13342" idx="0"/>
                <a:endCxn id="13336" idx="2"/>
              </p:cNvCxnSpPr>
              <p:nvPr/>
            </p:nvCxnSpPr>
            <p:spPr>
              <a:xfrm>
                <a:off x="1519" y="1725"/>
                <a:ext cx="396" cy="0"/>
              </a:xfrm>
              <a:prstGeom prst="straightConnector1">
                <a:avLst/>
              </a:prstGeom>
              <a:ln>
                <a:prstDash val="sysDot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347" name="矩形 29"/>
            <p:cNvSpPr/>
            <p:nvPr/>
          </p:nvSpPr>
          <p:spPr>
            <a:xfrm>
              <a:off x="8715" y="5820"/>
              <a:ext cx="2932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false">
              <a:spAutoFit/>
            </a:bodyPr>
            <a:p>
              <a:r>
                <a:rPr lang="en-US" altLang="en-US" b="1" dirty="0">
                  <a:solidFill>
                    <a:srgbClr val="000000"/>
                  </a:solidFill>
                  <a:latin typeface="Microsoft YaHei" pitchFamily="34" charset="-122"/>
                  <a:ea typeface="Microsoft YaHei" pitchFamily="34" charset="-122"/>
                </a:rPr>
                <a:t>Indexed </a:t>
              </a:r>
              <a:r>
                <a:rPr lang="en-US" altLang="pt-BR" b="1" dirty="0">
                  <a:solidFill>
                    <a:srgbClr val="000000"/>
                  </a:solidFill>
                  <a:latin typeface="Microsoft YaHei" pitchFamily="34" charset="-122"/>
                  <a:ea typeface="Microsoft YaHei" pitchFamily="34" charset="-122"/>
                </a:rPr>
                <a:t>log</a:t>
              </a:r>
              <a:endParaRPr lang="en-US" altLang="pt-BR" b="1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8547100" y="2581910"/>
            <a:ext cx="2968625" cy="867728"/>
            <a:chOff x="13460" y="4272"/>
            <a:chExt cx="4675" cy="1367"/>
          </a:xfrm>
        </p:grpSpPr>
        <p:sp>
          <p:nvSpPr>
            <p:cNvPr id="13349" name="矩形 53"/>
            <p:cNvSpPr/>
            <p:nvPr/>
          </p:nvSpPr>
          <p:spPr>
            <a:xfrm>
              <a:off x="14173" y="4280"/>
              <a:ext cx="3962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false">
              <a:spAutoFit/>
            </a:bodyPr>
            <a:p>
              <a:pPr algn="ctr"/>
              <a:r>
                <a:rPr lang="en-US" altLang="en-US" sz="1600" b="1" dirty="0">
                  <a:solidFill>
                    <a:srgbClr val="595959"/>
                  </a:solidFill>
                  <a:latin typeface="Microsoft YaHei" pitchFamily="34" charset="-122"/>
                  <a:ea typeface="Microsoft YaHei" pitchFamily="34" charset="-122"/>
                </a:rPr>
                <a:t>Log i</a:t>
              </a:r>
              <a:r>
                <a:rPr lang="en-US" altLang="zh-CN" sz="1600" b="1" dirty="0">
                  <a:solidFill>
                    <a:srgbClr val="595959"/>
                  </a:solidFill>
                  <a:latin typeface="Microsoft YaHei" pitchFamily="34" charset="-122"/>
                  <a:ea typeface="Microsoft YaHei" pitchFamily="34" charset="-122"/>
                </a:rPr>
                <a:t>ndexing </a:t>
              </a:r>
              <a:r>
                <a:rPr lang="en-US" altLang="en-US" sz="1600" b="1" dirty="0">
                  <a:solidFill>
                    <a:srgbClr val="595959"/>
                  </a:solidFill>
                  <a:latin typeface="Microsoft YaHei" pitchFamily="34" charset="-122"/>
                  <a:ea typeface="Microsoft YaHei" pitchFamily="34" charset="-122"/>
                </a:rPr>
                <a:t>in background</a:t>
              </a:r>
              <a:endParaRPr lang="en-US" altLang="en-US" sz="1600" b="1" dirty="0">
                <a:solidFill>
                  <a:srgbClr val="595959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87" name="下箭头 12"/>
            <p:cNvSpPr/>
            <p:nvPr/>
          </p:nvSpPr>
          <p:spPr>
            <a:xfrm>
              <a:off x="13460" y="4272"/>
              <a:ext cx="1030" cy="1367"/>
            </a:xfrm>
            <a:prstGeom prst="down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4" name="Caixa de Texto 120"/>
          <p:cNvSpPr txBox="true"/>
          <p:nvPr/>
        </p:nvSpPr>
        <p:spPr>
          <a:xfrm>
            <a:off x="481013" y="1346200"/>
            <a:ext cx="4611687" cy="52927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false">
            <a:spAutoFit/>
          </a:bodyPr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pt-BR" sz="2200" b="1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Instant Recovery approach for MMDBs</a:t>
            </a:r>
            <a:r>
              <a:rPr lang="en-US" altLang="pt-BR" sz="2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.</a:t>
            </a:r>
            <a:endParaRPr lang="en-US" altLang="pt-BR" sz="2200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pt-BR" sz="2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The </a:t>
            </a:r>
            <a:r>
              <a:rPr lang="pt-BR" altLang="zh-CN" sz="2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  <a:sym typeface="SimSun" pitchFamily="2" charset="-122"/>
              </a:rPr>
              <a:t>approach allows  the system to schedule new transactions  </a:t>
            </a:r>
            <a:r>
              <a:rPr lang="en-US" altLang="pt-BR" sz="2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during recovery.</a:t>
            </a:r>
            <a:endParaRPr lang="en-US" altLang="pt-BR" sz="2200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pt-BR" sz="2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The main idea is to organize the log as an index structure.</a:t>
            </a:r>
            <a:endParaRPr lang="en-US" altLang="pt-BR" sz="2200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pt-BR" sz="2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The system recovers the database incrementally.</a:t>
            </a:r>
            <a:endParaRPr lang="en-US" altLang="pt-BR" sz="2200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pt-BR" sz="2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Transactions can access tuples as soon as they are restored.</a:t>
            </a:r>
            <a:endParaRPr lang="en-US" altLang="pt-BR" sz="2200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pt-BR" sz="2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The system can restore tuples on-demand.</a:t>
            </a:r>
            <a:endParaRPr lang="en-US" altLang="pt-BR" sz="2200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pt-BR" sz="2200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3352" name="文本框 1"/>
          <p:cNvSpPr txBox="true"/>
          <p:nvPr/>
        </p:nvSpPr>
        <p:spPr>
          <a:xfrm>
            <a:off x="1246188" y="374650"/>
            <a:ext cx="10647362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false">
            <a:spAutoFit/>
          </a:bodyPr>
          <a:p>
            <a:pPr>
              <a:buClrTx/>
              <a:buFontTx/>
            </a:pPr>
            <a:r>
              <a:rPr lang="en-US" altLang="en-US" sz="3600" b="1" dirty="0">
                <a:solidFill>
                  <a:srgbClr val="262626"/>
                </a:solidFill>
                <a:latin typeface="Microsoft YaHei" pitchFamily="34" charset="-122"/>
                <a:ea typeface="Microsoft YaHei" pitchFamily="34" charset="-122"/>
                <a:sym typeface="SimSun" pitchFamily="2" charset="-122"/>
              </a:rPr>
              <a:t>Proposed Solution</a:t>
            </a:r>
            <a:endParaRPr lang="en-US" altLang="en-US" sz="3600" b="1" dirty="0">
              <a:solidFill>
                <a:srgbClr val="262626"/>
              </a:solidFill>
              <a:latin typeface="Microsoft YaHei" pitchFamily="34" charset="-122"/>
              <a:ea typeface="Microsoft YaHei" pitchFamily="34" charset="-122"/>
              <a:sym typeface="SimSun" pitchFamily="2" charset="-122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534025" y="1186815"/>
            <a:ext cx="6205220" cy="1368425"/>
            <a:chOff x="8715" y="1869"/>
            <a:chExt cx="9772" cy="2155"/>
          </a:xfrm>
        </p:grpSpPr>
        <p:sp>
          <p:nvSpPr>
            <p:cNvPr id="13375" name="矩形 29"/>
            <p:cNvSpPr/>
            <p:nvPr/>
          </p:nvSpPr>
          <p:spPr>
            <a:xfrm>
              <a:off x="8715" y="1869"/>
              <a:ext cx="2933" cy="5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false">
              <a:spAutoFit/>
            </a:bodyPr>
            <a:p>
              <a:r>
                <a:rPr lang="en-US" altLang="pt-BR" b="1" dirty="0">
                  <a:solidFill>
                    <a:srgbClr val="000000"/>
                  </a:solidFill>
                  <a:latin typeface="Microsoft YaHei" pitchFamily="34" charset="-122"/>
                  <a:ea typeface="Microsoft YaHei" pitchFamily="34" charset="-122"/>
                </a:rPr>
                <a:t>Sequential log</a:t>
              </a:r>
              <a:endParaRPr lang="en-US" altLang="pt-BR" b="1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9023" y="2104"/>
              <a:ext cx="9464" cy="1920"/>
              <a:chOff x="9023" y="2104"/>
              <a:chExt cx="9464" cy="1920"/>
            </a:xfrm>
          </p:grpSpPr>
          <p:sp>
            <p:nvSpPr>
              <p:cNvPr id="13367" name="Text Box 53"/>
              <p:cNvSpPr txBox="true"/>
              <p:nvPr/>
            </p:nvSpPr>
            <p:spPr>
              <a:xfrm>
                <a:off x="9023" y="3638"/>
                <a:ext cx="9465" cy="38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false">
                <a:spAutoFit/>
              </a:bodyPr>
              <a:p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Transactions     </a:t>
                </a:r>
                <a:r>
                  <a:rPr lang="en-US" altLang="en-US" sz="1000" b="1">
                    <a:solidFill>
                      <a:srgbClr val="70AD47"/>
                    </a:solidFill>
                    <a:latin typeface="Calibri" pitchFamily="34" charset="0"/>
                    <a:ea typeface="SimSun" pitchFamily="2" charset="-122"/>
                  </a:rPr>
                  <a:t>   </a:t>
                </a:r>
                <a:r>
                  <a:rPr lang="pt-PT" altLang="en-US" sz="1000" b="1">
                    <a:solidFill>
                      <a:srgbClr val="70AD47"/>
                    </a:solidFill>
                    <a:latin typeface="Calibri" pitchFamily="34" charset="0"/>
                    <a:ea typeface="SimSun" pitchFamily="2" charset="-122"/>
                  </a:rPr>
                  <a:t>   </a:t>
                </a:r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Tx1  </a:t>
                </a:r>
                <a:r>
                  <a:rPr lang="pt-PT" altLang="en-US" sz="1000" b="1">
                    <a:latin typeface="Calibri" pitchFamily="34" charset="0"/>
                    <a:ea typeface="SimSun" pitchFamily="2" charset="-122"/>
                  </a:rPr>
                  <a:t> </a:t>
                </a:r>
                <a:r>
                  <a:rPr lang="pt-BR" altLang="pt-PT" sz="1000" b="1">
                    <a:latin typeface="Calibri" pitchFamily="34" charset="0"/>
                    <a:ea typeface="SimSun" pitchFamily="2" charset="-122"/>
                  </a:rPr>
                  <a:t>  </a:t>
                </a:r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Tx1 </a:t>
                </a:r>
                <a:r>
                  <a:rPr lang="pt-BR" altLang="en-US" sz="1000" b="1">
                    <a:latin typeface="Calibri" pitchFamily="34" charset="0"/>
                    <a:ea typeface="SimSun" pitchFamily="2" charset="-122"/>
                  </a:rPr>
                  <a:t>  </a:t>
                </a:r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 </a:t>
                </a:r>
                <a:r>
                  <a:rPr lang="pt-PT" altLang="en-US" sz="1000" b="1">
                    <a:latin typeface="Calibri" pitchFamily="34" charset="0"/>
                    <a:ea typeface="SimSun" pitchFamily="2" charset="-122"/>
                  </a:rPr>
                  <a:t> </a:t>
                </a:r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Tx3  </a:t>
                </a:r>
                <a:r>
                  <a:rPr lang="pt-BR" altLang="en-US" sz="1000" b="1">
                    <a:latin typeface="Calibri" pitchFamily="34" charset="0"/>
                    <a:ea typeface="SimSun" pitchFamily="2" charset="-122"/>
                  </a:rPr>
                  <a:t>  </a:t>
                </a:r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Tx1   </a:t>
                </a:r>
                <a:r>
                  <a:rPr lang="pt-BR" altLang="en-US" sz="1000" b="1">
                    <a:latin typeface="Calibri" pitchFamily="34" charset="0"/>
                    <a:ea typeface="SimSun" pitchFamily="2" charset="-122"/>
                  </a:rPr>
                  <a:t>  </a:t>
                </a:r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Tx1  </a:t>
                </a:r>
                <a:r>
                  <a:rPr lang="pt-PT" altLang="en-US" sz="1000" b="1">
                    <a:latin typeface="Calibri" pitchFamily="34" charset="0"/>
                    <a:ea typeface="SimSun" pitchFamily="2" charset="-122"/>
                  </a:rPr>
                  <a:t>  </a:t>
                </a:r>
                <a:r>
                  <a:rPr lang="pt-BR" altLang="pt-PT" sz="1000" b="1">
                    <a:latin typeface="Calibri" pitchFamily="34" charset="0"/>
                    <a:ea typeface="SimSun" pitchFamily="2" charset="-122"/>
                  </a:rPr>
                  <a:t> </a:t>
                </a:r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Tx2  </a:t>
                </a:r>
                <a:r>
                  <a:rPr lang="pt-PT" altLang="en-US" sz="1000" b="1">
                    <a:latin typeface="Calibri" pitchFamily="34" charset="0"/>
                    <a:ea typeface="SimSun" pitchFamily="2" charset="-122"/>
                  </a:rPr>
                  <a:t>  </a:t>
                </a:r>
                <a:r>
                  <a:rPr lang="pt-BR" altLang="pt-PT" sz="1000" b="1">
                    <a:latin typeface="Calibri" pitchFamily="34" charset="0"/>
                    <a:ea typeface="SimSun" pitchFamily="2" charset="-122"/>
                  </a:rPr>
                  <a:t> </a:t>
                </a:r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Tx3  </a:t>
                </a:r>
                <a:r>
                  <a:rPr lang="pt-BR" altLang="en-US" sz="1000" b="1">
                    <a:latin typeface="Calibri" pitchFamily="34" charset="0"/>
                    <a:ea typeface="SimSun" pitchFamily="2" charset="-122"/>
                  </a:rPr>
                  <a:t>   </a:t>
                </a:r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Tx3 </a:t>
                </a:r>
                <a:r>
                  <a:rPr lang="pt-BR" altLang="en-US" sz="1000" b="1">
                    <a:latin typeface="Calibri" pitchFamily="34" charset="0"/>
                    <a:ea typeface="SimSun" pitchFamily="2" charset="-122"/>
                  </a:rPr>
                  <a:t>    </a:t>
                </a:r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Tx2  </a:t>
                </a:r>
                <a:r>
                  <a:rPr lang="pt-BR" altLang="en-US" sz="1000" b="1">
                    <a:latin typeface="Calibri" pitchFamily="34" charset="0"/>
                    <a:ea typeface="SimSun" pitchFamily="2" charset="-122"/>
                  </a:rPr>
                  <a:t>   </a:t>
                </a:r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Tx2   </a:t>
                </a:r>
                <a:r>
                  <a:rPr lang="pt-BR" altLang="en-US" sz="1000" b="1">
                    <a:latin typeface="Calibri" pitchFamily="34" charset="0"/>
                    <a:ea typeface="SimSun" pitchFamily="2" charset="-122"/>
                  </a:rPr>
                  <a:t>  </a:t>
                </a:r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Tx2</a:t>
                </a:r>
                <a:endParaRPr lang="en-US" altLang="en-US" sz="1000" b="1" baseline="-25000">
                  <a:latin typeface="Calibri" pitchFamily="34" charset="0"/>
                  <a:ea typeface="SimSun" pitchFamily="2" charset="-122"/>
                </a:endParaRPr>
              </a:p>
            </p:txBody>
          </p:sp>
          <p:cxnSp>
            <p:nvCxnSpPr>
              <p:cNvPr id="15" name="Straight Arrow Connector 27"/>
              <p:cNvCxnSpPr/>
              <p:nvPr/>
            </p:nvCxnSpPr>
            <p:spPr>
              <a:xfrm>
                <a:off x="10858" y="3165"/>
                <a:ext cx="7157" cy="0"/>
              </a:xfrm>
              <a:prstGeom prst="straightConnector1">
                <a:avLst/>
              </a:prstGeom>
              <a:ln w="31750">
                <a:tailEnd type="triangl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" name="Rectangle 28"/>
              <p:cNvSpPr/>
              <p:nvPr/>
            </p:nvSpPr>
            <p:spPr>
              <a:xfrm rot="16200000">
                <a:off x="11021" y="3035"/>
                <a:ext cx="251" cy="245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endParaRPr lang="en-US" strike="noStrike" noProof="1"/>
              </a:p>
            </p:txBody>
          </p:sp>
          <p:sp>
            <p:nvSpPr>
              <p:cNvPr id="13356" name="Text Box 29"/>
              <p:cNvSpPr txBox="true"/>
              <p:nvPr/>
            </p:nvSpPr>
            <p:spPr>
              <a:xfrm>
                <a:off x="9608" y="2665"/>
                <a:ext cx="7784" cy="38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false">
                <a:spAutoFit/>
              </a:bodyPr>
              <a:p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Tuples     </a:t>
                </a:r>
                <a:r>
                  <a:rPr lang="en-US" altLang="en-US" sz="1000" b="1">
                    <a:solidFill>
                      <a:srgbClr val="70AD47"/>
                    </a:solidFill>
                    <a:latin typeface="Calibri" pitchFamily="34" charset="0"/>
                    <a:ea typeface="SimSun" pitchFamily="2" charset="-122"/>
                  </a:rPr>
                  <a:t>  </a:t>
                </a:r>
                <a:r>
                  <a:rPr lang="pt-PT" altLang="en-US" sz="1000" b="1">
                    <a:solidFill>
                      <a:srgbClr val="70AD47"/>
                    </a:solidFill>
                    <a:latin typeface="Calibri" pitchFamily="34" charset="0"/>
                    <a:ea typeface="SimSun" pitchFamily="2" charset="-122"/>
                  </a:rPr>
                  <a:t>   </a:t>
                </a:r>
                <a:r>
                  <a:rPr lang="en-US" altLang="en-US" sz="1000" b="1">
                    <a:solidFill>
                      <a:srgbClr val="AE5A21"/>
                    </a:solidFill>
                    <a:latin typeface="Calibri" pitchFamily="34" charset="0"/>
                    <a:ea typeface="SimSun" pitchFamily="2" charset="-122"/>
                  </a:rPr>
                  <a:t>Tp3 </a:t>
                </a:r>
                <a:r>
                  <a:rPr lang="pt-PT" altLang="en-US" sz="1000" b="1">
                    <a:solidFill>
                      <a:srgbClr val="AE5A21"/>
                    </a:solidFill>
                    <a:latin typeface="Calibri" pitchFamily="34" charset="0"/>
                    <a:ea typeface="SimSun" pitchFamily="2" charset="-122"/>
                  </a:rPr>
                  <a:t>  </a:t>
                </a:r>
                <a:r>
                  <a:rPr lang="en-US" altLang="en-US" sz="1000" b="1">
                    <a:solidFill>
                      <a:srgbClr val="AE5A21"/>
                    </a:solidFill>
                    <a:latin typeface="Calibri" pitchFamily="34" charset="0"/>
                    <a:ea typeface="SimSun" pitchFamily="2" charset="-122"/>
                  </a:rPr>
                  <a:t>  </a:t>
                </a:r>
                <a:r>
                  <a:rPr lang="en-US" altLang="en-US" sz="1000" b="1">
                    <a:solidFill>
                      <a:srgbClr val="5B9BD5"/>
                    </a:solidFill>
                    <a:latin typeface="Calibri" pitchFamily="34" charset="0"/>
                    <a:ea typeface="SimSun" pitchFamily="2" charset="-122"/>
                  </a:rPr>
                  <a:t>Tp1</a:t>
                </a:r>
                <a:r>
                  <a:rPr lang="en-US" altLang="en-US" sz="1000" b="1">
                    <a:solidFill>
                      <a:srgbClr val="70AD47"/>
                    </a:solidFill>
                    <a:latin typeface="Calibri" pitchFamily="34" charset="0"/>
                    <a:ea typeface="SimSun" pitchFamily="2" charset="-122"/>
                  </a:rPr>
                  <a:t>   </a:t>
                </a:r>
                <a:r>
                  <a:rPr lang="pt-PT" altLang="en-US" sz="1000" b="1">
                    <a:solidFill>
                      <a:srgbClr val="70AD47"/>
                    </a:solidFill>
                    <a:latin typeface="Calibri" pitchFamily="34" charset="0"/>
                    <a:ea typeface="SimSun" pitchFamily="2" charset="-122"/>
                  </a:rPr>
                  <a:t> </a:t>
                </a:r>
                <a:r>
                  <a:rPr lang="en-US" altLang="en-US" sz="1000" b="1">
                    <a:solidFill>
                      <a:srgbClr val="70AD47"/>
                    </a:solidFill>
                    <a:latin typeface="Calibri" pitchFamily="34" charset="0"/>
                    <a:ea typeface="SimSun" pitchFamily="2" charset="-122"/>
                  </a:rPr>
                  <a:t>Tp2    </a:t>
                </a:r>
                <a:r>
                  <a:rPr lang="pt-PT" altLang="en-US" sz="1000" b="1">
                    <a:solidFill>
                      <a:srgbClr val="70AD47"/>
                    </a:solidFill>
                    <a:latin typeface="Calibri" pitchFamily="34" charset="0"/>
                    <a:ea typeface="SimSun" pitchFamily="2" charset="-122"/>
                  </a:rPr>
                  <a:t> </a:t>
                </a:r>
                <a:r>
                  <a:rPr lang="en-US" altLang="en-US" sz="1000" b="1">
                    <a:solidFill>
                      <a:srgbClr val="5B9BD5"/>
                    </a:solidFill>
                    <a:latin typeface="Calibri" pitchFamily="34" charset="0"/>
                    <a:ea typeface="SimSun" pitchFamily="2" charset="-122"/>
                  </a:rPr>
                  <a:t>Tp1</a:t>
                </a:r>
                <a:r>
                  <a:rPr lang="en-US" altLang="en-US" sz="1000" b="1">
                    <a:solidFill>
                      <a:srgbClr val="70AD47"/>
                    </a:solidFill>
                    <a:latin typeface="Calibri" pitchFamily="34" charset="0"/>
                    <a:ea typeface="SimSun" pitchFamily="2" charset="-122"/>
                  </a:rPr>
                  <a:t>           </a:t>
                </a:r>
                <a:r>
                  <a:rPr lang="pt-PT" altLang="en-US" sz="1000" b="1">
                    <a:solidFill>
                      <a:srgbClr val="70AD47"/>
                    </a:solidFill>
                    <a:latin typeface="Calibri" pitchFamily="34" charset="0"/>
                    <a:ea typeface="SimSun" pitchFamily="2" charset="-122"/>
                  </a:rPr>
                  <a:t>    </a:t>
                </a:r>
                <a:r>
                  <a:rPr lang="en-US" altLang="en-US" sz="1000" b="1">
                    <a:solidFill>
                      <a:srgbClr val="70AD47"/>
                    </a:solidFill>
                    <a:latin typeface="Calibri" pitchFamily="34" charset="0"/>
                    <a:ea typeface="SimSun" pitchFamily="2" charset="-122"/>
                  </a:rPr>
                  <a:t>Tp2   </a:t>
                </a:r>
                <a:r>
                  <a:rPr lang="pt-PT" altLang="en-US" sz="1000" b="1">
                    <a:solidFill>
                      <a:srgbClr val="70AD47"/>
                    </a:solidFill>
                    <a:latin typeface="Calibri" pitchFamily="34" charset="0"/>
                    <a:ea typeface="SimSun" pitchFamily="2" charset="-122"/>
                  </a:rPr>
                  <a:t> </a:t>
                </a:r>
                <a:r>
                  <a:rPr lang="en-US" altLang="en-US" sz="1000" b="1">
                    <a:solidFill>
                      <a:srgbClr val="70AD47"/>
                    </a:solidFill>
                    <a:latin typeface="Calibri" pitchFamily="34" charset="0"/>
                    <a:ea typeface="SimSun" pitchFamily="2" charset="-122"/>
                  </a:rPr>
                  <a:t> </a:t>
                </a:r>
                <a:r>
                  <a:rPr lang="en-US" altLang="en-US" sz="1000" b="1">
                    <a:solidFill>
                      <a:srgbClr val="5B9BD5"/>
                    </a:solidFill>
                    <a:latin typeface="Calibri" pitchFamily="34" charset="0"/>
                    <a:ea typeface="SimSun" pitchFamily="2" charset="-122"/>
                  </a:rPr>
                  <a:t>Tp1</a:t>
                </a:r>
                <a:r>
                  <a:rPr lang="en-US" altLang="en-US" sz="1000" b="1">
                    <a:solidFill>
                      <a:srgbClr val="70AD47"/>
                    </a:solidFill>
                    <a:latin typeface="Calibri" pitchFamily="34" charset="0"/>
                    <a:ea typeface="SimSun" pitchFamily="2" charset="-122"/>
                  </a:rPr>
                  <a:t>           </a:t>
                </a:r>
                <a:r>
                  <a:rPr lang="pt-PT" altLang="en-US" sz="1000" b="1">
                    <a:solidFill>
                      <a:srgbClr val="70AD47"/>
                    </a:solidFill>
                    <a:latin typeface="Calibri" pitchFamily="34" charset="0"/>
                    <a:ea typeface="SimSun" pitchFamily="2" charset="-122"/>
                  </a:rPr>
                  <a:t>     </a:t>
                </a:r>
                <a:r>
                  <a:rPr lang="en-US" altLang="en-US" sz="1000" b="1">
                    <a:solidFill>
                      <a:srgbClr val="AE5A21"/>
                    </a:solidFill>
                    <a:latin typeface="Calibri" pitchFamily="34" charset="0"/>
                    <a:ea typeface="SimSun" pitchFamily="2" charset="-122"/>
                  </a:rPr>
                  <a:t>Tp3   </a:t>
                </a:r>
                <a:r>
                  <a:rPr lang="pt-BR" altLang="en-US" sz="1000" b="1">
                    <a:solidFill>
                      <a:srgbClr val="AE5A21"/>
                    </a:solidFill>
                    <a:latin typeface="Calibri" pitchFamily="34" charset="0"/>
                    <a:ea typeface="SimSun" pitchFamily="2" charset="-122"/>
                  </a:rPr>
                  <a:t> </a:t>
                </a:r>
                <a:r>
                  <a:rPr lang="en-US" altLang="en-US" sz="1000" b="1">
                    <a:solidFill>
                      <a:srgbClr val="5B9BD5"/>
                    </a:solidFill>
                    <a:latin typeface="Calibri" pitchFamily="34" charset="0"/>
                    <a:ea typeface="SimSun" pitchFamily="2" charset="-122"/>
                  </a:rPr>
                  <a:t>Tp2</a:t>
                </a:r>
                <a:endParaRPr lang="en-US" altLang="en-US" sz="1000" b="1" baseline="-25000">
                  <a:solidFill>
                    <a:srgbClr val="5B9BD5"/>
                  </a:solidFill>
                  <a:latin typeface="Calibri" pitchFamily="34" charset="0"/>
                  <a:ea typeface="SimSun" pitchFamily="2" charset="-122"/>
                </a:endParaRPr>
              </a:p>
            </p:txBody>
          </p:sp>
          <p:sp>
            <p:nvSpPr>
              <p:cNvPr id="19" name="Rectangle 30"/>
              <p:cNvSpPr/>
              <p:nvPr/>
            </p:nvSpPr>
            <p:spPr>
              <a:xfrm>
                <a:off x="11679" y="3045"/>
                <a:ext cx="245" cy="245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endParaRPr lang="en-US" strike="noStrike" noProof="1"/>
              </a:p>
            </p:txBody>
          </p:sp>
          <p:sp>
            <p:nvSpPr>
              <p:cNvPr id="22" name="Rectangle 32"/>
              <p:cNvSpPr/>
              <p:nvPr/>
            </p:nvSpPr>
            <p:spPr>
              <a:xfrm>
                <a:off x="12318" y="3045"/>
                <a:ext cx="245" cy="245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endParaRPr lang="en-US" strike="noStrike" noProof="1"/>
              </a:p>
            </p:txBody>
          </p:sp>
          <p:sp>
            <p:nvSpPr>
              <p:cNvPr id="26" name="Rectangle 34"/>
              <p:cNvSpPr/>
              <p:nvPr/>
            </p:nvSpPr>
            <p:spPr>
              <a:xfrm>
                <a:off x="12957" y="3045"/>
                <a:ext cx="245" cy="245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endParaRPr lang="en-US" strike="noStrike" noProof="1"/>
              </a:p>
            </p:txBody>
          </p:sp>
          <p:sp>
            <p:nvSpPr>
              <p:cNvPr id="29" name="Rectangle 35"/>
              <p:cNvSpPr/>
              <p:nvPr/>
            </p:nvSpPr>
            <p:spPr>
              <a:xfrm>
                <a:off x="13596" y="3045"/>
                <a:ext cx="245" cy="24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p>
                <a:pPr algn="ctr" fontAlgn="base"/>
                <a:endParaRPr lang="en-US" strike="noStrike" noProof="1"/>
              </a:p>
            </p:txBody>
          </p:sp>
          <p:sp>
            <p:nvSpPr>
              <p:cNvPr id="30" name="Rectangle 41"/>
              <p:cNvSpPr/>
              <p:nvPr/>
            </p:nvSpPr>
            <p:spPr>
              <a:xfrm>
                <a:off x="14235" y="3045"/>
                <a:ext cx="245" cy="245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endParaRPr lang="en-US" strike="noStrike" noProof="1"/>
              </a:p>
            </p:txBody>
          </p:sp>
          <p:sp>
            <p:nvSpPr>
              <p:cNvPr id="31" name="Rectangle 42"/>
              <p:cNvSpPr/>
              <p:nvPr/>
            </p:nvSpPr>
            <p:spPr>
              <a:xfrm>
                <a:off x="14874" y="3045"/>
                <a:ext cx="245" cy="245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endParaRPr lang="en-US" strike="noStrike" noProof="1"/>
              </a:p>
            </p:txBody>
          </p:sp>
          <p:sp>
            <p:nvSpPr>
              <p:cNvPr id="42" name="Rectangle 45"/>
              <p:cNvSpPr/>
              <p:nvPr/>
            </p:nvSpPr>
            <p:spPr>
              <a:xfrm>
                <a:off x="15513" y="3045"/>
                <a:ext cx="245" cy="24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p>
                <a:pPr algn="ctr" fontAlgn="base"/>
                <a:endParaRPr lang="en-US" strike="noStrike" noProof="1"/>
              </a:p>
            </p:txBody>
          </p:sp>
          <p:sp>
            <p:nvSpPr>
              <p:cNvPr id="45" name="Rectangle 48"/>
              <p:cNvSpPr/>
              <p:nvPr/>
            </p:nvSpPr>
            <p:spPr>
              <a:xfrm>
                <a:off x="16152" y="3045"/>
                <a:ext cx="245" cy="245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Overflow="overflow" horzOverflow="overflow" vert="horz" wrap="square" numCol="1" spcCol="0" rtlCol="0" fromWordArt="false" anchor="ctr" anchorCtr="false" forceAA="false" compatLnSpc="true">
                <a:noAutofit/>
              </a:bodyPr>
              <a:p>
                <a:pPr lvl="0" algn="ctr" fontAlgn="base"/>
                <a:endParaRPr lang="en-US" strike="noStrike" noProof="1">
                  <a:sym typeface="+mn-ea"/>
                </a:endParaRPr>
              </a:p>
            </p:txBody>
          </p:sp>
          <p:sp>
            <p:nvSpPr>
              <p:cNvPr id="46" name="Rectangle 49"/>
              <p:cNvSpPr/>
              <p:nvPr/>
            </p:nvSpPr>
            <p:spPr>
              <a:xfrm>
                <a:off x="16791" y="3045"/>
                <a:ext cx="245" cy="245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endParaRPr lang="en-US" b="1" strike="noStrike" noProof="1"/>
              </a:p>
            </p:txBody>
          </p:sp>
          <p:sp>
            <p:nvSpPr>
              <p:cNvPr id="48" name="Rectangle 51"/>
              <p:cNvSpPr/>
              <p:nvPr/>
            </p:nvSpPr>
            <p:spPr>
              <a:xfrm>
                <a:off x="17430" y="3045"/>
                <a:ext cx="245" cy="24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p>
                <a:pPr algn="ctr" fontAlgn="base"/>
                <a:endParaRPr lang="en-US" b="1" strike="noStrike" noProof="1"/>
              </a:p>
            </p:txBody>
          </p:sp>
          <p:sp>
            <p:nvSpPr>
              <p:cNvPr id="13370" name="Text Box 82"/>
              <p:cNvSpPr txBox="true"/>
              <p:nvPr/>
            </p:nvSpPr>
            <p:spPr>
              <a:xfrm rot="10800000">
                <a:off x="13462" y="2104"/>
                <a:ext cx="506" cy="92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eaVert" wrap="none" anchor="t" anchorCtr="false">
                <a:spAutoFit/>
              </a:bodyPr>
              <a:p>
                <a:r>
                  <a:rPr lang="en-US" altLang="en-US" sz="900" b="1">
                    <a:latin typeface="Calibri" pitchFamily="34" charset="0"/>
                    <a:ea typeface="SimSun" pitchFamily="2" charset="-122"/>
                  </a:rPr>
                  <a:t>Commit</a:t>
                </a:r>
                <a:endParaRPr lang="en-US" altLang="en-US" sz="900" b="1">
                  <a:latin typeface="Calibri" pitchFamily="34" charset="0"/>
                  <a:ea typeface="SimSun" pitchFamily="2" charset="-122"/>
                </a:endParaRPr>
              </a:p>
            </p:txBody>
          </p:sp>
          <p:sp>
            <p:nvSpPr>
              <p:cNvPr id="13371" name="Text Box 84"/>
              <p:cNvSpPr txBox="true"/>
              <p:nvPr/>
            </p:nvSpPr>
            <p:spPr>
              <a:xfrm rot="10800000">
                <a:off x="15394" y="2104"/>
                <a:ext cx="506" cy="92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eaVert" wrap="none" anchor="t" anchorCtr="false">
                <a:spAutoFit/>
              </a:bodyPr>
              <a:p>
                <a:r>
                  <a:rPr lang="en-US" altLang="en-US" sz="900" b="1">
                    <a:latin typeface="Calibri" pitchFamily="34" charset="0"/>
                    <a:ea typeface="SimSun" pitchFamily="2" charset="-122"/>
                  </a:rPr>
                  <a:t>Commit</a:t>
                </a:r>
                <a:endParaRPr lang="en-US" altLang="en-US" sz="900" b="1">
                  <a:latin typeface="Calibri" pitchFamily="34" charset="0"/>
                  <a:ea typeface="SimSun" pitchFamily="2" charset="-122"/>
                </a:endParaRPr>
              </a:p>
            </p:txBody>
          </p:sp>
          <p:sp>
            <p:nvSpPr>
              <p:cNvPr id="13372" name="Text Box 85"/>
              <p:cNvSpPr txBox="true"/>
              <p:nvPr/>
            </p:nvSpPr>
            <p:spPr>
              <a:xfrm rot="10800000">
                <a:off x="17281" y="2104"/>
                <a:ext cx="506" cy="92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vert="eaVert" wrap="none" anchor="t" anchorCtr="false">
                <a:spAutoFit/>
              </a:bodyPr>
              <a:p>
                <a:r>
                  <a:rPr lang="en-US" altLang="en-US" sz="900" b="1">
                    <a:latin typeface="Calibri" pitchFamily="34" charset="0"/>
                    <a:ea typeface="SimSun" pitchFamily="2" charset="-122"/>
                  </a:rPr>
                  <a:t>Commit</a:t>
                </a:r>
                <a:endParaRPr lang="en-US" altLang="en-US" sz="900" b="1">
                  <a:latin typeface="Calibri" pitchFamily="34" charset="0"/>
                  <a:ea typeface="SimSun" pitchFamily="2" charset="-122"/>
                </a:endParaRPr>
              </a:p>
            </p:txBody>
          </p:sp>
          <p:sp>
            <p:nvSpPr>
              <p:cNvPr id="13373" name="Text Box 2"/>
              <p:cNvSpPr txBox="true"/>
              <p:nvPr/>
            </p:nvSpPr>
            <p:spPr>
              <a:xfrm>
                <a:off x="9785" y="3304"/>
                <a:ext cx="8424" cy="38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false">
                <a:spAutoFit/>
              </a:bodyPr>
              <a:p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LSN</a:t>
                </a:r>
                <a:r>
                  <a:rPr lang="pt-PT" altLang="en-US" sz="1000" b="1">
                    <a:latin typeface="Calibri" pitchFamily="34" charset="0"/>
                    <a:ea typeface="SimSun" pitchFamily="2" charset="-122"/>
                  </a:rPr>
                  <a:t>s</a:t>
                </a:r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     </a:t>
                </a:r>
                <a:r>
                  <a:rPr lang="en-US" altLang="en-US" sz="1000" b="1">
                    <a:solidFill>
                      <a:srgbClr val="70AD47"/>
                    </a:solidFill>
                    <a:latin typeface="Calibri" pitchFamily="34" charset="0"/>
                    <a:ea typeface="SimSun" pitchFamily="2" charset="-122"/>
                  </a:rPr>
                  <a:t>  </a:t>
                </a:r>
                <a:r>
                  <a:rPr lang="pt-PT" altLang="en-US" sz="1000" b="1">
                    <a:solidFill>
                      <a:srgbClr val="70AD47"/>
                    </a:solidFill>
                    <a:latin typeface="Calibri" pitchFamily="34" charset="0"/>
                    <a:ea typeface="SimSun" pitchFamily="2" charset="-122"/>
                  </a:rPr>
                  <a:t>    </a:t>
                </a:r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10     </a:t>
                </a:r>
                <a:r>
                  <a:rPr lang="pt-PT" altLang="en-US" sz="1000" b="1">
                    <a:latin typeface="Calibri" pitchFamily="34" charset="0"/>
                    <a:ea typeface="SimSun" pitchFamily="2" charset="-122"/>
                  </a:rPr>
                  <a:t> </a:t>
                </a:r>
                <a:r>
                  <a:rPr lang="pt-BR" altLang="pt-PT" sz="1000" b="1">
                    <a:latin typeface="Calibri" pitchFamily="34" charset="0"/>
                    <a:ea typeface="SimSun" pitchFamily="2" charset="-122"/>
                  </a:rPr>
                  <a:t> </a:t>
                </a:r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11     </a:t>
                </a:r>
                <a:r>
                  <a:rPr lang="pt-BR" altLang="en-US" sz="1000" b="1">
                    <a:latin typeface="Calibri" pitchFamily="34" charset="0"/>
                    <a:ea typeface="SimSun" pitchFamily="2" charset="-122"/>
                  </a:rPr>
                  <a:t>  </a:t>
                </a:r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12   </a:t>
                </a:r>
                <a:r>
                  <a:rPr lang="pt-BR" altLang="en-US" sz="1000" b="1">
                    <a:latin typeface="Calibri" pitchFamily="34" charset="0"/>
                    <a:ea typeface="SimSun" pitchFamily="2" charset="-122"/>
                  </a:rPr>
                  <a:t>   </a:t>
                </a:r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13     </a:t>
                </a:r>
                <a:r>
                  <a:rPr lang="pt-BR" altLang="en-US" sz="1000" b="1">
                    <a:latin typeface="Calibri" pitchFamily="34" charset="0"/>
                    <a:ea typeface="SimSun" pitchFamily="2" charset="-122"/>
                  </a:rPr>
                  <a:t>  </a:t>
                </a:r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14   </a:t>
                </a:r>
                <a:r>
                  <a:rPr lang="pt-BR" altLang="en-US" sz="1000" b="1">
                    <a:latin typeface="Calibri" pitchFamily="34" charset="0"/>
                    <a:ea typeface="SimSun" pitchFamily="2" charset="-122"/>
                  </a:rPr>
                  <a:t>   </a:t>
                </a:r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 15    </a:t>
                </a:r>
                <a:r>
                  <a:rPr lang="pt-BR" altLang="en-US" sz="1000" b="1">
                    <a:latin typeface="Calibri" pitchFamily="34" charset="0"/>
                    <a:ea typeface="SimSun" pitchFamily="2" charset="-122"/>
                  </a:rPr>
                  <a:t>   </a:t>
                </a:r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16   </a:t>
                </a:r>
                <a:r>
                  <a:rPr lang="pt-BR" altLang="en-US" sz="1000" b="1">
                    <a:latin typeface="Calibri" pitchFamily="34" charset="0"/>
                    <a:ea typeface="SimSun" pitchFamily="2" charset="-122"/>
                  </a:rPr>
                  <a:t>   </a:t>
                </a:r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17   </a:t>
                </a:r>
                <a:r>
                  <a:rPr lang="pt-BR" altLang="en-US" sz="1000" b="1">
                    <a:latin typeface="Calibri" pitchFamily="34" charset="0"/>
                    <a:ea typeface="SimSun" pitchFamily="2" charset="-122"/>
                  </a:rPr>
                  <a:t>  </a:t>
                </a:r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 </a:t>
                </a:r>
                <a:r>
                  <a:rPr lang="pt-BR" altLang="en-US" sz="1000" b="1">
                    <a:latin typeface="Calibri" pitchFamily="34" charset="0"/>
                    <a:ea typeface="SimSun" pitchFamily="2" charset="-122"/>
                  </a:rPr>
                  <a:t> </a:t>
                </a:r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18    </a:t>
                </a:r>
                <a:r>
                  <a:rPr lang="pt-BR" altLang="en-US" sz="1000" b="1">
                    <a:latin typeface="Calibri" pitchFamily="34" charset="0"/>
                    <a:ea typeface="SimSun" pitchFamily="2" charset="-122"/>
                  </a:rPr>
                  <a:t>   </a:t>
                </a:r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19   </a:t>
                </a:r>
                <a:r>
                  <a:rPr lang="pt-BR" altLang="en-US" sz="1000" b="1">
                    <a:latin typeface="Calibri" pitchFamily="34" charset="0"/>
                    <a:ea typeface="SimSun" pitchFamily="2" charset="-122"/>
                  </a:rPr>
                  <a:t>   </a:t>
                </a:r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 20</a:t>
                </a:r>
                <a:endParaRPr lang="en-US" altLang="en-US" sz="1000" b="1" baseline="-25000">
                  <a:latin typeface="Calibri" pitchFamily="34" charset="0"/>
                  <a:ea typeface="SimSun" pitchFamily="2" charset="-122"/>
                </a:endParaRPr>
              </a:p>
            </p:txBody>
          </p:sp>
          <p:cxnSp>
            <p:nvCxnSpPr>
              <p:cNvPr id="24" name="Straight Arrow Connector 71"/>
              <p:cNvCxnSpPr/>
              <p:nvPr/>
            </p:nvCxnSpPr>
            <p:spPr>
              <a:xfrm>
                <a:off x="10469" y="2858"/>
                <a:ext cx="396" cy="0"/>
              </a:xfrm>
              <a:prstGeom prst="straightConnector1">
                <a:avLst/>
              </a:prstGeom>
              <a:ln>
                <a:prstDash val="sysDot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71"/>
              <p:cNvCxnSpPr/>
              <p:nvPr/>
            </p:nvCxnSpPr>
            <p:spPr>
              <a:xfrm>
                <a:off x="10469" y="3511"/>
                <a:ext cx="396" cy="0"/>
              </a:xfrm>
              <a:prstGeom prst="straightConnector1">
                <a:avLst/>
              </a:prstGeom>
              <a:ln>
                <a:prstDash val="sysDot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71"/>
              <p:cNvCxnSpPr/>
              <p:nvPr/>
            </p:nvCxnSpPr>
            <p:spPr>
              <a:xfrm>
                <a:off x="10469" y="3844"/>
                <a:ext cx="396" cy="0"/>
              </a:xfrm>
              <a:prstGeom prst="straightConnector1">
                <a:avLst/>
              </a:prstGeom>
              <a:ln>
                <a:prstDash val="sysDot"/>
                <a:tailEnd type="arrow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Caixa de Texto 120"/>
          <p:cNvSpPr txBox="true"/>
          <p:nvPr/>
        </p:nvSpPr>
        <p:spPr>
          <a:xfrm>
            <a:off x="569913" y="1362075"/>
            <a:ext cx="11050587" cy="41541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false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An extension of f</a:t>
            </a:r>
            <a:r>
              <a:rPr lang="en-US" altLang="pt-BR" sz="2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uzzy che</a:t>
            </a:r>
            <a:r>
              <a:rPr lang="en-US" altLang="en-US" sz="2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c</a:t>
            </a:r>
            <a:r>
              <a:rPr lang="en-US" altLang="pt-BR" sz="2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kpoint → </a:t>
            </a:r>
            <a:r>
              <a:rPr lang="en-US" altLang="en-US" sz="2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Indexed Log</a:t>
            </a:r>
            <a:endParaRPr lang="en-US" altLang="en-US" sz="2200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2200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pt-BR" sz="2200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pt-BR" sz="2200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pt-BR" sz="2200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pt-BR" sz="2200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pt-BR" sz="2200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pt-BR" sz="2200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pt-BR" sz="2200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pt-BR" sz="2200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pt-BR" sz="2200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>
              <a:buFont typeface="Arial" panose="020B0604020202020204" pitchFamily="34" charset="0"/>
            </a:pPr>
            <a:endParaRPr lang="en-US" altLang="pt-BR" sz="2200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72C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707688" y="6313488"/>
            <a:ext cx="1427163" cy="174625"/>
          </a:xfrm>
          <a:prstGeom prst="rect">
            <a:avLst/>
          </a:prstGeom>
          <a:solidFill>
            <a:srgbClr val="AEDD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60213" y="6572250"/>
            <a:ext cx="198438" cy="200025"/>
          </a:xfrm>
          <a:prstGeom prst="rect">
            <a:avLst/>
          </a:prstGeom>
          <a:solidFill>
            <a:srgbClr val="E4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 rot="2672520">
            <a:off x="352425" y="411163"/>
            <a:ext cx="390525" cy="390525"/>
          </a:xfrm>
          <a:prstGeom prst="rect">
            <a:avLst/>
          </a:prstGeom>
          <a:solidFill>
            <a:srgbClr val="72C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 rot="2672520">
            <a:off x="682625" y="411163"/>
            <a:ext cx="390525" cy="3905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Espaço Reservado para Número de Slide 9"/>
          <p:cNvSpPr>
            <a:spLocks noGrp="true"/>
          </p:cNvSpPr>
          <p:nvPr>
            <p:ph type="sldNum" sz="quarter" idx="12"/>
          </p:nvPr>
        </p:nvSpPr>
        <p:spPr>
          <a:xfrm>
            <a:off x="8610600" y="6416675"/>
            <a:ext cx="2743200" cy="365125"/>
          </a:xfrm>
        </p:spPr>
        <p:txBody>
          <a:bodyPr lIns="91440" tIns="45720" rIns="91440" bIns="45720" rtlCol="0" anchor="ctr"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0935D4-5410-44DF-AB2C-6F6773712A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Espaço Reservado para Rodapé 10"/>
          <p:cNvSpPr>
            <a:spLocks noGrp="true"/>
          </p:cNvSpPr>
          <p:nvPr>
            <p:ph type="ftr" sz="quarter" idx="11"/>
          </p:nvPr>
        </p:nvSpPr>
        <p:spPr>
          <a:xfrm>
            <a:off x="838200" y="6416675"/>
            <a:ext cx="7315200" cy="365125"/>
          </a:xfrm>
        </p:spPr>
        <p:txBody>
          <a:bodyPr lIns="91440" tIns="45720" rIns="91440" bIns="45720"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 Memory Databases Instant Recovery - VLDB PhD Workshop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441" name="文本框 1"/>
          <p:cNvSpPr txBox="true"/>
          <p:nvPr/>
        </p:nvSpPr>
        <p:spPr>
          <a:xfrm>
            <a:off x="1246188" y="374650"/>
            <a:ext cx="10647362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false">
            <a:spAutoFit/>
          </a:bodyPr>
          <a:p>
            <a:pPr>
              <a:buClrTx/>
              <a:buFontTx/>
            </a:pPr>
            <a:r>
              <a:rPr lang="en-US" altLang="en-US" sz="3600" b="1" dirty="0">
                <a:solidFill>
                  <a:srgbClr val="262626"/>
                </a:solidFill>
                <a:latin typeface="Microsoft YaHei" pitchFamily="34" charset="-122"/>
                <a:ea typeface="Microsoft YaHei" pitchFamily="34" charset="-122"/>
                <a:sym typeface="SimSun" pitchFamily="2" charset="-122"/>
              </a:rPr>
              <a:t>Proposed Solution</a:t>
            </a:r>
            <a:endParaRPr lang="en-US" altLang="en-US" sz="3600" b="1" dirty="0">
              <a:solidFill>
                <a:srgbClr val="262626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grpSp>
        <p:nvGrpSpPr>
          <p:cNvPr id="18442" name="Grupo 42"/>
          <p:cNvGrpSpPr/>
          <p:nvPr/>
        </p:nvGrpSpPr>
        <p:grpSpPr>
          <a:xfrm>
            <a:off x="838200" y="1902143"/>
            <a:ext cx="9677400" cy="2971800"/>
            <a:chOff x="1319" y="3713"/>
            <a:chExt cx="15241" cy="4680"/>
          </a:xfrm>
        </p:grpSpPr>
        <p:sp>
          <p:nvSpPr>
            <p:cNvPr id="21" name="矩形 11"/>
            <p:cNvSpPr/>
            <p:nvPr/>
          </p:nvSpPr>
          <p:spPr>
            <a:xfrm>
              <a:off x="1319" y="3713"/>
              <a:ext cx="15241" cy="46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18444" name="Group 17"/>
            <p:cNvGrpSpPr/>
            <p:nvPr/>
          </p:nvGrpSpPr>
          <p:grpSpPr>
            <a:xfrm>
              <a:off x="2212" y="4272"/>
              <a:ext cx="5098" cy="3511"/>
              <a:chOff x="1744" y="453"/>
              <a:chExt cx="5098" cy="3511"/>
            </a:xfrm>
          </p:grpSpPr>
          <p:sp>
            <p:nvSpPr>
              <p:cNvPr id="2" name="Isosceles Triangle 4"/>
              <p:cNvSpPr/>
              <p:nvPr/>
            </p:nvSpPr>
            <p:spPr>
              <a:xfrm>
                <a:off x="1744" y="453"/>
                <a:ext cx="4499" cy="1409"/>
              </a:xfrm>
              <a:prstGeom prst="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p>
                <a:pPr algn="ctr" fontAlgn="base"/>
                <a:endParaRPr lang="en-US" strike="noStrike" noProof="1"/>
              </a:p>
            </p:txBody>
          </p:sp>
          <p:cxnSp>
            <p:nvCxnSpPr>
              <p:cNvPr id="9" name="Straight Arrow Connector 7"/>
              <p:cNvCxnSpPr>
                <a:stCxn id="18447" idx="2"/>
              </p:cNvCxnSpPr>
              <p:nvPr/>
            </p:nvCxnSpPr>
            <p:spPr>
              <a:xfrm flipH="true">
                <a:off x="2480" y="1906"/>
                <a:ext cx="11" cy="2058"/>
              </a:xfrm>
              <a:prstGeom prst="straightConnector1">
                <a:avLst/>
              </a:prstGeom>
              <a:ln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447" name="Text Box 11"/>
              <p:cNvSpPr txBox="true"/>
              <p:nvPr/>
            </p:nvSpPr>
            <p:spPr>
              <a:xfrm>
                <a:off x="2088" y="1520"/>
                <a:ext cx="806" cy="38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false">
                <a:spAutoFit/>
              </a:bodyPr>
              <a:p>
                <a:r>
                  <a:rPr lang="en-US" altLang="en-US" sz="1000" b="1">
                    <a:solidFill>
                      <a:srgbClr val="5B9BD5"/>
                    </a:solidFill>
                    <a:latin typeface="Calibri" pitchFamily="34" charset="0"/>
                    <a:ea typeface="SimSun" pitchFamily="2" charset="-122"/>
                  </a:rPr>
                  <a:t>Tp1</a:t>
                </a:r>
                <a:endParaRPr lang="en-US" altLang="en-US" sz="1000" b="1" baseline="-25000">
                  <a:solidFill>
                    <a:srgbClr val="5B9BD5"/>
                  </a:solidFill>
                  <a:latin typeface="Calibri" pitchFamily="34" charset="0"/>
                  <a:ea typeface="SimSun" pitchFamily="2" charset="-122"/>
                </a:endParaRPr>
              </a:p>
            </p:txBody>
          </p:sp>
          <p:sp>
            <p:nvSpPr>
              <p:cNvPr id="3" name="Rectangle 54"/>
              <p:cNvSpPr/>
              <p:nvPr/>
            </p:nvSpPr>
            <p:spPr>
              <a:xfrm>
                <a:off x="2371" y="2041"/>
                <a:ext cx="245" cy="245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endParaRPr lang="en-US" strike="noStrike" noProof="1"/>
              </a:p>
            </p:txBody>
          </p:sp>
          <p:sp>
            <p:nvSpPr>
              <p:cNvPr id="5" name="Rectangle 56"/>
              <p:cNvSpPr/>
              <p:nvPr/>
            </p:nvSpPr>
            <p:spPr>
              <a:xfrm>
                <a:off x="2371" y="2523"/>
                <a:ext cx="245" cy="244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endParaRPr lang="en-US" strike="noStrike" noProof="1"/>
              </a:p>
            </p:txBody>
          </p:sp>
          <p:sp>
            <p:nvSpPr>
              <p:cNvPr id="13" name="Rectangle 58"/>
              <p:cNvSpPr/>
              <p:nvPr/>
            </p:nvSpPr>
            <p:spPr>
              <a:xfrm>
                <a:off x="2371" y="3004"/>
                <a:ext cx="245" cy="244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endParaRPr lang="en-US" strike="noStrike" noProof="1"/>
              </a:p>
            </p:txBody>
          </p:sp>
          <p:sp>
            <p:nvSpPr>
              <p:cNvPr id="14" name="Rectangle 59"/>
              <p:cNvSpPr/>
              <p:nvPr/>
            </p:nvSpPr>
            <p:spPr>
              <a:xfrm>
                <a:off x="2368" y="3485"/>
                <a:ext cx="245" cy="244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endParaRPr lang="en-US" strike="noStrike" noProof="1"/>
              </a:p>
            </p:txBody>
          </p:sp>
          <p:sp>
            <p:nvSpPr>
              <p:cNvPr id="18452" name="Text Box 63"/>
              <p:cNvSpPr txBox="true"/>
              <p:nvPr/>
            </p:nvSpPr>
            <p:spPr>
              <a:xfrm>
                <a:off x="2536" y="1978"/>
                <a:ext cx="1395" cy="184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false">
                <a:spAutoFit/>
              </a:bodyPr>
              <a:p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11 </a:t>
                </a:r>
                <a:endParaRPr lang="en-US" altLang="en-US" sz="1000" b="1">
                  <a:latin typeface="Calibri" pitchFamily="34" charset="0"/>
                  <a:ea typeface="SimSun" pitchFamily="2" charset="-122"/>
                </a:endParaRPr>
              </a:p>
              <a:p>
                <a:br>
                  <a:rPr lang="en-US" altLang="en-US" sz="1000" b="1">
                    <a:latin typeface="Calibri" pitchFamily="34" charset="0"/>
                    <a:ea typeface="SimSun" pitchFamily="2" charset="-122"/>
                  </a:rPr>
                </a:br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13 </a:t>
                </a:r>
                <a:endParaRPr lang="en-US" altLang="en-US" sz="1000" b="1">
                  <a:latin typeface="Calibri" pitchFamily="34" charset="0"/>
                  <a:ea typeface="SimSun" pitchFamily="2" charset="-122"/>
                </a:endParaRPr>
              </a:p>
              <a:p>
                <a:endParaRPr lang="en-US" altLang="en-US" sz="1000" b="1">
                  <a:latin typeface="Calibri" pitchFamily="34" charset="0"/>
                  <a:ea typeface="SimSun" pitchFamily="2" charset="-122"/>
                </a:endParaRPr>
              </a:p>
              <a:p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16 </a:t>
                </a:r>
                <a:endParaRPr lang="en-US" altLang="en-US" sz="1000" b="1">
                  <a:latin typeface="Calibri" pitchFamily="34" charset="0"/>
                  <a:ea typeface="SimSun" pitchFamily="2" charset="-122"/>
                </a:endParaRPr>
              </a:p>
              <a:p>
                <a:endParaRPr lang="en-US" altLang="en-US" sz="1000" b="1">
                  <a:latin typeface="Calibri" pitchFamily="34" charset="0"/>
                  <a:ea typeface="SimSun" pitchFamily="2" charset="-122"/>
                </a:endParaRPr>
              </a:p>
              <a:p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19 </a:t>
                </a:r>
                <a:endParaRPr lang="en-US" altLang="en-US" sz="1000" b="1" baseline="-25000">
                  <a:latin typeface="Calibri" pitchFamily="34" charset="0"/>
                  <a:ea typeface="SimSun" pitchFamily="2" charset="-122"/>
                </a:endParaRPr>
              </a:p>
            </p:txBody>
          </p:sp>
          <p:sp>
            <p:nvSpPr>
              <p:cNvPr id="18453" name="Text Box 64"/>
              <p:cNvSpPr txBox="true"/>
              <p:nvPr/>
            </p:nvSpPr>
            <p:spPr>
              <a:xfrm>
                <a:off x="4075" y="1974"/>
                <a:ext cx="1231" cy="87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false">
                <a:spAutoFit/>
              </a:bodyPr>
              <a:p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12</a:t>
                </a:r>
                <a:endParaRPr lang="en-US" altLang="en-US" sz="1000" b="1">
                  <a:latin typeface="Calibri" pitchFamily="34" charset="0"/>
                  <a:ea typeface="SimSun" pitchFamily="2" charset="-122"/>
                </a:endParaRPr>
              </a:p>
              <a:p>
                <a:br>
                  <a:rPr lang="en-US" altLang="en-US" sz="1000" b="1">
                    <a:latin typeface="Calibri" pitchFamily="34" charset="0"/>
                    <a:ea typeface="SimSun" pitchFamily="2" charset="-122"/>
                  </a:rPr>
                </a:br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15 </a:t>
                </a:r>
                <a:endParaRPr lang="en-US" altLang="en-US" sz="1000" b="1" baseline="-25000">
                  <a:latin typeface="Calibri" pitchFamily="34" charset="0"/>
                  <a:ea typeface="SimSun" pitchFamily="2" charset="-122"/>
                </a:endParaRPr>
              </a:p>
            </p:txBody>
          </p:sp>
          <p:sp>
            <p:nvSpPr>
              <p:cNvPr id="18454" name="Text Box 44"/>
              <p:cNvSpPr txBox="true"/>
              <p:nvPr/>
            </p:nvSpPr>
            <p:spPr>
              <a:xfrm>
                <a:off x="3606" y="1517"/>
                <a:ext cx="805" cy="38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false">
                <a:spAutoFit/>
              </a:bodyPr>
              <a:p>
                <a:r>
                  <a:rPr lang="en-US" altLang="en-US" sz="1000" b="1">
                    <a:solidFill>
                      <a:srgbClr val="70AD47"/>
                    </a:solidFill>
                    <a:latin typeface="Calibri" pitchFamily="34" charset="0"/>
                    <a:ea typeface="SimSun" pitchFamily="2" charset="-122"/>
                  </a:rPr>
                  <a:t> Tp2</a:t>
                </a:r>
                <a:endParaRPr lang="en-US" altLang="en-US" sz="1000" b="1" baseline="-25000">
                  <a:solidFill>
                    <a:srgbClr val="70AD47"/>
                  </a:solidFill>
                  <a:latin typeface="Calibri" pitchFamily="34" charset="0"/>
                  <a:ea typeface="SimSun" pitchFamily="2" charset="-122"/>
                </a:endParaRPr>
              </a:p>
            </p:txBody>
          </p:sp>
          <p:cxnSp>
            <p:nvCxnSpPr>
              <p:cNvPr id="17" name="Straight Arrow Connector 66"/>
              <p:cNvCxnSpPr>
                <a:stCxn id="18454" idx="2"/>
              </p:cNvCxnSpPr>
              <p:nvPr/>
            </p:nvCxnSpPr>
            <p:spPr>
              <a:xfrm>
                <a:off x="4009" y="1903"/>
                <a:ext cx="4" cy="1096"/>
              </a:xfrm>
              <a:prstGeom prst="straightConnector1">
                <a:avLst/>
              </a:prstGeom>
              <a:ln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" name="Rectangle 65"/>
              <p:cNvSpPr/>
              <p:nvPr/>
            </p:nvSpPr>
            <p:spPr>
              <a:xfrm>
                <a:off x="3893" y="2041"/>
                <a:ext cx="245" cy="245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endParaRPr lang="en-US" strike="noStrike" noProof="1"/>
              </a:p>
            </p:txBody>
          </p:sp>
          <p:sp>
            <p:nvSpPr>
              <p:cNvPr id="20" name="Rectangle 67"/>
              <p:cNvSpPr/>
              <p:nvPr/>
            </p:nvSpPr>
            <p:spPr>
              <a:xfrm>
                <a:off x="3893" y="2532"/>
                <a:ext cx="245" cy="245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endParaRPr lang="en-US" strike="noStrike" noProof="1"/>
              </a:p>
            </p:txBody>
          </p:sp>
          <p:sp>
            <p:nvSpPr>
              <p:cNvPr id="18458" name="Text Box 70"/>
              <p:cNvSpPr txBox="true"/>
              <p:nvPr/>
            </p:nvSpPr>
            <p:spPr>
              <a:xfrm>
                <a:off x="5591" y="1974"/>
                <a:ext cx="1251" cy="87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false">
                <a:spAutoFit/>
              </a:bodyPr>
              <a:p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10 </a:t>
                </a:r>
                <a:endParaRPr lang="en-US" altLang="en-US" sz="1000" b="1">
                  <a:latin typeface="Calibri" pitchFamily="34" charset="0"/>
                  <a:ea typeface="SimSun" pitchFamily="2" charset="-122"/>
                </a:endParaRPr>
              </a:p>
              <a:p>
                <a:br>
                  <a:rPr lang="en-US" altLang="en-US" sz="1000" b="1">
                    <a:latin typeface="Calibri" pitchFamily="34" charset="0"/>
                    <a:ea typeface="SimSun" pitchFamily="2" charset="-122"/>
                  </a:rPr>
                </a:br>
                <a:r>
                  <a:rPr lang="en-US" altLang="en-US" sz="1000" b="1">
                    <a:latin typeface="Calibri" pitchFamily="34" charset="0"/>
                    <a:ea typeface="SimSun" pitchFamily="2" charset="-122"/>
                  </a:rPr>
                  <a:t>18</a:t>
                </a:r>
                <a:endParaRPr lang="en-US" altLang="en-US" sz="1000" b="1" baseline="-25000">
                  <a:latin typeface="Calibri" pitchFamily="34" charset="0"/>
                  <a:ea typeface="SimSun" pitchFamily="2" charset="-122"/>
                </a:endParaRPr>
              </a:p>
            </p:txBody>
          </p:sp>
          <p:cxnSp>
            <p:nvCxnSpPr>
              <p:cNvPr id="22" name="Straight Arrow Connector 10"/>
              <p:cNvCxnSpPr>
                <a:stCxn id="18454" idx="2"/>
              </p:cNvCxnSpPr>
              <p:nvPr/>
            </p:nvCxnSpPr>
            <p:spPr>
              <a:xfrm flipH="true">
                <a:off x="5515" y="1902"/>
                <a:ext cx="4" cy="1087"/>
              </a:xfrm>
              <a:prstGeom prst="straightConnector1">
                <a:avLst/>
              </a:prstGeom>
              <a:ln>
                <a:solidFill>
                  <a:schemeClr val="dk1"/>
                </a:solidFill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460" name="Text Box 52"/>
              <p:cNvSpPr txBox="true"/>
              <p:nvPr/>
            </p:nvSpPr>
            <p:spPr>
              <a:xfrm>
                <a:off x="5130" y="1516"/>
                <a:ext cx="866" cy="38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false">
                <a:spAutoFit/>
              </a:bodyPr>
              <a:p>
                <a:r>
                  <a:rPr lang="en-US" altLang="en-US" sz="1000" b="1">
                    <a:solidFill>
                      <a:srgbClr val="AE5A21"/>
                    </a:solidFill>
                    <a:latin typeface="Calibri" pitchFamily="34" charset="0"/>
                    <a:ea typeface="SimSun" pitchFamily="2" charset="-122"/>
                  </a:rPr>
                  <a:t>Tp3</a:t>
                </a:r>
                <a:endParaRPr lang="en-US" altLang="en-US" sz="1000" b="1" baseline="-25000">
                  <a:solidFill>
                    <a:srgbClr val="AE5A21"/>
                  </a:solidFill>
                  <a:latin typeface="Calibri" pitchFamily="34" charset="0"/>
                  <a:ea typeface="SimSun" pitchFamily="2" charset="-122"/>
                </a:endParaRPr>
              </a:p>
            </p:txBody>
          </p:sp>
          <p:sp>
            <p:nvSpPr>
              <p:cNvPr id="24" name="Rectangle 68"/>
              <p:cNvSpPr/>
              <p:nvPr/>
            </p:nvSpPr>
            <p:spPr>
              <a:xfrm rot="16200000">
                <a:off x="5381" y="2023"/>
                <a:ext cx="251" cy="245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endParaRPr lang="en-US" strike="noStrike" noProof="1"/>
              </a:p>
            </p:txBody>
          </p:sp>
          <p:sp>
            <p:nvSpPr>
              <p:cNvPr id="26" name="Rectangle 69"/>
              <p:cNvSpPr/>
              <p:nvPr/>
            </p:nvSpPr>
            <p:spPr>
              <a:xfrm rot="16200000">
                <a:off x="5382" y="2508"/>
                <a:ext cx="251" cy="245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endParaRPr lang="en-US" strike="noStrike" noProof="1"/>
              </a:p>
            </p:txBody>
          </p:sp>
        </p:grpSp>
        <p:grpSp>
          <p:nvGrpSpPr>
            <p:cNvPr id="18463" name="Group 17"/>
            <p:cNvGrpSpPr/>
            <p:nvPr/>
          </p:nvGrpSpPr>
          <p:grpSpPr>
            <a:xfrm>
              <a:off x="11288" y="4348"/>
              <a:ext cx="4499" cy="2029"/>
              <a:chOff x="1744" y="453"/>
              <a:chExt cx="4499" cy="2029"/>
            </a:xfrm>
          </p:grpSpPr>
          <p:sp>
            <p:nvSpPr>
              <p:cNvPr id="28" name="Isosceles Triangle 4"/>
              <p:cNvSpPr/>
              <p:nvPr/>
            </p:nvSpPr>
            <p:spPr>
              <a:xfrm>
                <a:off x="1744" y="453"/>
                <a:ext cx="4499" cy="1409"/>
              </a:xfrm>
              <a:prstGeom prst="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p>
                <a:pPr algn="ctr" fontAlgn="base"/>
                <a:endParaRPr lang="en-US" strike="noStrike" noProof="1"/>
              </a:p>
            </p:txBody>
          </p:sp>
          <p:cxnSp>
            <p:nvCxnSpPr>
              <p:cNvPr id="29" name="Straight Arrow Connector 7"/>
              <p:cNvCxnSpPr>
                <a:stCxn id="18466" idx="2"/>
              </p:cNvCxnSpPr>
              <p:nvPr/>
            </p:nvCxnSpPr>
            <p:spPr>
              <a:xfrm flipH="true">
                <a:off x="2480" y="1906"/>
                <a:ext cx="11" cy="576"/>
              </a:xfrm>
              <a:prstGeom prst="straightConnector1">
                <a:avLst/>
              </a:prstGeom>
              <a:ln>
                <a:solidFill>
                  <a:schemeClr val="dk1"/>
                </a:solidFill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466" name="Text Box 11"/>
              <p:cNvSpPr txBox="true"/>
              <p:nvPr/>
            </p:nvSpPr>
            <p:spPr>
              <a:xfrm>
                <a:off x="2088" y="1520"/>
                <a:ext cx="806" cy="38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false">
                <a:spAutoFit/>
              </a:bodyPr>
              <a:p>
                <a:r>
                  <a:rPr lang="en-US" altLang="en-US" sz="1000" b="1">
                    <a:solidFill>
                      <a:srgbClr val="5B9BD5"/>
                    </a:solidFill>
                    <a:latin typeface="Calibri" pitchFamily="34" charset="0"/>
                    <a:ea typeface="SimSun" pitchFamily="2" charset="-122"/>
                  </a:rPr>
                  <a:t>Tp1</a:t>
                </a:r>
                <a:endParaRPr lang="en-US" altLang="en-US" sz="1000" b="1" baseline="-25000">
                  <a:solidFill>
                    <a:srgbClr val="5B9BD5"/>
                  </a:solidFill>
                  <a:latin typeface="Calibri" pitchFamily="34" charset="0"/>
                  <a:ea typeface="SimSun" pitchFamily="2" charset="-122"/>
                </a:endParaRPr>
              </a:p>
            </p:txBody>
          </p:sp>
          <p:sp>
            <p:nvSpPr>
              <p:cNvPr id="31" name="Rectangle 54"/>
              <p:cNvSpPr/>
              <p:nvPr/>
            </p:nvSpPr>
            <p:spPr>
              <a:xfrm>
                <a:off x="2371" y="2041"/>
                <a:ext cx="245" cy="245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endParaRPr lang="en-US" strike="noStrike" noProof="1"/>
              </a:p>
            </p:txBody>
          </p:sp>
          <p:sp>
            <p:nvSpPr>
              <p:cNvPr id="18470" name="Text Box 44"/>
              <p:cNvSpPr txBox="true"/>
              <p:nvPr/>
            </p:nvSpPr>
            <p:spPr>
              <a:xfrm>
                <a:off x="3606" y="1517"/>
                <a:ext cx="805" cy="38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false">
                <a:spAutoFit/>
              </a:bodyPr>
              <a:p>
                <a:r>
                  <a:rPr lang="en-US" altLang="en-US" sz="1000" b="1">
                    <a:solidFill>
                      <a:srgbClr val="70AD47"/>
                    </a:solidFill>
                    <a:latin typeface="Calibri" pitchFamily="34" charset="0"/>
                    <a:ea typeface="SimSun" pitchFamily="2" charset="-122"/>
                  </a:rPr>
                  <a:t> Tp2</a:t>
                </a:r>
                <a:endParaRPr lang="en-US" altLang="en-US" sz="1000" b="1" baseline="-25000">
                  <a:solidFill>
                    <a:srgbClr val="70AD47"/>
                  </a:solidFill>
                  <a:latin typeface="Calibri" pitchFamily="34" charset="0"/>
                  <a:ea typeface="SimSun" pitchFamily="2" charset="-122"/>
                </a:endParaRPr>
              </a:p>
            </p:txBody>
          </p:sp>
          <p:cxnSp>
            <p:nvCxnSpPr>
              <p:cNvPr id="35" name="Straight Arrow Connector 66"/>
              <p:cNvCxnSpPr>
                <a:stCxn id="18470" idx="2"/>
              </p:cNvCxnSpPr>
              <p:nvPr/>
            </p:nvCxnSpPr>
            <p:spPr>
              <a:xfrm>
                <a:off x="4009" y="1903"/>
                <a:ext cx="4" cy="576"/>
              </a:xfrm>
              <a:prstGeom prst="straightConnector1">
                <a:avLst/>
              </a:prstGeom>
              <a:ln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6" name="Rectangle 65"/>
              <p:cNvSpPr/>
              <p:nvPr/>
            </p:nvSpPr>
            <p:spPr>
              <a:xfrm>
                <a:off x="3893" y="2041"/>
                <a:ext cx="245" cy="245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endParaRPr lang="en-US" strike="noStrike" noProof="1"/>
              </a:p>
            </p:txBody>
          </p:sp>
          <p:cxnSp>
            <p:nvCxnSpPr>
              <p:cNvPr id="38" name="Straight Arrow Connector 10"/>
              <p:cNvCxnSpPr>
                <a:stCxn id="18470" idx="2"/>
              </p:cNvCxnSpPr>
              <p:nvPr/>
            </p:nvCxnSpPr>
            <p:spPr>
              <a:xfrm flipH="true">
                <a:off x="5515" y="1902"/>
                <a:ext cx="4" cy="576"/>
              </a:xfrm>
              <a:prstGeom prst="straightConnector1">
                <a:avLst/>
              </a:prstGeom>
              <a:ln>
                <a:solidFill>
                  <a:schemeClr val="dk1"/>
                </a:solidFill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475" name="Text Box 52"/>
              <p:cNvSpPr txBox="true"/>
              <p:nvPr/>
            </p:nvSpPr>
            <p:spPr>
              <a:xfrm>
                <a:off x="5130" y="1516"/>
                <a:ext cx="866" cy="38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anchor="t" anchorCtr="false">
                <a:spAutoFit/>
              </a:bodyPr>
              <a:p>
                <a:r>
                  <a:rPr lang="en-US" altLang="en-US" sz="1000" b="1">
                    <a:solidFill>
                      <a:srgbClr val="AE5A21"/>
                    </a:solidFill>
                    <a:latin typeface="Calibri" pitchFamily="34" charset="0"/>
                    <a:ea typeface="SimSun" pitchFamily="2" charset="-122"/>
                  </a:rPr>
                  <a:t>Tp3</a:t>
                </a:r>
                <a:endParaRPr lang="en-US" altLang="en-US" sz="1000" b="1" baseline="-25000">
                  <a:solidFill>
                    <a:srgbClr val="AE5A21"/>
                  </a:solidFill>
                  <a:latin typeface="Calibri" pitchFamily="34" charset="0"/>
                  <a:ea typeface="SimSun" pitchFamily="2" charset="-122"/>
                </a:endParaRPr>
              </a:p>
            </p:txBody>
          </p:sp>
          <p:sp>
            <p:nvSpPr>
              <p:cNvPr id="40" name="Rectangle 68"/>
              <p:cNvSpPr/>
              <p:nvPr/>
            </p:nvSpPr>
            <p:spPr>
              <a:xfrm rot="16200000">
                <a:off x="5381" y="2023"/>
                <a:ext cx="251" cy="245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 fontAlgn="base"/>
                <a:endParaRPr lang="en-US" strike="noStrike" noProof="1"/>
              </a:p>
            </p:txBody>
          </p:sp>
        </p:grpSp>
        <p:sp>
          <p:nvSpPr>
            <p:cNvPr id="41" name="Listrado Seta para a direita 40"/>
            <p:cNvSpPr/>
            <p:nvPr/>
          </p:nvSpPr>
          <p:spPr>
            <a:xfrm>
              <a:off x="8321" y="5155"/>
              <a:ext cx="1720" cy="1431"/>
            </a:xfrm>
            <a:prstGeom prst="stripedRightArrow">
              <a:avLst>
                <a:gd name="adj1" fmla="val 48287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pt-BR" altLang="en-US" strike="noStrike" noProof="1"/>
            </a:p>
          </p:txBody>
        </p:sp>
        <p:sp>
          <p:nvSpPr>
            <p:cNvPr id="18478" name="Caixa de Texto 41"/>
            <p:cNvSpPr txBox="true"/>
            <p:nvPr/>
          </p:nvSpPr>
          <p:spPr>
            <a:xfrm>
              <a:off x="7098" y="6624"/>
              <a:ext cx="4364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 anchorCtr="false">
              <a:spAutoFit/>
            </a:bodyPr>
            <a:p>
              <a:pPr algn="ctr"/>
              <a:r>
                <a:rPr lang="en-US" altLang="pt-BR" sz="1600">
                  <a:latin typeface="Calibri" pitchFamily="34" charset="0"/>
                  <a:ea typeface="SimSun" pitchFamily="2" charset="-122"/>
                </a:rPr>
                <a:t>Most frequently used tuples </a:t>
              </a:r>
              <a:endParaRPr lang="en-US" altLang="pt-BR" sz="1600">
                <a:latin typeface="Calibri" pitchFamily="34" charset="0"/>
                <a:ea typeface="SimSun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" name="矩形 11"/>
          <p:cNvSpPr/>
          <p:nvPr/>
        </p:nvSpPr>
        <p:spPr>
          <a:xfrm>
            <a:off x="1246505" y="1019810"/>
            <a:ext cx="9613900" cy="50698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72C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707688" y="6313488"/>
            <a:ext cx="1427163" cy="174625"/>
          </a:xfrm>
          <a:prstGeom prst="rect">
            <a:avLst/>
          </a:prstGeom>
          <a:solidFill>
            <a:srgbClr val="AEDD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60213" y="6572250"/>
            <a:ext cx="198438" cy="200025"/>
          </a:xfrm>
          <a:prstGeom prst="rect">
            <a:avLst/>
          </a:prstGeom>
          <a:solidFill>
            <a:srgbClr val="E4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 rot="2672520">
            <a:off x="352425" y="411163"/>
            <a:ext cx="390525" cy="390525"/>
          </a:xfrm>
          <a:prstGeom prst="rect">
            <a:avLst/>
          </a:prstGeom>
          <a:solidFill>
            <a:srgbClr val="72C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 rot="2672520">
            <a:off x="682625" y="411163"/>
            <a:ext cx="390525" cy="3905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Espaço Reservado para Número de Slide 9"/>
          <p:cNvSpPr>
            <a:spLocks noGrp="true"/>
          </p:cNvSpPr>
          <p:nvPr>
            <p:ph type="sldNum" sz="quarter" idx="12"/>
          </p:nvPr>
        </p:nvSpPr>
        <p:spPr>
          <a:xfrm>
            <a:off x="8610600" y="6410325"/>
            <a:ext cx="2743200" cy="365125"/>
          </a:xfrm>
        </p:spPr>
        <p:txBody>
          <a:bodyPr lIns="91440" tIns="45720" rIns="91440" bIns="45720" rtlCol="0" anchor="ctr"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0935D4-5410-44DF-AB2C-6F6773712A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Espaço Reservado para Rodapé 10"/>
          <p:cNvSpPr>
            <a:spLocks noGrp="true"/>
          </p:cNvSpPr>
          <p:nvPr>
            <p:ph type="ftr" sz="quarter" idx="11"/>
          </p:nvPr>
        </p:nvSpPr>
        <p:spPr>
          <a:xfrm>
            <a:off x="838200" y="6410325"/>
            <a:ext cx="7315200" cy="365125"/>
          </a:xfrm>
        </p:spPr>
        <p:txBody>
          <a:bodyPr lIns="91440" tIns="45720" rIns="91440" bIns="45720"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 Memory Databases Instant Recovery - VLDB PhD Workshop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345" name="文本框 1"/>
          <p:cNvSpPr txBox="true"/>
          <p:nvPr/>
        </p:nvSpPr>
        <p:spPr>
          <a:xfrm>
            <a:off x="1246188" y="374650"/>
            <a:ext cx="10647362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false">
            <a:spAutoFit/>
          </a:bodyPr>
          <a:p>
            <a:pPr>
              <a:buClrTx/>
              <a:buFontTx/>
            </a:pPr>
            <a:r>
              <a:rPr lang="en-US" altLang="en-US" sz="3600" b="1" dirty="0">
                <a:solidFill>
                  <a:srgbClr val="262626"/>
                </a:solidFill>
                <a:latin typeface="Microsoft YaHei" pitchFamily="34" charset="-122"/>
                <a:ea typeface="Microsoft YaHei" pitchFamily="34" charset="-122"/>
                <a:sym typeface="SimSun" pitchFamily="2" charset="-122"/>
              </a:rPr>
              <a:t>Proposed Solution</a:t>
            </a:r>
            <a:endParaRPr lang="en-US" altLang="en-US" sz="3600" b="1" dirty="0">
              <a:solidFill>
                <a:srgbClr val="262626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4360" name="矩形 29"/>
          <p:cNvSpPr/>
          <p:nvPr/>
        </p:nvSpPr>
        <p:spPr>
          <a:xfrm>
            <a:off x="4324350" y="1423988"/>
            <a:ext cx="3770313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false">
            <a:spAutoFit/>
          </a:bodyPr>
          <a:p>
            <a:pPr algn="ctr"/>
            <a:r>
              <a:rPr lang="en-US" altLang="en-US" b="1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Instant Recovery Architecture</a:t>
            </a:r>
            <a:endParaRPr lang="en-US" altLang="en-US" b="1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155565" y="3625850"/>
            <a:ext cx="1218565" cy="54864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sz="1200" b="1">
                <a:solidFill>
                  <a:schemeClr val="tx1"/>
                </a:solidFill>
              </a:rPr>
              <a:t>Accesses log</a:t>
            </a:r>
            <a:endParaRPr lang="en-US" altLang="en-US" sz="1200" b="1">
              <a:solidFill>
                <a:schemeClr val="tx1"/>
              </a:solidFill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>
            <a:off x="6990715" y="2459355"/>
            <a:ext cx="1700530" cy="751205"/>
          </a:xfrm>
          <a:prstGeom prst="round2Same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sz="1400" b="1">
                <a:solidFill>
                  <a:schemeClr val="tx1"/>
                </a:solidFill>
              </a:rPr>
              <a:t>Memory</a:t>
            </a:r>
            <a:endParaRPr lang="en-US" altLang="en-US" sz="1400" b="1">
              <a:solidFill>
                <a:schemeClr val="tx1"/>
              </a:solidFill>
            </a:endParaRPr>
          </a:p>
        </p:txBody>
      </p:sp>
      <p:sp>
        <p:nvSpPr>
          <p:cNvPr id="9" name="Flowchart: Magnetic Disk 7"/>
          <p:cNvSpPr/>
          <p:nvPr/>
        </p:nvSpPr>
        <p:spPr>
          <a:xfrm>
            <a:off x="1445895" y="3255645"/>
            <a:ext cx="1172845" cy="1176020"/>
          </a:xfrm>
          <a:prstGeom prst="flowChartMagneticDis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sz="1400" b="1">
                <a:solidFill>
                  <a:schemeClr val="tx1"/>
                </a:solidFill>
              </a:rPr>
              <a:t>Sequential Log</a:t>
            </a:r>
            <a:endParaRPr lang="en-US" altLang="en-US" sz="1400" b="1">
              <a:solidFill>
                <a:schemeClr val="tx1"/>
              </a:solidFill>
            </a:endParaRPr>
          </a:p>
        </p:txBody>
      </p:sp>
      <p:sp>
        <p:nvSpPr>
          <p:cNvPr id="12" name="Rectangle 14"/>
          <p:cNvSpPr/>
          <p:nvPr/>
        </p:nvSpPr>
        <p:spPr>
          <a:xfrm>
            <a:off x="3122295" y="2560955"/>
            <a:ext cx="1430655" cy="548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en-US" sz="1400" b="1"/>
              <a:t>Logger</a:t>
            </a:r>
            <a:endParaRPr lang="en-US" altLang="en-US" sz="1400" b="1"/>
          </a:p>
        </p:txBody>
      </p:sp>
      <p:sp>
        <p:nvSpPr>
          <p:cNvPr id="13" name="Rectangle 18"/>
          <p:cNvSpPr/>
          <p:nvPr/>
        </p:nvSpPr>
        <p:spPr>
          <a:xfrm>
            <a:off x="7121525" y="4734560"/>
            <a:ext cx="1426464" cy="548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en-US" sz="1400" b="1"/>
              <a:t>Restorer</a:t>
            </a:r>
            <a:endParaRPr lang="en-US" altLang="en-US" sz="1400" b="1"/>
          </a:p>
        </p:txBody>
      </p:sp>
      <p:cxnSp>
        <p:nvCxnSpPr>
          <p:cNvPr id="14" name="Straight Arrow Connector 29"/>
          <p:cNvCxnSpPr>
            <a:stCxn id="13" idx="0"/>
            <a:endCxn id="5" idx="1"/>
          </p:cNvCxnSpPr>
          <p:nvPr/>
        </p:nvCxnSpPr>
        <p:spPr>
          <a:xfrm flipV="true">
            <a:off x="7834630" y="3210560"/>
            <a:ext cx="6350" cy="152400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9"/>
          <p:cNvSpPr/>
          <p:nvPr/>
        </p:nvSpPr>
        <p:spPr>
          <a:xfrm>
            <a:off x="3126105" y="3578860"/>
            <a:ext cx="1430655" cy="548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en-US" sz="1400" b="1"/>
              <a:t>Indexer</a:t>
            </a:r>
            <a:endParaRPr lang="en-US" altLang="en-US" sz="1400" b="1"/>
          </a:p>
        </p:txBody>
      </p:sp>
      <p:sp>
        <p:nvSpPr>
          <p:cNvPr id="16" name="Isosceles Triangle 16"/>
          <p:cNvSpPr/>
          <p:nvPr/>
        </p:nvSpPr>
        <p:spPr>
          <a:xfrm>
            <a:off x="3006725" y="4582160"/>
            <a:ext cx="1745615" cy="841375"/>
          </a:xfrm>
          <a:prstGeom prst="triangle">
            <a:avLst>
              <a:gd name="adj" fmla="val 479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1400" b="1">
                <a:solidFill>
                  <a:schemeClr val="tx1"/>
                </a:solidFill>
              </a:rPr>
              <a:t>Indexed Log</a:t>
            </a:r>
            <a:endParaRPr lang="en-US" sz="1400" b="1">
              <a:solidFill>
                <a:schemeClr val="tx1"/>
              </a:solidFill>
            </a:endParaRPr>
          </a:p>
        </p:txBody>
      </p:sp>
      <p:cxnSp>
        <p:nvCxnSpPr>
          <p:cNvPr id="17" name="Elbow Connector 19"/>
          <p:cNvCxnSpPr>
            <a:stCxn id="16" idx="3"/>
            <a:endCxn id="13" idx="2"/>
          </p:cNvCxnSpPr>
          <p:nvPr/>
        </p:nvCxnSpPr>
        <p:spPr>
          <a:xfrm rot="5400000" flipH="true" flipV="true">
            <a:off x="5769293" y="3372803"/>
            <a:ext cx="140335" cy="3990340"/>
          </a:xfrm>
          <a:prstGeom prst="bentConnector3">
            <a:avLst>
              <a:gd name="adj1" fmla="val -169457"/>
            </a:avLst>
          </a:prstGeom>
          <a:ln>
            <a:headEnd type="arrow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24"/>
          <p:cNvCxnSpPr>
            <a:stCxn id="15" idx="2"/>
            <a:endCxn id="16" idx="0"/>
          </p:cNvCxnSpPr>
          <p:nvPr/>
        </p:nvCxnSpPr>
        <p:spPr>
          <a:xfrm>
            <a:off x="3841750" y="4127500"/>
            <a:ext cx="2540" cy="45466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 9"/>
          <p:cNvSpPr/>
          <p:nvPr/>
        </p:nvSpPr>
        <p:spPr>
          <a:xfrm>
            <a:off x="5053330" y="4734560"/>
            <a:ext cx="1430655" cy="548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en-US" sz="1400" b="1"/>
              <a:t>Checkpointer</a:t>
            </a:r>
            <a:endParaRPr lang="en-US" altLang="en-US" sz="1400" b="1"/>
          </a:p>
        </p:txBody>
      </p:sp>
      <p:sp>
        <p:nvSpPr>
          <p:cNvPr id="20" name="Rectangle 9"/>
          <p:cNvSpPr/>
          <p:nvPr/>
        </p:nvSpPr>
        <p:spPr>
          <a:xfrm>
            <a:off x="5056505" y="2560955"/>
            <a:ext cx="1430655" cy="548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en-US" sz="1400" b="1"/>
              <a:t>Accesses Logger</a:t>
            </a:r>
            <a:endParaRPr lang="en-US" altLang="en-US" sz="1400" b="1"/>
          </a:p>
        </p:txBody>
      </p:sp>
      <p:cxnSp>
        <p:nvCxnSpPr>
          <p:cNvPr id="169" name="Conector de Seta Reta 168"/>
          <p:cNvCxnSpPr>
            <a:stCxn id="20" idx="2"/>
            <a:endCxn id="3" idx="0"/>
          </p:cNvCxnSpPr>
          <p:nvPr/>
        </p:nvCxnSpPr>
        <p:spPr>
          <a:xfrm flipH="true">
            <a:off x="5765165" y="3124200"/>
            <a:ext cx="6985" cy="51625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ounded Rectangle 2"/>
          <p:cNvSpPr/>
          <p:nvPr/>
        </p:nvSpPr>
        <p:spPr>
          <a:xfrm>
            <a:off x="9291955" y="4734560"/>
            <a:ext cx="1218565" cy="54864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en-US" sz="1200" b="1">
                <a:solidFill>
                  <a:schemeClr val="tx1"/>
                </a:solidFill>
              </a:rPr>
              <a:t>Restored keys log</a:t>
            </a:r>
            <a:endParaRPr lang="en-US" altLang="en-US" sz="1200" b="1">
              <a:solidFill>
                <a:schemeClr val="tx1"/>
              </a:solidFill>
            </a:endParaRPr>
          </a:p>
        </p:txBody>
      </p:sp>
      <p:sp>
        <p:nvSpPr>
          <p:cNvPr id="23" name="Rectangle 18"/>
          <p:cNvSpPr/>
          <p:nvPr/>
        </p:nvSpPr>
        <p:spPr>
          <a:xfrm>
            <a:off x="9194800" y="3568700"/>
            <a:ext cx="1426210" cy="548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altLang="en-US" sz="1400" b="1"/>
              <a:t>Scheduler</a:t>
            </a:r>
            <a:endParaRPr lang="en-US" altLang="en-US" sz="1400" b="1"/>
          </a:p>
        </p:txBody>
      </p:sp>
      <p:cxnSp>
        <p:nvCxnSpPr>
          <p:cNvPr id="24" name="Conector de Seta Reta 23"/>
          <p:cNvCxnSpPr>
            <a:stCxn id="23" idx="2"/>
            <a:endCxn id="22" idx="0"/>
          </p:cNvCxnSpPr>
          <p:nvPr/>
        </p:nvCxnSpPr>
        <p:spPr>
          <a:xfrm flipH="true">
            <a:off x="9901555" y="4117340"/>
            <a:ext cx="6350" cy="61722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Conector de Seta Reta 26"/>
          <p:cNvCxnSpPr>
            <a:stCxn id="19" idx="1"/>
            <a:endCxn id="16" idx="5"/>
          </p:cNvCxnSpPr>
          <p:nvPr/>
        </p:nvCxnSpPr>
        <p:spPr>
          <a:xfrm flipH="true" flipV="true">
            <a:off x="4298315" y="5017770"/>
            <a:ext cx="755015" cy="571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>
            <a:stCxn id="13" idx="3"/>
            <a:endCxn id="22" idx="1"/>
          </p:cNvCxnSpPr>
          <p:nvPr/>
        </p:nvCxnSpPr>
        <p:spPr>
          <a:xfrm>
            <a:off x="8547735" y="5023485"/>
            <a:ext cx="744220" cy="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>
            <a:stCxn id="20" idx="3"/>
            <a:endCxn id="5" idx="2"/>
          </p:cNvCxnSpPr>
          <p:nvPr/>
        </p:nvCxnSpPr>
        <p:spPr>
          <a:xfrm>
            <a:off x="6487160" y="2820670"/>
            <a:ext cx="503555" cy="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Conector Angulado 29"/>
          <p:cNvCxnSpPr>
            <a:stCxn id="12" idx="0"/>
            <a:endCxn id="5" idx="3"/>
          </p:cNvCxnSpPr>
          <p:nvPr/>
        </p:nvCxnSpPr>
        <p:spPr>
          <a:xfrm rot="16200000">
            <a:off x="5788660" y="494030"/>
            <a:ext cx="101600" cy="4003040"/>
          </a:xfrm>
          <a:prstGeom prst="bentConnector3">
            <a:avLst>
              <a:gd name="adj1" fmla="val 334375"/>
            </a:avLst>
          </a:prstGeom>
          <a:ln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>
            <a:stCxn id="19" idx="0"/>
            <a:endCxn id="3" idx="2"/>
          </p:cNvCxnSpPr>
          <p:nvPr/>
        </p:nvCxnSpPr>
        <p:spPr>
          <a:xfrm flipH="true" flipV="true">
            <a:off x="5765165" y="4174490"/>
            <a:ext cx="3810" cy="56007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Conector Angulado 31"/>
          <p:cNvCxnSpPr>
            <a:stCxn id="23" idx="1"/>
            <a:endCxn id="35" idx="0"/>
          </p:cNvCxnSpPr>
          <p:nvPr/>
        </p:nvCxnSpPr>
        <p:spPr>
          <a:xfrm rot="10800000" flipV="true">
            <a:off x="8185150" y="3843020"/>
            <a:ext cx="1009015" cy="891540"/>
          </a:xfrm>
          <a:prstGeom prst="bentConnector2">
            <a:avLst/>
          </a:prstGeom>
          <a:ln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Conector Angulado 32"/>
          <p:cNvCxnSpPr>
            <a:stCxn id="12" idx="1"/>
            <a:endCxn id="9" idx="1"/>
          </p:cNvCxnSpPr>
          <p:nvPr/>
        </p:nvCxnSpPr>
        <p:spPr>
          <a:xfrm rot="10800000" flipV="true">
            <a:off x="2032635" y="2835275"/>
            <a:ext cx="1089660" cy="420370"/>
          </a:xfrm>
          <a:prstGeom prst="bentConnector2">
            <a:avLst/>
          </a:prstGeom>
          <a:ln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>
            <a:stCxn id="15" idx="1"/>
            <a:endCxn id="9" idx="4"/>
          </p:cNvCxnSpPr>
          <p:nvPr/>
        </p:nvCxnSpPr>
        <p:spPr>
          <a:xfrm flipH="true" flipV="true">
            <a:off x="2618740" y="3843655"/>
            <a:ext cx="507365" cy="9525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aio 1"/>
          <p:cNvSpPr/>
          <p:nvPr/>
        </p:nvSpPr>
        <p:spPr>
          <a:xfrm flipH="true">
            <a:off x="8675370" y="1637665"/>
            <a:ext cx="751840" cy="807085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B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tru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Caixa de Texto 120"/>
          <p:cNvSpPr txBox="true"/>
          <p:nvPr/>
        </p:nvSpPr>
        <p:spPr>
          <a:xfrm>
            <a:off x="481330" y="1346200"/>
            <a:ext cx="11227435" cy="3384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false">
            <a:spAutoFit/>
          </a:bodyPr>
          <a:p>
            <a:pPr marL="285750" indent="-285750"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pt-BR" altLang="zh-CN" sz="2200" noProof="1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Prototype implemented in Redis </a:t>
            </a:r>
            <a:r>
              <a:rPr lang="en-US" altLang="pt-BR" sz="2200" noProof="1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in-memory database</a:t>
            </a:r>
            <a:r>
              <a:rPr lang="pt-BR" altLang="zh-CN" sz="2200" noProof="1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.</a:t>
            </a:r>
            <a:endParaRPr lang="pt-BR" altLang="zh-CN" sz="2200" noProof="1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pt-BR" altLang="zh-CN" sz="2200" noProof="1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Scenarios </a:t>
            </a:r>
            <a:r>
              <a:rPr lang="en-US" altLang="pt-BR" sz="2200" noProof="1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of experiments</a:t>
            </a:r>
            <a:r>
              <a:rPr lang="pt-BR" altLang="zh-CN" sz="2200" noProof="1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:</a:t>
            </a:r>
            <a:endParaRPr lang="pt-BR" altLang="zh-CN" sz="2200" noProof="1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  <a:cs typeface="+mn-cs"/>
            </a:endParaRPr>
          </a:p>
          <a:p>
            <a:pPr lvl="2" indent="-457200" algn="l"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</a:pPr>
            <a:r>
              <a:rPr lang="pt-BR" altLang="zh-CN" sz="2200" strike="noStrike" noProof="1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      Default recovery</a:t>
            </a:r>
            <a:endParaRPr lang="pt-BR" altLang="zh-CN" sz="2200" strike="noStrike" noProof="1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  <a:cs typeface="+mn-cs"/>
            </a:endParaRPr>
          </a:p>
          <a:p>
            <a:pPr lvl="2" indent="-457200" algn="l"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</a:pPr>
            <a:r>
              <a:rPr lang="pt-BR" altLang="zh-CN" sz="2200" strike="noStrike" noProof="1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      Instant recovery</a:t>
            </a:r>
            <a:r>
              <a:rPr lang="en-US" altLang="pt-BR" sz="2200" strike="noStrike" noProof="1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 - </a:t>
            </a:r>
            <a:r>
              <a:rPr lang="pt-BR" altLang="zh-CN" sz="2200" dirty="0">
                <a:solidFill>
                  <a:schemeClr val="accent1">
                    <a:lumMod val="75000"/>
                  </a:schemeClr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our approach</a:t>
            </a:r>
            <a:endParaRPr lang="pt-BR" altLang="zh-CN" sz="2200" strike="noStrike" noProof="1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  <a:cs typeface="+mn-cs"/>
            </a:endParaRPr>
          </a:p>
          <a:p>
            <a:pPr lvl="2" indent="-457200" algn="l"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AutoNum type="arabicPeriod"/>
            </a:pPr>
            <a:r>
              <a:rPr lang="pt-BR" altLang="zh-CN" sz="2200" strike="noStrike" noProof="1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      Deriverd from </a:t>
            </a:r>
            <a:r>
              <a:rPr lang="pt-BR" altLang="zh-CN" sz="2200" strike="noStrike" noProof="1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  <a:cs typeface="+mn-cs"/>
                <a:sym typeface="+mn-ea"/>
              </a:rPr>
              <a:t>our approach</a:t>
            </a:r>
            <a:endParaRPr lang="pt-BR" altLang="zh-CN" sz="2200" strike="noStrike" noProof="1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285750" indent="-285750" fontAlgn="base"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pt-BR" sz="2200" noProof="1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Worklolads</a:t>
            </a:r>
            <a:endParaRPr lang="pt-BR" altLang="zh-CN" sz="2200" noProof="1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marL="742950" lvl="2" indent="-285750" algn="l" fontAlgn="base"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pt-BR" altLang="zh-CN" sz="2200" strike="noStrike" noProof="1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Me</a:t>
            </a:r>
            <a:r>
              <a:rPr lang="en-US" altLang="pt-BR" sz="2200" strike="noStrike" noProof="1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m</a:t>
            </a:r>
            <a:r>
              <a:rPr lang="pt-BR" altLang="zh-CN" sz="2200" strike="noStrike" noProof="1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  <a:cs typeface="+mn-cs"/>
              </a:rPr>
              <a:t>tier </a:t>
            </a:r>
            <a:r>
              <a:rPr lang="pt-BR" altLang="zh-CN" sz="22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  <a:sym typeface="+mn-ea"/>
              </a:rPr>
              <a:t>Benchmark</a:t>
            </a:r>
            <a:endParaRPr lang="pt-BR" altLang="zh-CN" sz="2200" strike="noStrike" noProof="1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72C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707688" y="6313488"/>
            <a:ext cx="1427163" cy="174625"/>
          </a:xfrm>
          <a:prstGeom prst="rect">
            <a:avLst/>
          </a:prstGeom>
          <a:solidFill>
            <a:srgbClr val="AEDD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60213" y="6572250"/>
            <a:ext cx="198438" cy="200025"/>
          </a:xfrm>
          <a:prstGeom prst="rect">
            <a:avLst/>
          </a:prstGeom>
          <a:solidFill>
            <a:srgbClr val="E4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 rot="2672520">
            <a:off x="352425" y="411163"/>
            <a:ext cx="390525" cy="390525"/>
          </a:xfrm>
          <a:prstGeom prst="rect">
            <a:avLst/>
          </a:prstGeom>
          <a:solidFill>
            <a:srgbClr val="72C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 rot="2672520">
            <a:off x="682625" y="411163"/>
            <a:ext cx="390525" cy="3905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367" name="文本框 1"/>
          <p:cNvSpPr txBox="true"/>
          <p:nvPr/>
        </p:nvSpPr>
        <p:spPr>
          <a:xfrm>
            <a:off x="1246188" y="374650"/>
            <a:ext cx="6583362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false">
            <a:spAutoFit/>
          </a:bodyPr>
          <a:p>
            <a:r>
              <a:rPr lang="pt-BR" altLang="en-US" sz="3600" b="1" dirty="0">
                <a:solidFill>
                  <a:srgbClr val="262626"/>
                </a:solidFill>
                <a:latin typeface="Microsoft YaHei" pitchFamily="34" charset="-122"/>
                <a:ea typeface="Microsoft YaHei" pitchFamily="34" charset="-122"/>
              </a:rPr>
              <a:t>Preliminary </a:t>
            </a:r>
            <a:r>
              <a:rPr lang="en-US" altLang="en-US" sz="3600" b="1" dirty="0">
                <a:solidFill>
                  <a:srgbClr val="262626"/>
                </a:solidFill>
                <a:latin typeface="Microsoft YaHei" pitchFamily="34" charset="-122"/>
                <a:ea typeface="Microsoft YaHei" pitchFamily="34" charset="-122"/>
              </a:rPr>
              <a:t>Experiments</a:t>
            </a:r>
            <a:endParaRPr lang="en-US" altLang="en-US" sz="3600" b="1" dirty="0">
              <a:solidFill>
                <a:srgbClr val="262626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0" name="Espaço Reservado para Número de Slide 9"/>
          <p:cNvSpPr>
            <a:spLocks noGrp="true"/>
          </p:cNvSpPr>
          <p:nvPr>
            <p:ph type="sldNum" sz="quarter" idx="12"/>
          </p:nvPr>
        </p:nvSpPr>
        <p:spPr>
          <a:xfrm>
            <a:off x="8610600" y="6416675"/>
            <a:ext cx="2743200" cy="365125"/>
          </a:xfrm>
        </p:spPr>
        <p:txBody>
          <a:bodyPr lIns="91440" tIns="45720" rIns="91440" bIns="45720" rtlCol="0" anchor="ctr"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0935D4-5410-44DF-AB2C-6F6773712A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Espaço Reservado para Rodapé 10"/>
          <p:cNvSpPr>
            <a:spLocks noGrp="true"/>
          </p:cNvSpPr>
          <p:nvPr>
            <p:ph type="ftr" sz="quarter" idx="11"/>
          </p:nvPr>
        </p:nvSpPr>
        <p:spPr>
          <a:xfrm>
            <a:off x="838200" y="6416675"/>
            <a:ext cx="7315200" cy="365125"/>
          </a:xfrm>
        </p:spPr>
        <p:txBody>
          <a:bodyPr lIns="91440" tIns="45720" rIns="91440" bIns="45720"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 Memory Databases Instant Recovery - VLDB PhD Workshop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328738" y="2478405"/>
            <a:ext cx="496888" cy="14922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pt-BR" altLang="en-US" strike="noStrike" noProof="1"/>
          </a:p>
        </p:txBody>
      </p:sp>
      <p:sp>
        <p:nvSpPr>
          <p:cNvPr id="17" name="Retângulo 16"/>
          <p:cNvSpPr/>
          <p:nvPr/>
        </p:nvSpPr>
        <p:spPr>
          <a:xfrm>
            <a:off x="1328738" y="2973705"/>
            <a:ext cx="496888" cy="1428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pt-BR" altLang="en-US" strike="noStrike" noProof="1"/>
          </a:p>
        </p:txBody>
      </p:sp>
      <p:sp>
        <p:nvSpPr>
          <p:cNvPr id="18" name="Retângulo 17"/>
          <p:cNvSpPr/>
          <p:nvPr/>
        </p:nvSpPr>
        <p:spPr>
          <a:xfrm>
            <a:off x="1328738" y="3462655"/>
            <a:ext cx="496888" cy="14287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pt-BR" altLang="en-US" strike="noStrike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true"/>
      <p:bldP spid="17" grpId="0" animBg="true"/>
      <p:bldP spid="18" grpId="0" animBg="tru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72C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707688" y="6313488"/>
            <a:ext cx="1427163" cy="174625"/>
          </a:xfrm>
          <a:prstGeom prst="rect">
            <a:avLst/>
          </a:prstGeom>
          <a:solidFill>
            <a:srgbClr val="AEDD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1860213" y="6572250"/>
            <a:ext cx="198438" cy="200025"/>
          </a:xfrm>
          <a:prstGeom prst="rect">
            <a:avLst/>
          </a:prstGeom>
          <a:solidFill>
            <a:srgbClr val="E4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 rot="2672520">
            <a:off x="352425" y="411163"/>
            <a:ext cx="390525" cy="390525"/>
          </a:xfrm>
          <a:prstGeom prst="rect">
            <a:avLst/>
          </a:prstGeom>
          <a:solidFill>
            <a:srgbClr val="72C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矩形 24"/>
          <p:cNvSpPr/>
          <p:nvPr/>
        </p:nvSpPr>
        <p:spPr>
          <a:xfrm rot="2672520">
            <a:off x="682625" y="411163"/>
            <a:ext cx="390525" cy="39052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390" name="文本框 1"/>
          <p:cNvSpPr txBox="true"/>
          <p:nvPr/>
        </p:nvSpPr>
        <p:spPr>
          <a:xfrm>
            <a:off x="1246188" y="374650"/>
            <a:ext cx="6583362" cy="644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false">
            <a:spAutoFit/>
          </a:bodyPr>
          <a:p>
            <a:r>
              <a:rPr lang="en-US" altLang="en-US" sz="3600" b="1" dirty="0">
                <a:solidFill>
                  <a:srgbClr val="262626"/>
                </a:solidFill>
                <a:latin typeface="Microsoft YaHei" pitchFamily="34" charset="-122"/>
                <a:ea typeface="Microsoft YaHei" pitchFamily="34" charset="-122"/>
              </a:rPr>
              <a:t>Recovery Experiments</a:t>
            </a:r>
            <a:endParaRPr lang="en-US" altLang="en-US" sz="3600" b="1" dirty="0">
              <a:solidFill>
                <a:srgbClr val="262626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0" name="Espaço Reservado para Número de Slide 9"/>
          <p:cNvSpPr>
            <a:spLocks noGrp="true"/>
          </p:cNvSpPr>
          <p:nvPr>
            <p:ph type="sldNum" sz="quarter" idx="12"/>
          </p:nvPr>
        </p:nvSpPr>
        <p:spPr>
          <a:xfrm>
            <a:off x="8610600" y="6416675"/>
            <a:ext cx="2743200" cy="365125"/>
          </a:xfrm>
        </p:spPr>
        <p:txBody>
          <a:bodyPr lIns="91440" tIns="45720" rIns="91440" bIns="45720" rtlCol="0" anchor="ctr"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A0935D4-5410-44DF-AB2C-6F6773712A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Espaço Reservado para Rodapé 10"/>
          <p:cNvSpPr>
            <a:spLocks noGrp="true"/>
          </p:cNvSpPr>
          <p:nvPr>
            <p:ph type="ftr" sz="quarter" idx="11"/>
          </p:nvPr>
        </p:nvSpPr>
        <p:spPr>
          <a:xfrm>
            <a:off x="838200" y="6416675"/>
            <a:ext cx="7315200" cy="365125"/>
          </a:xfrm>
        </p:spPr>
        <p:txBody>
          <a:bodyPr lIns="91440" tIns="45720" rIns="91440" bIns="45720" rtlCol="0"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Main Memory Databases Instant Recovery - VLDB PhD Workshop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93" name="Espaço Reservado para Conteúdo 13" descr="/mnt/18AA3DF879C9D55F/UFC/Doutorado/Paper Submetidos/EDBT2021/latex CR/pic/sequentialLog11_8GB_read_write.jpgsequentialLog11_8GB_read_write"/>
          <p:cNvPicPr>
            <a:picLocks noGrp="true" noChangeAspect="true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3244850" y="1824038"/>
            <a:ext cx="8582025" cy="4238625"/>
          </a:xfrm>
        </p:spPr>
      </p:pic>
      <p:sp>
        <p:nvSpPr>
          <p:cNvPr id="16394" name="矩形 29"/>
          <p:cNvSpPr/>
          <p:nvPr/>
        </p:nvSpPr>
        <p:spPr>
          <a:xfrm>
            <a:off x="5383530" y="1553210"/>
            <a:ext cx="5007610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false">
            <a:spAutoFit/>
          </a:bodyPr>
          <a:p>
            <a:pPr algn="ctr"/>
            <a:r>
              <a:rPr lang="en-US" b="1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Scenarios Read-Write</a:t>
            </a:r>
            <a:endParaRPr lang="en-US" b="1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16395" name="Caixa de Texto 120"/>
          <p:cNvSpPr txBox="true"/>
          <p:nvPr/>
        </p:nvSpPr>
        <p:spPr>
          <a:xfrm>
            <a:off x="394970" y="2146300"/>
            <a:ext cx="2732405" cy="20300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false">
            <a:spAutoFit/>
          </a:bodyPr>
          <a:p>
            <a:pPr algn="ctr"/>
            <a:r>
              <a:rPr lang="en-US" altLang="pt-BR" b="1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Database </a:t>
            </a:r>
            <a:br>
              <a:rPr lang="en-US" altLang="pt-BR" b="1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</a:br>
            <a:r>
              <a:rPr lang="en-US" altLang="pt-BR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99</a:t>
            </a:r>
            <a:r>
              <a:rPr lang="en-US" altLang="en-US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.000</a:t>
            </a:r>
            <a:r>
              <a:rPr lang="en-US" altLang="pt-BR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tuples</a:t>
            </a:r>
            <a:endParaRPr lang="en-US" altLang="pt-BR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algn="ctr"/>
            <a:endParaRPr lang="en-US" altLang="pt-BR" b="1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algn="ctr"/>
            <a:r>
              <a:rPr lang="en-US" altLang="pt-BR" b="1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Sequential Log </a:t>
            </a:r>
            <a:r>
              <a:rPr lang="en-US" altLang="en-US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(11,8GB)</a:t>
            </a:r>
            <a:r>
              <a:rPr lang="en-US" altLang="pt-BR" b="1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br>
              <a:rPr lang="en-US" altLang="pt-BR" b="1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</a:br>
            <a:r>
              <a:rPr lang="en-US" altLang="pt-BR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160 </a:t>
            </a:r>
            <a:r>
              <a:rPr lang="en-US" altLang="en-US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milhon</a:t>
            </a:r>
            <a:r>
              <a:rPr lang="en-US" altLang="pt-BR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 records</a:t>
            </a:r>
            <a:endParaRPr lang="en-US" altLang="pt-BR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algn="ctr"/>
            <a:r>
              <a:rPr lang="en-US" altLang="pt-BR" b="1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Indexed Log</a:t>
            </a:r>
            <a:endParaRPr lang="en-US" altLang="pt-BR" b="1" dirty="0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grpSp>
        <p:nvGrpSpPr>
          <p:cNvPr id="16396" name="Grupo 2"/>
          <p:cNvGrpSpPr/>
          <p:nvPr/>
        </p:nvGrpSpPr>
        <p:grpSpPr>
          <a:xfrm>
            <a:off x="636588" y="4422775"/>
            <a:ext cx="2292350" cy="774700"/>
            <a:chOff x="561" y="6844"/>
            <a:chExt cx="3609" cy="1220"/>
          </a:xfrm>
        </p:grpSpPr>
        <p:sp>
          <p:nvSpPr>
            <p:cNvPr id="2" name="Retângulo 1"/>
            <p:cNvSpPr/>
            <p:nvPr/>
          </p:nvSpPr>
          <p:spPr>
            <a:xfrm>
              <a:off x="561" y="6844"/>
              <a:ext cx="3609" cy="12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p>
              <a:pPr algn="ctr" fontAlgn="base"/>
              <a:endParaRPr lang="pt-BR" altLang="en-US" strike="noStrike" noProof="1"/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785" y="7018"/>
              <a:ext cx="340" cy="212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pt-BR" altLang="en-US" strike="noStrike" noProof="1"/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782" y="7375"/>
              <a:ext cx="346" cy="21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pt-BR" altLang="en-US" strike="noStrike" noProof="1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782" y="7700"/>
              <a:ext cx="346" cy="216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 fontAlgn="base"/>
              <a:endParaRPr lang="pt-BR" altLang="en-US" strike="noStrike" noProof="1"/>
            </a:p>
          </p:txBody>
        </p:sp>
        <p:sp>
          <p:nvSpPr>
            <p:cNvPr id="16401" name="Caixa de Texto 2"/>
            <p:cNvSpPr txBox="true"/>
            <p:nvPr/>
          </p:nvSpPr>
          <p:spPr>
            <a:xfrm>
              <a:off x="1105" y="6903"/>
              <a:ext cx="3065" cy="116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false">
              <a:spAutoFit/>
            </a:bodyPr>
            <a:p>
              <a:r>
                <a:rPr lang="en-US" altLang="pt-BR" sz="1400" dirty="0">
                  <a:solidFill>
                    <a:srgbClr val="000000"/>
                  </a:solidFill>
                  <a:latin typeface="Microsoft YaHei" pitchFamily="34" charset="-122"/>
                  <a:ea typeface="Microsoft YaHei" pitchFamily="34" charset="-122"/>
                </a:rPr>
                <a:t>Default recovery</a:t>
              </a:r>
              <a:endParaRPr lang="en-US" altLang="pt-BR" sz="14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endParaRPr>
            </a:p>
            <a:p>
              <a:r>
                <a:rPr lang="en-US" altLang="pt-BR" sz="1400" dirty="0">
                  <a:solidFill>
                    <a:srgbClr val="000000"/>
                  </a:solidFill>
                  <a:latin typeface="Microsoft YaHei" pitchFamily="34" charset="-122"/>
                  <a:ea typeface="Microsoft YaHei" pitchFamily="34" charset="-122"/>
                </a:rPr>
                <a:t>Instant recovery (IR)</a:t>
              </a:r>
              <a:endParaRPr lang="en-US" altLang="pt-BR" sz="14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endParaRPr>
            </a:p>
            <a:p>
              <a:r>
                <a:rPr lang="en-US" altLang="pt-BR" sz="1400" dirty="0">
                  <a:solidFill>
                    <a:srgbClr val="000000"/>
                  </a:solidFill>
                  <a:latin typeface="Microsoft YaHei" pitchFamily="34" charset="-122"/>
                  <a:ea typeface="Microsoft YaHei" pitchFamily="34" charset="-122"/>
                </a:rPr>
                <a:t>Deriverd from IR </a:t>
              </a:r>
              <a:endParaRPr lang="en-US" altLang="pt-BR" sz="1400" dirty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3698</Words>
  <Application>WPS Presentation</Application>
  <PresentationFormat>宽屏</PresentationFormat>
  <Paragraphs>265</Paragraphs>
  <Slides>11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SimSun</vt:lpstr>
      <vt:lpstr>Wingdings</vt:lpstr>
      <vt:lpstr>Calibri</vt:lpstr>
      <vt:lpstr>Trebuchet MS</vt:lpstr>
      <vt:lpstr>Droid Sans Fallback</vt:lpstr>
      <vt:lpstr>Microsoft YaHei</vt:lpstr>
      <vt:lpstr>微软雅黑</vt:lpstr>
      <vt:lpstr>Arial Unicode MS</vt:lpstr>
      <vt:lpstr>Calibri Light</vt:lpstr>
      <vt:lpstr>Office 主题</vt:lpstr>
      <vt:lpstr>1_Office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arlino</cp:lastModifiedBy>
  <cp:revision>171</cp:revision>
  <dcterms:created xsi:type="dcterms:W3CDTF">2021-08-03T13:48:39Z</dcterms:created>
  <dcterms:modified xsi:type="dcterms:W3CDTF">2021-08-03T13:48:39Z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1033-11.1.0.10161</vt:lpwstr>
  </property>
</Properties>
</file>