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8"/>
  </p:notesMasterIdLst>
  <p:sldIdLst>
    <p:sldId id="256" r:id="rId2"/>
    <p:sldId id="260" r:id="rId3"/>
    <p:sldId id="334" r:id="rId4"/>
    <p:sldId id="262" r:id="rId5"/>
    <p:sldId id="263" r:id="rId6"/>
    <p:sldId id="311" r:id="rId7"/>
    <p:sldId id="312" r:id="rId8"/>
    <p:sldId id="314" r:id="rId9"/>
    <p:sldId id="315" r:id="rId10"/>
    <p:sldId id="264" r:id="rId11"/>
    <p:sldId id="335" r:id="rId12"/>
    <p:sldId id="261" r:id="rId13"/>
    <p:sldId id="266" r:id="rId14"/>
    <p:sldId id="316" r:id="rId15"/>
    <p:sldId id="267" r:id="rId16"/>
    <p:sldId id="336" r:id="rId17"/>
    <p:sldId id="268" r:id="rId18"/>
    <p:sldId id="338" r:id="rId19"/>
    <p:sldId id="269" r:id="rId20"/>
    <p:sldId id="329" r:id="rId21"/>
    <p:sldId id="271" r:id="rId22"/>
    <p:sldId id="323" r:id="rId23"/>
    <p:sldId id="324" r:id="rId24"/>
    <p:sldId id="272" r:id="rId25"/>
    <p:sldId id="325" r:id="rId26"/>
    <p:sldId id="337" r:id="rId27"/>
    <p:sldId id="275" r:id="rId28"/>
    <p:sldId id="330" r:id="rId29"/>
    <p:sldId id="331" r:id="rId30"/>
    <p:sldId id="281" r:id="rId31"/>
    <p:sldId id="332" r:id="rId32"/>
    <p:sldId id="282" r:id="rId33"/>
    <p:sldId id="305" r:id="rId34"/>
    <p:sldId id="306" r:id="rId35"/>
    <p:sldId id="307" r:id="rId36"/>
    <p:sldId id="288" r:id="rId37"/>
    <p:sldId id="289" r:id="rId38"/>
    <p:sldId id="291" r:id="rId39"/>
    <p:sldId id="303" r:id="rId40"/>
    <p:sldId id="317" r:id="rId41"/>
    <p:sldId id="333" r:id="rId42"/>
    <p:sldId id="319" r:id="rId43"/>
    <p:sldId id="320" r:id="rId44"/>
    <p:sldId id="326" r:id="rId45"/>
    <p:sldId id="327" r:id="rId46"/>
    <p:sldId id="328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1A1"/>
    <a:srgbClr val="0000FF"/>
    <a:srgbClr val="336600"/>
    <a:srgbClr val="C4BD96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7" autoAdjust="0"/>
    <p:restoredTop sz="94542" autoAdjust="0"/>
  </p:normalViewPr>
  <p:slideViewPr>
    <p:cSldViewPr>
      <p:cViewPr varScale="1">
        <p:scale>
          <a:sx n="75" d="100"/>
          <a:sy n="75" d="100"/>
        </p:scale>
        <p:origin x="-7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1524-B552-4C28-8353-DB4A055A17C8}" type="datetimeFigureOut">
              <a:rPr lang="en-US" smtClean="0"/>
              <a:pPr/>
              <a:t>8/30/2011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19322-2FCA-4498-BE37-D599E5000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43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42AA-6A7D-409C-B31B-A1BF77838864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7154-F5B2-4F7E-8884-5C30685AC4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042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6B8E-D8F1-4AFC-BCB4-4F0679B0CA85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E5F3-AD40-446A-AF34-EDB004147F2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7643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A5ED2-DD8A-4262-96E5-92C04FFDA3D9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09A8-8196-4739-8C3B-1A1D5A57AD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37480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4B95-256A-4B1B-923C-87217FE82835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455C-808E-4ED9-A410-331378FB30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2596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50AD-A064-450F-9ECF-63E8B7962332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B74F4-D1B6-4491-B9C9-DF25D583147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372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B3DE-25C8-4773-8A4B-049FCDDF2035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2E6C-DE43-45B0-89E3-F39705DB053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1364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9A95-D5B3-44E0-A518-7F3493A76604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83F0-2A13-4B46-A714-2D856B69D0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59028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CE6E-AB7C-487D-B993-076B2CDDC77F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5D69-8C31-4749-8BF4-2F26D0E9C7D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06309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30E5-7CCC-49C5-9F37-C514B52DE488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F158-2A7E-47A2-9999-ADE4FFA973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526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AD74-CF10-40C3-9BDA-74E557A4B3E0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98E7-B841-4552-980A-A6E058BD7CF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77737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AD1F-BB97-4129-9965-EB80BF046C0A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2B7F-7976-4557-B043-9A3248A2F2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50806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728A4081-CF78-42B6-AC5B-6460FDAFB9DB}" type="datetimeFigureOut">
              <a:rPr lang="zh-CN" altLang="en-US"/>
              <a:pPr>
                <a:defRPr/>
              </a:pPr>
              <a:t>2011/8/30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E93FFCAA-0AEE-4068-924A-7D48F6CEBD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1676400"/>
            <a:ext cx="8534400" cy="1470025"/>
          </a:xfrm>
        </p:spPr>
        <p:txBody>
          <a:bodyPr/>
          <a:lstStyle/>
          <a:p>
            <a:pPr eaLnBrk="1" hangingPunct="1"/>
            <a:r>
              <a:rPr lang="en-US" altLang="zh-CN" sz="4000" dirty="0" smtClean="0">
                <a:latin typeface="Comic Sans MS" pitchFamily="66" charset="0"/>
                <a:ea typeface="宋体" pitchFamily="2" charset="-122"/>
              </a:rPr>
              <a:t>Fast Set Intersection in Memory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4294967295"/>
          </p:nvPr>
        </p:nvSpPr>
        <p:spPr>
          <a:xfrm>
            <a:off x="990600" y="3581400"/>
            <a:ext cx="7315200" cy="17526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zh-CN" sz="2800" dirty="0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Bolin Ding        </a:t>
            </a:r>
            <a:r>
              <a:rPr lang="en-US" altLang="zh-CN" sz="2800" dirty="0" err="1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Arnd</a:t>
            </a:r>
            <a:r>
              <a:rPr lang="en-US" altLang="zh-CN" sz="2800" dirty="0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Christian </a:t>
            </a:r>
            <a:r>
              <a:rPr lang="en-US" altLang="zh-CN" sz="2800" dirty="0" err="1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König</a:t>
            </a:r>
            <a:endParaRPr lang="en-US" altLang="zh-CN" sz="2800" dirty="0" smtClean="0">
              <a:solidFill>
                <a:srgbClr val="898989"/>
              </a:solidFill>
              <a:latin typeface="Comic Sans MS" pitchFamily="66" charset="0"/>
              <a:ea typeface="宋体" pitchFamily="2" charset="-122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altLang="zh-CN" sz="2800" dirty="0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       </a:t>
            </a:r>
            <a:r>
              <a:rPr lang="en-US" altLang="zh-CN" sz="2800" dirty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rgbClr val="898989"/>
                </a:solidFill>
                <a:latin typeface="Arial" charset="0"/>
                <a:ea typeface="宋体" pitchFamily="2" charset="-122"/>
                <a:cs typeface="Arial" charset="0"/>
              </a:rPr>
              <a:t>UIUC</a:t>
            </a:r>
            <a:r>
              <a:rPr lang="en-US" altLang="zh-CN" sz="2800" dirty="0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          </a:t>
            </a:r>
            <a:r>
              <a:rPr lang="en-US" altLang="zh-CN" sz="2800" dirty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800" dirty="0" smtClean="0">
                <a:solidFill>
                  <a:srgbClr val="898989"/>
                </a:solidFill>
                <a:latin typeface="Comic Sans MS" pitchFamily="66" charset="0"/>
                <a:ea typeface="宋体" pitchFamily="2" charset="-122"/>
              </a:rPr>
              <a:t>  </a:t>
            </a:r>
            <a:r>
              <a:rPr lang="en-US" altLang="zh-CN" sz="2800" dirty="0" smtClean="0">
                <a:solidFill>
                  <a:srgbClr val="898989"/>
                </a:solidFill>
                <a:latin typeface="Arial" charset="0"/>
                <a:ea typeface="宋体" pitchFamily="2" charset="-122"/>
              </a:rPr>
              <a:t>Microsoft Research</a:t>
            </a:r>
            <a:endParaRPr lang="en-US" altLang="zh-CN" sz="2800" dirty="0" smtClean="0">
              <a:solidFill>
                <a:srgbClr val="898989"/>
              </a:solidFill>
              <a:latin typeface="Comic Sans MS" pitchFamily="66" charset="0"/>
              <a:ea typeface="宋体" pitchFamily="2" charset="-122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zh-CN" sz="2800" dirty="0" smtClean="0">
              <a:solidFill>
                <a:srgbClr val="898989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8196" name="Picture 16" descr="microsoft_research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013450"/>
            <a:ext cx="2209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Sets of comparable sizes</a:t>
            </a:r>
          </a:p>
          <a:p>
            <a:pPr lvl="2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lvl="2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pPr lvl="3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Sets of skewed sizes (reuse the index)</a:t>
            </a:r>
          </a:p>
          <a:p>
            <a:pPr marL="400050" lvl="1" indent="0">
              <a:buNone/>
            </a:pPr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Generalized to k sets and set union</a:t>
            </a:r>
          </a:p>
          <a:p>
            <a:pPr lvl="2"/>
            <a:endParaRPr lang="en-US" altLang="zh-CN" sz="20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Improved performance (wall-clock 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time) in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practice (compared to existing solutions)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) Hidden constant; (ii) random/scan access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Best in most cases; otherwise, close to the best</a:t>
            </a:r>
          </a:p>
        </p:txBody>
      </p:sp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Our Results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1971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1219200"/>
            <a:ext cx="187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010400" y="13716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561137" y="3276600"/>
            <a:ext cx="243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(better when n&lt;&lt;m)</a:t>
            </a:r>
          </a:p>
        </p:txBody>
      </p:sp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05000"/>
            <a:ext cx="6543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248400" y="2362200"/>
            <a:ext cx="277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(efficient in practice)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23507" y="7620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2" y="1905000"/>
            <a:ext cx="43433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Outline</a:t>
            </a:r>
            <a:endParaRPr lang="zh-CN" altLang="en-US" sz="360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Intersection via fixed-width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randomized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Experiments</a:t>
            </a:r>
            <a:endParaRPr lang="en-US" altLang="zh-CN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Sort two sets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Partition into equal-depth intervals (small groups)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Compute the intersection of two small groups using </a:t>
            </a:r>
            <a:r>
              <a:rPr lang="en-US" altLang="zh-CN" sz="24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(I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, I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)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566979" y="4495800"/>
            <a:ext cx="6272221" cy="695325"/>
            <a:chOff x="1248" y="2496"/>
            <a:chExt cx="3951" cy="438"/>
          </a:xfrm>
        </p:grpSpPr>
        <p:pic>
          <p:nvPicPr>
            <p:cNvPr id="16416" name="Picture 2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2496"/>
              <a:ext cx="94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Text Box 29"/>
            <p:cNvSpPr txBox="1">
              <a:spLocks noChangeArrowheads="1"/>
            </p:cNvSpPr>
            <p:nvPr/>
          </p:nvSpPr>
          <p:spPr bwMode="auto">
            <a:xfrm>
              <a:off x="1248" y="2582"/>
              <a:ext cx="39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zh-CN" sz="2000" dirty="0" smtClean="0">
                  <a:solidFill>
                    <a:schemeClr val="hlink"/>
                  </a:solidFill>
                  <a:latin typeface="Comic Sans MS" pitchFamily="66" charset="0"/>
                  <a:ea typeface="宋体" pitchFamily="2" charset="-122"/>
                </a:rPr>
                <a:t>                                               pairs </a:t>
              </a:r>
              <a:r>
                <a:rPr lang="en-US" altLang="zh-CN" sz="2000" dirty="0">
                  <a:solidFill>
                    <a:schemeClr val="hlink"/>
                  </a:solidFill>
                  <a:latin typeface="Comic Sans MS" pitchFamily="66" charset="0"/>
                  <a:ea typeface="宋体" pitchFamily="2" charset="-122"/>
                </a:rPr>
                <a:t>of small </a:t>
              </a:r>
              <a:r>
                <a:rPr lang="en-US" altLang="zh-CN" sz="2000" dirty="0" smtClean="0">
                  <a:solidFill>
                    <a:schemeClr val="hlink"/>
                  </a:solidFill>
                  <a:latin typeface="Comic Sans MS" pitchFamily="66" charset="0"/>
                  <a:ea typeface="宋体" pitchFamily="2" charset="-122"/>
                </a:rPr>
                <a:t>groups</a:t>
              </a:r>
              <a:endPara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endParaRPr>
            </a:p>
          </p:txBody>
        </p:sp>
      </p:grpSp>
      <p:pic>
        <p:nvPicPr>
          <p:cNvPr id="26659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6229350"/>
            <a:ext cx="1257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010150"/>
            <a:ext cx="1257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Fixed-Width Partitions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90600" y="5334000"/>
            <a:ext cx="16002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5867400"/>
            <a:ext cx="1066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057400" y="5867400"/>
            <a:ext cx="8382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590800" y="5334000"/>
            <a:ext cx="1752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895600" y="5867400"/>
            <a:ext cx="1066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3962400" y="5867400"/>
            <a:ext cx="1219200" cy="2286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343400" y="5334000"/>
            <a:ext cx="114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181600" y="5867400"/>
            <a:ext cx="1066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486400" y="5334000"/>
            <a:ext cx="10668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>
            <a:off x="1524000" y="5562600"/>
            <a:ext cx="3810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1905000" y="5562600"/>
            <a:ext cx="6096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2514600" y="5562600"/>
            <a:ext cx="9906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3429000" y="5562600"/>
            <a:ext cx="762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505200" y="5562600"/>
            <a:ext cx="10668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4572000" y="5562600"/>
            <a:ext cx="3810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>
            <a:off x="4953000" y="5562600"/>
            <a:ext cx="7620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 flipH="1">
            <a:off x="5715000" y="5562600"/>
            <a:ext cx="304800" cy="304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438400" y="4953000"/>
            <a:ext cx="2057400" cy="1295400"/>
          </a:xfrm>
          <a:prstGeom prst="ellipse">
            <a:avLst/>
          </a:prstGeom>
          <a:noFill/>
          <a:ln w="28575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057398" y="3105150"/>
            <a:ext cx="5573714" cy="400050"/>
            <a:chOff x="1728" y="1956"/>
            <a:chExt cx="3511" cy="252"/>
          </a:xfrm>
        </p:grpSpPr>
        <p:pic>
          <p:nvPicPr>
            <p:cNvPr id="16414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968"/>
              <a:ext cx="3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5" name="Text Box 27"/>
            <p:cNvSpPr txBox="1">
              <a:spLocks noChangeArrowheads="1"/>
            </p:cNvSpPr>
            <p:nvPr/>
          </p:nvSpPr>
          <p:spPr bwMode="auto">
            <a:xfrm>
              <a:off x="2112" y="1956"/>
              <a:ext cx="31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zh-CN" sz="2000" dirty="0">
                  <a:solidFill>
                    <a:schemeClr val="hlink"/>
                  </a:solidFill>
                  <a:latin typeface="Comic Sans MS" pitchFamily="66" charset="0"/>
                  <a:ea typeface="宋体" pitchFamily="2" charset="-122"/>
                </a:rPr>
                <a:t>elements in each </a:t>
              </a:r>
              <a:r>
                <a:rPr lang="en-US" altLang="zh-CN" sz="2000" dirty="0" smtClean="0">
                  <a:solidFill>
                    <a:schemeClr val="hlink"/>
                  </a:solidFill>
                  <a:latin typeface="Comic Sans MS" pitchFamily="66" charset="0"/>
                  <a:ea typeface="宋体" pitchFamily="2" charset="-122"/>
                </a:rPr>
                <a:t>interval</a:t>
              </a:r>
              <a:endParaRPr lang="en-US" altLang="zh-CN" sz="2000" dirty="0">
                <a:latin typeface="Comic Sans MS" pitchFamily="66" charset="0"/>
                <a:ea typeface="宋体" pitchFamily="2" charset="-122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15000" y="1792069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|=r</a:t>
            </a:r>
          </a:p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29" grpId="0" animBg="1"/>
      <p:bldP spid="26629" grpId="1" animBg="1"/>
      <p:bldP spid="26630" grpId="0" animBg="1"/>
      <p:bldP spid="26630" grpId="1" animBg="1"/>
      <p:bldP spid="26631" grpId="0" animBg="1"/>
      <p:bldP spid="26633" grpId="0" animBg="1"/>
      <p:bldP spid="26634" grpId="0" animBg="1"/>
      <p:bldP spid="26634" grpId="1" animBg="1"/>
      <p:bldP spid="26635" grpId="0" animBg="1"/>
      <p:bldP spid="26635" grpId="1" animBg="1"/>
      <p:bldP spid="26637" grpId="0" animBg="1"/>
      <p:bldP spid="26637" grpId="1" animBg="1"/>
      <p:bldP spid="26639" grpId="0" animBg="1"/>
      <p:bldP spid="26639" grpId="1" animBg="1"/>
      <p:bldP spid="26640" grpId="0" animBg="1"/>
      <p:bldP spid="26640" grpId="1" animBg="1"/>
      <p:bldP spid="26641" grpId="0" animBg="1"/>
      <p:bldP spid="26641" grpId="1" animBg="1"/>
      <p:bldP spid="26642" grpId="0" animBg="1"/>
      <p:bldP spid="26642" grpId="1" animBg="1"/>
      <p:bldP spid="26643" grpId="0" animBg="1"/>
      <p:bldP spid="26644" grpId="0" animBg="1"/>
      <p:bldP spid="26644" grpId="1" animBg="1"/>
      <p:bldP spid="26645" grpId="0" animBg="1"/>
      <p:bldP spid="26645" grpId="1" animBg="1"/>
      <p:bldP spid="26646" grpId="0" animBg="1"/>
      <p:bldP spid="26646" grpId="1" animBg="1"/>
      <p:bldP spid="26647" grpId="0" animBg="1"/>
      <p:bldP spid="26647" grpId="1" animBg="1"/>
      <p:bldP spid="266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81000" y="4394537"/>
            <a:ext cx="723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Lookup 1’s in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and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“1-entries”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in the hash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tables</a:t>
            </a:r>
          </a:p>
          <a:p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Go back to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for each “1-entry”</a:t>
            </a: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381000" y="5715000"/>
            <a:ext cx="595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Bad case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: two different elements in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are mapped to the same one in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Subroutine </a:t>
            </a:r>
            <a:r>
              <a:rPr lang="en-US" altLang="zh-CN" sz="36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endParaRPr lang="en-US" altLang="zh-CN" sz="3600" dirty="0" smtClean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174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924300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333500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381000" y="1219200"/>
            <a:ext cx="2286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(Preprocessing)</a:t>
            </a: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Map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to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using a hash function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sz="2000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3352800" y="2605088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 flipH="1">
            <a:off x="3505200" y="1676400"/>
            <a:ext cx="6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 flipH="1" flipV="1">
            <a:off x="3505200" y="3124200"/>
            <a:ext cx="63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3592513" y="1690688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>
            <a:off x="3587750" y="3429000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69888" y="2955925"/>
            <a:ext cx="2606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Compute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(bitwise-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AND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962400" y="1295400"/>
          <a:ext cx="434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189840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962400" y="3896360"/>
          <a:ext cx="43434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192340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876800" y="2118360"/>
          <a:ext cx="2514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0100001000100001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76800" y="3058160"/>
          <a:ext cx="2514600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0100010001000001</a:t>
                      </a:r>
                      <a:endParaRPr lang="en-US" altLang="zh-CN" sz="2000" dirty="0"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>
            <a:off x="4495800" y="1676400"/>
            <a:ext cx="1981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5524500" y="1714500"/>
            <a:ext cx="4572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5257800" y="1676400"/>
            <a:ext cx="1447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7162800" y="1676400"/>
            <a:ext cx="6096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0800000">
            <a:off x="7086600" y="3429000"/>
            <a:ext cx="685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495800" y="3429000"/>
            <a:ext cx="1828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5448300" y="3543300"/>
            <a:ext cx="4572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10800000">
            <a:off x="5334000" y="3429000"/>
            <a:ext cx="13716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4876800" y="2575560"/>
          <a:ext cx="2514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0100000000000001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62" name="Straight Arrow Connector 61"/>
          <p:cNvCxnSpPr/>
          <p:nvPr/>
        </p:nvCxnSpPr>
        <p:spPr bwMode="auto">
          <a:xfrm flipV="1">
            <a:off x="5334000" y="1676400"/>
            <a:ext cx="1371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 flipH="1" flipV="1">
            <a:off x="6972300" y="1714500"/>
            <a:ext cx="9906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5334000" y="2971800"/>
            <a:ext cx="1371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16200000" flipH="1">
            <a:off x="6972300" y="3086100"/>
            <a:ext cx="9144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7696200" y="2277070"/>
            <a:ext cx="144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1600" dirty="0" smtClean="0">
                <a:latin typeface="Comic Sans MS" pitchFamily="66" charset="0"/>
                <a:ea typeface="宋体" pitchFamily="2" charset="-122"/>
              </a:rPr>
              <a:t>Hash images are encoded as words of size </a:t>
            </a:r>
            <a:r>
              <a:rPr lang="en-US" altLang="zh-CN" sz="16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w</a:t>
            </a:r>
            <a:endParaRPr lang="en-US" altLang="zh-CN" sz="1600" dirty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0" grpId="0"/>
      <p:bldP spid="32801" grpId="0"/>
      <p:bldP spid="17425" grpId="0"/>
      <p:bldP spid="17426" grpId="0"/>
      <p:bldP spid="17427" grpId="0" animBg="1"/>
      <p:bldP spid="17428" grpId="0" animBg="1"/>
      <p:bldP spid="17429" grpId="0"/>
      <p:bldP spid="17430" grpId="0"/>
      <p:bldP spid="3279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381000" y="4394537"/>
            <a:ext cx="7239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Lookup 1’s in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and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“1-entries”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in the hash 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tables</a:t>
            </a:r>
          </a:p>
          <a:p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Go back to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 smtClean="0">
                <a:latin typeface="Comic Sans MS" pitchFamily="66" charset="0"/>
                <a:ea typeface="宋体" pitchFamily="2" charset="-122"/>
              </a:rPr>
              <a:t> for each “1-entry”</a:t>
            </a: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381000" y="5715000"/>
            <a:ext cx="5959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Bad case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: two different elements in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are mapped to the same one in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Analysis</a:t>
            </a:r>
          </a:p>
        </p:txBody>
      </p:sp>
      <p:pic>
        <p:nvPicPr>
          <p:cNvPr id="174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924300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333500"/>
            <a:ext cx="2476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381000" y="1219200"/>
            <a:ext cx="2286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(Preprocessing)</a:t>
            </a:r>
            <a:endParaRPr lang="en-US" altLang="zh-CN" sz="2000" dirty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Map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to 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 using a hash function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sz="2000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3352800" y="2605088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2, …, w}</a:t>
            </a: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 flipH="1">
            <a:off x="3505200" y="1676400"/>
            <a:ext cx="6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3"/>
          <p:cNvSpPr>
            <a:spLocks noChangeShapeType="1"/>
          </p:cNvSpPr>
          <p:nvPr/>
        </p:nvSpPr>
        <p:spPr bwMode="auto">
          <a:xfrm flipH="1" flipV="1">
            <a:off x="3505200" y="3124200"/>
            <a:ext cx="63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3592513" y="1690688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17430" name="Text Box 25"/>
          <p:cNvSpPr txBox="1">
            <a:spLocks noChangeArrowheads="1"/>
          </p:cNvSpPr>
          <p:nvPr/>
        </p:nvSpPr>
        <p:spPr bwMode="auto">
          <a:xfrm>
            <a:off x="3587750" y="3429000"/>
            <a:ext cx="317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69888" y="2955925"/>
            <a:ext cx="2606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Compute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∩h(I</a:t>
            </a:r>
            <a:r>
              <a:rPr lang="en-US" altLang="zh-CN" sz="20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</a:p>
          <a:p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(bitwise-</a:t>
            </a:r>
            <a:r>
              <a:rPr lang="en-US" altLang="zh-CN" sz="2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AND</a:t>
            </a:r>
            <a:r>
              <a:rPr lang="en-US" altLang="zh-CN" sz="2000" dirty="0">
                <a:latin typeface="Comic Sans MS" pitchFamily="66" charset="0"/>
                <a:ea typeface="宋体" pitchFamily="2" charset="-122"/>
              </a:rPr>
              <a:t>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962400" y="1295400"/>
          <a:ext cx="434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123401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189840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962400" y="3896360"/>
          <a:ext cx="43434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850"/>
                <a:gridCol w="1085850"/>
                <a:gridCol w="1085850"/>
                <a:gridCol w="10858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122402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132406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156710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192340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4876800" y="2118360"/>
          <a:ext cx="2514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0100001000100001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4876800" y="3058160"/>
          <a:ext cx="2514600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0100010001000001</a:t>
                      </a:r>
                      <a:endParaRPr lang="en-US" altLang="zh-CN" sz="2000" dirty="0"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 bwMode="auto">
          <a:xfrm>
            <a:off x="4495800" y="1676400"/>
            <a:ext cx="198120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16200000" flipH="1">
            <a:off x="5524500" y="1714500"/>
            <a:ext cx="457200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0800000" flipV="1">
            <a:off x="5257800" y="1676400"/>
            <a:ext cx="1447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rot="10800000" flipV="1">
            <a:off x="7162800" y="1676400"/>
            <a:ext cx="6096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rot="10800000">
            <a:off x="7086600" y="3429000"/>
            <a:ext cx="685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4495800" y="3429000"/>
            <a:ext cx="18288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5448300" y="3543300"/>
            <a:ext cx="45720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10800000">
            <a:off x="5334000" y="3429000"/>
            <a:ext cx="13716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/>
          </a:ln>
          <a:effectLst/>
        </p:spPr>
      </p:cxnSp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4876800" y="2575560"/>
          <a:ext cx="25146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0100000000000001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cxnSp>
        <p:nvCxnSpPr>
          <p:cNvPr id="62" name="Straight Arrow Connector 61"/>
          <p:cNvCxnSpPr/>
          <p:nvPr/>
        </p:nvCxnSpPr>
        <p:spPr bwMode="auto">
          <a:xfrm flipV="1">
            <a:off x="5334000" y="1676400"/>
            <a:ext cx="1371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5400000" flipH="1" flipV="1">
            <a:off x="6972300" y="1714500"/>
            <a:ext cx="99060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5334000" y="2971800"/>
            <a:ext cx="1371600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rot="16200000" flipH="1">
            <a:off x="6972300" y="3086100"/>
            <a:ext cx="91440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23610" y="3886200"/>
            <a:ext cx="1638590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one operation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5345668"/>
            <a:ext cx="5546711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)| = (|I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 + # bad cases)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operations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" y="6412468"/>
            <a:ext cx="4693914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one bad case for each pair in expectation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58000" y="5269468"/>
            <a:ext cx="2053767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Total complexity:</a:t>
            </a: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1971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696200" y="2277070"/>
            <a:ext cx="1447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1600" dirty="0" smtClean="0">
                <a:latin typeface="Comic Sans MS" pitchFamily="66" charset="0"/>
                <a:ea typeface="宋体" pitchFamily="2" charset="-122"/>
              </a:rPr>
              <a:t>Hash images are encoded as words of size </a:t>
            </a:r>
            <a:r>
              <a:rPr lang="en-US" altLang="zh-CN" sz="16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w</a:t>
            </a:r>
            <a:endParaRPr lang="en-US" altLang="zh-CN" sz="1600" dirty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3507" y="43434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  <p:bldP spid="38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Analysis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820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Optimize the parameter a bit 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905000"/>
            <a:ext cx="1219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120900" y="1905000"/>
            <a:ext cx="4961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latin typeface="Comic Sans MS" pitchFamily="66" charset="0"/>
                <a:ea typeface="宋体" pitchFamily="2" charset="-122"/>
              </a:rPr>
              <a:t>--- total # of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small groups (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 = a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,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 = b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)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120900" y="2514600"/>
            <a:ext cx="5477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latin typeface="Comic Sans MS" pitchFamily="66" charset="0"/>
                <a:ea typeface="宋体" pitchFamily="2" charset="-122"/>
              </a:rPr>
              <a:t>---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ensure one 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bad case for each pair of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36575" y="2438400"/>
            <a:ext cx="517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s.t.</a:t>
            </a: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4391025"/>
            <a:ext cx="187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0700"/>
            <a:ext cx="2133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05200" y="3810000"/>
            <a:ext cx="2053767" cy="36933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Total complexity: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7307" y="1258669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|=r</a:t>
            </a:r>
          </a:p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Outline</a:t>
            </a:r>
            <a:endParaRPr lang="zh-CN" altLang="en-US" sz="360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fixed-width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Intersection via randomized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Experiments</a:t>
            </a:r>
            <a:endParaRPr lang="en-US" altLang="zh-CN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14675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Two sets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Grouping hash function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(different from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h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:</a:t>
            </a:r>
          </a:p>
          <a:p>
            <a:pPr lvl="1"/>
            <a:endParaRPr lang="en-US" altLang="zh-CN" sz="2400" dirty="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group elements in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according to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g(.)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Compute the intersection of two small groups: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	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={x∈L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| g(x)=</a:t>
            </a:r>
            <a:r>
              <a:rPr lang="en-US" altLang="zh-CN" sz="2400" dirty="0" err="1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}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={y∈L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| g(y)=</a:t>
            </a:r>
            <a:r>
              <a:rPr lang="en-US" altLang="zh-CN" sz="2400" dirty="0" err="1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}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using </a:t>
            </a:r>
            <a:r>
              <a:rPr lang="en-US" altLang="zh-CN" sz="24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endParaRPr lang="en-US" altLang="zh-CN" sz="2400" u="sng" dirty="0" smtClean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114675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Randomized Partition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4126468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386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530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674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48122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g(x) = 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15590" y="4812268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g(x) = 2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0" y="4812268"/>
            <a:ext cx="71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…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1792069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|=r</a:t>
            </a:r>
          </a:p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629400" y="407806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The same grouping function for all sets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14675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51816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Two sets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Grouping hash function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(different from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h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:</a:t>
            </a:r>
          </a:p>
          <a:p>
            <a:pPr lvl="1"/>
            <a:endParaRPr lang="en-US" altLang="zh-CN" sz="2400" dirty="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group elements in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according to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g(.)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114675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Randomized Partition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4126468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42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386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530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67400" y="4659868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4812268"/>
            <a:ext cx="71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… …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15000" y="1792069"/>
            <a:ext cx="2868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|=r</a:t>
            </a:r>
          </a:p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6629400" y="407806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The same grouping function for all sets</a:t>
            </a:r>
            <a:endParaRPr lang="en-US" dirty="0" smtClean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81200" y="6324600"/>
            <a:ext cx="4114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295400" y="579120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209800" y="5791200"/>
            <a:ext cx="6096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24200" y="5791200"/>
            <a:ext cx="838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038600" y="5791200"/>
            <a:ext cx="533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953000" y="5791200"/>
            <a:ext cx="3048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867400" y="5791200"/>
            <a:ext cx="9144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16764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25908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35052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7"/>
          <p:cNvSpPr>
            <a:spLocks noChangeShapeType="1"/>
          </p:cNvSpPr>
          <p:nvPr/>
        </p:nvSpPr>
        <p:spPr bwMode="auto">
          <a:xfrm>
            <a:off x="42672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51054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6248400" y="4876800"/>
            <a:ext cx="0" cy="9144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219200" y="4812268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g(x) = 1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219200" y="5345668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g(y) </a:t>
            </a:r>
            <a:r>
              <a:rPr lang="en-US" dirty="0" smtClean="0">
                <a:latin typeface="Comic Sans MS" pitchFamily="66" charset="0"/>
              </a:rPr>
              <a:t>= 1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15590" y="4812268"/>
            <a:ext cx="100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g(x) = 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115590" y="534566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g(y) </a:t>
            </a:r>
            <a:r>
              <a:rPr lang="en-US" dirty="0" smtClean="0">
                <a:latin typeface="Comic Sans MS" pitchFamily="66" charset="0"/>
              </a:rPr>
              <a:t>= 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048000" y="5345668"/>
            <a:ext cx="71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…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Analysis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Number of </a:t>
            </a:r>
            <a:r>
              <a:rPr lang="en-US" altLang="zh-CN" sz="28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bad cases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for each pair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Then follow the previous analysis: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Generalized to </a:t>
            </a:r>
            <a:r>
              <a:rPr lang="en-US" altLang="zh-CN" sz="28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k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sets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905000"/>
            <a:ext cx="1971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905000"/>
            <a:ext cx="2047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6479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857250" y="2681288"/>
            <a:ext cx="318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Rigorous analysis is trickier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187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5029200"/>
            <a:ext cx="26860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Outline</a:t>
            </a:r>
            <a:endParaRPr lang="zh-CN" altLang="en-US" sz="360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Intersection via fixed-width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Intersection via randomized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Experiments</a:t>
            </a:r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Data Structures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Multi-resolution structure for online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processing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Linear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(to the size of each set) space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6543"/>
            <a:ext cx="6629400" cy="435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 Practical Version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Motivation: linear scan is cheap in memory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Instead of using </a:t>
            </a:r>
            <a:r>
              <a:rPr lang="en-US" altLang="zh-CN" sz="24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to compute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 just linear scan them, in time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O(|I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+|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(Preprocessing)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Map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into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{1, …, w}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using a hash function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</a:t>
            </a:r>
            <a:endParaRPr lang="en-US" altLang="zh-CN" sz="2400" baseline="-25000" dirty="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Linear scan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ea typeface="宋体" pitchFamily="2" charset="-122"/>
              </a:rPr>
              <a:t> and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only if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 </a:t>
            </a:r>
            <a:r>
              <a:rPr lang="en-US" altLang="zh-CN" dirty="0" smtClean="0">
                <a:solidFill>
                  <a:schemeClr val="hlink"/>
                </a:solidFill>
                <a:ea typeface="宋体" pitchFamily="2" charset="-122"/>
              </a:rPr>
              <a:t>≠</a:t>
            </a:r>
            <a:endParaRPr lang="en-US" altLang="zh-CN" sz="2400" dirty="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73262" y="3429000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 Practical Version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Motivation: linear scan is cheap in memory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Instead of using </a:t>
            </a:r>
            <a:r>
              <a:rPr lang="en-US" altLang="zh-CN" sz="24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to compute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 just linear scan them, in time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O(|I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+|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796268"/>
            <a:ext cx="2819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200" y="5064019"/>
            <a:ext cx="3048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4671351"/>
            <a:ext cx="685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4214151"/>
            <a:ext cx="685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7615" y="414961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37615" y="459515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dirty="0"/>
          </a:p>
        </p:txBody>
      </p:sp>
      <p:cxnSp>
        <p:nvCxnSpPr>
          <p:cNvPr id="21" name="Straight Connector 20"/>
          <p:cNvCxnSpPr>
            <a:stCxn id="10" idx="2"/>
            <a:endCxn id="9" idx="0"/>
          </p:cNvCxnSpPr>
          <p:nvPr/>
        </p:nvCxnSpPr>
        <p:spPr bwMode="auto">
          <a:xfrm rot="5400000">
            <a:off x="2971800" y="4557051"/>
            <a:ext cx="228600" cy="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 bwMode="auto">
          <a:xfrm>
            <a:off x="3546791" y="4467119"/>
            <a:ext cx="1711009" cy="1280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33528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baseline="30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42644" y="5368819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44076" y="430201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ea typeface="宋体" pitchFamily="2" charset="-122"/>
              </a:rPr>
              <a:t>Linear scan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 Practical Version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Motivation: linear scan is cheap in memory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Instead of using </a:t>
            </a:r>
            <a:r>
              <a:rPr lang="en-US" altLang="zh-CN" sz="2400" u="sng" dirty="0" err="1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QuickIntersect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to compute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 just linear scan them, in time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O(|I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+|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3796268"/>
            <a:ext cx="28194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43200" y="5064019"/>
            <a:ext cx="3048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43200" y="4671351"/>
            <a:ext cx="6858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3200" y="4214151"/>
            <a:ext cx="6858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37615" y="4149619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937615" y="4595151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dirty="0"/>
          </a:p>
        </p:txBody>
      </p:sp>
      <p:cxnSp>
        <p:nvCxnSpPr>
          <p:cNvPr id="21" name="Straight Connector 20"/>
          <p:cNvCxnSpPr>
            <a:stCxn id="10" idx="2"/>
            <a:endCxn id="9" idx="0"/>
          </p:cNvCxnSpPr>
          <p:nvPr/>
        </p:nvCxnSpPr>
        <p:spPr bwMode="auto">
          <a:xfrm rot="5400000">
            <a:off x="2971800" y="4557051"/>
            <a:ext cx="2286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 bwMode="auto">
          <a:xfrm>
            <a:off x="3546791" y="4467119"/>
            <a:ext cx="1711009" cy="1280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43200" y="3352800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baseline="30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742644" y="5368819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44076" y="430201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  <a:ea typeface="宋体" pitchFamily="2" charset="-122"/>
              </a:rPr>
              <a:t>Linear scan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H="1">
            <a:off x="4360148" y="4343400"/>
            <a:ext cx="288052" cy="35964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4360148" y="4343400"/>
            <a:ext cx="288052" cy="359648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Analysis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The probability of </a:t>
            </a:r>
            <a:r>
              <a:rPr lang="en-US" altLang="zh-CN" sz="28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false positive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is bounded: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Using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p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hash functions, false positive happens with lower probability: at most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 Complexity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When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ea typeface="宋体" pitchFamily="2" charset="-122"/>
              </a:rPr>
              <a:t>∩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=   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 (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false positive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) scan it with </a:t>
            </a:r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prob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When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∩I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≠   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, must scan it (only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such pairs)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828800"/>
            <a:ext cx="6743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55850"/>
            <a:ext cx="42767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734050" y="4662487"/>
            <a:ext cx="318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Rigorous analysis is trickier </a:t>
            </a:r>
          </a:p>
        </p:txBody>
      </p:sp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74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0200"/>
            <a:ext cx="285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257800"/>
            <a:ext cx="3238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981200" y="2362200"/>
            <a:ext cx="5029200" cy="9906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90825"/>
            <a:ext cx="4876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10025"/>
            <a:ext cx="19145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0" y="1219200"/>
            <a:ext cx="2553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6172200"/>
            <a:ext cx="4038600" cy="63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  <p:bldP spid="389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Intersection of Short-Long Lists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Outline (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when </a:t>
            </a:r>
            <a:r>
              <a:rPr lang="en-US" altLang="zh-CN" sz="24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|I</a:t>
            </a:r>
            <a:r>
              <a:rPr lang="en-US" altLang="zh-CN" sz="2400" baseline="-250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|&gt;&gt;|I</a:t>
            </a:r>
            <a:r>
              <a:rPr lang="en-US" altLang="zh-CN" sz="2400" baseline="-250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)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Linear scan in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Binary search in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Based on the same data structure, we get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057400" y="4648200"/>
            <a:ext cx="16002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4384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8956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657600" y="4648200"/>
            <a:ext cx="1752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410200" y="4648200"/>
            <a:ext cx="114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553200" y="4648200"/>
            <a:ext cx="10668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057400" y="48577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3657600" y="48577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7620000" y="48577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6553200" y="48577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781800" y="5029200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7162800" y="5029200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238250" y="4572000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baseline="-25000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: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238250" y="4938713"/>
            <a:ext cx="471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baseline="-2500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:</a:t>
            </a: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6553200" y="4648200"/>
            <a:ext cx="106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3657600" y="4648200"/>
            <a:ext cx="1752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1816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48768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42672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4572000" y="50292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86" y="3205163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ine 24"/>
          <p:cNvSpPr>
            <a:spLocks noChangeShapeType="1"/>
          </p:cNvSpPr>
          <p:nvPr/>
        </p:nvSpPr>
        <p:spPr bwMode="auto">
          <a:xfrm flipH="1">
            <a:off x="5410200" y="487680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91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5" grpId="0" animBg="1"/>
      <p:bldP spid="36876" grpId="0" animBg="1"/>
      <p:bldP spid="36877" grpId="0" animBg="1"/>
      <p:bldP spid="36880" grpId="0" animBg="1"/>
      <p:bldP spid="36882" grpId="0" animBg="1"/>
      <p:bldP spid="36883" grpId="0" animBg="1"/>
      <p:bldP spid="36886" grpId="0" animBg="1"/>
      <p:bldP spid="36887" grpId="0" animBg="1"/>
      <p:bldP spid="36888" grpId="0" animBg="1"/>
      <p:bldP spid="36891" grpId="0" animBg="1"/>
      <p:bldP spid="36892" grpId="0" animBg="1"/>
      <p:bldP spid="36893" grpId="0"/>
      <p:bldP spid="36894" grpId="0"/>
      <p:bldP spid="36896" grpId="0" animBg="1"/>
      <p:bldP spid="36896" grpId="1" animBg="1"/>
      <p:bldP spid="36895" grpId="0" animBg="1"/>
      <p:bldP spid="36895" grpId="1" animBg="1"/>
      <p:bldP spid="36897" grpId="0" animBg="1"/>
      <p:bldP spid="36897" grpId="1" animBg="1"/>
      <p:bldP spid="36898" grpId="0" animBg="1"/>
      <p:bldP spid="36898" grpId="1" animBg="1"/>
      <p:bldP spid="36899" grpId="0" animBg="1"/>
      <p:bldP spid="36899" grpId="1" animBg="1"/>
      <p:bldP spid="36900" grpId="0" animBg="1"/>
      <p:bldP spid="36900" grpId="1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Outline</a:t>
            </a:r>
            <a:endParaRPr lang="zh-CN" altLang="en-US" sz="360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fixed-width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randomized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Experiments</a:t>
            </a:r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Experiments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Synthetic data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Uniformly generating elements in {1, 2, …, R}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Real data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8 million Wikipedia documents</a:t>
            </a:r>
          </a:p>
          <a:p>
            <a:pPr lvl="1"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(inverted index – sets)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The 10 thousand most frequent queries from Bing (online intersection queries)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Implemented in C, 4GB 64-bit 2.4GHz PC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Time (in milliseconds)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Experiments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Sorted lists merge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B-trees, skip lists, or </a:t>
            </a:r>
            <a:r>
              <a:rPr lang="en-US" altLang="zh-CN" sz="2800" dirty="0" err="1" smtClean="0">
                <a:latin typeface="Comic Sans MS" pitchFamily="66" charset="0"/>
                <a:ea typeface="宋体" pitchFamily="2" charset="-122"/>
              </a:rPr>
              <a:t>treaps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Adaptive algorithms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Hash-table lookup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Word-level parallelism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Intersection size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r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is small </a:t>
            </a:r>
          </a:p>
          <a:p>
            <a:pPr lvl="1"/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 word size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Map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to a small range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2254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[Hwang and Lin 72], [Knuth 73], [Brown and </a:t>
            </a:r>
            <a:r>
              <a:rPr lang="en-US" altLang="zh-CN" dirty="0" err="1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Tarjan</a:t>
            </a:r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 79], [Pugh 90], [</a:t>
            </a:r>
            <a:r>
              <a:rPr lang="en-US" altLang="zh-CN" dirty="0" err="1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Blelloch</a:t>
            </a:r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 and Reid-Miller 98], 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51513" y="5791200"/>
            <a:ext cx="240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[Bille, Pagh, Pagh 07]</a:t>
            </a:r>
          </a:p>
        </p:txBody>
      </p:sp>
      <p:pic>
        <p:nvPicPr>
          <p:cNvPr id="1229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30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76775"/>
            <a:ext cx="2933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981200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3507" y="9906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90208" y="2971800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(bound # comparisons w.r.t. opt)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36446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</a:t>
            </a:r>
            <a:r>
              <a:rPr lang="en-US" altLang="zh-CN" dirty="0" err="1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Demaine</a:t>
            </a:r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, Lopez-Ortiz, and Munro 00], …</a:t>
            </a:r>
            <a:endParaRPr lang="en-US" altLang="zh-CN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Experiments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Sorted lists merge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B-trees, skip lists, or </a:t>
            </a:r>
            <a:r>
              <a:rPr lang="en-US" altLang="zh-CN" sz="2800" dirty="0" err="1" smtClean="0">
                <a:latin typeface="Comic Sans MS" pitchFamily="66" charset="0"/>
                <a:ea typeface="宋体" pitchFamily="2" charset="-122"/>
              </a:rPr>
              <a:t>treaps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Adaptive algorithms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Hash-table lookup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Word-level parallelism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7415" y="1295400"/>
            <a:ext cx="1104790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Merge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697415" y="1828800"/>
            <a:ext cx="1366080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SkipList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6702935" y="2667000"/>
            <a:ext cx="1460656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Adaptive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715585" y="3886200"/>
            <a:ext cx="904415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Hash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705600" y="4419600"/>
            <a:ext cx="699230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BPP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705600" y="3200400"/>
            <a:ext cx="760144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SvS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696200" y="3886200"/>
            <a:ext cx="1170513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Lookup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Outline</a:t>
            </a:r>
            <a:endParaRPr lang="zh-CN" altLang="en-US" sz="360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Introduction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fixed-width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Intersection via randomized partitions</a:t>
            </a:r>
          </a:p>
          <a:p>
            <a:pPr>
              <a:buFont typeface="Arial" charset="0"/>
              <a:buNone/>
            </a:pPr>
            <a:endParaRPr lang="en-US" altLang="zh-CN" sz="2800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  <a:p>
            <a:pPr>
              <a:buFont typeface="Arial" charset="0"/>
              <a:buNone/>
            </a:pPr>
            <a:r>
              <a:rPr lang="en-US" altLang="zh-CN" sz="2800" dirty="0" smtClean="0">
                <a:solidFill>
                  <a:srgbClr val="A1A1A1"/>
                </a:solidFill>
                <a:latin typeface="Comic Sans MS" pitchFamily="66" charset="0"/>
                <a:ea typeface="宋体" pitchFamily="2" charset="-122"/>
              </a:rPr>
              <a:t>Experiments</a:t>
            </a:r>
            <a:endParaRPr lang="en-US" altLang="zh-CN" dirty="0" smtClean="0">
              <a:solidFill>
                <a:srgbClr val="A1A1A1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Experiments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Our approaches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Fixed-width partition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Randomized partition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The practical version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Short-long list intersection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724025"/>
            <a:ext cx="187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495800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2590800"/>
            <a:ext cx="18764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43433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Experiments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Our approaches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Fixed-width partition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Randomized partition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The practical version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Short-long list intersection</a:t>
            </a:r>
            <a:endParaRPr lang="en-US" altLang="zh-CN" sz="2400" dirty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7415" y="1752600"/>
            <a:ext cx="1503938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IntGroup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697415" y="2662535"/>
            <a:ext cx="1542410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RanGroup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702935" y="3505200"/>
            <a:ext cx="2233304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RanGroupScan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705600" y="4415135"/>
            <a:ext cx="1346844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 err="1" smtClean="0">
                <a:latin typeface="Comic Sans MS" pitchFamily="66" charset="0"/>
                <a:ea typeface="宋体" pitchFamily="2" charset="-122"/>
              </a:rPr>
              <a:t>HashBin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Varying the Size of Sets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702141" y="5830669"/>
            <a:ext cx="1888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 = m = 1M~10M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 = n*1%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5527457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81" y="1295400"/>
            <a:ext cx="8272019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Varying the Size of Intersection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685800" y="579120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 = m =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10M</a:t>
            </a:r>
          </a:p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 n*(0.005%~100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%) = 500~10M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18" y="1295400"/>
            <a:ext cx="790428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4864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Varying the Ratio of Set Sizes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624054" y="5678269"/>
            <a:ext cx="25763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10M, m/n = 2~500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 = n*1%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295400"/>
            <a:ext cx="815805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373469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46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Real Data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34548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680" y="1652683"/>
            <a:ext cx="6663785" cy="345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80" y="1981200"/>
            <a:ext cx="6663785" cy="345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80" y="2286000"/>
            <a:ext cx="6663785" cy="345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13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Conclusion and Future Work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Simple and </a:t>
            </a:r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fast set intersection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algorithms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Novel performance guarantee in theory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Better wall-clock performance:</a:t>
            </a:r>
            <a:r>
              <a:rPr lang="en-US" altLang="zh-CN" sz="3200" dirty="0" smtClean="0"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best in most cases; otherwise, close to the best</a:t>
            </a:r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Future work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Storage compression in our approaches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Select the best algorithm/parameter by estimating the size of intersection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dirty="0" err="1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RanGroup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v.s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. </a:t>
            </a:r>
            <a:r>
              <a:rPr lang="en-US" altLang="zh-CN" sz="2400" dirty="0" err="1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HashBin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)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dirty="0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sz="2400" dirty="0" err="1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RanGroup</a:t>
            </a:r>
            <a:r>
              <a:rPr lang="en-US" altLang="zh-CN" sz="2400" dirty="0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 </a:t>
            </a:r>
            <a:r>
              <a:rPr lang="en-US" altLang="zh-CN" sz="2400" dirty="0" err="1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v.s</a:t>
            </a:r>
            <a:r>
              <a:rPr lang="en-US" altLang="zh-CN" sz="2400" dirty="0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. Merge)</a:t>
            </a:r>
          </a:p>
          <a:p>
            <a:pPr lvl="1">
              <a:buFont typeface="Arial" charset="0"/>
              <a:buNone/>
            </a:pPr>
            <a:r>
              <a:rPr lang="en-US" altLang="zh-CN" sz="2400" dirty="0" smtClean="0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	(parameter p)			</a:t>
            </a:r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(sizes of groups)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6"/>
          <p:cNvSpPr>
            <a:spLocks noChangeArrowheads="1" noChangeShapeType="1" noTextEdit="1"/>
          </p:cNvSpPr>
          <p:nvPr/>
        </p:nvSpPr>
        <p:spPr bwMode="auto">
          <a:xfrm>
            <a:off x="2133600" y="2813050"/>
            <a:ext cx="4800600" cy="12350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Consolas"/>
                <a:cs typeface="Consola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Compression (preliminary results)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382000" cy="5334000"/>
          </a:xfrm>
        </p:spPr>
        <p:txBody>
          <a:bodyPr/>
          <a:lstStyle/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Storage compression in RanGroup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Grouping hash function g:</a:t>
            </a:r>
          </a:p>
          <a:p>
            <a:pPr lvl="1" algn="ctr">
              <a:buFont typeface="Arial" charset="0"/>
              <a:buNone/>
            </a:pP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random permutation/prefix of permuted ID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Storage of short lists</a:t>
            </a:r>
          </a:p>
          <a:p>
            <a:pPr lvl="1" algn="ctr">
              <a:buFont typeface="Arial" charset="0"/>
              <a:buNone/>
            </a:pP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suffix of permuted ID </a:t>
            </a:r>
          </a:p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Compared with Merge algo on </a:t>
            </a:r>
            <a:r>
              <a:rPr lang="en-US" altLang="zh-CN" sz="2800" smtClean="0">
                <a:latin typeface="Symbol" pitchFamily="18" charset="2"/>
                <a:ea typeface="宋体" pitchFamily="2" charset="-122"/>
              </a:rPr>
              <a:t>d</a:t>
            </a:r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-compression of inverted index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Compressed Merge:</a:t>
            </a:r>
          </a:p>
          <a:p>
            <a:pPr lvl="1" algn="ctr">
              <a:buFont typeface="Arial" charset="0"/>
              <a:buNone/>
            </a:pP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70% compression, 7 times slower (800ms)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Compressed RanGroup:</a:t>
            </a:r>
          </a:p>
          <a:p>
            <a:pPr lvl="1" algn="ctr">
              <a:buFont typeface="Arial" charset="0"/>
              <a:buNone/>
            </a:pP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	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40% compression, 1.5 times slower (140ms)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Remarks (cut or not?)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Linear additional space for preprocessing and indexing</a:t>
            </a:r>
          </a:p>
          <a:p>
            <a:endParaRPr lang="en-US" altLang="zh-CN" sz="280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Generalized to k lists</a:t>
            </a:r>
          </a:p>
          <a:p>
            <a:endParaRPr lang="en-US" altLang="zh-CN" sz="280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Generalized to disk I/O model</a:t>
            </a:r>
          </a:p>
          <a:p>
            <a:endParaRPr lang="en-US" altLang="zh-CN" sz="280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Difference between Pagh’s and ours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Pagh: Mapping + Word-level parallelism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Ours: Grouping + 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Introduction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458200" cy="4876800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Motivation: general operation in many contexts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Information retrieval (boolean keyword queries)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Evaluation of conjunctive predicates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Data mining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Web search</a:t>
            </a:r>
          </a:p>
          <a:p>
            <a:pPr lvl="1"/>
            <a:endParaRPr lang="en-US" altLang="zh-CN" sz="24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Preprocessing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index in 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linear (to </a:t>
            </a:r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set size) </a:t>
            </a:r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space</a:t>
            </a:r>
          </a:p>
          <a:p>
            <a:r>
              <a:rPr lang="en-US" altLang="zh-CN" sz="2800" dirty="0">
                <a:latin typeface="Comic Sans MS" pitchFamily="66" charset="0"/>
                <a:ea typeface="宋体" pitchFamily="2" charset="-122"/>
              </a:rPr>
              <a:t>Fast online processing algorithms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Focusing on in-memory index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Data Structures (remove)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905000"/>
            <a:ext cx="6492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09600" y="28956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Linear scan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447800" y="291465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Number of Lists (skip)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38200" y="5574268"/>
            <a:ext cx="1314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size 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10M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78205"/>
            <a:ext cx="7743825" cy="420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25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Number of Hash Functions (remove)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4" y="1295400"/>
            <a:ext cx="7310206" cy="386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194" y="5029200"/>
            <a:ext cx="7310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p = 1           p = 2           p = 4           p = 6           p = 8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Compression (remove)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0543"/>
            <a:ext cx="6987350" cy="41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79523"/>
            <a:ext cx="6987350" cy="358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38200" y="6064871"/>
            <a:ext cx="1888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 = m =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1M~10M</a:t>
            </a:r>
            <a:endParaRPr lang="en-US" altLang="zh-CN" dirty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 = n*1%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Intersection of Short-Long Lists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Outline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Two sorted lists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</a:p>
          <a:p>
            <a:pPr lvl="1"/>
            <a:endParaRPr lang="en-US" altLang="zh-CN" sz="240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Hash function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g:</a:t>
            </a:r>
          </a:p>
          <a:p>
            <a:pPr lvl="1"/>
            <a:endParaRPr lang="en-US" altLang="zh-CN" sz="240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latin typeface="Comic Sans MS" pitchFamily="66" charset="0"/>
              <a:ea typeface="宋体" pitchFamily="2" charset="-122"/>
            </a:endParaRPr>
          </a:p>
          <a:p>
            <a:pPr lvl="1">
              <a:buFont typeface="Arial" charset="0"/>
              <a:buNone/>
            </a:pP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	Group elements in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 and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 according to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g(.)</a:t>
            </a:r>
          </a:p>
          <a:p>
            <a:pPr lvl="1"/>
            <a:endParaRPr lang="en-US" altLang="zh-CN" sz="2400" smtClean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For each element in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={y∈L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| g(y)=i}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,</a:t>
            </a:r>
          </a:p>
          <a:p>
            <a:pPr lvl="1">
              <a:buFont typeface="Arial" charset="0"/>
              <a:buNone/>
            </a:pP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	binary search it in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I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baseline="30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={x∈L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 | g(x)=i}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2238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1019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417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781800" y="3509963"/>
            <a:ext cx="182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folHlink"/>
                </a:solidFill>
                <a:latin typeface="Comic Sans MS" pitchFamily="66" charset="0"/>
                <a:ea typeface="宋体" pitchFamily="2" charset="-122"/>
              </a:rPr>
              <a:t>(Preprocessing)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781800" y="5262563"/>
            <a:ext cx="2212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(Online processing)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057400" y="5867400"/>
            <a:ext cx="16002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4384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8956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657600" y="5867400"/>
            <a:ext cx="1752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5410200" y="5867400"/>
            <a:ext cx="114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553200" y="5867400"/>
            <a:ext cx="10668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057400" y="60769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3657600" y="60769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7620000" y="60769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>
            <a:off x="6553200" y="6076950"/>
            <a:ext cx="0" cy="5334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6781800" y="6248400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7162800" y="6248400"/>
            <a:ext cx="228600" cy="228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1238250" y="5791200"/>
            <a:ext cx="446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baseline="-2500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: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1238250" y="6157913"/>
            <a:ext cx="471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baseline="-2500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>
                <a:latin typeface="Comic Sans MS" pitchFamily="66" charset="0"/>
                <a:ea typeface="宋体" pitchFamily="2" charset="-122"/>
              </a:rPr>
              <a:t>:</a:t>
            </a: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6553200" y="5867400"/>
            <a:ext cx="10668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3657600" y="5867400"/>
            <a:ext cx="1752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1816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48768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9" name="Rectangle 35"/>
          <p:cNvSpPr>
            <a:spLocks noChangeArrowheads="1"/>
          </p:cNvSpPr>
          <p:nvPr/>
        </p:nvSpPr>
        <p:spPr bwMode="auto">
          <a:xfrm>
            <a:off x="42672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4572000" y="6248400"/>
            <a:ext cx="2286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97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6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6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/>
      <p:bldP spid="36873" grpId="0"/>
      <p:bldP spid="36874" grpId="0" animBg="1"/>
      <p:bldP spid="36875" grpId="0" animBg="1"/>
      <p:bldP spid="36876" grpId="0" animBg="1"/>
      <p:bldP spid="36877" grpId="0" animBg="1"/>
      <p:bldP spid="36880" grpId="0" animBg="1"/>
      <p:bldP spid="36882" grpId="0" animBg="1"/>
      <p:bldP spid="36883" grpId="0" animBg="1"/>
      <p:bldP spid="36886" grpId="0" animBg="1"/>
      <p:bldP spid="36887" grpId="0" animBg="1"/>
      <p:bldP spid="36888" grpId="0" animBg="1"/>
      <p:bldP spid="36891" grpId="0" animBg="1"/>
      <p:bldP spid="36892" grpId="0" animBg="1"/>
      <p:bldP spid="36893" grpId="0"/>
      <p:bldP spid="36894" grpId="0"/>
      <p:bldP spid="36896" grpId="0" animBg="1"/>
      <p:bldP spid="36896" grpId="1" animBg="1"/>
      <p:bldP spid="36895" grpId="0" animBg="1"/>
      <p:bldP spid="36895" grpId="1" animBg="1"/>
      <p:bldP spid="36897" grpId="0" animBg="1"/>
      <p:bldP spid="36897" grpId="1" animBg="1"/>
      <p:bldP spid="36898" grpId="0" animBg="1"/>
      <p:bldP spid="36898" grpId="1" animBg="1"/>
      <p:bldP spid="36899" grpId="0" animBg="1"/>
      <p:bldP spid="36899" grpId="1" animBg="1"/>
      <p:bldP spid="36900" grpId="0" animBg="1"/>
      <p:bldP spid="36900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smtClean="0">
                <a:latin typeface="Comic Sans MS" pitchFamily="66" charset="0"/>
                <a:ea typeface="宋体" pitchFamily="2" charset="-122"/>
              </a:rPr>
              <a:t>Analysis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smtClean="0">
                <a:latin typeface="Comic Sans MS" pitchFamily="66" charset="0"/>
                <a:ea typeface="宋体" pitchFamily="2" charset="-122"/>
              </a:rPr>
              <a:t>Online processing time</a:t>
            </a:r>
          </a:p>
          <a:p>
            <a:pPr lvl="1"/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Random variable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S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smtClean="0">
                <a:latin typeface="Comic Sans MS" pitchFamily="66" charset="0"/>
                <a:ea typeface="宋体" pitchFamily="2" charset="-122"/>
              </a:rPr>
              <a:t>: size of </a:t>
            </a:r>
            <a:r>
              <a:rPr lang="en-US" altLang="zh-CN" sz="24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400" baseline="-25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baseline="3000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i</a:t>
            </a:r>
            <a:endParaRPr lang="en-US" altLang="zh-CN" sz="240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solidFill>
                <a:schemeClr val="hlink"/>
              </a:solidFill>
              <a:latin typeface="Comic Sans MS" pitchFamily="66" charset="0"/>
              <a:ea typeface="宋体" pitchFamily="2" charset="-122"/>
            </a:endParaRPr>
          </a:p>
          <a:p>
            <a:endParaRPr lang="en-US" altLang="zh-CN" sz="2800" smtClean="0">
              <a:latin typeface="Comic Sans MS" pitchFamily="66" charset="0"/>
              <a:ea typeface="宋体" pitchFamily="2" charset="-122"/>
            </a:endParaRPr>
          </a:p>
          <a:p>
            <a:pPr lvl="1"/>
            <a:endParaRPr lang="en-US" altLang="zh-CN" sz="2400" smtClean="0">
              <a:latin typeface="Comic Sans MS" pitchFamily="66" charset="0"/>
              <a:ea typeface="宋体" pitchFamily="2" charset="-122"/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362200"/>
            <a:ext cx="83248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352800" y="3276600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E(S</a:t>
            </a:r>
            <a:r>
              <a:rPr lang="en-US" altLang="zh-CN" sz="2000" baseline="-25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) = 1;</a:t>
            </a:r>
          </a:p>
          <a:p>
            <a:pPr>
              <a:buFontTx/>
              <a:buAutoNum type="alphaLcParenR"/>
            </a:pP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∑</a:t>
            </a:r>
            <a:r>
              <a:rPr lang="en-US" altLang="zh-CN" sz="2000" baseline="-25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i </a:t>
            </a: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|I</a:t>
            </a:r>
            <a:r>
              <a:rPr lang="en-US" altLang="zh-CN" sz="2000" baseline="-25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000" baseline="30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| = n;</a:t>
            </a:r>
          </a:p>
          <a:p>
            <a:pPr>
              <a:buFontTx/>
              <a:buAutoNum type="alphaLcParenR"/>
            </a:pPr>
            <a:r>
              <a:rPr lang="en-US" altLang="zh-CN" sz="2000">
                <a:solidFill>
                  <a:schemeClr val="tx2"/>
                </a:solidFill>
                <a:latin typeface="Comic Sans MS" pitchFamily="66" charset="0"/>
                <a:ea typeface="宋体" pitchFamily="2" charset="-122"/>
              </a:rPr>
              <a:t>concavity of log(.) 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844550" y="4692650"/>
            <a:ext cx="807144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lang="en-US" altLang="zh-CN" sz="2400" u="sng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Comments:</a:t>
            </a:r>
          </a:p>
          <a:p>
            <a:pPr lvl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1. The same performance guarantee as B-trees, skip-lists, and </a:t>
            </a:r>
            <a:r>
              <a:rPr lang="en-US" altLang="zh-CN" dirty="0" err="1">
                <a:latin typeface="Comic Sans MS" pitchFamily="66" charset="0"/>
                <a:ea typeface="宋体" pitchFamily="2" charset="-122"/>
              </a:rPr>
              <a:t>treaps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  <a:p>
            <a:pPr lvl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2. Simple and efficient in practice</a:t>
            </a:r>
          </a:p>
          <a:p>
            <a:pPr lvl="1"/>
            <a:r>
              <a:rPr lang="en-US" altLang="zh-CN" dirty="0">
                <a:latin typeface="Comic Sans MS" pitchFamily="66" charset="0"/>
                <a:ea typeface="宋体" pitchFamily="2" charset="-122"/>
              </a:rPr>
              <a:t>3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. </a:t>
            </a:r>
            <a:r>
              <a:rPr lang="en-US" altLang="zh-CN" dirty="0">
                <a:latin typeface="Comic Sans MS" pitchFamily="66" charset="0"/>
                <a:ea typeface="宋体" pitchFamily="2" charset="-122"/>
              </a:rPr>
              <a:t>Can be generalized for k lists</a:t>
            </a:r>
          </a:p>
        </p:txBody>
      </p:sp>
    </p:spTree>
    <p:extLst>
      <p:ext uri="{BB962C8B-B14F-4D97-AF65-F5344CB8AC3E}">
        <p14:creationId xmlns="" xmlns:p14="http://schemas.microsoft.com/office/powerpoint/2010/main" val="1476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70691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609600" y="54673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Linear scan</a:t>
            </a:r>
          </a:p>
        </p:txBody>
      </p:sp>
      <p:sp>
        <p:nvSpPr>
          <p:cNvPr id="2867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Data Structures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447800" y="5486400"/>
            <a:ext cx="10668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ightning Bolt 11"/>
          <p:cNvSpPr/>
          <p:nvPr/>
        </p:nvSpPr>
        <p:spPr bwMode="auto">
          <a:xfrm rot="21026395">
            <a:off x="2322513" y="1919288"/>
            <a:ext cx="1117600" cy="388937"/>
          </a:xfrm>
          <a:prstGeom prst="lightningBol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09600" y="173355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Random </a:t>
            </a:r>
            <a:r>
              <a:rPr lang="en-US" altLang="zh-CN" sz="2000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access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Related Work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Sorted lists merge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B-trees, skip lists, or </a:t>
            </a:r>
            <a:r>
              <a:rPr lang="en-US" altLang="zh-CN" sz="2800" dirty="0" err="1" smtClean="0">
                <a:latin typeface="Comic Sans MS" pitchFamily="66" charset="0"/>
                <a:ea typeface="宋体" pitchFamily="2" charset="-122"/>
              </a:rPr>
              <a:t>treaps</a:t>
            </a:r>
            <a:endParaRPr lang="en-US" altLang="zh-CN" sz="2800" dirty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pPr lvl="4"/>
            <a:endParaRPr lang="en-US" altLang="zh-CN" sz="16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Adaptive algorithms</a:t>
            </a:r>
          </a:p>
          <a:p>
            <a:endParaRPr lang="en-US" altLang="zh-CN" sz="2800" dirty="0" smtClean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Hash-table lookup</a:t>
            </a:r>
          </a:p>
          <a:p>
            <a:r>
              <a:rPr lang="en-US" altLang="zh-CN" sz="2800" dirty="0" smtClean="0">
                <a:latin typeface="Comic Sans MS" pitchFamily="66" charset="0"/>
                <a:ea typeface="宋体" pitchFamily="2" charset="-122"/>
              </a:rPr>
              <a:t>Word-level parallelism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Intersection size </a:t>
            </a:r>
            <a:r>
              <a:rPr lang="en-US" altLang="zh-CN" sz="24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r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is small </a:t>
            </a:r>
          </a:p>
          <a:p>
            <a:pPr lvl="1"/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: word size</a:t>
            </a:r>
          </a:p>
          <a:p>
            <a:pPr lvl="1"/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Map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and  </a:t>
            </a:r>
            <a:r>
              <a:rPr lang="en-US" altLang="zh-CN" sz="24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sz="2400" dirty="0" smtClean="0">
                <a:latin typeface="Comic Sans MS" pitchFamily="66" charset="0"/>
                <a:ea typeface="宋体" pitchFamily="2" charset="-122"/>
              </a:rPr>
              <a:t> to a small range 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38200" y="2254250"/>
            <a:ext cx="655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[Hwang and Lin 72], [Knuth 73], [Brown and </a:t>
            </a:r>
            <a:r>
              <a:rPr lang="en-US" altLang="zh-CN" dirty="0" err="1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Tarjan</a:t>
            </a:r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 79], [Pugh 90], [</a:t>
            </a:r>
            <a:r>
              <a:rPr lang="en-US" altLang="zh-CN" dirty="0" err="1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Blelloch</a:t>
            </a:r>
            <a:r>
              <a:rPr lang="en-US" altLang="zh-CN" dirty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 and Reid-Miller 98], …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751513" y="5791200"/>
            <a:ext cx="24018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[Bille, Pagh, Pagh 07]</a:t>
            </a:r>
          </a:p>
        </p:txBody>
      </p:sp>
      <p:pic>
        <p:nvPicPr>
          <p:cNvPr id="12294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305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4676775"/>
            <a:ext cx="2933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1981200"/>
            <a:ext cx="191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23507" y="990600"/>
            <a:ext cx="2868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n,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m, 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∩ L</a:t>
            </a:r>
            <a:r>
              <a:rPr lang="en-US" altLang="zh-CN" baseline="-25000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|=</a:t>
            </a:r>
            <a:r>
              <a:rPr lang="en-US" altLang="zh-CN" dirty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90208" y="2971800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(bound # comparisons w.r.t. opt)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364468"/>
            <a:ext cx="6553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[</a:t>
            </a:r>
            <a:r>
              <a:rPr lang="en-US" altLang="zh-CN" dirty="0" err="1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Demaine</a:t>
            </a:r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, Lopez-Ortiz, and Munro 00], …</a:t>
            </a:r>
            <a:endParaRPr lang="en-US" altLang="zh-CN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Basic Idea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1757065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6400" y="5414665"/>
            <a:ext cx="388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90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050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194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338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482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562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478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622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1910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054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90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050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194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7338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6482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62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478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3622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766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1910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1054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>
            <a:stCxn id="44" idx="0"/>
            <a:endCxn id="56" idx="2"/>
          </p:cNvCxnSpPr>
          <p:nvPr/>
        </p:nvCxnSpPr>
        <p:spPr bwMode="auto">
          <a:xfrm rot="5400000" flipH="1" flipV="1">
            <a:off x="16002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5" idx="0"/>
            <a:endCxn id="57" idx="2"/>
          </p:cNvCxnSpPr>
          <p:nvPr/>
        </p:nvCxnSpPr>
        <p:spPr bwMode="auto">
          <a:xfrm rot="5400000" flipH="1" flipV="1">
            <a:off x="25146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6" idx="0"/>
            <a:endCxn id="58" idx="2"/>
          </p:cNvCxnSpPr>
          <p:nvPr/>
        </p:nvCxnSpPr>
        <p:spPr bwMode="auto">
          <a:xfrm rot="5400000" flipH="1" flipV="1">
            <a:off x="34290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7" idx="0"/>
            <a:endCxn id="59" idx="2"/>
          </p:cNvCxnSpPr>
          <p:nvPr/>
        </p:nvCxnSpPr>
        <p:spPr bwMode="auto">
          <a:xfrm rot="5400000" flipH="1" flipV="1">
            <a:off x="43434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48" idx="0"/>
            <a:endCxn id="60" idx="2"/>
          </p:cNvCxnSpPr>
          <p:nvPr/>
        </p:nvCxnSpPr>
        <p:spPr bwMode="auto">
          <a:xfrm rot="5400000" flipH="1" flipV="1">
            <a:off x="52578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38" idx="2"/>
            <a:endCxn id="50" idx="0"/>
          </p:cNvCxnSpPr>
          <p:nvPr/>
        </p:nvCxnSpPr>
        <p:spPr bwMode="auto">
          <a:xfrm rot="5400000">
            <a:off x="1143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9" idx="2"/>
            <a:endCxn id="51" idx="0"/>
          </p:cNvCxnSpPr>
          <p:nvPr/>
        </p:nvCxnSpPr>
        <p:spPr bwMode="auto">
          <a:xfrm rot="5400000">
            <a:off x="20574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40" idx="2"/>
            <a:endCxn id="52" idx="0"/>
          </p:cNvCxnSpPr>
          <p:nvPr/>
        </p:nvCxnSpPr>
        <p:spPr bwMode="auto">
          <a:xfrm rot="5400000">
            <a:off x="29718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1" idx="2"/>
            <a:endCxn id="53" idx="0"/>
          </p:cNvCxnSpPr>
          <p:nvPr/>
        </p:nvCxnSpPr>
        <p:spPr bwMode="auto">
          <a:xfrm rot="5400000">
            <a:off x="38862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42" idx="2"/>
            <a:endCxn id="54" idx="0"/>
          </p:cNvCxnSpPr>
          <p:nvPr/>
        </p:nvCxnSpPr>
        <p:spPr bwMode="auto">
          <a:xfrm rot="5400000">
            <a:off x="48006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3" idx="2"/>
            <a:endCxn id="55" idx="0"/>
          </p:cNvCxnSpPr>
          <p:nvPr/>
        </p:nvCxnSpPr>
        <p:spPr bwMode="auto">
          <a:xfrm rot="5400000">
            <a:off x="5715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47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1</a:t>
            </a:r>
            <a:endParaRPr lang="en-US" altLang="zh-CN" sz="2400" baseline="-25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120581" y="5481935"/>
            <a:ext cx="479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2</a:t>
            </a:r>
            <a:endParaRPr lang="en-US" altLang="zh-CN" sz="2400" baseline="-25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6" name="Rounded Rectangle 65"/>
          <p:cNvSpPr/>
          <p:nvPr/>
        </p:nvSpPr>
        <p:spPr bwMode="auto">
          <a:xfrm>
            <a:off x="6705600" y="9906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Preprocessing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566715" y="1959114"/>
            <a:ext cx="25772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1. Partitioning into small groups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-17920" y="1828800"/>
            <a:ext cx="894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-6413" y="2743200"/>
            <a:ext cx="90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Hash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-47288" y="3940314"/>
            <a:ext cx="989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Hash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-22156" y="4778514"/>
            <a:ext cx="974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53201" y="2971800"/>
            <a:ext cx="2590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2. Hash mapping to a small range 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{1, …, w}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73262" y="420266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hlink"/>
                </a:solidFill>
                <a:latin typeface="Comic Sans MS" pitchFamily="66" charset="0"/>
                <a:ea typeface="宋体" pitchFamily="2" charset="-122"/>
              </a:rPr>
              <a:t>w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: word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7" grpId="0"/>
      <p:bldP spid="72" grpId="0"/>
      <p:bldP spid="73" grpId="0"/>
      <p:bldP spid="75" grpId="0"/>
      <p:bldP spid="76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Basic Idea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1757065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6400" y="5414665"/>
            <a:ext cx="388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90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050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194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338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482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562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478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622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1910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054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90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050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194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7338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6482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62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478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3622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766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1910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1054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>
            <a:stCxn id="44" idx="0"/>
            <a:endCxn id="56" idx="2"/>
          </p:cNvCxnSpPr>
          <p:nvPr/>
        </p:nvCxnSpPr>
        <p:spPr bwMode="auto">
          <a:xfrm rot="5400000" flipH="1" flipV="1">
            <a:off x="16002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5" idx="0"/>
            <a:endCxn id="57" idx="2"/>
          </p:cNvCxnSpPr>
          <p:nvPr/>
        </p:nvCxnSpPr>
        <p:spPr bwMode="auto">
          <a:xfrm rot="5400000" flipH="1" flipV="1">
            <a:off x="25146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6" idx="0"/>
            <a:endCxn id="58" idx="2"/>
          </p:cNvCxnSpPr>
          <p:nvPr/>
        </p:nvCxnSpPr>
        <p:spPr bwMode="auto">
          <a:xfrm rot="5400000" flipH="1" flipV="1">
            <a:off x="34290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7" idx="0"/>
            <a:endCxn id="59" idx="2"/>
          </p:cNvCxnSpPr>
          <p:nvPr/>
        </p:nvCxnSpPr>
        <p:spPr bwMode="auto">
          <a:xfrm rot="5400000" flipH="1" flipV="1">
            <a:off x="43434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48" idx="0"/>
            <a:endCxn id="60" idx="2"/>
          </p:cNvCxnSpPr>
          <p:nvPr/>
        </p:nvCxnSpPr>
        <p:spPr bwMode="auto">
          <a:xfrm rot="5400000" flipH="1" flipV="1">
            <a:off x="52578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38" idx="2"/>
            <a:endCxn id="50" idx="0"/>
          </p:cNvCxnSpPr>
          <p:nvPr/>
        </p:nvCxnSpPr>
        <p:spPr bwMode="auto">
          <a:xfrm rot="5400000">
            <a:off x="1143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9" idx="2"/>
            <a:endCxn id="51" idx="0"/>
          </p:cNvCxnSpPr>
          <p:nvPr/>
        </p:nvCxnSpPr>
        <p:spPr bwMode="auto">
          <a:xfrm rot="5400000">
            <a:off x="20574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40" idx="2"/>
            <a:endCxn id="52" idx="0"/>
          </p:cNvCxnSpPr>
          <p:nvPr/>
        </p:nvCxnSpPr>
        <p:spPr bwMode="auto">
          <a:xfrm rot="5400000">
            <a:off x="29718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1" idx="2"/>
            <a:endCxn id="53" idx="0"/>
          </p:cNvCxnSpPr>
          <p:nvPr/>
        </p:nvCxnSpPr>
        <p:spPr bwMode="auto">
          <a:xfrm rot="5400000">
            <a:off x="38862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42" idx="2"/>
            <a:endCxn id="54" idx="0"/>
          </p:cNvCxnSpPr>
          <p:nvPr/>
        </p:nvCxnSpPr>
        <p:spPr bwMode="auto">
          <a:xfrm rot="5400000">
            <a:off x="48006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3" idx="2"/>
            <a:endCxn id="55" idx="0"/>
          </p:cNvCxnSpPr>
          <p:nvPr/>
        </p:nvCxnSpPr>
        <p:spPr bwMode="auto">
          <a:xfrm rot="5400000">
            <a:off x="5715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47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1</a:t>
            </a:r>
            <a:endParaRPr lang="en-US" altLang="zh-CN" sz="2400" baseline="-25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120581" y="5481935"/>
            <a:ext cx="479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2</a:t>
            </a:r>
            <a:endParaRPr lang="en-US" altLang="zh-CN" sz="2400" baseline="-25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566715" y="1959114"/>
            <a:ext cx="25772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1. At most 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r = |L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∩L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| 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(</a:t>
            </a:r>
            <a:r>
              <a:rPr lang="en-US" altLang="zh-CN" dirty="0" smtClean="0">
                <a:solidFill>
                  <a:srgbClr val="C00000"/>
                </a:solidFill>
                <a:latin typeface="Comic Sans MS" pitchFamily="66" charset="0"/>
                <a:ea typeface="宋体" pitchFamily="2" charset="-122"/>
              </a:rPr>
              <a:t>usually small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) pairs of small groups intersect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53201" y="2971800"/>
            <a:ext cx="25907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2. If a pair of small groups does NOT intersect, then, </a:t>
            </a:r>
            <a:r>
              <a:rPr lang="en-US" altLang="zh-CN" dirty="0" err="1" smtClean="0">
                <a:latin typeface="Comic Sans MS" pitchFamily="66" charset="0"/>
                <a:ea typeface="宋体" pitchFamily="2" charset="-122"/>
              </a:rPr>
              <a:t>w.h.p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., their hash images do not intersect either (</a:t>
            </a:r>
            <a:r>
              <a:rPr lang="en-US" altLang="zh-CN" dirty="0" smtClean="0">
                <a:solidFill>
                  <a:srgbClr val="C00000"/>
                </a:solidFill>
                <a:latin typeface="Comic Sans MS" pitchFamily="66" charset="0"/>
                <a:ea typeface="宋体" pitchFamily="2" charset="-122"/>
              </a:rPr>
              <a:t>we can rule it out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)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705600" y="9906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Two observations:</a:t>
            </a:r>
          </a:p>
        </p:txBody>
      </p:sp>
      <p:sp>
        <p:nvSpPr>
          <p:cNvPr id="70" name="Freeform 69"/>
          <p:cNvSpPr/>
          <p:nvPr/>
        </p:nvSpPr>
        <p:spPr bwMode="auto">
          <a:xfrm>
            <a:off x="3162300" y="2019300"/>
            <a:ext cx="1447800" cy="3314700"/>
          </a:xfrm>
          <a:custGeom>
            <a:avLst/>
            <a:gdLst>
              <a:gd name="connsiteX0" fmla="*/ 609600 w 1447800"/>
              <a:gd name="connsiteY0" fmla="*/ 50800 h 3314700"/>
              <a:gd name="connsiteX1" fmla="*/ 393700 w 1447800"/>
              <a:gd name="connsiteY1" fmla="*/ 622300 h 3314700"/>
              <a:gd name="connsiteX2" fmla="*/ 330200 w 1447800"/>
              <a:gd name="connsiteY2" fmla="*/ 1422400 h 3314700"/>
              <a:gd name="connsiteX3" fmla="*/ 139700 w 1447800"/>
              <a:gd name="connsiteY3" fmla="*/ 2070100 h 3314700"/>
              <a:gd name="connsiteX4" fmla="*/ 12700 w 1447800"/>
              <a:gd name="connsiteY4" fmla="*/ 2527300 h 3314700"/>
              <a:gd name="connsiteX5" fmla="*/ 0 w 1447800"/>
              <a:gd name="connsiteY5" fmla="*/ 3098800 h 3314700"/>
              <a:gd name="connsiteX6" fmla="*/ 419100 w 1447800"/>
              <a:gd name="connsiteY6" fmla="*/ 3314700 h 3314700"/>
              <a:gd name="connsiteX7" fmla="*/ 952500 w 1447800"/>
              <a:gd name="connsiteY7" fmla="*/ 3175000 h 3314700"/>
              <a:gd name="connsiteX8" fmla="*/ 1028700 w 1447800"/>
              <a:gd name="connsiteY8" fmla="*/ 2489200 h 3314700"/>
              <a:gd name="connsiteX9" fmla="*/ 1231900 w 1447800"/>
              <a:gd name="connsiteY9" fmla="*/ 1752600 h 3314700"/>
              <a:gd name="connsiteX10" fmla="*/ 1422400 w 1447800"/>
              <a:gd name="connsiteY10" fmla="*/ 1143000 h 3314700"/>
              <a:gd name="connsiteX11" fmla="*/ 1447800 w 1447800"/>
              <a:gd name="connsiteY11" fmla="*/ 342900 h 3314700"/>
              <a:gd name="connsiteX12" fmla="*/ 1092200 w 1447800"/>
              <a:gd name="connsiteY12" fmla="*/ 0 h 3314700"/>
              <a:gd name="connsiteX13" fmla="*/ 609600 w 1447800"/>
              <a:gd name="connsiteY13" fmla="*/ 5080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7800" h="3314700">
                <a:moveTo>
                  <a:pt x="609600" y="50800"/>
                </a:moveTo>
                <a:lnTo>
                  <a:pt x="393700" y="622300"/>
                </a:lnTo>
                <a:lnTo>
                  <a:pt x="330200" y="1422400"/>
                </a:lnTo>
                <a:lnTo>
                  <a:pt x="139700" y="2070100"/>
                </a:lnTo>
                <a:lnTo>
                  <a:pt x="12700" y="2527300"/>
                </a:lnTo>
                <a:lnTo>
                  <a:pt x="0" y="3098800"/>
                </a:lnTo>
                <a:lnTo>
                  <a:pt x="419100" y="3314700"/>
                </a:lnTo>
                <a:lnTo>
                  <a:pt x="952500" y="3175000"/>
                </a:lnTo>
                <a:lnTo>
                  <a:pt x="1028700" y="2489200"/>
                </a:lnTo>
                <a:lnTo>
                  <a:pt x="1231900" y="1752600"/>
                </a:lnTo>
                <a:lnTo>
                  <a:pt x="1422400" y="1143000"/>
                </a:lnTo>
                <a:lnTo>
                  <a:pt x="1447800" y="342900"/>
                </a:lnTo>
                <a:lnTo>
                  <a:pt x="1092200" y="0"/>
                </a:lnTo>
                <a:lnTo>
                  <a:pt x="609600" y="50800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85" name="Straight Connector 84"/>
          <p:cNvCxnSpPr>
            <a:stCxn id="53" idx="1"/>
            <a:endCxn id="82" idx="1"/>
          </p:cNvCxnSpPr>
          <p:nvPr/>
        </p:nvCxnSpPr>
        <p:spPr bwMode="auto">
          <a:xfrm rot="10800000" flipV="1">
            <a:off x="3657600" y="3090564"/>
            <a:ext cx="762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53" idx="3"/>
            <a:endCxn id="82" idx="3"/>
          </p:cNvCxnSpPr>
          <p:nvPr/>
        </p:nvCxnSpPr>
        <p:spPr bwMode="auto">
          <a:xfrm flipH="1">
            <a:off x="4191000" y="3090565"/>
            <a:ext cx="3048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58" idx="3"/>
            <a:endCxn id="82" idx="3"/>
          </p:cNvCxnSpPr>
          <p:nvPr/>
        </p:nvCxnSpPr>
        <p:spPr bwMode="auto">
          <a:xfrm flipV="1">
            <a:off x="4038600" y="3695700"/>
            <a:ext cx="1524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Connector 93"/>
          <p:cNvCxnSpPr>
            <a:stCxn id="58" idx="1"/>
            <a:endCxn id="82" idx="1"/>
          </p:cNvCxnSpPr>
          <p:nvPr/>
        </p:nvCxnSpPr>
        <p:spPr bwMode="auto">
          <a:xfrm rot="10800000" flipH="1">
            <a:off x="3276600" y="3695701"/>
            <a:ext cx="3810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-17920" y="1828800"/>
            <a:ext cx="894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-6413" y="2743200"/>
            <a:ext cx="90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Hash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-47288" y="3940314"/>
            <a:ext cx="989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Hash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-22156" y="4778514"/>
            <a:ext cx="974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Basic Idea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1757065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6400" y="5414665"/>
            <a:ext cx="388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90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050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194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338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482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562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478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622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1910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054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90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050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194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7338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h(I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6482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62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478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3622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766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h(I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1910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1054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>
            <a:stCxn id="44" idx="0"/>
            <a:endCxn id="56" idx="2"/>
          </p:cNvCxnSpPr>
          <p:nvPr/>
        </p:nvCxnSpPr>
        <p:spPr bwMode="auto">
          <a:xfrm rot="5400000" flipH="1" flipV="1">
            <a:off x="16002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5" idx="0"/>
            <a:endCxn id="57" idx="2"/>
          </p:cNvCxnSpPr>
          <p:nvPr/>
        </p:nvCxnSpPr>
        <p:spPr bwMode="auto">
          <a:xfrm rot="5400000" flipH="1" flipV="1">
            <a:off x="25146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6" idx="0"/>
            <a:endCxn id="58" idx="2"/>
          </p:cNvCxnSpPr>
          <p:nvPr/>
        </p:nvCxnSpPr>
        <p:spPr bwMode="auto">
          <a:xfrm rot="5400000" flipH="1" flipV="1">
            <a:off x="34290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7" idx="0"/>
            <a:endCxn id="59" idx="2"/>
          </p:cNvCxnSpPr>
          <p:nvPr/>
        </p:nvCxnSpPr>
        <p:spPr bwMode="auto">
          <a:xfrm rot="5400000" flipH="1" flipV="1">
            <a:off x="43434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48" idx="0"/>
            <a:endCxn id="60" idx="2"/>
          </p:cNvCxnSpPr>
          <p:nvPr/>
        </p:nvCxnSpPr>
        <p:spPr bwMode="auto">
          <a:xfrm rot="5400000" flipH="1" flipV="1">
            <a:off x="52578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38" idx="2"/>
            <a:endCxn id="50" idx="0"/>
          </p:cNvCxnSpPr>
          <p:nvPr/>
        </p:nvCxnSpPr>
        <p:spPr bwMode="auto">
          <a:xfrm rot="5400000">
            <a:off x="1143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9" idx="2"/>
            <a:endCxn id="51" idx="0"/>
          </p:cNvCxnSpPr>
          <p:nvPr/>
        </p:nvCxnSpPr>
        <p:spPr bwMode="auto">
          <a:xfrm rot="5400000">
            <a:off x="20574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40" idx="2"/>
            <a:endCxn id="52" idx="0"/>
          </p:cNvCxnSpPr>
          <p:nvPr/>
        </p:nvCxnSpPr>
        <p:spPr bwMode="auto">
          <a:xfrm rot="5400000">
            <a:off x="29718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1" idx="2"/>
            <a:endCxn id="53" idx="0"/>
          </p:cNvCxnSpPr>
          <p:nvPr/>
        </p:nvCxnSpPr>
        <p:spPr bwMode="auto">
          <a:xfrm rot="5400000">
            <a:off x="38862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42" idx="2"/>
            <a:endCxn id="54" idx="0"/>
          </p:cNvCxnSpPr>
          <p:nvPr/>
        </p:nvCxnSpPr>
        <p:spPr bwMode="auto">
          <a:xfrm rot="5400000">
            <a:off x="48006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3" idx="2"/>
            <a:endCxn id="55" idx="0"/>
          </p:cNvCxnSpPr>
          <p:nvPr/>
        </p:nvCxnSpPr>
        <p:spPr bwMode="auto">
          <a:xfrm rot="5400000">
            <a:off x="5715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47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1</a:t>
            </a:r>
            <a:endParaRPr lang="en-US" altLang="zh-CN" sz="2400" baseline="-25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120581" y="5481935"/>
            <a:ext cx="479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2</a:t>
            </a:r>
            <a:endParaRPr lang="en-US" altLang="zh-CN" sz="2400" baseline="-25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566715" y="1959114"/>
            <a:ext cx="25772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1. For each possible pair, compute 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h(I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)∩h(I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)</a:t>
            </a:r>
            <a:endParaRPr lang="en-US" altLang="zh-CN" dirty="0">
              <a:solidFill>
                <a:srgbClr val="0000FF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-17920" y="1828800"/>
            <a:ext cx="894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-6413" y="2743200"/>
            <a:ext cx="90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Hash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-47288" y="3940314"/>
            <a:ext cx="989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Hash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-22156" y="4778514"/>
            <a:ext cx="974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53201" y="2971800"/>
            <a:ext cx="25907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2.1. If empty, skip (if 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r = |L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∩L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|</a:t>
            </a:r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 is small we can skip many);</a:t>
            </a:r>
          </a:p>
          <a:p>
            <a:endParaRPr lang="en-US" altLang="zh-CN" dirty="0">
              <a:latin typeface="Comic Sans MS" pitchFamily="66" charset="0"/>
              <a:ea typeface="宋体" pitchFamily="2" charset="-122"/>
            </a:endParaRPr>
          </a:p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2.2. otherwise, compute the intersection of two small groups 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I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∩I</a:t>
            </a:r>
            <a:r>
              <a:rPr lang="en-US" altLang="zh-CN" baseline="-25000" dirty="0" smtClean="0">
                <a:solidFill>
                  <a:srgbClr val="0000FF"/>
                </a:solidFill>
                <a:latin typeface="Comic Sans MS" pitchFamily="66" charset="0"/>
                <a:ea typeface="宋体" pitchFamily="2" charset="-122"/>
              </a:rPr>
              <a:t>2</a:t>
            </a:r>
            <a:endParaRPr lang="en-US" altLang="zh-CN" dirty="0" smtClean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705600" y="9906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Online processing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70" name="Freeform 69"/>
          <p:cNvSpPr/>
          <p:nvPr/>
        </p:nvSpPr>
        <p:spPr bwMode="auto">
          <a:xfrm>
            <a:off x="3162300" y="2019300"/>
            <a:ext cx="1447800" cy="3314700"/>
          </a:xfrm>
          <a:custGeom>
            <a:avLst/>
            <a:gdLst>
              <a:gd name="connsiteX0" fmla="*/ 609600 w 1447800"/>
              <a:gd name="connsiteY0" fmla="*/ 50800 h 3314700"/>
              <a:gd name="connsiteX1" fmla="*/ 393700 w 1447800"/>
              <a:gd name="connsiteY1" fmla="*/ 622300 h 3314700"/>
              <a:gd name="connsiteX2" fmla="*/ 330200 w 1447800"/>
              <a:gd name="connsiteY2" fmla="*/ 1422400 h 3314700"/>
              <a:gd name="connsiteX3" fmla="*/ 139700 w 1447800"/>
              <a:gd name="connsiteY3" fmla="*/ 2070100 h 3314700"/>
              <a:gd name="connsiteX4" fmla="*/ 12700 w 1447800"/>
              <a:gd name="connsiteY4" fmla="*/ 2527300 h 3314700"/>
              <a:gd name="connsiteX5" fmla="*/ 0 w 1447800"/>
              <a:gd name="connsiteY5" fmla="*/ 3098800 h 3314700"/>
              <a:gd name="connsiteX6" fmla="*/ 419100 w 1447800"/>
              <a:gd name="connsiteY6" fmla="*/ 3314700 h 3314700"/>
              <a:gd name="connsiteX7" fmla="*/ 952500 w 1447800"/>
              <a:gd name="connsiteY7" fmla="*/ 3175000 h 3314700"/>
              <a:gd name="connsiteX8" fmla="*/ 1028700 w 1447800"/>
              <a:gd name="connsiteY8" fmla="*/ 2489200 h 3314700"/>
              <a:gd name="connsiteX9" fmla="*/ 1231900 w 1447800"/>
              <a:gd name="connsiteY9" fmla="*/ 1752600 h 3314700"/>
              <a:gd name="connsiteX10" fmla="*/ 1422400 w 1447800"/>
              <a:gd name="connsiteY10" fmla="*/ 1143000 h 3314700"/>
              <a:gd name="connsiteX11" fmla="*/ 1447800 w 1447800"/>
              <a:gd name="connsiteY11" fmla="*/ 342900 h 3314700"/>
              <a:gd name="connsiteX12" fmla="*/ 1092200 w 1447800"/>
              <a:gd name="connsiteY12" fmla="*/ 0 h 3314700"/>
              <a:gd name="connsiteX13" fmla="*/ 609600 w 1447800"/>
              <a:gd name="connsiteY13" fmla="*/ 5080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7800" h="3314700">
                <a:moveTo>
                  <a:pt x="609600" y="50800"/>
                </a:moveTo>
                <a:lnTo>
                  <a:pt x="393700" y="622300"/>
                </a:lnTo>
                <a:lnTo>
                  <a:pt x="330200" y="1422400"/>
                </a:lnTo>
                <a:lnTo>
                  <a:pt x="139700" y="2070100"/>
                </a:lnTo>
                <a:lnTo>
                  <a:pt x="12700" y="2527300"/>
                </a:lnTo>
                <a:lnTo>
                  <a:pt x="0" y="3098800"/>
                </a:lnTo>
                <a:lnTo>
                  <a:pt x="419100" y="3314700"/>
                </a:lnTo>
                <a:lnTo>
                  <a:pt x="952500" y="3175000"/>
                </a:lnTo>
                <a:lnTo>
                  <a:pt x="1028700" y="2489200"/>
                </a:lnTo>
                <a:lnTo>
                  <a:pt x="1231900" y="1752600"/>
                </a:lnTo>
                <a:lnTo>
                  <a:pt x="1422400" y="1143000"/>
                </a:lnTo>
                <a:lnTo>
                  <a:pt x="1447800" y="342900"/>
                </a:lnTo>
                <a:lnTo>
                  <a:pt x="1092200" y="0"/>
                </a:lnTo>
                <a:lnTo>
                  <a:pt x="609600" y="50800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85" name="Straight Connector 84"/>
          <p:cNvCxnSpPr>
            <a:stCxn id="53" idx="1"/>
            <a:endCxn id="82" idx="1"/>
          </p:cNvCxnSpPr>
          <p:nvPr/>
        </p:nvCxnSpPr>
        <p:spPr bwMode="auto">
          <a:xfrm rot="10800000" flipV="1">
            <a:off x="3657600" y="3090564"/>
            <a:ext cx="762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53" idx="3"/>
            <a:endCxn id="82" idx="3"/>
          </p:cNvCxnSpPr>
          <p:nvPr/>
        </p:nvCxnSpPr>
        <p:spPr bwMode="auto">
          <a:xfrm flipH="1">
            <a:off x="4191000" y="3090565"/>
            <a:ext cx="3048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58" idx="3"/>
            <a:endCxn id="82" idx="3"/>
          </p:cNvCxnSpPr>
          <p:nvPr/>
        </p:nvCxnSpPr>
        <p:spPr bwMode="auto">
          <a:xfrm flipV="1">
            <a:off x="4038600" y="3695700"/>
            <a:ext cx="1524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Connector 93"/>
          <p:cNvCxnSpPr>
            <a:stCxn id="58" idx="1"/>
            <a:endCxn id="82" idx="1"/>
          </p:cNvCxnSpPr>
          <p:nvPr/>
        </p:nvCxnSpPr>
        <p:spPr bwMode="auto">
          <a:xfrm rot="10800000" flipH="1">
            <a:off x="3276600" y="3695701"/>
            <a:ext cx="3810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endCxn id="46" idx="1"/>
          </p:cNvCxnSpPr>
          <p:nvPr/>
        </p:nvCxnSpPr>
        <p:spPr bwMode="auto">
          <a:xfrm rot="5400000">
            <a:off x="2838451" y="4176415"/>
            <a:ext cx="1257300" cy="381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>
            <a:stCxn id="82" idx="3"/>
            <a:endCxn id="46" idx="3"/>
          </p:cNvCxnSpPr>
          <p:nvPr/>
        </p:nvCxnSpPr>
        <p:spPr bwMode="auto">
          <a:xfrm flipH="1">
            <a:off x="4038600" y="3695700"/>
            <a:ext cx="152400" cy="129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7" name="Straight Connector 86"/>
          <p:cNvCxnSpPr>
            <a:stCxn id="82" idx="1"/>
            <a:endCxn id="41" idx="1"/>
          </p:cNvCxnSpPr>
          <p:nvPr/>
        </p:nvCxnSpPr>
        <p:spPr bwMode="auto">
          <a:xfrm rot="10800000" flipH="1">
            <a:off x="3657600" y="2404766"/>
            <a:ext cx="76200" cy="1290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Connector 94"/>
          <p:cNvCxnSpPr>
            <a:stCxn id="82" idx="3"/>
            <a:endCxn id="41" idx="3"/>
          </p:cNvCxnSpPr>
          <p:nvPr/>
        </p:nvCxnSpPr>
        <p:spPr bwMode="auto">
          <a:xfrm flipV="1">
            <a:off x="4191000" y="2404765"/>
            <a:ext cx="304800" cy="1290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7" grpId="0" uiExpand="1" build="allAtOnce"/>
      <p:bldP spid="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zh-CN" sz="3600" dirty="0" smtClean="0">
                <a:latin typeface="Comic Sans MS" pitchFamily="66" charset="0"/>
                <a:ea typeface="宋体" pitchFamily="2" charset="-122"/>
              </a:rPr>
              <a:t>Basic Idea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143000" y="1757065"/>
            <a:ext cx="4953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76400" y="5414665"/>
            <a:ext cx="388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90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9050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8194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7338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6482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562600" y="2290465"/>
            <a:ext cx="762000" cy="228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478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3622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1910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05400" y="4881265"/>
            <a:ext cx="7620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990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9050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8194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7338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h(I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6482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562600" y="2976265"/>
            <a:ext cx="762000" cy="228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478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23622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2766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omic Sans MS" pitchFamily="66" charset="0"/>
              </a:rPr>
              <a:t>h(I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1910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105400" y="4195465"/>
            <a:ext cx="762000" cy="22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4" name="Straight Arrow Connector 63"/>
          <p:cNvCxnSpPr>
            <a:stCxn id="44" idx="0"/>
            <a:endCxn id="56" idx="2"/>
          </p:cNvCxnSpPr>
          <p:nvPr/>
        </p:nvCxnSpPr>
        <p:spPr bwMode="auto">
          <a:xfrm rot="5400000" flipH="1" flipV="1">
            <a:off x="16002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5" idx="0"/>
            <a:endCxn id="57" idx="2"/>
          </p:cNvCxnSpPr>
          <p:nvPr/>
        </p:nvCxnSpPr>
        <p:spPr bwMode="auto">
          <a:xfrm rot="5400000" flipH="1" flipV="1">
            <a:off x="25146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46" idx="0"/>
            <a:endCxn id="58" idx="2"/>
          </p:cNvCxnSpPr>
          <p:nvPr/>
        </p:nvCxnSpPr>
        <p:spPr bwMode="auto">
          <a:xfrm rot="5400000" flipH="1" flipV="1">
            <a:off x="34290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stCxn id="47" idx="0"/>
            <a:endCxn id="59" idx="2"/>
          </p:cNvCxnSpPr>
          <p:nvPr/>
        </p:nvCxnSpPr>
        <p:spPr bwMode="auto">
          <a:xfrm rot="5400000" flipH="1" flipV="1">
            <a:off x="43434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48" idx="0"/>
            <a:endCxn id="60" idx="2"/>
          </p:cNvCxnSpPr>
          <p:nvPr/>
        </p:nvCxnSpPr>
        <p:spPr bwMode="auto">
          <a:xfrm rot="5400000" flipH="1" flipV="1">
            <a:off x="5257800" y="4652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38" idx="2"/>
            <a:endCxn id="50" idx="0"/>
          </p:cNvCxnSpPr>
          <p:nvPr/>
        </p:nvCxnSpPr>
        <p:spPr bwMode="auto">
          <a:xfrm rot="5400000">
            <a:off x="1143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9" idx="2"/>
            <a:endCxn id="51" idx="0"/>
          </p:cNvCxnSpPr>
          <p:nvPr/>
        </p:nvCxnSpPr>
        <p:spPr bwMode="auto">
          <a:xfrm rot="5400000">
            <a:off x="20574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>
            <a:stCxn id="40" idx="2"/>
            <a:endCxn id="52" idx="0"/>
          </p:cNvCxnSpPr>
          <p:nvPr/>
        </p:nvCxnSpPr>
        <p:spPr bwMode="auto">
          <a:xfrm rot="5400000">
            <a:off x="29718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stCxn id="41" idx="2"/>
            <a:endCxn id="53" idx="0"/>
          </p:cNvCxnSpPr>
          <p:nvPr/>
        </p:nvCxnSpPr>
        <p:spPr bwMode="auto">
          <a:xfrm rot="5400000">
            <a:off x="38862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>
            <a:stCxn id="42" idx="2"/>
            <a:endCxn id="54" idx="0"/>
          </p:cNvCxnSpPr>
          <p:nvPr/>
        </p:nvCxnSpPr>
        <p:spPr bwMode="auto">
          <a:xfrm rot="5400000">
            <a:off x="48006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43" idx="2"/>
            <a:endCxn id="55" idx="0"/>
          </p:cNvCxnSpPr>
          <p:nvPr/>
        </p:nvCxnSpPr>
        <p:spPr bwMode="auto">
          <a:xfrm rot="5400000">
            <a:off x="5715000" y="2747665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447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1</a:t>
            </a:r>
            <a:endParaRPr lang="en-US" altLang="zh-CN" sz="2400" baseline="-25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120581" y="5481935"/>
            <a:ext cx="479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L</a:t>
            </a:r>
            <a:r>
              <a:rPr lang="en-US" altLang="zh-CN" sz="2400" baseline="-25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2</a:t>
            </a:r>
            <a:endParaRPr lang="en-US" altLang="zh-CN" sz="2400" baseline="-25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6566715" y="1959114"/>
            <a:ext cx="25772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1. How to partition?</a:t>
            </a:r>
            <a:endParaRPr lang="en-US" altLang="zh-CN" dirty="0"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2" name="Text Box 4"/>
          <p:cNvSpPr txBox="1">
            <a:spLocks noChangeArrowheads="1"/>
          </p:cNvSpPr>
          <p:nvPr/>
        </p:nvSpPr>
        <p:spPr bwMode="auto">
          <a:xfrm>
            <a:off x="-17920" y="1828800"/>
            <a:ext cx="8947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-6413" y="2743200"/>
            <a:ext cx="90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Hash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000" dirty="0">
              <a:solidFill>
                <a:schemeClr val="accent2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5" name="Text Box 4"/>
          <p:cNvSpPr txBox="1">
            <a:spLocks noChangeArrowheads="1"/>
          </p:cNvSpPr>
          <p:nvPr/>
        </p:nvSpPr>
        <p:spPr bwMode="auto">
          <a:xfrm>
            <a:off x="-47288" y="3940314"/>
            <a:ext cx="9893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Hash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images</a:t>
            </a:r>
            <a:endParaRPr lang="en-US" altLang="zh-CN" sz="2400" dirty="0" smtClean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-22156" y="4778514"/>
            <a:ext cx="9749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Small</a:t>
            </a:r>
          </a:p>
          <a:p>
            <a:pPr algn="ctr"/>
            <a:r>
              <a:rPr lang="en-US" altLang="zh-CN" sz="2000" dirty="0" smtClean="0">
                <a:solidFill>
                  <a:schemeClr val="accent1"/>
                </a:solidFill>
                <a:latin typeface="Comic Sans MS" pitchFamily="66" charset="0"/>
                <a:ea typeface="宋体" pitchFamily="2" charset="-122"/>
              </a:rPr>
              <a:t>groups</a:t>
            </a:r>
            <a:endParaRPr lang="en-US" altLang="zh-CN" sz="2000" dirty="0">
              <a:solidFill>
                <a:schemeClr val="accent1"/>
              </a:solidFill>
              <a:latin typeface="Comic Sans MS" pitchFamily="66" charset="0"/>
              <a:ea typeface="宋体" pitchFamily="2" charset="-122"/>
            </a:endParaRPr>
          </a:p>
        </p:txBody>
      </p:sp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6553201" y="2971800"/>
            <a:ext cx="25907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 smtClean="0">
                <a:latin typeface="Comic Sans MS" pitchFamily="66" charset="0"/>
                <a:ea typeface="宋体" pitchFamily="2" charset="-122"/>
              </a:rPr>
              <a:t>2. How to compute the intersection of two small groups?</a:t>
            </a:r>
          </a:p>
        </p:txBody>
      </p:sp>
      <p:sp>
        <p:nvSpPr>
          <p:cNvPr id="63" name="Rounded Rectangle 62"/>
          <p:cNvSpPr/>
          <p:nvPr/>
        </p:nvSpPr>
        <p:spPr bwMode="auto">
          <a:xfrm>
            <a:off x="6705600" y="990600"/>
            <a:ext cx="2209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Two questions: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0" name="Freeform 69"/>
          <p:cNvSpPr/>
          <p:nvPr/>
        </p:nvSpPr>
        <p:spPr bwMode="auto">
          <a:xfrm>
            <a:off x="3162300" y="2019300"/>
            <a:ext cx="1447800" cy="3314700"/>
          </a:xfrm>
          <a:custGeom>
            <a:avLst/>
            <a:gdLst>
              <a:gd name="connsiteX0" fmla="*/ 609600 w 1447800"/>
              <a:gd name="connsiteY0" fmla="*/ 50800 h 3314700"/>
              <a:gd name="connsiteX1" fmla="*/ 393700 w 1447800"/>
              <a:gd name="connsiteY1" fmla="*/ 622300 h 3314700"/>
              <a:gd name="connsiteX2" fmla="*/ 330200 w 1447800"/>
              <a:gd name="connsiteY2" fmla="*/ 1422400 h 3314700"/>
              <a:gd name="connsiteX3" fmla="*/ 139700 w 1447800"/>
              <a:gd name="connsiteY3" fmla="*/ 2070100 h 3314700"/>
              <a:gd name="connsiteX4" fmla="*/ 12700 w 1447800"/>
              <a:gd name="connsiteY4" fmla="*/ 2527300 h 3314700"/>
              <a:gd name="connsiteX5" fmla="*/ 0 w 1447800"/>
              <a:gd name="connsiteY5" fmla="*/ 3098800 h 3314700"/>
              <a:gd name="connsiteX6" fmla="*/ 419100 w 1447800"/>
              <a:gd name="connsiteY6" fmla="*/ 3314700 h 3314700"/>
              <a:gd name="connsiteX7" fmla="*/ 952500 w 1447800"/>
              <a:gd name="connsiteY7" fmla="*/ 3175000 h 3314700"/>
              <a:gd name="connsiteX8" fmla="*/ 1028700 w 1447800"/>
              <a:gd name="connsiteY8" fmla="*/ 2489200 h 3314700"/>
              <a:gd name="connsiteX9" fmla="*/ 1231900 w 1447800"/>
              <a:gd name="connsiteY9" fmla="*/ 1752600 h 3314700"/>
              <a:gd name="connsiteX10" fmla="*/ 1422400 w 1447800"/>
              <a:gd name="connsiteY10" fmla="*/ 1143000 h 3314700"/>
              <a:gd name="connsiteX11" fmla="*/ 1447800 w 1447800"/>
              <a:gd name="connsiteY11" fmla="*/ 342900 h 3314700"/>
              <a:gd name="connsiteX12" fmla="*/ 1092200 w 1447800"/>
              <a:gd name="connsiteY12" fmla="*/ 0 h 3314700"/>
              <a:gd name="connsiteX13" fmla="*/ 609600 w 1447800"/>
              <a:gd name="connsiteY13" fmla="*/ 50800 h 331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47800" h="3314700">
                <a:moveTo>
                  <a:pt x="609600" y="50800"/>
                </a:moveTo>
                <a:lnTo>
                  <a:pt x="393700" y="622300"/>
                </a:lnTo>
                <a:lnTo>
                  <a:pt x="330200" y="1422400"/>
                </a:lnTo>
                <a:lnTo>
                  <a:pt x="139700" y="2070100"/>
                </a:lnTo>
                <a:lnTo>
                  <a:pt x="12700" y="2527300"/>
                </a:lnTo>
                <a:lnTo>
                  <a:pt x="0" y="3098800"/>
                </a:lnTo>
                <a:lnTo>
                  <a:pt x="419100" y="3314700"/>
                </a:lnTo>
                <a:lnTo>
                  <a:pt x="952500" y="3175000"/>
                </a:lnTo>
                <a:lnTo>
                  <a:pt x="1028700" y="2489200"/>
                </a:lnTo>
                <a:lnTo>
                  <a:pt x="1231900" y="1752600"/>
                </a:lnTo>
                <a:lnTo>
                  <a:pt x="1422400" y="1143000"/>
                </a:lnTo>
                <a:lnTo>
                  <a:pt x="1447800" y="342900"/>
                </a:lnTo>
                <a:lnTo>
                  <a:pt x="1092200" y="0"/>
                </a:lnTo>
                <a:lnTo>
                  <a:pt x="609600" y="50800"/>
                </a:lnTo>
                <a:close/>
              </a:path>
            </a:pathLst>
          </a:custGeom>
          <a:noFill/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3657600" y="3581400"/>
            <a:ext cx="533400" cy="228600"/>
          </a:xfrm>
          <a:prstGeom prst="rect">
            <a:avLst/>
          </a:prstGeom>
          <a:ln>
            <a:solidFill>
              <a:srgbClr val="00B05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85" name="Straight Connector 84"/>
          <p:cNvCxnSpPr>
            <a:stCxn id="53" idx="1"/>
            <a:endCxn id="82" idx="1"/>
          </p:cNvCxnSpPr>
          <p:nvPr/>
        </p:nvCxnSpPr>
        <p:spPr bwMode="auto">
          <a:xfrm rot="10800000" flipV="1">
            <a:off x="3657600" y="3090564"/>
            <a:ext cx="762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8" name="Straight Connector 87"/>
          <p:cNvCxnSpPr>
            <a:stCxn id="53" idx="3"/>
            <a:endCxn id="82" idx="3"/>
          </p:cNvCxnSpPr>
          <p:nvPr/>
        </p:nvCxnSpPr>
        <p:spPr bwMode="auto">
          <a:xfrm flipH="1">
            <a:off x="4191000" y="3090565"/>
            <a:ext cx="304800" cy="6051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1" name="Straight Connector 90"/>
          <p:cNvCxnSpPr>
            <a:stCxn id="58" idx="3"/>
            <a:endCxn id="82" idx="3"/>
          </p:cNvCxnSpPr>
          <p:nvPr/>
        </p:nvCxnSpPr>
        <p:spPr bwMode="auto">
          <a:xfrm flipV="1">
            <a:off x="4038600" y="3695700"/>
            <a:ext cx="1524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4" name="Straight Connector 93"/>
          <p:cNvCxnSpPr>
            <a:stCxn id="58" idx="1"/>
            <a:endCxn id="82" idx="1"/>
          </p:cNvCxnSpPr>
          <p:nvPr/>
        </p:nvCxnSpPr>
        <p:spPr bwMode="auto">
          <a:xfrm rot="10800000" flipH="1">
            <a:off x="3276600" y="3695701"/>
            <a:ext cx="381000" cy="6140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endCxn id="46" idx="1"/>
          </p:cNvCxnSpPr>
          <p:nvPr/>
        </p:nvCxnSpPr>
        <p:spPr bwMode="auto">
          <a:xfrm rot="5400000">
            <a:off x="2838451" y="4176415"/>
            <a:ext cx="1257300" cy="3810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9" name="Straight Connector 78"/>
          <p:cNvCxnSpPr>
            <a:stCxn id="82" idx="3"/>
            <a:endCxn id="46" idx="3"/>
          </p:cNvCxnSpPr>
          <p:nvPr/>
        </p:nvCxnSpPr>
        <p:spPr bwMode="auto">
          <a:xfrm flipH="1">
            <a:off x="4038600" y="3695700"/>
            <a:ext cx="152400" cy="12998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7" name="Straight Connector 86"/>
          <p:cNvCxnSpPr>
            <a:stCxn id="82" idx="1"/>
            <a:endCxn id="41" idx="1"/>
          </p:cNvCxnSpPr>
          <p:nvPr/>
        </p:nvCxnSpPr>
        <p:spPr bwMode="auto">
          <a:xfrm rot="10800000" flipH="1">
            <a:off x="3657600" y="2404766"/>
            <a:ext cx="76200" cy="1290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5" name="Straight Connector 94"/>
          <p:cNvCxnSpPr>
            <a:stCxn id="82" idx="3"/>
            <a:endCxn id="41" idx="3"/>
          </p:cNvCxnSpPr>
          <p:nvPr/>
        </p:nvCxnSpPr>
        <p:spPr bwMode="auto">
          <a:xfrm flipV="1">
            <a:off x="4191000" y="2404765"/>
            <a:ext cx="304800" cy="12909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</TotalTime>
  <Words>1830</Words>
  <Application>Microsoft Office PowerPoint</Application>
  <PresentationFormat>On-screen Show (4:3)</PresentationFormat>
  <Paragraphs>478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Fast Set Intersection in Memory</vt:lpstr>
      <vt:lpstr>Outline</vt:lpstr>
      <vt:lpstr>Outline</vt:lpstr>
      <vt:lpstr>Introduction</vt:lpstr>
      <vt:lpstr>Related Work</vt:lpstr>
      <vt:lpstr>Basic Idea</vt:lpstr>
      <vt:lpstr>Basic Idea</vt:lpstr>
      <vt:lpstr>Basic Idea</vt:lpstr>
      <vt:lpstr>Basic Idea</vt:lpstr>
      <vt:lpstr>Our Results</vt:lpstr>
      <vt:lpstr>Outline</vt:lpstr>
      <vt:lpstr>Fixed-Width Partitions</vt:lpstr>
      <vt:lpstr>Subroutine QuickIntersect</vt:lpstr>
      <vt:lpstr>Analysis</vt:lpstr>
      <vt:lpstr>Analysis</vt:lpstr>
      <vt:lpstr>Outline</vt:lpstr>
      <vt:lpstr>Randomized Partition</vt:lpstr>
      <vt:lpstr>Randomized Partition</vt:lpstr>
      <vt:lpstr>Analysis</vt:lpstr>
      <vt:lpstr>Data Structures</vt:lpstr>
      <vt:lpstr>A Practical Version</vt:lpstr>
      <vt:lpstr>A Practical Version</vt:lpstr>
      <vt:lpstr>A Practical Version</vt:lpstr>
      <vt:lpstr>Analysis</vt:lpstr>
      <vt:lpstr>Intersection of Short-Long Lists</vt:lpstr>
      <vt:lpstr>Outline</vt:lpstr>
      <vt:lpstr>Experiments</vt:lpstr>
      <vt:lpstr>Experiments</vt:lpstr>
      <vt:lpstr>Experiments</vt:lpstr>
      <vt:lpstr>Experiments</vt:lpstr>
      <vt:lpstr>Experiments</vt:lpstr>
      <vt:lpstr>Varying the Size of Sets</vt:lpstr>
      <vt:lpstr>Varying the Size of Intersection</vt:lpstr>
      <vt:lpstr>Varying the Ratio of Set Sizes</vt:lpstr>
      <vt:lpstr>Real Data</vt:lpstr>
      <vt:lpstr>Conclusion and Future Work</vt:lpstr>
      <vt:lpstr>Slide 37</vt:lpstr>
      <vt:lpstr>Compression (preliminary results)</vt:lpstr>
      <vt:lpstr>Remarks (cut or not?)</vt:lpstr>
      <vt:lpstr>Data Structures (remove)</vt:lpstr>
      <vt:lpstr>Number of Lists (skip)</vt:lpstr>
      <vt:lpstr>Number of Hash Functions (remove)</vt:lpstr>
      <vt:lpstr>Compression (remove)</vt:lpstr>
      <vt:lpstr>Intersection of Short-Long Lists</vt:lpstr>
      <vt:lpstr>Analysis</vt:lpstr>
      <vt:lpstr>Data Structures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Bolin Ding</dc:creator>
  <cp:lastModifiedBy>Atlas</cp:lastModifiedBy>
  <cp:revision>450</cp:revision>
  <dcterms:created xsi:type="dcterms:W3CDTF">2006-08-16T00:00:00Z</dcterms:created>
  <dcterms:modified xsi:type="dcterms:W3CDTF">2011-08-30T21:47:09Z</dcterms:modified>
</cp:coreProperties>
</file>