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0" r:id="rId2"/>
    <p:sldMasterId id="2147483656" r:id="rId3"/>
  </p:sldMasterIdLst>
  <p:notesMasterIdLst>
    <p:notesMasterId r:id="rId33"/>
  </p:notesMasterIdLst>
  <p:handoutMasterIdLst>
    <p:handoutMasterId r:id="rId34"/>
  </p:handoutMasterIdLst>
  <p:sldIdLst>
    <p:sldId id="863" r:id="rId4"/>
    <p:sldId id="1289" r:id="rId5"/>
    <p:sldId id="1290" r:id="rId6"/>
    <p:sldId id="1291" r:id="rId7"/>
    <p:sldId id="1292" r:id="rId8"/>
    <p:sldId id="1293" r:id="rId9"/>
    <p:sldId id="1294" r:id="rId10"/>
    <p:sldId id="1312" r:id="rId11"/>
    <p:sldId id="1296" r:id="rId12"/>
    <p:sldId id="1297" r:id="rId13"/>
    <p:sldId id="1298" r:id="rId14"/>
    <p:sldId id="1299" r:id="rId15"/>
    <p:sldId id="1300" r:id="rId16"/>
    <p:sldId id="1301" r:id="rId17"/>
    <p:sldId id="1302" r:id="rId18"/>
    <p:sldId id="1316" r:id="rId19"/>
    <p:sldId id="1313" r:id="rId20"/>
    <p:sldId id="1314" r:id="rId21"/>
    <p:sldId id="1303" r:id="rId22"/>
    <p:sldId id="1304" r:id="rId23"/>
    <p:sldId id="1305" r:id="rId24"/>
    <p:sldId id="1306" r:id="rId25"/>
    <p:sldId id="1307" r:id="rId26"/>
    <p:sldId id="1308" r:id="rId27"/>
    <p:sldId id="1309" r:id="rId28"/>
    <p:sldId id="1310" r:id="rId29"/>
    <p:sldId id="1311" r:id="rId30"/>
    <p:sldId id="1315" r:id="rId31"/>
    <p:sldId id="1219" r:id="rId32"/>
  </p:sldIdLst>
  <p:sldSz cx="9144000" cy="6858000" type="screen4x3"/>
  <p:notesSz cx="6797675" cy="9872663"/>
  <p:defaultTextStyle>
    <a:defPPr>
      <a:defRPr lang="en-US"/>
    </a:defPPr>
    <a:lvl1pPr algn="ctr" rtl="0" eaLnBrk="0" fontAlgn="base" hangingPunct="0">
      <a:spcBef>
        <a:spcPct val="0"/>
      </a:spcBef>
      <a:spcAft>
        <a:spcPct val="0"/>
      </a:spcAft>
      <a:defRPr kern="1200">
        <a:solidFill>
          <a:schemeClr val="tx1"/>
        </a:solidFill>
        <a:latin typeface="Courier New" pitchFamily="49" charset="0"/>
        <a:ea typeface="+mn-ea"/>
        <a:cs typeface="+mn-cs"/>
      </a:defRPr>
    </a:lvl1pPr>
    <a:lvl2pPr marL="457200" algn="ctr" rtl="0" eaLnBrk="0" fontAlgn="base" hangingPunct="0">
      <a:spcBef>
        <a:spcPct val="0"/>
      </a:spcBef>
      <a:spcAft>
        <a:spcPct val="0"/>
      </a:spcAft>
      <a:defRPr kern="1200">
        <a:solidFill>
          <a:schemeClr val="tx1"/>
        </a:solidFill>
        <a:latin typeface="Courier New" pitchFamily="49" charset="0"/>
        <a:ea typeface="+mn-ea"/>
        <a:cs typeface="+mn-cs"/>
      </a:defRPr>
    </a:lvl2pPr>
    <a:lvl3pPr marL="914400" algn="ctr" rtl="0" eaLnBrk="0" fontAlgn="base" hangingPunct="0">
      <a:spcBef>
        <a:spcPct val="0"/>
      </a:spcBef>
      <a:spcAft>
        <a:spcPct val="0"/>
      </a:spcAft>
      <a:defRPr kern="1200">
        <a:solidFill>
          <a:schemeClr val="tx1"/>
        </a:solidFill>
        <a:latin typeface="Courier New" pitchFamily="49" charset="0"/>
        <a:ea typeface="+mn-ea"/>
        <a:cs typeface="+mn-cs"/>
      </a:defRPr>
    </a:lvl3pPr>
    <a:lvl4pPr marL="1371600" algn="ctr" rtl="0" eaLnBrk="0" fontAlgn="base" hangingPunct="0">
      <a:spcBef>
        <a:spcPct val="0"/>
      </a:spcBef>
      <a:spcAft>
        <a:spcPct val="0"/>
      </a:spcAft>
      <a:defRPr kern="1200">
        <a:solidFill>
          <a:schemeClr val="tx1"/>
        </a:solidFill>
        <a:latin typeface="Courier New" pitchFamily="49" charset="0"/>
        <a:ea typeface="+mn-ea"/>
        <a:cs typeface="+mn-cs"/>
      </a:defRPr>
    </a:lvl4pPr>
    <a:lvl5pPr marL="1828800" algn="ctr" rtl="0" eaLnBrk="0" fontAlgn="base" hangingPunct="0">
      <a:spcBef>
        <a:spcPct val="0"/>
      </a:spcBef>
      <a:spcAft>
        <a:spcPct val="0"/>
      </a:spcAft>
      <a:defRPr kern="1200">
        <a:solidFill>
          <a:schemeClr val="tx1"/>
        </a:solidFill>
        <a:latin typeface="Courier New" pitchFamily="49" charset="0"/>
        <a:ea typeface="+mn-ea"/>
        <a:cs typeface="+mn-cs"/>
      </a:defRPr>
    </a:lvl5pPr>
    <a:lvl6pPr marL="2286000" algn="l" defTabSz="914400" rtl="0" eaLnBrk="1" latinLnBrk="0" hangingPunct="1">
      <a:defRPr kern="1200">
        <a:solidFill>
          <a:schemeClr val="tx1"/>
        </a:solidFill>
        <a:latin typeface="Courier New" pitchFamily="49" charset="0"/>
        <a:ea typeface="+mn-ea"/>
        <a:cs typeface="+mn-cs"/>
      </a:defRPr>
    </a:lvl6pPr>
    <a:lvl7pPr marL="2743200" algn="l" defTabSz="914400" rtl="0" eaLnBrk="1" latinLnBrk="0" hangingPunct="1">
      <a:defRPr kern="1200">
        <a:solidFill>
          <a:schemeClr val="tx1"/>
        </a:solidFill>
        <a:latin typeface="Courier New" pitchFamily="49" charset="0"/>
        <a:ea typeface="+mn-ea"/>
        <a:cs typeface="+mn-cs"/>
      </a:defRPr>
    </a:lvl7pPr>
    <a:lvl8pPr marL="3200400" algn="l" defTabSz="914400" rtl="0" eaLnBrk="1" latinLnBrk="0" hangingPunct="1">
      <a:defRPr kern="1200">
        <a:solidFill>
          <a:schemeClr val="tx1"/>
        </a:solidFill>
        <a:latin typeface="Courier New" pitchFamily="49" charset="0"/>
        <a:ea typeface="+mn-ea"/>
        <a:cs typeface="+mn-cs"/>
      </a:defRPr>
    </a:lvl8pPr>
    <a:lvl9pPr marL="3657600" algn="l" defTabSz="914400" rtl="0" eaLnBrk="1" latinLnBrk="0" hangingPunct="1">
      <a:defRPr kern="1200">
        <a:solidFill>
          <a:schemeClr val="tx1"/>
        </a:solidFill>
        <a:latin typeface="Courier New"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63300"/>
    <a:srgbClr val="996633"/>
    <a:srgbClr val="FF0000"/>
    <a:srgbClr val="D0D0F0"/>
    <a:srgbClr val="6161CB"/>
    <a:srgbClr val="BDBDE9"/>
    <a:srgbClr val="B3CCFF"/>
    <a:srgbClr val="CC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387" autoAdjust="0"/>
    <p:restoredTop sz="56838" autoAdjust="0"/>
  </p:normalViewPr>
  <p:slideViewPr>
    <p:cSldViewPr snapToGrid="0">
      <p:cViewPr varScale="1">
        <p:scale>
          <a:sx n="40" d="100"/>
          <a:sy n="40" d="100"/>
        </p:scale>
        <p:origin x="-336" y="-108"/>
      </p:cViewPr>
      <p:guideLst>
        <p:guide orient="horz" pos="1003"/>
        <p:guide pos="27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1320" y="-90"/>
      </p:cViewPr>
      <p:guideLst>
        <p:guide orient="horz" pos="3109"/>
        <p:guide pos="2141"/>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577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endParaRPr lang="en-US"/>
          </a:p>
        </p:txBody>
      </p:sp>
      <p:sp>
        <p:nvSpPr>
          <p:cNvPr id="715779"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715780" name="Rectangle 4"/>
          <p:cNvSpPr>
            <a:spLocks noGrp="1" noChangeArrowheads="1"/>
          </p:cNvSpPr>
          <p:nvPr>
            <p:ph type="ftr" sz="quarter" idx="2"/>
          </p:nvPr>
        </p:nvSpPr>
        <p:spPr bwMode="auto">
          <a:xfrm>
            <a:off x="0"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endParaRPr lang="en-US"/>
          </a:p>
        </p:txBody>
      </p:sp>
      <p:sp>
        <p:nvSpPr>
          <p:cNvPr id="715781" name="Rectangle 5"/>
          <p:cNvSpPr>
            <a:spLocks noGrp="1" noChangeArrowheads="1"/>
          </p:cNvSpPr>
          <p:nvPr>
            <p:ph type="sldNum" sz="quarter" idx="3"/>
          </p:nvPr>
        </p:nvSpPr>
        <p:spPr bwMode="auto">
          <a:xfrm>
            <a:off x="3849688"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826CDA8E-D2CE-4A80-B7B0-49F74BB179A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endParaRPr lang="en-GB"/>
          </a:p>
        </p:txBody>
      </p:sp>
      <p:sp>
        <p:nvSpPr>
          <p:cNvPr id="9219"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GB"/>
          </a:p>
        </p:txBody>
      </p:sp>
      <p:sp>
        <p:nvSpPr>
          <p:cNvPr id="9220" name="Rectangle 4"/>
          <p:cNvSpPr>
            <a:spLocks noGrp="1" noRot="1" noChangeAspect="1" noChangeArrowheads="1" noTextEdit="1"/>
          </p:cNvSpPr>
          <p:nvPr>
            <p:ph type="sldImg" idx="2"/>
          </p:nvPr>
        </p:nvSpPr>
        <p:spPr bwMode="auto">
          <a:xfrm>
            <a:off x="928688" y="739775"/>
            <a:ext cx="4938712" cy="3703638"/>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79450" y="4689475"/>
            <a:ext cx="5438775"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endParaRPr lang="en-GB"/>
          </a:p>
        </p:txBody>
      </p:sp>
      <p:sp>
        <p:nvSpPr>
          <p:cNvPr id="9223" name="Rectangle 7"/>
          <p:cNvSpPr>
            <a:spLocks noGrp="1" noChangeArrowheads="1"/>
          </p:cNvSpPr>
          <p:nvPr>
            <p:ph type="sldNum" sz="quarter" idx="5"/>
          </p:nvPr>
        </p:nvSpPr>
        <p:spPr bwMode="auto">
          <a:xfrm>
            <a:off x="3849688"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70A737F-7F62-443B-A7B6-2661C4756FDA}"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CC8F9-5721-4A9E-B364-15827972EDB6}" type="slidenum">
              <a:rPr lang="en-GB"/>
              <a:pPr/>
              <a:t>1</a:t>
            </a:fld>
            <a:endParaRPr lang="en-GB"/>
          </a:p>
        </p:txBody>
      </p:sp>
      <p:sp>
        <p:nvSpPr>
          <p:cNvPr id="1350658" name="Rectangle 2"/>
          <p:cNvSpPr>
            <a:spLocks noGrp="1" noRot="1" noChangeAspect="1" noChangeArrowheads="1" noTextEdit="1"/>
          </p:cNvSpPr>
          <p:nvPr>
            <p:ph type="sldImg"/>
          </p:nvPr>
        </p:nvSpPr>
        <p:spPr>
          <a:ln/>
        </p:spPr>
      </p:sp>
      <p:sp>
        <p:nvSpPr>
          <p:cNvPr id="1350659" name="Rectangle 3"/>
          <p:cNvSpPr>
            <a:spLocks noGrp="1" noChangeArrowheads="1"/>
          </p:cNvSpPr>
          <p:nvPr>
            <p:ph type="body" idx="1"/>
          </p:nvPr>
        </p:nvSpPr>
        <p:spPr/>
        <p:txBody>
          <a:bodyPr/>
          <a:lstStyle/>
          <a:p>
            <a:r>
              <a:rPr lang="en-US" dirty="0" smtClean="0"/>
              <a:t>Large patterns</a:t>
            </a:r>
            <a:r>
              <a:rPr lang="en-US" baseline="0" dirty="0" smtClean="0"/>
              <a:t> in a single large graph</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923DAAA-F8B9-4765-90D5-07892134F2D9}" type="slidenum">
              <a:rPr lang="en-GB"/>
              <a:pPr/>
              <a:t>29</a:t>
            </a:fld>
            <a:endParaRPr lang="en-GB"/>
          </a:p>
        </p:txBody>
      </p:sp>
      <p:sp>
        <p:nvSpPr>
          <p:cNvPr id="78850" name="Rectangle 3"/>
          <p:cNvSpPr txBox="1">
            <a:spLocks noGrp="1" noChangeArrowheads="1"/>
          </p:cNvSpPr>
          <p:nvPr/>
        </p:nvSpPr>
        <p:spPr bwMode="auto">
          <a:xfrm>
            <a:off x="3849688" y="0"/>
            <a:ext cx="2946400" cy="493713"/>
          </a:xfrm>
          <a:prstGeom prst="rect">
            <a:avLst/>
          </a:prstGeom>
          <a:noFill/>
          <a:ln w="9525">
            <a:noFill/>
            <a:miter lim="800000"/>
            <a:headEnd/>
            <a:tailEnd/>
          </a:ln>
        </p:spPr>
        <p:txBody>
          <a:bodyPr lIns="86480" tIns="43241" rIns="86480" bIns="43241"/>
          <a:lstStyle/>
          <a:p>
            <a:pPr algn="r" defTabSz="863600"/>
            <a:fld id="{2F40D206-40B8-432A-8A1D-63BE3406956B}" type="datetime1">
              <a:rPr lang="en-US" sz="1100">
                <a:latin typeface="Times"/>
                <a:cs typeface="Arial" charset="0"/>
              </a:rPr>
              <a:pPr algn="r" defTabSz="863600"/>
              <a:t>8/30/2011</a:t>
            </a:fld>
            <a:endParaRPr lang="en-US" sz="1100">
              <a:latin typeface="Times"/>
              <a:cs typeface="Arial" charset="0"/>
            </a:endParaRPr>
          </a:p>
        </p:txBody>
      </p:sp>
      <p:sp>
        <p:nvSpPr>
          <p:cNvPr id="2170883" name="Rectangle 2"/>
          <p:cNvSpPr>
            <a:spLocks noGrp="1" noRot="1" noChangeAspect="1" noChangeArrowheads="1" noTextEdit="1"/>
          </p:cNvSpPr>
          <p:nvPr>
            <p:ph type="sldImg"/>
          </p:nvPr>
        </p:nvSpPr>
        <p:spPr>
          <a:ln/>
        </p:spPr>
      </p:sp>
      <p:sp>
        <p:nvSpPr>
          <p:cNvPr id="2170884" name="Rectangle 3"/>
          <p:cNvSpPr>
            <a:spLocks noGrp="1" noChangeArrowheads="1"/>
          </p:cNvSpPr>
          <p:nvPr>
            <p:ph type="body" idx="1"/>
          </p:nvPr>
        </p:nvSpPr>
        <p:spPr>
          <a:xfrm>
            <a:off x="681038" y="4689475"/>
            <a:ext cx="5435600" cy="4443413"/>
          </a:xfrm>
        </p:spPr>
        <p:txBody>
          <a:bodyPr lIns="86480" tIns="43241" rIns="86480" bIns="4324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a:t>
            </a:r>
            <a:r>
              <a:rPr lang="en-US" baseline="0" dirty="0" smtClean="0"/>
              <a:t> data is getting larger in size and so are the patterns contained in them. For examples, as more and more people join </a:t>
            </a:r>
            <a:r>
              <a:rPr lang="en-US" baseline="0" dirty="0" err="1" smtClean="0"/>
              <a:t>Facebook</a:t>
            </a:r>
            <a:r>
              <a:rPr lang="en-US" baseline="0" dirty="0" smtClean="0"/>
              <a:t>, the size of various communities in </a:t>
            </a:r>
            <a:r>
              <a:rPr lang="en-US" baseline="0" dirty="0" err="1" smtClean="0"/>
              <a:t>Facebook</a:t>
            </a:r>
            <a:r>
              <a:rPr lang="en-US" baseline="0" dirty="0" smtClean="0"/>
              <a:t> would grow. Daily thousands to millions of new links are added to </a:t>
            </a:r>
            <a:r>
              <a:rPr lang="en-US" baseline="0" dirty="0" err="1" smtClean="0"/>
              <a:t>Facebook</a:t>
            </a:r>
            <a:r>
              <a:rPr lang="en-US" baseline="0" dirty="0" smtClean="0"/>
              <a:t> friendship network and twitter messaging network. </a:t>
            </a:r>
          </a:p>
          <a:p>
            <a:endParaRPr lang="en-US" baseline="0" dirty="0" smtClean="0"/>
          </a:p>
          <a:p>
            <a:r>
              <a:rPr lang="en-US" baseline="0" dirty="0" smtClean="0"/>
              <a:t>Also, large patterns are often more informative than small patterns in characterizing large graph data. For example, in DBLP small patterns involving a few authors collaborating together is common. Large patterns could capture surprising patterns that characterize a group of authors/differentiate different research communities. When applied on software engineering data, large patterns can correspond to software backbones that reveal the main logic of a program and can help developers in understanding a legacy system. </a:t>
            </a:r>
            <a:endParaRPr lang="en-US" dirty="0"/>
          </a:p>
        </p:txBody>
      </p:sp>
      <p:sp>
        <p:nvSpPr>
          <p:cNvPr id="4" name="Slide Number Placeholder 3"/>
          <p:cNvSpPr>
            <a:spLocks noGrp="1"/>
          </p:cNvSpPr>
          <p:nvPr>
            <p:ph type="sldNum" sz="quarter" idx="10"/>
          </p:nvPr>
        </p:nvSpPr>
        <p:spPr/>
        <p:txBody>
          <a:bodyPr/>
          <a:lstStyle/>
          <a:p>
            <a:fld id="{D70A737F-7F62-443B-A7B6-2661C4756FDA}"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our problem is challenging?</a:t>
            </a:r>
          </a:p>
          <a:p>
            <a:endParaRPr lang="en-US" dirty="0" smtClean="0"/>
          </a:p>
          <a:p>
            <a:r>
              <a:rPr lang="en-US" dirty="0" smtClean="0"/>
              <a:t>First,</a:t>
            </a:r>
            <a:r>
              <a:rPr lang="en-US" baseline="0" dirty="0" smtClean="0"/>
              <a:t> mining large patterns from large input graphs is technically difficult due to pattern explosion problem. Even mining small-medium sized patterns could result in an exponential number of patterns. The problem is aggravated when the frequent patterns are large.</a:t>
            </a:r>
          </a:p>
          <a:p>
            <a:endParaRPr lang="en-US" baseline="0" dirty="0" smtClean="0"/>
          </a:p>
          <a:p>
            <a:r>
              <a:rPr lang="en-US" baseline="0" dirty="0" smtClean="0"/>
              <a:t>Next, we consider a single graph setting. Support computation and embedding maintenance is tricky in this setting as we need to consider the issue of multiple overlapping embeddings.</a:t>
            </a:r>
          </a:p>
          <a:p>
            <a:endParaRPr lang="en-US" baseline="0" dirty="0" smtClean="0"/>
          </a:p>
          <a:p>
            <a:r>
              <a:rPr lang="en-US" baseline="0" dirty="0" smtClean="0"/>
              <a:t>However, this setting is important as many large graph data are not a graph database but single large graphs. For example, the friendship network in </a:t>
            </a:r>
            <a:r>
              <a:rPr lang="en-US" baseline="0" dirty="0" err="1" smtClean="0"/>
              <a:t>Facebook</a:t>
            </a:r>
            <a:r>
              <a:rPr lang="en-US" baseline="0" dirty="0" smtClean="0"/>
              <a:t> is a single large graph.</a:t>
            </a:r>
            <a:endParaRPr lang="en-US" dirty="0"/>
          </a:p>
        </p:txBody>
      </p:sp>
      <p:sp>
        <p:nvSpPr>
          <p:cNvPr id="4" name="Slide Number Placeholder 3"/>
          <p:cNvSpPr>
            <a:spLocks noGrp="1"/>
          </p:cNvSpPr>
          <p:nvPr>
            <p:ph type="sldNum" sz="quarter" idx="10"/>
          </p:nvPr>
        </p:nvSpPr>
        <p:spPr/>
        <p:txBody>
          <a:bodyPr/>
          <a:lstStyle/>
          <a:p>
            <a:fld id="{D70A737F-7F62-443B-A7B6-2661C4756FDA}"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 patterns are less</a:t>
            </a:r>
            <a:r>
              <a:rPr lang="en-US" baseline="0" dirty="0" smtClean="0"/>
              <a:t> likely to contain one of the randomly drawn spider. Thus the first pruning of small patterns happen when we randomly draw m spiders.</a:t>
            </a:r>
          </a:p>
          <a:p>
            <a:endParaRPr lang="en-US" baseline="0" dirty="0" smtClean="0"/>
          </a:p>
          <a:p>
            <a:r>
              <a:rPr lang="en-US" baseline="0" dirty="0" smtClean="0"/>
              <a:t>Also, even if a small pattern contain one spider it is less likely to contain multiple spiders. If a pattern only contain one spider; that spider would result in an unmerged pattern at the end of t iteration and unmerged patterns would be discarded. This is the second pruning strategy.</a:t>
            </a:r>
          </a:p>
          <a:p>
            <a:endParaRPr lang="en-US" baseline="0" dirty="0" smtClean="0"/>
          </a:p>
          <a:p>
            <a:r>
              <a:rPr lang="en-US" baseline="0" dirty="0" smtClean="0"/>
              <a:t>On the other hand, for large patterns, the larger it is the more likely it would contain two or more spiders. By growing and merging these spiders we would be able to recover these large patterns.</a:t>
            </a:r>
            <a:endParaRPr lang="en-US" dirty="0"/>
          </a:p>
        </p:txBody>
      </p:sp>
      <p:sp>
        <p:nvSpPr>
          <p:cNvPr id="4" name="Slide Number Placeholder 3"/>
          <p:cNvSpPr>
            <a:spLocks noGrp="1"/>
          </p:cNvSpPr>
          <p:nvPr>
            <p:ph type="sldNum" sz="quarter" idx="10"/>
          </p:nvPr>
        </p:nvSpPr>
        <p:spPr/>
        <p:txBody>
          <a:bodyPr/>
          <a:lstStyle/>
          <a:p>
            <a:fld id="{D70A737F-7F62-443B-A7B6-2661C4756FDA}" type="slidenum">
              <a:rPr lang="en-GB" smtClean="0"/>
              <a:pPr/>
              <a:t>12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0A737F-7F62-443B-A7B6-2661C4756FDA}" type="slidenum">
              <a:rPr lang="en-GB" smtClean="0"/>
              <a:pPr/>
              <a:t>13</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0A737F-7F62-443B-A7B6-2661C4756FDA}" type="slidenum">
              <a:rPr lang="en-GB" smtClean="0"/>
              <a:pPr/>
              <a:t>15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Limit</a:t>
            </a:r>
            <a:r>
              <a:rPr lang="en-US" baseline="0" dirty="0" smtClean="0"/>
              <a:t> the flexibility to construct two non-isomorphic graphs using the same set of spiders</a:t>
            </a:r>
            <a:endParaRPr lang="en-US" dirty="0"/>
          </a:p>
        </p:txBody>
      </p:sp>
      <p:sp>
        <p:nvSpPr>
          <p:cNvPr id="4" name="Slide Number Placeholder 3"/>
          <p:cNvSpPr>
            <a:spLocks noGrp="1"/>
          </p:cNvSpPr>
          <p:nvPr>
            <p:ph type="sldNum" sz="quarter" idx="10"/>
          </p:nvPr>
        </p:nvSpPr>
        <p:spPr/>
        <p:txBody>
          <a:bodyPr/>
          <a:lstStyle/>
          <a:p>
            <a:fld id="{D70A737F-7F62-443B-A7B6-2661C4756FDA}" type="slidenum">
              <a:rPr lang="en-GB" smtClean="0"/>
              <a:pPr/>
              <a:t>16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0A737F-7F62-443B-A7B6-2661C4756FDA}" type="slidenum">
              <a:rPr lang="en-GB" smtClean="0"/>
              <a:pPr/>
              <a:t>18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0A737F-7F62-443B-A7B6-2661C4756FDA}" type="slidenum">
              <a:rPr lang="en-GB" smtClean="0"/>
              <a:pPr/>
              <a:t>28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Printed on </a:t>
            </a:r>
          </a:p>
        </p:txBody>
      </p:sp>
      <p:sp>
        <p:nvSpPr>
          <p:cNvPr id="5" name="Slide Number Placeholder 4"/>
          <p:cNvSpPr>
            <a:spLocks noGrp="1"/>
          </p:cNvSpPr>
          <p:nvPr>
            <p:ph type="sldNum" sz="quarter" idx="11"/>
          </p:nvPr>
        </p:nvSpPr>
        <p:spPr/>
        <p:txBody>
          <a:bodyPr/>
          <a:lstStyle>
            <a:lvl1pPr>
              <a:defRPr/>
            </a:lvl1pPr>
          </a:lstStyle>
          <a:p>
            <a:fld id="{90882AC1-C1B3-45DE-A381-6FE2847610E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Printed on </a:t>
            </a:r>
          </a:p>
        </p:txBody>
      </p:sp>
      <p:sp>
        <p:nvSpPr>
          <p:cNvPr id="5" name="Slide Number Placeholder 4"/>
          <p:cNvSpPr>
            <a:spLocks noGrp="1"/>
          </p:cNvSpPr>
          <p:nvPr>
            <p:ph type="sldNum" sz="quarter" idx="11"/>
          </p:nvPr>
        </p:nvSpPr>
        <p:spPr/>
        <p:txBody>
          <a:bodyPr/>
          <a:lstStyle>
            <a:lvl1pPr>
              <a:defRPr/>
            </a:lvl1pPr>
          </a:lstStyle>
          <a:p>
            <a:fld id="{6DBF52EE-2A52-4CF5-9D17-50B63D21289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1600200"/>
            <a:ext cx="2162175" cy="342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1600200"/>
            <a:ext cx="6334125" cy="342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Printed on </a:t>
            </a:r>
          </a:p>
        </p:txBody>
      </p:sp>
      <p:sp>
        <p:nvSpPr>
          <p:cNvPr id="5" name="Slide Number Placeholder 4"/>
          <p:cNvSpPr>
            <a:spLocks noGrp="1"/>
          </p:cNvSpPr>
          <p:nvPr>
            <p:ph type="sldNum" sz="quarter" idx="11"/>
          </p:nvPr>
        </p:nvSpPr>
        <p:spPr/>
        <p:txBody>
          <a:bodyPr/>
          <a:lstStyle>
            <a:lvl1pPr>
              <a:defRPr/>
            </a:lvl1pPr>
          </a:lstStyle>
          <a:p>
            <a:fld id="{AE634C33-2E30-423F-BED7-2C5255B58DD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r>
              <a:rPr lang="en-US"/>
              <a:t>              </a:t>
            </a:r>
          </a:p>
          <a:p>
            <a:r>
              <a:rPr lang="en-US"/>
              <a:t>                        </a:t>
            </a:r>
            <a:fld id="{BB321F7D-EF18-465F-920C-EA69FFAFB438}" type="slidenum">
              <a:rPr lang="en-US" b="1"/>
              <a:pPr/>
              <a:t>‹#›</a:t>
            </a:fld>
            <a:endParaRPr lang="en-US" b="1"/>
          </a:p>
        </p:txBody>
      </p:sp>
      <p:sp>
        <p:nvSpPr>
          <p:cNvPr id="5" name="Footer Placeholder 4"/>
          <p:cNvSpPr>
            <a:spLocks noGrp="1"/>
          </p:cNvSpPr>
          <p:nvPr>
            <p:ph type="ftr" sz="quarter" idx="11"/>
          </p:nvPr>
        </p:nvSpPr>
        <p:spPr/>
        <p:txBody>
          <a:bodyPr/>
          <a:lstStyle>
            <a:lvl1pPr>
              <a:defRPr sz="800"/>
            </a:lvl1pPr>
          </a:lstStyle>
          <a:p>
            <a:r>
              <a:rPr lang="en-US" dirty="0" smtClean="0"/>
              <a:t>Mining Top-K Large Structural Patterns in a Massive Network</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r>
              <a:rPr lang="en-US" dirty="0"/>
              <a:t>              </a:t>
            </a:r>
          </a:p>
          <a:p>
            <a:r>
              <a:rPr lang="en-US" dirty="0"/>
              <a:t>                     </a:t>
            </a:r>
            <a:fld id="{3D41168F-E19E-4F2E-B5B6-F34873805636}" type="slidenum">
              <a:rPr lang="en-US" b="1" smtClean="0"/>
              <a:pPr/>
              <a:t>‹#›</a:t>
            </a:fld>
            <a:r>
              <a:rPr lang="en-US" dirty="0" smtClean="0"/>
              <a:t>   </a:t>
            </a:r>
            <a:endParaRPr lang="en-US" b="1" dirty="0"/>
          </a:p>
        </p:txBody>
      </p:sp>
      <p:sp>
        <p:nvSpPr>
          <p:cNvPr id="5" name="Footer Placeholder 4"/>
          <p:cNvSpPr>
            <a:spLocks noGrp="1"/>
          </p:cNvSpPr>
          <p:nvPr>
            <p:ph type="ftr" sz="quarter" idx="11"/>
          </p:nvPr>
        </p:nvSpPr>
        <p:spPr/>
        <p:txBody>
          <a:bodyPr/>
          <a:lstStyle>
            <a:lvl1pPr>
              <a:defRPr sz="800"/>
            </a:lvl1pPr>
          </a:lstStyle>
          <a:p>
            <a:r>
              <a:rPr lang="en-US" dirty="0" smtClean="0"/>
              <a:t>Mining Top-K Large Structural Patterns in a Massive Network</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a:xfrm>
            <a:off x="7395882" y="6537324"/>
            <a:ext cx="1595718" cy="320675"/>
          </a:xfrm>
        </p:spPr>
        <p:txBody>
          <a:bodyPr/>
          <a:lstStyle>
            <a:lvl1pPr>
              <a:defRPr sz="1000"/>
            </a:lvl1pPr>
          </a:lstStyle>
          <a:p>
            <a:r>
              <a:rPr lang="en-US" smtClean="0"/>
              <a:t>              </a:t>
            </a:r>
          </a:p>
          <a:p>
            <a:r>
              <a:rPr lang="en-US" smtClean="0"/>
              <a:t>                        </a:t>
            </a:r>
            <a:fld id="{EC917AEC-C6DC-44C6-B778-91AB7EFAE637}" type="slidenum">
              <a:rPr lang="en-US" b="1" smtClean="0"/>
              <a:pPr/>
              <a:t>‹#›</a:t>
            </a:fld>
            <a:endParaRPr lang="en-US" b="1"/>
          </a:p>
        </p:txBody>
      </p:sp>
      <p:sp>
        <p:nvSpPr>
          <p:cNvPr id="5" name="Footer Placeholder 4"/>
          <p:cNvSpPr>
            <a:spLocks noGrp="1"/>
          </p:cNvSpPr>
          <p:nvPr>
            <p:ph type="ftr" sz="quarter" idx="11"/>
          </p:nvPr>
        </p:nvSpPr>
        <p:spPr/>
        <p:txBody>
          <a:bodyPr/>
          <a:lstStyle>
            <a:lvl1pPr>
              <a:defRPr sz="800"/>
            </a:lvl1pPr>
          </a:lstStyle>
          <a:p>
            <a:r>
              <a:rPr lang="en-US" dirty="0" smtClean="0"/>
              <a:t>Mining Top-K Large Structural Patterns in a Massive Network</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dirty="0"/>
              <a:t>              </a:t>
            </a:r>
          </a:p>
          <a:p>
            <a:r>
              <a:rPr lang="en-US" dirty="0"/>
              <a:t>                        </a:t>
            </a:r>
            <a:fld id="{B6F5BBB5-FC7A-4A3D-AE41-4266BAF4CCA7}" type="slidenum">
              <a:rPr lang="en-US" b="1"/>
              <a:pPr/>
              <a:t>‹#›</a:t>
            </a:fld>
            <a:endParaRPr lang="en-US" b="1" dirty="0"/>
          </a:p>
        </p:txBody>
      </p:sp>
      <p:sp>
        <p:nvSpPr>
          <p:cNvPr id="6" name="Footer Placeholder 5"/>
          <p:cNvSpPr>
            <a:spLocks noGrp="1"/>
          </p:cNvSpPr>
          <p:nvPr>
            <p:ph type="ftr" sz="quarter" idx="11"/>
          </p:nvPr>
        </p:nvSpPr>
        <p:spPr/>
        <p:txBody>
          <a:bodyPr/>
          <a:lstStyle>
            <a:lvl1pPr>
              <a:defRPr sz="800"/>
            </a:lvl1pPr>
          </a:lstStyle>
          <a:p>
            <a:r>
              <a:rPr lang="en-US" dirty="0" smtClean="0"/>
              <a:t>Mining Top-K Large Structural Patterns in a Massive Network</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              </a:t>
            </a:r>
          </a:p>
          <a:p>
            <a:r>
              <a:rPr lang="en-US"/>
              <a:t>                        </a:t>
            </a:r>
            <a:fld id="{6E8E3EF4-590E-4C7F-B13A-4AE86DB4EF27}" type="slidenum">
              <a:rPr lang="en-US" b="1"/>
              <a:pPr/>
              <a:t>‹#›</a:t>
            </a:fld>
            <a:endParaRPr lang="en-US" b="1"/>
          </a:p>
        </p:txBody>
      </p:sp>
      <p:sp>
        <p:nvSpPr>
          <p:cNvPr id="8" name="Footer Placeholder 7"/>
          <p:cNvSpPr>
            <a:spLocks noGrp="1"/>
          </p:cNvSpPr>
          <p:nvPr>
            <p:ph type="ftr" sz="quarter" idx="11"/>
          </p:nvPr>
        </p:nvSpPr>
        <p:spPr/>
        <p:txBody>
          <a:bodyPr/>
          <a:lstStyle>
            <a:lvl1pPr>
              <a:defRPr sz="800"/>
            </a:lvl1pPr>
          </a:lstStyle>
          <a:p>
            <a:r>
              <a:rPr lang="en-US" dirty="0" smtClean="0"/>
              <a:t>Automated Detection of Likely Design Flaws in Layered Architectures</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              </a:t>
            </a:r>
          </a:p>
          <a:p>
            <a:r>
              <a:rPr lang="en-US"/>
              <a:t>                        </a:t>
            </a:r>
            <a:fld id="{BDACD6CE-91DA-4610-94FB-DDE81F260AC3}" type="slidenum">
              <a:rPr lang="en-US" b="1"/>
              <a:pPr/>
              <a:t>‹#›</a:t>
            </a:fld>
            <a:endParaRPr lang="en-US" b="1"/>
          </a:p>
        </p:txBody>
      </p:sp>
      <p:sp>
        <p:nvSpPr>
          <p:cNvPr id="4" name="Footer Placeholder 3"/>
          <p:cNvSpPr>
            <a:spLocks noGrp="1"/>
          </p:cNvSpPr>
          <p:nvPr>
            <p:ph type="ftr" sz="quarter" idx="11"/>
          </p:nvPr>
        </p:nvSpPr>
        <p:spPr/>
        <p:txBody>
          <a:bodyPr/>
          <a:lstStyle>
            <a:lvl1pPr>
              <a:defRPr sz="800"/>
            </a:lvl1pPr>
          </a:lstStyle>
          <a:p>
            <a:r>
              <a:rPr lang="en-US" dirty="0" smtClean="0"/>
              <a:t>Automated Detection of Likely Design Flaws in Layered Architectures</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              </a:t>
            </a:r>
          </a:p>
          <a:p>
            <a:r>
              <a:rPr lang="en-US"/>
              <a:t>                        </a:t>
            </a:r>
            <a:fld id="{BFFA57B5-2EA5-45F4-AC3F-F8BE8CA765E4}" type="slidenum">
              <a:rPr lang="en-US" b="1"/>
              <a:pPr/>
              <a:t>‹#›</a:t>
            </a:fld>
            <a:endParaRPr lang="en-US" b="1"/>
          </a:p>
        </p:txBody>
      </p:sp>
      <p:sp>
        <p:nvSpPr>
          <p:cNvPr id="3" name="Footer Placeholder 2"/>
          <p:cNvSpPr>
            <a:spLocks noGrp="1"/>
          </p:cNvSpPr>
          <p:nvPr>
            <p:ph type="ftr" sz="quarter" idx="11"/>
          </p:nvPr>
        </p:nvSpPr>
        <p:spPr/>
        <p:txBody>
          <a:bodyPr/>
          <a:lstStyle>
            <a:lvl1pPr>
              <a:defRPr sz="800"/>
            </a:lvl1pPr>
          </a:lstStyle>
          <a:p>
            <a:r>
              <a:rPr lang="en-US" dirty="0" smtClean="0"/>
              <a:t>Automated Detection of Likely Design Flaws in Layered Architectures</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              </a:t>
            </a:r>
          </a:p>
          <a:p>
            <a:r>
              <a:rPr lang="en-US"/>
              <a:t>                        </a:t>
            </a:r>
            <a:fld id="{67BEEAF6-55C1-4727-AB2B-018C5AF982D3}" type="slidenum">
              <a:rPr lang="en-US" b="1"/>
              <a:pPr/>
              <a:t>‹#›</a:t>
            </a:fld>
            <a:endParaRPr lang="en-US" b="1"/>
          </a:p>
        </p:txBody>
      </p:sp>
      <p:sp>
        <p:nvSpPr>
          <p:cNvPr id="6" name="Footer Placeholder 5"/>
          <p:cNvSpPr>
            <a:spLocks noGrp="1"/>
          </p:cNvSpPr>
          <p:nvPr>
            <p:ph type="ftr" sz="quarter" idx="11"/>
          </p:nvPr>
        </p:nvSpPr>
        <p:spPr/>
        <p:txBody>
          <a:bodyPr/>
          <a:lstStyle>
            <a:lvl1pPr>
              <a:defRPr sz="800"/>
            </a:lvl1pPr>
          </a:lstStyle>
          <a:p>
            <a:r>
              <a:rPr lang="en-US" dirty="0" smtClean="0"/>
              <a:t>Automated Detection of Likely Design Flaws in Layered Architectures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Printed on </a:t>
            </a:r>
          </a:p>
        </p:txBody>
      </p:sp>
      <p:sp>
        <p:nvSpPr>
          <p:cNvPr id="5" name="Slide Number Placeholder 4"/>
          <p:cNvSpPr>
            <a:spLocks noGrp="1"/>
          </p:cNvSpPr>
          <p:nvPr>
            <p:ph type="sldNum" sz="quarter" idx="11"/>
          </p:nvPr>
        </p:nvSpPr>
        <p:spPr/>
        <p:txBody>
          <a:bodyPr/>
          <a:lstStyle>
            <a:lvl1pPr>
              <a:defRPr/>
            </a:lvl1pPr>
          </a:lstStyle>
          <a:p>
            <a:fld id="{CE9BFF3E-94A4-407F-9CF5-B0534552BF7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              </a:t>
            </a:r>
          </a:p>
          <a:p>
            <a:r>
              <a:rPr lang="en-US"/>
              <a:t>                        </a:t>
            </a:r>
            <a:fld id="{7D322C1C-D7B0-49A2-8BC4-9FA947F3F7EA}" type="slidenum">
              <a:rPr lang="en-US" b="1"/>
              <a:pPr/>
              <a:t>‹#›</a:t>
            </a:fld>
            <a:endParaRPr lang="en-US" b="1"/>
          </a:p>
        </p:txBody>
      </p:sp>
      <p:sp>
        <p:nvSpPr>
          <p:cNvPr id="6" name="Footer Placeholder 5"/>
          <p:cNvSpPr>
            <a:spLocks noGrp="1"/>
          </p:cNvSpPr>
          <p:nvPr>
            <p:ph type="ftr" sz="quarter" idx="11"/>
          </p:nvPr>
        </p:nvSpPr>
        <p:spPr/>
        <p:txBody>
          <a:bodyPr/>
          <a:lstStyle>
            <a:lvl1pPr>
              <a:defRPr sz="800"/>
            </a:lvl1pPr>
          </a:lstStyle>
          <a:p>
            <a:r>
              <a:rPr lang="en-US" dirty="0" smtClean="0"/>
              <a:t>Automated Detection of Likely Design Flaws in Layered Architectures</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p>
          <a:p>
            <a:r>
              <a:rPr lang="en-US"/>
              <a:t>                        </a:t>
            </a:r>
            <a:fld id="{5E0909AA-90B9-4A2D-BFBA-C5DA1AED0C73}" type="slidenum">
              <a:rPr lang="en-US" b="1"/>
              <a:pPr/>
              <a:t>‹#›</a:t>
            </a:fld>
            <a:endParaRPr lang="en-US" b="1"/>
          </a:p>
        </p:txBody>
      </p:sp>
      <p:sp>
        <p:nvSpPr>
          <p:cNvPr id="5" name="Footer Placeholder 4"/>
          <p:cNvSpPr>
            <a:spLocks noGrp="1"/>
          </p:cNvSpPr>
          <p:nvPr>
            <p:ph type="ftr" sz="quarter" idx="11"/>
          </p:nvPr>
        </p:nvSpPr>
        <p:spPr/>
        <p:txBody>
          <a:bodyPr/>
          <a:lstStyle>
            <a:lvl1pPr>
              <a:defRPr sz="800"/>
            </a:lvl1pPr>
          </a:lstStyle>
          <a:p>
            <a:r>
              <a:rPr lang="en-US" dirty="0" smtClean="0"/>
              <a:t>Automated Detection of Likely Design Flaws in Layered Architectures</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21526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3055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p>
          <a:p>
            <a:r>
              <a:rPr lang="en-US"/>
              <a:t>                        </a:t>
            </a:r>
            <a:fld id="{6C01746D-A4F2-4233-B45E-EFC16CAABCE1}" type="slidenum">
              <a:rPr lang="en-US" b="1"/>
              <a:pPr/>
              <a:t>‹#›</a:t>
            </a:fld>
            <a:endParaRPr lang="en-US" b="1"/>
          </a:p>
        </p:txBody>
      </p:sp>
      <p:sp>
        <p:nvSpPr>
          <p:cNvPr id="5" name="Footer Placeholder 4"/>
          <p:cNvSpPr>
            <a:spLocks noGrp="1"/>
          </p:cNvSpPr>
          <p:nvPr>
            <p:ph type="ftr" sz="quarter" idx="11"/>
          </p:nvPr>
        </p:nvSpPr>
        <p:spPr/>
        <p:txBody>
          <a:bodyPr/>
          <a:lstStyle>
            <a:lvl1pPr>
              <a:defRPr sz="800"/>
            </a:lvl1pPr>
          </a:lstStyle>
          <a:p>
            <a:r>
              <a:rPr lang="en-US" dirty="0" smtClean="0"/>
              <a:t>Automated Detection of Likely Design Flaws in Layered Architectures</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r>
              <a:rPr lang="en-US"/>
              <a:t>              </a:t>
            </a:r>
          </a:p>
          <a:p>
            <a:r>
              <a:rPr lang="en-US"/>
              <a:t>                        </a:t>
            </a:r>
            <a:fld id="{0158BA7D-34A2-4612-B00D-3203A19742BD}" type="slidenum">
              <a:rPr lang="en-US" b="1"/>
              <a:pPr/>
              <a:t>‹#›</a:t>
            </a:fld>
            <a:endParaRPr lang="en-US" b="1"/>
          </a:p>
        </p:txBody>
      </p:sp>
      <p:sp>
        <p:nvSpPr>
          <p:cNvPr id="5" name="Footer Placeholder 4"/>
          <p:cNvSpPr>
            <a:spLocks noGrp="1"/>
          </p:cNvSpPr>
          <p:nvPr>
            <p:ph type="ftr" sz="quarter" idx="11"/>
          </p:nvPr>
        </p:nvSpPr>
        <p:spPr/>
        <p:txBody>
          <a:bodyPr/>
          <a:lstStyle>
            <a:lvl1pPr>
              <a:defRPr/>
            </a:lvl1pPr>
          </a:lstStyle>
          <a:p>
            <a:r>
              <a:rPr lang="en-US"/>
              <a:t>Object Oriented Application Development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p>
          <a:p>
            <a:r>
              <a:rPr lang="en-US"/>
              <a:t>                        </a:t>
            </a:r>
            <a:fld id="{8CEA8615-834D-4654-A4EC-604BAF89D19A}" type="slidenum">
              <a:rPr lang="en-US" b="1"/>
              <a:pPr/>
              <a:t>‹#›</a:t>
            </a:fld>
            <a:endParaRPr lang="en-US" b="1"/>
          </a:p>
        </p:txBody>
      </p:sp>
      <p:sp>
        <p:nvSpPr>
          <p:cNvPr id="5" name="Footer Placeholder 4"/>
          <p:cNvSpPr>
            <a:spLocks noGrp="1"/>
          </p:cNvSpPr>
          <p:nvPr>
            <p:ph type="ftr" sz="quarter" idx="11"/>
          </p:nvPr>
        </p:nvSpPr>
        <p:spPr/>
        <p:txBody>
          <a:bodyPr/>
          <a:lstStyle>
            <a:lvl1pPr>
              <a:defRPr/>
            </a:lvl1pPr>
          </a:lstStyle>
          <a:p>
            <a:r>
              <a:rPr lang="en-US"/>
              <a:t>Object Oriented Application Development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              </a:t>
            </a:r>
          </a:p>
          <a:p>
            <a:r>
              <a:rPr lang="en-US"/>
              <a:t>                        </a:t>
            </a:r>
            <a:fld id="{BE5FD9AD-EB65-494D-BCB7-181D6E7E0487}" type="slidenum">
              <a:rPr lang="en-US" b="1"/>
              <a:pPr/>
              <a:t>‹#›</a:t>
            </a:fld>
            <a:endParaRPr lang="en-US" b="1"/>
          </a:p>
        </p:txBody>
      </p:sp>
      <p:sp>
        <p:nvSpPr>
          <p:cNvPr id="5" name="Footer Placeholder 4"/>
          <p:cNvSpPr>
            <a:spLocks noGrp="1"/>
          </p:cNvSpPr>
          <p:nvPr>
            <p:ph type="ftr" sz="quarter" idx="11"/>
          </p:nvPr>
        </p:nvSpPr>
        <p:spPr/>
        <p:txBody>
          <a:bodyPr/>
          <a:lstStyle>
            <a:lvl1pPr>
              <a:defRPr/>
            </a:lvl1pPr>
          </a:lstStyle>
          <a:p>
            <a:r>
              <a:rPr lang="en-US"/>
              <a:t>Object Oriented Application Development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60350"/>
            <a:ext cx="4229100" cy="621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60350"/>
            <a:ext cx="4229100" cy="621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              </a:t>
            </a:r>
          </a:p>
          <a:p>
            <a:r>
              <a:rPr lang="en-US"/>
              <a:t>                        </a:t>
            </a:r>
            <a:fld id="{D6BDD449-F8F4-4976-A75D-761BE9793E1A}" type="slidenum">
              <a:rPr lang="en-US" b="1"/>
              <a:pPr/>
              <a:t>‹#›</a:t>
            </a:fld>
            <a:endParaRPr lang="en-US" b="1"/>
          </a:p>
        </p:txBody>
      </p:sp>
      <p:sp>
        <p:nvSpPr>
          <p:cNvPr id="6" name="Footer Placeholder 5"/>
          <p:cNvSpPr>
            <a:spLocks noGrp="1"/>
          </p:cNvSpPr>
          <p:nvPr>
            <p:ph type="ftr" sz="quarter" idx="11"/>
          </p:nvPr>
        </p:nvSpPr>
        <p:spPr/>
        <p:txBody>
          <a:bodyPr/>
          <a:lstStyle>
            <a:lvl1pPr>
              <a:defRPr/>
            </a:lvl1pPr>
          </a:lstStyle>
          <a:p>
            <a:r>
              <a:rPr lang="en-US"/>
              <a:t>Object Oriented Application Development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              </a:t>
            </a:r>
          </a:p>
          <a:p>
            <a:r>
              <a:rPr lang="en-US"/>
              <a:t>                        </a:t>
            </a:r>
            <a:fld id="{0527618C-B3C7-45AC-BB8D-87DBEFF6D8F2}" type="slidenum">
              <a:rPr lang="en-US" b="1"/>
              <a:pPr/>
              <a:t>‹#›</a:t>
            </a:fld>
            <a:endParaRPr lang="en-US" b="1"/>
          </a:p>
        </p:txBody>
      </p:sp>
      <p:sp>
        <p:nvSpPr>
          <p:cNvPr id="8" name="Footer Placeholder 7"/>
          <p:cNvSpPr>
            <a:spLocks noGrp="1"/>
          </p:cNvSpPr>
          <p:nvPr>
            <p:ph type="ftr" sz="quarter" idx="11"/>
          </p:nvPr>
        </p:nvSpPr>
        <p:spPr/>
        <p:txBody>
          <a:bodyPr/>
          <a:lstStyle>
            <a:lvl1pPr>
              <a:defRPr/>
            </a:lvl1pPr>
          </a:lstStyle>
          <a:p>
            <a:r>
              <a:rPr lang="en-US"/>
              <a:t>Object Oriented Application Development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              </a:t>
            </a:r>
          </a:p>
          <a:p>
            <a:r>
              <a:rPr lang="en-US"/>
              <a:t>                        </a:t>
            </a:r>
            <a:fld id="{EC7B0109-F158-42F7-B9CB-B38660074CA4}" type="slidenum">
              <a:rPr lang="en-US" b="1"/>
              <a:pPr/>
              <a:t>‹#›</a:t>
            </a:fld>
            <a:endParaRPr lang="en-US" b="1"/>
          </a:p>
        </p:txBody>
      </p:sp>
      <p:sp>
        <p:nvSpPr>
          <p:cNvPr id="4" name="Footer Placeholder 3"/>
          <p:cNvSpPr>
            <a:spLocks noGrp="1"/>
          </p:cNvSpPr>
          <p:nvPr>
            <p:ph type="ftr" sz="quarter" idx="11"/>
          </p:nvPr>
        </p:nvSpPr>
        <p:spPr/>
        <p:txBody>
          <a:bodyPr/>
          <a:lstStyle>
            <a:lvl1pPr>
              <a:defRPr/>
            </a:lvl1pPr>
          </a:lstStyle>
          <a:p>
            <a:r>
              <a:rPr lang="en-US"/>
              <a:t>Object Oriented Application Development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              </a:t>
            </a:r>
          </a:p>
          <a:p>
            <a:r>
              <a:rPr lang="en-US"/>
              <a:t>                        </a:t>
            </a:r>
            <a:fld id="{E9A8DD20-45CC-4504-83ED-83087E022BD8}" type="slidenum">
              <a:rPr lang="en-US" b="1"/>
              <a:pPr/>
              <a:t>‹#›</a:t>
            </a:fld>
            <a:endParaRPr lang="en-US" b="1"/>
          </a:p>
        </p:txBody>
      </p:sp>
      <p:sp>
        <p:nvSpPr>
          <p:cNvPr id="3" name="Footer Placeholder 2"/>
          <p:cNvSpPr>
            <a:spLocks noGrp="1"/>
          </p:cNvSpPr>
          <p:nvPr>
            <p:ph type="ftr" sz="quarter" idx="11"/>
          </p:nvPr>
        </p:nvSpPr>
        <p:spPr/>
        <p:txBody>
          <a:bodyPr/>
          <a:lstStyle>
            <a:lvl1pPr>
              <a:defRPr/>
            </a:lvl1pPr>
          </a:lstStyle>
          <a:p>
            <a:r>
              <a:rPr lang="en-US"/>
              <a:t>Object Oriented Application Development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Printed on </a:t>
            </a:r>
          </a:p>
        </p:txBody>
      </p:sp>
      <p:sp>
        <p:nvSpPr>
          <p:cNvPr id="5" name="Slide Number Placeholder 4"/>
          <p:cNvSpPr>
            <a:spLocks noGrp="1"/>
          </p:cNvSpPr>
          <p:nvPr>
            <p:ph type="sldNum" sz="quarter" idx="11"/>
          </p:nvPr>
        </p:nvSpPr>
        <p:spPr/>
        <p:txBody>
          <a:bodyPr/>
          <a:lstStyle>
            <a:lvl1pPr>
              <a:defRPr/>
            </a:lvl1pPr>
          </a:lstStyle>
          <a:p>
            <a:fld id="{ABD0550F-204E-46DA-8C29-FB047DE636D5}"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              </a:t>
            </a:r>
          </a:p>
          <a:p>
            <a:r>
              <a:rPr lang="en-US"/>
              <a:t>                        </a:t>
            </a:r>
            <a:fld id="{30A8B874-8EA0-4E02-A92F-85CC61042185}" type="slidenum">
              <a:rPr lang="en-US" b="1"/>
              <a:pPr/>
              <a:t>‹#›</a:t>
            </a:fld>
            <a:endParaRPr lang="en-US" b="1"/>
          </a:p>
        </p:txBody>
      </p:sp>
      <p:sp>
        <p:nvSpPr>
          <p:cNvPr id="6" name="Footer Placeholder 5"/>
          <p:cNvSpPr>
            <a:spLocks noGrp="1"/>
          </p:cNvSpPr>
          <p:nvPr>
            <p:ph type="ftr" sz="quarter" idx="11"/>
          </p:nvPr>
        </p:nvSpPr>
        <p:spPr/>
        <p:txBody>
          <a:bodyPr/>
          <a:lstStyle>
            <a:lvl1pPr>
              <a:defRPr/>
            </a:lvl1pPr>
          </a:lstStyle>
          <a:p>
            <a:r>
              <a:rPr lang="en-US"/>
              <a:t>Object Oriented Application Development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              </a:t>
            </a:r>
          </a:p>
          <a:p>
            <a:r>
              <a:rPr lang="en-US"/>
              <a:t>                        </a:t>
            </a:r>
            <a:fld id="{63BC1B0D-A639-4485-A2B1-132690D66396}" type="slidenum">
              <a:rPr lang="en-US" b="1"/>
              <a:pPr/>
              <a:t>‹#›</a:t>
            </a:fld>
            <a:endParaRPr lang="en-US" b="1"/>
          </a:p>
        </p:txBody>
      </p:sp>
      <p:sp>
        <p:nvSpPr>
          <p:cNvPr id="6" name="Footer Placeholder 5"/>
          <p:cNvSpPr>
            <a:spLocks noGrp="1"/>
          </p:cNvSpPr>
          <p:nvPr>
            <p:ph type="ftr" sz="quarter" idx="11"/>
          </p:nvPr>
        </p:nvSpPr>
        <p:spPr/>
        <p:txBody>
          <a:bodyPr/>
          <a:lstStyle>
            <a:lvl1pPr>
              <a:defRPr/>
            </a:lvl1pPr>
          </a:lstStyle>
          <a:p>
            <a:r>
              <a:rPr lang="en-US"/>
              <a:t>Object Oriented Application Development</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p>
          <a:p>
            <a:r>
              <a:rPr lang="en-US"/>
              <a:t>                        </a:t>
            </a:r>
            <a:fld id="{22508FB9-3713-40A7-A957-316F111986EF}" type="slidenum">
              <a:rPr lang="en-US" b="1"/>
              <a:pPr/>
              <a:t>‹#›</a:t>
            </a:fld>
            <a:endParaRPr lang="en-US" b="1"/>
          </a:p>
        </p:txBody>
      </p:sp>
      <p:sp>
        <p:nvSpPr>
          <p:cNvPr id="5" name="Footer Placeholder 4"/>
          <p:cNvSpPr>
            <a:spLocks noGrp="1"/>
          </p:cNvSpPr>
          <p:nvPr>
            <p:ph type="ftr" sz="quarter" idx="11"/>
          </p:nvPr>
        </p:nvSpPr>
        <p:spPr/>
        <p:txBody>
          <a:bodyPr/>
          <a:lstStyle>
            <a:lvl1pPr>
              <a:defRPr/>
            </a:lvl1pPr>
          </a:lstStyle>
          <a:p>
            <a:r>
              <a:rPr lang="en-US"/>
              <a:t>Object Oriented Application Development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60350"/>
            <a:ext cx="2152650" cy="62166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60350"/>
            <a:ext cx="6305550" cy="6216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p>
          <a:p>
            <a:r>
              <a:rPr lang="en-US"/>
              <a:t>                        </a:t>
            </a:r>
            <a:fld id="{A30C157A-98CE-4195-BACC-E69FA978DD09}" type="slidenum">
              <a:rPr lang="en-US" b="1"/>
              <a:pPr/>
              <a:t>‹#›</a:t>
            </a:fld>
            <a:endParaRPr lang="en-US" b="1"/>
          </a:p>
        </p:txBody>
      </p:sp>
      <p:sp>
        <p:nvSpPr>
          <p:cNvPr id="5" name="Footer Placeholder 4"/>
          <p:cNvSpPr>
            <a:spLocks noGrp="1"/>
          </p:cNvSpPr>
          <p:nvPr>
            <p:ph type="ftr" sz="quarter" idx="11"/>
          </p:nvPr>
        </p:nvSpPr>
        <p:spPr/>
        <p:txBody>
          <a:bodyPr/>
          <a:lstStyle>
            <a:lvl1pPr>
              <a:defRPr/>
            </a:lvl1pPr>
          </a:lstStyle>
          <a:p>
            <a:r>
              <a:rPr lang="en-US"/>
              <a:t>Object Oriented Application Development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3429000"/>
            <a:ext cx="42291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429000"/>
            <a:ext cx="42291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Printed on </a:t>
            </a:r>
          </a:p>
        </p:txBody>
      </p:sp>
      <p:sp>
        <p:nvSpPr>
          <p:cNvPr id="6" name="Slide Number Placeholder 5"/>
          <p:cNvSpPr>
            <a:spLocks noGrp="1"/>
          </p:cNvSpPr>
          <p:nvPr>
            <p:ph type="sldNum" sz="quarter" idx="11"/>
          </p:nvPr>
        </p:nvSpPr>
        <p:spPr/>
        <p:txBody>
          <a:bodyPr/>
          <a:lstStyle>
            <a:lvl1pPr>
              <a:defRPr/>
            </a:lvl1pPr>
          </a:lstStyle>
          <a:p>
            <a:fld id="{C0A7EBBF-65E9-4A6C-9F8B-76EDF84366E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Printed on </a:t>
            </a:r>
          </a:p>
        </p:txBody>
      </p:sp>
      <p:sp>
        <p:nvSpPr>
          <p:cNvPr id="8" name="Slide Number Placeholder 7"/>
          <p:cNvSpPr>
            <a:spLocks noGrp="1"/>
          </p:cNvSpPr>
          <p:nvPr>
            <p:ph type="sldNum" sz="quarter" idx="11"/>
          </p:nvPr>
        </p:nvSpPr>
        <p:spPr/>
        <p:txBody>
          <a:bodyPr/>
          <a:lstStyle>
            <a:lvl1pPr>
              <a:defRPr/>
            </a:lvl1pPr>
          </a:lstStyle>
          <a:p>
            <a:fld id="{150E9DF8-2A3A-42F1-82F8-944FBB2B016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Printed on </a:t>
            </a:r>
          </a:p>
        </p:txBody>
      </p:sp>
      <p:sp>
        <p:nvSpPr>
          <p:cNvPr id="4" name="Slide Number Placeholder 3"/>
          <p:cNvSpPr>
            <a:spLocks noGrp="1"/>
          </p:cNvSpPr>
          <p:nvPr>
            <p:ph type="sldNum" sz="quarter" idx="11"/>
          </p:nvPr>
        </p:nvSpPr>
        <p:spPr/>
        <p:txBody>
          <a:bodyPr/>
          <a:lstStyle>
            <a:lvl1pPr>
              <a:defRPr/>
            </a:lvl1pPr>
          </a:lstStyle>
          <a:p>
            <a:fld id="{6DF7A233-E766-4D10-800D-67C4BAAAEC9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Printed on </a:t>
            </a:r>
          </a:p>
        </p:txBody>
      </p:sp>
      <p:sp>
        <p:nvSpPr>
          <p:cNvPr id="3" name="Slide Number Placeholder 2"/>
          <p:cNvSpPr>
            <a:spLocks noGrp="1"/>
          </p:cNvSpPr>
          <p:nvPr>
            <p:ph type="sldNum" sz="quarter" idx="11"/>
          </p:nvPr>
        </p:nvSpPr>
        <p:spPr/>
        <p:txBody>
          <a:bodyPr/>
          <a:lstStyle>
            <a:lvl1pPr>
              <a:defRPr/>
            </a:lvl1pPr>
          </a:lstStyle>
          <a:p>
            <a:fld id="{E3E6864E-F407-47AB-9F74-D5EC7E9A0F5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Printed on </a:t>
            </a:r>
          </a:p>
        </p:txBody>
      </p:sp>
      <p:sp>
        <p:nvSpPr>
          <p:cNvPr id="6" name="Slide Number Placeholder 5"/>
          <p:cNvSpPr>
            <a:spLocks noGrp="1"/>
          </p:cNvSpPr>
          <p:nvPr>
            <p:ph type="sldNum" sz="quarter" idx="11"/>
          </p:nvPr>
        </p:nvSpPr>
        <p:spPr/>
        <p:txBody>
          <a:bodyPr/>
          <a:lstStyle>
            <a:lvl1pPr>
              <a:defRPr/>
            </a:lvl1pPr>
          </a:lstStyle>
          <a:p>
            <a:fld id="{548A29DC-3976-4B01-BFB9-2EE53587247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Printed on </a:t>
            </a:r>
          </a:p>
        </p:txBody>
      </p:sp>
      <p:sp>
        <p:nvSpPr>
          <p:cNvPr id="6" name="Slide Number Placeholder 5"/>
          <p:cNvSpPr>
            <a:spLocks noGrp="1"/>
          </p:cNvSpPr>
          <p:nvPr>
            <p:ph type="sldNum" sz="quarter" idx="11"/>
          </p:nvPr>
        </p:nvSpPr>
        <p:spPr/>
        <p:txBody>
          <a:bodyPr/>
          <a:lstStyle>
            <a:lvl1pPr>
              <a:defRPr/>
            </a:lvl1pPr>
          </a:lstStyle>
          <a:p>
            <a:fld id="{69C49837-940D-4076-AA1D-70334784EBC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1603" name="Picture 3" descr="SMULogo"/>
          <p:cNvPicPr>
            <a:picLocks noChangeAspect="1" noChangeArrowheads="1"/>
          </p:cNvPicPr>
          <p:nvPr/>
        </p:nvPicPr>
        <p:blipFill>
          <a:blip r:embed="rId13" cstate="print"/>
          <a:srcRect/>
          <a:stretch>
            <a:fillRect/>
          </a:stretch>
        </p:blipFill>
        <p:spPr bwMode="auto">
          <a:xfrm>
            <a:off x="100013" y="61913"/>
            <a:ext cx="1924050" cy="841375"/>
          </a:xfrm>
          <a:prstGeom prst="rect">
            <a:avLst/>
          </a:prstGeom>
          <a:noFill/>
        </p:spPr>
      </p:pic>
      <p:sp>
        <p:nvSpPr>
          <p:cNvPr id="281604" name="Rectangle 4"/>
          <p:cNvSpPr>
            <a:spLocks noChangeArrowheads="1"/>
          </p:cNvSpPr>
          <p:nvPr/>
        </p:nvSpPr>
        <p:spPr bwMode="auto">
          <a:xfrm>
            <a:off x="0" y="993775"/>
            <a:ext cx="9153525" cy="149225"/>
          </a:xfrm>
          <a:prstGeom prst="rect">
            <a:avLst/>
          </a:prstGeom>
          <a:solidFill>
            <a:srgbClr val="D18A00"/>
          </a:solidFill>
          <a:ln w="9525">
            <a:noFill/>
            <a:miter lim="800000"/>
            <a:headEnd/>
            <a:tailEnd/>
          </a:ln>
          <a:effectLst/>
        </p:spPr>
        <p:txBody>
          <a:bodyPr wrap="none" anchor="ctr"/>
          <a:lstStyle/>
          <a:p>
            <a:endParaRPr lang="en-US"/>
          </a:p>
        </p:txBody>
      </p:sp>
      <p:sp>
        <p:nvSpPr>
          <p:cNvPr id="281605" name="Rectangle 5"/>
          <p:cNvSpPr>
            <a:spLocks noGrp="1" noChangeArrowheads="1"/>
          </p:cNvSpPr>
          <p:nvPr>
            <p:ph type="title"/>
          </p:nvPr>
        </p:nvSpPr>
        <p:spPr bwMode="auto">
          <a:xfrm>
            <a:off x="304800" y="16002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1606" name="Rectangle 6"/>
          <p:cNvSpPr>
            <a:spLocks noGrp="1" noChangeArrowheads="1"/>
          </p:cNvSpPr>
          <p:nvPr>
            <p:ph type="body" idx="1"/>
          </p:nvPr>
        </p:nvSpPr>
        <p:spPr bwMode="auto">
          <a:xfrm>
            <a:off x="266700" y="3429000"/>
            <a:ext cx="86106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281607" name="Rectangle 7"/>
          <p:cNvSpPr>
            <a:spLocks noGrp="1" noChangeArrowheads="1"/>
          </p:cNvSpPr>
          <p:nvPr>
            <p:ph type="dt" sz="half" idx="2"/>
          </p:nvPr>
        </p:nvSpPr>
        <p:spPr bwMode="auto">
          <a:xfrm>
            <a:off x="3048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800">
                <a:latin typeface="+mn-lt"/>
              </a:defRPr>
            </a:lvl1pPr>
          </a:lstStyle>
          <a:p>
            <a:r>
              <a:rPr lang="en-US"/>
              <a:t>Printed on </a:t>
            </a:r>
          </a:p>
        </p:txBody>
      </p:sp>
      <p:sp>
        <p:nvSpPr>
          <p:cNvPr id="281609" name="Rectangle 9"/>
          <p:cNvSpPr>
            <a:spLocks noGrp="1" noChangeArrowheads="1"/>
          </p:cNvSpPr>
          <p:nvPr>
            <p:ph type="sldNum" sz="quarter" idx="4"/>
          </p:nvPr>
        </p:nvSpPr>
        <p:spPr bwMode="auto">
          <a:xfrm>
            <a:off x="67818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latin typeface="+mn-lt"/>
              </a:defRPr>
            </a:lvl1pPr>
          </a:lstStyle>
          <a:p>
            <a:fld id="{DEAF2D8C-0B67-49BD-9358-F3B8E952B76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ctr" rtl="0" fontAlgn="base">
        <a:spcBef>
          <a:spcPct val="0"/>
        </a:spcBef>
        <a:spcAft>
          <a:spcPct val="0"/>
        </a:spcAft>
        <a:defRPr sz="4400">
          <a:solidFill>
            <a:schemeClr val="accent2"/>
          </a:solidFill>
          <a:latin typeface="+mj-lt"/>
          <a:ea typeface="+mj-ea"/>
          <a:cs typeface="+mj-cs"/>
        </a:defRPr>
      </a:lvl1pPr>
      <a:lvl2pPr algn="ctr" rtl="0" fontAlgn="base">
        <a:spcBef>
          <a:spcPct val="0"/>
        </a:spcBef>
        <a:spcAft>
          <a:spcPct val="0"/>
        </a:spcAft>
        <a:defRPr sz="4400">
          <a:solidFill>
            <a:schemeClr val="accent2"/>
          </a:solidFill>
          <a:latin typeface="Tahoma" pitchFamily="34" charset="0"/>
        </a:defRPr>
      </a:lvl2pPr>
      <a:lvl3pPr algn="ctr" rtl="0" fontAlgn="base">
        <a:spcBef>
          <a:spcPct val="0"/>
        </a:spcBef>
        <a:spcAft>
          <a:spcPct val="0"/>
        </a:spcAft>
        <a:defRPr sz="4400">
          <a:solidFill>
            <a:schemeClr val="accent2"/>
          </a:solidFill>
          <a:latin typeface="Tahoma" pitchFamily="34" charset="0"/>
        </a:defRPr>
      </a:lvl3pPr>
      <a:lvl4pPr algn="ctr" rtl="0" fontAlgn="base">
        <a:spcBef>
          <a:spcPct val="0"/>
        </a:spcBef>
        <a:spcAft>
          <a:spcPct val="0"/>
        </a:spcAft>
        <a:defRPr sz="4400">
          <a:solidFill>
            <a:schemeClr val="accent2"/>
          </a:solidFill>
          <a:latin typeface="Tahoma" pitchFamily="34" charset="0"/>
        </a:defRPr>
      </a:lvl4pPr>
      <a:lvl5pPr algn="ctr" rtl="0" fontAlgn="base">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p:titleStyle>
    <p:bodyStyle>
      <a:lvl1pPr marL="342900" indent="-342900" algn="ctr" rtl="0" fontAlgn="base">
        <a:spcBef>
          <a:spcPct val="20000"/>
        </a:spcBef>
        <a:spcAft>
          <a:spcPct val="0"/>
        </a:spcAft>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chemeClr val="accent2"/>
          </a:solidFill>
          <a:latin typeface="Arial" charset="0"/>
        </a:defRPr>
      </a:lvl2pPr>
      <a:lvl3pPr marL="1143000" indent="-228600" algn="l" rtl="0" fontAlgn="base">
        <a:spcBef>
          <a:spcPct val="20000"/>
        </a:spcBef>
        <a:spcAft>
          <a:spcPct val="0"/>
        </a:spcAft>
        <a:buChar char="•"/>
        <a:defRPr sz="2400">
          <a:solidFill>
            <a:schemeClr val="accent2"/>
          </a:solidFill>
          <a:latin typeface="Arial" charset="0"/>
        </a:defRPr>
      </a:lvl3pPr>
      <a:lvl4pPr marL="1600200" indent="-228600" algn="l" rtl="0" fontAlgn="base">
        <a:spcBef>
          <a:spcPct val="20000"/>
        </a:spcBef>
        <a:spcAft>
          <a:spcPct val="0"/>
        </a:spcAft>
        <a:buChar char="–"/>
        <a:defRPr sz="2000">
          <a:solidFill>
            <a:schemeClr val="accent2"/>
          </a:solidFill>
          <a:latin typeface="Arial" charset="0"/>
        </a:defRPr>
      </a:lvl4pPr>
      <a:lvl5pPr marL="2057400" indent="-228600" algn="l" rtl="0" fontAlgn="base">
        <a:spcBef>
          <a:spcPct val="20000"/>
        </a:spcBef>
        <a:spcAft>
          <a:spcPct val="0"/>
        </a:spcAft>
        <a:buChar char="»"/>
        <a:defRPr>
          <a:solidFill>
            <a:schemeClr val="accent2"/>
          </a:solidFill>
          <a:latin typeface="Arial" charset="0"/>
        </a:defRPr>
      </a:lvl5pPr>
      <a:lvl6pPr marL="2514600" indent="-228600" algn="l" rtl="0" fontAlgn="base">
        <a:spcBef>
          <a:spcPct val="20000"/>
        </a:spcBef>
        <a:spcAft>
          <a:spcPct val="0"/>
        </a:spcAft>
        <a:buChar char="»"/>
        <a:defRPr>
          <a:solidFill>
            <a:schemeClr val="accent2"/>
          </a:solidFill>
          <a:latin typeface="Arial" charset="0"/>
        </a:defRPr>
      </a:lvl6pPr>
      <a:lvl7pPr marL="2971800" indent="-228600" algn="l" rtl="0" fontAlgn="base">
        <a:spcBef>
          <a:spcPct val="20000"/>
        </a:spcBef>
        <a:spcAft>
          <a:spcPct val="0"/>
        </a:spcAft>
        <a:buChar char="»"/>
        <a:defRPr>
          <a:solidFill>
            <a:schemeClr val="accent2"/>
          </a:solidFill>
          <a:latin typeface="Arial" charset="0"/>
        </a:defRPr>
      </a:lvl7pPr>
      <a:lvl8pPr marL="3429000" indent="-228600" algn="l" rtl="0" fontAlgn="base">
        <a:spcBef>
          <a:spcPct val="20000"/>
        </a:spcBef>
        <a:spcAft>
          <a:spcPct val="0"/>
        </a:spcAft>
        <a:buChar char="»"/>
        <a:defRPr>
          <a:solidFill>
            <a:schemeClr val="accent2"/>
          </a:solidFill>
          <a:latin typeface="Arial" charset="0"/>
        </a:defRPr>
      </a:lvl8pPr>
      <a:lvl9pPr marL="3886200" indent="-228600" algn="l" rtl="0" fontAlgn="base">
        <a:spcBef>
          <a:spcPct val="20000"/>
        </a:spcBef>
        <a:spcAft>
          <a:spcPct val="0"/>
        </a:spcAft>
        <a:buChar char="»"/>
        <a:defRPr>
          <a:solidFill>
            <a:schemeClr val="accent2"/>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705600"/>
            <a:ext cx="9144000" cy="152400"/>
          </a:xfrm>
          <a:prstGeom prst="rect">
            <a:avLst/>
          </a:prstGeom>
          <a:solidFill>
            <a:srgbClr val="D18A00"/>
          </a:solidFill>
          <a:ln w="9525">
            <a:noFill/>
            <a:miter lim="800000"/>
            <a:headEnd/>
            <a:tailEnd/>
          </a:ln>
          <a:effectLst/>
        </p:spPr>
        <p:txBody>
          <a:bodyPr wrap="none" anchor="ctr"/>
          <a:lstStyle/>
          <a:p>
            <a:endParaRPr lang="en-US"/>
          </a:p>
        </p:txBody>
      </p:sp>
      <p:sp>
        <p:nvSpPr>
          <p:cNvPr id="6149" name="Rectangle 5"/>
          <p:cNvSpPr>
            <a:spLocks noGrp="1" noChangeArrowheads="1"/>
          </p:cNvSpPr>
          <p:nvPr>
            <p:ph type="title"/>
          </p:nvPr>
        </p:nvSpPr>
        <p:spPr bwMode="auto">
          <a:xfrm>
            <a:off x="304800" y="152400"/>
            <a:ext cx="8610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0" name="Rectangle 6"/>
          <p:cNvSpPr>
            <a:spLocks noGrp="1" noChangeArrowheads="1"/>
          </p:cNvSpPr>
          <p:nvPr>
            <p:ph type="body" idx="1"/>
          </p:nvPr>
        </p:nvSpPr>
        <p:spPr bwMode="auto">
          <a:xfrm>
            <a:off x="304800" y="914400"/>
            <a:ext cx="86106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0"/>
            <a:endParaRPr lang="en-US" smtClean="0"/>
          </a:p>
        </p:txBody>
      </p:sp>
      <p:sp>
        <p:nvSpPr>
          <p:cNvPr id="6153" name="Rectangle 9"/>
          <p:cNvSpPr>
            <a:spLocks noGrp="1" noChangeArrowheads="1"/>
          </p:cNvSpPr>
          <p:nvPr>
            <p:ph type="sldNum" sz="quarter" idx="4"/>
          </p:nvPr>
        </p:nvSpPr>
        <p:spPr bwMode="auto">
          <a:xfrm>
            <a:off x="7696200" y="6537325"/>
            <a:ext cx="1295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chemeClr val="bg1"/>
                </a:solidFill>
                <a:latin typeface="+mn-lt"/>
              </a:defRPr>
            </a:lvl1pPr>
          </a:lstStyle>
          <a:p>
            <a:r>
              <a:rPr lang="en-US"/>
              <a:t>              </a:t>
            </a:r>
          </a:p>
          <a:p>
            <a:r>
              <a:rPr lang="en-US"/>
              <a:t>                        </a:t>
            </a:r>
            <a:fld id="{BA5D6058-6220-4CD1-A18C-BD11F5CB5C1B}" type="slidenum">
              <a:rPr lang="en-US" b="1"/>
              <a:pPr/>
              <a:t>‹#›</a:t>
            </a:fld>
            <a:endParaRPr lang="en-US" b="1"/>
          </a:p>
        </p:txBody>
      </p:sp>
      <p:sp>
        <p:nvSpPr>
          <p:cNvPr id="6155" name="Rectangle 11"/>
          <p:cNvSpPr>
            <a:spLocks noChangeArrowheads="1"/>
          </p:cNvSpPr>
          <p:nvPr/>
        </p:nvSpPr>
        <p:spPr bwMode="auto">
          <a:xfrm>
            <a:off x="307975" y="836613"/>
            <a:ext cx="8620125" cy="77787"/>
          </a:xfrm>
          <a:prstGeom prst="rect">
            <a:avLst/>
          </a:prstGeom>
          <a:gradFill rotWithShape="0">
            <a:gsLst>
              <a:gs pos="0">
                <a:srgbClr val="464AFC">
                  <a:alpha val="80000"/>
                </a:srgbClr>
              </a:gs>
              <a:gs pos="100000">
                <a:srgbClr val="464AFC">
                  <a:gamma/>
                  <a:shade val="46275"/>
                  <a:invGamma/>
                  <a:alpha val="20000"/>
                </a:srgbClr>
              </a:gs>
            </a:gsLst>
            <a:lin ang="0" scaled="1"/>
          </a:gradFill>
          <a:ln w="9525" algn="ctr">
            <a:noFill/>
            <a:miter lim="800000"/>
            <a:headEnd/>
            <a:tailEnd/>
          </a:ln>
          <a:effectLst/>
        </p:spPr>
        <p:txBody>
          <a:bodyPr wrap="none" anchor="ctr"/>
          <a:lstStyle/>
          <a:p>
            <a:endParaRPr lang="en-US"/>
          </a:p>
        </p:txBody>
      </p:sp>
      <p:sp>
        <p:nvSpPr>
          <p:cNvPr id="6152" name="Rectangle 8"/>
          <p:cNvSpPr>
            <a:spLocks noGrp="1" noChangeArrowheads="1"/>
          </p:cNvSpPr>
          <p:nvPr>
            <p:ph type="ftr" sz="quarter" idx="3"/>
          </p:nvPr>
        </p:nvSpPr>
        <p:spPr bwMode="auto">
          <a:xfrm>
            <a:off x="2649070" y="6661150"/>
            <a:ext cx="43434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b="1">
                <a:solidFill>
                  <a:srgbClr val="FFFFCC"/>
                </a:solidFill>
                <a:latin typeface="+mn-lt"/>
              </a:defRPr>
            </a:lvl1pPr>
          </a:lstStyle>
          <a:p>
            <a:r>
              <a:rPr lang="en-US" dirty="0" smtClean="0"/>
              <a:t>Mining Top-K Large Structural Patterns in a Massive Network</a:t>
            </a:r>
            <a:endParaRPr lang="en-US" dirty="0"/>
          </a:p>
        </p:txBody>
      </p:sp>
      <p:sp>
        <p:nvSpPr>
          <p:cNvPr id="6161" name="Text Box 17"/>
          <p:cNvSpPr txBox="1">
            <a:spLocks noChangeArrowheads="1"/>
          </p:cNvSpPr>
          <p:nvPr/>
        </p:nvSpPr>
        <p:spPr bwMode="auto">
          <a:xfrm>
            <a:off x="-19050" y="6661150"/>
            <a:ext cx="3367088" cy="214313"/>
          </a:xfrm>
          <a:prstGeom prst="rect">
            <a:avLst/>
          </a:prstGeom>
          <a:noFill/>
          <a:ln w="12700" algn="ctr">
            <a:noFill/>
            <a:miter lim="800000"/>
            <a:headEnd/>
            <a:tailEnd/>
          </a:ln>
          <a:effectLst/>
        </p:spPr>
        <p:txBody>
          <a:bodyPr lIns="92075" tIns="46038" rIns="92075" bIns="46038">
            <a:spAutoFit/>
          </a:bodyPr>
          <a:lstStyle/>
          <a:p>
            <a:pPr algn="l" defTabSz="762000">
              <a:spcBef>
                <a:spcPct val="50000"/>
              </a:spcBef>
              <a:tabLst>
                <a:tab pos="228600" algn="l"/>
              </a:tabLst>
            </a:pPr>
            <a:r>
              <a:rPr lang="en-US" altLang="zh-CN" sz="800" b="1" dirty="0">
                <a:solidFill>
                  <a:schemeClr val="bg1"/>
                </a:solidFill>
                <a:latin typeface="Tahoma" pitchFamily="34" charset="0"/>
                <a:ea typeface="宋体" pitchFamily="2" charset="-122"/>
              </a:rPr>
              <a:t>Presentation at </a:t>
            </a:r>
            <a:r>
              <a:rPr lang="en-US" altLang="zh-CN" sz="800" b="1" dirty="0" smtClean="0">
                <a:solidFill>
                  <a:schemeClr val="bg1"/>
                </a:solidFill>
                <a:latin typeface="Tahoma" pitchFamily="34" charset="0"/>
                <a:ea typeface="宋体" pitchFamily="2" charset="-122"/>
              </a:rPr>
              <a:t>VLDB</a:t>
            </a:r>
            <a:r>
              <a:rPr lang="en-US" altLang="zh-CN" sz="800" b="1" baseline="0" dirty="0" smtClean="0">
                <a:solidFill>
                  <a:schemeClr val="bg1"/>
                </a:solidFill>
                <a:latin typeface="Tahoma" pitchFamily="34" charset="0"/>
                <a:ea typeface="宋体" pitchFamily="2" charset="-122"/>
              </a:rPr>
              <a:t> </a:t>
            </a:r>
            <a:r>
              <a:rPr lang="en-US" altLang="zh-CN" sz="800" b="1" dirty="0" smtClean="0">
                <a:solidFill>
                  <a:schemeClr val="bg1"/>
                </a:solidFill>
                <a:latin typeface="Tahoma" pitchFamily="34" charset="0"/>
                <a:ea typeface="宋体" pitchFamily="2" charset="-122"/>
              </a:rPr>
              <a:t>2011 </a:t>
            </a:r>
            <a:r>
              <a:rPr lang="en-US" altLang="zh-CN" sz="800" b="1" dirty="0">
                <a:solidFill>
                  <a:schemeClr val="bg1"/>
                </a:solidFill>
                <a:latin typeface="Tahoma" pitchFamily="34" charset="0"/>
                <a:ea typeface="宋体" pitchFamily="2" charset="-122"/>
              </a:rPr>
              <a:t>– </a:t>
            </a:r>
            <a:r>
              <a:rPr lang="en-US" altLang="zh-CN" sz="800" b="1" dirty="0" smtClean="0">
                <a:solidFill>
                  <a:schemeClr val="bg1"/>
                </a:solidFill>
                <a:latin typeface="Tahoma" pitchFamily="34" charset="0"/>
                <a:ea typeface="宋体" pitchFamily="2" charset="-122"/>
              </a:rPr>
              <a:t>Seattle, WA</a:t>
            </a:r>
            <a:endParaRPr lang="en-US" sz="800" b="1" dirty="0">
              <a:solidFill>
                <a:schemeClr val="bg1"/>
              </a:solidFill>
              <a:latin typeface="Tahoma" pitchFamily="34" charset="0"/>
            </a:endParaRPr>
          </a:p>
        </p:txBody>
      </p:sp>
      <p:pic>
        <p:nvPicPr>
          <p:cNvPr id="6164" name="Picture 20" descr="SMULogo"/>
          <p:cNvPicPr>
            <a:picLocks noChangeAspect="1" noChangeArrowheads="1"/>
          </p:cNvPicPr>
          <p:nvPr/>
        </p:nvPicPr>
        <p:blipFill>
          <a:blip r:embed="rId13" cstate="print"/>
          <a:srcRect/>
          <a:stretch>
            <a:fillRect/>
          </a:stretch>
        </p:blipFill>
        <p:spPr bwMode="auto">
          <a:xfrm>
            <a:off x="61913" y="6149975"/>
            <a:ext cx="1238250" cy="541338"/>
          </a:xfrm>
          <a:prstGeom prst="rect">
            <a:avLst/>
          </a:prstGeom>
          <a:noFill/>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hf hdr="0" dt="0"/>
  <p:txStyles>
    <p:titleStyle>
      <a:lvl1pPr algn="l" rtl="0" fontAlgn="base">
        <a:spcBef>
          <a:spcPct val="0"/>
        </a:spcBef>
        <a:spcAft>
          <a:spcPct val="0"/>
        </a:spcAft>
        <a:defRPr sz="3200">
          <a:solidFill>
            <a:schemeClr val="accent2"/>
          </a:solidFill>
          <a:latin typeface="+mj-lt"/>
          <a:ea typeface="+mj-ea"/>
          <a:cs typeface="+mj-cs"/>
        </a:defRPr>
      </a:lvl1pPr>
      <a:lvl2pPr algn="l" rtl="0" fontAlgn="base">
        <a:spcBef>
          <a:spcPct val="0"/>
        </a:spcBef>
        <a:spcAft>
          <a:spcPct val="0"/>
        </a:spcAft>
        <a:defRPr sz="3200">
          <a:solidFill>
            <a:schemeClr val="accent2"/>
          </a:solidFill>
          <a:latin typeface="Tahoma" pitchFamily="34" charset="0"/>
        </a:defRPr>
      </a:lvl2pPr>
      <a:lvl3pPr algn="l" rtl="0" fontAlgn="base">
        <a:spcBef>
          <a:spcPct val="0"/>
        </a:spcBef>
        <a:spcAft>
          <a:spcPct val="0"/>
        </a:spcAft>
        <a:defRPr sz="3200">
          <a:solidFill>
            <a:schemeClr val="accent2"/>
          </a:solidFill>
          <a:latin typeface="Tahoma" pitchFamily="34" charset="0"/>
        </a:defRPr>
      </a:lvl3pPr>
      <a:lvl4pPr algn="l" rtl="0" fontAlgn="base">
        <a:spcBef>
          <a:spcPct val="0"/>
        </a:spcBef>
        <a:spcAft>
          <a:spcPct val="0"/>
        </a:spcAft>
        <a:defRPr sz="3200">
          <a:solidFill>
            <a:schemeClr val="accent2"/>
          </a:solidFill>
          <a:latin typeface="Tahoma" pitchFamily="34" charset="0"/>
        </a:defRPr>
      </a:lvl4pPr>
      <a:lvl5pPr algn="l" rtl="0" fontAlgn="base">
        <a:spcBef>
          <a:spcPct val="0"/>
        </a:spcBef>
        <a:spcAft>
          <a:spcPct val="0"/>
        </a:spcAft>
        <a:defRPr sz="3200">
          <a:solidFill>
            <a:schemeClr val="accent2"/>
          </a:solidFill>
          <a:latin typeface="Tahoma" pitchFamily="34" charset="0"/>
        </a:defRPr>
      </a:lvl5pPr>
      <a:lvl6pPr marL="457200" algn="l" rtl="0" fontAlgn="base">
        <a:spcBef>
          <a:spcPct val="0"/>
        </a:spcBef>
        <a:spcAft>
          <a:spcPct val="0"/>
        </a:spcAft>
        <a:defRPr sz="3200">
          <a:solidFill>
            <a:schemeClr val="accent2"/>
          </a:solidFill>
          <a:latin typeface="Tahoma" pitchFamily="34" charset="0"/>
        </a:defRPr>
      </a:lvl6pPr>
      <a:lvl7pPr marL="914400" algn="l" rtl="0" fontAlgn="base">
        <a:spcBef>
          <a:spcPct val="0"/>
        </a:spcBef>
        <a:spcAft>
          <a:spcPct val="0"/>
        </a:spcAft>
        <a:defRPr sz="3200">
          <a:solidFill>
            <a:schemeClr val="accent2"/>
          </a:solidFill>
          <a:latin typeface="Tahoma" pitchFamily="34" charset="0"/>
        </a:defRPr>
      </a:lvl7pPr>
      <a:lvl8pPr marL="1371600" algn="l" rtl="0" fontAlgn="base">
        <a:spcBef>
          <a:spcPct val="0"/>
        </a:spcBef>
        <a:spcAft>
          <a:spcPct val="0"/>
        </a:spcAft>
        <a:defRPr sz="3200">
          <a:solidFill>
            <a:schemeClr val="accent2"/>
          </a:solidFill>
          <a:latin typeface="Tahoma" pitchFamily="34" charset="0"/>
        </a:defRPr>
      </a:lvl8pPr>
      <a:lvl9pPr marL="1828800" algn="l" rtl="0" fontAlgn="base">
        <a:spcBef>
          <a:spcPct val="0"/>
        </a:spcBef>
        <a:spcAft>
          <a:spcPct val="0"/>
        </a:spcAft>
        <a:defRPr sz="3200">
          <a:solidFill>
            <a:schemeClr val="accent2"/>
          </a:solidFill>
          <a:latin typeface="Tahoma" pitchFamily="34" charset="0"/>
        </a:defRPr>
      </a:lvl9pPr>
    </p:titleStyle>
    <p:bodyStyle>
      <a:lvl1pPr marL="342900" indent="-342900" algn="l" rtl="0" fontAlgn="base">
        <a:spcBef>
          <a:spcPct val="20000"/>
        </a:spcBef>
        <a:spcAft>
          <a:spcPct val="0"/>
        </a:spcAft>
        <a:buClr>
          <a:srgbClr val="3333FF"/>
        </a:buClr>
        <a:buFont typeface="Wingdings" pitchFamily="2" charset="2"/>
        <a:buChar char="§"/>
        <a:defRPr sz="2800">
          <a:solidFill>
            <a:schemeClr val="accent2"/>
          </a:solidFill>
          <a:latin typeface="+mn-lt"/>
          <a:ea typeface="+mn-ea"/>
          <a:cs typeface="+mn-cs"/>
        </a:defRPr>
      </a:lvl1pPr>
      <a:lvl2pPr marL="742950" indent="-285750" algn="l" rtl="0" fontAlgn="base">
        <a:spcBef>
          <a:spcPct val="20000"/>
        </a:spcBef>
        <a:spcAft>
          <a:spcPct val="0"/>
        </a:spcAft>
        <a:buClr>
          <a:srgbClr val="FF0000"/>
        </a:buClr>
        <a:buFont typeface="Wingdings" pitchFamily="2" charset="2"/>
        <a:buChar char="§"/>
        <a:defRPr sz="2600">
          <a:solidFill>
            <a:schemeClr val="accent2"/>
          </a:solidFill>
          <a:latin typeface="+mn-lt"/>
        </a:defRPr>
      </a:lvl2pPr>
      <a:lvl3pPr marL="1143000" indent="-228600" algn="l" rtl="0" fontAlgn="base">
        <a:spcBef>
          <a:spcPct val="20000"/>
        </a:spcBef>
        <a:spcAft>
          <a:spcPct val="0"/>
        </a:spcAft>
        <a:buClr>
          <a:srgbClr val="3333CC"/>
        </a:buClr>
        <a:buFont typeface="Wingdings" pitchFamily="2" charset="2"/>
        <a:buChar char="§"/>
        <a:defRPr sz="2400">
          <a:solidFill>
            <a:schemeClr val="accent2"/>
          </a:solidFill>
          <a:latin typeface="+mn-lt"/>
        </a:defRPr>
      </a:lvl3pPr>
      <a:lvl4pPr marL="1600200" indent="-228600" algn="l" rtl="0" fontAlgn="base">
        <a:spcBef>
          <a:spcPct val="20000"/>
        </a:spcBef>
        <a:spcAft>
          <a:spcPct val="0"/>
        </a:spcAft>
        <a:buClr>
          <a:srgbClr val="FFCF01"/>
        </a:buClr>
        <a:buFont typeface="Wingdings" pitchFamily="2" charset="2"/>
        <a:buChar char="§"/>
        <a:defRPr sz="2000">
          <a:solidFill>
            <a:schemeClr val="accent2"/>
          </a:solidFill>
          <a:latin typeface="+mn-lt"/>
        </a:defRPr>
      </a:lvl4pPr>
      <a:lvl5pPr marL="2057400" indent="-228600" algn="l" rtl="0" fontAlgn="base">
        <a:spcBef>
          <a:spcPct val="20000"/>
        </a:spcBef>
        <a:spcAft>
          <a:spcPct val="0"/>
        </a:spcAft>
        <a:buClr>
          <a:srgbClr val="00E4A8"/>
        </a:buClr>
        <a:buFont typeface="Wingdings" pitchFamily="2" charset="2"/>
        <a:buChar char="§"/>
        <a:defRPr>
          <a:solidFill>
            <a:schemeClr val="accent2"/>
          </a:solidFill>
          <a:latin typeface="+mn-lt"/>
        </a:defRPr>
      </a:lvl5pPr>
      <a:lvl6pPr marL="2514600" indent="-228600" algn="l" rtl="0" fontAlgn="base">
        <a:spcBef>
          <a:spcPct val="20000"/>
        </a:spcBef>
        <a:spcAft>
          <a:spcPct val="0"/>
        </a:spcAft>
        <a:buClr>
          <a:srgbClr val="00E4A8"/>
        </a:buClr>
        <a:buFont typeface="Wingdings" pitchFamily="2" charset="2"/>
        <a:buChar char="§"/>
        <a:defRPr>
          <a:solidFill>
            <a:schemeClr val="accent2"/>
          </a:solidFill>
          <a:latin typeface="+mn-lt"/>
        </a:defRPr>
      </a:lvl6pPr>
      <a:lvl7pPr marL="2971800" indent="-228600" algn="l" rtl="0" fontAlgn="base">
        <a:spcBef>
          <a:spcPct val="20000"/>
        </a:spcBef>
        <a:spcAft>
          <a:spcPct val="0"/>
        </a:spcAft>
        <a:buClr>
          <a:srgbClr val="00E4A8"/>
        </a:buClr>
        <a:buFont typeface="Wingdings" pitchFamily="2" charset="2"/>
        <a:buChar char="§"/>
        <a:defRPr>
          <a:solidFill>
            <a:schemeClr val="accent2"/>
          </a:solidFill>
          <a:latin typeface="+mn-lt"/>
        </a:defRPr>
      </a:lvl7pPr>
      <a:lvl8pPr marL="3429000" indent="-228600" algn="l" rtl="0" fontAlgn="base">
        <a:spcBef>
          <a:spcPct val="20000"/>
        </a:spcBef>
        <a:spcAft>
          <a:spcPct val="0"/>
        </a:spcAft>
        <a:buClr>
          <a:srgbClr val="00E4A8"/>
        </a:buClr>
        <a:buFont typeface="Wingdings" pitchFamily="2" charset="2"/>
        <a:buChar char="§"/>
        <a:defRPr>
          <a:solidFill>
            <a:schemeClr val="accent2"/>
          </a:solidFill>
          <a:latin typeface="+mn-lt"/>
        </a:defRPr>
      </a:lvl8pPr>
      <a:lvl9pPr marL="3886200" indent="-228600" algn="l" rtl="0" fontAlgn="base">
        <a:spcBef>
          <a:spcPct val="20000"/>
        </a:spcBef>
        <a:spcAft>
          <a:spcPct val="0"/>
        </a:spcAft>
        <a:buClr>
          <a:srgbClr val="00E4A8"/>
        </a:buClr>
        <a:buFont typeface="Wingdings" pitchFamily="2" charset="2"/>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4098" name="Picture 2" descr="SIS"/>
          <p:cNvPicPr>
            <a:picLocks noChangeAspect="1" noChangeArrowheads="1"/>
          </p:cNvPicPr>
          <p:nvPr/>
        </p:nvPicPr>
        <p:blipFill>
          <a:blip r:embed="rId13" cstate="print"/>
          <a:srcRect/>
          <a:stretch>
            <a:fillRect/>
          </a:stretch>
        </p:blipFill>
        <p:spPr bwMode="auto">
          <a:xfrm>
            <a:off x="0" y="6400800"/>
            <a:ext cx="1219200" cy="304800"/>
          </a:xfrm>
          <a:prstGeom prst="rect">
            <a:avLst/>
          </a:prstGeom>
          <a:noFill/>
        </p:spPr>
      </p:pic>
      <p:pic>
        <p:nvPicPr>
          <p:cNvPr id="644099" name="Picture 3" descr="SMULogo"/>
          <p:cNvPicPr>
            <a:picLocks noChangeAspect="1" noChangeArrowheads="1"/>
          </p:cNvPicPr>
          <p:nvPr/>
        </p:nvPicPr>
        <p:blipFill>
          <a:blip r:embed="rId14" cstate="print"/>
          <a:srcRect/>
          <a:stretch>
            <a:fillRect/>
          </a:stretch>
        </p:blipFill>
        <p:spPr bwMode="auto">
          <a:xfrm>
            <a:off x="7696200" y="6172200"/>
            <a:ext cx="1238250" cy="541338"/>
          </a:xfrm>
          <a:prstGeom prst="rect">
            <a:avLst/>
          </a:prstGeom>
          <a:noFill/>
        </p:spPr>
      </p:pic>
      <p:sp>
        <p:nvSpPr>
          <p:cNvPr id="644100" name="Rectangle 4"/>
          <p:cNvSpPr>
            <a:spLocks noChangeArrowheads="1"/>
          </p:cNvSpPr>
          <p:nvPr/>
        </p:nvSpPr>
        <p:spPr bwMode="auto">
          <a:xfrm>
            <a:off x="0" y="6705600"/>
            <a:ext cx="9144000" cy="152400"/>
          </a:xfrm>
          <a:prstGeom prst="rect">
            <a:avLst/>
          </a:prstGeom>
          <a:solidFill>
            <a:srgbClr val="D18A00"/>
          </a:solidFill>
          <a:ln w="9525">
            <a:noFill/>
            <a:miter lim="800000"/>
            <a:headEnd/>
            <a:tailEnd/>
          </a:ln>
          <a:effectLst/>
        </p:spPr>
        <p:txBody>
          <a:bodyPr wrap="none" anchor="ctr"/>
          <a:lstStyle/>
          <a:p>
            <a:endParaRPr lang="en-US"/>
          </a:p>
        </p:txBody>
      </p:sp>
      <p:sp>
        <p:nvSpPr>
          <p:cNvPr id="644102" name="Rectangle 6"/>
          <p:cNvSpPr>
            <a:spLocks noGrp="1" noChangeArrowheads="1"/>
          </p:cNvSpPr>
          <p:nvPr>
            <p:ph type="body" idx="1"/>
          </p:nvPr>
        </p:nvSpPr>
        <p:spPr bwMode="auto">
          <a:xfrm>
            <a:off x="304800" y="260350"/>
            <a:ext cx="8610600" cy="6216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US" smtClean="0"/>
          </a:p>
        </p:txBody>
      </p:sp>
      <p:sp>
        <p:nvSpPr>
          <p:cNvPr id="644103" name="Rectangle 7"/>
          <p:cNvSpPr>
            <a:spLocks noGrp="1" noChangeArrowheads="1"/>
          </p:cNvSpPr>
          <p:nvPr>
            <p:ph type="sldNum" sz="quarter" idx="4"/>
          </p:nvPr>
        </p:nvSpPr>
        <p:spPr bwMode="auto">
          <a:xfrm>
            <a:off x="7696200" y="6537325"/>
            <a:ext cx="1295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chemeClr val="bg1"/>
                </a:solidFill>
                <a:latin typeface="+mn-lt"/>
              </a:defRPr>
            </a:lvl1pPr>
          </a:lstStyle>
          <a:p>
            <a:r>
              <a:rPr lang="en-US"/>
              <a:t>              </a:t>
            </a:r>
          </a:p>
          <a:p>
            <a:r>
              <a:rPr lang="en-US"/>
              <a:t>                        </a:t>
            </a:r>
            <a:fld id="{80E8EC05-B7F3-4F23-8328-D2E99EBE17BC}" type="slidenum">
              <a:rPr lang="en-US" b="1"/>
              <a:pPr/>
              <a:t>‹#›</a:t>
            </a:fld>
            <a:endParaRPr lang="en-US" b="1"/>
          </a:p>
        </p:txBody>
      </p:sp>
      <p:sp>
        <p:nvSpPr>
          <p:cNvPr id="644105" name="Rectangle 9"/>
          <p:cNvSpPr>
            <a:spLocks noGrp="1" noChangeArrowheads="1"/>
          </p:cNvSpPr>
          <p:nvPr>
            <p:ph type="ftr" sz="quarter" idx="3"/>
          </p:nvPr>
        </p:nvSpPr>
        <p:spPr bwMode="auto">
          <a:xfrm>
            <a:off x="2743200" y="6661150"/>
            <a:ext cx="3657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b="1">
                <a:solidFill>
                  <a:srgbClr val="FFFFCC"/>
                </a:solidFill>
                <a:latin typeface="+mn-lt"/>
              </a:defRPr>
            </a:lvl1pPr>
          </a:lstStyle>
          <a:p>
            <a:r>
              <a:rPr lang="en-US"/>
              <a:t>Object Oriented Application Development</a:t>
            </a:r>
          </a:p>
        </p:txBody>
      </p:sp>
      <p:sp>
        <p:nvSpPr>
          <p:cNvPr id="644106" name="Text Box 10"/>
          <p:cNvSpPr txBox="1">
            <a:spLocks noChangeArrowheads="1"/>
          </p:cNvSpPr>
          <p:nvPr/>
        </p:nvSpPr>
        <p:spPr bwMode="auto">
          <a:xfrm>
            <a:off x="-19050" y="6661150"/>
            <a:ext cx="3654425" cy="214313"/>
          </a:xfrm>
          <a:prstGeom prst="rect">
            <a:avLst/>
          </a:prstGeom>
          <a:noFill/>
          <a:ln w="12700" algn="ctr">
            <a:noFill/>
            <a:miter lim="800000"/>
            <a:headEnd/>
            <a:tailEnd/>
          </a:ln>
          <a:effectLst/>
        </p:spPr>
        <p:txBody>
          <a:bodyPr lIns="92075" tIns="46038" rIns="92075" bIns="46038">
            <a:spAutoFit/>
          </a:bodyPr>
          <a:lstStyle/>
          <a:p>
            <a:pPr algn="l" defTabSz="762000">
              <a:spcBef>
                <a:spcPct val="50000"/>
              </a:spcBef>
              <a:tabLst>
                <a:tab pos="228600" algn="l"/>
              </a:tabLst>
            </a:pPr>
            <a:r>
              <a:rPr lang="en-US" altLang="zh-CN" sz="800" b="1">
                <a:solidFill>
                  <a:schemeClr val="bg1"/>
                </a:solidFill>
                <a:latin typeface="Tahoma" pitchFamily="34" charset="0"/>
                <a:ea typeface="宋体" pitchFamily="2" charset="-122"/>
              </a:rPr>
              <a:t>IS201/2006-072/2 – Programming Fundamentals – V4.ppt</a:t>
            </a:r>
            <a:endParaRPr lang="en-US" sz="800" b="1">
              <a:solidFill>
                <a:schemeClr val="bg1"/>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hf hdr="0" dt="0"/>
  <p:txStyles>
    <p:titleStyle>
      <a:lvl1pPr algn="l" rtl="0" fontAlgn="base">
        <a:spcBef>
          <a:spcPct val="0"/>
        </a:spcBef>
        <a:spcAft>
          <a:spcPct val="0"/>
        </a:spcAft>
        <a:defRPr sz="3200">
          <a:solidFill>
            <a:schemeClr val="accent2"/>
          </a:solidFill>
          <a:latin typeface="+mj-lt"/>
          <a:ea typeface="+mj-ea"/>
          <a:cs typeface="+mj-cs"/>
        </a:defRPr>
      </a:lvl1pPr>
      <a:lvl2pPr algn="l" rtl="0" fontAlgn="base">
        <a:spcBef>
          <a:spcPct val="0"/>
        </a:spcBef>
        <a:spcAft>
          <a:spcPct val="0"/>
        </a:spcAft>
        <a:defRPr sz="3200">
          <a:solidFill>
            <a:schemeClr val="accent2"/>
          </a:solidFill>
          <a:latin typeface="Tahoma" pitchFamily="34" charset="0"/>
        </a:defRPr>
      </a:lvl2pPr>
      <a:lvl3pPr algn="l" rtl="0" fontAlgn="base">
        <a:spcBef>
          <a:spcPct val="0"/>
        </a:spcBef>
        <a:spcAft>
          <a:spcPct val="0"/>
        </a:spcAft>
        <a:defRPr sz="3200">
          <a:solidFill>
            <a:schemeClr val="accent2"/>
          </a:solidFill>
          <a:latin typeface="Tahoma" pitchFamily="34" charset="0"/>
        </a:defRPr>
      </a:lvl3pPr>
      <a:lvl4pPr algn="l" rtl="0" fontAlgn="base">
        <a:spcBef>
          <a:spcPct val="0"/>
        </a:spcBef>
        <a:spcAft>
          <a:spcPct val="0"/>
        </a:spcAft>
        <a:defRPr sz="3200">
          <a:solidFill>
            <a:schemeClr val="accent2"/>
          </a:solidFill>
          <a:latin typeface="Tahoma" pitchFamily="34" charset="0"/>
        </a:defRPr>
      </a:lvl4pPr>
      <a:lvl5pPr algn="l" rtl="0" fontAlgn="base">
        <a:spcBef>
          <a:spcPct val="0"/>
        </a:spcBef>
        <a:spcAft>
          <a:spcPct val="0"/>
        </a:spcAft>
        <a:defRPr sz="3200">
          <a:solidFill>
            <a:schemeClr val="accent2"/>
          </a:solidFill>
          <a:latin typeface="Tahoma" pitchFamily="34" charset="0"/>
        </a:defRPr>
      </a:lvl5pPr>
      <a:lvl6pPr marL="457200" algn="l" rtl="0" fontAlgn="base">
        <a:spcBef>
          <a:spcPct val="0"/>
        </a:spcBef>
        <a:spcAft>
          <a:spcPct val="0"/>
        </a:spcAft>
        <a:defRPr sz="3200">
          <a:solidFill>
            <a:schemeClr val="accent2"/>
          </a:solidFill>
          <a:latin typeface="Tahoma" pitchFamily="34" charset="0"/>
        </a:defRPr>
      </a:lvl6pPr>
      <a:lvl7pPr marL="914400" algn="l" rtl="0" fontAlgn="base">
        <a:spcBef>
          <a:spcPct val="0"/>
        </a:spcBef>
        <a:spcAft>
          <a:spcPct val="0"/>
        </a:spcAft>
        <a:defRPr sz="3200">
          <a:solidFill>
            <a:schemeClr val="accent2"/>
          </a:solidFill>
          <a:latin typeface="Tahoma" pitchFamily="34" charset="0"/>
        </a:defRPr>
      </a:lvl7pPr>
      <a:lvl8pPr marL="1371600" algn="l" rtl="0" fontAlgn="base">
        <a:spcBef>
          <a:spcPct val="0"/>
        </a:spcBef>
        <a:spcAft>
          <a:spcPct val="0"/>
        </a:spcAft>
        <a:defRPr sz="3200">
          <a:solidFill>
            <a:schemeClr val="accent2"/>
          </a:solidFill>
          <a:latin typeface="Tahoma" pitchFamily="34" charset="0"/>
        </a:defRPr>
      </a:lvl8pPr>
      <a:lvl9pPr marL="1828800" algn="l" rtl="0" fontAlgn="base">
        <a:spcBef>
          <a:spcPct val="0"/>
        </a:spcBef>
        <a:spcAft>
          <a:spcPct val="0"/>
        </a:spcAft>
        <a:defRPr sz="3200">
          <a:solidFill>
            <a:schemeClr val="accent2"/>
          </a:solidFill>
          <a:latin typeface="Tahoma" pitchFamily="34" charset="0"/>
        </a:defRPr>
      </a:lvl9pPr>
    </p:titleStyle>
    <p:bodyStyle>
      <a:lvl1pPr marL="342900" indent="-342900" algn="l" rtl="0" fontAlgn="base">
        <a:spcBef>
          <a:spcPct val="20000"/>
        </a:spcBef>
        <a:spcAft>
          <a:spcPct val="0"/>
        </a:spcAft>
        <a:buClr>
          <a:srgbClr val="3333FF"/>
        </a:buClr>
        <a:buFont typeface="Wingdings" pitchFamily="2" charset="2"/>
        <a:defRPr sz="2800">
          <a:solidFill>
            <a:schemeClr val="accent2"/>
          </a:solidFill>
          <a:latin typeface="+mn-lt"/>
          <a:ea typeface="+mn-ea"/>
          <a:cs typeface="+mn-cs"/>
        </a:defRPr>
      </a:lvl1pPr>
      <a:lvl2pPr marL="742950" indent="-285750" algn="l" rtl="0" fontAlgn="base">
        <a:spcBef>
          <a:spcPct val="20000"/>
        </a:spcBef>
        <a:spcAft>
          <a:spcPct val="0"/>
        </a:spcAft>
        <a:buClr>
          <a:srgbClr val="FF0000"/>
        </a:buClr>
        <a:buFont typeface="Wingdings" pitchFamily="2" charset="2"/>
        <a:defRPr sz="2600">
          <a:solidFill>
            <a:schemeClr val="accent2"/>
          </a:solidFill>
          <a:latin typeface="+mn-lt"/>
        </a:defRPr>
      </a:lvl2pPr>
      <a:lvl3pPr marL="1143000" indent="-228600" algn="l" rtl="0" fontAlgn="base">
        <a:spcBef>
          <a:spcPct val="20000"/>
        </a:spcBef>
        <a:spcAft>
          <a:spcPct val="0"/>
        </a:spcAft>
        <a:buClr>
          <a:srgbClr val="3333CC"/>
        </a:buClr>
        <a:buFont typeface="Wingdings" pitchFamily="2" charset="2"/>
        <a:defRPr sz="2400">
          <a:solidFill>
            <a:schemeClr val="accent2"/>
          </a:solidFill>
          <a:latin typeface="+mn-lt"/>
        </a:defRPr>
      </a:lvl3pPr>
      <a:lvl4pPr marL="1600200" indent="-228600" algn="l" rtl="0" fontAlgn="base">
        <a:spcBef>
          <a:spcPct val="20000"/>
        </a:spcBef>
        <a:spcAft>
          <a:spcPct val="0"/>
        </a:spcAft>
        <a:buClr>
          <a:srgbClr val="FFCF01"/>
        </a:buClr>
        <a:buFont typeface="Wingdings" pitchFamily="2" charset="2"/>
        <a:defRPr sz="2000">
          <a:solidFill>
            <a:schemeClr val="accent2"/>
          </a:solidFill>
          <a:latin typeface="+mn-lt"/>
        </a:defRPr>
      </a:lvl4pPr>
      <a:lvl5pPr marL="2057400" indent="-228600" algn="l" rtl="0" fontAlgn="base">
        <a:spcBef>
          <a:spcPct val="20000"/>
        </a:spcBef>
        <a:spcAft>
          <a:spcPct val="0"/>
        </a:spcAft>
        <a:buClr>
          <a:srgbClr val="00E4A8"/>
        </a:buClr>
        <a:buFont typeface="Wingdings" pitchFamily="2" charset="2"/>
        <a:defRPr>
          <a:solidFill>
            <a:schemeClr val="accent2"/>
          </a:solidFill>
          <a:latin typeface="+mn-lt"/>
        </a:defRPr>
      </a:lvl5pPr>
      <a:lvl6pPr marL="2514600" indent="-228600" algn="l" rtl="0" fontAlgn="base">
        <a:spcBef>
          <a:spcPct val="20000"/>
        </a:spcBef>
        <a:spcAft>
          <a:spcPct val="0"/>
        </a:spcAft>
        <a:buClr>
          <a:srgbClr val="00E4A8"/>
        </a:buClr>
        <a:buFont typeface="Wingdings" pitchFamily="2" charset="2"/>
        <a:defRPr>
          <a:solidFill>
            <a:schemeClr val="accent2"/>
          </a:solidFill>
          <a:latin typeface="+mn-lt"/>
        </a:defRPr>
      </a:lvl6pPr>
      <a:lvl7pPr marL="2971800" indent="-228600" algn="l" rtl="0" fontAlgn="base">
        <a:spcBef>
          <a:spcPct val="20000"/>
        </a:spcBef>
        <a:spcAft>
          <a:spcPct val="0"/>
        </a:spcAft>
        <a:buClr>
          <a:srgbClr val="00E4A8"/>
        </a:buClr>
        <a:buFont typeface="Wingdings" pitchFamily="2" charset="2"/>
        <a:defRPr>
          <a:solidFill>
            <a:schemeClr val="accent2"/>
          </a:solidFill>
          <a:latin typeface="+mn-lt"/>
        </a:defRPr>
      </a:lvl7pPr>
      <a:lvl8pPr marL="3429000" indent="-228600" algn="l" rtl="0" fontAlgn="base">
        <a:spcBef>
          <a:spcPct val="20000"/>
        </a:spcBef>
        <a:spcAft>
          <a:spcPct val="0"/>
        </a:spcAft>
        <a:buClr>
          <a:srgbClr val="00E4A8"/>
        </a:buClr>
        <a:buFont typeface="Wingdings" pitchFamily="2" charset="2"/>
        <a:defRPr>
          <a:solidFill>
            <a:schemeClr val="accent2"/>
          </a:solidFill>
          <a:latin typeface="+mn-lt"/>
        </a:defRPr>
      </a:lvl8pPr>
      <a:lvl9pPr marL="3886200" indent="-228600" algn="l" rtl="0" fontAlgn="base">
        <a:spcBef>
          <a:spcPct val="20000"/>
        </a:spcBef>
        <a:spcAft>
          <a:spcPct val="0"/>
        </a:spcAft>
        <a:buClr>
          <a:srgbClr val="00E4A8"/>
        </a:buClr>
        <a:buFont typeface="Wingdings" pitchFamily="2" charset="2"/>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title"/>
          </p:nvPr>
        </p:nvSpPr>
        <p:spPr>
          <a:xfrm>
            <a:off x="210800" y="1610085"/>
            <a:ext cx="8610600" cy="1143000"/>
          </a:xfrm>
        </p:spPr>
        <p:txBody>
          <a:bodyPr/>
          <a:lstStyle/>
          <a:p>
            <a:r>
              <a:rPr lang="en-US" sz="4000" dirty="0" smtClean="0"/>
              <a:t>Mining Top-K Large Structural Patterns in a Massive Network</a:t>
            </a:r>
            <a:endParaRPr lang="en-US" sz="4000" dirty="0"/>
          </a:p>
        </p:txBody>
      </p:sp>
      <p:sp>
        <p:nvSpPr>
          <p:cNvPr id="1349635" name="Rectangle 3"/>
          <p:cNvSpPr>
            <a:spLocks noGrp="1" noChangeArrowheads="1"/>
          </p:cNvSpPr>
          <p:nvPr>
            <p:ph type="body" idx="1"/>
          </p:nvPr>
        </p:nvSpPr>
        <p:spPr>
          <a:xfrm>
            <a:off x="226299" y="3344523"/>
            <a:ext cx="8610600" cy="1600200"/>
          </a:xfrm>
        </p:spPr>
        <p:txBody>
          <a:bodyPr/>
          <a:lstStyle/>
          <a:p>
            <a:r>
              <a:rPr lang="en-US" sz="2800" dirty="0" smtClean="0"/>
              <a:t>Feida Zhu</a:t>
            </a:r>
            <a:r>
              <a:rPr lang="en-US" sz="2800" baseline="30000" dirty="0" smtClean="0"/>
              <a:t>1</a:t>
            </a:r>
            <a:r>
              <a:rPr lang="en-US" sz="2800" dirty="0" smtClean="0"/>
              <a:t>, </a:t>
            </a:r>
            <a:r>
              <a:rPr lang="en-US" sz="2800" dirty="0" err="1" smtClean="0"/>
              <a:t>Qiang</a:t>
            </a:r>
            <a:r>
              <a:rPr lang="en-US" sz="2800" dirty="0" smtClean="0"/>
              <a:t> Qu</a:t>
            </a:r>
            <a:r>
              <a:rPr lang="en-US" sz="2800" baseline="30000" dirty="0" smtClean="0"/>
              <a:t>2</a:t>
            </a:r>
            <a:r>
              <a:rPr lang="en-US" sz="2800" dirty="0" smtClean="0"/>
              <a:t>, David Lo</a:t>
            </a:r>
            <a:r>
              <a:rPr lang="en-US" sz="2800" baseline="30000" dirty="0" smtClean="0"/>
              <a:t>1</a:t>
            </a:r>
            <a:r>
              <a:rPr lang="en-US" sz="2800" dirty="0" smtClean="0"/>
              <a:t>, </a:t>
            </a:r>
            <a:r>
              <a:rPr lang="en-US" sz="2800" dirty="0" err="1" smtClean="0"/>
              <a:t>Xifeng</a:t>
            </a:r>
            <a:r>
              <a:rPr lang="en-US" sz="2800" dirty="0" smtClean="0"/>
              <a:t> Yan</a:t>
            </a:r>
            <a:r>
              <a:rPr lang="en-US" sz="2800" baseline="30000" dirty="0" smtClean="0"/>
              <a:t>3</a:t>
            </a:r>
            <a:r>
              <a:rPr lang="en-US" sz="2800" dirty="0" smtClean="0"/>
              <a:t>, </a:t>
            </a:r>
          </a:p>
          <a:p>
            <a:r>
              <a:rPr lang="en-US" sz="2800" dirty="0" err="1" smtClean="0"/>
              <a:t>Jiawei</a:t>
            </a:r>
            <a:r>
              <a:rPr lang="en-US" sz="2800" dirty="0" smtClean="0"/>
              <a:t> Han</a:t>
            </a:r>
            <a:r>
              <a:rPr lang="en-US" sz="2800" baseline="30000" dirty="0" smtClean="0"/>
              <a:t>4</a:t>
            </a:r>
            <a:r>
              <a:rPr lang="en-US" sz="2800" dirty="0" smtClean="0"/>
              <a:t>, and Philip S. Yu</a:t>
            </a:r>
            <a:r>
              <a:rPr lang="en-US" sz="2800" baseline="30000" dirty="0" smtClean="0"/>
              <a:t>5</a:t>
            </a:r>
            <a:endParaRPr lang="en-US" sz="2800" dirty="0" smtClean="0"/>
          </a:p>
          <a:p>
            <a:endParaRPr lang="en-US" sz="2800" dirty="0"/>
          </a:p>
        </p:txBody>
      </p:sp>
      <p:sp>
        <p:nvSpPr>
          <p:cNvPr id="1349662" name="Rectangle 30"/>
          <p:cNvSpPr>
            <a:spLocks noChangeArrowheads="1"/>
          </p:cNvSpPr>
          <p:nvPr/>
        </p:nvSpPr>
        <p:spPr bwMode="auto">
          <a:xfrm>
            <a:off x="226634" y="4233230"/>
            <a:ext cx="8896038" cy="1631216"/>
          </a:xfrm>
          <a:prstGeom prst="rect">
            <a:avLst/>
          </a:prstGeom>
          <a:noFill/>
          <a:ln w="9525" algn="ctr">
            <a:noFill/>
            <a:miter lim="800000"/>
            <a:headEnd/>
            <a:tailEnd/>
          </a:ln>
          <a:effectLst/>
        </p:spPr>
        <p:txBody>
          <a:bodyPr wrap="square">
            <a:spAutoFit/>
          </a:bodyPr>
          <a:lstStyle/>
          <a:p>
            <a:pPr defTabSz="863600"/>
            <a:endParaRPr lang="en-US" sz="2800" dirty="0" smtClean="0">
              <a:solidFill>
                <a:schemeClr val="accent2"/>
              </a:solidFill>
              <a:latin typeface="Tahoma" pitchFamily="34" charset="0"/>
              <a:ea typeface="宋体" pitchFamily="2" charset="-122"/>
            </a:endParaRPr>
          </a:p>
          <a:p>
            <a:pPr defTabSz="863600"/>
            <a:r>
              <a:rPr lang="en-US" sz="2400" baseline="30000" dirty="0" smtClean="0">
                <a:solidFill>
                  <a:schemeClr val="accent2"/>
                </a:solidFill>
                <a:latin typeface="Tahoma" pitchFamily="34" charset="0"/>
                <a:ea typeface="宋体" pitchFamily="2" charset="-122"/>
              </a:rPr>
              <a:t>1</a:t>
            </a:r>
            <a:r>
              <a:rPr lang="en-US" sz="2400" dirty="0" smtClean="0">
                <a:solidFill>
                  <a:schemeClr val="accent2"/>
                </a:solidFill>
                <a:latin typeface="Tahoma" pitchFamily="34" charset="0"/>
                <a:ea typeface="宋体" pitchFamily="2" charset="-122"/>
              </a:rPr>
              <a:t>Singapore Management University, </a:t>
            </a:r>
            <a:r>
              <a:rPr lang="en-US" sz="2400" baseline="30000" dirty="0" smtClean="0">
                <a:solidFill>
                  <a:schemeClr val="accent2"/>
                </a:solidFill>
                <a:latin typeface="Tahoma" pitchFamily="34" charset="0"/>
                <a:ea typeface="宋体" pitchFamily="2" charset="-122"/>
              </a:rPr>
              <a:t>2</a:t>
            </a:r>
            <a:r>
              <a:rPr lang="en-US" sz="2400" dirty="0" smtClean="0">
                <a:solidFill>
                  <a:schemeClr val="accent2"/>
                </a:solidFill>
                <a:latin typeface="Tahoma" pitchFamily="34" charset="0"/>
                <a:ea typeface="宋体" pitchFamily="2" charset="-122"/>
              </a:rPr>
              <a:t>Peking University,</a:t>
            </a:r>
          </a:p>
          <a:p>
            <a:pPr defTabSz="863600"/>
            <a:r>
              <a:rPr lang="en-US" sz="2400" baseline="30000" dirty="0" smtClean="0">
                <a:solidFill>
                  <a:schemeClr val="accent2"/>
                </a:solidFill>
                <a:latin typeface="Tahoma" pitchFamily="34" charset="0"/>
                <a:ea typeface="宋体" pitchFamily="2" charset="-122"/>
              </a:rPr>
              <a:t>3</a:t>
            </a:r>
            <a:r>
              <a:rPr lang="en-US" sz="2400" dirty="0" smtClean="0">
                <a:solidFill>
                  <a:schemeClr val="accent2"/>
                </a:solidFill>
                <a:latin typeface="Tahoma" pitchFamily="34" charset="0"/>
                <a:ea typeface="宋体" pitchFamily="2" charset="-122"/>
              </a:rPr>
              <a:t>University of California – Santa Barbara,</a:t>
            </a:r>
          </a:p>
          <a:p>
            <a:pPr defTabSz="863600"/>
            <a:r>
              <a:rPr lang="en-US" sz="2400" baseline="30000" dirty="0" smtClean="0">
                <a:solidFill>
                  <a:schemeClr val="accent2"/>
                </a:solidFill>
                <a:latin typeface="Tahoma" pitchFamily="34" charset="0"/>
                <a:ea typeface="宋体" pitchFamily="2" charset="-122"/>
              </a:rPr>
              <a:t>4,5</a:t>
            </a:r>
            <a:r>
              <a:rPr lang="en-US" sz="2400" dirty="0" smtClean="0">
                <a:solidFill>
                  <a:schemeClr val="accent2"/>
                </a:solidFill>
                <a:latin typeface="Tahoma" pitchFamily="34" charset="0"/>
                <a:ea typeface="宋体" pitchFamily="2" charset="-122"/>
              </a:rPr>
              <a:t>University of Illinois – Urbana-Champaign &amp; Chicago</a:t>
            </a:r>
          </a:p>
        </p:txBody>
      </p:sp>
      <p:pic>
        <p:nvPicPr>
          <p:cNvPr id="4098" name="Picture 2"/>
          <p:cNvPicPr>
            <a:picLocks noChangeAspect="1" noChangeArrowheads="1"/>
          </p:cNvPicPr>
          <p:nvPr/>
        </p:nvPicPr>
        <p:blipFill>
          <a:blip r:embed="rId3" cstate="print"/>
          <a:srcRect/>
          <a:stretch>
            <a:fillRect/>
          </a:stretch>
        </p:blipFill>
        <p:spPr bwMode="auto">
          <a:xfrm>
            <a:off x="2071030" y="78830"/>
            <a:ext cx="907161" cy="851336"/>
          </a:xfrm>
          <a:prstGeom prst="rect">
            <a:avLst/>
          </a:prstGeom>
          <a:noFill/>
          <a:ln w="9525">
            <a:noFill/>
            <a:miter lim="800000"/>
            <a:headEnd/>
            <a:tailEnd/>
          </a:ln>
        </p:spPr>
      </p:pic>
      <p:pic>
        <p:nvPicPr>
          <p:cNvPr id="7" name="Picture 6" descr="ucsb.jpg"/>
          <p:cNvPicPr>
            <a:picLocks noChangeAspect="1"/>
          </p:cNvPicPr>
          <p:nvPr/>
        </p:nvPicPr>
        <p:blipFill>
          <a:blip r:embed="rId4" cstate="print"/>
          <a:stretch>
            <a:fillRect/>
          </a:stretch>
        </p:blipFill>
        <p:spPr>
          <a:xfrm>
            <a:off x="3100059" y="31532"/>
            <a:ext cx="914400" cy="914400"/>
          </a:xfrm>
          <a:prstGeom prst="rect">
            <a:avLst/>
          </a:prstGeom>
        </p:spPr>
      </p:pic>
      <p:pic>
        <p:nvPicPr>
          <p:cNvPr id="8" name="Picture 7" descr="uiuc.jpg"/>
          <p:cNvPicPr>
            <a:picLocks noChangeAspect="1"/>
          </p:cNvPicPr>
          <p:nvPr/>
        </p:nvPicPr>
        <p:blipFill>
          <a:blip r:embed="rId5" cstate="print"/>
          <a:stretch>
            <a:fillRect/>
          </a:stretch>
        </p:blipFill>
        <p:spPr>
          <a:xfrm>
            <a:off x="4180802" y="0"/>
            <a:ext cx="718167" cy="930494"/>
          </a:xfrm>
          <a:prstGeom prst="rect">
            <a:avLst/>
          </a:prstGeom>
        </p:spPr>
      </p:pic>
      <p:pic>
        <p:nvPicPr>
          <p:cNvPr id="10" name="Picture 9" descr="uic.jpg"/>
          <p:cNvPicPr>
            <a:picLocks noChangeAspect="1"/>
          </p:cNvPicPr>
          <p:nvPr/>
        </p:nvPicPr>
        <p:blipFill>
          <a:blip r:embed="rId6" cstate="print"/>
          <a:stretch>
            <a:fillRect/>
          </a:stretch>
        </p:blipFill>
        <p:spPr>
          <a:xfrm>
            <a:off x="5050878" y="189191"/>
            <a:ext cx="1381453" cy="588397"/>
          </a:xfrm>
          <a:prstGeom prst="rect">
            <a:avLst/>
          </a:prstGeom>
        </p:spPr>
      </p:pic>
    </p:spTree>
  </p:cSld>
  <p:clrMapOvr>
    <a:masterClrMapping/>
  </p:clrMapOvr>
  <p:transition advTm="4212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a:t>
            </a:r>
            <a:r>
              <a:rPr lang="en-US" b="1" i="1" dirty="0" smtClean="0"/>
              <a:t>r-spider </a:t>
            </a:r>
            <a:r>
              <a:rPr lang="en-US" dirty="0" smtClean="0"/>
              <a:t>is a frequent graph pattern P such that there exists a vertex u of P, and all other vertices of P are within distance r to u. </a:t>
            </a:r>
          </a:p>
          <a:p>
            <a:pPr lvl="1"/>
            <a:r>
              <a:rPr lang="en-US" dirty="0" smtClean="0"/>
              <a:t>u is called the head vertex. </a:t>
            </a:r>
            <a:endParaRPr lang="en-US" dirty="0"/>
          </a:p>
        </p:txBody>
      </p:sp>
      <p:sp>
        <p:nvSpPr>
          <p:cNvPr id="3" name="Title 2"/>
          <p:cNvSpPr>
            <a:spLocks noGrp="1"/>
          </p:cNvSpPr>
          <p:nvPr>
            <p:ph type="title"/>
          </p:nvPr>
        </p:nvSpPr>
        <p:spPr/>
        <p:txBody>
          <a:bodyPr/>
          <a:lstStyle/>
          <a:p>
            <a:r>
              <a:rPr lang="en-US" dirty="0" smtClean="0"/>
              <a:t>r-Spider</a:t>
            </a:r>
            <a:endParaRPr lang="en-US" dirty="0"/>
          </a:p>
        </p:txBody>
      </p:sp>
      <p:sp>
        <p:nvSpPr>
          <p:cNvPr id="4" name="Oval 3"/>
          <p:cNvSpPr/>
          <p:nvPr/>
        </p:nvSpPr>
        <p:spPr>
          <a:xfrm>
            <a:off x="3851920" y="3789040"/>
            <a:ext cx="2088232" cy="1872208"/>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72000" y="4633972"/>
            <a:ext cx="360040" cy="523220"/>
          </a:xfrm>
          <a:prstGeom prst="rect">
            <a:avLst/>
          </a:prstGeom>
          <a:noFill/>
        </p:spPr>
        <p:txBody>
          <a:bodyPr wrap="square" rtlCol="0">
            <a:spAutoFit/>
          </a:bodyPr>
          <a:lstStyle/>
          <a:p>
            <a:r>
              <a:rPr lang="en-US" sz="2800" b="1" dirty="0" smtClean="0"/>
              <a:t>u</a:t>
            </a:r>
            <a:endParaRPr lang="en-US" sz="2800" b="1" dirty="0"/>
          </a:p>
        </p:txBody>
      </p:sp>
      <p:sp>
        <p:nvSpPr>
          <p:cNvPr id="6" name="Oval 5"/>
          <p:cNvSpPr/>
          <p:nvPr/>
        </p:nvSpPr>
        <p:spPr>
          <a:xfrm>
            <a:off x="4860032" y="465313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 name="Straight Arrow Connector 7"/>
          <p:cNvCxnSpPr>
            <a:endCxn id="4" idx="7"/>
          </p:cNvCxnSpPr>
          <p:nvPr/>
        </p:nvCxnSpPr>
        <p:spPr>
          <a:xfrm flipV="1">
            <a:off x="5004048" y="4063219"/>
            <a:ext cx="630290" cy="5179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292080" y="4293096"/>
            <a:ext cx="288032" cy="523220"/>
          </a:xfrm>
          <a:prstGeom prst="rect">
            <a:avLst/>
          </a:prstGeom>
          <a:noFill/>
        </p:spPr>
        <p:txBody>
          <a:bodyPr wrap="square" rtlCol="0">
            <a:spAutoFit/>
          </a:bodyPr>
          <a:lstStyle/>
          <a:p>
            <a:r>
              <a:rPr lang="en-US" altLang="zh-CN" sz="2800" b="1" dirty="0" smtClean="0"/>
              <a:t>r</a:t>
            </a:r>
            <a:endParaRPr lang="en-US" sz="2800" b="1" dirty="0"/>
          </a:p>
        </p:txBody>
      </p:sp>
      <p:sp>
        <p:nvSpPr>
          <p:cNvPr id="11"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10</a:t>
            </a:fld>
            <a:endParaRPr lang="en-US" b="1"/>
          </a:p>
        </p:txBody>
      </p:sp>
      <p:sp>
        <p:nvSpPr>
          <p:cNvPr id="12"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extLst>
      <p:ext uri="{BB962C8B-B14F-4D97-AF65-F5344CB8AC3E}">
        <p14:creationId xmlns="" xmlns:p14="http://schemas.microsoft.com/office/powerpoint/2010/main" val="2865791317"/>
      </p:ext>
    </p:extLst>
  </p:cSld>
  <p:clrMapOvr>
    <a:masterClrMapping/>
  </p:clrMapOvr>
  <p:transition advTm="1334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443" y="993915"/>
            <a:ext cx="8229600" cy="5903841"/>
          </a:xfrm>
        </p:spPr>
        <p:txBody>
          <a:bodyPr>
            <a:normAutofit lnSpcReduction="10000"/>
          </a:bodyPr>
          <a:lstStyle/>
          <a:p>
            <a:pPr marL="624078" indent="-514350">
              <a:buFont typeface="+mj-lt"/>
              <a:buAutoNum type="arabicPeriod"/>
            </a:pPr>
            <a:r>
              <a:rPr lang="en-US" dirty="0" smtClean="0"/>
              <a:t>Mine the set S of all the r-spiders.</a:t>
            </a:r>
          </a:p>
          <a:p>
            <a:pPr marL="624078" indent="-514350">
              <a:buFont typeface="+mj-lt"/>
              <a:buAutoNum type="arabicPeriod"/>
            </a:pPr>
            <a:r>
              <a:rPr lang="en-US" dirty="0" smtClean="0"/>
              <a:t>Randomly draw M r-spiders from S as the initial set of patterns.</a:t>
            </a:r>
          </a:p>
          <a:p>
            <a:pPr marL="624078" indent="-514350">
              <a:buFont typeface="+mj-lt"/>
              <a:buAutoNum type="arabicPeriod"/>
            </a:pPr>
            <a:r>
              <a:rPr lang="en-US" dirty="0" smtClean="0"/>
              <a:t>Grow these patterns for t iterations. </a:t>
            </a:r>
          </a:p>
          <a:p>
            <a:pPr marL="1024128" lvl="1" indent="-514350">
              <a:buFont typeface="+mj-lt"/>
              <a:buAutoNum type="alphaUcPeriod"/>
            </a:pPr>
            <a:r>
              <a:rPr lang="en-US" dirty="0" smtClean="0"/>
              <a:t>Extend pattern boundary </a:t>
            </a:r>
            <a:r>
              <a:rPr lang="en-US" dirty="0" smtClean="0"/>
              <a:t>with spiders</a:t>
            </a:r>
            <a:r>
              <a:rPr lang="en-US" dirty="0" smtClean="0"/>
              <a:t>.</a:t>
            </a:r>
          </a:p>
          <a:p>
            <a:pPr marL="1024128" lvl="1" indent="-514350">
              <a:buFont typeface="+mj-lt"/>
              <a:buAutoNum type="alphaUcPeriod"/>
            </a:pPr>
            <a:r>
              <a:rPr lang="en-US" dirty="0" smtClean="0"/>
              <a:t>At each iteration, we increase </a:t>
            </a:r>
            <a:r>
              <a:rPr lang="en-US" dirty="0" smtClean="0"/>
              <a:t>the</a:t>
            </a:r>
            <a:r>
              <a:rPr lang="en-US" dirty="0" smtClean="0"/>
              <a:t> </a:t>
            </a:r>
            <a:r>
              <a:rPr lang="en-US" dirty="0" smtClean="0"/>
              <a:t>radius </a:t>
            </a:r>
            <a:r>
              <a:rPr lang="en-US" dirty="0" smtClean="0"/>
              <a:t>of </a:t>
            </a:r>
            <a:r>
              <a:rPr lang="en-US" dirty="0" smtClean="0"/>
              <a:t>a pattern by r.</a:t>
            </a:r>
          </a:p>
          <a:p>
            <a:pPr marL="1024128" lvl="1" indent="-514350">
              <a:buFont typeface="+mj-lt"/>
              <a:buAutoNum type="alphaUcPeriod"/>
            </a:pPr>
            <a:r>
              <a:rPr lang="en-US" dirty="0" smtClean="0"/>
              <a:t>Merge two patterns whenever possible.</a:t>
            </a:r>
          </a:p>
          <a:p>
            <a:pPr marL="624078" indent="-514350">
              <a:buFont typeface="+mj-lt"/>
              <a:buAutoNum type="arabicPeriod"/>
            </a:pPr>
            <a:r>
              <a:rPr lang="en-US" dirty="0" smtClean="0"/>
              <a:t>Discard unmerged patterns.</a:t>
            </a:r>
          </a:p>
          <a:p>
            <a:pPr marL="624078" indent="-514350">
              <a:buFont typeface="+mj-lt"/>
              <a:buAutoNum type="arabicPeriod"/>
            </a:pPr>
            <a:r>
              <a:rPr lang="en-US" dirty="0" smtClean="0"/>
              <a:t>Continue to grow the remaining ones to maximum size. </a:t>
            </a:r>
          </a:p>
          <a:p>
            <a:pPr marL="624078" indent="-514350">
              <a:buFont typeface="+mj-lt"/>
              <a:buAutoNum type="arabicPeriod"/>
            </a:pPr>
            <a:r>
              <a:rPr lang="en-US" dirty="0" smtClean="0"/>
              <a:t>Return the top-K largest ones in the result.</a:t>
            </a:r>
          </a:p>
          <a:p>
            <a:pPr>
              <a:buNone/>
            </a:pPr>
            <a:r>
              <a:rPr lang="en-US" sz="500" dirty="0" smtClean="0"/>
              <a:t>								</a:t>
            </a:r>
          </a:p>
          <a:p>
            <a:pPr algn="r"/>
            <a:r>
              <a:rPr lang="en-US" dirty="0" smtClean="0"/>
              <a:t>t = </a:t>
            </a:r>
            <a:r>
              <a:rPr lang="en-US" dirty="0" err="1" smtClean="0"/>
              <a:t>D</a:t>
            </a:r>
            <a:r>
              <a:rPr lang="en-US" sz="1400" dirty="0" err="1" smtClean="0"/>
              <a:t>max</a:t>
            </a:r>
            <a:r>
              <a:rPr lang="en-US" sz="2800" dirty="0" smtClean="0"/>
              <a:t>/2r</a:t>
            </a:r>
            <a:endParaRPr lang="en-US" dirty="0" smtClean="0"/>
          </a:p>
        </p:txBody>
      </p:sp>
      <p:sp>
        <p:nvSpPr>
          <p:cNvPr id="3" name="Title 2"/>
          <p:cNvSpPr>
            <a:spLocks noGrp="1"/>
          </p:cNvSpPr>
          <p:nvPr>
            <p:ph type="title"/>
          </p:nvPr>
        </p:nvSpPr>
        <p:spPr/>
        <p:txBody>
          <a:bodyPr/>
          <a:lstStyle/>
          <a:p>
            <a:r>
              <a:rPr lang="en-US" dirty="0" err="1" smtClean="0"/>
              <a:t>SpiderMine</a:t>
            </a:r>
            <a:r>
              <a:rPr lang="en-US" dirty="0" smtClean="0"/>
              <a:t> Overview</a:t>
            </a:r>
            <a:endParaRPr lang="en-US" dirty="0"/>
          </a:p>
        </p:txBody>
      </p:sp>
      <p:sp>
        <p:nvSpPr>
          <p:cNvPr id="5"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11</a:t>
            </a:fld>
            <a:endParaRPr lang="en-US" b="1"/>
          </a:p>
        </p:txBody>
      </p:sp>
      <p:sp>
        <p:nvSpPr>
          <p:cNvPr id="6"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extLst>
      <p:ext uri="{BB962C8B-B14F-4D97-AF65-F5344CB8AC3E}">
        <p14:creationId xmlns="" xmlns:p14="http://schemas.microsoft.com/office/powerpoint/2010/main" val="4094160867"/>
      </p:ext>
    </p:extLst>
  </p:cSld>
  <p:clrMapOvr>
    <a:masterClrMapping/>
  </p:clrMapOvr>
  <p:transition advTm="829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568952" cy="5328592"/>
          </a:xfrm>
        </p:spPr>
        <p:txBody>
          <a:bodyPr>
            <a:normAutofit/>
          </a:bodyPr>
          <a:lstStyle/>
          <a:p>
            <a:r>
              <a:rPr lang="en-US" dirty="0" smtClean="0"/>
              <a:t>Why can </a:t>
            </a:r>
            <a:r>
              <a:rPr lang="en-US" dirty="0" err="1" smtClean="0"/>
              <a:t>SpiderMine</a:t>
            </a:r>
            <a:r>
              <a:rPr lang="en-US" dirty="0" smtClean="0"/>
              <a:t> save large patterns and prune small ones with good chance?</a:t>
            </a:r>
          </a:p>
          <a:p>
            <a:pPr>
              <a:buNone/>
            </a:pPr>
            <a:endParaRPr lang="en-US" sz="1400" dirty="0" smtClean="0"/>
          </a:p>
          <a:p>
            <a:pPr marL="624078" indent="-514350">
              <a:buFont typeface="+mj-lt"/>
              <a:buAutoNum type="arabicPeriod"/>
            </a:pPr>
            <a:r>
              <a:rPr lang="en-US" dirty="0" smtClean="0"/>
              <a:t>Small patterns are </a:t>
            </a:r>
            <a:r>
              <a:rPr lang="en-US" dirty="0" smtClean="0"/>
              <a:t>less </a:t>
            </a:r>
            <a:r>
              <a:rPr lang="en-US" dirty="0" smtClean="0"/>
              <a:t>likely to be hit in the random draw. </a:t>
            </a:r>
          </a:p>
          <a:p>
            <a:pPr marL="1024128" lvl="1" indent="-514350"/>
            <a:r>
              <a:rPr lang="en-US" dirty="0" smtClean="0"/>
              <a:t>First pruning at the initial random draw</a:t>
            </a:r>
          </a:p>
          <a:p>
            <a:pPr marL="624078" indent="-514350">
              <a:buFont typeface="+mj-lt"/>
              <a:buAutoNum type="arabicPeriod"/>
            </a:pPr>
            <a:r>
              <a:rPr lang="en-US" dirty="0" smtClean="0"/>
              <a:t>Even if a small pattern is hit, it’s </a:t>
            </a:r>
            <a:r>
              <a:rPr lang="en-US" dirty="0" smtClean="0"/>
              <a:t>even much </a:t>
            </a:r>
            <a:r>
              <a:rPr lang="en-US" dirty="0" smtClean="0"/>
              <a:t>less likely to be hit multiple times. </a:t>
            </a:r>
          </a:p>
          <a:p>
            <a:pPr marL="1024128" lvl="1" indent="-514350"/>
            <a:r>
              <a:rPr lang="en-US" dirty="0" smtClean="0"/>
              <a:t>Second pruning after t </a:t>
            </a:r>
            <a:r>
              <a:rPr lang="en-US" dirty="0" smtClean="0"/>
              <a:t>pattern growth iteration</a:t>
            </a:r>
            <a:endParaRPr lang="en-US" dirty="0" smtClean="0"/>
          </a:p>
          <a:p>
            <a:pPr marL="624078" indent="-514350">
              <a:buFont typeface="+mj-lt"/>
              <a:buAutoNum type="arabicPeriod"/>
            </a:pPr>
            <a:r>
              <a:rPr lang="en-US" dirty="0" smtClean="0"/>
              <a:t>The larger the pattern, the greater the chance it is hit and saved.</a:t>
            </a:r>
            <a:endParaRPr lang="en-US" dirty="0"/>
          </a:p>
        </p:txBody>
      </p:sp>
      <p:sp>
        <p:nvSpPr>
          <p:cNvPr id="3" name="Title 2"/>
          <p:cNvSpPr>
            <a:spLocks noGrp="1"/>
          </p:cNvSpPr>
          <p:nvPr>
            <p:ph type="title"/>
          </p:nvPr>
        </p:nvSpPr>
        <p:spPr/>
        <p:txBody>
          <a:bodyPr>
            <a:normAutofit/>
          </a:bodyPr>
          <a:lstStyle/>
          <a:p>
            <a:r>
              <a:rPr lang="en-US" dirty="0" smtClean="0"/>
              <a:t>Large patterns </a:t>
            </a:r>
            <a:r>
              <a:rPr lang="en-US" dirty="0" err="1" smtClean="0"/>
              <a:t>vs</a:t>
            </a:r>
            <a:r>
              <a:rPr lang="en-US" dirty="0" smtClean="0"/>
              <a:t> small patterns </a:t>
            </a:r>
            <a:endParaRPr lang="en-US" dirty="0"/>
          </a:p>
        </p:txBody>
      </p:sp>
      <p:sp>
        <p:nvSpPr>
          <p:cNvPr id="5"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12</a:t>
            </a:fld>
            <a:endParaRPr lang="en-US" b="1"/>
          </a:p>
        </p:txBody>
      </p:sp>
      <p:sp>
        <p:nvSpPr>
          <p:cNvPr id="6"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extLst>
      <p:ext uri="{BB962C8B-B14F-4D97-AF65-F5344CB8AC3E}">
        <p14:creationId xmlns="" xmlns:p14="http://schemas.microsoft.com/office/powerpoint/2010/main" val="218274339"/>
      </p:ext>
    </p:extLst>
  </p:cSld>
  <p:clrMapOvr>
    <a:masterClrMapping/>
  </p:clrMapOvr>
  <p:transition advTm="1015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many r-spiders to draw? </a:t>
            </a:r>
            <a:endParaRPr lang="en-US" dirty="0"/>
          </a:p>
        </p:txBody>
      </p:sp>
      <p:pic>
        <p:nvPicPr>
          <p:cNvPr id="8" name="Picture 7"/>
          <p:cNvPicPr>
            <a:picLocks noChangeAspect="1"/>
          </p:cNvPicPr>
          <p:nvPr/>
        </p:nvPicPr>
        <p:blipFill>
          <a:blip r:embed="rId3" cstate="print"/>
          <a:stretch>
            <a:fillRect/>
          </a:stretch>
        </p:blipFill>
        <p:spPr>
          <a:xfrm>
            <a:off x="892229" y="2998092"/>
            <a:ext cx="6639516" cy="703064"/>
          </a:xfrm>
          <a:prstGeom prst="rect">
            <a:avLst/>
          </a:prstGeom>
        </p:spPr>
      </p:pic>
      <p:sp>
        <p:nvSpPr>
          <p:cNvPr id="9" name="TextBox 8"/>
          <p:cNvSpPr txBox="1"/>
          <p:nvPr/>
        </p:nvSpPr>
        <p:spPr>
          <a:xfrm>
            <a:off x="-157795" y="2602745"/>
            <a:ext cx="8901117" cy="461665"/>
          </a:xfrm>
          <a:prstGeom prst="rect">
            <a:avLst/>
          </a:prstGeom>
          <a:noFill/>
        </p:spPr>
        <p:txBody>
          <a:bodyPr wrap="square" rtlCol="0">
            <a:spAutoFit/>
          </a:bodyPr>
          <a:lstStyle/>
          <a:p>
            <a:r>
              <a:rPr lang="en-US" sz="2400" dirty="0" smtClean="0">
                <a:latin typeface="+mj-lt"/>
              </a:rPr>
              <a:t>With user-defined error threshold ε, we solve for M by setting: </a:t>
            </a:r>
            <a:endParaRPr lang="en-US" sz="2400" dirty="0">
              <a:latin typeface="+mj-lt"/>
            </a:endParaRPr>
          </a:p>
        </p:txBody>
      </p:sp>
      <p:sp>
        <p:nvSpPr>
          <p:cNvPr id="10"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13</a:t>
            </a:fld>
            <a:endParaRPr lang="en-US" b="1"/>
          </a:p>
        </p:txBody>
      </p:sp>
      <p:sp>
        <p:nvSpPr>
          <p:cNvPr id="11"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pic>
        <p:nvPicPr>
          <p:cNvPr id="3074" name="Picture 2"/>
          <p:cNvPicPr>
            <a:picLocks noChangeAspect="1" noChangeArrowheads="1"/>
          </p:cNvPicPr>
          <p:nvPr/>
        </p:nvPicPr>
        <p:blipFill>
          <a:blip r:embed="rId4" cstate="print"/>
          <a:srcRect/>
          <a:stretch>
            <a:fillRect/>
          </a:stretch>
        </p:blipFill>
        <p:spPr bwMode="auto">
          <a:xfrm>
            <a:off x="59637" y="1581150"/>
            <a:ext cx="8855349" cy="112395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64290" y="4129087"/>
            <a:ext cx="8936829" cy="1985962"/>
          </a:xfrm>
          <a:prstGeom prst="rect">
            <a:avLst/>
          </a:prstGeom>
          <a:noFill/>
          <a:ln w="9525">
            <a:noFill/>
            <a:miter lim="800000"/>
            <a:headEnd/>
            <a:tailEnd/>
          </a:ln>
        </p:spPr>
      </p:pic>
    </p:spTree>
    <p:extLst>
      <p:ext uri="{BB962C8B-B14F-4D97-AF65-F5344CB8AC3E}">
        <p14:creationId xmlns="" xmlns:p14="http://schemas.microsoft.com/office/powerpoint/2010/main" val="4220347280"/>
      </p:ext>
    </p:extLst>
  </p:cSld>
  <p:clrMapOvr>
    <a:masterClrMapping/>
  </p:clrMapOvr>
  <p:transition advTm="1035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390" y="914400"/>
            <a:ext cx="9144000" cy="5562600"/>
          </a:xfrm>
        </p:spPr>
        <p:txBody>
          <a:bodyPr/>
          <a:lstStyle/>
          <a:p>
            <a:pPr marL="624078" indent="-514350"/>
            <a:r>
              <a:rPr lang="en-US" dirty="0" smtClean="0"/>
              <a:t>Reduce combinatorial complexity of pattern growth</a:t>
            </a:r>
          </a:p>
          <a:p>
            <a:pPr marL="624078" indent="-514350"/>
            <a:r>
              <a:rPr lang="en-US" dirty="0" smtClean="0"/>
              <a:t>Observation:</a:t>
            </a:r>
          </a:p>
          <a:p>
            <a:pPr marL="1024128" lvl="1" indent="-514350"/>
            <a:r>
              <a:rPr lang="en-US" dirty="0" smtClean="0"/>
              <a:t>Spiders are shared by many larger patterns. </a:t>
            </a:r>
          </a:p>
          <a:p>
            <a:pPr marL="1024128" lvl="1" indent="-514350"/>
            <a:r>
              <a:rPr lang="en-US" dirty="0" smtClean="0"/>
              <a:t>Once obtained, they can be efficiently assembled to generate large patterns. </a:t>
            </a:r>
          </a:p>
          <a:p>
            <a:endParaRPr lang="en-US" dirty="0"/>
          </a:p>
        </p:txBody>
      </p:sp>
      <p:sp>
        <p:nvSpPr>
          <p:cNvPr id="3" name="Title 2"/>
          <p:cNvSpPr>
            <a:spLocks noGrp="1"/>
          </p:cNvSpPr>
          <p:nvPr>
            <p:ph type="title"/>
          </p:nvPr>
        </p:nvSpPr>
        <p:spPr/>
        <p:txBody>
          <a:bodyPr/>
          <a:lstStyle/>
          <a:p>
            <a:r>
              <a:rPr lang="en-US" dirty="0" smtClean="0"/>
              <a:t>Why Spiders?</a:t>
            </a:r>
            <a:endParaRPr lang="en-US" dirty="0"/>
          </a:p>
        </p:txBody>
      </p:sp>
      <p:pic>
        <p:nvPicPr>
          <p:cNvPr id="4" name="Picture 3"/>
          <p:cNvPicPr>
            <a:picLocks noChangeAspect="1"/>
          </p:cNvPicPr>
          <p:nvPr/>
        </p:nvPicPr>
        <p:blipFill>
          <a:blip r:embed="rId2" cstate="print"/>
          <a:stretch>
            <a:fillRect/>
          </a:stretch>
        </p:blipFill>
        <p:spPr>
          <a:xfrm>
            <a:off x="1979712" y="3573016"/>
            <a:ext cx="5328592" cy="2932791"/>
          </a:xfrm>
          <a:prstGeom prst="rect">
            <a:avLst/>
          </a:prstGeom>
        </p:spPr>
      </p:pic>
      <p:sp>
        <p:nvSpPr>
          <p:cNvPr id="8" name="Slide Number Placeholder 3"/>
          <p:cNvSpPr>
            <a:spLocks noGrp="1"/>
          </p:cNvSpPr>
          <p:nvPr>
            <p:ph type="sldNum" sz="quarter" idx="10"/>
          </p:nvPr>
        </p:nvSpPr>
        <p:spPr>
          <a:xfrm>
            <a:off x="7848600" y="6546845"/>
            <a:ext cx="1295400" cy="304800"/>
          </a:xfrm>
        </p:spPr>
        <p:txBody>
          <a:bodyPr/>
          <a:lstStyle/>
          <a:p>
            <a:r>
              <a:rPr lang="en-US" smtClean="0"/>
              <a:t>              </a:t>
            </a:r>
          </a:p>
          <a:p>
            <a:r>
              <a:rPr lang="en-US" smtClean="0"/>
              <a:t>                        </a:t>
            </a:r>
            <a:fld id="{3D41168F-E19E-4F2E-B5B6-F34873805636}" type="slidenum">
              <a:rPr lang="en-US" b="1" smtClean="0"/>
              <a:pPr/>
              <a:t>14</a:t>
            </a:fld>
            <a:endParaRPr lang="en-US" b="1"/>
          </a:p>
        </p:txBody>
      </p:sp>
      <p:sp>
        <p:nvSpPr>
          <p:cNvPr id="9" name="Footer Placeholder 4"/>
          <p:cNvSpPr txBox="1">
            <a:spLocks/>
          </p:cNvSpPr>
          <p:nvPr/>
        </p:nvSpPr>
        <p:spPr bwMode="auto">
          <a:xfrm>
            <a:off x="2801470" y="6670670"/>
            <a:ext cx="43434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smtClean="0">
                <a:ln>
                  <a:noFill/>
                </a:ln>
                <a:solidFill>
                  <a:srgbClr val="FFFFCC"/>
                </a:solidFill>
                <a:effectLst/>
                <a:uLnTx/>
                <a:uFillTx/>
                <a:latin typeface="+mn-lt"/>
                <a:ea typeface="+mn-ea"/>
                <a:cs typeface="+mn-cs"/>
              </a:rPr>
              <a:t>Mining Top-K Large Structural Patterns in a Massive Network</a:t>
            </a:r>
            <a:endParaRPr kumimoji="0" lang="en-US" sz="800" b="1" i="0" u="none" strike="noStrike" kern="1200" cap="none" spc="0" normalizeH="0" baseline="0" noProof="0" dirty="0">
              <a:ln>
                <a:noFill/>
              </a:ln>
              <a:solidFill>
                <a:srgbClr val="FFFFCC"/>
              </a:solidFill>
              <a:effectLst/>
              <a:uLnTx/>
              <a:uFillTx/>
              <a:latin typeface="+mn-lt"/>
              <a:ea typeface="+mn-ea"/>
              <a:cs typeface="+mn-cs"/>
            </a:endParaRPr>
          </a:p>
        </p:txBody>
      </p:sp>
    </p:spTree>
    <p:extLst>
      <p:ext uri="{BB962C8B-B14F-4D97-AF65-F5344CB8AC3E}">
        <p14:creationId xmlns="" xmlns:p14="http://schemas.microsoft.com/office/powerpoint/2010/main" val="1886097832"/>
      </p:ext>
    </p:extLst>
  </p:cSld>
  <p:clrMapOvr>
    <a:masterClrMapping/>
  </p:clrMapOvr>
  <p:transition advTm="4715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42988"/>
            <a:ext cx="8610600" cy="5562600"/>
          </a:xfrm>
        </p:spPr>
        <p:txBody>
          <a:bodyPr/>
          <a:lstStyle/>
          <a:p>
            <a:pPr marL="109728" indent="0"/>
            <a:r>
              <a:rPr lang="en-US" dirty="0" smtClean="0"/>
              <a:t> Improve graph isomorphism checking</a:t>
            </a:r>
          </a:p>
          <a:p>
            <a:pPr marL="509778" lvl="1" indent="0"/>
            <a:r>
              <a:rPr lang="en-US" dirty="0" smtClean="0"/>
              <a:t> We propose a novel graph pattern representation</a:t>
            </a:r>
          </a:p>
          <a:p>
            <a:pPr marL="909828" lvl="2" indent="0"/>
            <a:r>
              <a:rPr lang="en-US" dirty="0" smtClean="0"/>
              <a:t> Spider-set representation.</a:t>
            </a:r>
          </a:p>
          <a:p>
            <a:pPr marL="909828" lvl="2" indent="0"/>
            <a:r>
              <a:rPr lang="en-US" dirty="0" smtClean="0"/>
              <a:t> A pattern is represented by the set of its constituent </a:t>
            </a:r>
            <a:br>
              <a:rPr lang="en-US" dirty="0" smtClean="0"/>
            </a:br>
            <a:r>
              <a:rPr lang="en-US" dirty="0" smtClean="0"/>
              <a:t>   r-spiders.</a:t>
            </a:r>
          </a:p>
          <a:p>
            <a:pPr marL="509778" lvl="1" indent="0"/>
            <a:r>
              <a:rPr lang="en-US" dirty="0" smtClean="0"/>
              <a:t> Two isomorphic patterns must have the same </a:t>
            </a:r>
            <a:br>
              <a:rPr lang="en-US" dirty="0" smtClean="0"/>
            </a:br>
            <a:r>
              <a:rPr lang="en-US" dirty="0" smtClean="0"/>
              <a:t>   spider-set representation.</a:t>
            </a:r>
          </a:p>
          <a:p>
            <a:pPr marL="509778" lvl="1" indent="0"/>
            <a:r>
              <a:rPr lang="en-US" dirty="0" smtClean="0"/>
              <a:t> Two patterns having the same spider-set </a:t>
            </a:r>
            <a:br>
              <a:rPr lang="en-US" dirty="0" smtClean="0"/>
            </a:br>
            <a:r>
              <a:rPr lang="en-US" dirty="0" smtClean="0"/>
              <a:t>   representations are highly likely to be isomorphic.</a:t>
            </a:r>
          </a:p>
          <a:p>
            <a:pPr marL="509778" lvl="1" indent="0"/>
            <a:endParaRPr lang="en-US" sz="1500" dirty="0" smtClean="0"/>
          </a:p>
        </p:txBody>
      </p:sp>
      <p:sp>
        <p:nvSpPr>
          <p:cNvPr id="3" name="Title 2"/>
          <p:cNvSpPr>
            <a:spLocks noGrp="1"/>
          </p:cNvSpPr>
          <p:nvPr>
            <p:ph type="title"/>
          </p:nvPr>
        </p:nvSpPr>
        <p:spPr/>
        <p:txBody>
          <a:bodyPr/>
          <a:lstStyle/>
          <a:p>
            <a:r>
              <a:rPr lang="en-US" dirty="0" smtClean="0"/>
              <a:t>Why Spiders?</a:t>
            </a:r>
            <a:endParaRPr lang="en-US" dirty="0"/>
          </a:p>
        </p:txBody>
      </p:sp>
      <p:sp>
        <p:nvSpPr>
          <p:cNvPr id="5"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15</a:t>
            </a:fld>
            <a:endParaRPr lang="en-US" b="1"/>
          </a:p>
        </p:txBody>
      </p:sp>
      <p:sp>
        <p:nvSpPr>
          <p:cNvPr id="6"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extLst>
      <p:ext uri="{BB962C8B-B14F-4D97-AF65-F5344CB8AC3E}">
        <p14:creationId xmlns="" xmlns:p14="http://schemas.microsoft.com/office/powerpoint/2010/main" val="4154151024"/>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Spiders?</a:t>
            </a:r>
            <a:endParaRPr lang="en-US" dirty="0"/>
          </a:p>
        </p:txBody>
      </p:sp>
      <p:sp>
        <p:nvSpPr>
          <p:cNvPr id="3" name="Content Placeholder 2"/>
          <p:cNvSpPr>
            <a:spLocks noGrp="1"/>
          </p:cNvSpPr>
          <p:nvPr>
            <p:ph idx="1"/>
          </p:nvPr>
        </p:nvSpPr>
        <p:spPr>
          <a:xfrm>
            <a:off x="185738" y="1114426"/>
            <a:ext cx="8729662" cy="6148388"/>
          </a:xfrm>
        </p:spPr>
        <p:txBody>
          <a:bodyPr/>
          <a:lstStyle/>
          <a:p>
            <a:r>
              <a:rPr lang="en-US" dirty="0" smtClean="0"/>
              <a:t>Example</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t>The larger the r, the more effective is our spider-based isomorphism detection.</a:t>
            </a:r>
          </a:p>
          <a:p>
            <a:pPr lvl="1"/>
            <a:r>
              <a:rPr lang="en-US" dirty="0" smtClean="0"/>
              <a:t>More topological constraints</a:t>
            </a:r>
            <a:endParaRPr lang="en-US" dirty="0"/>
          </a:p>
        </p:txBody>
      </p:sp>
      <p:sp>
        <p:nvSpPr>
          <p:cNvPr id="4" name="Slide Number Placeholder 3"/>
          <p:cNvSpPr>
            <a:spLocks noGrp="1"/>
          </p:cNvSpPr>
          <p:nvPr>
            <p:ph type="sldNum" sz="quarter" idx="10"/>
          </p:nvPr>
        </p:nvSpPr>
        <p:spPr/>
        <p:txBody>
          <a:bodyPr/>
          <a:lstStyle/>
          <a:p>
            <a:r>
              <a:rPr lang="en-US" smtClean="0"/>
              <a:t>              </a:t>
            </a:r>
          </a:p>
          <a:p>
            <a:r>
              <a:rPr lang="en-US" smtClean="0"/>
              <a:t>                     </a:t>
            </a:r>
            <a:fld id="{3D41168F-E19E-4F2E-B5B6-F34873805636}" type="slidenum">
              <a:rPr lang="en-US" b="1" smtClean="0"/>
              <a:pPr/>
              <a:t>16</a:t>
            </a:fld>
            <a:r>
              <a:rPr lang="en-US" smtClean="0"/>
              <a:t>   </a:t>
            </a:r>
            <a:endParaRPr lang="en-US" b="1" dirty="0"/>
          </a:p>
        </p:txBody>
      </p:sp>
      <p:sp>
        <p:nvSpPr>
          <p:cNvPr id="5" name="Footer Placeholder 4"/>
          <p:cNvSpPr>
            <a:spLocks noGrp="1"/>
          </p:cNvSpPr>
          <p:nvPr>
            <p:ph type="ftr" sz="quarter" idx="11"/>
          </p:nvPr>
        </p:nvSpPr>
        <p:spPr/>
        <p:txBody>
          <a:bodyPr/>
          <a:lstStyle/>
          <a:p>
            <a:r>
              <a:rPr lang="en-US" smtClean="0"/>
              <a:t>Mining Top-K Large Structural Patterns in a Massive Network</a:t>
            </a:r>
            <a:endParaRPr lang="en-US" dirty="0"/>
          </a:p>
        </p:txBody>
      </p:sp>
      <p:sp>
        <p:nvSpPr>
          <p:cNvPr id="6" name="Rectangle 5"/>
          <p:cNvSpPr/>
          <p:nvPr/>
        </p:nvSpPr>
        <p:spPr>
          <a:xfrm>
            <a:off x="2286000" y="3105835"/>
            <a:ext cx="4572000" cy="369332"/>
          </a:xfrm>
          <a:prstGeom prst="rect">
            <a:avLst/>
          </a:prstGeom>
        </p:spPr>
        <p:txBody>
          <a:bodyPr>
            <a:spAutoFit/>
          </a:bodyPr>
          <a:lstStyle/>
          <a:p>
            <a:pPr marL="109728" indent="0"/>
            <a:r>
              <a:rPr lang="en-US" dirty="0" smtClean="0"/>
              <a:t>.  </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14326" y="1714146"/>
            <a:ext cx="8601075" cy="2706530"/>
          </a:xfrm>
          <a:prstGeom prst="rect">
            <a:avLst/>
          </a:prstGeom>
          <a:noFill/>
          <a:ln w="9525">
            <a:noFill/>
            <a:miter lim="800000"/>
            <a:headEnd/>
            <a:tailEnd/>
          </a:ln>
        </p:spPr>
      </p:pic>
    </p:spTree>
  </p:cSld>
  <p:clrMapOvr>
    <a:masterClrMapping/>
  </p:clrMapOvr>
  <p:transition advTm="6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52073" y="2625101"/>
            <a:ext cx="7772400" cy="1470025"/>
          </a:xfrm>
        </p:spPr>
        <p:txBody>
          <a:bodyPr/>
          <a:lstStyle/>
          <a:p>
            <a:pPr algn="ctr"/>
            <a:r>
              <a:rPr lang="en-US" sz="4000" dirty="0" smtClean="0"/>
              <a:t>Experimental Results</a:t>
            </a:r>
            <a:endParaRPr lang="en-US" sz="4000" dirty="0"/>
          </a:p>
        </p:txBody>
      </p:sp>
      <p:sp>
        <p:nvSpPr>
          <p:cNvPr id="4" name="Slide Number Placeholder 3"/>
          <p:cNvSpPr>
            <a:spLocks noGrp="1"/>
          </p:cNvSpPr>
          <p:nvPr>
            <p:ph type="sldNum" sz="quarter" idx="10"/>
          </p:nvPr>
        </p:nvSpPr>
        <p:spPr/>
        <p:txBody>
          <a:bodyPr/>
          <a:lstStyle/>
          <a:p>
            <a:r>
              <a:rPr lang="en-US" smtClean="0"/>
              <a:t>              </a:t>
            </a:r>
          </a:p>
          <a:p>
            <a:r>
              <a:rPr lang="en-US" smtClean="0"/>
              <a:t>                        </a:t>
            </a:r>
            <a:fld id="{3D41168F-E19E-4F2E-B5B6-F34873805636}" type="slidenum">
              <a:rPr lang="en-US" b="1" smtClean="0"/>
              <a:pPr/>
              <a:t>17</a:t>
            </a:fld>
            <a:endParaRPr lang="en-US" b="1"/>
          </a:p>
        </p:txBody>
      </p:sp>
      <p:sp>
        <p:nvSpPr>
          <p:cNvPr id="5" name="Footer Placeholder 4"/>
          <p:cNvSpPr>
            <a:spLocks noGrp="1"/>
          </p:cNvSpPr>
          <p:nvPr>
            <p:ph type="ftr" sz="quarter" idx="11"/>
          </p:nvPr>
        </p:nvSpPr>
        <p:spPr/>
        <p:txBody>
          <a:bodyPr/>
          <a:lstStyle/>
          <a:p>
            <a:r>
              <a:rPr lang="en-US" dirty="0" smtClean="0"/>
              <a:t>Mining Top-K Large Structural Patterns in a Massive Network</a:t>
            </a:r>
            <a:endParaRPr lang="en-US" dirty="0"/>
          </a:p>
        </p:txBody>
      </p:sp>
    </p:spTree>
  </p:cSld>
  <p:clrMapOvr>
    <a:masterClrMapping/>
  </p:clrMapOvr>
  <p:transition advTm="922"/>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Datasets</a:t>
            </a:r>
            <a:endParaRPr lang="en-US" dirty="0"/>
          </a:p>
        </p:txBody>
      </p:sp>
      <p:sp>
        <p:nvSpPr>
          <p:cNvPr id="3" name="Content Placeholder 2"/>
          <p:cNvSpPr>
            <a:spLocks noGrp="1"/>
          </p:cNvSpPr>
          <p:nvPr>
            <p:ph idx="1"/>
          </p:nvPr>
        </p:nvSpPr>
        <p:spPr/>
        <p:txBody>
          <a:bodyPr/>
          <a:lstStyle/>
          <a:p>
            <a:r>
              <a:rPr lang="en-US" dirty="0" smtClean="0"/>
              <a:t>Random Network (</a:t>
            </a:r>
            <a:r>
              <a:rPr lang="en-US" dirty="0" err="1" smtClean="0"/>
              <a:t>Erdos-Renyi</a:t>
            </a:r>
            <a:r>
              <a:rPr lang="en-US" dirty="0" smtClean="0"/>
              <a:t>)</a:t>
            </a:r>
          </a:p>
          <a:p>
            <a:pPr lvl="1"/>
            <a:r>
              <a:rPr lang="en-US" dirty="0" smtClean="0"/>
              <a:t>Generate background graph &amp; inject </a:t>
            </a:r>
            <a:r>
              <a:rPr lang="en-US" dirty="0" smtClean="0"/>
              <a:t>freq. </a:t>
            </a:r>
            <a:r>
              <a:rPr lang="en-US" dirty="0" smtClean="0"/>
              <a:t>patterns</a:t>
            </a:r>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endParaRPr lang="en-US" sz="1000" dirty="0" smtClean="0"/>
          </a:p>
          <a:p>
            <a:pPr lvl="1"/>
            <a:r>
              <a:rPr lang="en-US" dirty="0" smtClean="0"/>
              <a:t>|V|, f – number of vertices and labels, respectively</a:t>
            </a:r>
          </a:p>
          <a:p>
            <a:pPr lvl="1"/>
            <a:r>
              <a:rPr lang="en-US" dirty="0" smtClean="0"/>
              <a:t>d – average degree</a:t>
            </a:r>
          </a:p>
          <a:p>
            <a:pPr lvl="1"/>
            <a:r>
              <a:rPr lang="en-US" dirty="0" err="1" smtClean="0"/>
              <a:t>m,n</a:t>
            </a:r>
            <a:r>
              <a:rPr lang="en-US" dirty="0" smtClean="0"/>
              <a:t> – number of small or large patterns injected</a:t>
            </a:r>
          </a:p>
          <a:p>
            <a:pPr lvl="1"/>
            <a:r>
              <a:rPr lang="en-US" dirty="0" smtClean="0"/>
              <a:t>|V</a:t>
            </a:r>
            <a:r>
              <a:rPr lang="en-US" baseline="-25000" dirty="0" smtClean="0"/>
              <a:t>L</a:t>
            </a:r>
            <a:r>
              <a:rPr lang="en-US" dirty="0" smtClean="0"/>
              <a:t>|, |V</a:t>
            </a:r>
            <a:r>
              <a:rPr lang="en-US" baseline="-25000" dirty="0" smtClean="0"/>
              <a:t>S</a:t>
            </a:r>
            <a:r>
              <a:rPr lang="en-US" dirty="0" smtClean="0"/>
              <a:t>| (</a:t>
            </a:r>
            <a:r>
              <a:rPr lang="en-US" dirty="0" err="1" smtClean="0"/>
              <a:t>L</a:t>
            </a:r>
            <a:r>
              <a:rPr lang="en-US" baseline="-25000" dirty="0" err="1" smtClean="0"/>
              <a:t>sup</a:t>
            </a:r>
            <a:r>
              <a:rPr lang="en-US" dirty="0" smtClean="0"/>
              <a:t>, </a:t>
            </a:r>
            <a:r>
              <a:rPr lang="en-US" dirty="0" err="1" smtClean="0"/>
              <a:t>S</a:t>
            </a:r>
            <a:r>
              <a:rPr lang="en-US" baseline="-25000" dirty="0" err="1" smtClean="0"/>
              <a:t>sup</a:t>
            </a:r>
            <a:r>
              <a:rPr lang="en-US" dirty="0" smtClean="0"/>
              <a:t>) - number of vertices of injected large/small patterns (with their supports)</a:t>
            </a:r>
            <a:endParaRPr lang="en-US" baseline="30000"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dirty="0" smtClean="0"/>
              <a:t>Scale-Free Network (</a:t>
            </a:r>
            <a:r>
              <a:rPr lang="en-US" dirty="0" err="1" smtClean="0"/>
              <a:t>Barabasi</a:t>
            </a:r>
            <a:r>
              <a:rPr lang="en-US" dirty="0" smtClean="0"/>
              <a:t>-Albert)</a:t>
            </a:r>
            <a:endParaRPr lang="en-US" dirty="0"/>
          </a:p>
        </p:txBody>
      </p:sp>
      <p:sp>
        <p:nvSpPr>
          <p:cNvPr id="4" name="Slide Number Placeholder 3"/>
          <p:cNvSpPr>
            <a:spLocks noGrp="1"/>
          </p:cNvSpPr>
          <p:nvPr>
            <p:ph type="sldNum" sz="quarter" idx="10"/>
          </p:nvPr>
        </p:nvSpPr>
        <p:spPr/>
        <p:txBody>
          <a:bodyPr/>
          <a:lstStyle/>
          <a:p>
            <a:r>
              <a:rPr lang="en-US" smtClean="0"/>
              <a:t>              </a:t>
            </a:r>
          </a:p>
          <a:p>
            <a:r>
              <a:rPr lang="en-US" smtClean="0"/>
              <a:t>                        </a:t>
            </a:r>
            <a:fld id="{3D41168F-E19E-4F2E-B5B6-F34873805636}" type="slidenum">
              <a:rPr lang="en-US" b="1" smtClean="0"/>
              <a:pPr/>
              <a:t>18</a:t>
            </a:fld>
            <a:endParaRPr lang="en-US" b="1"/>
          </a:p>
        </p:txBody>
      </p:sp>
      <p:sp>
        <p:nvSpPr>
          <p:cNvPr id="5" name="Footer Placeholder 4"/>
          <p:cNvSpPr>
            <a:spLocks noGrp="1"/>
          </p:cNvSpPr>
          <p:nvPr>
            <p:ph type="ftr" sz="quarter" idx="11"/>
          </p:nvPr>
        </p:nvSpPr>
        <p:spPr/>
        <p:txBody>
          <a:bodyPr/>
          <a:lstStyle/>
          <a:p>
            <a:r>
              <a:rPr lang="en-US" dirty="0" smtClean="0"/>
              <a:t>Mining Top-K Large Structural Patterns in a Massive Network</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557212" y="2010169"/>
            <a:ext cx="8147042" cy="1892566"/>
          </a:xfrm>
          <a:prstGeom prst="rect">
            <a:avLst/>
          </a:prstGeom>
          <a:noFill/>
          <a:ln w="9525">
            <a:noFill/>
            <a:miter lim="800000"/>
            <a:headEnd/>
            <a:tailEnd/>
          </a:ln>
        </p:spPr>
      </p:pic>
    </p:spTree>
  </p:cSld>
  <p:clrMapOvr>
    <a:masterClrMapping/>
  </p:clrMapOvr>
  <p:transition advTm="566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Experiments(I) --- </a:t>
            </a:r>
            <a:r>
              <a:rPr lang="en-US" sz="3100" dirty="0" smtClean="0"/>
              <a:t>Random Network</a:t>
            </a:r>
            <a:endParaRPr lang="en-US" sz="3100" dirty="0"/>
          </a:p>
        </p:txBody>
      </p:sp>
      <p:pic>
        <p:nvPicPr>
          <p:cNvPr id="1030" name="Picture 6"/>
          <p:cNvPicPr>
            <a:picLocks noChangeAspect="1" noChangeArrowheads="1"/>
          </p:cNvPicPr>
          <p:nvPr/>
        </p:nvPicPr>
        <p:blipFill>
          <a:blip r:embed="rId2" cstate="print"/>
          <a:srcRect/>
          <a:stretch>
            <a:fillRect/>
          </a:stretch>
        </p:blipFill>
        <p:spPr bwMode="auto">
          <a:xfrm>
            <a:off x="32832" y="1000040"/>
            <a:ext cx="8977148" cy="2642569"/>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3087973" y="3852713"/>
            <a:ext cx="2965329" cy="2593058"/>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6058142" y="3792810"/>
            <a:ext cx="3085858" cy="2622980"/>
          </a:xfrm>
          <a:prstGeom prst="rect">
            <a:avLst/>
          </a:prstGeom>
          <a:noFill/>
          <a:ln w="9525">
            <a:noFill/>
            <a:miter lim="800000"/>
            <a:headEnd/>
            <a:tailEnd/>
          </a:ln>
        </p:spPr>
      </p:pic>
      <p:sp>
        <p:nvSpPr>
          <p:cNvPr id="9"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19</a:t>
            </a:fld>
            <a:endParaRPr lang="en-US" b="1"/>
          </a:p>
        </p:txBody>
      </p:sp>
      <p:sp>
        <p:nvSpPr>
          <p:cNvPr id="10"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Sld>
  <p:clrMapOvr>
    <a:masterClrMapping/>
  </p:clrMapOvr>
  <p:transition advTm="2667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a:t>
            </a:r>
            <a:r>
              <a:rPr lang="en-US" dirty="0" smtClean="0"/>
              <a:t>raph data is getting ever bigger, and so are the patterns.</a:t>
            </a:r>
          </a:p>
          <a:p>
            <a:pPr lvl="1"/>
            <a:r>
              <a:rPr lang="en-US" dirty="0" smtClean="0"/>
              <a:t>E.g., social networks like </a:t>
            </a:r>
            <a:r>
              <a:rPr lang="en-US" dirty="0" err="1" smtClean="0"/>
              <a:t>Facebook</a:t>
            </a:r>
            <a:r>
              <a:rPr lang="en-US" dirty="0" smtClean="0"/>
              <a:t>, Twitter, etc.</a:t>
            </a:r>
          </a:p>
          <a:p>
            <a:pPr lvl="1">
              <a:buNone/>
            </a:pPr>
            <a:endParaRPr lang="en-US" dirty="0" smtClean="0"/>
          </a:p>
          <a:p>
            <a:r>
              <a:rPr lang="en-US" dirty="0" smtClean="0"/>
              <a:t>Often, large patterns are more informative in characterizing large graph data.</a:t>
            </a:r>
          </a:p>
          <a:p>
            <a:pPr lvl="1"/>
            <a:r>
              <a:rPr lang="en-US" dirty="0" smtClean="0"/>
              <a:t>E.g., in DBLP, small patterns are ubiquitous, larger patterns better characterize different research communities.</a:t>
            </a:r>
          </a:p>
          <a:p>
            <a:pPr lvl="1"/>
            <a:r>
              <a:rPr lang="en-US" dirty="0" smtClean="0"/>
              <a:t>E.g., in software engineering, large patterns </a:t>
            </a:r>
            <a:r>
              <a:rPr lang="en-US" dirty="0" smtClean="0"/>
              <a:t>can correspond to software </a:t>
            </a:r>
            <a:r>
              <a:rPr lang="en-US" i="1" dirty="0" smtClean="0"/>
              <a:t>backbones</a:t>
            </a:r>
            <a:r>
              <a:rPr lang="en-US" dirty="0" smtClean="0"/>
              <a:t> </a:t>
            </a:r>
            <a:endParaRPr lang="en-US" dirty="0"/>
          </a:p>
        </p:txBody>
      </p:sp>
      <p:sp>
        <p:nvSpPr>
          <p:cNvPr id="3" name="Title 2"/>
          <p:cNvSpPr>
            <a:spLocks noGrp="1"/>
          </p:cNvSpPr>
          <p:nvPr>
            <p:ph type="title"/>
          </p:nvPr>
        </p:nvSpPr>
        <p:spPr>
          <a:xfrm>
            <a:off x="259829" y="152400"/>
            <a:ext cx="9153993" cy="642079"/>
          </a:xfrm>
        </p:spPr>
        <p:txBody>
          <a:bodyPr>
            <a:noAutofit/>
          </a:bodyPr>
          <a:lstStyle/>
          <a:p>
            <a:r>
              <a:rPr lang="en-US" dirty="0" smtClean="0"/>
              <a:t>Motivation - Why large graph patterns?</a:t>
            </a:r>
            <a:endParaRPr lang="en-US" dirty="0"/>
          </a:p>
        </p:txBody>
      </p:sp>
      <p:sp>
        <p:nvSpPr>
          <p:cNvPr id="5"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2</a:t>
            </a:fld>
            <a:endParaRPr lang="en-US" b="1"/>
          </a:p>
        </p:txBody>
      </p:sp>
      <p:sp>
        <p:nvSpPr>
          <p:cNvPr id="6"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Sld>
  <p:clrMapOvr>
    <a:masterClrMapping/>
  </p:clrMapOvr>
  <p:transition advTm="771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Experiments(I) --- </a:t>
            </a:r>
            <a:r>
              <a:rPr lang="en-US" sz="3100" dirty="0" smtClean="0"/>
              <a:t>Random Network</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0547" y="3807145"/>
            <a:ext cx="8163747" cy="2880320"/>
          </a:xfrm>
          <a:prstGeom prst="rect">
            <a:avLst/>
          </a:prstGeom>
          <a:noFill/>
          <a:ln w="9525">
            <a:noFill/>
            <a:miter lim="800000"/>
            <a:headEnd/>
            <a:tailEnd/>
          </a:ln>
        </p:spPr>
      </p:pic>
      <p:sp>
        <p:nvSpPr>
          <p:cNvPr id="5" name="TextBox 4"/>
          <p:cNvSpPr txBox="1"/>
          <p:nvPr/>
        </p:nvSpPr>
        <p:spPr>
          <a:xfrm>
            <a:off x="617445" y="895620"/>
            <a:ext cx="7560840" cy="430887"/>
          </a:xfrm>
          <a:prstGeom prst="rect">
            <a:avLst/>
          </a:prstGeom>
          <a:noFill/>
        </p:spPr>
        <p:txBody>
          <a:bodyPr wrap="square" rtlCol="0">
            <a:spAutoFit/>
          </a:bodyPr>
          <a:lstStyle/>
          <a:p>
            <a:r>
              <a:rPr lang="en-US" sz="2200" b="1" dirty="0" smtClean="0">
                <a:latin typeface="+mj-lt"/>
              </a:rPr>
              <a:t>Runtime comparison with SUBDUE, </a:t>
            </a:r>
            <a:r>
              <a:rPr lang="en-US" sz="2200" b="1" dirty="0" err="1" smtClean="0">
                <a:latin typeface="+mj-lt"/>
              </a:rPr>
              <a:t>SEuS</a:t>
            </a:r>
            <a:r>
              <a:rPr lang="en-US" sz="2200" b="1" dirty="0" smtClean="0">
                <a:latin typeface="+mj-lt"/>
              </a:rPr>
              <a:t>, and </a:t>
            </a:r>
            <a:r>
              <a:rPr lang="en-US" sz="2200" b="1" dirty="0" err="1" smtClean="0">
                <a:latin typeface="+mj-lt"/>
              </a:rPr>
              <a:t>MoSS</a:t>
            </a:r>
            <a:endParaRPr lang="en-US" sz="2200" b="1" dirty="0">
              <a:latin typeface="+mj-lt"/>
            </a:endParaRPr>
          </a:p>
        </p:txBody>
      </p:sp>
      <p:sp>
        <p:nvSpPr>
          <p:cNvPr id="6" name="Slide Number Placeholder 5"/>
          <p:cNvSpPr>
            <a:spLocks noGrp="1"/>
          </p:cNvSpPr>
          <p:nvPr>
            <p:ph type="sldNum" sz="quarter" idx="4294967295"/>
          </p:nvPr>
        </p:nvSpPr>
        <p:spPr>
          <a:xfrm>
            <a:off x="8647272" y="6665128"/>
            <a:ext cx="365760" cy="365125"/>
          </a:xfrm>
          <a:prstGeom prst="rect">
            <a:avLst/>
          </a:prstGeom>
        </p:spPr>
        <p:txBody>
          <a:bodyPr/>
          <a:lstStyle/>
          <a:p>
            <a:fld id="{6BF8DE48-7E5B-469A-AA7C-9C5826EBA033}" type="slidenum">
              <a:rPr lang="en-US" sz="800" b="1" smtClean="0">
                <a:solidFill>
                  <a:srgbClr val="FFFFCC"/>
                </a:solidFill>
                <a:latin typeface="+mn-lt"/>
              </a:rPr>
              <a:pPr/>
              <a:t>20</a:t>
            </a:fld>
            <a:endParaRPr lang="en-US" sz="800" b="1" dirty="0">
              <a:solidFill>
                <a:srgbClr val="FFFFCC"/>
              </a:solidFill>
              <a:latin typeface="+mn-lt"/>
            </a:endParaRPr>
          </a:p>
        </p:txBody>
      </p:sp>
      <p:sp>
        <p:nvSpPr>
          <p:cNvPr id="7" name="Footer Placeholder 4"/>
          <p:cNvSpPr>
            <a:spLocks noGrp="1"/>
          </p:cNvSpPr>
          <p:nvPr>
            <p:ph type="ftr" sz="quarter" idx="11"/>
          </p:nvPr>
        </p:nvSpPr>
        <p:spPr>
          <a:xfrm>
            <a:off x="2649070" y="6692682"/>
            <a:ext cx="4343400" cy="196850"/>
          </a:xfrm>
        </p:spPr>
        <p:txBody>
          <a:bodyPr/>
          <a:lstStyle/>
          <a:p>
            <a:r>
              <a:rPr lang="en-US" dirty="0" smtClean="0"/>
              <a:t>Mining Top-K Large Structural Patterns in a Massive Network</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961697" y="1302754"/>
            <a:ext cx="6959770" cy="2300947"/>
          </a:xfrm>
          <a:prstGeom prst="rect">
            <a:avLst/>
          </a:prstGeom>
          <a:noFill/>
          <a:ln w="9525">
            <a:noFill/>
            <a:miter lim="800000"/>
            <a:headEnd/>
            <a:tailEnd/>
          </a:ln>
        </p:spPr>
      </p:pic>
    </p:spTree>
  </p:cSld>
  <p:clrMapOvr>
    <a:masterClrMapping/>
  </p:clrMapOvr>
  <p:transition advTm="524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Experiments(I) --- </a:t>
            </a:r>
            <a:r>
              <a:rPr lang="en-US" sz="3100" dirty="0" smtClean="0"/>
              <a:t>Random Network</a:t>
            </a:r>
            <a:endParaRPr lang="en-US" dirty="0"/>
          </a:p>
        </p:txBody>
      </p:sp>
      <p:sp>
        <p:nvSpPr>
          <p:cNvPr id="4" name="Content Placeholder 3"/>
          <p:cNvSpPr>
            <a:spLocks noGrp="1"/>
          </p:cNvSpPr>
          <p:nvPr>
            <p:ph idx="1"/>
          </p:nvPr>
        </p:nvSpPr>
        <p:spPr/>
        <p:txBody>
          <a:bodyPr/>
          <a:lstStyle/>
          <a:p>
            <a:r>
              <a:rPr lang="en-US" dirty="0" smtClean="0"/>
              <a:t>Further increasing input graph size to 40000</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4586287" y="3969020"/>
            <a:ext cx="4614865" cy="288898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0" y="2159484"/>
            <a:ext cx="290181" cy="1296144"/>
          </a:xfrm>
          <a:prstGeom prst="rect">
            <a:avLst/>
          </a:prstGeom>
          <a:noFill/>
          <a:ln w="9525">
            <a:noFill/>
            <a:miter lim="800000"/>
            <a:headEnd/>
            <a:tailEnd/>
          </a:ln>
        </p:spPr>
      </p:pic>
      <p:sp>
        <p:nvSpPr>
          <p:cNvPr id="7" name="Slide Number Placeholder 6"/>
          <p:cNvSpPr>
            <a:spLocks noGrp="1"/>
          </p:cNvSpPr>
          <p:nvPr>
            <p:ph type="sldNum" sz="quarter" idx="4294967295"/>
          </p:nvPr>
        </p:nvSpPr>
        <p:spPr>
          <a:xfrm>
            <a:off x="8647272" y="6650840"/>
            <a:ext cx="365760" cy="365125"/>
          </a:xfrm>
          <a:prstGeom prst="rect">
            <a:avLst/>
          </a:prstGeom>
        </p:spPr>
        <p:txBody>
          <a:bodyPr/>
          <a:lstStyle/>
          <a:p>
            <a:fld id="{6BF8DE48-7E5B-469A-AA7C-9C5826EBA033}" type="slidenum">
              <a:rPr lang="en-US" sz="800" b="1" smtClean="0">
                <a:solidFill>
                  <a:srgbClr val="FFFFCC"/>
                </a:solidFill>
                <a:latin typeface="+mn-lt"/>
              </a:rPr>
              <a:pPr/>
              <a:t>21</a:t>
            </a:fld>
            <a:endParaRPr lang="en-US" sz="800" b="1" dirty="0">
              <a:solidFill>
                <a:srgbClr val="FFFFCC"/>
              </a:solidFill>
              <a:latin typeface="+mn-lt"/>
            </a:endParaRPr>
          </a:p>
        </p:txBody>
      </p:sp>
      <p:sp>
        <p:nvSpPr>
          <p:cNvPr id="8"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pic>
        <p:nvPicPr>
          <p:cNvPr id="2" name="Picture 2"/>
          <p:cNvPicPr>
            <a:picLocks noChangeAspect="1" noChangeArrowheads="1"/>
          </p:cNvPicPr>
          <p:nvPr/>
        </p:nvPicPr>
        <p:blipFill>
          <a:blip r:embed="rId4" cstate="print"/>
          <a:srcRect/>
          <a:stretch>
            <a:fillRect/>
          </a:stretch>
        </p:blipFill>
        <p:spPr bwMode="auto">
          <a:xfrm>
            <a:off x="200019" y="1428751"/>
            <a:ext cx="4383558" cy="3271836"/>
          </a:xfrm>
          <a:prstGeom prst="rect">
            <a:avLst/>
          </a:prstGeom>
          <a:noFill/>
          <a:ln w="9525">
            <a:noFill/>
            <a:miter lim="800000"/>
            <a:headEnd/>
            <a:tailEnd/>
          </a:ln>
        </p:spPr>
      </p:pic>
    </p:spTree>
  </p:cSld>
  <p:clrMapOvr>
    <a:masterClrMapping/>
  </p:clrMapOvr>
  <p:transition advTm="1696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bwMode="auto">
          <a:xfrm>
            <a:off x="304800" y="914400"/>
            <a:ext cx="86106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3333FF"/>
              </a:buClr>
              <a:buSzTx/>
              <a:buFont typeface="Wingdings" pitchFamily="2" charset="2"/>
              <a:buChar char="§"/>
              <a:tabLst/>
              <a:defRPr/>
            </a:pPr>
            <a:r>
              <a:rPr lang="en-US" sz="2800" kern="0" dirty="0" err="1" smtClean="0">
                <a:solidFill>
                  <a:schemeClr val="accent2"/>
                </a:solidFill>
                <a:latin typeface="+mn-lt"/>
              </a:rPr>
              <a:t>Barabasi</a:t>
            </a:r>
            <a:r>
              <a:rPr lang="en-US" sz="2800" kern="0" dirty="0" smtClean="0">
                <a:solidFill>
                  <a:schemeClr val="accent2"/>
                </a:solidFill>
                <a:latin typeface="+mn-lt"/>
              </a:rPr>
              <a:t>-Albert Model</a:t>
            </a:r>
          </a:p>
          <a:p>
            <a:pPr marL="342900" marR="0" lvl="0" indent="-342900" algn="l" defTabSz="914400" rtl="0" eaLnBrk="1" fontAlgn="base" latinLnBrk="0" hangingPunct="1">
              <a:lnSpc>
                <a:spcPct val="100000"/>
              </a:lnSpc>
              <a:spcBef>
                <a:spcPct val="20000"/>
              </a:spcBef>
              <a:spcAft>
                <a:spcPct val="0"/>
              </a:spcAft>
              <a:buClr>
                <a:srgbClr val="3333FF"/>
              </a:buClr>
              <a:buSzTx/>
              <a:buFont typeface="Wingdings" pitchFamily="2" charset="2"/>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mn-ea"/>
                <a:cs typeface="+mn-cs"/>
              </a:rPr>
              <a:t>Generate</a:t>
            </a:r>
            <a:r>
              <a:rPr kumimoji="0" lang="en-US" sz="2800" b="0" i="0" u="none" strike="noStrike" kern="0" cap="none" spc="0" normalizeH="0" noProof="0" dirty="0" smtClean="0">
                <a:ln>
                  <a:noFill/>
                </a:ln>
                <a:solidFill>
                  <a:schemeClr val="accent2"/>
                </a:solidFill>
                <a:effectLst/>
                <a:uLnTx/>
                <a:uFillTx/>
                <a:latin typeface="+mn-lt"/>
                <a:ea typeface="+mn-ea"/>
                <a:cs typeface="+mn-cs"/>
              </a:rPr>
              <a:t> graphs with power law degree distribution</a:t>
            </a:r>
          </a:p>
          <a:p>
            <a:pPr marL="342900" marR="0" lvl="0" indent="-342900" algn="l" defTabSz="914400" rtl="0" eaLnBrk="1" fontAlgn="base" latinLnBrk="0" hangingPunct="1">
              <a:lnSpc>
                <a:spcPct val="100000"/>
              </a:lnSpc>
              <a:spcBef>
                <a:spcPct val="20000"/>
              </a:spcBef>
              <a:spcAft>
                <a:spcPct val="0"/>
              </a:spcAft>
              <a:buClr>
                <a:srgbClr val="3333FF"/>
              </a:buClr>
              <a:buSzTx/>
              <a:buFont typeface="Wingdings" pitchFamily="2" charset="2"/>
              <a:buChar char="§"/>
              <a:tabLst/>
              <a:defRPr/>
            </a:pPr>
            <a:endParaRPr kumimoji="0" lang="en-US" sz="2800" b="0" i="0" u="none" strike="noStrike" kern="0" cap="none" spc="0" normalizeH="0" noProof="0" dirty="0" smtClean="0">
              <a:ln>
                <a:noFill/>
              </a:ln>
              <a:solidFill>
                <a:schemeClr val="accent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3333FF"/>
              </a:buClr>
              <a:buSzTx/>
              <a:buFont typeface="Wingdings" pitchFamily="2" charset="2"/>
              <a:buChar char="§"/>
              <a:tabLst/>
              <a:defRPr/>
            </a:pPr>
            <a:endParaRPr lang="en-US" sz="2800" kern="0" baseline="0" dirty="0" smtClean="0">
              <a:solidFill>
                <a:schemeClr val="accent2"/>
              </a:solidFill>
              <a:latin typeface="+mn-lt"/>
            </a:endParaRPr>
          </a:p>
          <a:p>
            <a:pPr marL="342900" marR="0" lvl="0" indent="-342900" algn="l" defTabSz="914400" rtl="0" eaLnBrk="1" fontAlgn="base" latinLnBrk="0" hangingPunct="1">
              <a:lnSpc>
                <a:spcPct val="100000"/>
              </a:lnSpc>
              <a:spcBef>
                <a:spcPct val="20000"/>
              </a:spcBef>
              <a:spcAft>
                <a:spcPct val="0"/>
              </a:spcAft>
              <a:buClr>
                <a:srgbClr val="3333FF"/>
              </a:buClr>
              <a:buSzTx/>
              <a:buFont typeface="Wingdings" pitchFamily="2" charset="2"/>
              <a:buChar char="§"/>
              <a:tabLst/>
              <a:defRPr/>
            </a:pPr>
            <a:endParaRPr kumimoji="0" lang="en-US" sz="2800" b="0" i="0" u="none" strike="noStrike" kern="0" cap="none" spc="0" normalizeH="0" baseline="0" noProof="0" dirty="0">
              <a:ln>
                <a:noFill/>
              </a:ln>
              <a:solidFill>
                <a:schemeClr val="accent2"/>
              </a:solidFill>
              <a:effectLst/>
              <a:uLnTx/>
              <a:uFillTx/>
              <a:latin typeface="+mn-lt"/>
              <a:ea typeface="+mn-ea"/>
              <a:cs typeface="+mn-cs"/>
            </a:endParaRPr>
          </a:p>
        </p:txBody>
      </p:sp>
      <p:sp>
        <p:nvSpPr>
          <p:cNvPr id="3" name="Title 2"/>
          <p:cNvSpPr>
            <a:spLocks noGrp="1"/>
          </p:cNvSpPr>
          <p:nvPr>
            <p:ph type="title"/>
          </p:nvPr>
        </p:nvSpPr>
        <p:spPr/>
        <p:txBody>
          <a:bodyPr>
            <a:normAutofit/>
          </a:bodyPr>
          <a:lstStyle/>
          <a:p>
            <a:r>
              <a:rPr lang="en-US" dirty="0" smtClean="0"/>
              <a:t>Experiments(II) --- </a:t>
            </a:r>
            <a:r>
              <a:rPr lang="en-US" sz="3100" dirty="0" smtClean="0"/>
              <a:t>Scale-free Network</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786313" y="1977982"/>
            <a:ext cx="3761414" cy="2579731"/>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961016" y="4137350"/>
            <a:ext cx="6182984" cy="2522007"/>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8647272" y="6665128"/>
            <a:ext cx="365760" cy="365125"/>
          </a:xfrm>
          <a:prstGeom prst="rect">
            <a:avLst/>
          </a:prstGeom>
        </p:spPr>
        <p:txBody>
          <a:bodyPr/>
          <a:lstStyle/>
          <a:p>
            <a:fld id="{6BF8DE48-7E5B-469A-AA7C-9C5826EBA033}" type="slidenum">
              <a:rPr lang="en-US" sz="800" b="1" smtClean="0">
                <a:solidFill>
                  <a:srgbClr val="FFFFCC"/>
                </a:solidFill>
                <a:latin typeface="+mn-lt"/>
              </a:rPr>
              <a:pPr/>
              <a:t>22</a:t>
            </a:fld>
            <a:endParaRPr lang="en-US" sz="800" b="1" dirty="0">
              <a:solidFill>
                <a:srgbClr val="FFFFCC"/>
              </a:solidFill>
              <a:latin typeface="+mn-lt"/>
            </a:endParaRPr>
          </a:p>
        </p:txBody>
      </p:sp>
      <p:sp>
        <p:nvSpPr>
          <p:cNvPr id="6"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Sld>
  <p:clrMapOvr>
    <a:masterClrMapping/>
  </p:clrMapOvr>
  <p:transition advTm="55593"/>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Comparison with ORIGAMI with varied distribution of large and small patterns.</a:t>
            </a:r>
            <a:endParaRPr lang="en-US" dirty="0"/>
          </a:p>
        </p:txBody>
      </p:sp>
      <p:sp>
        <p:nvSpPr>
          <p:cNvPr id="3" name="Title 2"/>
          <p:cNvSpPr>
            <a:spLocks noGrp="1"/>
          </p:cNvSpPr>
          <p:nvPr>
            <p:ph type="title"/>
          </p:nvPr>
        </p:nvSpPr>
        <p:spPr/>
        <p:txBody>
          <a:bodyPr>
            <a:normAutofit/>
          </a:bodyPr>
          <a:lstStyle/>
          <a:p>
            <a:r>
              <a:rPr lang="en-US" dirty="0" smtClean="0"/>
              <a:t>Experiments(III) --- </a:t>
            </a:r>
            <a:r>
              <a:rPr lang="en-US" sz="3100" dirty="0" smtClean="0"/>
              <a:t>Graph-transactions </a:t>
            </a:r>
            <a:endParaRPr lang="en-US" dirty="0"/>
          </a:p>
        </p:txBody>
      </p:sp>
      <p:sp>
        <p:nvSpPr>
          <p:cNvPr id="5" name="Slide Number Placeholder 4"/>
          <p:cNvSpPr>
            <a:spLocks noGrp="1"/>
          </p:cNvSpPr>
          <p:nvPr>
            <p:ph type="sldNum" sz="quarter" idx="4294967295"/>
          </p:nvPr>
        </p:nvSpPr>
        <p:spPr>
          <a:xfrm>
            <a:off x="8647272" y="6650840"/>
            <a:ext cx="365760" cy="365125"/>
          </a:xfrm>
          <a:prstGeom prst="rect">
            <a:avLst/>
          </a:prstGeom>
        </p:spPr>
        <p:txBody>
          <a:bodyPr/>
          <a:lstStyle/>
          <a:p>
            <a:fld id="{6BF8DE48-7E5B-469A-AA7C-9C5826EBA033}" type="slidenum">
              <a:rPr lang="en-US" sz="800" b="1" smtClean="0">
                <a:solidFill>
                  <a:srgbClr val="FFFFCC"/>
                </a:solidFill>
                <a:latin typeface="+mn-lt"/>
              </a:rPr>
              <a:pPr/>
              <a:t>23</a:t>
            </a:fld>
            <a:endParaRPr lang="en-US" sz="800" b="1" dirty="0">
              <a:solidFill>
                <a:srgbClr val="FFFFCC"/>
              </a:solidFill>
              <a:latin typeface="+mn-lt"/>
            </a:endParaRPr>
          </a:p>
        </p:txBody>
      </p:sp>
      <p:sp>
        <p:nvSpPr>
          <p:cNvPr id="6"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62144" y="2069347"/>
            <a:ext cx="8643317" cy="3576080"/>
          </a:xfrm>
          <a:prstGeom prst="rect">
            <a:avLst/>
          </a:prstGeom>
          <a:noFill/>
          <a:ln w="9525">
            <a:noFill/>
            <a:miter lim="800000"/>
            <a:headEnd/>
            <a:tailEnd/>
          </a:ln>
        </p:spPr>
      </p:pic>
    </p:spTree>
  </p:cSld>
  <p:clrMapOvr>
    <a:masterClrMapping/>
  </p:clrMapOvr>
  <p:transition advTm="6275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Experiments(IV) --- </a:t>
            </a:r>
            <a:r>
              <a:rPr lang="en-US" sz="3100" dirty="0" smtClean="0"/>
              <a:t>DBLP data </a:t>
            </a:r>
            <a:endParaRPr lang="en-US" dirty="0"/>
          </a:p>
        </p:txBody>
      </p:sp>
      <p:pic>
        <p:nvPicPr>
          <p:cNvPr id="5124" name="Picture 4"/>
          <p:cNvPicPr>
            <a:picLocks noChangeAspect="1" noChangeArrowheads="1"/>
          </p:cNvPicPr>
          <p:nvPr/>
        </p:nvPicPr>
        <p:blipFill>
          <a:blip r:embed="rId2" cstate="print"/>
          <a:srcRect/>
          <a:stretch>
            <a:fillRect/>
          </a:stretch>
        </p:blipFill>
        <p:spPr bwMode="auto">
          <a:xfrm>
            <a:off x="-38187" y="4491523"/>
            <a:ext cx="9182187" cy="1444582"/>
          </a:xfrm>
          <a:prstGeom prst="rect">
            <a:avLst/>
          </a:prstGeom>
          <a:noFill/>
          <a:ln w="9525">
            <a:noFill/>
            <a:miter lim="800000"/>
            <a:headEnd/>
            <a:tailEnd/>
          </a:ln>
        </p:spPr>
      </p:pic>
      <p:sp>
        <p:nvSpPr>
          <p:cNvPr id="9" name="TextBox 8"/>
          <p:cNvSpPr txBox="1"/>
          <p:nvPr/>
        </p:nvSpPr>
        <p:spPr>
          <a:xfrm>
            <a:off x="0" y="1499774"/>
            <a:ext cx="4002374" cy="2031325"/>
          </a:xfrm>
          <a:prstGeom prst="rect">
            <a:avLst/>
          </a:prstGeom>
          <a:noFill/>
        </p:spPr>
        <p:txBody>
          <a:bodyPr wrap="square" rtlCol="0">
            <a:spAutoFit/>
          </a:bodyPr>
          <a:lstStyle/>
          <a:p>
            <a:r>
              <a:rPr lang="en-US" dirty="0" smtClean="0">
                <a:latin typeface="+mj-lt"/>
              </a:rPr>
              <a:t>15071 authors in DB/DM</a:t>
            </a:r>
          </a:p>
          <a:p>
            <a:r>
              <a:rPr lang="en-US" dirty="0" smtClean="0">
                <a:latin typeface="+mj-lt"/>
              </a:rPr>
              <a:t>Label authors by # of papers </a:t>
            </a:r>
          </a:p>
          <a:p>
            <a:r>
              <a:rPr lang="en-US" dirty="0" smtClean="0">
                <a:latin typeface="+mj-lt"/>
              </a:rPr>
              <a:t>Prolific (P): &gt;= 50 papers</a:t>
            </a:r>
          </a:p>
          <a:p>
            <a:r>
              <a:rPr lang="en-US" dirty="0" smtClean="0">
                <a:latin typeface="+mj-lt"/>
              </a:rPr>
              <a:t>Senior (S):  20~49 papers</a:t>
            </a:r>
          </a:p>
          <a:p>
            <a:r>
              <a:rPr lang="en-US" dirty="0" smtClean="0">
                <a:latin typeface="+mj-lt"/>
              </a:rPr>
              <a:t>Junior (J):   10 ~ 19 papers</a:t>
            </a:r>
          </a:p>
          <a:p>
            <a:r>
              <a:rPr lang="en-US" dirty="0" smtClean="0">
                <a:latin typeface="+mj-lt"/>
              </a:rPr>
              <a:t>Beginner(B):  5~9 papers</a:t>
            </a:r>
          </a:p>
          <a:p>
            <a:r>
              <a:rPr lang="en-US" dirty="0" smtClean="0">
                <a:latin typeface="+mj-lt"/>
              </a:rPr>
              <a:t>6508 authors, 24402 edges</a:t>
            </a:r>
            <a:endParaRPr lang="en-US" dirty="0">
              <a:latin typeface="+mj-lt"/>
            </a:endParaRPr>
          </a:p>
        </p:txBody>
      </p:sp>
      <p:pic>
        <p:nvPicPr>
          <p:cNvPr id="5125" name="Picture 5"/>
          <p:cNvPicPr>
            <a:picLocks noChangeAspect="1" noChangeArrowheads="1"/>
          </p:cNvPicPr>
          <p:nvPr/>
        </p:nvPicPr>
        <p:blipFill>
          <a:blip r:embed="rId3" cstate="print"/>
          <a:srcRect/>
          <a:stretch>
            <a:fillRect/>
          </a:stretch>
        </p:blipFill>
        <p:spPr bwMode="auto">
          <a:xfrm>
            <a:off x="3923262" y="1132130"/>
            <a:ext cx="4696082" cy="3236490"/>
          </a:xfrm>
          <a:prstGeom prst="rect">
            <a:avLst/>
          </a:prstGeom>
          <a:noFill/>
          <a:ln w="9525">
            <a:noFill/>
            <a:miter lim="800000"/>
            <a:headEnd/>
            <a:tailEnd/>
          </a:ln>
        </p:spPr>
      </p:pic>
      <p:sp>
        <p:nvSpPr>
          <p:cNvPr id="6" name="Slide Number Placeholder 5"/>
          <p:cNvSpPr>
            <a:spLocks noGrp="1"/>
          </p:cNvSpPr>
          <p:nvPr>
            <p:ph type="sldNum" sz="quarter" idx="4294967295"/>
          </p:nvPr>
        </p:nvSpPr>
        <p:spPr>
          <a:xfrm>
            <a:off x="8660371" y="6675836"/>
            <a:ext cx="483629" cy="450056"/>
          </a:xfrm>
          <a:prstGeom prst="rect">
            <a:avLst/>
          </a:prstGeom>
        </p:spPr>
        <p:txBody>
          <a:bodyPr/>
          <a:lstStyle/>
          <a:p>
            <a:fld id="{6BF8DE48-7E5B-469A-AA7C-9C5826EBA033}" type="slidenum">
              <a:rPr lang="en-US" sz="800" b="1" smtClean="0">
                <a:solidFill>
                  <a:srgbClr val="FFFFCC"/>
                </a:solidFill>
                <a:latin typeface="+mn-lt"/>
              </a:rPr>
              <a:pPr/>
              <a:t>24</a:t>
            </a:fld>
            <a:endParaRPr lang="en-US" sz="800" b="1" dirty="0">
              <a:solidFill>
                <a:srgbClr val="FFFFCC"/>
              </a:solidFill>
              <a:latin typeface="+mn-lt"/>
            </a:endParaRPr>
          </a:p>
        </p:txBody>
      </p:sp>
      <p:sp>
        <p:nvSpPr>
          <p:cNvPr id="7"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Sld>
  <p:clrMapOvr>
    <a:masterClrMapping/>
  </p:clrMapOvr>
  <p:transition advTm="486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Experiments(IV) --- </a:t>
            </a:r>
            <a:r>
              <a:rPr lang="en-US" sz="3100" dirty="0" smtClean="0"/>
              <a:t>DBLP data </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 y="2070427"/>
            <a:ext cx="9124035" cy="3173086"/>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8677252" y="6675658"/>
            <a:ext cx="365760" cy="365125"/>
          </a:xfrm>
          <a:prstGeom prst="rect">
            <a:avLst/>
          </a:prstGeom>
        </p:spPr>
        <p:txBody>
          <a:bodyPr/>
          <a:lstStyle/>
          <a:p>
            <a:fld id="{6BF8DE48-7E5B-469A-AA7C-9C5826EBA033}" type="slidenum">
              <a:rPr lang="en-US" sz="800" b="1" dirty="0" smtClean="0">
                <a:solidFill>
                  <a:srgbClr val="FFFFCC"/>
                </a:solidFill>
                <a:latin typeface="+mn-lt"/>
              </a:rPr>
              <a:pPr/>
              <a:t>25</a:t>
            </a:fld>
            <a:endParaRPr lang="en-US" sz="800" b="1" dirty="0" smtClean="0">
              <a:solidFill>
                <a:srgbClr val="FFFFCC"/>
              </a:solidFill>
              <a:latin typeface="+mn-lt"/>
            </a:endParaRPr>
          </a:p>
        </p:txBody>
      </p:sp>
      <p:sp>
        <p:nvSpPr>
          <p:cNvPr id="5"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Sld>
  <p:clrMapOvr>
    <a:masterClrMapping/>
  </p:clrMapOvr>
  <p:transition advTm="14047"/>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Experiments(V) --- </a:t>
            </a:r>
            <a:r>
              <a:rPr lang="en-US" sz="3100" dirty="0" err="1" smtClean="0"/>
              <a:t>Jeti</a:t>
            </a:r>
            <a:r>
              <a:rPr lang="en-US" sz="3100" dirty="0" smtClean="0"/>
              <a:t> data </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3505662" y="3287926"/>
            <a:ext cx="5638338" cy="2003601"/>
          </a:xfrm>
          <a:prstGeom prst="rect">
            <a:avLst/>
          </a:prstGeom>
          <a:noFill/>
          <a:ln w="9525">
            <a:noFill/>
            <a:miter lim="800000"/>
            <a:headEnd/>
            <a:tailEnd/>
          </a:ln>
        </p:spPr>
      </p:pic>
      <p:sp>
        <p:nvSpPr>
          <p:cNvPr id="5" name="TextBox 4"/>
          <p:cNvSpPr txBox="1"/>
          <p:nvPr/>
        </p:nvSpPr>
        <p:spPr>
          <a:xfrm>
            <a:off x="611560" y="1628800"/>
            <a:ext cx="7704856" cy="923330"/>
          </a:xfrm>
          <a:prstGeom prst="rect">
            <a:avLst/>
          </a:prstGeom>
          <a:noFill/>
        </p:spPr>
        <p:txBody>
          <a:bodyPr wrap="square" rtlCol="0">
            <a:spAutoFit/>
          </a:bodyPr>
          <a:lstStyle/>
          <a:p>
            <a:r>
              <a:rPr lang="en-US" dirty="0" err="1" smtClean="0">
                <a:latin typeface="+mj-lt"/>
              </a:rPr>
              <a:t>Jeti</a:t>
            </a:r>
            <a:r>
              <a:rPr lang="en-US" dirty="0" smtClean="0">
                <a:latin typeface="+mj-lt"/>
              </a:rPr>
              <a:t>, a popular full featured open source instant messaging application. </a:t>
            </a:r>
          </a:p>
          <a:p>
            <a:r>
              <a:rPr lang="en-US" dirty="0" smtClean="0">
                <a:latin typeface="+mj-lt"/>
              </a:rPr>
              <a:t>49,000 lines of code and comments.</a:t>
            </a:r>
          </a:p>
          <a:p>
            <a:r>
              <a:rPr lang="en-US" dirty="0" smtClean="0">
                <a:latin typeface="+mj-lt"/>
              </a:rPr>
              <a:t>835 nodes, 1754 edges and 267 labels.</a:t>
            </a:r>
            <a:endParaRPr lang="en-US" dirty="0">
              <a:latin typeface="+mj-lt"/>
            </a:endParaRPr>
          </a:p>
        </p:txBody>
      </p:sp>
      <p:pic>
        <p:nvPicPr>
          <p:cNvPr id="7171" name="Picture 3"/>
          <p:cNvPicPr>
            <a:picLocks noChangeAspect="1" noChangeArrowheads="1"/>
          </p:cNvPicPr>
          <p:nvPr/>
        </p:nvPicPr>
        <p:blipFill>
          <a:blip r:embed="rId3" cstate="print"/>
          <a:srcRect/>
          <a:stretch>
            <a:fillRect/>
          </a:stretch>
        </p:blipFill>
        <p:spPr bwMode="auto">
          <a:xfrm>
            <a:off x="14990" y="2762890"/>
            <a:ext cx="3491880" cy="2935651"/>
          </a:xfrm>
          <a:prstGeom prst="rect">
            <a:avLst/>
          </a:prstGeom>
          <a:noFill/>
          <a:ln w="9525">
            <a:noFill/>
            <a:miter lim="800000"/>
            <a:headEnd/>
            <a:tailEnd/>
          </a:ln>
        </p:spPr>
      </p:pic>
      <p:sp>
        <p:nvSpPr>
          <p:cNvPr id="6" name="Slide Number Placeholder 5"/>
          <p:cNvSpPr>
            <a:spLocks noGrp="1"/>
          </p:cNvSpPr>
          <p:nvPr>
            <p:ph type="sldNum" sz="quarter" idx="4294967295"/>
          </p:nvPr>
        </p:nvSpPr>
        <p:spPr>
          <a:xfrm>
            <a:off x="8762548" y="6671351"/>
            <a:ext cx="365760" cy="365125"/>
          </a:xfrm>
          <a:prstGeom prst="rect">
            <a:avLst/>
          </a:prstGeom>
        </p:spPr>
        <p:txBody>
          <a:bodyPr/>
          <a:lstStyle/>
          <a:p>
            <a:fld id="{6BF8DE48-7E5B-469A-AA7C-9C5826EBA033}" type="slidenum">
              <a:rPr lang="en-US" sz="800" b="1" dirty="0" smtClean="0">
                <a:solidFill>
                  <a:srgbClr val="FFFFCC"/>
                </a:solidFill>
                <a:latin typeface="+mn-lt"/>
              </a:rPr>
              <a:pPr/>
              <a:t>26</a:t>
            </a:fld>
            <a:endParaRPr lang="en-US" sz="800" b="1" dirty="0" smtClean="0">
              <a:solidFill>
                <a:srgbClr val="FFFFCC"/>
              </a:solidFill>
              <a:latin typeface="+mn-lt"/>
            </a:endParaRPr>
          </a:p>
        </p:txBody>
      </p:sp>
      <p:sp>
        <p:nvSpPr>
          <p:cNvPr id="7"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Sld>
  <p:clrMapOvr>
    <a:masterClrMapping/>
  </p:clrMapOvr>
  <p:transition advTm="42734"/>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We propose a novel probabilistic algorithm, </a:t>
            </a:r>
            <a:r>
              <a:rPr lang="en-US" dirty="0" err="1" smtClean="0"/>
              <a:t>SpiderMine</a:t>
            </a:r>
            <a:r>
              <a:rPr lang="en-US" dirty="0" smtClean="0"/>
              <a:t>, for top-K large pattern mining from a single graph with user-defined error bound.</a:t>
            </a:r>
          </a:p>
          <a:p>
            <a:r>
              <a:rPr lang="en-US" dirty="0" smtClean="0"/>
              <a:t>We propose a new concept of r-spider, which reduces both the complexity in pattern growth and the cost of graph isomorphism checking.</a:t>
            </a:r>
          </a:p>
          <a:p>
            <a:r>
              <a:rPr lang="en-US" dirty="0" smtClean="0"/>
              <a:t>Extensive experiments on both synthetic and real data demonstrate the effectiveness and efficiency of </a:t>
            </a:r>
            <a:r>
              <a:rPr lang="en-US" dirty="0" err="1" smtClean="0"/>
              <a:t>SpiderMine</a:t>
            </a:r>
            <a:r>
              <a:rPr lang="en-US" dirty="0" smtClean="0"/>
              <a:t>. </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4294967295"/>
          </p:nvPr>
        </p:nvSpPr>
        <p:spPr>
          <a:xfrm>
            <a:off x="8647272" y="6675658"/>
            <a:ext cx="365760" cy="365125"/>
          </a:xfrm>
          <a:prstGeom prst="rect">
            <a:avLst/>
          </a:prstGeom>
        </p:spPr>
        <p:txBody>
          <a:bodyPr/>
          <a:lstStyle/>
          <a:p>
            <a:fld id="{6BF8DE48-7E5B-469A-AA7C-9C5826EBA033}" type="slidenum">
              <a:rPr lang="en-US" sz="800" b="1" smtClean="0">
                <a:solidFill>
                  <a:srgbClr val="FFFFCC"/>
                </a:solidFill>
                <a:latin typeface="+mn-lt"/>
              </a:rPr>
              <a:pPr/>
              <a:t>27</a:t>
            </a:fld>
            <a:endParaRPr lang="en-US" sz="800" b="1" dirty="0">
              <a:solidFill>
                <a:srgbClr val="FFFFCC"/>
              </a:solidFill>
              <a:latin typeface="+mn-lt"/>
            </a:endParaRPr>
          </a:p>
        </p:txBody>
      </p:sp>
      <p:sp>
        <p:nvSpPr>
          <p:cNvPr id="5"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Sld>
  <p:clrMapOvr>
    <a:masterClrMapping/>
  </p:clrMapOvr>
  <p:transition advTm="35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Improve the mining algorithm further</a:t>
            </a:r>
          </a:p>
          <a:p>
            <a:pPr lvl="1"/>
            <a:r>
              <a:rPr lang="en-US" dirty="0" smtClean="0"/>
              <a:t>Remove the constraint on </a:t>
            </a:r>
            <a:r>
              <a:rPr lang="en-US" dirty="0" err="1" smtClean="0"/>
              <a:t>D</a:t>
            </a:r>
            <a:r>
              <a:rPr lang="en-US" baseline="-25000" dirty="0" err="1" smtClean="0"/>
              <a:t>max</a:t>
            </a:r>
            <a:endParaRPr lang="en-US" baseline="-25000" dirty="0" smtClean="0"/>
          </a:p>
          <a:p>
            <a:pPr lvl="1"/>
            <a:r>
              <a:rPr lang="en-US" dirty="0" smtClean="0"/>
              <a:t>Design algorithms tailored for patterns with long diameter</a:t>
            </a:r>
          </a:p>
          <a:p>
            <a:r>
              <a:rPr lang="en-US" dirty="0" smtClean="0"/>
              <a:t>Applications of mined large patterns in various domains</a:t>
            </a:r>
          </a:p>
          <a:p>
            <a:pPr lvl="1"/>
            <a:r>
              <a:rPr lang="en-US" dirty="0" smtClean="0"/>
              <a:t>Social network mining</a:t>
            </a:r>
          </a:p>
          <a:p>
            <a:pPr lvl="1"/>
            <a:r>
              <a:rPr lang="en-US" dirty="0" smtClean="0"/>
              <a:t>Software engineering</a:t>
            </a:r>
          </a:p>
          <a:p>
            <a:pPr lvl="1"/>
            <a:r>
              <a:rPr lang="en-US" dirty="0" smtClean="0"/>
              <a:t>Bioinformatics</a:t>
            </a:r>
          </a:p>
          <a:p>
            <a:pPr lvl="1"/>
            <a:r>
              <a:rPr lang="en-US" dirty="0" smtClean="0"/>
              <a:t>Etc.</a:t>
            </a:r>
          </a:p>
          <a:p>
            <a:pPr lvl="1"/>
            <a:endParaRPr lang="en-US" baseline="30000" dirty="0" smtClean="0"/>
          </a:p>
          <a:p>
            <a:pPr lvl="1"/>
            <a:endParaRPr lang="en-US" baseline="-25000" dirty="0" smtClean="0"/>
          </a:p>
          <a:p>
            <a:pPr lvl="1"/>
            <a:endParaRPr lang="en-US" baseline="-25000" dirty="0"/>
          </a:p>
        </p:txBody>
      </p:sp>
      <p:sp>
        <p:nvSpPr>
          <p:cNvPr id="4" name="Slide Number Placeholder 3"/>
          <p:cNvSpPr>
            <a:spLocks noGrp="1"/>
          </p:cNvSpPr>
          <p:nvPr>
            <p:ph type="sldNum" sz="quarter" idx="10"/>
          </p:nvPr>
        </p:nvSpPr>
        <p:spPr/>
        <p:txBody>
          <a:bodyPr/>
          <a:lstStyle/>
          <a:p>
            <a:r>
              <a:rPr lang="en-US" smtClean="0"/>
              <a:t>              </a:t>
            </a:r>
          </a:p>
          <a:p>
            <a:r>
              <a:rPr lang="en-US" smtClean="0"/>
              <a:t>                     </a:t>
            </a:r>
            <a:fld id="{3D41168F-E19E-4F2E-B5B6-F34873805636}" type="slidenum">
              <a:rPr lang="en-US" b="1" smtClean="0"/>
              <a:pPr/>
              <a:t>28</a:t>
            </a:fld>
            <a:r>
              <a:rPr lang="en-US" smtClean="0"/>
              <a:t>   </a:t>
            </a:r>
            <a:endParaRPr lang="en-US" b="1" dirty="0"/>
          </a:p>
        </p:txBody>
      </p:sp>
      <p:sp>
        <p:nvSpPr>
          <p:cNvPr id="5" name="Footer Placeholder 4"/>
          <p:cNvSpPr>
            <a:spLocks noGrp="1"/>
          </p:cNvSpPr>
          <p:nvPr>
            <p:ph type="ftr" sz="quarter" idx="11"/>
          </p:nvPr>
        </p:nvSpPr>
        <p:spPr/>
        <p:txBody>
          <a:bodyPr/>
          <a:lstStyle/>
          <a:p>
            <a:r>
              <a:rPr lang="en-US" smtClean="0"/>
              <a:t>Mining Top-K Large Structural Patterns in a Massive Network</a:t>
            </a:r>
            <a:endParaRPr lang="en-US" dirty="0"/>
          </a:p>
        </p:txBody>
      </p:sp>
    </p:spTree>
  </p:cSld>
  <p:clrMapOvr>
    <a:masterClrMapping/>
  </p:clrMapOvr>
  <p:transition advTm="284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dirty="0"/>
              <a:t>              </a:t>
            </a:r>
          </a:p>
          <a:p>
            <a:r>
              <a:rPr lang="en-US" dirty="0"/>
              <a:t>                        </a:t>
            </a:r>
            <a:fld id="{753D939E-D932-479F-B2EE-B3884688E211}" type="slidenum">
              <a:rPr lang="en-US" b="1"/>
              <a:pPr/>
              <a:t>29</a:t>
            </a:fld>
            <a:endParaRPr lang="en-US" b="1" dirty="0"/>
          </a:p>
        </p:txBody>
      </p:sp>
      <p:sp>
        <p:nvSpPr>
          <p:cNvPr id="2169859" name="Rectangle 2"/>
          <p:cNvSpPr>
            <a:spLocks noChangeArrowheads="1"/>
          </p:cNvSpPr>
          <p:nvPr/>
        </p:nvSpPr>
        <p:spPr bwMode="auto">
          <a:xfrm>
            <a:off x="19050" y="3825875"/>
            <a:ext cx="8851900" cy="1403350"/>
          </a:xfrm>
          <a:prstGeom prst="rect">
            <a:avLst/>
          </a:prstGeom>
          <a:noFill/>
          <a:ln w="9525">
            <a:noFill/>
            <a:miter lim="800000"/>
            <a:headEnd/>
            <a:tailEnd/>
          </a:ln>
        </p:spPr>
        <p:txBody>
          <a:bodyPr lIns="95738" tIns="47867" rIns="95738" bIns="47867"/>
          <a:lstStyle/>
          <a:p>
            <a:pPr defTabSz="957263" eaLnBrk="1" hangingPunct="1">
              <a:spcBef>
                <a:spcPct val="20000"/>
              </a:spcBef>
            </a:pPr>
            <a:r>
              <a:rPr lang="en-US" altLang="zh-CN" sz="3200">
                <a:solidFill>
                  <a:schemeClr val="accent2"/>
                </a:solidFill>
                <a:latin typeface="Tahoma" pitchFamily="34" charset="0"/>
                <a:ea typeface="宋体" pitchFamily="2" charset="-122"/>
                <a:cs typeface="Arial" charset="0"/>
              </a:rPr>
              <a:t>Questions, Comments, Advice ?</a:t>
            </a:r>
            <a:endParaRPr lang="en-US" sz="3200">
              <a:solidFill>
                <a:schemeClr val="accent2"/>
              </a:solidFill>
              <a:latin typeface="Tahoma" pitchFamily="34" charset="0"/>
              <a:ea typeface="宋体" pitchFamily="2" charset="-122"/>
              <a:cs typeface="Arial" charset="0"/>
            </a:endParaRPr>
          </a:p>
        </p:txBody>
      </p:sp>
      <p:sp>
        <p:nvSpPr>
          <p:cNvPr id="2169860" name="Text Box 3"/>
          <p:cNvSpPr txBox="1">
            <a:spLocks noChangeArrowheads="1"/>
          </p:cNvSpPr>
          <p:nvPr/>
        </p:nvSpPr>
        <p:spPr bwMode="auto">
          <a:xfrm>
            <a:off x="77788" y="2136775"/>
            <a:ext cx="8947150" cy="695325"/>
          </a:xfrm>
          <a:prstGeom prst="rect">
            <a:avLst/>
          </a:prstGeom>
          <a:noFill/>
          <a:ln w="9525">
            <a:noFill/>
            <a:miter lim="800000"/>
            <a:headEnd/>
            <a:tailEnd/>
          </a:ln>
        </p:spPr>
        <p:txBody>
          <a:bodyPr lIns="86349" tIns="43174" rIns="86349" bIns="43174">
            <a:spAutoFit/>
          </a:bodyPr>
          <a:lstStyle/>
          <a:p>
            <a:pPr defTabSz="862013" eaLnBrk="1" hangingPunct="1">
              <a:spcBef>
                <a:spcPct val="50000"/>
              </a:spcBef>
            </a:pPr>
            <a:r>
              <a:rPr lang="en-US" altLang="zh-CN" sz="4000">
                <a:solidFill>
                  <a:schemeClr val="accent2"/>
                </a:solidFill>
                <a:latin typeface="Tahoma" pitchFamily="34" charset="0"/>
                <a:ea typeface="宋体" pitchFamily="2" charset="-122"/>
                <a:cs typeface="Arial" charset="0"/>
              </a:rPr>
              <a:t>Thank You</a:t>
            </a:r>
            <a:endParaRPr lang="en-GB" altLang="zh-TW" sz="4000">
              <a:solidFill>
                <a:schemeClr val="accent2"/>
              </a:solidFill>
              <a:latin typeface="Tahoma" pitchFamily="34" charset="0"/>
              <a:ea typeface="宋体" pitchFamily="2" charset="-122"/>
              <a:cs typeface="Arial" charset="0"/>
            </a:endParaRPr>
          </a:p>
        </p:txBody>
      </p:sp>
      <p:sp>
        <p:nvSpPr>
          <p:cNvPr id="7" name="Footer Placeholder 4"/>
          <p:cNvSpPr txBox="1">
            <a:spLocks/>
          </p:cNvSpPr>
          <p:nvPr/>
        </p:nvSpPr>
        <p:spPr bwMode="auto">
          <a:xfrm>
            <a:off x="2726519" y="6661150"/>
            <a:ext cx="43434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FFFFCC"/>
                </a:solidFill>
                <a:effectLst/>
                <a:uLnTx/>
                <a:uFillTx/>
                <a:latin typeface="+mn-lt"/>
                <a:ea typeface="+mn-ea"/>
                <a:cs typeface="+mn-cs"/>
              </a:rPr>
              <a:t>Mining Top-K Large Structural Patterns in a Massive Network</a:t>
            </a:r>
            <a:endParaRPr kumimoji="0" lang="en-US" sz="800" b="1" i="0" u="none" strike="noStrike" kern="1200" cap="none" spc="0" normalizeH="0" baseline="0" noProof="0" dirty="0">
              <a:ln>
                <a:noFill/>
              </a:ln>
              <a:solidFill>
                <a:srgbClr val="FFFFCC"/>
              </a:solidFill>
              <a:effectLst/>
              <a:uLnTx/>
              <a:uFillTx/>
              <a:latin typeface="+mn-lt"/>
              <a:ea typeface="+mn-ea"/>
              <a:cs typeface="+mn-cs"/>
            </a:endParaRPr>
          </a:p>
        </p:txBody>
      </p:sp>
    </p:spTree>
  </p:cSld>
  <p:clrMapOvr>
    <a:masterClrMapping/>
  </p:clrMapOvr>
  <p:transition advTm="139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318" y="1256475"/>
            <a:ext cx="8507288" cy="4525963"/>
          </a:xfrm>
        </p:spPr>
        <p:txBody>
          <a:bodyPr>
            <a:normAutofit lnSpcReduction="10000"/>
          </a:bodyPr>
          <a:lstStyle/>
          <a:p>
            <a:r>
              <a:rPr lang="en-US" dirty="0" smtClean="0"/>
              <a:t>Larger frequent patterns from larger input graphs.</a:t>
            </a:r>
          </a:p>
          <a:p>
            <a:pPr lvl="1"/>
            <a:r>
              <a:rPr lang="en-US" dirty="0" smtClean="0"/>
              <a:t>Pattern explosion is notorious in frequent graph mining even for small patterns and data</a:t>
            </a:r>
          </a:p>
          <a:p>
            <a:endParaRPr lang="en-US" dirty="0" smtClean="0"/>
          </a:p>
          <a:p>
            <a:r>
              <a:rPr lang="en-US" dirty="0" smtClean="0"/>
              <a:t>Frequent pattern mining in single graph setting is tricky!</a:t>
            </a:r>
          </a:p>
          <a:p>
            <a:pPr lvl="1"/>
            <a:r>
              <a:rPr lang="en-US" dirty="0" smtClean="0"/>
              <a:t>Support computation and embedding maintenance in single graph setting is tricky.</a:t>
            </a:r>
          </a:p>
          <a:p>
            <a:pPr lvl="1"/>
            <a:r>
              <a:rPr lang="en-US" dirty="0" smtClean="0"/>
              <a:t>Most of large graph data are no longer graph transaction database, they are single graphs.</a:t>
            </a:r>
          </a:p>
        </p:txBody>
      </p:sp>
      <p:sp>
        <p:nvSpPr>
          <p:cNvPr id="3" name="Title 2"/>
          <p:cNvSpPr>
            <a:spLocks noGrp="1"/>
          </p:cNvSpPr>
          <p:nvPr>
            <p:ph type="title"/>
          </p:nvPr>
        </p:nvSpPr>
        <p:spPr/>
        <p:txBody>
          <a:bodyPr>
            <a:normAutofit/>
          </a:bodyPr>
          <a:lstStyle/>
          <a:p>
            <a:r>
              <a:rPr lang="en-US" dirty="0" smtClean="0"/>
              <a:t>Motivation – </a:t>
            </a:r>
            <a:r>
              <a:rPr lang="en-US" sz="3100" dirty="0" smtClean="0"/>
              <a:t>Why is it challenging?</a:t>
            </a:r>
            <a:r>
              <a:rPr lang="en-US" dirty="0" smtClean="0"/>
              <a:t>	</a:t>
            </a:r>
            <a:endParaRPr lang="en-US" dirty="0"/>
          </a:p>
        </p:txBody>
      </p:sp>
      <p:sp>
        <p:nvSpPr>
          <p:cNvPr id="5"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3</a:t>
            </a:fld>
            <a:endParaRPr lang="en-US" b="1"/>
          </a:p>
        </p:txBody>
      </p:sp>
      <p:sp>
        <p:nvSpPr>
          <p:cNvPr id="6"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Sld>
  <p:clrMapOvr>
    <a:masterClrMapping/>
  </p:clrMapOvr>
  <p:transition advTm="73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71562"/>
            <a:ext cx="8610600" cy="5405437"/>
          </a:xfrm>
        </p:spPr>
        <p:txBody>
          <a:bodyPr/>
          <a:lstStyle/>
          <a:p>
            <a:r>
              <a:rPr lang="en-US" dirty="0" smtClean="0"/>
              <a:t>Motivation</a:t>
            </a:r>
          </a:p>
          <a:p>
            <a:r>
              <a:rPr lang="en-US" dirty="0" smtClean="0"/>
              <a:t>Related Work</a:t>
            </a:r>
          </a:p>
          <a:p>
            <a:r>
              <a:rPr lang="en-US" dirty="0" smtClean="0"/>
              <a:t>Problem Definition </a:t>
            </a:r>
          </a:p>
          <a:p>
            <a:r>
              <a:rPr lang="en-US" dirty="0" smtClean="0"/>
              <a:t>Our Solution: </a:t>
            </a:r>
            <a:r>
              <a:rPr lang="en-US" dirty="0" err="1" smtClean="0"/>
              <a:t>SpiderMine</a:t>
            </a:r>
            <a:endParaRPr lang="en-US" dirty="0" smtClean="0"/>
          </a:p>
          <a:p>
            <a:r>
              <a:rPr lang="en-US" dirty="0" smtClean="0"/>
              <a:t>Experiments</a:t>
            </a:r>
          </a:p>
          <a:p>
            <a:r>
              <a:rPr lang="en-US" dirty="0" smtClean="0"/>
              <a:t>Conclusion and Future Work</a:t>
            </a:r>
            <a:endParaRPr lang="en-US" dirty="0"/>
          </a:p>
        </p:txBody>
      </p:sp>
      <p:sp>
        <p:nvSpPr>
          <p:cNvPr id="2" name="Title 1"/>
          <p:cNvSpPr>
            <a:spLocks noGrp="1"/>
          </p:cNvSpPr>
          <p:nvPr>
            <p:ph type="title"/>
          </p:nvPr>
        </p:nvSpPr>
        <p:spPr/>
        <p:txBody>
          <a:bodyPr/>
          <a:lstStyle/>
          <a:p>
            <a:r>
              <a:rPr lang="en-US" dirty="0" smtClean="0"/>
              <a:t>Talk Outline	</a:t>
            </a:r>
            <a:endParaRPr lang="en-US" dirty="0"/>
          </a:p>
        </p:txBody>
      </p:sp>
      <p:sp>
        <p:nvSpPr>
          <p:cNvPr id="5"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4</a:t>
            </a:fld>
            <a:endParaRPr lang="en-US" b="1"/>
          </a:p>
        </p:txBody>
      </p:sp>
      <p:sp>
        <p:nvSpPr>
          <p:cNvPr id="6"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Sld>
  <p:clrMapOvr>
    <a:masterClrMapping/>
  </p:clrMapOvr>
  <p:transition advTm="263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p:cBhvr override="childStyle">
                                        <p:cTn id="6" dur="500" fill="hold"/>
                                        <p:tgtEl>
                                          <p:spTgt spid="3">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Single-graph setting</a:t>
            </a:r>
          </a:p>
          <a:p>
            <a:pPr lvl="1">
              <a:buFont typeface="Wingdings" pitchFamily="2" charset="2"/>
              <a:buChar char="§"/>
            </a:pPr>
            <a:r>
              <a:rPr lang="en-US" dirty="0" smtClean="0"/>
              <a:t>SUBDUE and </a:t>
            </a:r>
            <a:r>
              <a:rPr lang="en-US" dirty="0" err="1" smtClean="0"/>
              <a:t>SEuS</a:t>
            </a:r>
            <a:r>
              <a:rPr lang="en-US" dirty="0" smtClean="0"/>
              <a:t> </a:t>
            </a:r>
          </a:p>
          <a:p>
            <a:pPr lvl="2">
              <a:buFont typeface="Wingdings" pitchFamily="2" charset="2"/>
              <a:buChar char="§"/>
            </a:pPr>
            <a:r>
              <a:rPr lang="en-US" dirty="0" smtClean="0"/>
              <a:t>Use different heuristics and work well for mining smaller patterns on certain classes of input graphs. </a:t>
            </a:r>
          </a:p>
          <a:p>
            <a:pPr lvl="1">
              <a:buFont typeface="Wingdings" pitchFamily="2" charset="2"/>
              <a:buChar char="§"/>
            </a:pPr>
            <a:r>
              <a:rPr lang="en-US" dirty="0" err="1" smtClean="0"/>
              <a:t>MoSS</a:t>
            </a:r>
            <a:endParaRPr lang="en-US" dirty="0" smtClean="0"/>
          </a:p>
          <a:p>
            <a:pPr lvl="2">
              <a:buFont typeface="Wingdings" pitchFamily="2" charset="2"/>
              <a:buChar char="§"/>
            </a:pPr>
            <a:r>
              <a:rPr lang="en-US" dirty="0" smtClean="0"/>
              <a:t>State-of-the-art for mining </a:t>
            </a:r>
            <a:r>
              <a:rPr lang="en-US" i="1" dirty="0" smtClean="0"/>
              <a:t>complete</a:t>
            </a:r>
            <a:r>
              <a:rPr lang="en-US" dirty="0" smtClean="0"/>
              <a:t> pattern set.</a:t>
            </a:r>
          </a:p>
          <a:p>
            <a:pPr lvl="2">
              <a:buFont typeface="Wingdings" pitchFamily="2" charset="2"/>
              <a:buChar char="§"/>
            </a:pPr>
            <a:r>
              <a:rPr lang="en-US" dirty="0" smtClean="0"/>
              <a:t>Suffers from scalability issue for large patterns and input graphs due to exponential result size. </a:t>
            </a:r>
          </a:p>
          <a:p>
            <a:pPr lvl="1">
              <a:buFont typeface="Wingdings" pitchFamily="2" charset="2"/>
              <a:buChar char="§"/>
            </a:pPr>
            <a:endParaRPr lang="en-US" dirty="0"/>
          </a:p>
        </p:txBody>
      </p:sp>
      <p:sp>
        <p:nvSpPr>
          <p:cNvPr id="3" name="Title 2"/>
          <p:cNvSpPr>
            <a:spLocks noGrp="1"/>
          </p:cNvSpPr>
          <p:nvPr>
            <p:ph type="title"/>
          </p:nvPr>
        </p:nvSpPr>
        <p:spPr/>
        <p:txBody>
          <a:bodyPr/>
          <a:lstStyle/>
          <a:p>
            <a:r>
              <a:rPr lang="en-US" dirty="0" smtClean="0"/>
              <a:t>Related Work</a:t>
            </a:r>
            <a:endParaRPr lang="en-US" dirty="0"/>
          </a:p>
        </p:txBody>
      </p:sp>
      <p:sp>
        <p:nvSpPr>
          <p:cNvPr id="5"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5</a:t>
            </a:fld>
            <a:endParaRPr lang="en-US" b="1"/>
          </a:p>
        </p:txBody>
      </p:sp>
      <p:sp>
        <p:nvSpPr>
          <p:cNvPr id="6"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Sld>
  <p:clrMapOvr>
    <a:masterClrMapping/>
  </p:clrMapOvr>
  <p:transition advTm="7231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Graph-transaction setting</a:t>
            </a:r>
          </a:p>
          <a:p>
            <a:pPr lvl="1">
              <a:buFont typeface="Wingdings" pitchFamily="2" charset="2"/>
              <a:buChar char="§"/>
            </a:pPr>
            <a:r>
              <a:rPr lang="en-US" dirty="0" smtClean="0"/>
              <a:t>AGM, FSG, </a:t>
            </a:r>
            <a:r>
              <a:rPr lang="en-US" dirty="0" err="1" smtClean="0"/>
              <a:t>gSpan</a:t>
            </a:r>
            <a:r>
              <a:rPr lang="en-US" dirty="0" smtClean="0"/>
              <a:t>, FFSM, etc. </a:t>
            </a:r>
          </a:p>
          <a:p>
            <a:pPr lvl="2">
              <a:buFont typeface="Wingdings" pitchFamily="2" charset="2"/>
              <a:buChar char="§"/>
            </a:pPr>
            <a:r>
              <a:rPr lang="en-US" dirty="0" smtClean="0"/>
              <a:t>Mine </a:t>
            </a:r>
            <a:r>
              <a:rPr lang="en-US" i="1" dirty="0" smtClean="0"/>
              <a:t>complete</a:t>
            </a:r>
            <a:r>
              <a:rPr lang="en-US" dirty="0" smtClean="0"/>
              <a:t> pattern set.</a:t>
            </a:r>
          </a:p>
          <a:p>
            <a:pPr lvl="2">
              <a:buFont typeface="Wingdings" pitchFamily="2" charset="2"/>
              <a:buChar char="§"/>
            </a:pPr>
            <a:r>
              <a:rPr lang="en-US" dirty="0" smtClean="0"/>
              <a:t>Suffers from scalability issue for large patterns and input graphs due to exponential result size.</a:t>
            </a:r>
          </a:p>
          <a:p>
            <a:pPr lvl="1">
              <a:buFont typeface="Wingdings" pitchFamily="2" charset="2"/>
              <a:buChar char="§"/>
            </a:pPr>
            <a:r>
              <a:rPr lang="en-US" dirty="0" err="1" smtClean="0"/>
              <a:t>CloseGraph</a:t>
            </a:r>
            <a:r>
              <a:rPr lang="en-US" dirty="0" smtClean="0"/>
              <a:t>, SPIN and MARGIN</a:t>
            </a:r>
          </a:p>
          <a:p>
            <a:pPr lvl="2">
              <a:buFont typeface="Wingdings" pitchFamily="2" charset="2"/>
              <a:buChar char="§"/>
            </a:pPr>
            <a:r>
              <a:rPr lang="en-US" dirty="0" smtClean="0"/>
              <a:t>Mine </a:t>
            </a:r>
            <a:r>
              <a:rPr lang="en-US" i="1" dirty="0" smtClean="0"/>
              <a:t>closed</a:t>
            </a:r>
            <a:r>
              <a:rPr lang="en-US" dirty="0" smtClean="0"/>
              <a:t> or </a:t>
            </a:r>
            <a:r>
              <a:rPr lang="en-US" i="1" dirty="0" smtClean="0"/>
              <a:t>maximal</a:t>
            </a:r>
            <a:r>
              <a:rPr lang="en-US" dirty="0" smtClean="0"/>
              <a:t> patterns.</a:t>
            </a:r>
          </a:p>
          <a:p>
            <a:pPr lvl="2">
              <a:buFont typeface="Wingdings" pitchFamily="2" charset="2"/>
              <a:buChar char="§"/>
            </a:pPr>
            <a:r>
              <a:rPr lang="en-US" dirty="0" smtClean="0"/>
              <a:t>Still suffers from scalability issue as the number of closed or maximal patterns could be formidable.</a:t>
            </a:r>
          </a:p>
          <a:p>
            <a:pPr lvl="1">
              <a:buFont typeface="Wingdings" pitchFamily="2" charset="2"/>
              <a:buChar char="§"/>
            </a:pPr>
            <a:r>
              <a:rPr lang="en-US" dirty="0" smtClean="0"/>
              <a:t>ORIGAMI</a:t>
            </a:r>
          </a:p>
          <a:p>
            <a:pPr lvl="2">
              <a:buFont typeface="Wingdings" pitchFamily="2" charset="2"/>
              <a:buChar char="§"/>
            </a:pPr>
            <a:r>
              <a:rPr lang="en-US" dirty="0" smtClean="0"/>
              <a:t>Mine a </a:t>
            </a:r>
            <a:r>
              <a:rPr lang="en-US" i="1" dirty="0" smtClean="0"/>
              <a:t>representative </a:t>
            </a:r>
            <a:r>
              <a:rPr lang="en-US" dirty="0" smtClean="0"/>
              <a:t>pattern set.</a:t>
            </a:r>
          </a:p>
          <a:p>
            <a:pPr lvl="2">
              <a:buFont typeface="Wingdings" pitchFamily="2" charset="2"/>
              <a:buChar char="§"/>
            </a:pPr>
            <a:r>
              <a:rPr lang="en-US" dirty="0" smtClean="0"/>
              <a:t>Returns a pattern set of mixed sizes.</a:t>
            </a:r>
          </a:p>
          <a:p>
            <a:pPr lvl="1">
              <a:buFont typeface="Wingdings" pitchFamily="2" charset="2"/>
              <a:buChar char="§"/>
            </a:pPr>
            <a:endParaRPr lang="en-US" dirty="0"/>
          </a:p>
        </p:txBody>
      </p:sp>
      <p:sp>
        <p:nvSpPr>
          <p:cNvPr id="3" name="Title 2"/>
          <p:cNvSpPr>
            <a:spLocks noGrp="1"/>
          </p:cNvSpPr>
          <p:nvPr>
            <p:ph type="title"/>
          </p:nvPr>
        </p:nvSpPr>
        <p:spPr/>
        <p:txBody>
          <a:bodyPr/>
          <a:lstStyle/>
          <a:p>
            <a:r>
              <a:rPr lang="en-US" dirty="0" smtClean="0"/>
              <a:t>Related Work</a:t>
            </a:r>
            <a:endParaRPr lang="en-US" dirty="0"/>
          </a:p>
        </p:txBody>
      </p:sp>
      <p:sp>
        <p:nvSpPr>
          <p:cNvPr id="5"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6</a:t>
            </a:fld>
            <a:endParaRPr lang="en-US" b="1"/>
          </a:p>
        </p:txBody>
      </p:sp>
      <p:sp>
        <p:nvSpPr>
          <p:cNvPr id="6"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Sld>
  <p:clrMapOvr>
    <a:masterClrMapping/>
  </p:clrMapOvr>
  <p:transition advTm="8540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Given a graph, mine the top-K largest patterns.</a:t>
            </a:r>
          </a:p>
          <a:p>
            <a:r>
              <a:rPr lang="en-US" dirty="0" smtClean="0"/>
              <a:t>But, to capture them exactly, no more and no less, we might have to generate all the smaller ones, which we cannot afford. </a:t>
            </a:r>
          </a:p>
          <a:p>
            <a:r>
              <a:rPr lang="en-US" dirty="0" smtClean="0"/>
              <a:t>Let’s find them probabilistically, with user-defined error bound. </a:t>
            </a:r>
          </a:p>
          <a:p>
            <a:r>
              <a:rPr lang="en-US" dirty="0" smtClean="0"/>
              <a:t>Problem definition:</a:t>
            </a:r>
          </a:p>
          <a:p>
            <a:endParaRPr lang="en-US" sz="1500" dirty="0" smtClean="0"/>
          </a:p>
          <a:p>
            <a:pPr algn="ctr">
              <a:buNone/>
            </a:pPr>
            <a:r>
              <a:rPr lang="en-US" dirty="0" smtClean="0"/>
              <a:t>“Mine top-K largest frequent patterns whose diameters are bounded by </a:t>
            </a:r>
            <a:r>
              <a:rPr lang="en-US" dirty="0" err="1" smtClean="0"/>
              <a:t>D</a:t>
            </a:r>
            <a:r>
              <a:rPr lang="en-US" sz="1400" dirty="0" err="1" smtClean="0"/>
              <a:t>max</a:t>
            </a:r>
            <a:r>
              <a:rPr lang="en-US" dirty="0" smtClean="0"/>
              <a:t> </a:t>
            </a:r>
            <a:br>
              <a:rPr lang="en-US" dirty="0" smtClean="0"/>
            </a:br>
            <a:r>
              <a:rPr lang="en-US" dirty="0" smtClean="0"/>
              <a:t>with a probability of at least 1-ε“</a:t>
            </a:r>
          </a:p>
        </p:txBody>
      </p:sp>
      <p:sp>
        <p:nvSpPr>
          <p:cNvPr id="3" name="Title 2"/>
          <p:cNvSpPr>
            <a:spLocks noGrp="1"/>
          </p:cNvSpPr>
          <p:nvPr>
            <p:ph type="title"/>
          </p:nvPr>
        </p:nvSpPr>
        <p:spPr/>
        <p:txBody>
          <a:bodyPr/>
          <a:lstStyle/>
          <a:p>
            <a:r>
              <a:rPr lang="en-US" dirty="0" smtClean="0"/>
              <a:t>Problem </a:t>
            </a:r>
            <a:endParaRPr lang="en-US" dirty="0"/>
          </a:p>
        </p:txBody>
      </p:sp>
      <p:sp>
        <p:nvSpPr>
          <p:cNvPr id="5"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7</a:t>
            </a:fld>
            <a:endParaRPr lang="en-US" b="1"/>
          </a:p>
        </p:txBody>
      </p:sp>
      <p:sp>
        <p:nvSpPr>
          <p:cNvPr id="6"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ustDataLst>
      <p:tags r:id="rId1"/>
    </p:custDataLst>
  </p:cSld>
  <p:clrMapOvr>
    <a:masterClrMapping/>
  </p:clrMapOvr>
  <p:transition advTm="470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67063" y="2715043"/>
            <a:ext cx="7772400" cy="1470025"/>
          </a:xfrm>
        </p:spPr>
        <p:txBody>
          <a:bodyPr/>
          <a:lstStyle/>
          <a:p>
            <a:pPr algn="ctr"/>
            <a:r>
              <a:rPr lang="en-US" sz="4000" dirty="0" smtClean="0"/>
              <a:t>Our Solution: </a:t>
            </a:r>
            <a:r>
              <a:rPr lang="en-US" sz="4000" u="sng" dirty="0" err="1" smtClean="0"/>
              <a:t>SpiderMine</a:t>
            </a:r>
            <a:endParaRPr lang="en-US" sz="4000" u="sng" dirty="0"/>
          </a:p>
        </p:txBody>
      </p:sp>
      <p:sp>
        <p:nvSpPr>
          <p:cNvPr id="13"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8</a:t>
            </a:fld>
            <a:endParaRPr lang="en-US" b="1"/>
          </a:p>
        </p:txBody>
      </p:sp>
      <p:sp>
        <p:nvSpPr>
          <p:cNvPr id="14"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Sld>
  <p:clrMapOvr>
    <a:masterClrMapping/>
  </p:clrMapOvr>
  <p:transition advTm="401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to capture large graph patterns?</a:t>
            </a:r>
          </a:p>
          <a:p>
            <a:r>
              <a:rPr lang="en-US" dirty="0" smtClean="0"/>
              <a:t>Observation:</a:t>
            </a:r>
          </a:p>
          <a:p>
            <a:pPr lvl="1"/>
            <a:r>
              <a:rPr lang="en-US" dirty="0" smtClean="0"/>
              <a:t>Large patterns are composed of a large number of small components, called “spiders”, which will eventually connect together after some rounds of pattern growth.</a:t>
            </a:r>
            <a:endParaRPr lang="en-US" dirty="0"/>
          </a:p>
        </p:txBody>
      </p:sp>
      <p:sp>
        <p:nvSpPr>
          <p:cNvPr id="3" name="Title 2"/>
          <p:cNvSpPr>
            <a:spLocks noGrp="1"/>
          </p:cNvSpPr>
          <p:nvPr>
            <p:ph type="title"/>
          </p:nvPr>
        </p:nvSpPr>
        <p:spPr/>
        <p:txBody>
          <a:bodyPr/>
          <a:lstStyle/>
          <a:p>
            <a:r>
              <a:rPr lang="en-US" dirty="0" smtClean="0"/>
              <a:t>Main Idea 	</a:t>
            </a:r>
            <a:endParaRPr lang="en-US" dirty="0"/>
          </a:p>
        </p:txBody>
      </p:sp>
      <p:sp>
        <p:nvSpPr>
          <p:cNvPr id="4" name="Oval 3"/>
          <p:cNvSpPr/>
          <p:nvPr/>
        </p:nvSpPr>
        <p:spPr>
          <a:xfrm>
            <a:off x="2123728" y="3717032"/>
            <a:ext cx="4896544" cy="2880320"/>
          </a:xfrm>
          <a:prstGeom prst="ellipse">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2987824" y="4293096"/>
            <a:ext cx="2880320" cy="1800200"/>
            <a:chOff x="2411760" y="4005064"/>
            <a:chExt cx="2880320" cy="1800200"/>
          </a:xfrm>
        </p:grpSpPr>
        <p:sp>
          <p:nvSpPr>
            <p:cNvPr id="5" name="Oval 4"/>
            <p:cNvSpPr/>
            <p:nvPr/>
          </p:nvSpPr>
          <p:spPr>
            <a:xfrm>
              <a:off x="2411760" y="4869160"/>
              <a:ext cx="648072" cy="6480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563888" y="4005064"/>
              <a:ext cx="792088"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499992" y="5013176"/>
              <a:ext cx="792088"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Oval 9"/>
          <p:cNvSpPr/>
          <p:nvPr/>
        </p:nvSpPr>
        <p:spPr>
          <a:xfrm>
            <a:off x="2843808" y="5019722"/>
            <a:ext cx="942650" cy="1001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30474" y="4077072"/>
            <a:ext cx="1152128" cy="12241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866578" y="5085184"/>
            <a:ext cx="1152128" cy="12241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15"/>
          <p:cNvGrpSpPr/>
          <p:nvPr/>
        </p:nvGrpSpPr>
        <p:grpSpPr>
          <a:xfrm>
            <a:off x="2843808" y="3861048"/>
            <a:ext cx="3174898" cy="2528664"/>
            <a:chOff x="5789590" y="3645024"/>
            <a:chExt cx="3174898" cy="2528664"/>
          </a:xfrm>
        </p:grpSpPr>
        <p:sp>
          <p:nvSpPr>
            <p:cNvPr id="13" name="Oval 12"/>
            <p:cNvSpPr/>
            <p:nvPr/>
          </p:nvSpPr>
          <p:spPr>
            <a:xfrm>
              <a:off x="5789590" y="4725144"/>
              <a:ext cx="1158674" cy="11605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516216" y="3645024"/>
              <a:ext cx="1512168" cy="15205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524328" y="4653136"/>
              <a:ext cx="1440160" cy="15205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Slide Number Placeholder 3"/>
          <p:cNvSpPr>
            <a:spLocks noGrp="1"/>
          </p:cNvSpPr>
          <p:nvPr>
            <p:ph type="sldNum" sz="quarter" idx="10"/>
          </p:nvPr>
        </p:nvSpPr>
        <p:spPr>
          <a:xfrm>
            <a:off x="7696200" y="6537325"/>
            <a:ext cx="1295400" cy="304800"/>
          </a:xfrm>
        </p:spPr>
        <p:txBody>
          <a:bodyPr/>
          <a:lstStyle/>
          <a:p>
            <a:r>
              <a:rPr lang="en-US" smtClean="0"/>
              <a:t>              </a:t>
            </a:r>
          </a:p>
          <a:p>
            <a:r>
              <a:rPr lang="en-US" smtClean="0"/>
              <a:t>                        </a:t>
            </a:r>
            <a:fld id="{3D41168F-E19E-4F2E-B5B6-F34873805636}" type="slidenum">
              <a:rPr lang="en-US" b="1" smtClean="0"/>
              <a:pPr/>
              <a:t>9</a:t>
            </a:fld>
            <a:endParaRPr lang="en-US" b="1"/>
          </a:p>
        </p:txBody>
      </p:sp>
      <p:sp>
        <p:nvSpPr>
          <p:cNvPr id="19" name="Footer Placeholder 4"/>
          <p:cNvSpPr>
            <a:spLocks noGrp="1"/>
          </p:cNvSpPr>
          <p:nvPr>
            <p:ph type="ftr" sz="quarter" idx="11"/>
          </p:nvPr>
        </p:nvSpPr>
        <p:spPr>
          <a:xfrm>
            <a:off x="2649070" y="6661150"/>
            <a:ext cx="4343400" cy="196850"/>
          </a:xfrm>
        </p:spPr>
        <p:txBody>
          <a:bodyPr/>
          <a:lstStyle/>
          <a:p>
            <a:r>
              <a:rPr lang="en-US" dirty="0" smtClean="0"/>
              <a:t>Mining Top-K Large Structural Patterns in a Massive Network</a:t>
            </a:r>
            <a:endParaRPr lang="en-US" dirty="0"/>
          </a:p>
        </p:txBody>
      </p:sp>
    </p:spTree>
    <p:custDataLst>
      <p:tags r:id="rId1"/>
    </p:custDataLst>
    <p:extLst>
      <p:ext uri="{BB962C8B-B14F-4D97-AF65-F5344CB8AC3E}">
        <p14:creationId xmlns="" xmlns:p14="http://schemas.microsoft.com/office/powerpoint/2010/main" val="3398856089"/>
      </p:ext>
    </p:extLst>
  </p:cSld>
  <p:clrMapOvr>
    <a:masterClrMapping/>
  </p:clrMapOvr>
  <p:transition advTm="275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7|18.1|6.8|0.9|4.4"/>
</p:tagLst>
</file>

<file path=ppt/tags/tag2.xml><?xml version="1.0" encoding="utf-8"?>
<p:tagLst xmlns:a="http://schemas.openxmlformats.org/drawingml/2006/main" xmlns:r="http://schemas.openxmlformats.org/officeDocument/2006/relationships" xmlns:p="http://schemas.openxmlformats.org/presentationml/2006/main">
  <p:tag name="TIMING" val="|8.1|0.7|4.3|2.2"/>
</p:tagLst>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triangl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762000" rtl="0" eaLnBrk="0" fontAlgn="base" latinLnBrk="0" hangingPunct="0">
          <a:lnSpc>
            <a:spcPct val="100000"/>
          </a:lnSpc>
          <a:spcBef>
            <a:spcPct val="0"/>
          </a:spcBef>
          <a:spcAft>
            <a:spcPct val="0"/>
          </a:spcAft>
          <a:buClrTx/>
          <a:buSzTx/>
          <a:buFontTx/>
          <a:buNone/>
          <a:tabLst>
            <a:tab pos="228600" algn="l"/>
          </a:tabLst>
          <a:defRPr kumimoji="0" lang="en-US" sz="1800" b="0" i="0" u="none" strike="noStrike" cap="none" normalizeH="0" baseline="0" smtClean="0">
            <a:ln>
              <a:noFill/>
            </a:ln>
            <a:solidFill>
              <a:schemeClr val="tx1"/>
            </a:solidFill>
            <a:effectLst/>
            <a:latin typeface="Courier New" pitchFamily="49" charset="0"/>
          </a:defRPr>
        </a:defPPr>
      </a:lstStyle>
    </a:spDef>
    <a:ln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triangl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762000" rtl="0" eaLnBrk="0" fontAlgn="base" latinLnBrk="0" hangingPunct="0">
          <a:lnSpc>
            <a:spcPct val="100000"/>
          </a:lnSpc>
          <a:spcBef>
            <a:spcPct val="0"/>
          </a:spcBef>
          <a:spcAft>
            <a:spcPct val="0"/>
          </a:spcAft>
          <a:buClrTx/>
          <a:buSzTx/>
          <a:buFontTx/>
          <a:buNone/>
          <a:tabLst>
            <a:tab pos="228600" algn="l"/>
          </a:tabLst>
          <a:defRPr kumimoji="0" lang="en-US" sz="1800" b="0" i="0" u="none" strike="noStrike" cap="none" normalizeH="0" baseline="0" smtClean="0">
            <a:ln>
              <a:noFill/>
            </a:ln>
            <a:solidFill>
              <a:schemeClr val="tx1"/>
            </a:solidFill>
            <a:effectLst/>
            <a:latin typeface="Courier New" pitchFamily="49"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triangl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762000" rtl="0" eaLnBrk="0" fontAlgn="base" latinLnBrk="0" hangingPunct="0">
          <a:lnSpc>
            <a:spcPct val="100000"/>
          </a:lnSpc>
          <a:spcBef>
            <a:spcPct val="0"/>
          </a:spcBef>
          <a:spcAft>
            <a:spcPct val="0"/>
          </a:spcAft>
          <a:buClrTx/>
          <a:buSzTx/>
          <a:buFontTx/>
          <a:buNone/>
          <a:tabLst>
            <a:tab pos="228600" algn="l"/>
          </a:tabLst>
          <a:defRPr kumimoji="0" lang="en-US" sz="1800" b="0" i="0" u="none" strike="noStrike" cap="none" normalizeH="0" baseline="0" smtClean="0">
            <a:ln>
              <a:noFill/>
            </a:ln>
            <a:solidFill>
              <a:schemeClr val="tx1"/>
            </a:solidFill>
            <a:effectLst/>
            <a:latin typeface="Courier New" pitchFamily="49" charset="0"/>
          </a:defRPr>
        </a:defPPr>
      </a:lstStyle>
    </a:spDef>
    <a:ln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triangl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762000" rtl="0" eaLnBrk="0" fontAlgn="base" latinLnBrk="0" hangingPunct="0">
          <a:lnSpc>
            <a:spcPct val="100000"/>
          </a:lnSpc>
          <a:spcBef>
            <a:spcPct val="0"/>
          </a:spcBef>
          <a:spcAft>
            <a:spcPct val="0"/>
          </a:spcAft>
          <a:buClrTx/>
          <a:buSzTx/>
          <a:buFontTx/>
          <a:buNone/>
          <a:tabLst>
            <a:tab pos="228600" algn="l"/>
          </a:tabLst>
          <a:defRPr kumimoji="0" lang="en-US" sz="1800" b="0" i="0" u="none" strike="noStrike" cap="none" normalizeH="0" baseline="0" smtClean="0">
            <a:ln>
              <a:noFill/>
            </a:ln>
            <a:solidFill>
              <a:schemeClr val="tx1"/>
            </a:solidFill>
            <a:effectLst/>
            <a:latin typeface="Courier New" pitchFamily="49"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triangl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762000" rtl="0" eaLnBrk="0" fontAlgn="base" latinLnBrk="0" hangingPunct="0">
          <a:lnSpc>
            <a:spcPct val="100000"/>
          </a:lnSpc>
          <a:spcBef>
            <a:spcPct val="0"/>
          </a:spcBef>
          <a:spcAft>
            <a:spcPct val="0"/>
          </a:spcAft>
          <a:buClrTx/>
          <a:buSzTx/>
          <a:buFontTx/>
          <a:buNone/>
          <a:tabLst>
            <a:tab pos="228600" algn="l"/>
          </a:tabLst>
          <a:defRPr kumimoji="0" lang="en-US" sz="1800" b="0" i="0" u="none" strike="noStrike" cap="none" normalizeH="0" baseline="0" smtClean="0">
            <a:ln>
              <a:noFill/>
            </a:ln>
            <a:solidFill>
              <a:schemeClr val="tx1"/>
            </a:solidFill>
            <a:effectLst/>
            <a:latin typeface="Courier New" pitchFamily="49" charset="0"/>
          </a:defRPr>
        </a:defPPr>
      </a:lstStyle>
    </a:spDef>
    <a:ln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triangl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762000" rtl="0" eaLnBrk="0" fontAlgn="base" latinLnBrk="0" hangingPunct="0">
          <a:lnSpc>
            <a:spcPct val="100000"/>
          </a:lnSpc>
          <a:spcBef>
            <a:spcPct val="0"/>
          </a:spcBef>
          <a:spcAft>
            <a:spcPct val="0"/>
          </a:spcAft>
          <a:buClrTx/>
          <a:buSzTx/>
          <a:buFontTx/>
          <a:buNone/>
          <a:tabLst>
            <a:tab pos="228600" algn="l"/>
          </a:tabLst>
          <a:defRPr kumimoji="0" lang="en-US" sz="1800" b="0" i="0" u="none" strike="noStrike" cap="none" normalizeH="0" baseline="0" smtClean="0">
            <a:ln>
              <a:noFill/>
            </a:ln>
            <a:solidFill>
              <a:schemeClr val="tx1"/>
            </a:solidFill>
            <a:effectLst/>
            <a:latin typeface="Courier New" pitchFamily="49"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70558</TotalTime>
  <Words>1797</Words>
  <Application>Microsoft Office PowerPoint</Application>
  <PresentationFormat>On-screen Show (4:3)</PresentationFormat>
  <Paragraphs>274</Paragraphs>
  <Slides>29</Slides>
  <Notes>10</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2_Default Design</vt:lpstr>
      <vt:lpstr>1_Default Design</vt:lpstr>
      <vt:lpstr>3_Default Design</vt:lpstr>
      <vt:lpstr>Mining Top-K Large Structural Patterns in a Massive Network</vt:lpstr>
      <vt:lpstr>Motivation - Why large graph patterns?</vt:lpstr>
      <vt:lpstr>Motivation – Why is it challenging? </vt:lpstr>
      <vt:lpstr>Talk Outline </vt:lpstr>
      <vt:lpstr>Related Work</vt:lpstr>
      <vt:lpstr>Related Work</vt:lpstr>
      <vt:lpstr>Problem </vt:lpstr>
      <vt:lpstr>Our Solution: SpiderMine</vt:lpstr>
      <vt:lpstr>Main Idea  </vt:lpstr>
      <vt:lpstr>r-Spider</vt:lpstr>
      <vt:lpstr>SpiderMine Overview</vt:lpstr>
      <vt:lpstr>Large patterns vs small patterns </vt:lpstr>
      <vt:lpstr>How many r-spiders to draw? </vt:lpstr>
      <vt:lpstr>Why Spiders?</vt:lpstr>
      <vt:lpstr>Why Spiders?</vt:lpstr>
      <vt:lpstr>Why Spiders?</vt:lpstr>
      <vt:lpstr>Experimental Results</vt:lpstr>
      <vt:lpstr>Synthetic Datasets</vt:lpstr>
      <vt:lpstr>Experiments(I) --- Random Network</vt:lpstr>
      <vt:lpstr>Experiments(I) --- Random Network</vt:lpstr>
      <vt:lpstr>Experiments(I) --- Random Network</vt:lpstr>
      <vt:lpstr>Experiments(II) --- Scale-free Network</vt:lpstr>
      <vt:lpstr>Experiments(III) --- Graph-transactions </vt:lpstr>
      <vt:lpstr>Experiments(IV) --- DBLP data </vt:lpstr>
      <vt:lpstr>Experiments(IV) --- DBLP data </vt:lpstr>
      <vt:lpstr>Experiments(V) --- Jeti data </vt:lpstr>
      <vt:lpstr>Conclusion</vt:lpstr>
      <vt:lpstr>Future Work</vt:lpstr>
      <vt:lpstr>Slide 29</vt:lpstr>
    </vt:vector>
  </TitlesOfParts>
  <Company>SMU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SMU</dc:creator>
  <cp:lastModifiedBy>scshdtemp01</cp:lastModifiedBy>
  <cp:revision>1023</cp:revision>
  <dcterms:created xsi:type="dcterms:W3CDTF">2004-06-16T03:03:52Z</dcterms:created>
  <dcterms:modified xsi:type="dcterms:W3CDTF">2011-08-30T22:17:19Z</dcterms:modified>
</cp:coreProperties>
</file>