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embeddings/oleObject44.bin" ContentType="application/vnd.openxmlformats-officedocument.oleObject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notesSlides/notesSlide16.xml" ContentType="application/vnd.openxmlformats-officedocument.presentationml.notesSlide+xml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embeddings/oleObject67.bin" ContentType="application/vnd.openxmlformats-officedocument.oleObject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notesSlides/notesSlide19.xml" ContentType="application/vnd.openxmlformats-officedocument.presentationml.notesSlide+xml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72.bin" ContentType="application/vnd.openxmlformats-officedocument.oleObject"/>
  <Override PartName="/ppt/tags/tag12.xml" ContentType="application/vnd.openxmlformats-officedocument.presentationml.tags+xml"/>
  <Override PartName="/ppt/notesSlides/notesSlide25.xml" ContentType="application/vnd.openxmlformats-officedocument.presentationml.notesSlide+xml"/>
  <Override PartName="/ppt/embeddings/oleObject73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handoutMasterIdLst>
    <p:handoutMasterId r:id="rId35"/>
  </p:handoutMasterIdLst>
  <p:sldIdLst>
    <p:sldId id="256" r:id="rId2"/>
    <p:sldId id="382" r:id="rId3"/>
    <p:sldId id="398" r:id="rId4"/>
    <p:sldId id="396" r:id="rId5"/>
    <p:sldId id="330" r:id="rId6"/>
    <p:sldId id="331" r:id="rId7"/>
    <p:sldId id="372" r:id="rId8"/>
    <p:sldId id="370" r:id="rId9"/>
    <p:sldId id="389" r:id="rId10"/>
    <p:sldId id="386" r:id="rId11"/>
    <p:sldId id="384" r:id="rId12"/>
    <p:sldId id="337" r:id="rId13"/>
    <p:sldId id="381" r:id="rId14"/>
    <p:sldId id="385" r:id="rId15"/>
    <p:sldId id="341" r:id="rId16"/>
    <p:sldId id="373" r:id="rId17"/>
    <p:sldId id="390" r:id="rId18"/>
    <p:sldId id="391" r:id="rId19"/>
    <p:sldId id="392" r:id="rId20"/>
    <p:sldId id="371" r:id="rId21"/>
    <p:sldId id="335" r:id="rId22"/>
    <p:sldId id="358" r:id="rId23"/>
    <p:sldId id="359" r:id="rId24"/>
    <p:sldId id="360" r:id="rId25"/>
    <p:sldId id="355" r:id="rId26"/>
    <p:sldId id="401" r:id="rId27"/>
    <p:sldId id="378" r:id="rId28"/>
    <p:sldId id="356" r:id="rId29"/>
    <p:sldId id="393" r:id="rId30"/>
    <p:sldId id="336" r:id="rId31"/>
    <p:sldId id="369" r:id="rId32"/>
    <p:sldId id="357" r:id="rId33"/>
  </p:sldIdLst>
  <p:sldSz cx="9144000" cy="6858000" type="screen4x3"/>
  <p:notesSz cx="9918700" cy="67818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5022" autoAdjust="0"/>
  </p:normalViewPr>
  <p:slideViewPr>
    <p:cSldViewPr>
      <p:cViewPr varScale="1">
        <p:scale>
          <a:sx n="105" d="100"/>
          <a:sy n="105" d="100"/>
        </p:scale>
        <p:origin x="-2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300" y="-72"/>
      </p:cViewPr>
      <p:guideLst>
        <p:guide orient="horz" pos="2136"/>
        <p:guide pos="3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Relationship Id="rId2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20" Type="http://schemas.openxmlformats.org/officeDocument/2006/relationships/image" Target="../media/image33.wmf"/><Relationship Id="rId21" Type="http://schemas.openxmlformats.org/officeDocument/2006/relationships/image" Target="../media/image34.wmf"/><Relationship Id="rId22" Type="http://schemas.openxmlformats.org/officeDocument/2006/relationships/image" Target="../media/image35.wmf"/><Relationship Id="rId23" Type="http://schemas.openxmlformats.org/officeDocument/2006/relationships/image" Target="../media/image36.wmf"/><Relationship Id="rId24" Type="http://schemas.openxmlformats.org/officeDocument/2006/relationships/image" Target="../media/image37.wmf"/><Relationship Id="rId25" Type="http://schemas.openxmlformats.org/officeDocument/2006/relationships/image" Target="../media/image38.wmf"/><Relationship Id="rId26" Type="http://schemas.openxmlformats.org/officeDocument/2006/relationships/image" Target="../media/image39.wmf"/><Relationship Id="rId27" Type="http://schemas.openxmlformats.org/officeDocument/2006/relationships/image" Target="../media/image40.wmf"/><Relationship Id="rId28" Type="http://schemas.openxmlformats.org/officeDocument/2006/relationships/image" Target="../media/image41.wmf"/><Relationship Id="rId29" Type="http://schemas.openxmlformats.org/officeDocument/2006/relationships/image" Target="../media/image42.wmf"/><Relationship Id="rId10" Type="http://schemas.openxmlformats.org/officeDocument/2006/relationships/image" Target="../media/image23.wmf"/><Relationship Id="rId11" Type="http://schemas.openxmlformats.org/officeDocument/2006/relationships/image" Target="../media/image24.wmf"/><Relationship Id="rId12" Type="http://schemas.openxmlformats.org/officeDocument/2006/relationships/image" Target="../media/image25.wmf"/><Relationship Id="rId13" Type="http://schemas.openxmlformats.org/officeDocument/2006/relationships/image" Target="../media/image26.wmf"/><Relationship Id="rId14" Type="http://schemas.openxmlformats.org/officeDocument/2006/relationships/image" Target="../media/image27.wmf"/><Relationship Id="rId15" Type="http://schemas.openxmlformats.org/officeDocument/2006/relationships/image" Target="../media/image28.wmf"/><Relationship Id="rId16" Type="http://schemas.openxmlformats.org/officeDocument/2006/relationships/image" Target="../media/image29.wmf"/><Relationship Id="rId17" Type="http://schemas.openxmlformats.org/officeDocument/2006/relationships/image" Target="../media/image30.wmf"/><Relationship Id="rId18" Type="http://schemas.openxmlformats.org/officeDocument/2006/relationships/image" Target="../media/image31.wmf"/><Relationship Id="rId19" Type="http://schemas.openxmlformats.org/officeDocument/2006/relationships/image" Target="../media/image32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7" Type="http://schemas.openxmlformats.org/officeDocument/2006/relationships/image" Target="../media/image20.wmf"/><Relationship Id="rId8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wmf"/><Relationship Id="rId12" Type="http://schemas.openxmlformats.org/officeDocument/2006/relationships/image" Target="../media/image50.wmf"/><Relationship Id="rId1" Type="http://schemas.openxmlformats.org/officeDocument/2006/relationships/image" Target="../media/image14.wmf"/><Relationship Id="rId2" Type="http://schemas.openxmlformats.org/officeDocument/2006/relationships/image" Target="../media/image22.wmf"/><Relationship Id="rId3" Type="http://schemas.openxmlformats.org/officeDocument/2006/relationships/image" Target="../media/image17.wmf"/><Relationship Id="rId4" Type="http://schemas.openxmlformats.org/officeDocument/2006/relationships/image" Target="../media/image16.wmf"/><Relationship Id="rId5" Type="http://schemas.openxmlformats.org/officeDocument/2006/relationships/image" Target="../media/image18.wmf"/><Relationship Id="rId6" Type="http://schemas.openxmlformats.org/officeDocument/2006/relationships/image" Target="../media/image44.wmf"/><Relationship Id="rId7" Type="http://schemas.openxmlformats.org/officeDocument/2006/relationships/image" Target="../media/image45.wmf"/><Relationship Id="rId8" Type="http://schemas.openxmlformats.org/officeDocument/2006/relationships/image" Target="../media/image46.wmf"/><Relationship Id="rId9" Type="http://schemas.openxmlformats.org/officeDocument/2006/relationships/image" Target="../media/image47.wmf"/><Relationship Id="rId10" Type="http://schemas.openxmlformats.org/officeDocument/2006/relationships/image" Target="../media/image4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wmf"/><Relationship Id="rId12" Type="http://schemas.openxmlformats.org/officeDocument/2006/relationships/image" Target="../media/image31.wmf"/><Relationship Id="rId13" Type="http://schemas.openxmlformats.org/officeDocument/2006/relationships/image" Target="../media/image19.wmf"/><Relationship Id="rId14" Type="http://schemas.openxmlformats.org/officeDocument/2006/relationships/image" Target="../media/image58.wmf"/><Relationship Id="rId1" Type="http://schemas.openxmlformats.org/officeDocument/2006/relationships/image" Target="../media/image14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Relationship Id="rId4" Type="http://schemas.openxmlformats.org/officeDocument/2006/relationships/image" Target="../media/image15.wmf"/><Relationship Id="rId5" Type="http://schemas.openxmlformats.org/officeDocument/2006/relationships/image" Target="../media/image27.wmf"/><Relationship Id="rId6" Type="http://schemas.openxmlformats.org/officeDocument/2006/relationships/image" Target="../media/image24.wmf"/><Relationship Id="rId7" Type="http://schemas.openxmlformats.org/officeDocument/2006/relationships/image" Target="../media/image18.wmf"/><Relationship Id="rId8" Type="http://schemas.openxmlformats.org/officeDocument/2006/relationships/image" Target="../media/image22.wmf"/><Relationship Id="rId9" Type="http://schemas.openxmlformats.org/officeDocument/2006/relationships/image" Target="../media/image28.wmf"/><Relationship Id="rId10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4" Type="http://schemas.openxmlformats.org/officeDocument/2006/relationships/image" Target="../media/image61.wmf"/><Relationship Id="rId1" Type="http://schemas.openxmlformats.org/officeDocument/2006/relationships/image" Target="../media/image44.wmf"/><Relationship Id="rId2" Type="http://schemas.openxmlformats.org/officeDocument/2006/relationships/image" Target="../media/image5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4" Type="http://schemas.openxmlformats.org/officeDocument/2006/relationships/image" Target="../media/image61.wmf"/><Relationship Id="rId1" Type="http://schemas.openxmlformats.org/officeDocument/2006/relationships/image" Target="../media/image64.wmf"/><Relationship Id="rId2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Relationship Id="rId2" Type="http://schemas.openxmlformats.org/officeDocument/2006/relationships/image" Target="../media/image6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98103" cy="339090"/>
          </a:xfrm>
          <a:prstGeom prst="rect">
            <a:avLst/>
          </a:prstGeom>
        </p:spPr>
        <p:txBody>
          <a:bodyPr vert="horz" lIns="95423" tIns="47711" rIns="95423" bIns="47711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18302" y="1"/>
            <a:ext cx="4298103" cy="339090"/>
          </a:xfrm>
          <a:prstGeom prst="rect">
            <a:avLst/>
          </a:prstGeom>
        </p:spPr>
        <p:txBody>
          <a:bodyPr vert="horz" lIns="95423" tIns="47711" rIns="95423" bIns="47711" rtlCol="0"/>
          <a:lstStyle>
            <a:lvl1pPr algn="r">
              <a:defRPr sz="1300"/>
            </a:lvl1pPr>
          </a:lstStyle>
          <a:p>
            <a:fld id="{5187E368-A5A8-4414-9A03-610732F87442}" type="datetimeFigureOut">
              <a:rPr lang="zh-CN" altLang="en-US" smtClean="0"/>
              <a:pPr/>
              <a:t>8/30/11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41534"/>
            <a:ext cx="4298103" cy="339090"/>
          </a:xfrm>
          <a:prstGeom prst="rect">
            <a:avLst/>
          </a:prstGeom>
        </p:spPr>
        <p:txBody>
          <a:bodyPr vert="horz" lIns="95423" tIns="47711" rIns="95423" bIns="47711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18302" y="6441534"/>
            <a:ext cx="4298103" cy="339090"/>
          </a:xfrm>
          <a:prstGeom prst="rect">
            <a:avLst/>
          </a:prstGeom>
        </p:spPr>
        <p:txBody>
          <a:bodyPr vert="horz" lIns="95423" tIns="47711" rIns="95423" bIns="47711" rtlCol="0" anchor="b"/>
          <a:lstStyle>
            <a:lvl1pPr algn="r">
              <a:defRPr sz="1300"/>
            </a:lvl1pPr>
          </a:lstStyle>
          <a:p>
            <a:fld id="{4D51523A-DDA8-4AEB-BBA8-6BFA34EE2B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375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736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8163" y="0"/>
            <a:ext cx="429895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D2944-0291-44E5-882B-B1968F1FE43B}" type="datetimeFigureOut">
              <a:rPr lang="zh-CN" altLang="en-US" smtClean="0"/>
              <a:pPr/>
              <a:t>8/30/11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8000"/>
            <a:ext cx="3390900" cy="2543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1038"/>
            <a:ext cx="7934325" cy="305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2075"/>
            <a:ext cx="4297363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8163" y="6442075"/>
            <a:ext cx="4298950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D20F4-223C-4002-9F7D-19A8592DB7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168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Brief</a:t>
            </a:r>
            <a:r>
              <a:rPr lang="en-US" altLang="zh-CN" baseline="0" dirty="0" smtClean="0"/>
              <a:t> description of FVF framework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We</a:t>
            </a:r>
            <a:r>
              <a:rPr lang="en-US" altLang="zh-CN" baseline="0" dirty="0" smtClean="0"/>
              <a:t> call it V step. Baseline algorithm: give an example, like BFS, </a:t>
            </a:r>
            <a:r>
              <a:rPr lang="en-US" altLang="zh-CN" baseline="0" dirty="0" err="1" smtClean="0"/>
              <a:t>Dijkstra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Objective first: Pruning</a:t>
            </a:r>
            <a:r>
              <a:rPr lang="en-US" altLang="zh-CN" baseline="0" dirty="0" smtClean="0"/>
              <a:t> baseline executions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Explanation of Delta set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engineered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Given </a:t>
            </a:r>
            <a:r>
              <a:rPr lang="en-US" altLang="zh-CN" dirty="0" err="1" smtClean="0"/>
              <a:t>G_cap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G_cup</a:t>
            </a:r>
            <a:r>
              <a:rPr lang="en-US" altLang="zh-CN" dirty="0" smtClean="0"/>
              <a:t> of a cluster</a:t>
            </a:r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Line marked</a:t>
            </a:r>
            <a:r>
              <a:rPr lang="en-US" altLang="zh-CN" baseline="0" dirty="0" smtClean="0"/>
              <a:t> with triangle…</a:t>
            </a:r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Stringint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Optimal alpha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20F4-223C-4002-9F7D-19A8592DB79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altLang="zh-CN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altLang="zh-CN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8424488" y="6201368"/>
            <a:ext cx="540000" cy="54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E0121A-8004-4983-898D-A099E13E7BA2}" type="slidenum">
              <a:rPr lang="zh-CN" altLang="en-US" sz="1400" smtClean="0"/>
              <a:pPr algn="ctr"/>
              <a:t>‹#›</a:t>
            </a:fld>
            <a:endParaRPr lang="zh-CN" altLang="en-US" sz="1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21A-8004-4983-898D-A099E13E7B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21A-8004-4983-898D-A099E13E7B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altLang="zh-CN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>
                <a:latin typeface="Calibri" pitchFamily="34" charset="0"/>
                <a:cs typeface="Calibri" pitchFamily="34" charset="0"/>
              </a:defRPr>
            </a:lvl1pPr>
            <a:lvl2pPr>
              <a:buFont typeface="Wingdings" pitchFamily="2" charset="2"/>
              <a:buChar char="Ø"/>
              <a:defRPr>
                <a:latin typeface="Calibri" pitchFamily="34" charset="0"/>
                <a:cs typeface="Calibri" pitchFamily="34" charset="0"/>
              </a:defRPr>
            </a:lvl2pPr>
            <a:lvl3pPr>
              <a:buFont typeface="Wingdings" pitchFamily="2" charset="2"/>
              <a:buChar char="Ø"/>
              <a:defRPr>
                <a:latin typeface="Calibri" pitchFamily="34" charset="0"/>
                <a:cs typeface="Calibri" pitchFamily="34" charset="0"/>
              </a:defRPr>
            </a:lvl3pPr>
            <a:lvl4pPr>
              <a:buFont typeface="Wingdings" pitchFamily="2" charset="2"/>
              <a:buChar char="Ø"/>
              <a:defRPr>
                <a:latin typeface="Calibri" pitchFamily="34" charset="0"/>
                <a:cs typeface="Calibri" pitchFamily="34" charset="0"/>
              </a:defRPr>
            </a:lvl4pPr>
            <a:lvl5pPr>
              <a:buFont typeface="Wingdings" pitchFamily="2" charset="2"/>
              <a:buChar char="Ø"/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altLang="zh-CN" dirty="0" smtClean="0"/>
              <a:t>Click to edit Master text styles</a:t>
            </a:r>
          </a:p>
          <a:p>
            <a:pPr lvl="1" eaLnBrk="1" latinLnBrk="0" hangingPunct="1"/>
            <a:r>
              <a:rPr lang="en-US" altLang="zh-CN" dirty="0" smtClean="0"/>
              <a:t>Second level</a:t>
            </a:r>
          </a:p>
          <a:p>
            <a:pPr lvl="2" eaLnBrk="1" latinLnBrk="0" hangingPunct="1"/>
            <a:r>
              <a:rPr lang="en-US" altLang="zh-CN" dirty="0" smtClean="0"/>
              <a:t>Third level</a:t>
            </a:r>
          </a:p>
          <a:p>
            <a:pPr lvl="3" eaLnBrk="1" latinLnBrk="0" hangingPunct="1"/>
            <a:r>
              <a:rPr lang="en-US" altLang="zh-CN" dirty="0" smtClean="0"/>
              <a:t>Fourth level</a:t>
            </a:r>
          </a:p>
          <a:p>
            <a:pPr lvl="4" eaLnBrk="1" latinLnBrk="0" hangingPunct="1"/>
            <a:r>
              <a:rPr lang="en-US" altLang="zh-CN" dirty="0" smtClean="0"/>
              <a:t>Fifth level</a:t>
            </a:r>
            <a:endParaRPr kumimoji="0" lang="en-US" dirty="0"/>
          </a:p>
        </p:txBody>
      </p:sp>
      <p:sp>
        <p:nvSpPr>
          <p:cNvPr id="10" name="Oval 9"/>
          <p:cNvSpPr>
            <a:spLocks noChangeAspect="1"/>
          </p:cNvSpPr>
          <p:nvPr userDrawn="1"/>
        </p:nvSpPr>
        <p:spPr>
          <a:xfrm>
            <a:off x="8424488" y="6201368"/>
            <a:ext cx="540000" cy="54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E0121A-8004-4983-898D-A099E13E7BA2}" type="slidenum">
              <a:rPr lang="zh-CN" altLang="en-US" sz="1400" smtClean="0"/>
              <a:pPr algn="ctr"/>
              <a:t>‹#›</a:t>
            </a:fld>
            <a:endParaRPr lang="zh-CN" alt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altLang="zh-CN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altLang="zh-CN" dirty="0" smtClean="0"/>
              <a:t>Click to edit Master text styles</a:t>
            </a:r>
          </a:p>
          <a:p>
            <a:pPr lvl="1" eaLnBrk="1" latinLnBrk="0" hangingPunct="1"/>
            <a:r>
              <a:rPr lang="en-US" altLang="zh-CN" dirty="0" smtClean="0"/>
              <a:t>Second level</a:t>
            </a:r>
          </a:p>
          <a:p>
            <a:pPr lvl="2" eaLnBrk="1" latinLnBrk="0" hangingPunct="1"/>
            <a:r>
              <a:rPr lang="en-US" altLang="zh-CN" dirty="0" smtClean="0"/>
              <a:t>Third level</a:t>
            </a:r>
          </a:p>
          <a:p>
            <a:pPr lvl="3" eaLnBrk="1" latinLnBrk="0" hangingPunct="1"/>
            <a:r>
              <a:rPr lang="en-US" altLang="zh-CN" dirty="0" smtClean="0"/>
              <a:t>Fourth level</a:t>
            </a:r>
          </a:p>
          <a:p>
            <a:pPr lvl="4" eaLnBrk="1" latinLnBrk="0" hangingPunct="1"/>
            <a:r>
              <a:rPr lang="en-US" altLang="zh-CN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21A-8004-4983-898D-A099E13E7B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altLang="zh-CN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altLang="zh-CN" dirty="0" smtClean="0"/>
              <a:t>Click to edit Master text styles</a:t>
            </a:r>
          </a:p>
          <a:p>
            <a:pPr lvl="1" eaLnBrk="1" latinLnBrk="0" hangingPunct="1"/>
            <a:r>
              <a:rPr lang="en-US" altLang="zh-CN" dirty="0" smtClean="0"/>
              <a:t>Second level</a:t>
            </a:r>
          </a:p>
          <a:p>
            <a:pPr lvl="2" eaLnBrk="1" latinLnBrk="0" hangingPunct="1"/>
            <a:r>
              <a:rPr lang="en-US" altLang="zh-CN" dirty="0" smtClean="0"/>
              <a:t>Third level</a:t>
            </a:r>
          </a:p>
          <a:p>
            <a:pPr lvl="3" eaLnBrk="1" latinLnBrk="0" hangingPunct="1"/>
            <a:r>
              <a:rPr lang="en-US" altLang="zh-CN" dirty="0" smtClean="0"/>
              <a:t>Fourth level</a:t>
            </a:r>
          </a:p>
          <a:p>
            <a:pPr lvl="4" eaLnBrk="1" latinLnBrk="0" hangingPunct="1"/>
            <a:r>
              <a:rPr lang="en-US" altLang="zh-CN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altLang="zh-CN" dirty="0" smtClean="0"/>
              <a:t>Click to edit Master text styles</a:t>
            </a:r>
          </a:p>
          <a:p>
            <a:pPr lvl="1" eaLnBrk="1" latinLnBrk="0" hangingPunct="1"/>
            <a:r>
              <a:rPr lang="en-US" altLang="zh-CN" dirty="0" smtClean="0"/>
              <a:t>Second level</a:t>
            </a:r>
          </a:p>
          <a:p>
            <a:pPr lvl="2" eaLnBrk="1" latinLnBrk="0" hangingPunct="1"/>
            <a:r>
              <a:rPr lang="en-US" altLang="zh-CN" dirty="0" smtClean="0"/>
              <a:t>Third level</a:t>
            </a:r>
          </a:p>
          <a:p>
            <a:pPr lvl="3" eaLnBrk="1" latinLnBrk="0" hangingPunct="1"/>
            <a:r>
              <a:rPr lang="en-US" altLang="zh-CN" dirty="0" smtClean="0"/>
              <a:t>Fourth level</a:t>
            </a:r>
          </a:p>
          <a:p>
            <a:pPr lvl="4" eaLnBrk="1" latinLnBrk="0" hangingPunct="1"/>
            <a:r>
              <a:rPr lang="en-US" altLang="zh-CN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21A-8004-4983-898D-A099E13E7B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altLang="zh-CN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altLang="zh-CN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Font typeface="Wingdings" pitchFamily="2" charset="2"/>
              <a:buChar char="Ø"/>
              <a:defRPr sz="2400">
                <a:latin typeface="Calibri" pitchFamily="34" charset="0"/>
                <a:cs typeface="Calibri" pitchFamily="34" charset="0"/>
              </a:defRPr>
            </a:lvl1pPr>
            <a:lvl2pPr>
              <a:buFont typeface="Wingdings" pitchFamily="2" charset="2"/>
              <a:buChar char="Ø"/>
              <a:defRPr sz="2000">
                <a:latin typeface="Calibri" pitchFamily="34" charset="0"/>
                <a:cs typeface="Calibri" pitchFamily="34" charset="0"/>
              </a:defRPr>
            </a:lvl2pPr>
            <a:lvl3pPr>
              <a:buFont typeface="Wingdings" pitchFamily="2" charset="2"/>
              <a:buChar char="Ø"/>
              <a:defRPr sz="1800">
                <a:latin typeface="Calibri" pitchFamily="34" charset="0"/>
                <a:cs typeface="Calibri" pitchFamily="34" charset="0"/>
              </a:defRPr>
            </a:lvl3pPr>
            <a:lvl4pPr>
              <a:buFont typeface="Wingdings" pitchFamily="2" charset="2"/>
              <a:buChar char="Ø"/>
              <a:defRPr sz="1600">
                <a:latin typeface="Calibri" pitchFamily="34" charset="0"/>
                <a:cs typeface="Calibri" pitchFamily="34" charset="0"/>
              </a:defRPr>
            </a:lvl4pPr>
            <a:lvl5pPr>
              <a:buFont typeface="Wingdings" pitchFamily="2" charset="2"/>
              <a:buChar char="Ø"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altLang="zh-CN" dirty="0" smtClean="0"/>
              <a:t>Click to edit Master text styles</a:t>
            </a:r>
          </a:p>
          <a:p>
            <a:pPr lvl="1" eaLnBrk="1" latinLnBrk="0" hangingPunct="1"/>
            <a:r>
              <a:rPr lang="en-US" altLang="zh-CN" dirty="0" smtClean="0"/>
              <a:t>Second level</a:t>
            </a:r>
          </a:p>
          <a:p>
            <a:pPr lvl="2" eaLnBrk="1" latinLnBrk="0" hangingPunct="1"/>
            <a:r>
              <a:rPr lang="en-US" altLang="zh-CN" dirty="0" smtClean="0"/>
              <a:t>Third level</a:t>
            </a:r>
          </a:p>
          <a:p>
            <a:pPr lvl="3" eaLnBrk="1" latinLnBrk="0" hangingPunct="1"/>
            <a:r>
              <a:rPr lang="en-US" altLang="zh-CN" dirty="0" smtClean="0"/>
              <a:t>Fourth level</a:t>
            </a:r>
          </a:p>
          <a:p>
            <a:pPr lvl="4" eaLnBrk="1" latinLnBrk="0" hangingPunct="1"/>
            <a:r>
              <a:rPr lang="en-US" altLang="zh-CN" dirty="0" smtClean="0"/>
              <a:t>Fifth level</a:t>
            </a:r>
            <a:endParaRPr kumimoji="0"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altLang="zh-CN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Font typeface="Wingdings" pitchFamily="2" charset="2"/>
              <a:buChar char="Ø"/>
              <a:defRPr sz="2400">
                <a:latin typeface="Calibri" pitchFamily="34" charset="0"/>
                <a:cs typeface="Calibri" pitchFamily="34" charset="0"/>
              </a:defRPr>
            </a:lvl1pPr>
            <a:lvl2pPr>
              <a:buFont typeface="Wingdings" pitchFamily="2" charset="2"/>
              <a:buChar char="Ø"/>
              <a:defRPr sz="2000">
                <a:latin typeface="Calibri" pitchFamily="34" charset="0"/>
                <a:cs typeface="Calibri" pitchFamily="34" charset="0"/>
              </a:defRPr>
            </a:lvl2pPr>
            <a:lvl3pPr>
              <a:buFont typeface="Wingdings" pitchFamily="2" charset="2"/>
              <a:buChar char="Ø"/>
              <a:defRPr sz="1800">
                <a:latin typeface="Calibri" pitchFamily="34" charset="0"/>
                <a:cs typeface="Calibri" pitchFamily="34" charset="0"/>
              </a:defRPr>
            </a:lvl3pPr>
            <a:lvl4pPr>
              <a:buFont typeface="Wingdings" pitchFamily="2" charset="2"/>
              <a:buChar char="Ø"/>
              <a:defRPr sz="1600">
                <a:latin typeface="Calibri" pitchFamily="34" charset="0"/>
                <a:cs typeface="Calibri" pitchFamily="34" charset="0"/>
              </a:defRPr>
            </a:lvl4pPr>
            <a:lvl5pPr>
              <a:buFont typeface="Wingdings" pitchFamily="2" charset="2"/>
              <a:buChar char="Ø"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altLang="zh-CN" dirty="0" smtClean="0"/>
              <a:t>Click to edit Master text styles</a:t>
            </a:r>
          </a:p>
          <a:p>
            <a:pPr lvl="1" eaLnBrk="1" latinLnBrk="0" hangingPunct="1"/>
            <a:r>
              <a:rPr lang="en-US" altLang="zh-CN" dirty="0" smtClean="0"/>
              <a:t>Second level</a:t>
            </a:r>
          </a:p>
          <a:p>
            <a:pPr lvl="2" eaLnBrk="1" latinLnBrk="0" hangingPunct="1"/>
            <a:r>
              <a:rPr lang="en-US" altLang="zh-CN" dirty="0" smtClean="0"/>
              <a:t>Third level</a:t>
            </a:r>
          </a:p>
          <a:p>
            <a:pPr lvl="3" eaLnBrk="1" latinLnBrk="0" hangingPunct="1"/>
            <a:r>
              <a:rPr lang="en-US" altLang="zh-CN" dirty="0" smtClean="0"/>
              <a:t>Fourth level</a:t>
            </a:r>
          </a:p>
          <a:p>
            <a:pPr lvl="4" eaLnBrk="1" latinLnBrk="0" hangingPunct="1"/>
            <a:r>
              <a:rPr lang="en-US" altLang="zh-CN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21A-8004-4983-898D-A099E13E7B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altLang="zh-CN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21A-8004-4983-898D-A099E13E7B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21A-8004-4983-898D-A099E13E7B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buFont typeface="Wingdings" pitchFamily="2" charset="2"/>
              <a:buChar char="Ø"/>
              <a:defRPr sz="3200"/>
            </a:lvl1pPr>
            <a:lvl2pPr>
              <a:buFont typeface="Wingdings" pitchFamily="2" charset="2"/>
              <a:buChar char="Ø"/>
              <a:defRPr sz="2800"/>
            </a:lvl2pPr>
            <a:lvl3pPr>
              <a:buFont typeface="Wingdings" pitchFamily="2" charset="2"/>
              <a:buChar char="Ø"/>
              <a:defRPr sz="2400"/>
            </a:lvl3pPr>
            <a:lvl4pPr>
              <a:buFont typeface="Wingdings" pitchFamily="2" charset="2"/>
              <a:buChar char="Ø"/>
              <a:defRPr sz="2000"/>
            </a:lvl4pPr>
            <a:lvl5pPr>
              <a:buFont typeface="Wingdings" pitchFamily="2" charset="2"/>
              <a:buChar char="Ø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altLang="zh-CN" dirty="0" smtClean="0"/>
              <a:t>Click to edit Master text styles</a:t>
            </a:r>
          </a:p>
          <a:p>
            <a:pPr lvl="1" eaLnBrk="1" latinLnBrk="0" hangingPunct="1"/>
            <a:r>
              <a:rPr lang="en-US" altLang="zh-CN" dirty="0" smtClean="0"/>
              <a:t>Second level</a:t>
            </a:r>
          </a:p>
          <a:p>
            <a:pPr lvl="2" eaLnBrk="1" latinLnBrk="0" hangingPunct="1"/>
            <a:r>
              <a:rPr lang="en-US" altLang="zh-CN" dirty="0" smtClean="0"/>
              <a:t>Third level</a:t>
            </a:r>
          </a:p>
          <a:p>
            <a:pPr lvl="3" eaLnBrk="1" latinLnBrk="0" hangingPunct="1"/>
            <a:r>
              <a:rPr lang="en-US" altLang="zh-CN" dirty="0" smtClean="0"/>
              <a:t>Fourth level</a:t>
            </a:r>
          </a:p>
          <a:p>
            <a:pPr lvl="4" eaLnBrk="1" latinLnBrk="0" hangingPunct="1"/>
            <a:r>
              <a:rPr lang="en-US" altLang="zh-CN" dirty="0" smtClean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21A-8004-4983-898D-A099E13E7B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altLang="zh-CN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121A-8004-4983-898D-A099E13E7B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altLang="zh-CN" dirty="0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dirty="0" smtClean="0"/>
              <a:t>Second level</a:t>
            </a:r>
          </a:p>
          <a:p>
            <a:pPr lvl="2" eaLnBrk="1" latinLnBrk="0" hangingPunct="1"/>
            <a:r>
              <a:rPr kumimoji="0" lang="en-US" altLang="zh-CN" dirty="0" smtClean="0"/>
              <a:t>Third level</a:t>
            </a:r>
          </a:p>
          <a:p>
            <a:pPr lvl="3" eaLnBrk="1" latinLnBrk="0" hangingPunct="1"/>
            <a:r>
              <a:rPr kumimoji="0" lang="en-US" altLang="zh-CN" dirty="0" smtClean="0"/>
              <a:t>Fourth level</a:t>
            </a:r>
          </a:p>
          <a:p>
            <a:pPr lvl="4" eaLnBrk="1" latinLnBrk="0" hangingPunct="1"/>
            <a:r>
              <a:rPr kumimoji="0" lang="en-US" altLang="zh-CN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0121A-8004-4983-898D-A099E13E7B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 pitchFamily="2" charset="2"/>
        <a:buChar char="Ø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 pitchFamily="2" charset="2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" pitchFamily="2" charset="2"/>
        <a:buChar char="Ø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" pitchFamily="2" charset="2"/>
        <a:buChar char="Ø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Ø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.bin"/><Relationship Id="rId14" Type="http://schemas.openxmlformats.org/officeDocument/2006/relationships/image" Target="../media/image18.w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19.w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20.wmf"/><Relationship Id="rId19" Type="http://schemas.openxmlformats.org/officeDocument/2006/relationships/oleObject" Target="../embeddings/oleObject10.bin"/><Relationship Id="rId63" Type="http://schemas.openxmlformats.org/officeDocument/2006/relationships/image" Target="../media/image42.wmf"/><Relationship Id="rId50" Type="http://schemas.openxmlformats.org/officeDocument/2006/relationships/oleObject" Target="../embeddings/oleObject25.bin"/><Relationship Id="rId51" Type="http://schemas.openxmlformats.org/officeDocument/2006/relationships/image" Target="../media/image36.wmf"/><Relationship Id="rId52" Type="http://schemas.openxmlformats.org/officeDocument/2006/relationships/oleObject" Target="../embeddings/oleObject26.bin"/><Relationship Id="rId53" Type="http://schemas.openxmlformats.org/officeDocument/2006/relationships/image" Target="../media/image37.wmf"/><Relationship Id="rId54" Type="http://schemas.openxmlformats.org/officeDocument/2006/relationships/oleObject" Target="../embeddings/oleObject27.bin"/><Relationship Id="rId55" Type="http://schemas.openxmlformats.org/officeDocument/2006/relationships/image" Target="../media/image38.wmf"/><Relationship Id="rId56" Type="http://schemas.openxmlformats.org/officeDocument/2006/relationships/oleObject" Target="../embeddings/oleObject28.bin"/><Relationship Id="rId57" Type="http://schemas.openxmlformats.org/officeDocument/2006/relationships/image" Target="../media/image39.wmf"/><Relationship Id="rId58" Type="http://schemas.openxmlformats.org/officeDocument/2006/relationships/oleObject" Target="../embeddings/oleObject29.bin"/><Relationship Id="rId59" Type="http://schemas.openxmlformats.org/officeDocument/2006/relationships/image" Target="../media/image40.wmf"/><Relationship Id="rId40" Type="http://schemas.openxmlformats.org/officeDocument/2006/relationships/image" Target="../media/image31.wmf"/><Relationship Id="rId41" Type="http://schemas.openxmlformats.org/officeDocument/2006/relationships/oleObject" Target="../embeddings/oleObject21.bin"/><Relationship Id="rId42" Type="http://schemas.openxmlformats.org/officeDocument/2006/relationships/image" Target="../media/image32.wmf"/><Relationship Id="rId43" Type="http://schemas.openxmlformats.org/officeDocument/2006/relationships/oleObject" Target="../embeddings/oleObject22.bin"/><Relationship Id="rId44" Type="http://schemas.openxmlformats.org/officeDocument/2006/relationships/image" Target="../media/image33.wmf"/><Relationship Id="rId45" Type="http://schemas.openxmlformats.org/officeDocument/2006/relationships/oleObject" Target="../embeddings/oleObject23.bin"/><Relationship Id="rId46" Type="http://schemas.openxmlformats.org/officeDocument/2006/relationships/image" Target="../media/image34.wmf"/><Relationship Id="rId47" Type="http://schemas.openxmlformats.org/officeDocument/2006/relationships/oleObject" Target="../embeddings/oleObject24.bin"/><Relationship Id="rId48" Type="http://schemas.openxmlformats.org/officeDocument/2006/relationships/image" Target="../media/image35.wmf"/><Relationship Id="rId49" Type="http://schemas.openxmlformats.org/officeDocument/2006/relationships/image" Target="../media/image43.png"/><Relationship Id="rId1" Type="http://schemas.openxmlformats.org/officeDocument/2006/relationships/vmlDrawing" Target="../drawings/vmlDrawing2.vml"/><Relationship Id="rId2" Type="http://schemas.openxmlformats.org/officeDocument/2006/relationships/tags" Target="../tags/tag4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oleObject" Target="../embeddings/oleObject3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5.wmf"/><Relationship Id="rId9" Type="http://schemas.openxmlformats.org/officeDocument/2006/relationships/oleObject" Target="../embeddings/oleObject5.bin"/><Relationship Id="rId30" Type="http://schemas.openxmlformats.org/officeDocument/2006/relationships/image" Target="../media/image26.wmf"/><Relationship Id="rId31" Type="http://schemas.openxmlformats.org/officeDocument/2006/relationships/oleObject" Target="../embeddings/oleObject16.bin"/><Relationship Id="rId32" Type="http://schemas.openxmlformats.org/officeDocument/2006/relationships/image" Target="../media/image27.wmf"/><Relationship Id="rId33" Type="http://schemas.openxmlformats.org/officeDocument/2006/relationships/oleObject" Target="../embeddings/oleObject17.bin"/><Relationship Id="rId34" Type="http://schemas.openxmlformats.org/officeDocument/2006/relationships/image" Target="../media/image28.wmf"/><Relationship Id="rId35" Type="http://schemas.openxmlformats.org/officeDocument/2006/relationships/oleObject" Target="../embeddings/oleObject18.bin"/><Relationship Id="rId36" Type="http://schemas.openxmlformats.org/officeDocument/2006/relationships/image" Target="../media/image29.wmf"/><Relationship Id="rId37" Type="http://schemas.openxmlformats.org/officeDocument/2006/relationships/oleObject" Target="../embeddings/oleObject19.bin"/><Relationship Id="rId38" Type="http://schemas.openxmlformats.org/officeDocument/2006/relationships/image" Target="../media/image30.wmf"/><Relationship Id="rId39" Type="http://schemas.openxmlformats.org/officeDocument/2006/relationships/oleObject" Target="../embeddings/oleObject20.bin"/><Relationship Id="rId20" Type="http://schemas.openxmlformats.org/officeDocument/2006/relationships/image" Target="../media/image21.w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22.wmf"/><Relationship Id="rId23" Type="http://schemas.openxmlformats.org/officeDocument/2006/relationships/oleObject" Target="../embeddings/oleObject12.bin"/><Relationship Id="rId24" Type="http://schemas.openxmlformats.org/officeDocument/2006/relationships/image" Target="../media/image23.wmf"/><Relationship Id="rId25" Type="http://schemas.openxmlformats.org/officeDocument/2006/relationships/oleObject" Target="../embeddings/oleObject13.bin"/><Relationship Id="rId26" Type="http://schemas.openxmlformats.org/officeDocument/2006/relationships/image" Target="../media/image24.wmf"/><Relationship Id="rId27" Type="http://schemas.openxmlformats.org/officeDocument/2006/relationships/oleObject" Target="../embeddings/oleObject14.bin"/><Relationship Id="rId28" Type="http://schemas.openxmlformats.org/officeDocument/2006/relationships/image" Target="../media/image25.wmf"/><Relationship Id="rId29" Type="http://schemas.openxmlformats.org/officeDocument/2006/relationships/oleObject" Target="../embeddings/oleObject15.bin"/><Relationship Id="rId60" Type="http://schemas.openxmlformats.org/officeDocument/2006/relationships/oleObject" Target="../embeddings/oleObject30.bin"/><Relationship Id="rId61" Type="http://schemas.openxmlformats.org/officeDocument/2006/relationships/image" Target="../media/image41.wmf"/><Relationship Id="rId62" Type="http://schemas.openxmlformats.org/officeDocument/2006/relationships/oleObject" Target="../embeddings/oleObject31.bin"/><Relationship Id="rId10" Type="http://schemas.openxmlformats.org/officeDocument/2006/relationships/image" Target="../media/image16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.bin"/><Relationship Id="rId20" Type="http://schemas.openxmlformats.org/officeDocument/2006/relationships/oleObject" Target="../embeddings/oleObject39.bin"/><Relationship Id="rId21" Type="http://schemas.openxmlformats.org/officeDocument/2006/relationships/image" Target="../media/image46.wmf"/><Relationship Id="rId22" Type="http://schemas.openxmlformats.org/officeDocument/2006/relationships/oleObject" Target="../embeddings/oleObject40.bin"/><Relationship Id="rId23" Type="http://schemas.openxmlformats.org/officeDocument/2006/relationships/image" Target="../media/image47.wmf"/><Relationship Id="rId24" Type="http://schemas.openxmlformats.org/officeDocument/2006/relationships/oleObject" Target="../embeddings/oleObject41.bin"/><Relationship Id="rId25" Type="http://schemas.openxmlformats.org/officeDocument/2006/relationships/image" Target="../media/image48.wmf"/><Relationship Id="rId26" Type="http://schemas.openxmlformats.org/officeDocument/2006/relationships/oleObject" Target="../embeddings/oleObject42.bin"/><Relationship Id="rId27" Type="http://schemas.openxmlformats.org/officeDocument/2006/relationships/image" Target="../media/image49.wmf"/><Relationship Id="rId28" Type="http://schemas.openxmlformats.org/officeDocument/2006/relationships/oleObject" Target="../embeddings/oleObject43.bin"/><Relationship Id="rId29" Type="http://schemas.openxmlformats.org/officeDocument/2006/relationships/image" Target="../media/image50.wmf"/><Relationship Id="rId10" Type="http://schemas.openxmlformats.org/officeDocument/2006/relationships/image" Target="../media/image17.wmf"/><Relationship Id="rId11" Type="http://schemas.openxmlformats.org/officeDocument/2006/relationships/oleObject" Target="../embeddings/oleObject35.bin"/><Relationship Id="rId12" Type="http://schemas.openxmlformats.org/officeDocument/2006/relationships/image" Target="../media/image16.w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18.wmf"/><Relationship Id="rId15" Type="http://schemas.openxmlformats.org/officeDocument/2006/relationships/oleObject" Target="../embeddings/oleObject37.bin"/><Relationship Id="rId16" Type="http://schemas.openxmlformats.org/officeDocument/2006/relationships/image" Target="../media/image44.wmf"/><Relationship Id="rId17" Type="http://schemas.openxmlformats.org/officeDocument/2006/relationships/image" Target="../media/image51.png"/><Relationship Id="rId18" Type="http://schemas.openxmlformats.org/officeDocument/2006/relationships/oleObject" Target="../embeddings/oleObject38.bin"/><Relationship Id="rId19" Type="http://schemas.openxmlformats.org/officeDocument/2006/relationships/image" Target="../media/image45.wmf"/><Relationship Id="rId1" Type="http://schemas.openxmlformats.org/officeDocument/2006/relationships/vmlDrawing" Target="../drawings/vmlDrawing3.vml"/><Relationship Id="rId2" Type="http://schemas.openxmlformats.org/officeDocument/2006/relationships/tags" Target="../tags/tag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5" Type="http://schemas.openxmlformats.org/officeDocument/2006/relationships/oleObject" Target="../embeddings/oleObject32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" Type="http://schemas.openxmlformats.org/officeDocument/2006/relationships/vmlDrawing" Target="../drawings/vmlDrawing4.vml"/><Relationship Id="rId2" Type="http://schemas.openxmlformats.org/officeDocument/2006/relationships/tags" Target="../tags/tag6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5" Type="http://schemas.openxmlformats.org/officeDocument/2006/relationships/oleObject" Target="../embeddings/oleObject44.bin"/><Relationship Id="rId6" Type="http://schemas.openxmlformats.org/officeDocument/2006/relationships/image" Target="../media/image44.wmf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7.bin"/><Relationship Id="rId20" Type="http://schemas.openxmlformats.org/officeDocument/2006/relationships/image" Target="../media/image22.wmf"/><Relationship Id="rId21" Type="http://schemas.openxmlformats.org/officeDocument/2006/relationships/oleObject" Target="../embeddings/oleObject53.bin"/><Relationship Id="rId22" Type="http://schemas.openxmlformats.org/officeDocument/2006/relationships/image" Target="../media/image28.wmf"/><Relationship Id="rId23" Type="http://schemas.openxmlformats.org/officeDocument/2006/relationships/oleObject" Target="../embeddings/oleObject54.bin"/><Relationship Id="rId24" Type="http://schemas.openxmlformats.org/officeDocument/2006/relationships/image" Target="../media/image23.wmf"/><Relationship Id="rId25" Type="http://schemas.openxmlformats.org/officeDocument/2006/relationships/oleObject" Target="../embeddings/oleObject55.bin"/><Relationship Id="rId26" Type="http://schemas.openxmlformats.org/officeDocument/2006/relationships/image" Target="../media/image29.wmf"/><Relationship Id="rId27" Type="http://schemas.openxmlformats.org/officeDocument/2006/relationships/oleObject" Target="../embeddings/oleObject56.bin"/><Relationship Id="rId28" Type="http://schemas.openxmlformats.org/officeDocument/2006/relationships/image" Target="../media/image31.wmf"/><Relationship Id="rId29" Type="http://schemas.openxmlformats.org/officeDocument/2006/relationships/oleObject" Target="../embeddings/oleObject57.bin"/><Relationship Id="rId30" Type="http://schemas.openxmlformats.org/officeDocument/2006/relationships/image" Target="../media/image19.wmf"/><Relationship Id="rId31" Type="http://schemas.openxmlformats.org/officeDocument/2006/relationships/oleObject" Target="../embeddings/oleObject58.bin"/><Relationship Id="rId32" Type="http://schemas.openxmlformats.org/officeDocument/2006/relationships/image" Target="../media/image58.wmf"/><Relationship Id="rId10" Type="http://schemas.openxmlformats.org/officeDocument/2006/relationships/image" Target="../media/image17.wmf"/><Relationship Id="rId11" Type="http://schemas.openxmlformats.org/officeDocument/2006/relationships/oleObject" Target="../embeddings/oleObject48.bin"/><Relationship Id="rId12" Type="http://schemas.openxmlformats.org/officeDocument/2006/relationships/image" Target="../media/image15.wmf"/><Relationship Id="rId13" Type="http://schemas.openxmlformats.org/officeDocument/2006/relationships/oleObject" Target="../embeddings/oleObject49.bin"/><Relationship Id="rId14" Type="http://schemas.openxmlformats.org/officeDocument/2006/relationships/image" Target="../media/image27.wmf"/><Relationship Id="rId15" Type="http://schemas.openxmlformats.org/officeDocument/2006/relationships/oleObject" Target="../embeddings/oleObject50.bin"/><Relationship Id="rId16" Type="http://schemas.openxmlformats.org/officeDocument/2006/relationships/image" Target="../media/image24.wmf"/><Relationship Id="rId17" Type="http://schemas.openxmlformats.org/officeDocument/2006/relationships/oleObject" Target="../embeddings/oleObject51.bin"/><Relationship Id="rId18" Type="http://schemas.openxmlformats.org/officeDocument/2006/relationships/image" Target="../media/image18.wmf"/><Relationship Id="rId19" Type="http://schemas.openxmlformats.org/officeDocument/2006/relationships/oleObject" Target="../embeddings/oleObject52.bin"/><Relationship Id="rId1" Type="http://schemas.openxmlformats.org/officeDocument/2006/relationships/vmlDrawing" Target="../drawings/vmlDrawing5.vml"/><Relationship Id="rId2" Type="http://schemas.openxmlformats.org/officeDocument/2006/relationships/tags" Target="../tags/tag7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5" Type="http://schemas.openxmlformats.org/officeDocument/2006/relationships/oleObject" Target="../embeddings/oleObject45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20" Type="http://schemas.openxmlformats.org/officeDocument/2006/relationships/image" Target="../media/image61.wmf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62.png"/><Relationship Id="rId14" Type="http://schemas.openxmlformats.org/officeDocument/2006/relationships/image" Target="../media/image63.png"/><Relationship Id="rId15" Type="http://schemas.openxmlformats.org/officeDocument/2006/relationships/oleObject" Target="../embeddings/oleObject60.bin"/><Relationship Id="rId16" Type="http://schemas.openxmlformats.org/officeDocument/2006/relationships/image" Target="../media/image59.wmf"/><Relationship Id="rId17" Type="http://schemas.openxmlformats.org/officeDocument/2006/relationships/oleObject" Target="../embeddings/oleObject61.bin"/><Relationship Id="rId18" Type="http://schemas.openxmlformats.org/officeDocument/2006/relationships/image" Target="../media/image60.wmf"/><Relationship Id="rId19" Type="http://schemas.openxmlformats.org/officeDocument/2006/relationships/oleObject" Target="../embeddings/oleObject62.bin"/><Relationship Id="rId1" Type="http://schemas.openxmlformats.org/officeDocument/2006/relationships/vmlDrawing" Target="../drawings/vmlDrawing6.vml"/><Relationship Id="rId2" Type="http://schemas.openxmlformats.org/officeDocument/2006/relationships/tags" Target="../tags/tag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5" Type="http://schemas.openxmlformats.org/officeDocument/2006/relationships/oleObject" Target="../embeddings/oleObject59.bin"/><Relationship Id="rId6" Type="http://schemas.openxmlformats.org/officeDocument/2006/relationships/image" Target="../media/image44.wmf"/><Relationship Id="rId7" Type="http://schemas.openxmlformats.org/officeDocument/2006/relationships/image" Target="../media/image52.png"/><Relationship Id="rId8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wmf"/><Relationship Id="rId12" Type="http://schemas.openxmlformats.org/officeDocument/2006/relationships/oleObject" Target="../embeddings/oleObject66.bin"/><Relationship Id="rId13" Type="http://schemas.openxmlformats.org/officeDocument/2006/relationships/image" Target="../media/image6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63.bin"/><Relationship Id="rId5" Type="http://schemas.openxmlformats.org/officeDocument/2006/relationships/image" Target="../media/image64.wmf"/><Relationship Id="rId6" Type="http://schemas.openxmlformats.org/officeDocument/2006/relationships/oleObject" Target="../embeddings/oleObject64.bin"/><Relationship Id="rId7" Type="http://schemas.openxmlformats.org/officeDocument/2006/relationships/image" Target="../media/image65.wmf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oleObject" Target="../embeddings/oleObject6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63.png"/><Relationship Id="rId10" Type="http://schemas.openxmlformats.org/officeDocument/2006/relationships/oleObject" Target="../embeddings/oleObject67.bin"/><Relationship Id="rId11" Type="http://schemas.openxmlformats.org/officeDocument/2006/relationships/image" Target="../media/image66.wmf"/><Relationship Id="rId1" Type="http://schemas.openxmlformats.org/officeDocument/2006/relationships/vmlDrawing" Target="../drawings/vmlDrawing8.vml"/><Relationship Id="rId2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9.bin"/><Relationship Id="rId12" Type="http://schemas.openxmlformats.org/officeDocument/2006/relationships/image" Target="../media/image68.wmf"/><Relationship Id="rId1" Type="http://schemas.openxmlformats.org/officeDocument/2006/relationships/vmlDrawing" Target="../drawings/vmlDrawing9.vml"/><Relationship Id="rId2" Type="http://schemas.openxmlformats.org/officeDocument/2006/relationships/tags" Target="../tags/tag11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5" Type="http://schemas.openxmlformats.org/officeDocument/2006/relationships/oleObject" Target="../embeddings/oleObject68.bin"/><Relationship Id="rId6" Type="http://schemas.openxmlformats.org/officeDocument/2006/relationships/image" Target="../media/image67.wmf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70.bin"/><Relationship Id="rId5" Type="http://schemas.openxmlformats.org/officeDocument/2006/relationships/image" Target="../media/image72.wmf"/><Relationship Id="rId6" Type="http://schemas.openxmlformats.org/officeDocument/2006/relationships/image" Target="../media/image73.png"/><Relationship Id="rId7" Type="http://schemas.openxmlformats.org/officeDocument/2006/relationships/oleObject" Target="../embeddings/oleObject71.bin"/><Relationship Id="rId8" Type="http://schemas.openxmlformats.org/officeDocument/2006/relationships/image" Target="../media/image44.wmf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gif"/><Relationship Id="rId7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72.bin"/><Relationship Id="rId5" Type="http://schemas.openxmlformats.org/officeDocument/2006/relationships/image" Target="../media/image75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5.xml"/><Relationship Id="rId5" Type="http://schemas.openxmlformats.org/officeDocument/2006/relationships/image" Target="../media/image77.emf"/><Relationship Id="rId6" Type="http://schemas.openxmlformats.org/officeDocument/2006/relationships/oleObject" Target="../embeddings/oleObject73.bin"/><Relationship Id="rId7" Type="http://schemas.openxmlformats.org/officeDocument/2006/relationships/image" Target="../media/image76.wmf"/><Relationship Id="rId8" Type="http://schemas.openxmlformats.org/officeDocument/2006/relationships/image" Target="../media/image78.png"/><Relationship Id="rId1" Type="http://schemas.openxmlformats.org/officeDocument/2006/relationships/vmlDrawing" Target="../drawings/vmlDrawing12.vml"/><Relationship Id="rId2" Type="http://schemas.openxmlformats.org/officeDocument/2006/relationships/tags" Target="../tags/tag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0.wmf"/><Relationship Id="rId9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3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958975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/>
              <a:t>On Querying Historical Evolving Graph Sequences</a:t>
            </a:r>
            <a:endParaRPr lang="zh-CN" altLang="en-US" b="1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539552" y="4221088"/>
            <a:ext cx="8064896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Chenghui</a:t>
            </a:r>
            <a:r>
              <a:rPr lang="en-US" altLang="zh-CN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Ren</a:t>
            </a:r>
            <a:r>
              <a:rPr lang="en-US" altLang="zh-CN" sz="2000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$</a:t>
            </a:r>
            <a:r>
              <a:rPr lang="en-US" altLang="zh-CN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, Eric Lo</a:t>
            </a:r>
            <a:r>
              <a:rPr lang="en-US" altLang="zh-CN" sz="2000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en-US" altLang="zh-CN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, Ben Kao</a:t>
            </a:r>
            <a:r>
              <a:rPr lang="en-US" altLang="zh-CN" sz="2000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$</a:t>
            </a:r>
            <a:r>
              <a:rPr lang="en-US" altLang="zh-CN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zh-CN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Xinjie</a:t>
            </a:r>
            <a:r>
              <a:rPr lang="en-US" altLang="zh-CN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 Zhu</a:t>
            </a:r>
            <a:r>
              <a:rPr lang="en-US" altLang="zh-CN" sz="2000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$</a:t>
            </a:r>
            <a:r>
              <a:rPr lang="en-US" altLang="zh-CN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zh-CN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Reynold</a:t>
            </a:r>
            <a:r>
              <a:rPr lang="en-US" altLang="zh-CN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 Cheng</a:t>
            </a:r>
            <a:r>
              <a:rPr lang="en-US" altLang="zh-CN" sz="2000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$</a:t>
            </a:r>
          </a:p>
          <a:p>
            <a:r>
              <a:rPr lang="en-US" altLang="zh-CN" sz="1800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$</a:t>
            </a:r>
            <a:r>
              <a:rPr lang="en-US" altLang="zh-CN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The University of Hong Kong</a:t>
            </a:r>
          </a:p>
          <a:p>
            <a:r>
              <a:rPr lang="en-US" altLang="zh-CN" sz="1800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$</a:t>
            </a:r>
            <a:r>
              <a:rPr lang="en-US" altLang="zh-CN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{</a:t>
            </a:r>
            <a:r>
              <a:rPr lang="en-US" altLang="zh-CN" sz="18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chren</a:t>
            </a:r>
            <a:r>
              <a:rPr lang="en-US" altLang="zh-CN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zh-CN" sz="18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kao</a:t>
            </a:r>
            <a:r>
              <a:rPr lang="en-US" altLang="zh-CN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zh-CN" sz="18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xjzhu</a:t>
            </a:r>
            <a:r>
              <a:rPr lang="en-US" altLang="zh-CN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zh-CN" sz="18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ckcheng</a:t>
            </a:r>
            <a:r>
              <a:rPr lang="en-US" altLang="zh-CN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}@</a:t>
            </a:r>
            <a:r>
              <a:rPr lang="en-US" altLang="zh-CN" sz="18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cs.hku.hk</a:t>
            </a:r>
            <a:endParaRPr lang="en-US" altLang="zh-CN" sz="18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altLang="zh-CN" sz="1800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zh-CN" altLang="en-US" sz="1800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Hong Kong Polytechnic University</a:t>
            </a:r>
          </a:p>
          <a:p>
            <a:r>
              <a:rPr lang="en-US" altLang="zh-CN" sz="1800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en-US" altLang="zh-CN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ericlo@comp.polyu.edu.hk</a:t>
            </a:r>
            <a:endParaRPr lang="en-US" altLang="zh-CN" sz="20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57114"/>
      </p:ext>
    </p:extLst>
  </p:cSld>
  <p:clrMapOvr>
    <a:masterClrMapping/>
  </p:clrMapOvr>
  <p:transition xmlns:p14="http://schemas.microsoft.com/office/powerpoint/2010/main" advTm="15491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Find-Verify-Fix (FVF) Framework</a:t>
            </a:r>
            <a:endParaRPr lang="zh-CN" alt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7544" y="1484784"/>
            <a:ext cx="5904656" cy="453650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69667" name="Object 3"/>
          <p:cNvGraphicFramePr>
            <a:graphicFrameLocks noChangeAspect="1"/>
          </p:cNvGraphicFramePr>
          <p:nvPr/>
        </p:nvGraphicFramePr>
        <p:xfrm>
          <a:off x="1116013" y="2416622"/>
          <a:ext cx="300037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64" name="Formula" r:id="rId5" imgW="181800" imgH="180360" progId="Equation.Ribbit">
                  <p:embed/>
                </p:oleObj>
              </mc:Choice>
              <mc:Fallback>
                <p:oleObj name="Formula" r:id="rId5" imgW="181800" imgH="180360" progId="Equation.Ribbi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416622"/>
                        <a:ext cx="300037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686" name="Object 22"/>
          <p:cNvGraphicFramePr>
            <a:graphicFrameLocks noChangeAspect="1"/>
          </p:cNvGraphicFramePr>
          <p:nvPr/>
        </p:nvGraphicFramePr>
        <p:xfrm>
          <a:off x="898525" y="2919859"/>
          <a:ext cx="3079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65" name="Formula" r:id="rId7" imgW="186840" imgH="180360" progId="Equation.Ribbit">
                  <p:embed/>
                </p:oleObj>
              </mc:Choice>
              <mc:Fallback>
                <p:oleObj name="Formula" r:id="rId7" imgW="186840" imgH="180360" progId="Equation.Ribbit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2919859"/>
                        <a:ext cx="3079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687" name="Object 23"/>
          <p:cNvGraphicFramePr>
            <a:graphicFrameLocks noChangeAspect="1"/>
          </p:cNvGraphicFramePr>
          <p:nvPr/>
        </p:nvGraphicFramePr>
        <p:xfrm>
          <a:off x="3275013" y="1840359"/>
          <a:ext cx="30638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66" name="Formula" r:id="rId9" imgW="185760" imgH="180360" progId="Equation.Ribbit">
                  <p:embed/>
                </p:oleObj>
              </mc:Choice>
              <mc:Fallback>
                <p:oleObj name="Formula" r:id="rId9" imgW="185760" imgH="180360" progId="Equation.Ribbit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1840359"/>
                        <a:ext cx="306387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688" name="Object 24"/>
          <p:cNvGraphicFramePr>
            <a:graphicFrameLocks noChangeAspect="1"/>
          </p:cNvGraphicFramePr>
          <p:nvPr/>
        </p:nvGraphicFramePr>
        <p:xfrm>
          <a:off x="1114425" y="3424684"/>
          <a:ext cx="306388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67" name="Formula" r:id="rId11" imgW="185760" imgH="180360" progId="Equation.Ribbit">
                  <p:embed/>
                </p:oleObj>
              </mc:Choice>
              <mc:Fallback>
                <p:oleObj name="Formula" r:id="rId11" imgW="185760" imgH="180360" progId="Equation.Ribbit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3424684"/>
                        <a:ext cx="306388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689" name="Object 25"/>
          <p:cNvGraphicFramePr>
            <a:graphicFrameLocks noChangeAspect="1"/>
          </p:cNvGraphicFramePr>
          <p:nvPr/>
        </p:nvGraphicFramePr>
        <p:xfrm>
          <a:off x="2699792" y="4428282"/>
          <a:ext cx="30956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68" name="Formula" r:id="rId13" imgW="186840" imgH="180360" progId="Equation.Ribbit">
                  <p:embed/>
                </p:oleObj>
              </mc:Choice>
              <mc:Fallback>
                <p:oleObj name="Formula" r:id="rId13" imgW="186840" imgH="180360" progId="Equation.Ribbit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428282"/>
                        <a:ext cx="309563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690" name="Object 26"/>
          <p:cNvGraphicFramePr>
            <a:graphicFrameLocks noChangeAspect="1"/>
          </p:cNvGraphicFramePr>
          <p:nvPr/>
        </p:nvGraphicFramePr>
        <p:xfrm>
          <a:off x="1403350" y="2775397"/>
          <a:ext cx="4032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69" name="Formula" r:id="rId15" imgW="244080" imgH="180360" progId="Equation.Ribbit">
                  <p:embed/>
                </p:oleObj>
              </mc:Choice>
              <mc:Fallback>
                <p:oleObj name="Formula" r:id="rId15" imgW="244080" imgH="180360" progId="Equation.Ribbit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775397"/>
                        <a:ext cx="40322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691" name="Object 27"/>
          <p:cNvGraphicFramePr>
            <a:graphicFrameLocks noChangeAspect="1"/>
          </p:cNvGraphicFramePr>
          <p:nvPr/>
        </p:nvGraphicFramePr>
        <p:xfrm>
          <a:off x="1497013" y="3280222"/>
          <a:ext cx="40481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70" name="Formula" r:id="rId17" imgW="244080" imgH="180360" progId="Equation.Ribbit">
                  <p:embed/>
                </p:oleObj>
              </mc:Choice>
              <mc:Fallback>
                <p:oleObj name="Formula" r:id="rId17" imgW="244080" imgH="180360" progId="Equation.Ribbit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3280222"/>
                        <a:ext cx="404812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692" name="Object 28"/>
          <p:cNvGraphicFramePr>
            <a:graphicFrameLocks noChangeAspect="1"/>
          </p:cNvGraphicFramePr>
          <p:nvPr/>
        </p:nvGraphicFramePr>
        <p:xfrm>
          <a:off x="2863850" y="5144766"/>
          <a:ext cx="40640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71" name="Formula" r:id="rId19" imgW="245160" imgH="180360" progId="Equation.Ribbit">
                  <p:embed/>
                </p:oleObj>
              </mc:Choice>
              <mc:Fallback>
                <p:oleObj name="Formula" r:id="rId19" imgW="245160" imgH="180360" progId="Equation.Ribbit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5144766"/>
                        <a:ext cx="406400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693" name="Object 29"/>
          <p:cNvGraphicFramePr>
            <a:graphicFrameLocks noChangeAspect="1"/>
          </p:cNvGraphicFramePr>
          <p:nvPr/>
        </p:nvGraphicFramePr>
        <p:xfrm>
          <a:off x="3275856" y="4284266"/>
          <a:ext cx="3127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72" name="Formula" r:id="rId21" imgW="188280" imgH="180360" progId="Equation.Ribbit">
                  <p:embed/>
                </p:oleObj>
              </mc:Choice>
              <mc:Fallback>
                <p:oleObj name="Formula" r:id="rId21" imgW="188280" imgH="180360" progId="Equation.Ribbit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284266"/>
                        <a:ext cx="312738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694" name="Object 30"/>
          <p:cNvGraphicFramePr>
            <a:graphicFrameLocks noChangeAspect="1"/>
          </p:cNvGraphicFramePr>
          <p:nvPr/>
        </p:nvGraphicFramePr>
        <p:xfrm>
          <a:off x="2555776" y="4716314"/>
          <a:ext cx="31273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73" name="Formula" r:id="rId23" imgW="189360" imgH="180360" progId="Equation.Ribbit">
                  <p:embed/>
                </p:oleObj>
              </mc:Choice>
              <mc:Fallback>
                <p:oleObj name="Formula" r:id="rId23" imgW="189360" imgH="180360" progId="Equation.Ribbit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716314"/>
                        <a:ext cx="312737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695" name="Object 31"/>
          <p:cNvGraphicFramePr>
            <a:graphicFrameLocks noChangeAspect="1"/>
          </p:cNvGraphicFramePr>
          <p:nvPr/>
        </p:nvGraphicFramePr>
        <p:xfrm>
          <a:off x="3297238" y="4782816"/>
          <a:ext cx="4032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74" name="Formula" r:id="rId25" imgW="245160" imgH="180360" progId="Equation.Ribbit">
                  <p:embed/>
                </p:oleObj>
              </mc:Choice>
              <mc:Fallback>
                <p:oleObj name="Formula" r:id="rId25" imgW="245160" imgH="180360" progId="Equation.Ribbit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4782816"/>
                        <a:ext cx="40322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696" name="Object 32"/>
          <p:cNvGraphicFramePr>
            <a:graphicFrameLocks noChangeAspect="1"/>
          </p:cNvGraphicFramePr>
          <p:nvPr/>
        </p:nvGraphicFramePr>
        <p:xfrm>
          <a:off x="5372100" y="3208784"/>
          <a:ext cx="40481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75" name="Formula" r:id="rId27" imgW="245160" imgH="180360" progId="Equation.Ribbit">
                  <p:embed/>
                </p:oleObj>
              </mc:Choice>
              <mc:Fallback>
                <p:oleObj name="Formula" r:id="rId27" imgW="245160" imgH="180360" progId="Equation.Ribbit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3208784"/>
                        <a:ext cx="404813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697" name="Object 33"/>
          <p:cNvGraphicFramePr>
            <a:graphicFrameLocks noChangeAspect="1"/>
          </p:cNvGraphicFramePr>
          <p:nvPr/>
        </p:nvGraphicFramePr>
        <p:xfrm>
          <a:off x="5151438" y="4216847"/>
          <a:ext cx="4127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76" name="Formula" r:id="rId29" imgW="249120" imgH="180360" progId="Equation.Ribbit">
                  <p:embed/>
                </p:oleObj>
              </mc:Choice>
              <mc:Fallback>
                <p:oleObj name="Formula" r:id="rId29" imgW="249120" imgH="180360" progId="Equation.Ribbit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8" y="4216847"/>
                        <a:ext cx="41275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698" name="Object 34"/>
          <p:cNvGraphicFramePr>
            <a:graphicFrameLocks noChangeAspect="1"/>
          </p:cNvGraphicFramePr>
          <p:nvPr/>
        </p:nvGraphicFramePr>
        <p:xfrm>
          <a:off x="5364163" y="3785047"/>
          <a:ext cx="40481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77" name="Formula" r:id="rId31" imgW="245160" imgH="180360" progId="Equation.Ribbit">
                  <p:embed/>
                </p:oleObj>
              </mc:Choice>
              <mc:Fallback>
                <p:oleObj name="Formula" r:id="rId31" imgW="245160" imgH="180360" progId="Equation.Ribbit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785047"/>
                        <a:ext cx="404812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699" name="Object 35"/>
          <p:cNvGraphicFramePr>
            <a:graphicFrameLocks noChangeAspect="1"/>
          </p:cNvGraphicFramePr>
          <p:nvPr/>
        </p:nvGraphicFramePr>
        <p:xfrm>
          <a:off x="4859338" y="3496122"/>
          <a:ext cx="3095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78" name="Formula" r:id="rId33" imgW="186840" imgH="180360" progId="Equation.Ribbit">
                  <p:embed/>
                </p:oleObj>
              </mc:Choice>
              <mc:Fallback>
                <p:oleObj name="Formula" r:id="rId33" imgW="186840" imgH="180360" progId="Equation.Ribbit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496122"/>
                        <a:ext cx="309562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700" name="Object 36"/>
          <p:cNvGraphicFramePr>
            <a:graphicFrameLocks noChangeAspect="1"/>
          </p:cNvGraphicFramePr>
          <p:nvPr/>
        </p:nvGraphicFramePr>
        <p:xfrm>
          <a:off x="4700588" y="3929509"/>
          <a:ext cx="3095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79" name="Formula" r:id="rId35" imgW="186840" imgH="180360" progId="Equation.Ribbit">
                  <p:embed/>
                </p:oleObj>
              </mc:Choice>
              <mc:Fallback>
                <p:oleObj name="Formula" r:id="rId35" imgW="186840" imgH="180360" progId="Equation.Ribbit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588" y="3929509"/>
                        <a:ext cx="309562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701" name="Object 37"/>
          <p:cNvGraphicFramePr>
            <a:graphicFrameLocks noChangeAspect="1"/>
          </p:cNvGraphicFramePr>
          <p:nvPr/>
        </p:nvGraphicFramePr>
        <p:xfrm>
          <a:off x="3494088" y="2272159"/>
          <a:ext cx="4032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80" name="Formula" r:id="rId37" imgW="245160" imgH="180360" progId="Equation.Ribbit">
                  <p:embed/>
                </p:oleObj>
              </mc:Choice>
              <mc:Fallback>
                <p:oleObj name="Formula" r:id="rId37" imgW="245160" imgH="180360" progId="Equation.Ribbit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2272159"/>
                        <a:ext cx="40322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702" name="Object 38"/>
          <p:cNvGraphicFramePr>
            <a:graphicFrameLocks noChangeAspect="1"/>
          </p:cNvGraphicFramePr>
          <p:nvPr/>
        </p:nvGraphicFramePr>
        <p:xfrm>
          <a:off x="3444875" y="2848422"/>
          <a:ext cx="396875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81" name="Formula" r:id="rId39" imgW="241560" imgH="180360" progId="Equation.Ribbit">
                  <p:embed/>
                </p:oleObj>
              </mc:Choice>
              <mc:Fallback>
                <p:oleObj name="Formula" r:id="rId39" imgW="241560" imgH="180360" progId="Equation.Ribbit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75" y="2848422"/>
                        <a:ext cx="396875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703" name="Object 39"/>
          <p:cNvGraphicFramePr>
            <a:graphicFrameLocks noChangeAspect="1"/>
          </p:cNvGraphicFramePr>
          <p:nvPr/>
        </p:nvGraphicFramePr>
        <p:xfrm>
          <a:off x="3851275" y="2632522"/>
          <a:ext cx="40640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82" name="Formula" r:id="rId41" imgW="246600" imgH="180360" progId="Equation.Ribbit">
                  <p:embed/>
                </p:oleObj>
              </mc:Choice>
              <mc:Fallback>
                <p:oleObj name="Formula" r:id="rId41" imgW="246600" imgH="180360" progId="Equation.Ribbit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632522"/>
                        <a:ext cx="406400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704" name="Object 40"/>
          <p:cNvGraphicFramePr>
            <a:graphicFrameLocks noChangeAspect="1"/>
          </p:cNvGraphicFramePr>
          <p:nvPr/>
        </p:nvGraphicFramePr>
        <p:xfrm>
          <a:off x="4017963" y="1911797"/>
          <a:ext cx="4032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83" name="Formula" r:id="rId43" imgW="245160" imgH="180360" progId="Equation.Ribbit">
                  <p:embed/>
                </p:oleObj>
              </mc:Choice>
              <mc:Fallback>
                <p:oleObj name="Formula" r:id="rId43" imgW="245160" imgH="180360" progId="Equation.Ribbit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963" y="1911797"/>
                        <a:ext cx="40322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705" name="Object 41"/>
          <p:cNvGraphicFramePr>
            <a:graphicFrameLocks noChangeAspect="1"/>
          </p:cNvGraphicFramePr>
          <p:nvPr/>
        </p:nvGraphicFramePr>
        <p:xfrm>
          <a:off x="2940050" y="2416622"/>
          <a:ext cx="396875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84" name="Formula" r:id="rId45" imgW="241560" imgH="180360" progId="Equation.Ribbit">
                  <p:embed/>
                </p:oleObj>
              </mc:Choice>
              <mc:Fallback>
                <p:oleObj name="Formula" r:id="rId45" imgW="241560" imgH="180360" progId="Equation.Ribbit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2416622"/>
                        <a:ext cx="396875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Cloud 46"/>
          <p:cNvSpPr/>
          <p:nvPr/>
        </p:nvSpPr>
        <p:spPr>
          <a:xfrm>
            <a:off x="611560" y="2132856"/>
            <a:ext cx="1584176" cy="20162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Cloud 47"/>
          <p:cNvSpPr/>
          <p:nvPr/>
        </p:nvSpPr>
        <p:spPr>
          <a:xfrm>
            <a:off x="2195736" y="3996234"/>
            <a:ext cx="1800200" cy="165618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Cloud 48"/>
          <p:cNvSpPr/>
          <p:nvPr/>
        </p:nvSpPr>
        <p:spPr>
          <a:xfrm>
            <a:off x="2771800" y="1628800"/>
            <a:ext cx="1800200" cy="1728192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Cloud 49"/>
          <p:cNvSpPr/>
          <p:nvPr/>
        </p:nvSpPr>
        <p:spPr>
          <a:xfrm>
            <a:off x="4499992" y="2996952"/>
            <a:ext cx="1656184" cy="1800200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69706" name="Object 42"/>
          <p:cNvGraphicFramePr>
            <a:graphicFrameLocks noChangeAspect="1"/>
          </p:cNvGraphicFramePr>
          <p:nvPr/>
        </p:nvGraphicFramePr>
        <p:xfrm>
          <a:off x="4716016" y="1628800"/>
          <a:ext cx="3651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85" name="Formula" r:id="rId47" imgW="221040" imgH="212400" progId="Equation.Ribbit">
                  <p:embed/>
                </p:oleObj>
              </mc:Choice>
              <mc:Fallback>
                <p:oleObj name="Formula" r:id="rId47" imgW="221040" imgH="212400" progId="Equation.Ribbit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628800"/>
                        <a:ext cx="36512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Arrow Connector 52"/>
          <p:cNvCxnSpPr/>
          <p:nvPr/>
        </p:nvCxnSpPr>
        <p:spPr>
          <a:xfrm rot="10800000" flipV="1">
            <a:off x="4499992" y="1844824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3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6588224" y="1268760"/>
            <a:ext cx="2069275" cy="450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ounded Rectangle 31"/>
          <p:cNvSpPr/>
          <p:nvPr/>
        </p:nvSpPr>
        <p:spPr>
          <a:xfrm>
            <a:off x="6516216" y="2348880"/>
            <a:ext cx="2232248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699792" y="609329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An EGS</a:t>
            </a:r>
            <a:endParaRPr lang="zh-CN" altLang="en-US" sz="2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4" name="Object 42"/>
          <p:cNvGraphicFramePr>
            <a:graphicFrameLocks noChangeAspect="1"/>
          </p:cNvGraphicFramePr>
          <p:nvPr/>
        </p:nvGraphicFramePr>
        <p:xfrm>
          <a:off x="2123728" y="1844824"/>
          <a:ext cx="3651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86" name="Formula" r:id="rId50" imgW="221040" imgH="212400" progId="Equation.Ribbit">
                  <p:embed/>
                </p:oleObj>
              </mc:Choice>
              <mc:Fallback>
                <p:oleObj name="Formula" r:id="rId50" imgW="221040" imgH="212400" progId="Equation.Ribbit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844824"/>
                        <a:ext cx="36512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rot="10800000" flipV="1">
            <a:off x="1907704" y="2062436"/>
            <a:ext cx="216024" cy="142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42"/>
          <p:cNvGraphicFramePr>
            <a:graphicFrameLocks noChangeAspect="1"/>
          </p:cNvGraphicFramePr>
          <p:nvPr/>
        </p:nvGraphicFramePr>
        <p:xfrm>
          <a:off x="5868144" y="2503686"/>
          <a:ext cx="3651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87" name="Formula" r:id="rId52" imgW="221040" imgH="213480" progId="Equation.Ribbit">
                  <p:embed/>
                </p:oleObj>
              </mc:Choice>
              <mc:Fallback>
                <p:oleObj name="Formula" r:id="rId52" imgW="221040" imgH="213480" progId="Equation.Ribbit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503686"/>
                        <a:ext cx="36512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/>
          <p:nvPr/>
        </p:nvCxnSpPr>
        <p:spPr>
          <a:xfrm rot="5400000">
            <a:off x="5760132" y="2816932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42"/>
          <p:cNvGraphicFramePr>
            <a:graphicFrameLocks noChangeAspect="1"/>
          </p:cNvGraphicFramePr>
          <p:nvPr/>
        </p:nvGraphicFramePr>
        <p:xfrm>
          <a:off x="4140200" y="4979666"/>
          <a:ext cx="3651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88" name="Formula" r:id="rId54" imgW="221040" imgH="212400" progId="Equation.Ribbit">
                  <p:embed/>
                </p:oleObj>
              </mc:Choice>
              <mc:Fallback>
                <p:oleObj name="Formula" r:id="rId54" imgW="221040" imgH="212400" progId="Equation.Ribbit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979666"/>
                        <a:ext cx="36512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>
          <a:xfrm rot="10800000">
            <a:off x="3851027" y="5152504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2459" name="Object 27"/>
          <p:cNvGraphicFramePr>
            <a:graphicFrameLocks noChangeAspect="1"/>
          </p:cNvGraphicFramePr>
          <p:nvPr/>
        </p:nvGraphicFramePr>
        <p:xfrm>
          <a:off x="1331640" y="4221088"/>
          <a:ext cx="282575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89" name="Formula" r:id="rId56" imgW="170280" imgH="180360" progId="Equation.Ribbit">
                  <p:embed/>
                </p:oleObj>
              </mc:Choice>
              <mc:Fallback>
                <p:oleObj name="Formula" r:id="rId56" imgW="170280" imgH="180360" progId="Equation.Ribbit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221088"/>
                        <a:ext cx="282575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60" name="Object 28"/>
          <p:cNvGraphicFramePr>
            <a:graphicFrameLocks noChangeAspect="1"/>
          </p:cNvGraphicFramePr>
          <p:nvPr/>
        </p:nvGraphicFramePr>
        <p:xfrm>
          <a:off x="3563888" y="3429000"/>
          <a:ext cx="29051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90" name="Formula" r:id="rId58" imgW="174240" imgH="180360" progId="Equation.Ribbit">
                  <p:embed/>
                </p:oleObj>
              </mc:Choice>
              <mc:Fallback>
                <p:oleObj name="Formula" r:id="rId58" imgW="174240" imgH="180360" progId="Equation.Ribbit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429000"/>
                        <a:ext cx="290512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61" name="Object 29"/>
          <p:cNvGraphicFramePr>
            <a:graphicFrameLocks noChangeAspect="1"/>
          </p:cNvGraphicFramePr>
          <p:nvPr/>
        </p:nvGraphicFramePr>
        <p:xfrm>
          <a:off x="2987824" y="5724426"/>
          <a:ext cx="290513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91" name="Formula" r:id="rId60" imgW="174240" imgH="180360" progId="Equation.Ribbit">
                  <p:embed/>
                </p:oleObj>
              </mc:Choice>
              <mc:Fallback>
                <p:oleObj name="Formula" r:id="rId60" imgW="174240" imgH="180360" progId="Equation.Ribbit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724426"/>
                        <a:ext cx="290513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62" name="Object 30"/>
          <p:cNvGraphicFramePr>
            <a:graphicFrameLocks noChangeAspect="1"/>
          </p:cNvGraphicFramePr>
          <p:nvPr/>
        </p:nvGraphicFramePr>
        <p:xfrm>
          <a:off x="5220072" y="4869160"/>
          <a:ext cx="293687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92" name="Formula" r:id="rId62" imgW="176760" imgH="180360" progId="Equation.Ribbit">
                  <p:embed/>
                </p:oleObj>
              </mc:Choice>
              <mc:Fallback>
                <p:oleObj name="Formula" r:id="rId62" imgW="176760" imgH="180360" progId="Equation.Ribbit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869160"/>
                        <a:ext cx="293687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xmlns:p14="http://schemas.microsoft.com/office/powerpoint/2010/main" advTm="3853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00295 0.2724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36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Find-Verify-Fix (FVF) Framework</a:t>
            </a:r>
            <a:endParaRPr lang="zh-CN" altLang="en-US" dirty="0"/>
          </a:p>
        </p:txBody>
      </p:sp>
      <p:graphicFrame>
        <p:nvGraphicFramePr>
          <p:cNvPr id="369687" name="Object 23"/>
          <p:cNvGraphicFramePr>
            <a:graphicFrameLocks noChangeAspect="1"/>
          </p:cNvGraphicFramePr>
          <p:nvPr/>
        </p:nvGraphicFramePr>
        <p:xfrm>
          <a:off x="6012160" y="3068960"/>
          <a:ext cx="30003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8" name="Formula" r:id="rId5" imgW="181800" imgH="180360" progId="Equation.Ribbit">
                  <p:embed/>
                </p:oleObj>
              </mc:Choice>
              <mc:Fallback>
                <p:oleObj name="Formula" r:id="rId5" imgW="181800" imgH="180360" progId="Equation.Ribbit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3068960"/>
                        <a:ext cx="300037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701" name="Object 37"/>
          <p:cNvGraphicFramePr>
            <a:graphicFrameLocks noChangeAspect="1"/>
          </p:cNvGraphicFramePr>
          <p:nvPr/>
        </p:nvGraphicFramePr>
        <p:xfrm>
          <a:off x="5652120" y="4077072"/>
          <a:ext cx="31273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9" name="Formula" r:id="rId7" imgW="188280" imgH="180360" progId="Equation.Ribbit">
                  <p:embed/>
                </p:oleObj>
              </mc:Choice>
              <mc:Fallback>
                <p:oleObj name="Formula" r:id="rId7" imgW="188280" imgH="180360" progId="Equation.Ribbit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077072"/>
                        <a:ext cx="312737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702" name="Object 38"/>
          <p:cNvGraphicFramePr>
            <a:graphicFrameLocks noChangeAspect="1"/>
          </p:cNvGraphicFramePr>
          <p:nvPr/>
        </p:nvGraphicFramePr>
        <p:xfrm>
          <a:off x="6372200" y="4869160"/>
          <a:ext cx="3048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0" name="Formula" r:id="rId9" imgW="185760" imgH="180360" progId="Equation.Ribbit">
                  <p:embed/>
                </p:oleObj>
              </mc:Choice>
              <mc:Fallback>
                <p:oleObj name="Formula" r:id="rId9" imgW="185760" imgH="180360" progId="Equation.Ribbit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869160"/>
                        <a:ext cx="3048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704" name="Object 40"/>
          <p:cNvGraphicFramePr>
            <a:graphicFrameLocks noChangeAspect="1"/>
          </p:cNvGraphicFramePr>
          <p:nvPr/>
        </p:nvGraphicFramePr>
        <p:xfrm>
          <a:off x="7308304" y="3284984"/>
          <a:ext cx="30638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1" name="Formula" r:id="rId11" imgW="185760" imgH="180360" progId="Equation.Ribbit">
                  <p:embed/>
                </p:oleObj>
              </mc:Choice>
              <mc:Fallback>
                <p:oleObj name="Formula" r:id="rId11" imgW="185760" imgH="180360" progId="Equation.Ribbit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3284984"/>
                        <a:ext cx="306387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705" name="Object 41"/>
          <p:cNvGraphicFramePr>
            <a:graphicFrameLocks noChangeAspect="1"/>
          </p:cNvGraphicFramePr>
          <p:nvPr/>
        </p:nvGraphicFramePr>
        <p:xfrm>
          <a:off x="6588224" y="3789040"/>
          <a:ext cx="307975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2" name="Formula" r:id="rId13" imgW="186840" imgH="180360" progId="Equation.Ribbit">
                  <p:embed/>
                </p:oleObj>
              </mc:Choice>
              <mc:Fallback>
                <p:oleObj name="Formula" r:id="rId13" imgW="186840" imgH="180360" progId="Equation.Ribbit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3789040"/>
                        <a:ext cx="307975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Cloud 48"/>
          <p:cNvSpPr/>
          <p:nvPr/>
        </p:nvSpPr>
        <p:spPr>
          <a:xfrm>
            <a:off x="4932040" y="2420888"/>
            <a:ext cx="3384376" cy="3528392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69706" name="Object 42"/>
          <p:cNvGraphicFramePr>
            <a:graphicFrameLocks noChangeAspect="1"/>
          </p:cNvGraphicFramePr>
          <p:nvPr/>
        </p:nvGraphicFramePr>
        <p:xfrm>
          <a:off x="6588224" y="1484784"/>
          <a:ext cx="5445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3" name="Formula" r:id="rId15" imgW="326520" imgH="241560" progId="Equation.Ribbit">
                  <p:embed/>
                </p:oleObj>
              </mc:Choice>
              <mc:Fallback>
                <p:oleObj name="Formula" r:id="rId15" imgW="326520" imgH="241560" progId="Equation.Ribbit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484784"/>
                        <a:ext cx="544513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Arrow Connector 52"/>
          <p:cNvCxnSpPr/>
          <p:nvPr/>
        </p:nvCxnSpPr>
        <p:spPr>
          <a:xfrm>
            <a:off x="6084168" y="1700808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0410" name="Picture 2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496" y="1484784"/>
            <a:ext cx="4505963" cy="435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ounded Rectangle 35"/>
          <p:cNvSpPr/>
          <p:nvPr/>
        </p:nvSpPr>
        <p:spPr>
          <a:xfrm>
            <a:off x="2051720" y="1340768"/>
            <a:ext cx="2592288" cy="453650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Rectangle 36"/>
          <p:cNvSpPr/>
          <p:nvPr/>
        </p:nvSpPr>
        <p:spPr>
          <a:xfrm>
            <a:off x="35496" y="1484784"/>
            <a:ext cx="2016224" cy="4392488"/>
          </a:xfrm>
          <a:prstGeom prst="rect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00411" name="Object 42"/>
          <p:cNvGraphicFramePr>
            <a:graphicFrameLocks noChangeAspect="1"/>
          </p:cNvGraphicFramePr>
          <p:nvPr/>
        </p:nvGraphicFramePr>
        <p:xfrm>
          <a:off x="5580112" y="1484784"/>
          <a:ext cx="46831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4" name="Formula" r:id="rId18" imgW="283320" imgH="241560" progId="Equation.Ribbit">
                  <p:embed/>
                </p:oleObj>
              </mc:Choice>
              <mc:Fallback>
                <p:oleObj name="Formula" r:id="rId18" imgW="283320" imgH="241560" progId="Equation.Ribbit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484784"/>
                        <a:ext cx="468312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>
          <a:xfrm rot="5400000">
            <a:off x="6623434" y="2168860"/>
            <a:ext cx="50485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907704" y="2348880"/>
            <a:ext cx="2880320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00412" name="Object 23"/>
          <p:cNvGraphicFramePr>
            <a:graphicFrameLocks noChangeAspect="1"/>
          </p:cNvGraphicFramePr>
          <p:nvPr/>
        </p:nvGraphicFramePr>
        <p:xfrm>
          <a:off x="5724128" y="3356992"/>
          <a:ext cx="2508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5" name="Formula" r:id="rId20" imgW="152640" imgH="180360" progId="Equation.Ribbit">
                  <p:embed/>
                </p:oleObj>
              </mc:Choice>
              <mc:Fallback>
                <p:oleObj name="Formula" r:id="rId20" imgW="152640" imgH="180360" progId="Equation.Ribbit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356992"/>
                        <a:ext cx="25082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413" name="Object 23"/>
          <p:cNvGraphicFramePr>
            <a:graphicFrameLocks noChangeAspect="1"/>
          </p:cNvGraphicFramePr>
          <p:nvPr/>
        </p:nvGraphicFramePr>
        <p:xfrm>
          <a:off x="7452320" y="3717032"/>
          <a:ext cx="25558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6" name="Formula" r:id="rId22" imgW="156240" imgH="180360" progId="Equation.Ribbit">
                  <p:embed/>
                </p:oleObj>
              </mc:Choice>
              <mc:Fallback>
                <p:oleObj name="Formula" r:id="rId22" imgW="156240" imgH="180360" progId="Equation.Ribbit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3717032"/>
                        <a:ext cx="255587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414" name="Object 23"/>
          <p:cNvGraphicFramePr>
            <a:graphicFrameLocks noChangeAspect="1"/>
          </p:cNvGraphicFramePr>
          <p:nvPr/>
        </p:nvGraphicFramePr>
        <p:xfrm>
          <a:off x="6660232" y="4221088"/>
          <a:ext cx="25876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7" name="Formula" r:id="rId24" imgW="157680" imgH="180360" progId="Equation.Ribbit">
                  <p:embed/>
                </p:oleObj>
              </mc:Choice>
              <mc:Fallback>
                <p:oleObj name="Formula" r:id="rId24" imgW="157680" imgH="180360" progId="Equation.Ribbit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4221088"/>
                        <a:ext cx="258763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415" name="Object 23"/>
          <p:cNvGraphicFramePr>
            <a:graphicFrameLocks noChangeAspect="1"/>
          </p:cNvGraphicFramePr>
          <p:nvPr/>
        </p:nvGraphicFramePr>
        <p:xfrm>
          <a:off x="5652120" y="4437112"/>
          <a:ext cx="26193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8" name="Formula" r:id="rId26" imgW="158760" imgH="180360" progId="Equation.Ribbit">
                  <p:embed/>
                </p:oleObj>
              </mc:Choice>
              <mc:Fallback>
                <p:oleObj name="Formula" r:id="rId26" imgW="158760" imgH="180360" progId="Equation.Ribbit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437112"/>
                        <a:ext cx="261937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416" name="Object 23"/>
          <p:cNvGraphicFramePr>
            <a:graphicFrameLocks noChangeAspect="1"/>
          </p:cNvGraphicFramePr>
          <p:nvPr/>
        </p:nvGraphicFramePr>
        <p:xfrm>
          <a:off x="6372200" y="5229200"/>
          <a:ext cx="25558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9" name="Formula" r:id="rId28" imgW="156240" imgH="180360" progId="Equation.Ribbit">
                  <p:embed/>
                </p:oleObj>
              </mc:Choice>
              <mc:Fallback>
                <p:oleObj name="Formula" r:id="rId28" imgW="156240" imgH="180360" progId="Equation.Ribbit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5229200"/>
                        <a:ext cx="255587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rot="16200000" flipV="1">
            <a:off x="7416713" y="3609417"/>
            <a:ext cx="144016" cy="71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6732637" y="4148683"/>
            <a:ext cx="14401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6444605" y="5156795"/>
            <a:ext cx="14401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5724525" y="4364707"/>
            <a:ext cx="14401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5940152" y="3284984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652120" y="328498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√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88224" y="414908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√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00192" y="51571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FF"/>
                </a:solidFill>
              </a:rPr>
              <a:t>√</a:t>
            </a:r>
            <a:endParaRPr lang="zh-CN" altLang="en-US" sz="2400" b="1" dirty="0">
              <a:solidFill>
                <a:srgbClr val="FF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80112" y="436510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FF"/>
                </a:solidFill>
              </a:rPr>
              <a:t>√</a:t>
            </a:r>
            <a:endParaRPr lang="zh-CN" altLang="en-US" sz="2400" b="1" dirty="0">
              <a:solidFill>
                <a:srgbClr val="FF00FF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xmlns:p14="http://schemas.microsoft.com/office/powerpoint/2010/main" advTm="8620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0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277 L 4.16667E-6 0.17071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17071 L -0.00104 0.25653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25653 L -0.00104 0.3405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7" grpId="3" animBg="1"/>
      <p:bldP spid="42" grpId="0"/>
      <p:bldP spid="43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 smtClean="0"/>
              <a:t>Preprocessing: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Construct Representative Graphs</a:t>
            </a:r>
            <a:endParaRPr lang="zh-CN" altLang="en-US" dirty="0"/>
          </a:p>
        </p:txBody>
      </p:sp>
      <p:sp>
        <p:nvSpPr>
          <p:cNvPr id="17" name="Cloud 16"/>
          <p:cNvSpPr/>
          <p:nvPr/>
        </p:nvSpPr>
        <p:spPr>
          <a:xfrm>
            <a:off x="611560" y="1628800"/>
            <a:ext cx="4176464" cy="4320480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8" name="Object 42"/>
          <p:cNvGraphicFramePr>
            <a:graphicFrameLocks noChangeAspect="1"/>
          </p:cNvGraphicFramePr>
          <p:nvPr/>
        </p:nvGraphicFramePr>
        <p:xfrm>
          <a:off x="5054400" y="3514725"/>
          <a:ext cx="5429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22" name="Formula" r:id="rId5" imgW="326520" imgH="241560" progId="Equation.Ribbit">
                  <p:embed/>
                </p:oleObj>
              </mc:Choice>
              <mc:Fallback>
                <p:oleObj name="Formula" r:id="rId5" imgW="326520" imgH="241560" progId="Equation.Ribbit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400" y="3514725"/>
                        <a:ext cx="5429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0800000">
            <a:off x="4788024" y="3715446"/>
            <a:ext cx="288651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Brace 20"/>
          <p:cNvSpPr/>
          <p:nvPr/>
        </p:nvSpPr>
        <p:spPr>
          <a:xfrm>
            <a:off x="5652738" y="2564904"/>
            <a:ext cx="360040" cy="23042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4933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39" y="2348879"/>
            <a:ext cx="1293989" cy="119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934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5" y="2204863"/>
            <a:ext cx="1293989" cy="119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935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3" y="3789039"/>
            <a:ext cx="1293989" cy="119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936" name="Picture 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1" y="3717031"/>
            <a:ext cx="1293989" cy="119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940" name="Picture 2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0283" y="3933056"/>
            <a:ext cx="194810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941" name="Picture 2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80283" y="1628800"/>
            <a:ext cx="194810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 xmlns:p14="http://schemas.microsoft.com/office/powerpoint/2010/main" advTm="2747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Preprocessing: Cluster Analysis</a:t>
            </a:r>
            <a:endParaRPr lang="zh-CN" altLang="en-US" dirty="0"/>
          </a:p>
        </p:txBody>
      </p:sp>
      <p:sp>
        <p:nvSpPr>
          <p:cNvPr id="16" name="圆角矩形 2"/>
          <p:cNvSpPr/>
          <p:nvPr/>
        </p:nvSpPr>
        <p:spPr>
          <a:xfrm>
            <a:off x="899592" y="3789040"/>
            <a:ext cx="7488832" cy="208823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Segmentation clustering algorithm: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cluster consists of successive snapshots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cluster satisfies:</a:t>
            </a:r>
          </a:p>
          <a:p>
            <a:pPr>
              <a:buFont typeface="Wingdings" pitchFamily="2" charset="2"/>
              <a:buChar char="Ø"/>
            </a:pPr>
            <a:endParaRPr lang="en-US" altLang="zh-CN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altLang="zh-CN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0820" name="Object 41"/>
          <p:cNvGraphicFramePr>
            <a:graphicFrameLocks noChangeAspect="1"/>
          </p:cNvGraphicFramePr>
          <p:nvPr/>
        </p:nvGraphicFramePr>
        <p:xfrm>
          <a:off x="1403350" y="2587625"/>
          <a:ext cx="3016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7" name="Formula" r:id="rId5" imgW="181800" imgH="180360" progId="Equation.Ribbit">
                  <p:embed/>
                </p:oleObj>
              </mc:Choice>
              <mc:Fallback>
                <p:oleObj name="Formula" r:id="rId5" imgW="181800" imgH="180360" progId="Equation.Ribbit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587625"/>
                        <a:ext cx="30162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1" name="Object 41"/>
          <p:cNvGraphicFramePr>
            <a:graphicFrameLocks noChangeAspect="1"/>
          </p:cNvGraphicFramePr>
          <p:nvPr/>
        </p:nvGraphicFramePr>
        <p:xfrm>
          <a:off x="1835696" y="2587625"/>
          <a:ext cx="30638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8" name="Formula" r:id="rId7" imgW="185760" imgH="180360" progId="Equation.Ribbit">
                  <p:embed/>
                </p:oleObj>
              </mc:Choice>
              <mc:Fallback>
                <p:oleObj name="Formula" r:id="rId7" imgW="185760" imgH="18036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587625"/>
                        <a:ext cx="306388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2" name="Object 41"/>
          <p:cNvGraphicFramePr>
            <a:graphicFrameLocks noChangeAspect="1"/>
          </p:cNvGraphicFramePr>
          <p:nvPr/>
        </p:nvGraphicFramePr>
        <p:xfrm>
          <a:off x="3275856" y="2587625"/>
          <a:ext cx="30638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9" name="Formula" r:id="rId9" imgW="185760" imgH="180360" progId="Equation.Ribbit">
                  <p:embed/>
                </p:oleObj>
              </mc:Choice>
              <mc:Fallback>
                <p:oleObj name="Formula" r:id="rId9" imgW="185760" imgH="180360" progId="Equation.Ribbi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587625"/>
                        <a:ext cx="306388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3" name="Object 41"/>
          <p:cNvGraphicFramePr>
            <a:graphicFrameLocks noChangeAspect="1"/>
          </p:cNvGraphicFramePr>
          <p:nvPr/>
        </p:nvGraphicFramePr>
        <p:xfrm>
          <a:off x="4843463" y="2587625"/>
          <a:ext cx="3095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40" name="Formula" r:id="rId11" imgW="186840" imgH="180360" progId="Equation.Ribbit">
                  <p:embed/>
                </p:oleObj>
              </mc:Choice>
              <mc:Fallback>
                <p:oleObj name="Formula" r:id="rId11" imgW="186840" imgH="180360" progId="Equation.Ribbit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2587625"/>
                        <a:ext cx="309562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4" name="Object 41"/>
          <p:cNvGraphicFramePr>
            <a:graphicFrameLocks noChangeAspect="1"/>
          </p:cNvGraphicFramePr>
          <p:nvPr/>
        </p:nvGraphicFramePr>
        <p:xfrm>
          <a:off x="5823371" y="2587625"/>
          <a:ext cx="40481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41" name="Formula" r:id="rId13" imgW="245160" imgH="180360" progId="Equation.Ribbit">
                  <p:embed/>
                </p:oleObj>
              </mc:Choice>
              <mc:Fallback>
                <p:oleObj name="Formula" r:id="rId13" imgW="245160" imgH="180360" progId="Equation.Ribbit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371" y="2587625"/>
                        <a:ext cx="404813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6" name="Object 41"/>
          <p:cNvGraphicFramePr>
            <a:graphicFrameLocks noChangeAspect="1"/>
          </p:cNvGraphicFramePr>
          <p:nvPr/>
        </p:nvGraphicFramePr>
        <p:xfrm>
          <a:off x="7380312" y="2587625"/>
          <a:ext cx="4032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42" name="Formula" r:id="rId15" imgW="245160" imgH="180360" progId="Equation.Ribbit">
                  <p:embed/>
                </p:oleObj>
              </mc:Choice>
              <mc:Fallback>
                <p:oleObj name="Formula" r:id="rId15" imgW="245160" imgH="180360" progId="Equation.Ribbit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2587625"/>
                        <a:ext cx="40322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7" name="Object 41"/>
          <p:cNvGraphicFramePr>
            <a:graphicFrameLocks noChangeAspect="1"/>
          </p:cNvGraphicFramePr>
          <p:nvPr/>
        </p:nvGraphicFramePr>
        <p:xfrm>
          <a:off x="2267744" y="2587625"/>
          <a:ext cx="30956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43" name="Formula" r:id="rId17" imgW="186840" imgH="180360" progId="Equation.Ribbit">
                  <p:embed/>
                </p:oleObj>
              </mc:Choice>
              <mc:Fallback>
                <p:oleObj name="Formula" r:id="rId17" imgW="186840" imgH="180360" progId="Equation.Ribbit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587625"/>
                        <a:ext cx="309563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8" name="Object 41"/>
          <p:cNvGraphicFramePr>
            <a:graphicFrameLocks noChangeAspect="1"/>
          </p:cNvGraphicFramePr>
          <p:nvPr/>
        </p:nvGraphicFramePr>
        <p:xfrm>
          <a:off x="2699792" y="2587625"/>
          <a:ext cx="31273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44" name="Formula" r:id="rId19" imgW="188280" imgH="180360" progId="Equation.Ribbit">
                  <p:embed/>
                </p:oleObj>
              </mc:Choice>
              <mc:Fallback>
                <p:oleObj name="Formula" r:id="rId19" imgW="188280" imgH="180360" progId="Equation.Ribbit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587625"/>
                        <a:ext cx="312737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9" name="Object 41"/>
          <p:cNvGraphicFramePr>
            <a:graphicFrameLocks noChangeAspect="1"/>
          </p:cNvGraphicFramePr>
          <p:nvPr/>
        </p:nvGraphicFramePr>
        <p:xfrm>
          <a:off x="3779912" y="2587625"/>
          <a:ext cx="3095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45" name="Formula" r:id="rId21" imgW="186840" imgH="180360" progId="Equation.Ribbit">
                  <p:embed/>
                </p:oleObj>
              </mc:Choice>
              <mc:Fallback>
                <p:oleObj name="Formula" r:id="rId21" imgW="186840" imgH="180360" progId="Equation.Ribbit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587625"/>
                        <a:ext cx="309562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30" name="Object 41"/>
          <p:cNvGraphicFramePr>
            <a:graphicFrameLocks noChangeAspect="1"/>
          </p:cNvGraphicFramePr>
          <p:nvPr/>
        </p:nvGraphicFramePr>
        <p:xfrm>
          <a:off x="4259263" y="2587625"/>
          <a:ext cx="31273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46" name="Formula" r:id="rId23" imgW="189360" imgH="180360" progId="Equation.Ribbit">
                  <p:embed/>
                </p:oleObj>
              </mc:Choice>
              <mc:Fallback>
                <p:oleObj name="Formula" r:id="rId23" imgW="189360" imgH="180360" progId="Equation.Ribbit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2587625"/>
                        <a:ext cx="312737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31" name="Object 41"/>
          <p:cNvGraphicFramePr>
            <a:graphicFrameLocks noChangeAspect="1"/>
          </p:cNvGraphicFramePr>
          <p:nvPr/>
        </p:nvGraphicFramePr>
        <p:xfrm>
          <a:off x="5342558" y="2587625"/>
          <a:ext cx="3095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47" name="Formula" r:id="rId25" imgW="186840" imgH="180360" progId="Equation.Ribbit">
                  <p:embed/>
                </p:oleObj>
              </mc:Choice>
              <mc:Fallback>
                <p:oleObj name="Formula" r:id="rId25" imgW="186840" imgH="180360" progId="Equation.Ribbit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2558" y="2587625"/>
                        <a:ext cx="309562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32" name="Object 41"/>
          <p:cNvGraphicFramePr>
            <a:graphicFrameLocks noChangeAspect="1"/>
          </p:cNvGraphicFramePr>
          <p:nvPr/>
        </p:nvGraphicFramePr>
        <p:xfrm>
          <a:off x="6300192" y="2587625"/>
          <a:ext cx="3968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48" name="Formula" r:id="rId27" imgW="241560" imgH="180360" progId="Equation.Ribbit">
                  <p:embed/>
                </p:oleObj>
              </mc:Choice>
              <mc:Fallback>
                <p:oleObj name="Formula" r:id="rId27" imgW="241560" imgH="180360" progId="Equation.Ribbit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2587625"/>
                        <a:ext cx="3968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33" name="Object 41"/>
          <p:cNvGraphicFramePr>
            <a:graphicFrameLocks noChangeAspect="1"/>
          </p:cNvGraphicFramePr>
          <p:nvPr/>
        </p:nvGraphicFramePr>
        <p:xfrm>
          <a:off x="6876256" y="2587625"/>
          <a:ext cx="4032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49" name="Formula" r:id="rId29" imgW="244080" imgH="180360" progId="Equation.Ribbit">
                  <p:embed/>
                </p:oleObj>
              </mc:Choice>
              <mc:Fallback>
                <p:oleObj name="Formula" r:id="rId29" imgW="244080" imgH="180360" progId="Equation.Ribbit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2587625"/>
                        <a:ext cx="40322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1115616" y="2348880"/>
            <a:ext cx="6912768" cy="79208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Down Arrow Callout 31"/>
          <p:cNvSpPr/>
          <p:nvPr/>
        </p:nvSpPr>
        <p:spPr>
          <a:xfrm>
            <a:off x="3491880" y="1340768"/>
            <a:ext cx="2088232" cy="1008112"/>
          </a:xfrm>
          <a:prstGeom prst="downArrowCallout">
            <a:avLst>
              <a:gd name="adj1" fmla="val 21013"/>
              <a:gd name="adj2" fmla="val 25000"/>
              <a:gd name="adj3" fmla="val 25000"/>
              <a:gd name="adj4" fmla="val 47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EGS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1547664" y="5085184"/>
          <a:ext cx="655919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50" name="Formula" r:id="rId31" imgW="3168720" imgH="250200" progId="Equation.Ribbit">
                  <p:embed/>
                </p:oleObj>
              </mc:Choice>
              <mc:Fallback>
                <p:oleObj name="Formula" r:id="rId31" imgW="3168720" imgH="250200" progId="Equation.Ribbit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085184"/>
                        <a:ext cx="6559191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 rot="5400000">
            <a:off x="611560" y="2708920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6084168" y="2708920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995936" y="2708920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 xmlns:p14="http://schemas.microsoft.com/office/powerpoint/2010/main" advTm="724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8.67052E-7 L 0.20486 -8.67052E-7 " pathEditMode="relative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Query Processing Phase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Type of queries we use FVF to solve:</a:t>
            </a:r>
          </a:p>
          <a:p>
            <a:pPr lvl="1"/>
            <a:r>
              <a:rPr lang="en-US" altLang="zh-CN" dirty="0" smtClean="0"/>
              <a:t>Shortest path</a:t>
            </a:r>
          </a:p>
          <a:p>
            <a:pPr lvl="1"/>
            <a:r>
              <a:rPr lang="en-US" altLang="zh-CN" dirty="0" smtClean="0"/>
              <a:t>Closeness centrality</a:t>
            </a:r>
          </a:p>
          <a:p>
            <a:pPr lvl="1"/>
            <a:r>
              <a:rPr lang="en-US" altLang="zh-CN" dirty="0" smtClean="0"/>
              <a:t>Graph diameter</a:t>
            </a:r>
          </a:p>
          <a:p>
            <a:endParaRPr lang="zh-CN" altLang="en-US" dirty="0"/>
          </a:p>
        </p:txBody>
      </p:sp>
      <p:sp>
        <p:nvSpPr>
          <p:cNvPr id="4" name="Hexagon 3"/>
          <p:cNvSpPr/>
          <p:nvPr/>
        </p:nvSpPr>
        <p:spPr>
          <a:xfrm>
            <a:off x="827584" y="2204864"/>
            <a:ext cx="3960440" cy="504056"/>
          </a:xfrm>
          <a:prstGeom prst="hexagon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2645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Shortest Path Query Processing</a:t>
            </a:r>
            <a:br>
              <a:rPr lang="en-US" altLang="zh-CN" dirty="0" smtClean="0"/>
            </a:br>
            <a:r>
              <a:rPr lang="en-US" altLang="zh-CN" b="1" dirty="0" smtClean="0">
                <a:solidFill>
                  <a:srgbClr val="FF0000"/>
                </a:solidFill>
              </a:rPr>
              <a:t>FIND</a:t>
            </a:r>
            <a:r>
              <a:rPr lang="en-US" altLang="zh-CN" dirty="0" smtClean="0"/>
              <a:t> Representative Solutions</a:t>
            </a:r>
            <a:endParaRPr lang="zh-CN" altLang="en-US" dirty="0"/>
          </a:p>
        </p:txBody>
      </p:sp>
      <p:sp>
        <p:nvSpPr>
          <p:cNvPr id="20" name="Cloud 19"/>
          <p:cNvSpPr/>
          <p:nvPr/>
        </p:nvSpPr>
        <p:spPr>
          <a:xfrm>
            <a:off x="1069301" y="2133056"/>
            <a:ext cx="3600400" cy="4104456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1" name="Object 42"/>
          <p:cNvGraphicFramePr>
            <a:graphicFrameLocks noChangeAspect="1"/>
          </p:cNvGraphicFramePr>
          <p:nvPr/>
        </p:nvGraphicFramePr>
        <p:xfrm>
          <a:off x="4936078" y="4090989"/>
          <a:ext cx="5429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2" name="Formula" r:id="rId5" imgW="326520" imgH="241560" progId="Equation.Ribbit">
                  <p:embed/>
                </p:oleObj>
              </mc:Choice>
              <mc:Fallback>
                <p:oleObj name="Formula" r:id="rId5" imgW="326520" imgH="241560" progId="Equation.Ribbit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6078" y="4090989"/>
                        <a:ext cx="5429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rot="10800000">
            <a:off x="4669702" y="4291710"/>
            <a:ext cx="288651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>
            <a:off x="5533797" y="3141168"/>
            <a:ext cx="360040" cy="23042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5365" y="2924944"/>
            <a:ext cx="1223408" cy="11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13517" y="2852936"/>
            <a:ext cx="1223408" cy="11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9341" y="4149080"/>
            <a:ext cx="1223408" cy="11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97493" y="4221088"/>
            <a:ext cx="1223408" cy="11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93837" y="4653336"/>
            <a:ext cx="155848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93839" y="2348880"/>
            <a:ext cx="155848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93837" y="2348880"/>
            <a:ext cx="155848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93837" y="4653336"/>
            <a:ext cx="155848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4468" name="Object 27"/>
          <p:cNvGraphicFramePr>
            <a:graphicFrameLocks noChangeAspect="1"/>
          </p:cNvGraphicFramePr>
          <p:nvPr/>
        </p:nvGraphicFramePr>
        <p:xfrm>
          <a:off x="395536" y="1616794"/>
          <a:ext cx="810895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3" name="Formula" r:id="rId15" imgW="4443840" imgH="170280" progId="Equation.Ribbit">
                  <p:embed/>
                </p:oleObj>
              </mc:Choice>
              <mc:Fallback>
                <p:oleObj name="Formula" r:id="rId15" imgW="4443840" imgH="170280" progId="Equation.Ribbit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616794"/>
                        <a:ext cx="8108950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69" name="Object 85"/>
          <p:cNvGraphicFramePr>
            <a:graphicFrameLocks noChangeAspect="1"/>
          </p:cNvGraphicFramePr>
          <p:nvPr/>
        </p:nvGraphicFramePr>
        <p:xfrm>
          <a:off x="6075885" y="3933056"/>
          <a:ext cx="1258112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4" name="Formula" r:id="rId17" imgW="1201680" imgH="278280" progId="Equation.Ribbit">
                  <p:embed/>
                </p:oleObj>
              </mc:Choice>
              <mc:Fallback>
                <p:oleObj name="Formula" r:id="rId17" imgW="1201680" imgH="278280" progId="Equation.Ribbit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885" y="3933056"/>
                        <a:ext cx="1258112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5"/>
          <p:cNvGraphicFramePr>
            <a:graphicFrameLocks noChangeAspect="1"/>
          </p:cNvGraphicFramePr>
          <p:nvPr/>
        </p:nvGraphicFramePr>
        <p:xfrm>
          <a:off x="6037853" y="6165304"/>
          <a:ext cx="1248137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5" name="Formula" r:id="rId19" imgW="1191600" imgH="278280" progId="Equation.Ribbit">
                  <p:embed/>
                </p:oleObj>
              </mc:Choice>
              <mc:Fallback>
                <p:oleObj name="Formula" r:id="rId19" imgW="1191600" imgH="278280" progId="Equation.Ribbit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853" y="6165304"/>
                        <a:ext cx="1248137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xmlns:p14="http://schemas.microsoft.com/office/powerpoint/2010/main" advTm="3745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Shortest Path Query Processing</a:t>
            </a:r>
            <a:br>
              <a:rPr lang="en-US" altLang="zh-CN" dirty="0" smtClean="0"/>
            </a:br>
            <a:r>
              <a:rPr lang="en-US" altLang="zh-CN" b="1" dirty="0" smtClean="0">
                <a:solidFill>
                  <a:srgbClr val="FF0000"/>
                </a:solidFill>
              </a:rPr>
              <a:t>VERIFY</a:t>
            </a:r>
            <a:r>
              <a:rPr lang="en-US" altLang="zh-CN" dirty="0" smtClean="0"/>
              <a:t> Representative Solutions</a:t>
            </a:r>
            <a:endParaRPr lang="zh-CN" altLang="en-US" dirty="0"/>
          </a:p>
        </p:txBody>
      </p:sp>
      <p:graphicFrame>
        <p:nvGraphicFramePr>
          <p:cNvPr id="424962" name="Object 42"/>
          <p:cNvGraphicFramePr>
            <a:graphicFrameLocks noChangeAspect="1"/>
          </p:cNvGraphicFramePr>
          <p:nvPr/>
        </p:nvGraphicFramePr>
        <p:xfrm>
          <a:off x="1046163" y="3783013"/>
          <a:ext cx="4800600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67" name="Formula" r:id="rId4" imgW="3603240" imgH="866160" progId="Equation.Ribbit">
                  <p:embed/>
                </p:oleObj>
              </mc:Choice>
              <mc:Fallback>
                <p:oleObj name="Formula" r:id="rId4" imgW="3603240" imgH="86616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3783013"/>
                        <a:ext cx="4800600" cy="114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1259632" y="2564904"/>
          <a:ext cx="38671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68" name="Formula" r:id="rId6" imgW="2903400" imgH="278280" progId="Equation.Ribbit">
                  <p:embed/>
                </p:oleObj>
              </mc:Choice>
              <mc:Fallback>
                <p:oleObj name="Formula" r:id="rId6" imgW="2903400" imgH="27828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564904"/>
                        <a:ext cx="386715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39552" y="1844824"/>
            <a:ext cx="3024336" cy="5040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Bounding property:</a:t>
            </a:r>
            <a:endParaRPr lang="zh-CN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1700808"/>
            <a:ext cx="155848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4005264"/>
            <a:ext cx="155848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85"/>
          <p:cNvGraphicFramePr>
            <a:graphicFrameLocks noChangeAspect="1"/>
          </p:cNvGraphicFramePr>
          <p:nvPr/>
        </p:nvGraphicFramePr>
        <p:xfrm>
          <a:off x="6338224" y="3284984"/>
          <a:ext cx="1258112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69" name="Formula" r:id="rId10" imgW="1201680" imgH="278280" progId="Equation.Ribbit">
                  <p:embed/>
                </p:oleObj>
              </mc:Choice>
              <mc:Fallback>
                <p:oleObj name="Formula" r:id="rId10" imgW="1201680" imgH="27828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224" y="3284984"/>
                        <a:ext cx="1258112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5"/>
          <p:cNvGraphicFramePr>
            <a:graphicFrameLocks noChangeAspect="1"/>
          </p:cNvGraphicFramePr>
          <p:nvPr/>
        </p:nvGraphicFramePr>
        <p:xfrm>
          <a:off x="6300192" y="5517232"/>
          <a:ext cx="1248137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70" name="Formula" r:id="rId12" imgW="1191600" imgH="278280" progId="Equation.Ribbit">
                  <p:embed/>
                </p:oleObj>
              </mc:Choice>
              <mc:Fallback>
                <p:oleObj name="Formula" r:id="rId12" imgW="1191600" imgH="278280" progId="Equation.Ribbit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5517232"/>
                        <a:ext cx="1248137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advTm="1561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Shortest Path Query Processing</a:t>
            </a:r>
            <a:br>
              <a:rPr lang="en-US" altLang="zh-CN" dirty="0" smtClean="0"/>
            </a:br>
            <a:r>
              <a:rPr lang="en-US" altLang="zh-CN" b="1" dirty="0" smtClean="0">
                <a:solidFill>
                  <a:srgbClr val="FF0000"/>
                </a:solidFill>
              </a:rPr>
              <a:t>VERIFY</a:t>
            </a:r>
            <a:r>
              <a:rPr lang="en-US" altLang="zh-CN" dirty="0" smtClean="0"/>
              <a:t> Representative Solutions</a:t>
            </a:r>
            <a:endParaRPr lang="zh-CN" altLang="en-US" dirty="0"/>
          </a:p>
        </p:txBody>
      </p:sp>
      <p:sp>
        <p:nvSpPr>
          <p:cNvPr id="6" name="Cloud 5"/>
          <p:cNvSpPr/>
          <p:nvPr/>
        </p:nvSpPr>
        <p:spPr>
          <a:xfrm>
            <a:off x="827584" y="1484784"/>
            <a:ext cx="4824536" cy="3960440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276872"/>
            <a:ext cx="1223408" cy="11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132856"/>
            <a:ext cx="1223408" cy="11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3717032"/>
            <a:ext cx="1223408" cy="11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3645024"/>
            <a:ext cx="1223408" cy="11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11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2564904"/>
            <a:ext cx="21041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491880" y="3645024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√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3728" y="2276872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×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07904" y="2204864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×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9712" y="3789040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×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431111" name="Object 42"/>
          <p:cNvGraphicFramePr>
            <a:graphicFrameLocks noChangeAspect="1"/>
          </p:cNvGraphicFramePr>
          <p:nvPr/>
        </p:nvGraphicFramePr>
        <p:xfrm>
          <a:off x="1327150" y="5661248"/>
          <a:ext cx="669925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13" name="Formula" r:id="rId10" imgW="5023080" imgH="658080" progId="Equation.Ribbit">
                  <p:embed/>
                </p:oleObj>
              </mc:Choice>
              <mc:Fallback>
                <p:oleObj name="Formula" r:id="rId10" imgW="5023080" imgH="658080" progId="Equation.Ribbit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5661248"/>
                        <a:ext cx="6699250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xmlns:p14="http://schemas.microsoft.com/office/powerpoint/2010/main" advTm="4093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Shortest Path Query Processing</a:t>
            </a:r>
            <a:br>
              <a:rPr lang="en-US" altLang="zh-CN" dirty="0" smtClean="0"/>
            </a:br>
            <a:r>
              <a:rPr lang="en-US" altLang="zh-CN" b="1" dirty="0" smtClean="0">
                <a:solidFill>
                  <a:srgbClr val="FF0000"/>
                </a:solidFill>
              </a:rPr>
              <a:t>VERIFY</a:t>
            </a:r>
            <a:r>
              <a:rPr lang="en-US" altLang="zh-CN" dirty="0" smtClean="0"/>
              <a:t> Representative Solutions</a:t>
            </a:r>
            <a:endParaRPr lang="zh-CN" altLang="en-US" dirty="0"/>
          </a:p>
        </p:txBody>
      </p:sp>
      <p:sp>
        <p:nvSpPr>
          <p:cNvPr id="6" name="Cloud 5"/>
          <p:cNvSpPr/>
          <p:nvPr/>
        </p:nvSpPr>
        <p:spPr>
          <a:xfrm>
            <a:off x="1115616" y="1484784"/>
            <a:ext cx="4536504" cy="3672408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31111" name="Object 42"/>
          <p:cNvGraphicFramePr>
            <a:graphicFrameLocks noChangeAspect="1"/>
          </p:cNvGraphicFramePr>
          <p:nvPr/>
        </p:nvGraphicFramePr>
        <p:xfrm>
          <a:off x="372690" y="5335588"/>
          <a:ext cx="81597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61" name="Formula" r:id="rId5" imgW="6117840" imgH="600840" progId="Equation.Ribbit">
                  <p:embed/>
                </p:oleObj>
              </mc:Choice>
              <mc:Fallback>
                <p:oleObj name="Formula" r:id="rId5" imgW="6117840" imgH="600840" progId="Equation.Ribbit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690" y="5335588"/>
                        <a:ext cx="815975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315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2132856"/>
            <a:ext cx="1223408" cy="11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315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2132856"/>
            <a:ext cx="1223408" cy="11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315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3429000"/>
            <a:ext cx="1223408" cy="11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123728" y="2204864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√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912" y="2204864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√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pic>
        <p:nvPicPr>
          <p:cNvPr id="43315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1916832"/>
            <a:ext cx="187038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699792" y="3501008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×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433159" name="Object 42"/>
          <p:cNvGraphicFramePr>
            <a:graphicFrameLocks noChangeAspect="1"/>
          </p:cNvGraphicFramePr>
          <p:nvPr/>
        </p:nvGraphicFramePr>
        <p:xfrm>
          <a:off x="5580112" y="4077072"/>
          <a:ext cx="27527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62" name="Formula" r:id="rId11" imgW="2094480" imgH="278280" progId="Equation.Ribbit">
                  <p:embed/>
                </p:oleObj>
              </mc:Choice>
              <mc:Fallback>
                <p:oleObj name="Formula" r:id="rId11" imgW="2094480" imgH="278280" progId="Equation.Ribbit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077072"/>
                        <a:ext cx="2752725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xmlns:p14="http://schemas.microsoft.com/office/powerpoint/2010/main" advTm="5500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Shortest Path Query Processing</a:t>
            </a:r>
            <a:br>
              <a:rPr lang="en-US" altLang="zh-CN" dirty="0" smtClean="0"/>
            </a:br>
            <a:r>
              <a:rPr lang="en-US" altLang="zh-CN" b="1" dirty="0" smtClean="0">
                <a:solidFill>
                  <a:srgbClr val="FF0000"/>
                </a:solidFill>
              </a:rPr>
              <a:t>FIX </a:t>
            </a:r>
            <a:r>
              <a:rPr lang="en-US" altLang="zh-CN" dirty="0" smtClean="0"/>
              <a:t>Representative Solutions</a:t>
            </a:r>
            <a:endParaRPr lang="zh-CN" altLang="en-US" dirty="0"/>
          </a:p>
        </p:txBody>
      </p:sp>
      <p:sp>
        <p:nvSpPr>
          <p:cNvPr id="6" name="Cloud 5"/>
          <p:cNvSpPr/>
          <p:nvPr/>
        </p:nvSpPr>
        <p:spPr>
          <a:xfrm>
            <a:off x="1763688" y="2276872"/>
            <a:ext cx="2520280" cy="2520280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31111" name="Object 42"/>
          <p:cNvGraphicFramePr>
            <a:graphicFrameLocks noChangeAspect="1"/>
          </p:cNvGraphicFramePr>
          <p:nvPr/>
        </p:nvGraphicFramePr>
        <p:xfrm>
          <a:off x="2025650" y="5462588"/>
          <a:ext cx="47910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83" name="Formula" r:id="rId4" imgW="3593160" imgH="468720" progId="Equation.Ribbit">
                  <p:embed/>
                </p:oleObj>
              </mc:Choice>
              <mc:Fallback>
                <p:oleObj name="Formula" r:id="rId4" imgW="3593160" imgH="468720" progId="Equation.Ribbit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5462588"/>
                        <a:ext cx="4791075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41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852936"/>
            <a:ext cx="1223408" cy="11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42"/>
          <p:cNvGraphicFramePr>
            <a:graphicFrameLocks noChangeAspect="1"/>
          </p:cNvGraphicFramePr>
          <p:nvPr/>
        </p:nvGraphicFramePr>
        <p:xfrm>
          <a:off x="4621734" y="3226693"/>
          <a:ext cx="5429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84" name="Formula" r:id="rId7" imgW="326520" imgH="241560" progId="Equation.Ribbit">
                  <p:embed/>
                </p:oleObj>
              </mc:Choice>
              <mc:Fallback>
                <p:oleObj name="Formula" r:id="rId7" imgW="326520" imgH="24156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734" y="3226693"/>
                        <a:ext cx="5429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0800000">
            <a:off x="4355357" y="3429000"/>
            <a:ext cx="288651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>
            <a:off x="5220072" y="2276872"/>
            <a:ext cx="360040" cy="23042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418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1556792"/>
            <a:ext cx="16287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18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07521" y="3789040"/>
            <a:ext cx="16287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Tm="15382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pic>
        <p:nvPicPr>
          <p:cNvPr id="342020" name="Picture 4" descr="http://4.bp.blogspot.com/_rf_DyFEQrps/TMFtU4iJQYI/AAAAAAAAAQ8/06t9XqFFqL8/s320/social-networking-thumbna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0437" y="4365104"/>
            <a:ext cx="2465459" cy="1872208"/>
          </a:xfrm>
          <a:prstGeom prst="rect">
            <a:avLst/>
          </a:prstGeom>
          <a:noFill/>
        </p:spPr>
      </p:pic>
      <p:pic>
        <p:nvPicPr>
          <p:cNvPr id="34202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655412"/>
            <a:ext cx="2520280" cy="191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39552" y="1124745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Graphs are widely used to model the world</a:t>
            </a:r>
            <a:endParaRPr lang="zh-CN" alt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5076" y="3851756"/>
            <a:ext cx="8549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The world is ever changing/Graphs evolve with time</a:t>
            </a:r>
            <a:endParaRPr lang="zh-CN" altLang="en-US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1115616" y="4869160"/>
            <a:ext cx="648072" cy="792088"/>
          </a:xfrm>
          <a:prstGeom prst="cloud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42028" name="Picture 12" descr="Avec le Peer-to-pe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365104"/>
            <a:ext cx="2520280" cy="1968704"/>
          </a:xfrm>
          <a:prstGeom prst="rect">
            <a:avLst/>
          </a:prstGeom>
          <a:noFill/>
        </p:spPr>
      </p:pic>
      <p:pic>
        <p:nvPicPr>
          <p:cNvPr id="34202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1628801"/>
            <a:ext cx="2520279" cy="197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loud 22"/>
          <p:cNvSpPr/>
          <p:nvPr/>
        </p:nvSpPr>
        <p:spPr>
          <a:xfrm>
            <a:off x="4067944" y="5733256"/>
            <a:ext cx="576064" cy="504056"/>
          </a:xfrm>
          <a:prstGeom prst="cloud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48264" y="23488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8264" y="51571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631007"/>
      </p:ext>
    </p:extLst>
  </p:cSld>
  <p:clrMapOvr>
    <a:masterClrMapping/>
  </p:clrMapOvr>
  <p:transition xmlns:p14="http://schemas.microsoft.com/office/powerpoint/2010/main" advTm="4734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20" grpId="0" animBg="1"/>
      <p:bldP spid="23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Introduction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Solution framework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FF0000"/>
                </a:solidFill>
              </a:rPr>
              <a:t>Storage models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Experimental evaluation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Conclusions</a:t>
            </a:r>
            <a:endParaRPr lang="zh-CN" altLang="en-US" dirty="0"/>
          </a:p>
        </p:txBody>
      </p:sp>
    </p:spTree>
  </p:cSld>
  <p:clrMapOvr>
    <a:masterClrMapping/>
  </p:clrMapOvr>
  <p:transition xmlns:p14="http://schemas.microsoft.com/office/powerpoint/2010/main" advTm="6006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EGS Storage Models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110871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dirty="0" smtClean="0"/>
              <a:t>Wikipedia dataset (365 snapshots, &gt;1M articles, &gt;20M hyperlinks)</a:t>
            </a:r>
            <a:endParaRPr lang="zh-CN" altLang="en-US" sz="2000" dirty="0"/>
          </a:p>
        </p:txBody>
      </p:sp>
      <p:sp>
        <p:nvSpPr>
          <p:cNvPr id="6" name="圆角矩形 2"/>
          <p:cNvSpPr/>
          <p:nvPr/>
        </p:nvSpPr>
        <p:spPr>
          <a:xfrm>
            <a:off x="899592" y="2060848"/>
            <a:ext cx="7632848" cy="576064"/>
          </a:xfrm>
          <a:prstGeom prst="roundRect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Space cost: more than 365X20M = 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7.3billion</a:t>
            </a: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hyperlinks!!!</a:t>
            </a:r>
            <a:endParaRPr lang="zh-CN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圆角矩形 2"/>
          <p:cNvSpPr/>
          <p:nvPr/>
        </p:nvSpPr>
        <p:spPr>
          <a:xfrm>
            <a:off x="899592" y="2852936"/>
            <a:ext cx="7632848" cy="1296144"/>
          </a:xfrm>
          <a:prstGeom prst="roundRect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Aims of storage models: 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1) Compress data to fit in memory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2) Support the application of the FVF algorithm framework</a:t>
            </a:r>
            <a:endParaRPr lang="zh-CN" alt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圆角矩形 2"/>
          <p:cNvSpPr/>
          <p:nvPr/>
        </p:nvSpPr>
        <p:spPr>
          <a:xfrm>
            <a:off x="899592" y="4653136"/>
            <a:ext cx="7632848" cy="1440160"/>
          </a:xfrm>
          <a:prstGeom prst="roundRect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Effectiveness of our storage models:</a:t>
            </a:r>
          </a:p>
          <a:p>
            <a:r>
              <a:rPr lang="en-US" altLang="zh-C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50M</a:t>
            </a:r>
            <a:r>
              <a:rPr lang="en-US" altLang="zh-CN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hyperlinks for the baseline algorithm, </a:t>
            </a:r>
          </a:p>
          <a:p>
            <a:r>
              <a:rPr lang="en-US" altLang="zh-C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100M</a:t>
            </a:r>
            <a:r>
              <a:rPr lang="en-US" altLang="zh-CN" sz="22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hyperlinks for the FVF algorithm, </a:t>
            </a:r>
          </a:p>
          <a:p>
            <a:r>
              <a:rPr lang="en-US" altLang="zh-CN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compared to </a:t>
            </a:r>
            <a:r>
              <a:rPr lang="en-US" altLang="zh-C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7.3 billion</a:t>
            </a:r>
            <a:r>
              <a:rPr lang="en-US" altLang="zh-CN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hyperlinks without compression!!!</a:t>
            </a:r>
            <a:endParaRPr lang="zh-CN" altLang="en-US" sz="2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Tm="79186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Experimental Evaluation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600" dirty="0" smtClean="0"/>
              <a:t>Datasets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200" dirty="0" smtClean="0"/>
              <a:t>Real datasets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CN" sz="2200" dirty="0" err="1" smtClean="0"/>
              <a:t>Facebook</a:t>
            </a:r>
            <a:r>
              <a:rPr lang="en-US" altLang="zh-CN" sz="2200" dirty="0" smtClean="0"/>
              <a:t>-friendship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CN" sz="2200" dirty="0" smtClean="0"/>
              <a:t>YouTube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CN" sz="2200" dirty="0" smtClean="0"/>
              <a:t>Wikipedia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200" dirty="0" smtClean="0"/>
              <a:t>Synthetic datasets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600" dirty="0" smtClean="0"/>
              <a:t>FVF VS Baseline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200" dirty="0" smtClean="0"/>
              <a:t>Baseline: Execute a graph algorithm on each snapshot independently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600" dirty="0" smtClean="0"/>
              <a:t>Settings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200" dirty="0" smtClean="0"/>
              <a:t>C++, Linux, CPU: 2.83GHz Dual Core, Memory: 4G</a:t>
            </a:r>
            <a:endParaRPr lang="en-US" altLang="zh-CN" sz="1800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 xmlns:p14="http://schemas.microsoft.com/office/powerpoint/2010/main" advTm="25304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7430319" cy="379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Experimental Evaluation</a:t>
            </a:r>
            <a:endParaRPr lang="zh-CN" altLang="en-US" dirty="0"/>
          </a:p>
        </p:txBody>
      </p:sp>
      <p:sp>
        <p:nvSpPr>
          <p:cNvPr id="6" name="圆角矩形 2"/>
          <p:cNvSpPr/>
          <p:nvPr/>
        </p:nvSpPr>
        <p:spPr>
          <a:xfrm>
            <a:off x="1187624" y="5877272"/>
            <a:ext cx="7272808" cy="36004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Average graph edit similarity (</a:t>
            </a:r>
            <a:r>
              <a:rPr lang="en-US" altLang="zh-CN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ges</a:t>
            </a: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between successive snapshots</a:t>
            </a:r>
            <a:endParaRPr lang="zh-CN" alt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rot="16200000" flipV="1">
            <a:off x="3977934" y="5031178"/>
            <a:ext cx="216024" cy="14761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3568" y="146562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Dataset statistics</a:t>
            </a:r>
            <a:endParaRPr lang="zh-CN" alt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Tm="35256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Experimental Evaluation-</a:t>
            </a:r>
            <a:br>
              <a:rPr lang="en-US" altLang="zh-CN" dirty="0" smtClean="0"/>
            </a:br>
            <a:r>
              <a:rPr lang="en-US" altLang="zh-CN" dirty="0" smtClean="0"/>
              <a:t>Shortest Path Queries</a:t>
            </a:r>
            <a:endParaRPr lang="zh-CN" altLang="en-US" dirty="0"/>
          </a:p>
        </p:txBody>
      </p:sp>
      <p:graphicFrame>
        <p:nvGraphicFramePr>
          <p:cNvPr id="436227" name="Object 42"/>
          <p:cNvGraphicFramePr>
            <a:graphicFrameLocks noChangeAspect="1"/>
          </p:cNvGraphicFramePr>
          <p:nvPr/>
        </p:nvGraphicFramePr>
        <p:xfrm>
          <a:off x="755576" y="2132856"/>
          <a:ext cx="7220976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29" name="Formula" r:id="rId4" imgW="4756320" imgH="1635840" progId="Equation.Ribbit">
                  <p:embed/>
                </p:oleObj>
              </mc:Choice>
              <mc:Fallback>
                <p:oleObj name="Formula" r:id="rId4" imgW="4756320" imgH="16358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132856"/>
                        <a:ext cx="7220976" cy="2448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79912" y="494116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500 queries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Tm="43041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0834" y="2132856"/>
            <a:ext cx="324494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Experimental Evaluation-</a:t>
            </a:r>
            <a:br>
              <a:rPr lang="en-US" altLang="zh-CN" dirty="0" smtClean="0"/>
            </a:br>
            <a:r>
              <a:rPr lang="en-US" altLang="zh-CN" dirty="0" smtClean="0"/>
              <a:t>Shortest Path Queries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63093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/>
              <a:t>FBFriend</a:t>
            </a:r>
            <a:r>
              <a:rPr lang="en-US" altLang="zh-CN" dirty="0" smtClean="0"/>
              <a:t> dataset</a:t>
            </a:r>
            <a:endParaRPr lang="zh-CN" altLang="en-US" dirty="0"/>
          </a:p>
        </p:txBody>
      </p:sp>
      <p:sp>
        <p:nvSpPr>
          <p:cNvPr id="10" name="圆角矩形 2"/>
          <p:cNvSpPr/>
          <p:nvPr/>
        </p:nvSpPr>
        <p:spPr>
          <a:xfrm>
            <a:off x="1907704" y="1484784"/>
            <a:ext cx="5040560" cy="50405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cluster satisfies: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276176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1400" dirty="0" smtClean="0">
                <a:latin typeface="Calibri" pitchFamily="34" charset="0"/>
                <a:cs typeface="Calibri" pitchFamily="34" charset="0"/>
              </a:rPr>
              <a:t>Fewer graphs in a cluster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400" dirty="0" smtClean="0">
                <a:latin typeface="Calibri" pitchFamily="34" charset="0"/>
                <a:cs typeface="Calibri" pitchFamily="34" charset="0"/>
              </a:rPr>
              <a:t>More clusters</a:t>
            </a:r>
            <a:endParaRPr lang="zh-CN" altLang="en-US" sz="1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67744" y="2636912"/>
            <a:ext cx="187220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4644008" y="1628800"/>
          <a:ext cx="1656184" cy="295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78" name="Formula" r:id="rId6" imgW="1091160" imgH="177840" progId="Equation.Ribbit">
                  <p:embed/>
                </p:oleObj>
              </mc:Choice>
              <mc:Fallback>
                <p:oleObj name="Formula" r:id="rId6" imgW="1091160" imgH="177840" progId="Equation.Ribbit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628800"/>
                        <a:ext cx="1656184" cy="2959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82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7858" y="2397596"/>
            <a:ext cx="1881506" cy="340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 2"/>
          <p:cNvSpPr/>
          <p:nvPr/>
        </p:nvSpPr>
        <p:spPr>
          <a:xfrm>
            <a:off x="7380312" y="3068960"/>
            <a:ext cx="1152128" cy="43204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Find Time</a:t>
            </a:r>
          </a:p>
        </p:txBody>
      </p:sp>
      <p:sp>
        <p:nvSpPr>
          <p:cNvPr id="14" name="圆角矩形 2"/>
          <p:cNvSpPr/>
          <p:nvPr/>
        </p:nvSpPr>
        <p:spPr>
          <a:xfrm>
            <a:off x="7380312" y="4221088"/>
            <a:ext cx="1152128" cy="43204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VF-Time</a:t>
            </a:r>
          </a:p>
        </p:txBody>
      </p:sp>
      <p:sp>
        <p:nvSpPr>
          <p:cNvPr id="15" name="圆角矩形 2"/>
          <p:cNvSpPr/>
          <p:nvPr/>
        </p:nvSpPr>
        <p:spPr>
          <a:xfrm>
            <a:off x="7380312" y="4941168"/>
            <a:ext cx="1152128" cy="43204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Residual-SPA Time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804248" y="3284984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6804248" y="4077072"/>
            <a:ext cx="504056" cy="792088"/>
          </a:xfrm>
          <a:prstGeom prst="rightBrace">
            <a:avLst>
              <a:gd name="adj1" fmla="val 1135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804248" y="5157192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 xmlns:p14="http://schemas.microsoft.com/office/powerpoint/2010/main" advTm="12082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4207" y="1124744"/>
            <a:ext cx="40862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408622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Experimental Evaluation-</a:t>
            </a:r>
            <a:br>
              <a:rPr lang="en-US" altLang="zh-CN" dirty="0" smtClean="0"/>
            </a:br>
            <a:r>
              <a:rPr lang="en-US" altLang="zh-CN" dirty="0" smtClean="0"/>
              <a:t>Shortest Path Queries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63093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/>
              <a:t>FBFriend</a:t>
            </a:r>
            <a:r>
              <a:rPr lang="en-US" altLang="zh-CN" dirty="0" smtClean="0"/>
              <a:t> dataset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191683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1600" dirty="0" smtClean="0">
                <a:latin typeface="Calibri" pitchFamily="34" charset="0"/>
                <a:cs typeface="Calibri" pitchFamily="34" charset="0"/>
              </a:rPr>
              <a:t>Fewer graphs in a cluster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600" dirty="0" smtClean="0">
                <a:latin typeface="Calibri" pitchFamily="34" charset="0"/>
                <a:cs typeface="Calibri" pitchFamily="34" charset="0"/>
              </a:rPr>
              <a:t>More clusters</a:t>
            </a:r>
            <a:endParaRPr lang="zh-CN" altLang="en-US" sz="16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19672" y="1844824"/>
            <a:ext cx="216024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advTm="61121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Experimental Evaluation-</a:t>
            </a:r>
            <a:br>
              <a:rPr lang="en-US" altLang="zh-CN" dirty="0" smtClean="0"/>
            </a:br>
            <a:r>
              <a:rPr lang="en-US" altLang="zh-CN" dirty="0" smtClean="0"/>
              <a:t>Shortest Path Queries</a:t>
            </a:r>
            <a:endParaRPr lang="zh-CN" altLang="en-US" dirty="0"/>
          </a:p>
        </p:txBody>
      </p:sp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4207" y="1125438"/>
            <a:ext cx="40862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75856" y="63093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/>
              <a:t>FBFriend</a:t>
            </a:r>
            <a:r>
              <a:rPr lang="en-US" altLang="zh-CN" dirty="0" smtClean="0"/>
              <a:t> dataset</a:t>
            </a:r>
            <a:endParaRPr lang="zh-CN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408622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1619672" y="1844824"/>
            <a:ext cx="216024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31640" y="191683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1600" dirty="0" smtClean="0">
                <a:latin typeface="Calibri" pitchFamily="34" charset="0"/>
                <a:cs typeface="Calibri" pitchFamily="34" charset="0"/>
              </a:rPr>
              <a:t>Fewer graphs in a cluster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600" dirty="0" smtClean="0">
                <a:latin typeface="Calibri" pitchFamily="34" charset="0"/>
                <a:cs typeface="Calibri" pitchFamily="34" charset="0"/>
              </a:rPr>
              <a:t>More clusters</a:t>
            </a:r>
            <a:endParaRPr lang="zh-CN" altLang="en-US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Tm="61386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Experimental Evaluation-</a:t>
            </a:r>
            <a:br>
              <a:rPr lang="en-US" altLang="zh-CN" dirty="0" smtClean="0"/>
            </a:br>
            <a:r>
              <a:rPr lang="en-US" altLang="zh-CN" dirty="0" smtClean="0"/>
              <a:t>Shortest Path Queries</a:t>
            </a:r>
            <a:endParaRPr lang="zh-CN" altLang="en-US" dirty="0"/>
          </a:p>
        </p:txBody>
      </p:sp>
      <p:pic>
        <p:nvPicPr>
          <p:cNvPr id="263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983" y="1344513"/>
            <a:ext cx="40862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75856" y="63093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/>
              <a:t>FBFriend</a:t>
            </a:r>
            <a:r>
              <a:rPr lang="en-US" altLang="zh-CN" dirty="0" smtClean="0"/>
              <a:t> dataset</a:t>
            </a:r>
            <a:endParaRPr lang="zh-CN" altLang="en-US" dirty="0"/>
          </a:p>
        </p:txBody>
      </p:sp>
    </p:spTree>
  </p:cSld>
  <p:clrMapOvr>
    <a:masterClrMapping/>
  </p:clrMapOvr>
  <p:transition xmlns:p14="http://schemas.microsoft.com/office/powerpoint/2010/main" advTm="35163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Experimental Evaluation-</a:t>
            </a:r>
            <a:br>
              <a:rPr lang="en-US" altLang="zh-CN" dirty="0" smtClean="0"/>
            </a:br>
            <a:r>
              <a:rPr lang="en-US" altLang="zh-CN" dirty="0" smtClean="0"/>
              <a:t>Closeness Centrality Queries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63093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/>
              <a:t>FBFriend</a:t>
            </a:r>
            <a:r>
              <a:rPr lang="en-US" altLang="zh-CN" dirty="0" smtClean="0"/>
              <a:t> dataset</a:t>
            </a:r>
            <a:endParaRPr lang="zh-CN" altLang="en-US" dirty="0"/>
          </a:p>
        </p:txBody>
      </p:sp>
      <p:pic>
        <p:nvPicPr>
          <p:cNvPr id="439321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344513"/>
            <a:ext cx="40862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advTm="41996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5576" y="364502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How does the importance of a vertex change?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E.g. closeness centrality </a:t>
            </a:r>
          </a:p>
        </p:txBody>
      </p:sp>
      <p:graphicFrame>
        <p:nvGraphicFramePr>
          <p:cNvPr id="502787" name="Object 3"/>
          <p:cNvGraphicFramePr>
            <a:graphicFrameLocks noChangeAspect="1"/>
          </p:cNvGraphicFramePr>
          <p:nvPr/>
        </p:nvGraphicFramePr>
        <p:xfrm>
          <a:off x="5143504" y="4241941"/>
          <a:ext cx="290187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89" name="Formula" r:id="rId5" imgW="1613160" imgH="199440" progId="Equation.Ribbit">
                  <p:embed/>
                </p:oleObj>
              </mc:Choice>
              <mc:Fallback>
                <p:oleObj name="Formula" r:id="rId5" imgW="1613160" imgH="1994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4241941"/>
                        <a:ext cx="2901874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786" name="Object 2"/>
          <p:cNvGraphicFramePr>
            <a:graphicFrameLocks noChangeAspect="1"/>
          </p:cNvGraphicFramePr>
          <p:nvPr/>
        </p:nvGraphicFramePr>
        <p:xfrm>
          <a:off x="2574925" y="4967379"/>
          <a:ext cx="342265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90" name="Formula" r:id="rId7" imgW="3792240" imgH="959040" progId="Equation.Ribbit">
                  <p:embed/>
                </p:oleObj>
              </mc:Choice>
              <mc:Fallback>
                <p:oleObj name="Formula" r:id="rId7" imgW="3792240" imgH="9590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4967379"/>
                        <a:ext cx="3422650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圆角矩形 2"/>
          <p:cNvSpPr/>
          <p:nvPr/>
        </p:nvSpPr>
        <p:spPr>
          <a:xfrm>
            <a:off x="2411760" y="2780928"/>
            <a:ext cx="4392488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Evolving Graph Sequence (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EGS</a:t>
            </a:r>
            <a:r>
              <a:rPr lang="en-US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zh-CN" alt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6296" y="16915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1484784"/>
            <a:ext cx="507246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3059832" y="1844824"/>
            <a:ext cx="216024" cy="1588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55976" y="1844824"/>
            <a:ext cx="216024" cy="1588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24128" y="1844824"/>
            <a:ext cx="216024" cy="1588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92280" y="1844824"/>
            <a:ext cx="216024" cy="1588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3283631007"/>
      </p:ext>
    </p:extLst>
  </p:cSld>
  <p:clrMapOvr>
    <a:masterClrMapping/>
  </p:clrMapOvr>
  <p:transition xmlns:p14="http://schemas.microsoft.com/office/powerpoint/2010/main" advTm="4850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We proposed the evolving graph sequences to model world evolution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We demonstrated that interesting information can be obtained by posing queries on the various EGSs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We introduced the find-verify-fix (FVF) framework to query EGSs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We discussed how to store EGSs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Experiments showed that our FVF framework is efficient and interesting information can be unveiled</a:t>
            </a:r>
            <a:endParaRPr lang="zh-CN" altLang="en-US" sz="2400" dirty="0"/>
          </a:p>
        </p:txBody>
      </p:sp>
    </p:spTree>
  </p:cSld>
  <p:clrMapOvr>
    <a:masterClrMapping/>
  </p:clrMapOvr>
  <p:transition xmlns:p14="http://schemas.microsoft.com/office/powerpoint/2010/main" advTm="49156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19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539552" y="4509120"/>
            <a:ext cx="8064896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Chenghui</a:t>
            </a:r>
            <a:r>
              <a:rPr lang="en-US" altLang="zh-CN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Ren</a:t>
            </a:r>
            <a:r>
              <a:rPr lang="en-US" altLang="zh-CN" sz="2000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$</a:t>
            </a:r>
            <a:r>
              <a:rPr lang="en-US" altLang="zh-CN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, Eric Lo</a:t>
            </a:r>
            <a:r>
              <a:rPr lang="en-US" altLang="zh-CN" sz="2000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en-US" altLang="zh-CN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, Ben Kao</a:t>
            </a:r>
            <a:r>
              <a:rPr lang="en-US" altLang="zh-CN" sz="2000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$</a:t>
            </a:r>
            <a:r>
              <a:rPr lang="en-US" altLang="zh-CN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zh-CN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Xinjie</a:t>
            </a:r>
            <a:r>
              <a:rPr lang="en-US" altLang="zh-CN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 Zhu</a:t>
            </a:r>
            <a:r>
              <a:rPr lang="en-US" altLang="zh-CN" sz="2000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$</a:t>
            </a:r>
            <a:r>
              <a:rPr lang="en-US" altLang="zh-CN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zh-CN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Reynold</a:t>
            </a:r>
            <a:r>
              <a:rPr lang="en-US" altLang="zh-CN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 Cheng</a:t>
            </a:r>
            <a:r>
              <a:rPr lang="en-US" altLang="zh-CN" sz="2000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$</a:t>
            </a:r>
          </a:p>
          <a:p>
            <a:r>
              <a:rPr lang="en-US" altLang="zh-CN" sz="1600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$</a:t>
            </a:r>
            <a:r>
              <a:rPr lang="en-US" altLang="zh-CN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The University of Hong Kong</a:t>
            </a:r>
          </a:p>
          <a:p>
            <a:r>
              <a:rPr lang="en-US" altLang="zh-CN" sz="1600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$</a:t>
            </a:r>
            <a:r>
              <a:rPr lang="en-US" altLang="zh-CN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{</a:t>
            </a:r>
            <a:r>
              <a:rPr lang="en-US" altLang="zh-CN" sz="16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chren</a:t>
            </a:r>
            <a:r>
              <a:rPr lang="en-US" altLang="zh-CN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zh-CN" sz="16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kao</a:t>
            </a:r>
            <a:r>
              <a:rPr lang="en-US" altLang="zh-CN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zh-CN" sz="16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xjzhu</a:t>
            </a:r>
            <a:r>
              <a:rPr lang="en-US" altLang="zh-CN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zh-CN" sz="16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ckcheng</a:t>
            </a:r>
            <a:r>
              <a:rPr lang="en-US" altLang="zh-CN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}@</a:t>
            </a:r>
            <a:r>
              <a:rPr lang="en-US" altLang="zh-CN" sz="16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cs.hku.hk</a:t>
            </a:r>
            <a:endParaRPr lang="en-US" altLang="zh-CN" sz="16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altLang="zh-CN" sz="1600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zh-CN" altLang="en-US" sz="1600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The Hong Kong Polytechnic University</a:t>
            </a:r>
          </a:p>
          <a:p>
            <a:r>
              <a:rPr lang="en-US" altLang="zh-CN" sz="1600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en-US" altLang="zh-CN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ericlo@comp.polyu.edu.hk</a:t>
            </a:r>
            <a:endParaRPr lang="en-US" altLang="zh-CN" sz="20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Tm="7551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100" dirty="0" smtClean="0"/>
              <a:t>Distance-based queries on a single large graph [F. Wei 2010, </a:t>
            </a:r>
            <a:r>
              <a:rPr lang="en-US" altLang="zh-CN" sz="2100" dirty="0" err="1" smtClean="0"/>
              <a:t>Y.Xiao</a:t>
            </a:r>
            <a:r>
              <a:rPr lang="en-US" altLang="zh-CN" sz="2100" dirty="0" smtClean="0"/>
              <a:t> 2009]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1800" dirty="0" smtClean="0"/>
              <a:t>Our work focuses on processing queries on an evolving graph sequence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100" dirty="0" smtClean="0"/>
              <a:t>Graph database [D. </a:t>
            </a:r>
            <a:r>
              <a:rPr lang="en-US" altLang="zh-CN" sz="2100" dirty="0" err="1" smtClean="0"/>
              <a:t>Shasha</a:t>
            </a:r>
            <a:r>
              <a:rPr lang="en-US" altLang="zh-CN" sz="2100" dirty="0" smtClean="0"/>
              <a:t> 2002, </a:t>
            </a:r>
            <a:r>
              <a:rPr lang="en-US" altLang="zh-CN" sz="2100" dirty="0" err="1" smtClean="0"/>
              <a:t>X.Yan</a:t>
            </a:r>
            <a:r>
              <a:rPr lang="en-US" altLang="zh-CN" sz="2100" dirty="0" smtClean="0"/>
              <a:t> 2005]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 smtClean="0"/>
              <a:t>Different: Their work usually only support graph queries (e.g. sub/super-graph query)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 smtClean="0"/>
              <a:t>Similar: Both target to minimize the number of expensive graph operations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100" dirty="0" smtClean="0"/>
              <a:t>Time-dependent graph [B. Ding 2008]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 smtClean="0"/>
              <a:t>Our work is different in two ways: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CN" sz="2000" dirty="0" smtClean="0"/>
              <a:t>Node set is not fixed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CN" sz="2000" dirty="0" smtClean="0"/>
              <a:t>Find answers on all snapshots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5576" y="362826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How does the shortest path between </a:t>
            </a:r>
            <a:r>
              <a:rPr lang="en-US" altLang="zh-CN" sz="2800" i="1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altLang="zh-CN" sz="2800" i="1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 change?</a:t>
            </a:r>
            <a:endParaRPr lang="zh-CN" alt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22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5" y="4437240"/>
            <a:ext cx="5796458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236296" y="16915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</a:p>
        </p:txBody>
      </p:sp>
      <p:sp>
        <p:nvSpPr>
          <p:cNvPr id="7" name="圆角矩形 2"/>
          <p:cNvSpPr/>
          <p:nvPr/>
        </p:nvSpPr>
        <p:spPr>
          <a:xfrm>
            <a:off x="2411760" y="2780928"/>
            <a:ext cx="4392488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Evolving Graph Sequence (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EGS</a:t>
            </a:r>
            <a:r>
              <a:rPr lang="en-US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zh-CN" alt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484784"/>
            <a:ext cx="507246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524328" y="47803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59832" y="1844824"/>
            <a:ext cx="216024" cy="1588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55976" y="1844824"/>
            <a:ext cx="216024" cy="1588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24128" y="1844824"/>
            <a:ext cx="216024" cy="1588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092280" y="1844824"/>
            <a:ext cx="216024" cy="1588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699792" y="4852404"/>
            <a:ext cx="216024" cy="1588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11960" y="4852404"/>
            <a:ext cx="216024" cy="1588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24128" y="4852404"/>
            <a:ext cx="216024" cy="1588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308304" y="4852404"/>
            <a:ext cx="216024" cy="1588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31007"/>
      </p:ext>
    </p:extLst>
  </p:cSld>
  <p:clrMapOvr>
    <a:masterClrMapping/>
  </p:clrMapOvr>
  <p:transition xmlns:p14="http://schemas.microsoft.com/office/powerpoint/2010/main" advTm="31325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278" y="1412776"/>
            <a:ext cx="4357826" cy="286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Straight Arrow Connector 37"/>
          <p:cNvCxnSpPr/>
          <p:nvPr/>
        </p:nvCxnSpPr>
        <p:spPr>
          <a:xfrm rot="10800000">
            <a:off x="3203849" y="1916832"/>
            <a:ext cx="2304407" cy="11384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圆角矩形 2"/>
          <p:cNvSpPr/>
          <p:nvPr/>
        </p:nvSpPr>
        <p:spPr>
          <a:xfrm>
            <a:off x="5580112" y="2780928"/>
            <a:ext cx="2736304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Key moments:</a:t>
            </a:r>
          </a:p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Their distance changed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3" name="Straight Arrow Connector 52"/>
          <p:cNvCxnSpPr>
            <a:stCxn id="42" idx="1"/>
          </p:cNvCxnSpPr>
          <p:nvPr/>
        </p:nvCxnSpPr>
        <p:spPr>
          <a:xfrm rot="10800000" flipV="1">
            <a:off x="4860032" y="3068960"/>
            <a:ext cx="72008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1"/>
          </p:cNvCxnSpPr>
          <p:nvPr/>
        </p:nvCxnSpPr>
        <p:spPr>
          <a:xfrm rot="10800000">
            <a:off x="3275856" y="2420888"/>
            <a:ext cx="2304256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2" idx="1"/>
          </p:cNvCxnSpPr>
          <p:nvPr/>
        </p:nvCxnSpPr>
        <p:spPr>
          <a:xfrm rot="10800000">
            <a:off x="4283968" y="2924944"/>
            <a:ext cx="1296144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圆角矩形 2"/>
          <p:cNvSpPr/>
          <p:nvPr/>
        </p:nvSpPr>
        <p:spPr>
          <a:xfrm>
            <a:off x="1835696" y="4941168"/>
            <a:ext cx="576064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How did they get closer?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508104" y="1628800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Calibri" pitchFamily="34" charset="0"/>
                <a:cs typeface="Calibri" pitchFamily="34" charset="0"/>
              </a:rPr>
              <a:t>The shortest path distances between two particular </a:t>
            </a:r>
            <a:r>
              <a:rPr lang="en-US" altLang="zh-CN" sz="1600" dirty="0" err="1" smtClean="0">
                <a:latin typeface="Calibri" pitchFamily="34" charset="0"/>
                <a:cs typeface="Calibri" pitchFamily="34" charset="0"/>
              </a:rPr>
              <a:t>Facebook</a:t>
            </a:r>
            <a:r>
              <a:rPr lang="en-US" altLang="zh-CN" sz="1600" dirty="0" smtClean="0">
                <a:latin typeface="Calibri" pitchFamily="34" charset="0"/>
                <a:cs typeface="Calibri" pitchFamily="34" charset="0"/>
              </a:rPr>
              <a:t> users over one year period (365 snapshots)</a:t>
            </a:r>
            <a:endParaRPr lang="zh-CN" alt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Example Study on </a:t>
            </a:r>
            <a:r>
              <a:rPr lang="en-US" altLang="zh-CN" sz="3600" dirty="0" err="1" smtClean="0"/>
              <a:t>Facebook</a:t>
            </a:r>
            <a:r>
              <a:rPr lang="en-US" altLang="zh-CN" sz="3600" dirty="0" smtClean="0"/>
              <a:t> EGS</a:t>
            </a:r>
            <a:br>
              <a:rPr lang="en-US" altLang="zh-CN" sz="3600" dirty="0" smtClean="0"/>
            </a:br>
            <a:r>
              <a:rPr lang="en-US" altLang="zh-CN" sz="3600" dirty="0" smtClean="0"/>
              <a:t>Shortest Path Query</a:t>
            </a:r>
            <a:endParaRPr lang="zh-CN" altLang="en-US" sz="36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8608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>
                <a:solidFill>
                  <a:srgbClr val="001B36"/>
                </a:solidFill>
              </a:rPr>
              <a:t>Problem Definition</a:t>
            </a:r>
            <a:endParaRPr lang="zh-CN" altLang="en-US" sz="3200" dirty="0"/>
          </a:p>
        </p:txBody>
      </p:sp>
      <p:sp>
        <p:nvSpPr>
          <p:cNvPr id="7" name="圆角矩形 2"/>
          <p:cNvSpPr/>
          <p:nvPr/>
        </p:nvSpPr>
        <p:spPr>
          <a:xfrm>
            <a:off x="2411760" y="2780928"/>
            <a:ext cx="4392488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Evolving Graph Sequence (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EGS</a:t>
            </a:r>
            <a:r>
              <a:rPr lang="en-US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zh-CN" alt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圆角矩形 2"/>
          <p:cNvSpPr/>
          <p:nvPr/>
        </p:nvSpPr>
        <p:spPr>
          <a:xfrm>
            <a:off x="1115616" y="3645024"/>
            <a:ext cx="6984776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Problem: Given a query (e.g., shortest path between </a:t>
            </a:r>
            <a:r>
              <a:rPr lang="en-US" altLang="zh-CN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US" altLang="zh-CN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), find the solution for each snapshot in the EGS:</a:t>
            </a:r>
            <a:endParaRPr lang="zh-CN" alt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304" y="50131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1826" y="4725144"/>
            <a:ext cx="507246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36296" y="16915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484784"/>
            <a:ext cx="507246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3059832" y="1844824"/>
            <a:ext cx="216024" cy="1588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55976" y="1844824"/>
            <a:ext cx="216024" cy="1588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24128" y="1844824"/>
            <a:ext cx="216024" cy="1588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92280" y="1844824"/>
            <a:ext cx="216024" cy="1588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31840" y="5083596"/>
            <a:ext cx="216024" cy="1588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99992" y="5083596"/>
            <a:ext cx="216024" cy="1588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96136" y="5083596"/>
            <a:ext cx="216024" cy="1588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164288" y="5083596"/>
            <a:ext cx="216024" cy="1588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31007"/>
      </p:ext>
    </p:extLst>
  </p:cSld>
  <p:clrMapOvr>
    <a:masterClrMapping/>
  </p:clrMapOvr>
  <p:transition xmlns:p14="http://schemas.microsoft.com/office/powerpoint/2010/main" advTm="22854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Issues of Querying EGS</a:t>
            </a:r>
            <a:endParaRPr lang="zh-CN" altLang="en-US" dirty="0"/>
          </a:p>
        </p:txBody>
      </p:sp>
      <p:sp>
        <p:nvSpPr>
          <p:cNvPr id="5" name="圆角矩形 2"/>
          <p:cNvSpPr/>
          <p:nvPr/>
        </p:nvSpPr>
        <p:spPr>
          <a:xfrm flipH="1">
            <a:off x="827584" y="1484784"/>
            <a:ext cx="4032448" cy="2448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 are interested in the EGSs such that the snapshot graphs are: </a:t>
            </a:r>
          </a:p>
          <a:p>
            <a:pPr marL="457200" indent="-457200">
              <a:buFont typeface="+mj-lt"/>
              <a:buAutoNum type="alphaLcParenR"/>
            </a:pP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Large	</a:t>
            </a:r>
          </a:p>
          <a:p>
            <a:pPr marL="457200" indent="-457200">
              <a:buFont typeface="+mj-lt"/>
              <a:buAutoNum type="alphaLcParenR"/>
            </a:pP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Numerous</a:t>
            </a:r>
          </a:p>
          <a:p>
            <a:pPr marL="457200" indent="-457200">
              <a:buFont typeface="+mj-lt"/>
              <a:buAutoNum type="alphaLcParenR"/>
            </a:pP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Gradually evolving</a:t>
            </a:r>
          </a:p>
        </p:txBody>
      </p:sp>
      <p:sp>
        <p:nvSpPr>
          <p:cNvPr id="6" name="圆角矩形 2"/>
          <p:cNvSpPr/>
          <p:nvPr/>
        </p:nvSpPr>
        <p:spPr>
          <a:xfrm flipH="1">
            <a:off x="827584" y="4365104"/>
            <a:ext cx="7632848" cy="16561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 need: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Efficient algorithm to process queries on EGSs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Effective storage models to store EGSs</a:t>
            </a:r>
          </a:p>
        </p:txBody>
      </p:sp>
      <p:sp>
        <p:nvSpPr>
          <p:cNvPr id="8" name="Rectangle 7"/>
          <p:cNvSpPr/>
          <p:nvPr/>
        </p:nvSpPr>
        <p:spPr>
          <a:xfrm>
            <a:off x="5076056" y="1940639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Example: </a:t>
            </a:r>
            <a:r>
              <a:rPr lang="en-US" altLang="zh-CN" dirty="0" err="1" smtClean="0">
                <a:latin typeface="Calibri" pitchFamily="34" charset="0"/>
                <a:cs typeface="Calibri" pitchFamily="34" charset="0"/>
              </a:rPr>
              <a:t>Facebook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 EGS</a:t>
            </a:r>
          </a:p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a) 60,000 vertices, 900,000 edges</a:t>
            </a:r>
          </a:p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b) 365 snapshots</a:t>
            </a:r>
          </a:p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c) 99%+ edges in common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195736" y="2420888"/>
            <a:ext cx="295232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2843808" y="2708920"/>
            <a:ext cx="23042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3851920" y="2996952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advTm="65567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Introduction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FF0000"/>
                </a:solidFill>
              </a:rPr>
              <a:t>Solution framework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Storage models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Experimental evaluation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Conclusions</a:t>
            </a:r>
            <a:endParaRPr lang="zh-CN" altLang="en-US" dirty="0"/>
          </a:p>
        </p:txBody>
      </p:sp>
    </p:spTree>
  </p:cSld>
  <p:clrMapOvr>
    <a:masterClrMapping/>
  </p:clrMapOvr>
  <p:transition xmlns:p14="http://schemas.microsoft.com/office/powerpoint/2010/main" advTm="19438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Baseline Algorithm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Baseline algorithm: run a traditional algorithm directly on each snapshot in an EGS</a:t>
            </a:r>
          </a:p>
          <a:p>
            <a:pPr lvl="1"/>
            <a:r>
              <a:rPr lang="en-US" altLang="zh-CN" dirty="0" smtClean="0"/>
              <a:t>E.g., breadth-first-search for shortest path query</a:t>
            </a:r>
          </a:p>
          <a:p>
            <a:pPr lvl="1"/>
            <a:r>
              <a:rPr lang="en-US" altLang="zh-CN" dirty="0" smtClean="0"/>
              <a:t>Not efficient</a:t>
            </a:r>
          </a:p>
          <a:p>
            <a:pPr lvl="2"/>
            <a:r>
              <a:rPr lang="en-US" altLang="zh-CN" dirty="0" smtClean="0"/>
              <a:t>Graphs in an EGS are usually large and numerous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Our goal: Exploit graph redundancies in an EGS to make query processing faster</a:t>
            </a:r>
          </a:p>
        </p:txBody>
      </p:sp>
    </p:spTree>
  </p:cSld>
  <p:clrMapOvr>
    <a:masterClrMapping/>
  </p:clrMapOvr>
  <p:transition xmlns:p14="http://schemas.microsoft.com/office/powerpoint/2010/main" advTm="42121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4|9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1|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|1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5.5|21.4|10.2|1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8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15.6|2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ragon">
  <a:themeElements>
    <a:clrScheme name="Dragon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Dragon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ago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26208</TotalTime>
  <Words>885</Words>
  <Application>Microsoft Macintosh PowerPoint</Application>
  <PresentationFormat>On-screen Show (4:3)</PresentationFormat>
  <Paragraphs>201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Dragon</vt:lpstr>
      <vt:lpstr>Formula</vt:lpstr>
      <vt:lpstr>On Querying Historical Evolving Graph Sequences</vt:lpstr>
      <vt:lpstr>Motivation</vt:lpstr>
      <vt:lpstr>Motivation</vt:lpstr>
      <vt:lpstr>Motivation</vt:lpstr>
      <vt:lpstr>Example Study on Facebook EGS Shortest Path Query</vt:lpstr>
      <vt:lpstr>Problem Definition</vt:lpstr>
      <vt:lpstr>Issues of Querying EGS</vt:lpstr>
      <vt:lpstr>Outline</vt:lpstr>
      <vt:lpstr>Baseline Algorithm</vt:lpstr>
      <vt:lpstr>Find-Verify-Fix (FVF) Framework</vt:lpstr>
      <vt:lpstr>Find-Verify-Fix (FVF) Framework</vt:lpstr>
      <vt:lpstr>Preprocessing:  Construct Representative Graphs</vt:lpstr>
      <vt:lpstr>Preprocessing: Cluster Analysis</vt:lpstr>
      <vt:lpstr>Query Processing Phase</vt:lpstr>
      <vt:lpstr>Shortest Path Query Processing FIND Representative Solutions</vt:lpstr>
      <vt:lpstr>Shortest Path Query Processing VERIFY Representative Solutions</vt:lpstr>
      <vt:lpstr>Shortest Path Query Processing VERIFY Representative Solutions</vt:lpstr>
      <vt:lpstr>Shortest Path Query Processing VERIFY Representative Solutions</vt:lpstr>
      <vt:lpstr>Shortest Path Query Processing FIX Representative Solutions</vt:lpstr>
      <vt:lpstr>Outline</vt:lpstr>
      <vt:lpstr>EGS Storage Models</vt:lpstr>
      <vt:lpstr>Experimental Evaluation</vt:lpstr>
      <vt:lpstr>Experimental Evaluation</vt:lpstr>
      <vt:lpstr>Experimental Evaluation- Shortest Path Queries</vt:lpstr>
      <vt:lpstr>Experimental Evaluation- Shortest Path Queries</vt:lpstr>
      <vt:lpstr>Experimental Evaluation- Shortest Path Queries</vt:lpstr>
      <vt:lpstr>Experimental Evaluation- Shortest Path Queries</vt:lpstr>
      <vt:lpstr>Experimental Evaluation- Shortest Path Queries</vt:lpstr>
      <vt:lpstr>Experimental Evaluation- Closeness Centrality Queries</vt:lpstr>
      <vt:lpstr>Conclusions</vt:lpstr>
      <vt:lpstr>Thank you!</vt:lpstr>
      <vt:lpstr>Related Work</vt:lpstr>
    </vt:vector>
  </TitlesOfParts>
  <Company>hku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Relationship Strength in Online Social Networks</dc:title>
  <dc:creator>chren</dc:creator>
  <cp:lastModifiedBy>Chenghui Ren</cp:lastModifiedBy>
  <cp:revision>1728</cp:revision>
  <cp:lastPrinted>2010-06-10T07:02:35Z</cp:lastPrinted>
  <dcterms:created xsi:type="dcterms:W3CDTF">2010-06-08T03:13:17Z</dcterms:created>
  <dcterms:modified xsi:type="dcterms:W3CDTF">2011-08-30T20:09:02Z</dcterms:modified>
</cp:coreProperties>
</file>