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0"/>
  </p:notesMasterIdLst>
  <p:sldIdLst>
    <p:sldId id="256" r:id="rId2"/>
    <p:sldId id="257" r:id="rId3"/>
    <p:sldId id="258" r:id="rId4"/>
    <p:sldId id="284" r:id="rId5"/>
    <p:sldId id="259" r:id="rId6"/>
    <p:sldId id="260" r:id="rId7"/>
    <p:sldId id="261" r:id="rId8"/>
    <p:sldId id="262" r:id="rId9"/>
    <p:sldId id="264" r:id="rId10"/>
    <p:sldId id="282" r:id="rId11"/>
    <p:sldId id="265" r:id="rId12"/>
    <p:sldId id="283" r:id="rId13"/>
    <p:sldId id="266" r:id="rId14"/>
    <p:sldId id="268" r:id="rId15"/>
    <p:sldId id="269" r:id="rId16"/>
    <p:sldId id="267" r:id="rId17"/>
    <p:sldId id="270" r:id="rId18"/>
    <p:sldId id="285" r:id="rId19"/>
    <p:sldId id="263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81680" autoAdjust="0"/>
  </p:normalViewPr>
  <p:slideViewPr>
    <p:cSldViewPr>
      <p:cViewPr>
        <p:scale>
          <a:sx n="119" d="100"/>
          <a:sy n="119" d="100"/>
        </p:scale>
        <p:origin x="-5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ppworkspace\newdta_results\for_paper_20100820\Experiments_201008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ppworkspace\newdta_results\for_paper_20100820\Experiments_201008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ppworkspace\newdta_results\for_paper_20100820\Experiments_20100805_20100722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NULL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ppworkspace\newdta_results\for_paper_20100820\Experiments_20100817_tpchr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ppworkspace\newdta_results\for_paper_20100820\Experiments_20100817_tpchr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ppworkspace\newdta_results\for_paper_20100820\Experiments_20100820_fmv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ppworkspace\newdta_results\for_paper_20100820\Experiments_20100820_fmv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ppworkspace\newdta_results\for_paper_20100820\Experiments_20100805_201007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TPC-H, </a:t>
            </a:r>
            <a:r>
              <a:rPr lang="en-US" dirty="0" err="1" smtClean="0"/>
              <a:t>2ndary</a:t>
            </a:r>
            <a:r>
              <a:rPr lang="en-US" baseline="0" dirty="0" smtClean="0"/>
              <a:t> Index Only</a:t>
            </a:r>
            <a:endParaRPr lang="en-US" dirty="0"/>
          </a:p>
        </c:rich>
      </c:tx>
      <c:layout>
        <c:manualLayout>
          <c:xMode val="edge"/>
          <c:yMode val="edge"/>
          <c:x val="0.18582024807665851"/>
          <c:y val="1.5731580425124285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7123035007184015"/>
          <c:y val="4.5792997773397286E-2"/>
          <c:w val="0.76046234425490977"/>
          <c:h val="0.80338613384156776"/>
        </c:manualLayout>
      </c:layout>
      <c:scatterChart>
        <c:scatterStyle val="lineMarker"/>
        <c:varyColors val="0"/>
        <c:ser>
          <c:idx val="0"/>
          <c:order val="0"/>
          <c:tx>
            <c:strRef>
              <c:f>Staged!$F$1</c:f>
              <c:strCache>
                <c:ptCount val="1"/>
                <c:pt idx="0">
                  <c:v>Good design</c:v>
                </c:pt>
              </c:strCache>
            </c:strRef>
          </c:tx>
          <c:xVal>
            <c:numRef>
              <c:f>Staged!$E$2:$E$8</c:f>
              <c:numCache>
                <c:formatCode>General</c:formatCode>
                <c:ptCount val="7"/>
                <c:pt idx="0">
                  <c:v>50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500</c:v>
                </c:pt>
                <c:pt idx="5">
                  <c:v>700</c:v>
                </c:pt>
                <c:pt idx="6">
                  <c:v>1000</c:v>
                </c:pt>
              </c:numCache>
            </c:numRef>
          </c:xVal>
          <c:yVal>
            <c:numRef>
              <c:f>Staged!$F$2:$F$8</c:f>
              <c:numCache>
                <c:formatCode>General</c:formatCode>
                <c:ptCount val="7"/>
                <c:pt idx="0">
                  <c:v>6.3285081935133096</c:v>
                </c:pt>
                <c:pt idx="1">
                  <c:v>11.8133869589856</c:v>
                </c:pt>
                <c:pt idx="2">
                  <c:v>29.100961388076598</c:v>
                </c:pt>
                <c:pt idx="3">
                  <c:v>34.133260233029901</c:v>
                </c:pt>
                <c:pt idx="4">
                  <c:v>51.078121954048697</c:v>
                </c:pt>
                <c:pt idx="5">
                  <c:v>61.491798527053597</c:v>
                </c:pt>
                <c:pt idx="6">
                  <c:v>68.510062622115399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Staged!$G$1</c:f>
              <c:strCache>
                <c:ptCount val="1"/>
                <c:pt idx="0">
                  <c:v>Staged</c:v>
                </c:pt>
              </c:strCache>
            </c:strRef>
          </c:tx>
          <c:xVal>
            <c:numRef>
              <c:f>Staged!$E$2:$E$8</c:f>
              <c:numCache>
                <c:formatCode>General</c:formatCode>
                <c:ptCount val="7"/>
                <c:pt idx="0">
                  <c:v>50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500</c:v>
                </c:pt>
                <c:pt idx="5">
                  <c:v>700</c:v>
                </c:pt>
                <c:pt idx="6">
                  <c:v>1000</c:v>
                </c:pt>
              </c:numCache>
            </c:numRef>
          </c:xVal>
          <c:yVal>
            <c:numRef>
              <c:f>Staged!$G$2:$G$8</c:f>
              <c:numCache>
                <c:formatCode>General</c:formatCode>
                <c:ptCount val="7"/>
                <c:pt idx="0">
                  <c:v>3.9607771058124199</c:v>
                </c:pt>
                <c:pt idx="1">
                  <c:v>10.850313373113201</c:v>
                </c:pt>
                <c:pt idx="2">
                  <c:v>16.302118547743699</c:v>
                </c:pt>
                <c:pt idx="3">
                  <c:v>25.627911654350999</c:v>
                </c:pt>
                <c:pt idx="4">
                  <c:v>49.289375366421197</c:v>
                </c:pt>
                <c:pt idx="5">
                  <c:v>57.339079474178597</c:v>
                </c:pt>
                <c:pt idx="6">
                  <c:v>66.835415050358904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409472"/>
        <c:axId val="55723520"/>
      </c:scatterChart>
      <c:valAx>
        <c:axId val="54409472"/>
        <c:scaling>
          <c:orientation val="minMax"/>
          <c:max val="10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Space Budget </a:t>
                </a:r>
                <a:r>
                  <a:rPr lang="en-US" dirty="0"/>
                  <a:t>[MB]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55723520"/>
        <c:crosses val="autoZero"/>
        <c:crossBetween val="midCat"/>
        <c:majorUnit val="200"/>
      </c:valAx>
      <c:valAx>
        <c:axId val="55723520"/>
        <c:scaling>
          <c:orientation val="minMax"/>
          <c:max val="7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Improvement [%]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5440947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90815122788539"/>
          <c:y val="0.31621963103043915"/>
          <c:w val="0.24857575635165607"/>
          <c:h val="0.375016516094934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UPDATE Intensive </a:t>
            </a:r>
            <a:r>
              <a:rPr lang="en-US" dirty="0" smtClean="0"/>
              <a:t>TPC-H,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2ndary</a:t>
            </a:r>
            <a:r>
              <a:rPr lang="en-US" baseline="0" dirty="0" smtClean="0"/>
              <a:t> Index Only</a:t>
            </a:r>
            <a:endParaRPr lang="en-US" dirty="0"/>
          </a:p>
        </c:rich>
      </c:tx>
      <c:layout>
        <c:manualLayout>
          <c:xMode val="edge"/>
          <c:yMode val="edge"/>
          <c:x val="0.14721450715601822"/>
          <c:y val="1.8845703154948778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1510909454105553"/>
          <c:y val="3.9528335527451899E-2"/>
          <c:w val="0.83890361956900028"/>
          <c:h val="0.77587247050274843"/>
        </c:manualLayout>
      </c:layout>
      <c:scatterChart>
        <c:scatterStyle val="lineMarker"/>
        <c:varyColors val="0"/>
        <c:ser>
          <c:idx val="0"/>
          <c:order val="0"/>
          <c:tx>
            <c:strRef>
              <c:f>Staged!$F$1</c:f>
              <c:strCache>
                <c:ptCount val="1"/>
                <c:pt idx="0">
                  <c:v>Good design</c:v>
                </c:pt>
              </c:strCache>
            </c:strRef>
          </c:tx>
          <c:xVal>
            <c:numRef>
              <c:f>Staged!$E$22:$E$31</c:f>
              <c:numCache>
                <c:formatCode>General</c:formatCode>
                <c:ptCount val="10"/>
                <c:pt idx="0">
                  <c:v>50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500</c:v>
                </c:pt>
                <c:pt idx="5">
                  <c:v>700</c:v>
                </c:pt>
                <c:pt idx="6">
                  <c:v>1000</c:v>
                </c:pt>
                <c:pt idx="7">
                  <c:v>1500</c:v>
                </c:pt>
                <c:pt idx="8">
                  <c:v>2000</c:v>
                </c:pt>
                <c:pt idx="9">
                  <c:v>3000</c:v>
                </c:pt>
              </c:numCache>
            </c:numRef>
          </c:xVal>
          <c:yVal>
            <c:numRef>
              <c:f>Staged!$F$22:$F$31</c:f>
              <c:numCache>
                <c:formatCode>General</c:formatCode>
                <c:ptCount val="10"/>
                <c:pt idx="0">
                  <c:v>5.4509738986294298</c:v>
                </c:pt>
                <c:pt idx="1">
                  <c:v>7.0286214066200703</c:v>
                </c:pt>
                <c:pt idx="2">
                  <c:v>22.454640032840999</c:v>
                </c:pt>
                <c:pt idx="3">
                  <c:v>26.717085438544601</c:v>
                </c:pt>
                <c:pt idx="4">
                  <c:v>43.381380646344503</c:v>
                </c:pt>
                <c:pt idx="5">
                  <c:v>46.768843170114202</c:v>
                </c:pt>
                <c:pt idx="6">
                  <c:v>51.209186097827804</c:v>
                </c:pt>
                <c:pt idx="7">
                  <c:v>52.911792480341397</c:v>
                </c:pt>
                <c:pt idx="8">
                  <c:v>52.910086891183497</c:v>
                </c:pt>
                <c:pt idx="9">
                  <c:v>52.912178764997797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Staged!$G$1</c:f>
              <c:strCache>
                <c:ptCount val="1"/>
                <c:pt idx="0">
                  <c:v>Staged</c:v>
                </c:pt>
              </c:strCache>
            </c:strRef>
          </c:tx>
          <c:xVal>
            <c:numRef>
              <c:f>Staged!$E$22:$E$31</c:f>
              <c:numCache>
                <c:formatCode>General</c:formatCode>
                <c:ptCount val="10"/>
                <c:pt idx="0">
                  <c:v>50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500</c:v>
                </c:pt>
                <c:pt idx="5">
                  <c:v>700</c:v>
                </c:pt>
                <c:pt idx="6">
                  <c:v>1000</c:v>
                </c:pt>
                <c:pt idx="7">
                  <c:v>1500</c:v>
                </c:pt>
                <c:pt idx="8">
                  <c:v>2000</c:v>
                </c:pt>
                <c:pt idx="9">
                  <c:v>3000</c:v>
                </c:pt>
              </c:numCache>
            </c:numRef>
          </c:xVal>
          <c:yVal>
            <c:numRef>
              <c:f>Staged!$G$22:$G$31</c:f>
              <c:numCache>
                <c:formatCode>General</c:formatCode>
                <c:ptCount val="10"/>
                <c:pt idx="0">
                  <c:v>2.6531498324776099</c:v>
                </c:pt>
                <c:pt idx="1">
                  <c:v>6.2713005101283903</c:v>
                </c:pt>
                <c:pt idx="2">
                  <c:v>10.166603007918001</c:v>
                </c:pt>
                <c:pt idx="3">
                  <c:v>17.061576341440698</c:v>
                </c:pt>
                <c:pt idx="4">
                  <c:v>37.081872130392398</c:v>
                </c:pt>
                <c:pt idx="5">
                  <c:v>38.4585938548569</c:v>
                </c:pt>
                <c:pt idx="6">
                  <c:v>40.4970568959994</c:v>
                </c:pt>
                <c:pt idx="7">
                  <c:v>35.451695123771898</c:v>
                </c:pt>
                <c:pt idx="8">
                  <c:v>27.759786860721999</c:v>
                </c:pt>
                <c:pt idx="9">
                  <c:v>12.425357008451201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473920"/>
        <c:axId val="68105728"/>
      </c:scatterChart>
      <c:valAx>
        <c:axId val="61473920"/>
        <c:scaling>
          <c:orientation val="minMax"/>
          <c:max val="30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Space Budget </a:t>
                </a:r>
                <a:r>
                  <a:rPr lang="en-US" dirty="0"/>
                  <a:t>[MB]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8105728"/>
        <c:crosses val="autoZero"/>
        <c:crossBetween val="midCat"/>
      </c:valAx>
      <c:valAx>
        <c:axId val="681057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Improvement </a:t>
                </a:r>
                <a:r>
                  <a:rPr lang="en-US" dirty="0" smtClean="0"/>
                  <a:t>[%]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14739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242275872360816"/>
          <c:y val="0.17556948029666578"/>
          <c:w val="0.18984014247843284"/>
          <c:h val="0.3329531216843804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519516664190561"/>
          <c:y val="8.2255349744314449E-2"/>
          <c:w val="0.3914574357450602"/>
          <c:h val="0.604378883340546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Sheet1!$C$28</c:f>
              <c:strCache>
                <c:ptCount val="1"/>
                <c:pt idx="0">
                  <c:v>Other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Sheet1!$D$27</c:f>
              <c:strCache>
                <c:ptCount val="1"/>
                <c:pt idx="0">
                  <c:v>Naïve Implementation</c:v>
                </c:pt>
              </c:strCache>
            </c:strRef>
          </c:cat>
          <c:val>
            <c:numRef>
              <c:f>Sheet1!$D$28</c:f>
              <c:numCache>
                <c:formatCode>General</c:formatCode>
                <c:ptCount val="1"/>
                <c:pt idx="0">
                  <c:v>7.5969582166666667</c:v>
                </c:pt>
              </c:numCache>
            </c:numRef>
          </c:val>
        </c:ser>
        <c:ser>
          <c:idx val="1"/>
          <c:order val="1"/>
          <c:tx>
            <c:strRef>
              <c:f>Sheet1!$C$29</c:f>
              <c:strCache>
                <c:ptCount val="1"/>
                <c:pt idx="0">
                  <c:v>Table-Sample</c:v>
                </c:pt>
              </c:strCache>
            </c:strRef>
          </c:tx>
          <c:spPr>
            <a:pattFill prst="pct20">
              <a:fgClr>
                <a:srgbClr val="FF000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Sheet1!$D$27</c:f>
              <c:strCache>
                <c:ptCount val="1"/>
                <c:pt idx="0">
                  <c:v>Naïve Implementation</c:v>
                </c:pt>
              </c:strCache>
            </c:strRef>
          </c:cat>
          <c:val>
            <c:numRef>
              <c:f>Sheet1!$D$29</c:f>
              <c:numCache>
                <c:formatCode>General</c:formatCode>
                <c:ptCount val="1"/>
                <c:pt idx="0">
                  <c:v>8.4129383333333335E-2</c:v>
                </c:pt>
              </c:numCache>
            </c:numRef>
          </c:val>
        </c:ser>
        <c:ser>
          <c:idx val="2"/>
          <c:order val="2"/>
          <c:tx>
            <c:strRef>
              <c:f>Sheet1!$C$30</c:f>
              <c:strCache>
                <c:ptCount val="1"/>
                <c:pt idx="0">
                  <c:v>Table-Estimate</c:v>
                </c:pt>
              </c:strCache>
            </c:strRef>
          </c:tx>
          <c:spPr>
            <a:pattFill prst="smCheck">
              <a:fgClr>
                <a:schemeClr val="accent3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Sheet1!$D$27</c:f>
              <c:strCache>
                <c:ptCount val="1"/>
                <c:pt idx="0">
                  <c:v>Naïve Implementation</c:v>
                </c:pt>
              </c:strCache>
            </c:strRef>
          </c:cat>
          <c:val>
            <c:numRef>
              <c:f>Sheet1!$D$30</c:f>
              <c:numCache>
                <c:formatCode>General</c:formatCode>
                <c:ptCount val="1"/>
                <c:pt idx="0">
                  <c:v>1.8004377666666669</c:v>
                </c:pt>
              </c:numCache>
            </c:numRef>
          </c:val>
        </c:ser>
        <c:ser>
          <c:idx val="3"/>
          <c:order val="3"/>
          <c:tx>
            <c:strRef>
              <c:f>Sheet1!$C$31</c:f>
              <c:strCache>
                <c:ptCount val="1"/>
                <c:pt idx="0">
                  <c:v>Partial-Sample</c:v>
                </c:pt>
              </c:strCache>
            </c:strRef>
          </c:tx>
          <c:spPr>
            <a:pattFill prst="diagBrick">
              <a:fgClr>
                <a:schemeClr val="bg2">
                  <a:lumMod val="2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Sheet1!$D$27</c:f>
              <c:strCache>
                <c:ptCount val="1"/>
                <c:pt idx="0">
                  <c:v>Naïve Implementation</c:v>
                </c:pt>
              </c:strCache>
            </c:strRef>
          </c:cat>
          <c:val>
            <c:numRef>
              <c:f>Sheet1!$D$31</c:f>
              <c:numCache>
                <c:formatCode>General</c:formatCode>
                <c:ptCount val="1"/>
                <c:pt idx="0">
                  <c:v>4.8490366666666666E-2</c:v>
                </c:pt>
              </c:numCache>
            </c:numRef>
          </c:val>
        </c:ser>
        <c:ser>
          <c:idx val="4"/>
          <c:order val="4"/>
          <c:tx>
            <c:strRef>
              <c:f>Sheet1!$C$32</c:f>
              <c:strCache>
                <c:ptCount val="1"/>
                <c:pt idx="0">
                  <c:v>Partial-Estimate</c:v>
                </c:pt>
              </c:strCache>
            </c:strRef>
          </c:tx>
          <c:spPr>
            <a:pattFill prst="pct20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Sheet1!$D$27</c:f>
              <c:strCache>
                <c:ptCount val="1"/>
                <c:pt idx="0">
                  <c:v>Naïve Implementation</c:v>
                </c:pt>
              </c:strCache>
            </c:strRef>
          </c:cat>
          <c:val>
            <c:numRef>
              <c:f>Sheet1!$D$32</c:f>
              <c:numCache>
                <c:formatCode>General</c:formatCode>
                <c:ptCount val="1"/>
                <c:pt idx="0">
                  <c:v>0.19030756666666668</c:v>
                </c:pt>
              </c:numCache>
            </c:numRef>
          </c:val>
        </c:ser>
        <c:ser>
          <c:idx val="5"/>
          <c:order val="5"/>
          <c:tx>
            <c:strRef>
              <c:f>Sheet1!$C$33</c:f>
              <c:strCache>
                <c:ptCount val="1"/>
                <c:pt idx="0">
                  <c:v>MV-Sample</c:v>
                </c:pt>
              </c:strCache>
            </c:strRef>
          </c:tx>
          <c:spPr>
            <a:pattFill prst="ltHorz">
              <a:fgClr>
                <a:schemeClr val="accent6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Sheet1!$D$27</c:f>
              <c:strCache>
                <c:ptCount val="1"/>
                <c:pt idx="0">
                  <c:v>Naïve Implementation</c:v>
                </c:pt>
              </c:strCache>
            </c:strRef>
          </c:cat>
          <c:val>
            <c:numRef>
              <c:f>Sheet1!$D$33</c:f>
              <c:numCache>
                <c:formatCode>General</c:formatCode>
                <c:ptCount val="1"/>
                <c:pt idx="0">
                  <c:v>3.0603514499999998</c:v>
                </c:pt>
              </c:numCache>
            </c:numRef>
          </c:val>
        </c:ser>
        <c:ser>
          <c:idx val="6"/>
          <c:order val="6"/>
          <c:tx>
            <c:strRef>
              <c:f>Sheet1!$C$34</c:f>
              <c:strCache>
                <c:ptCount val="1"/>
                <c:pt idx="0">
                  <c:v>MV-Estimate</c:v>
                </c:pt>
              </c:strCache>
            </c:strRef>
          </c:tx>
          <c:spPr>
            <a:pattFill prst="ltDnDiag">
              <a:fgClr>
                <a:schemeClr val="accent5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Sheet1!$D$27</c:f>
              <c:strCache>
                <c:ptCount val="1"/>
                <c:pt idx="0">
                  <c:v>Naïve Implementation</c:v>
                </c:pt>
              </c:strCache>
            </c:strRef>
          </c:cat>
          <c:val>
            <c:numRef>
              <c:f>Sheet1!$D$34</c:f>
              <c:numCache>
                <c:formatCode>General</c:formatCode>
                <c:ptCount val="1"/>
                <c:pt idx="0">
                  <c:v>6.095893133333333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2528256"/>
        <c:axId val="72529792"/>
      </c:barChart>
      <c:catAx>
        <c:axId val="72528256"/>
        <c:scaling>
          <c:orientation val="minMax"/>
        </c:scaling>
        <c:delete val="0"/>
        <c:axPos val="b"/>
        <c:majorTickMark val="out"/>
        <c:minorTickMark val="none"/>
        <c:tickLblPos val="nextTo"/>
        <c:crossAx val="72529792"/>
        <c:crosses val="autoZero"/>
        <c:auto val="1"/>
        <c:lblAlgn val="ctr"/>
        <c:lblOffset val="100"/>
        <c:noMultiLvlLbl val="0"/>
      </c:catAx>
      <c:valAx>
        <c:axId val="725297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/>
                  <a:t>Design</a:t>
                </a:r>
                <a:r>
                  <a:rPr lang="en-US" sz="1800" baseline="0" dirty="0"/>
                  <a:t> Tool</a:t>
                </a:r>
                <a:r>
                  <a:rPr lang="en-US" sz="1800" dirty="0"/>
                  <a:t> Runtime [min]</a:t>
                </a:r>
              </a:p>
            </c:rich>
          </c:tx>
          <c:layout>
            <c:manualLayout>
              <c:xMode val="edge"/>
              <c:yMode val="edge"/>
              <c:x val="7.1012231961570846E-2"/>
              <c:y val="8.0724511818838343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2528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289732394236183"/>
          <c:y val="3.9965147799148053E-2"/>
          <c:w val="0.79229998799974155"/>
          <c:h val="0.75286604799400081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Sheet1!$G$42</c:f>
              <c:strCache>
                <c:ptCount val="1"/>
                <c:pt idx="0">
                  <c:v>Performance</c:v>
                </c:pt>
              </c:strCache>
            </c:strRef>
          </c:tx>
          <c:spPr>
            <a:ln w="28575">
              <a:noFill/>
            </a:ln>
          </c:spPr>
          <c:xVal>
            <c:numRef>
              <c:f>Sheet1!$F$43:$F$52</c:f>
              <c:numCache>
                <c:formatCode>General</c:formatCode>
                <c:ptCount val="10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45</c:v>
                </c:pt>
                <c:pt idx="8">
                  <c:v>13</c:v>
                </c:pt>
                <c:pt idx="9">
                  <c:v>8</c:v>
                </c:pt>
              </c:numCache>
            </c:numRef>
          </c:xVal>
          <c:yVal>
            <c:numRef>
              <c:f>Sheet1!$G$43:$G$52</c:f>
              <c:numCache>
                <c:formatCode>General</c:formatCode>
                <c:ptCount val="10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2.2000000000000002</c:v>
                </c:pt>
                <c:pt idx="5">
                  <c:v>3.4</c:v>
                </c:pt>
                <c:pt idx="6">
                  <c:v>3.5</c:v>
                </c:pt>
                <c:pt idx="7">
                  <c:v>2.1</c:v>
                </c:pt>
                <c:pt idx="8">
                  <c:v>2.5</c:v>
                </c:pt>
                <c:pt idx="9">
                  <c:v>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548736"/>
        <c:axId val="72550656"/>
      </c:scatterChart>
      <c:valAx>
        <c:axId val="72548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Configuration Size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one"/>
        <c:crossAx val="72550656"/>
        <c:crosses val="autoZero"/>
        <c:crossBetween val="midCat"/>
      </c:valAx>
      <c:valAx>
        <c:axId val="7255065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Query Cost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one"/>
        <c:crossAx val="7254873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800"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Select</a:t>
            </a:r>
            <a:r>
              <a:rPr lang="en-US" baseline="0" dirty="0" smtClean="0"/>
              <a:t> Intensive</a:t>
            </a:r>
            <a:endParaRPr lang="en-US" dirty="0"/>
          </a:p>
        </c:rich>
      </c:tx>
      <c:layout>
        <c:manualLayout>
          <c:xMode val="edge"/>
          <c:yMode val="edge"/>
          <c:x val="0.3441405392507754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737137085269589"/>
          <c:y val="7.707406931648296E-2"/>
          <c:w val="0.74666284896206159"/>
          <c:h val="0.65008311689873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Sheet1!$Z$2</c:f>
              <c:strCache>
                <c:ptCount val="1"/>
                <c:pt idx="0">
                  <c:v>DTAc (Both)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Sheet1!$Y$3:$Y$6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Sheet1!$Z$3:$Z$6</c:f>
              <c:numCache>
                <c:formatCode>General</c:formatCode>
                <c:ptCount val="4"/>
                <c:pt idx="0">
                  <c:v>60.746477459010805</c:v>
                </c:pt>
                <c:pt idx="1">
                  <c:v>64.057967641730372</c:v>
                </c:pt>
                <c:pt idx="2">
                  <c:v>71.811477612200946</c:v>
                </c:pt>
                <c:pt idx="3">
                  <c:v>76.645732322553684</c:v>
                </c:pt>
              </c:numCache>
            </c:numRef>
          </c:val>
        </c:ser>
        <c:ser>
          <c:idx val="1"/>
          <c:order val="1"/>
          <c:tx>
            <c:strRef>
              <c:f>Sheet1!$AA$2</c:f>
              <c:strCache>
                <c:ptCount val="1"/>
                <c:pt idx="0">
                  <c:v>Skyline</c:v>
                </c:pt>
              </c:strCache>
            </c:strRef>
          </c:tx>
          <c:spPr>
            <a:pattFill prst="ltUpDiag">
              <a:fgClr>
                <a:srgbClr val="FF000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numRef>
              <c:f>Sheet1!$Y$3:$Y$6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Sheet1!$AA$3:$AA$6</c:f>
              <c:numCache>
                <c:formatCode>General</c:formatCode>
                <c:ptCount val="4"/>
                <c:pt idx="0">
                  <c:v>27.3335451038059</c:v>
                </c:pt>
                <c:pt idx="1">
                  <c:v>45.487430160786403</c:v>
                </c:pt>
                <c:pt idx="2">
                  <c:v>61.117484718068603</c:v>
                </c:pt>
                <c:pt idx="3">
                  <c:v>69.706410161067097</c:v>
                </c:pt>
              </c:numCache>
            </c:numRef>
          </c:val>
        </c:ser>
        <c:ser>
          <c:idx val="2"/>
          <c:order val="2"/>
          <c:tx>
            <c:strRef>
              <c:f>Sheet1!$AB$2</c:f>
              <c:strCache>
                <c:ptCount val="1"/>
                <c:pt idx="0">
                  <c:v>Backtrack</c:v>
                </c:pt>
              </c:strCache>
            </c:strRef>
          </c:tx>
          <c:spPr>
            <a:pattFill prst="pct50">
              <a:fgClr>
                <a:srgbClr val="7030A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numRef>
              <c:f>Sheet1!$Y$3:$Y$6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Sheet1!$AB$3:$AB$6</c:f>
              <c:numCache>
                <c:formatCode>General</c:formatCode>
                <c:ptCount val="4"/>
                <c:pt idx="0">
                  <c:v>28.067842418476101</c:v>
                </c:pt>
                <c:pt idx="1">
                  <c:v>55.942434650046899</c:v>
                </c:pt>
                <c:pt idx="2">
                  <c:v>68.705541904768296</c:v>
                </c:pt>
                <c:pt idx="3">
                  <c:v>73.819656334201696</c:v>
                </c:pt>
              </c:numCache>
            </c:numRef>
          </c:val>
        </c:ser>
        <c:ser>
          <c:idx val="3"/>
          <c:order val="3"/>
          <c:tx>
            <c:strRef>
              <c:f>Sheet1!$AC$2</c:f>
              <c:strCache>
                <c:ptCount val="1"/>
                <c:pt idx="0">
                  <c:v>DTAc (None)</c:v>
                </c:pt>
              </c:strCache>
            </c:strRef>
          </c:tx>
          <c:spPr>
            <a:pattFill prst="pct10">
              <a:fgClr>
                <a:schemeClr val="accent6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numRef>
              <c:f>Sheet1!$Y$3:$Y$6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Sheet1!$AC$3:$AC$6</c:f>
              <c:numCache>
                <c:formatCode>General</c:formatCode>
                <c:ptCount val="4"/>
                <c:pt idx="0">
                  <c:v>24.993619466834001</c:v>
                </c:pt>
                <c:pt idx="1">
                  <c:v>53.755125971438702</c:v>
                </c:pt>
                <c:pt idx="2">
                  <c:v>66.388560619590194</c:v>
                </c:pt>
                <c:pt idx="3">
                  <c:v>75.575741297468696</c:v>
                </c:pt>
              </c:numCache>
            </c:numRef>
          </c:val>
        </c:ser>
        <c:ser>
          <c:idx val="4"/>
          <c:order val="4"/>
          <c:tx>
            <c:strRef>
              <c:f>Sheet1!$AD$2</c:f>
              <c:strCache>
                <c:ptCount val="1"/>
                <c:pt idx="0">
                  <c:v>DTA</c:v>
                </c:pt>
              </c:strCache>
            </c:strRef>
          </c:tx>
          <c:spPr>
            <a:pattFill prst="lgCheck">
              <a:fgClr>
                <a:schemeClr val="accent3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numRef>
              <c:f>Sheet1!$Y$3:$Y$6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Sheet1!$AD$3:$AD$6</c:f>
              <c:numCache>
                <c:formatCode>General</c:formatCode>
                <c:ptCount val="4"/>
                <c:pt idx="0">
                  <c:v>30.5758882870036</c:v>
                </c:pt>
                <c:pt idx="1">
                  <c:v>47.1357725205525</c:v>
                </c:pt>
                <c:pt idx="2">
                  <c:v>57.006740643234401</c:v>
                </c:pt>
                <c:pt idx="3">
                  <c:v>69.073504446566503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606464"/>
        <c:axId val="72608384"/>
      </c:barChart>
      <c:catAx>
        <c:axId val="72606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Budget [MB]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2608384"/>
        <c:crosses val="autoZero"/>
        <c:auto val="1"/>
        <c:lblAlgn val="ctr"/>
        <c:lblOffset val="100"/>
        <c:noMultiLvlLbl val="0"/>
      </c:catAx>
      <c:valAx>
        <c:axId val="72608384"/>
        <c:scaling>
          <c:orientation val="minMax"/>
          <c:max val="8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Improvement</a:t>
                </a:r>
                <a:r>
                  <a:rPr lang="en-US" sz="1400" baseline="0"/>
                  <a:t> [%]</a:t>
                </a:r>
                <a:endParaRPr lang="en-US" sz="14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26064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en-US" sz="1800" dirty="0" smtClean="0"/>
              <a:t>Update </a:t>
            </a:r>
            <a:r>
              <a:rPr lang="en-US" sz="1800" dirty="0"/>
              <a:t>Intensive</a:t>
            </a:r>
          </a:p>
        </c:rich>
      </c:tx>
      <c:layout>
        <c:manualLayout>
          <c:xMode val="edge"/>
          <c:yMode val="edge"/>
          <c:x val="0.25505770112069326"/>
          <c:y val="2.340550029256875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690202659093843"/>
          <c:y val="0.11611001813772694"/>
          <c:w val="0.54770448775870229"/>
          <c:h val="0.656694449179809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Sheet1!$Z$24</c:f>
              <c:strCache>
                <c:ptCount val="1"/>
                <c:pt idx="0">
                  <c:v>DTAc (Both)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numRef>
              <c:f>Sheet1!$Y$25:$Y$28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Sheet1!$Z$25:$Z$28</c:f>
              <c:numCache>
                <c:formatCode>General</c:formatCode>
                <c:ptCount val="4"/>
                <c:pt idx="0">
                  <c:v>44.273266189599092</c:v>
                </c:pt>
                <c:pt idx="1">
                  <c:v>49.523846198216894</c:v>
                </c:pt>
                <c:pt idx="2">
                  <c:v>56.522647071164059</c:v>
                </c:pt>
                <c:pt idx="3">
                  <c:v>58.5370220750249</c:v>
                </c:pt>
              </c:numCache>
            </c:numRef>
          </c:val>
        </c:ser>
        <c:ser>
          <c:idx val="1"/>
          <c:order val="1"/>
          <c:tx>
            <c:strRef>
              <c:f>Sheet1!$AA$24</c:f>
              <c:strCache>
                <c:ptCount val="1"/>
                <c:pt idx="0">
                  <c:v>Skyline</c:v>
                </c:pt>
              </c:strCache>
            </c:strRef>
          </c:tx>
          <c:spPr>
            <a:pattFill prst="ltUpDiag">
              <a:fgClr>
                <a:srgbClr val="FF000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numRef>
              <c:f>Sheet1!$Y$25:$Y$28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Sheet1!$AA$25:$AA$28</c:f>
              <c:numCache>
                <c:formatCode>General</c:formatCode>
                <c:ptCount val="4"/>
                <c:pt idx="0">
                  <c:v>23.390373497551199</c:v>
                </c:pt>
                <c:pt idx="1">
                  <c:v>34.862325420795599</c:v>
                </c:pt>
                <c:pt idx="2">
                  <c:v>47.308567071651801</c:v>
                </c:pt>
                <c:pt idx="3">
                  <c:v>47.222007218508999</c:v>
                </c:pt>
              </c:numCache>
            </c:numRef>
          </c:val>
        </c:ser>
        <c:ser>
          <c:idx val="2"/>
          <c:order val="2"/>
          <c:tx>
            <c:strRef>
              <c:f>Sheet1!$AB$24</c:f>
              <c:strCache>
                <c:ptCount val="1"/>
                <c:pt idx="0">
                  <c:v>Backtrack</c:v>
                </c:pt>
              </c:strCache>
            </c:strRef>
          </c:tx>
          <c:spPr>
            <a:pattFill prst="pct50">
              <a:fgClr>
                <a:srgbClr val="7030A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numRef>
              <c:f>Sheet1!$Y$25:$Y$28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Sheet1!$AB$25:$AB$28</c:f>
              <c:numCache>
                <c:formatCode>General</c:formatCode>
                <c:ptCount val="4"/>
                <c:pt idx="0">
                  <c:v>23.958360760346199</c:v>
                </c:pt>
                <c:pt idx="1">
                  <c:v>34.282241792373597</c:v>
                </c:pt>
                <c:pt idx="2">
                  <c:v>46.161779383566703</c:v>
                </c:pt>
                <c:pt idx="3">
                  <c:v>54.340614899388299</c:v>
                </c:pt>
              </c:numCache>
            </c:numRef>
          </c:val>
        </c:ser>
        <c:ser>
          <c:idx val="3"/>
          <c:order val="3"/>
          <c:tx>
            <c:strRef>
              <c:f>Sheet1!$AC$24</c:f>
              <c:strCache>
                <c:ptCount val="1"/>
                <c:pt idx="0">
                  <c:v>DTAc (None)</c:v>
                </c:pt>
              </c:strCache>
            </c:strRef>
          </c:tx>
          <c:spPr>
            <a:pattFill prst="pct10">
              <a:fgClr>
                <a:schemeClr val="accent6">
                  <a:lumMod val="5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numRef>
              <c:f>Sheet1!$Y$25:$Y$28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Sheet1!$AC$25:$AC$28</c:f>
              <c:numCache>
                <c:formatCode>General</c:formatCode>
                <c:ptCount val="4"/>
                <c:pt idx="0">
                  <c:v>21.256010777783199</c:v>
                </c:pt>
                <c:pt idx="1">
                  <c:v>25.2341595011465</c:v>
                </c:pt>
                <c:pt idx="2">
                  <c:v>39.960037388182997</c:v>
                </c:pt>
                <c:pt idx="3">
                  <c:v>48.763514447487402</c:v>
                </c:pt>
              </c:numCache>
            </c:numRef>
          </c:val>
        </c:ser>
        <c:ser>
          <c:idx val="4"/>
          <c:order val="4"/>
          <c:tx>
            <c:strRef>
              <c:f>Sheet1!$AD$24</c:f>
              <c:strCache>
                <c:ptCount val="1"/>
                <c:pt idx="0">
                  <c:v>DTA</c:v>
                </c:pt>
              </c:strCache>
            </c:strRef>
          </c:tx>
          <c:spPr>
            <a:pattFill prst="lgCheck">
              <a:fgClr>
                <a:schemeClr val="accent3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numRef>
              <c:f>Sheet1!$Y$25:$Y$28</c:f>
              <c:numCache>
                <c:formatCode>General</c:formatCode>
                <c:ptCount val="4"/>
                <c:pt idx="0">
                  <c:v>50</c:v>
                </c:pt>
                <c:pt idx="1">
                  <c:v>300</c:v>
                </c:pt>
                <c:pt idx="2">
                  <c:v>700</c:v>
                </c:pt>
                <c:pt idx="3">
                  <c:v>1500</c:v>
                </c:pt>
              </c:numCache>
            </c:numRef>
          </c:cat>
          <c:val>
            <c:numRef>
              <c:f>Sheet1!$AD$25:$AD$28</c:f>
              <c:numCache>
                <c:formatCode>General</c:formatCode>
                <c:ptCount val="4"/>
                <c:pt idx="0">
                  <c:v>26.318398357114901</c:v>
                </c:pt>
                <c:pt idx="1">
                  <c:v>40.080581466310903</c:v>
                </c:pt>
                <c:pt idx="2">
                  <c:v>46.338066383359099</c:v>
                </c:pt>
                <c:pt idx="3">
                  <c:v>52.071308869601097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017216"/>
        <c:axId val="73027584"/>
      </c:barChart>
      <c:catAx>
        <c:axId val="730172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Budget [MB]</a:t>
                </a:r>
              </a:p>
            </c:rich>
          </c:tx>
          <c:layout>
            <c:manualLayout>
              <c:xMode val="edge"/>
              <c:yMode val="edge"/>
              <c:x val="0.37121245412836518"/>
              <c:y val="0.8666779634149340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3027584"/>
        <c:crosses val="autoZero"/>
        <c:auto val="1"/>
        <c:lblAlgn val="ctr"/>
        <c:lblOffset val="100"/>
        <c:noMultiLvlLbl val="0"/>
      </c:catAx>
      <c:valAx>
        <c:axId val="730275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Improvement [%]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3017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059036265063989"/>
          <c:y val="3.2005946594300649E-4"/>
          <c:w val="0.29253509977919429"/>
          <c:h val="0.95761085744913832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Select Intensive</a:t>
            </a:r>
          </a:p>
        </c:rich>
      </c:tx>
      <c:layout>
        <c:manualLayout>
          <c:xMode val="edge"/>
          <c:yMode val="edge"/>
          <c:x val="0.3245757575757575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406203769983294"/>
          <c:y val="4.5779340708939617E-2"/>
          <c:w val="0.76663350035790978"/>
          <c:h val="0.70446126448525759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DTAc</c:v>
                </c:pt>
              </c:strCache>
            </c:strRef>
          </c:tx>
          <c:xVal>
            <c:numRef>
              <c:f>Sheet1!$C$2:$C$12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200</c:v>
                </c:pt>
                <c:pt idx="4">
                  <c:v>300</c:v>
                </c:pt>
                <c:pt idx="5">
                  <c:v>500</c:v>
                </c:pt>
                <c:pt idx="6">
                  <c:v>700</c:v>
                </c:pt>
                <c:pt idx="7">
                  <c:v>1000</c:v>
                </c:pt>
                <c:pt idx="8">
                  <c:v>1500</c:v>
                </c:pt>
                <c:pt idx="9">
                  <c:v>2000</c:v>
                </c:pt>
                <c:pt idx="10">
                  <c:v>3000</c:v>
                </c:pt>
              </c:numCache>
            </c:numRef>
          </c:xVal>
          <c:yVal>
            <c:numRef>
              <c:f>Sheet1!$D$2:$D$12</c:f>
              <c:numCache>
                <c:formatCode>General</c:formatCode>
                <c:ptCount val="11"/>
                <c:pt idx="0">
                  <c:v>68.887766711191844</c:v>
                </c:pt>
                <c:pt idx="1">
                  <c:v>67.665274208526654</c:v>
                </c:pt>
                <c:pt idx="2">
                  <c:v>70.424579788362422</c:v>
                </c:pt>
                <c:pt idx="3">
                  <c:v>70.879678737913423</c:v>
                </c:pt>
                <c:pt idx="4">
                  <c:v>71.992848406128374</c:v>
                </c:pt>
                <c:pt idx="5">
                  <c:v>73.853184460221527</c:v>
                </c:pt>
                <c:pt idx="6">
                  <c:v>77.149503080164052</c:v>
                </c:pt>
                <c:pt idx="7">
                  <c:v>81.152743384755212</c:v>
                </c:pt>
                <c:pt idx="8">
                  <c:v>81.944860423728898</c:v>
                </c:pt>
                <c:pt idx="9">
                  <c:v>86.175873380923463</c:v>
                </c:pt>
                <c:pt idx="10">
                  <c:v>86.661573858573718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DTA</c:v>
                </c:pt>
              </c:strCache>
            </c:strRef>
          </c:tx>
          <c:spPr>
            <a:ln>
              <a:prstDash val="solid"/>
            </a:ln>
          </c:spPr>
          <c:xVal>
            <c:numRef>
              <c:f>Sheet1!$C$2:$C$12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200</c:v>
                </c:pt>
                <c:pt idx="4">
                  <c:v>300</c:v>
                </c:pt>
                <c:pt idx="5">
                  <c:v>500</c:v>
                </c:pt>
                <c:pt idx="6">
                  <c:v>700</c:v>
                </c:pt>
                <c:pt idx="7">
                  <c:v>1000</c:v>
                </c:pt>
                <c:pt idx="8">
                  <c:v>1500</c:v>
                </c:pt>
                <c:pt idx="9">
                  <c:v>2000</c:v>
                </c:pt>
                <c:pt idx="10">
                  <c:v>3000</c:v>
                </c:pt>
              </c:numCache>
            </c:numRef>
          </c:xVal>
          <c:yVal>
            <c:numRef>
              <c:f>Sheet1!$E$2:$E$12</c:f>
              <c:numCache>
                <c:formatCode>General</c:formatCode>
                <c:ptCount val="11"/>
                <c:pt idx="0">
                  <c:v>0</c:v>
                </c:pt>
                <c:pt idx="1">
                  <c:v>45.126673570039998</c:v>
                </c:pt>
                <c:pt idx="2">
                  <c:v>45.849554568302402</c:v>
                </c:pt>
                <c:pt idx="3">
                  <c:v>53.590347730162399</c:v>
                </c:pt>
                <c:pt idx="4">
                  <c:v>51.970188081735003</c:v>
                </c:pt>
                <c:pt idx="5">
                  <c:v>62.182223522326503</c:v>
                </c:pt>
                <c:pt idx="6">
                  <c:v>68.197582879900907</c:v>
                </c:pt>
                <c:pt idx="7">
                  <c:v>74.753097533447004</c:v>
                </c:pt>
                <c:pt idx="8">
                  <c:v>74.7009317060851</c:v>
                </c:pt>
                <c:pt idx="9">
                  <c:v>73.680950104821207</c:v>
                </c:pt>
                <c:pt idx="10">
                  <c:v>78.018161186995798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058944"/>
        <c:axId val="73065216"/>
      </c:scatterChart>
      <c:valAx>
        <c:axId val="73058944"/>
        <c:scaling>
          <c:orientation val="minMax"/>
          <c:max val="10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Budget [MB]</a:t>
                </a:r>
              </a:p>
            </c:rich>
          </c:tx>
          <c:layout>
            <c:manualLayout>
              <c:xMode val="edge"/>
              <c:yMode val="edge"/>
              <c:x val="0.41598616082080647"/>
              <c:y val="0.880958843992144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3065216"/>
        <c:crosses val="autoZero"/>
        <c:crossBetween val="midCat"/>
      </c:valAx>
      <c:valAx>
        <c:axId val="73065216"/>
        <c:scaling>
          <c:orientation val="minMax"/>
          <c:max val="85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Improvement [%]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3058944"/>
        <c:crosses val="autoZero"/>
        <c:crossBetween val="midCat"/>
        <c:majorUnit val="20"/>
      </c:valAx>
    </c:plotArea>
    <c:legend>
      <c:legendPos val="r"/>
      <c:layout>
        <c:manualLayout>
          <c:xMode val="edge"/>
          <c:yMode val="edge"/>
          <c:x val="0.56796621534113367"/>
          <c:y val="0.29184239593911254"/>
          <c:w val="0.34263959806902661"/>
          <c:h val="0.4214075206201190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Update Intensive</a:t>
            </a:r>
          </a:p>
        </c:rich>
      </c:tx>
      <c:layout>
        <c:manualLayout>
          <c:xMode val="edge"/>
          <c:yMode val="edge"/>
          <c:x val="0.31849690663667041"/>
          <c:y val="7.499999999999999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761623547056621"/>
          <c:y val="0.20389898378087354"/>
          <c:w val="0.75096011436070487"/>
          <c:h val="0.59424967191601052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DTAc</c:v>
                </c:pt>
              </c:strCache>
            </c:strRef>
          </c:tx>
          <c:xVal>
            <c:numRef>
              <c:f>Sheet1!$C$24:$C$34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200</c:v>
                </c:pt>
                <c:pt idx="4">
                  <c:v>300</c:v>
                </c:pt>
                <c:pt idx="5">
                  <c:v>500</c:v>
                </c:pt>
                <c:pt idx="6">
                  <c:v>700</c:v>
                </c:pt>
                <c:pt idx="7">
                  <c:v>1000</c:v>
                </c:pt>
                <c:pt idx="8">
                  <c:v>1500</c:v>
                </c:pt>
                <c:pt idx="9">
                  <c:v>2000</c:v>
                </c:pt>
                <c:pt idx="10">
                  <c:v>3000</c:v>
                </c:pt>
              </c:numCache>
            </c:numRef>
          </c:xVal>
          <c:yVal>
            <c:numRef>
              <c:f>Sheet1!$D$24:$D$34</c:f>
              <c:numCache>
                <c:formatCode>General</c:formatCode>
                <c:ptCount val="11"/>
                <c:pt idx="0">
                  <c:v>40.135710664689597</c:v>
                </c:pt>
                <c:pt idx="1">
                  <c:v>56.229083568333195</c:v>
                </c:pt>
                <c:pt idx="2">
                  <c:v>56.558835084209655</c:v>
                </c:pt>
                <c:pt idx="3">
                  <c:v>57.273935829895485</c:v>
                </c:pt>
                <c:pt idx="4">
                  <c:v>57.836180969267225</c:v>
                </c:pt>
                <c:pt idx="5">
                  <c:v>59.534719930788057</c:v>
                </c:pt>
                <c:pt idx="6">
                  <c:v>62.522270333314324</c:v>
                </c:pt>
                <c:pt idx="7">
                  <c:v>62.684493442827986</c:v>
                </c:pt>
                <c:pt idx="8">
                  <c:v>62.684493442827986</c:v>
                </c:pt>
                <c:pt idx="9">
                  <c:v>62.684493442827986</c:v>
                </c:pt>
                <c:pt idx="10">
                  <c:v>62.684493442827986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DTA</c:v>
                </c:pt>
              </c:strCache>
            </c:strRef>
          </c:tx>
          <c:spPr>
            <a:ln>
              <a:prstDash val="solid"/>
            </a:ln>
          </c:spPr>
          <c:xVal>
            <c:numRef>
              <c:f>Sheet1!$C$24:$C$34</c:f>
              <c:numCache>
                <c:formatCode>General</c:formatCode>
                <c:ptCount val="1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200</c:v>
                </c:pt>
                <c:pt idx="4">
                  <c:v>300</c:v>
                </c:pt>
                <c:pt idx="5">
                  <c:v>500</c:v>
                </c:pt>
                <c:pt idx="6">
                  <c:v>700</c:v>
                </c:pt>
                <c:pt idx="7">
                  <c:v>1000</c:v>
                </c:pt>
                <c:pt idx="8">
                  <c:v>1500</c:v>
                </c:pt>
                <c:pt idx="9">
                  <c:v>2000</c:v>
                </c:pt>
                <c:pt idx="10">
                  <c:v>3000</c:v>
                </c:pt>
              </c:numCache>
            </c:numRef>
          </c:xVal>
          <c:yVal>
            <c:numRef>
              <c:f>Sheet1!$E$24:$E$34</c:f>
              <c:numCache>
                <c:formatCode>General</c:formatCode>
                <c:ptCount val="11"/>
                <c:pt idx="0">
                  <c:v>0</c:v>
                </c:pt>
                <c:pt idx="1">
                  <c:v>38.4773097986537</c:v>
                </c:pt>
                <c:pt idx="2">
                  <c:v>39.171958594760802</c:v>
                </c:pt>
                <c:pt idx="3">
                  <c:v>40.371965798992598</c:v>
                </c:pt>
                <c:pt idx="4">
                  <c:v>33.1763305526175</c:v>
                </c:pt>
                <c:pt idx="5">
                  <c:v>49.786226140103302</c:v>
                </c:pt>
                <c:pt idx="6">
                  <c:v>56.310949040028497</c:v>
                </c:pt>
                <c:pt idx="7">
                  <c:v>61.621483796782698</c:v>
                </c:pt>
                <c:pt idx="8">
                  <c:v>52.022643822040799</c:v>
                </c:pt>
                <c:pt idx="9">
                  <c:v>15.9246768185323</c:v>
                </c:pt>
                <c:pt idx="10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972160"/>
        <c:axId val="72978432"/>
      </c:scatterChart>
      <c:valAx>
        <c:axId val="72972160"/>
        <c:scaling>
          <c:orientation val="minMax"/>
          <c:max val="10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Budget [MB]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2978432"/>
        <c:crosses val="autoZero"/>
        <c:crossBetween val="midCat"/>
      </c:valAx>
      <c:valAx>
        <c:axId val="72978432"/>
        <c:scaling>
          <c:orientation val="minMax"/>
          <c:max val="7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Improvements[%]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2972160"/>
        <c:crosses val="autoZero"/>
        <c:crossBetween val="midCat"/>
        <c:majorUnit val="20"/>
      </c:valAx>
    </c:plotArea>
    <c:legend>
      <c:legendPos val="r"/>
      <c:layout>
        <c:manualLayout>
          <c:xMode val="edge"/>
          <c:yMode val="edge"/>
          <c:x val="0.62401340457442822"/>
          <c:y val="0.33238508647957465"/>
          <c:w val="0.31768698860675704"/>
          <c:h val="0.4034325017920362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862728918056487"/>
          <c:y val="6.9952342882342533E-2"/>
          <c:w val="0.43246356500519401"/>
          <c:h val="0.6455761474937583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Sheet1!$C$15</c:f>
              <c:strCache>
                <c:ptCount val="1"/>
                <c:pt idx="0">
                  <c:v>Other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Sheet1!$D$14:$E$14</c:f>
              <c:strCache>
                <c:ptCount val="2"/>
                <c:pt idx="0">
                  <c:v>DTAc w/o
Optimization</c:v>
                </c:pt>
                <c:pt idx="1">
                  <c:v>DTAc</c:v>
                </c:pt>
              </c:strCache>
            </c:strRef>
          </c:cat>
          <c:val>
            <c:numRef>
              <c:f>Sheet1!$D$15:$E$15</c:f>
              <c:numCache>
                <c:formatCode>General</c:formatCode>
                <c:ptCount val="2"/>
                <c:pt idx="0">
                  <c:v>7.5969582166666667</c:v>
                </c:pt>
                <c:pt idx="1">
                  <c:v>7.659724999999999</c:v>
                </c:pt>
              </c:numCache>
            </c:numRef>
          </c:val>
        </c:ser>
        <c:ser>
          <c:idx val="1"/>
          <c:order val="1"/>
          <c:tx>
            <c:strRef>
              <c:f>Sheet1!$C$16</c:f>
              <c:strCache>
                <c:ptCount val="1"/>
                <c:pt idx="0">
                  <c:v>Table-Sample</c:v>
                </c:pt>
              </c:strCache>
            </c:strRef>
          </c:tx>
          <c:spPr>
            <a:pattFill prst="pct20">
              <a:fgClr>
                <a:srgbClr val="FF000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Sheet1!$D$14:$E$14</c:f>
              <c:strCache>
                <c:ptCount val="2"/>
                <c:pt idx="0">
                  <c:v>DTAc w/o
Optimization</c:v>
                </c:pt>
                <c:pt idx="1">
                  <c:v>DTAc</c:v>
                </c:pt>
              </c:strCache>
            </c:strRef>
          </c:cat>
          <c:val>
            <c:numRef>
              <c:f>Sheet1!$D$16:$E$16</c:f>
              <c:numCache>
                <c:formatCode>General</c:formatCode>
                <c:ptCount val="2"/>
                <c:pt idx="0">
                  <c:v>8.4129383333333335E-2</c:v>
                </c:pt>
                <c:pt idx="1">
                  <c:v>0.16550973333333333</c:v>
                </c:pt>
              </c:numCache>
            </c:numRef>
          </c:val>
        </c:ser>
        <c:ser>
          <c:idx val="2"/>
          <c:order val="2"/>
          <c:tx>
            <c:strRef>
              <c:f>Sheet1!$C$17</c:f>
              <c:strCache>
                <c:ptCount val="1"/>
                <c:pt idx="0">
                  <c:v>Table-Estimate</c:v>
                </c:pt>
              </c:strCache>
            </c:strRef>
          </c:tx>
          <c:spPr>
            <a:pattFill prst="smCheck">
              <a:fgClr>
                <a:schemeClr val="accent3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Sheet1!$D$14:$E$14</c:f>
              <c:strCache>
                <c:ptCount val="2"/>
                <c:pt idx="0">
                  <c:v>DTAc w/o
Optimization</c:v>
                </c:pt>
                <c:pt idx="1">
                  <c:v>DTAc</c:v>
                </c:pt>
              </c:strCache>
            </c:strRef>
          </c:cat>
          <c:val>
            <c:numRef>
              <c:f>Sheet1!$D$17:$E$17</c:f>
              <c:numCache>
                <c:formatCode>General</c:formatCode>
                <c:ptCount val="2"/>
                <c:pt idx="0">
                  <c:v>1.8004377666666669</c:v>
                </c:pt>
                <c:pt idx="1">
                  <c:v>1.1663629166666667</c:v>
                </c:pt>
              </c:numCache>
            </c:numRef>
          </c:val>
        </c:ser>
        <c:ser>
          <c:idx val="3"/>
          <c:order val="3"/>
          <c:tx>
            <c:strRef>
              <c:f>Sheet1!$C$18</c:f>
              <c:strCache>
                <c:ptCount val="1"/>
                <c:pt idx="0">
                  <c:v>Partial-Sample</c:v>
                </c:pt>
              </c:strCache>
            </c:strRef>
          </c:tx>
          <c:spPr>
            <a:pattFill prst="diagBrick">
              <a:fgClr>
                <a:schemeClr val="bg2">
                  <a:lumMod val="2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Sheet1!$D$14:$E$14</c:f>
              <c:strCache>
                <c:ptCount val="2"/>
                <c:pt idx="0">
                  <c:v>DTAc w/o
Optimization</c:v>
                </c:pt>
                <c:pt idx="1">
                  <c:v>DTAc</c:v>
                </c:pt>
              </c:strCache>
            </c:strRef>
          </c:cat>
          <c:val>
            <c:numRef>
              <c:f>Sheet1!$D$18:$E$18</c:f>
              <c:numCache>
                <c:formatCode>General</c:formatCode>
                <c:ptCount val="2"/>
                <c:pt idx="0">
                  <c:v>4.8490366666666666E-2</c:v>
                </c:pt>
                <c:pt idx="1">
                  <c:v>3.755936666666667E-2</c:v>
                </c:pt>
              </c:numCache>
            </c:numRef>
          </c:val>
        </c:ser>
        <c:ser>
          <c:idx val="4"/>
          <c:order val="4"/>
          <c:tx>
            <c:strRef>
              <c:f>Sheet1!$C$19</c:f>
              <c:strCache>
                <c:ptCount val="1"/>
                <c:pt idx="0">
                  <c:v>Partial-Estimate</c:v>
                </c:pt>
              </c:strCache>
            </c:strRef>
          </c:tx>
          <c:spPr>
            <a:pattFill prst="pct20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Sheet1!$D$14:$E$14</c:f>
              <c:strCache>
                <c:ptCount val="2"/>
                <c:pt idx="0">
                  <c:v>DTAc w/o
Optimization</c:v>
                </c:pt>
                <c:pt idx="1">
                  <c:v>DTAc</c:v>
                </c:pt>
              </c:strCache>
            </c:strRef>
          </c:cat>
          <c:val>
            <c:numRef>
              <c:f>Sheet1!$D$19:$E$19</c:f>
              <c:numCache>
                <c:formatCode>General</c:formatCode>
                <c:ptCount val="2"/>
                <c:pt idx="0">
                  <c:v>0.19030756666666668</c:v>
                </c:pt>
                <c:pt idx="1">
                  <c:v>0.18747824999999999</c:v>
                </c:pt>
              </c:numCache>
            </c:numRef>
          </c:val>
        </c:ser>
        <c:ser>
          <c:idx val="5"/>
          <c:order val="5"/>
          <c:tx>
            <c:strRef>
              <c:f>Sheet1!$C$20</c:f>
              <c:strCache>
                <c:ptCount val="1"/>
                <c:pt idx="0">
                  <c:v>MV-Sample</c:v>
                </c:pt>
              </c:strCache>
            </c:strRef>
          </c:tx>
          <c:spPr>
            <a:pattFill prst="ltHorz">
              <a:fgClr>
                <a:schemeClr val="accent6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Sheet1!$D$14:$E$14</c:f>
              <c:strCache>
                <c:ptCount val="2"/>
                <c:pt idx="0">
                  <c:v>DTAc w/o
Optimization</c:v>
                </c:pt>
                <c:pt idx="1">
                  <c:v>DTAc</c:v>
                </c:pt>
              </c:strCache>
            </c:strRef>
          </c:cat>
          <c:val>
            <c:numRef>
              <c:f>Sheet1!$D$20:$E$20</c:f>
              <c:numCache>
                <c:formatCode>General</c:formatCode>
                <c:ptCount val="2"/>
                <c:pt idx="0">
                  <c:v>3.0603514499999998</c:v>
                </c:pt>
                <c:pt idx="1">
                  <c:v>0.90960551666666667</c:v>
                </c:pt>
              </c:numCache>
            </c:numRef>
          </c:val>
        </c:ser>
        <c:ser>
          <c:idx val="6"/>
          <c:order val="6"/>
          <c:tx>
            <c:strRef>
              <c:f>Sheet1!$C$21</c:f>
              <c:strCache>
                <c:ptCount val="1"/>
                <c:pt idx="0">
                  <c:v>MV-Estimate</c:v>
                </c:pt>
              </c:strCache>
            </c:strRef>
          </c:tx>
          <c:spPr>
            <a:pattFill prst="ltDnDiag">
              <a:fgClr>
                <a:schemeClr val="accent5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Sheet1!$D$14:$E$14</c:f>
              <c:strCache>
                <c:ptCount val="2"/>
                <c:pt idx="0">
                  <c:v>DTAc w/o
Optimization</c:v>
                </c:pt>
                <c:pt idx="1">
                  <c:v>DTAc</c:v>
                </c:pt>
              </c:strCache>
            </c:strRef>
          </c:cat>
          <c:val>
            <c:numRef>
              <c:f>Sheet1!$D$21:$E$21</c:f>
              <c:numCache>
                <c:formatCode>General</c:formatCode>
                <c:ptCount val="2"/>
                <c:pt idx="0">
                  <c:v>6.095893133333333</c:v>
                </c:pt>
                <c:pt idx="1">
                  <c:v>1.6333154000000001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459392"/>
        <c:axId val="32481664"/>
      </c:barChart>
      <c:catAx>
        <c:axId val="32459392"/>
        <c:scaling>
          <c:orientation val="minMax"/>
        </c:scaling>
        <c:delete val="0"/>
        <c:axPos val="b"/>
        <c:majorTickMark val="out"/>
        <c:minorTickMark val="none"/>
        <c:tickLblPos val="nextTo"/>
        <c:crossAx val="32481664"/>
        <c:crosses val="autoZero"/>
        <c:auto val="1"/>
        <c:lblAlgn val="ctr"/>
        <c:lblOffset val="100"/>
        <c:noMultiLvlLbl val="0"/>
      </c:catAx>
      <c:valAx>
        <c:axId val="324816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Design Tool Runtime [min]</a:t>
                </a:r>
              </a:p>
            </c:rich>
          </c:tx>
          <c:layout>
            <c:manualLayout>
              <c:xMode val="edge"/>
              <c:yMode val="edge"/>
              <c:x val="2.3237721459518552E-3"/>
              <c:y val="6.1735383205469022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2459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323714575020307"/>
          <c:y val="0"/>
          <c:w val="0.33553939806666344"/>
          <c:h val="0.8863636363636363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0.21428</cdr:x>
      <cdr:y>0.28408</cdr:y>
    </cdr:from>
    <cdr:to>
      <cdr:x>0.31013</cdr:x>
      <cdr:y>0.65753</cdr:y>
    </cdr:to>
    <cdr:sp macro="" textlink="">
      <cdr:nvSpPr>
        <cdr:cNvPr id="2" name="Oval 1"/>
        <cdr:cNvSpPr/>
      </cdr:nvSpPr>
      <cdr:spPr>
        <a:xfrm xmlns:a="http://schemas.openxmlformats.org/drawingml/2006/main" rot="20488711">
          <a:off x="464256" y="363668"/>
          <a:ext cx="207670" cy="478076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0.37963</cdr:x>
      <cdr:y>0.62398</cdr:y>
    </cdr:from>
    <cdr:to>
      <cdr:x>0.54982</cdr:x>
      <cdr:y>0.7449</cdr:y>
    </cdr:to>
    <cdr:sp macro="" textlink="">
      <cdr:nvSpPr>
        <cdr:cNvPr id="3" name="Oval 2"/>
        <cdr:cNvSpPr/>
      </cdr:nvSpPr>
      <cdr:spPr>
        <a:xfrm xmlns:a="http://schemas.openxmlformats.org/drawingml/2006/main" rot="17494448">
          <a:off x="929485" y="691819"/>
          <a:ext cx="154796" cy="36873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</cdr:sp>
  </cdr:relSizeAnchor>
  <cdr:relSizeAnchor xmlns:cdr="http://schemas.openxmlformats.org/drawingml/2006/chartDrawing">
    <cdr:from>
      <cdr:x>0.30875</cdr:x>
      <cdr:y>0.25487</cdr:y>
    </cdr:from>
    <cdr:to>
      <cdr:x>0.40786</cdr:x>
      <cdr:y>0.38065</cdr:y>
    </cdr:to>
    <cdr:cxnSp macro="">
      <cdr:nvCxnSpPr>
        <cdr:cNvPr id="5" name="Straight Connector 4"/>
        <cdr:cNvCxnSpPr/>
      </cdr:nvCxnSpPr>
      <cdr:spPr>
        <a:xfrm xmlns:a="http://schemas.openxmlformats.org/drawingml/2006/main" flipV="1">
          <a:off x="668950" y="326276"/>
          <a:ext cx="214734" cy="161019"/>
        </a:xfrm>
        <a:prstGeom xmlns:a="http://schemas.openxmlformats.org/drawingml/2006/main" prst="line">
          <a:avLst/>
        </a:prstGeom>
        <a:ln xmlns:a="http://schemas.openxmlformats.org/drawingml/2006/main" w="22225">
          <a:solidFill>
            <a:schemeClr val="tx1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0.34516</cdr:x>
      <cdr:y>0.09614</cdr:y>
    </cdr:from>
    <cdr:to>
      <cdr:x>0.87543</cdr:x>
      <cdr:y>0.26915</cdr:y>
    </cdr:to>
    <cdr:sp macro="" textlink="">
      <cdr:nvSpPr>
        <cdr:cNvPr id="6" name="Text Box 5"/>
        <cdr:cNvSpPr txBox="1"/>
      </cdr:nvSpPr>
      <cdr:spPr>
        <a:xfrm xmlns:a="http://schemas.openxmlformats.org/drawingml/2006/main">
          <a:off x="1828800" y="291783"/>
          <a:ext cx="2809604" cy="525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/>
            <a:t>Slow-small</a:t>
          </a:r>
        </a:p>
      </cdr:txBody>
    </cdr:sp>
  </cdr:relSizeAnchor>
  <cdr:relSizeAnchor xmlns:cdr="http://schemas.openxmlformats.org/drawingml/2006/chartDrawing">
    <cdr:from>
      <cdr:x>0.55686</cdr:x>
      <cdr:y>0.66127</cdr:y>
    </cdr:from>
    <cdr:to>
      <cdr:x>0.61819</cdr:x>
      <cdr:y>0.7013</cdr:y>
    </cdr:to>
    <cdr:cxnSp macro="">
      <cdr:nvCxnSpPr>
        <cdr:cNvPr id="10" name="Straight Connector 9"/>
        <cdr:cNvCxnSpPr/>
      </cdr:nvCxnSpPr>
      <cdr:spPr>
        <a:xfrm xmlns:a="http://schemas.openxmlformats.org/drawingml/2006/main" flipV="1">
          <a:off x="1206500" y="846527"/>
          <a:ext cx="132878" cy="51245"/>
        </a:xfrm>
        <a:prstGeom xmlns:a="http://schemas.openxmlformats.org/drawingml/2006/main" prst="line">
          <a:avLst/>
        </a:prstGeom>
        <a:ln xmlns:a="http://schemas.openxmlformats.org/drawingml/2006/main" w="22225">
          <a:solidFill>
            <a:schemeClr val="tx1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0.64883</cdr:x>
      <cdr:y>0.59046</cdr:y>
    </cdr:from>
    <cdr:to>
      <cdr:x>0.93917</cdr:x>
      <cdr:y>0.80124</cdr:y>
    </cdr:to>
    <cdr:sp macro="" textlink="">
      <cdr:nvSpPr>
        <cdr:cNvPr id="12" name="Text Box 11"/>
        <cdr:cNvSpPr txBox="1"/>
      </cdr:nvSpPr>
      <cdr:spPr>
        <a:xfrm xmlns:a="http://schemas.openxmlformats.org/drawingml/2006/main">
          <a:off x="1405771" y="755886"/>
          <a:ext cx="629063" cy="2698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en-US" sz="2400" dirty="0"/>
            <a:t>Fast-large</a:t>
          </a:r>
          <a:endParaRPr lang="en-US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8EE31-3FA4-43BB-98A1-1948FBE91E68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7F247-13FF-4FC0-9D54-3369F25BE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21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I'm… </a:t>
            </a:r>
            <a:r>
              <a:rPr lang="en-US" dirty="0" err="1" smtClean="0"/>
              <a:t>gonna</a:t>
            </a:r>
            <a:r>
              <a:rPr lang="en-US" dirty="0" smtClean="0"/>
              <a:t> talk about… This is a joint</a:t>
            </a:r>
            <a:r>
              <a:rPr lang="en-US" baseline="0" dirty="0" smtClean="0"/>
              <a:t> work with..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843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 Questions arise.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557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First, how to estimate…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085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of our techniques to estimate index sizes is deduction. For example, suppose order-independent…</a:t>
            </a:r>
          </a:p>
          <a:p>
            <a:r>
              <a:rPr lang="en-US" dirty="0" smtClean="0"/>
              <a:t>However, for</a:t>
            </a:r>
            <a:r>
              <a:rPr lang="en-US" baseline="0" dirty="0" smtClean="0"/>
              <a:t> order dependent compression, this is much more complex. For example…</a:t>
            </a:r>
          </a:p>
          <a:p>
            <a:r>
              <a:rPr lang="en-US" baseline="0" dirty="0" smtClean="0"/>
              <a:t>In this case, we estimate average run-length and.. More details are in the paper.</a:t>
            </a:r>
          </a:p>
          <a:p>
            <a:r>
              <a:rPr lang="en-US" baseline="0" dirty="0" smtClean="0"/>
              <a:t>But let me point out one important tradeoff of deduction. If we deduce and deduce and …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073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So, here we need to determine 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504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Having explained</a:t>
            </a:r>
            <a:r>
              <a:rPr lang="en-US" baseline="0" dirty="0" smtClean="0"/>
              <a:t> the size estimation module, now let me move on to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52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46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So,</a:t>
            </a:r>
            <a:r>
              <a:rPr lang="en-US" baseline="0" dirty="0" smtClean="0"/>
              <a:t> Compression. Very popular feature…. reduces storage .. I/O cost.</a:t>
            </a:r>
          </a:p>
          <a:p>
            <a:r>
              <a:rPr lang="en-US" baseline="0" dirty="0" smtClean="0"/>
              <a:t>Some vendor boasts…. It goes like this. Given the original…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33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various compression</a:t>
            </a:r>
            <a:r>
              <a:rPr lang="en-US" baseline="0" dirty="0" smtClean="0"/>
              <a:t> schemes. For ex..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89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this paper, we categorize them into two 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20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 me summarize.. Storage space, not</a:t>
            </a:r>
            <a:r>
              <a:rPr lang="en-US" baseline="0" dirty="0" smtClean="0"/>
              <a:t> only </a:t>
            </a:r>
            <a:r>
              <a:rPr lang="en-US" dirty="0" smtClean="0"/>
              <a:t>storage cost,</a:t>
            </a:r>
            <a:r>
              <a:rPr lang="en-US" baseline="0" dirty="0" smtClean="0"/>
              <a:t> administrative cost, IO cost…</a:t>
            </a:r>
          </a:p>
          <a:p>
            <a:r>
              <a:rPr lang="en-US" baseline="0" dirty="0" smtClean="0"/>
              <a:t>However…. Also..</a:t>
            </a:r>
          </a:p>
          <a:p>
            <a:r>
              <a:rPr lang="en-US" baseline="0" dirty="0" smtClean="0"/>
              <a:t>Difficult to answer. Because,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06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First,</a:t>
            </a:r>
            <a:r>
              <a:rPr lang="en-US" baseline="0" dirty="0" smtClean="0"/>
              <a:t> we need to determine.. but, the correct answer depends on… Also,…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00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Second,</a:t>
            </a:r>
            <a:r>
              <a:rPr lang="en-US" baseline="0" dirty="0" smtClean="0"/>
              <a:t> we need to determine.. This problem has been studied for decades.</a:t>
            </a:r>
          </a:p>
          <a:p>
            <a:r>
              <a:rPr lang="en-US" baseline="0" dirty="0" smtClean="0"/>
              <a:t>Let me review what a r</a:t>
            </a:r>
            <a:r>
              <a:rPr lang="en-US" dirty="0" smtClean="0"/>
              <a:t>epresentative design</a:t>
            </a:r>
            <a:r>
              <a:rPr lang="en-US" baseline="0" dirty="0" smtClean="0"/>
              <a:t> tool does.</a:t>
            </a:r>
          </a:p>
          <a:p>
            <a:r>
              <a:rPr lang="en-US" baseline="0" dirty="0" smtClean="0"/>
              <a:t>Pruning, too many relevant </a:t>
            </a:r>
            <a:r>
              <a:rPr lang="en-US" baseline="0" dirty="0" err="1" smtClean="0"/>
              <a:t>idx</a:t>
            </a:r>
            <a:r>
              <a:rPr lang="en-US" baseline="0" dirty="0" smtClean="0"/>
              <a:t>. Enumerate. Cost model, what-if.</a:t>
            </a:r>
          </a:p>
          <a:p>
            <a:r>
              <a:rPr lang="en-US" baseline="0" dirty="0" smtClean="0"/>
              <a:t>Other tool. Basic architecture is very similar.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20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Okay, then</a:t>
            </a:r>
            <a:r>
              <a:rPr lang="en-US" baseline="0" dirty="0" smtClean="0"/>
              <a:t>, based on such existing tool, can we do a very simple thing..?</a:t>
            </a:r>
          </a:p>
          <a:p>
            <a:r>
              <a:rPr lang="en-US" baseline="0" dirty="0" smtClean="0"/>
              <a:t>… THIS DOES NOT WORK. Actually we tried this first. We saw little improvement or sometimes worse designs. 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51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Suppose this query on</a:t>
            </a:r>
            <a:r>
              <a:rPr lang="en-US" baseline="0" dirty="0" smtClean="0"/>
              <a:t> sales table… and suppose we have only 100 MB budget. What can we 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7F247-13FF-4FC0-9D54-3369F25BE28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5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BFE49A-7910-4603-A8F1-5D994EA6B501}" type="datetimeFigureOut">
              <a:rPr lang="en-US" smtClean="0"/>
              <a:t>9/25/2011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5229C3-7885-4FED-889A-AB13B19DC81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8203707" y="6519446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CEFA72C-65E1-4E0C-B529-E1A919AB5D55}" type="slidenum">
              <a:rPr lang="en-US" sz="1600" smtClean="0"/>
              <a:t>‹#›</a:t>
            </a:fld>
            <a:r>
              <a:rPr lang="en-US" sz="1600" dirty="0" smtClean="0"/>
              <a:t>/28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601161"/>
          </a:xfrm>
        </p:spPr>
        <p:txBody>
          <a:bodyPr/>
          <a:lstStyle/>
          <a:p>
            <a:pPr algn="ctr"/>
            <a:r>
              <a:rPr lang="en-US" dirty="0" smtClean="0"/>
              <a:t>Compression Aware Physical Database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587" y="3158836"/>
            <a:ext cx="4365413" cy="12607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Vivek Narasayya</a:t>
            </a:r>
            <a:endParaRPr lang="en-US" dirty="0"/>
          </a:p>
          <a:p>
            <a:pPr algn="ctr"/>
            <a:r>
              <a:rPr lang="en-US" dirty="0" smtClean="0"/>
              <a:t>Manoj Syamala</a:t>
            </a:r>
            <a:endParaRPr lang="en-US" baseline="30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410200" y="2743200"/>
            <a:ext cx="23855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Microsoft Research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2842736"/>
            <a:ext cx="21259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Brown University </a:t>
            </a:r>
          </a:p>
        </p:txBody>
      </p:sp>
      <p:sp>
        <p:nvSpPr>
          <p:cNvPr id="6" name="Rectangle 5"/>
          <p:cNvSpPr/>
          <p:nvPr/>
        </p:nvSpPr>
        <p:spPr>
          <a:xfrm>
            <a:off x="177647" y="3288268"/>
            <a:ext cx="38266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/>
              <a:t>Hideaki </a:t>
            </a:r>
            <a:r>
              <a:rPr lang="en-US" sz="3600" dirty="0" smtClean="0"/>
              <a:t>Kimura</a:t>
            </a:r>
            <a:r>
              <a:rPr lang="en-US" sz="3600" baseline="30000" dirty="0" smtClean="0"/>
              <a:t>*</a:t>
            </a:r>
            <a:endParaRPr lang="en-US" sz="3600" baseline="30000" dirty="0"/>
          </a:p>
        </p:txBody>
      </p:sp>
      <p:sp>
        <p:nvSpPr>
          <p:cNvPr id="7" name="Rectangle 6"/>
          <p:cNvSpPr/>
          <p:nvPr/>
        </p:nvSpPr>
        <p:spPr>
          <a:xfrm>
            <a:off x="771015" y="3974068"/>
            <a:ext cx="2810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hkimura@cs.brown.edu</a:t>
            </a:r>
          </a:p>
        </p:txBody>
      </p:sp>
      <p:sp>
        <p:nvSpPr>
          <p:cNvPr id="8" name="Rectangle 7"/>
          <p:cNvSpPr/>
          <p:nvPr/>
        </p:nvSpPr>
        <p:spPr>
          <a:xfrm>
            <a:off x="4495800" y="4419600"/>
            <a:ext cx="4092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{</a:t>
            </a:r>
            <a:r>
              <a:rPr lang="en-US" dirty="0" err="1"/>
              <a:t>viveknar,manojsy</a:t>
            </a:r>
            <a:r>
              <a:rPr lang="en-US" dirty="0"/>
              <a:t>}@</a:t>
            </a:r>
            <a:r>
              <a:rPr lang="en-US" dirty="0" err="1"/>
              <a:t>microsoft.com</a:t>
            </a:r>
            <a:endParaRPr lang="en-US" baseline="30000" dirty="0"/>
          </a:p>
        </p:txBody>
      </p:sp>
      <p:sp>
        <p:nvSpPr>
          <p:cNvPr id="9" name="Rectangle 8"/>
          <p:cNvSpPr/>
          <p:nvPr/>
        </p:nvSpPr>
        <p:spPr>
          <a:xfrm>
            <a:off x="289056" y="4583668"/>
            <a:ext cx="35209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(*) Graduates soon. On Job Market.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13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Tight Space Budget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600200" y="3124200"/>
            <a:ext cx="838200" cy="1981200"/>
          </a:xfrm>
          <a:prstGeom prst="roundRect">
            <a:avLst/>
          </a:prstGeom>
          <a:noFill/>
          <a:ln w="317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14600" y="4267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?</a:t>
            </a:r>
            <a:endParaRPr lang="en-US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410200" y="1219200"/>
            <a:ext cx="3657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Good design:</a:t>
            </a:r>
          </a:p>
          <a:p>
            <a:r>
              <a:rPr lang="en-US" sz="2000" i="1" dirty="0" smtClean="0"/>
              <a:t>175MB</a:t>
            </a:r>
          </a:p>
          <a:p>
            <a:r>
              <a:rPr lang="en-US" sz="2000" i="1" dirty="0" smtClean="0"/>
              <a:t>CREATE COMPRESSED INDEX (L_PARTKEY,L_ORDERKEY,L_SUPPKEY) INCLUDE  (L_QUANTITY,L_EXTENDEDPRICE,L_DISCOUNT)</a:t>
            </a:r>
          </a:p>
          <a:p>
            <a:endParaRPr lang="en-US" sz="2800" i="1" dirty="0" smtClean="0"/>
          </a:p>
          <a:p>
            <a:r>
              <a:rPr lang="en-US" sz="2800" i="1" dirty="0" smtClean="0"/>
              <a:t>Staged:</a:t>
            </a:r>
          </a:p>
          <a:p>
            <a:r>
              <a:rPr lang="en-US" sz="2000" i="1" dirty="0" smtClean="0"/>
              <a:t>155MB</a:t>
            </a:r>
          </a:p>
          <a:p>
            <a:r>
              <a:rPr lang="en-US" sz="2000" i="1" dirty="0" smtClean="0"/>
              <a:t>CREATE INDEX (L_ORDERKEY) INCLUDE(L_SUPPKEY,L_COMMITDATE,L_RECEIPTDATE)</a:t>
            </a:r>
            <a:endParaRPr lang="en-US" sz="2000" i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843690"/>
              </p:ext>
            </p:extLst>
          </p:nvPr>
        </p:nvGraphicFramePr>
        <p:xfrm>
          <a:off x="228601" y="1143000"/>
          <a:ext cx="4876799" cy="484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495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876800"/>
            <a:ext cx="8229600" cy="1033272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 smtClean="0"/>
              <a:t>Result in too high CPU overheads for compression/decompression.</a:t>
            </a:r>
            <a:endParaRPr lang="en-US" u="sn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in plenty space budget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3018472"/>
            <a:ext cx="3266920" cy="110799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u="sng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(State, Shipdate)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Include (Price, Discount):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170 MB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→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 MB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1383268"/>
            <a:ext cx="2887009" cy="369332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 for 200 MB?</a:t>
            </a:r>
            <a:endParaRPr lang="en-U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2687195"/>
            <a:ext cx="3560655" cy="369332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UPDATE Sales SET Price=..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1863804"/>
            <a:ext cx="3113032" cy="738664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u="sng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(State, Shipdate):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95 MB </a:t>
            </a:r>
            <a:r>
              <a:rPr lang="en-US" sz="2400" dirty="0" smtClean="0">
                <a:latin typeface="Times New Roman"/>
                <a:cs typeface="Times New Roman"/>
              </a:rPr>
              <a:t>→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50 MB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6400" y="1937266"/>
            <a:ext cx="2971198" cy="369332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INSERT INTO Sales …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6428527" y="3314674"/>
            <a:ext cx="762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15000" y="4126468"/>
            <a:ext cx="2273058" cy="369332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CPU Overheads</a:t>
            </a:r>
            <a:endParaRPr lang="en-US" sz="24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052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Plenty Space Budget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9522859"/>
              </p:ext>
            </p:extLst>
          </p:nvPr>
        </p:nvGraphicFramePr>
        <p:xfrm>
          <a:off x="685800" y="1524000"/>
          <a:ext cx="7243763" cy="4043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33600" y="57150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Worse with More Budget!</a:t>
            </a:r>
            <a:endParaRPr lang="en-US" sz="32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54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0050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How to Estimate Index-size </a:t>
            </a:r>
            <a:r>
              <a:rPr lang="en-US" u="sng" dirty="0" smtClean="0"/>
              <a:t>after</a:t>
            </a:r>
            <a:r>
              <a:rPr lang="en-US" dirty="0" smtClean="0"/>
              <a:t> compression?</a:t>
            </a:r>
          </a:p>
          <a:p>
            <a:r>
              <a:rPr lang="en-US" dirty="0" smtClean="0"/>
              <a:t>How to Evaluate benefits/overheads of compression?</a:t>
            </a:r>
          </a:p>
          <a:p>
            <a:r>
              <a:rPr lang="en-US" dirty="0" smtClean="0"/>
              <a:t>How Compression affects Candidate Selection/Enumeration?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I</a:t>
            </a:r>
            <a:r>
              <a:rPr lang="en-US" u="sng" dirty="0" smtClean="0"/>
              <a:t>ntegrated</a:t>
            </a:r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en-US" dirty="0" smtClean="0"/>
              <a:t>olution </a:t>
            </a:r>
            <a:r>
              <a:rPr lang="en-US" dirty="0"/>
              <a:t>N</a:t>
            </a:r>
            <a:r>
              <a:rPr lang="en-US" dirty="0" smtClean="0"/>
              <a:t>eeded!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00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305800" cy="2573156"/>
          </a:xfrm>
        </p:spPr>
        <p:txBody>
          <a:bodyPr>
            <a:normAutofit/>
          </a:bodyPr>
          <a:lstStyle/>
          <a:p>
            <a:r>
              <a:rPr lang="en-US" dirty="0" smtClean="0"/>
              <a:t>Essential Metric of Indexes</a:t>
            </a:r>
          </a:p>
          <a:p>
            <a:pPr lvl="1"/>
            <a:r>
              <a:rPr lang="en-US" dirty="0" smtClean="0"/>
              <a:t>To Fit Space Budget</a:t>
            </a:r>
          </a:p>
          <a:p>
            <a:pPr lvl="1"/>
            <a:r>
              <a:rPr lang="en-US" dirty="0" smtClean="0"/>
              <a:t>To Estimate I/O cost</a:t>
            </a:r>
          </a:p>
          <a:p>
            <a:r>
              <a:rPr lang="en-US" dirty="0" smtClean="0"/>
              <a:t>Need </a:t>
            </a:r>
            <a:r>
              <a:rPr lang="en-US" i="1" dirty="0" smtClean="0"/>
              <a:t>Compression Fraction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 Estimation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19200" y="4054485"/>
            <a:ext cx="1143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Col-A</a:t>
            </a:r>
          </a:p>
          <a:p>
            <a:pPr algn="ctr"/>
            <a:r>
              <a:rPr lang="en-US" sz="1600" dirty="0" smtClean="0"/>
              <a:t>Width=8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2590800" y="4054485"/>
            <a:ext cx="11049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Col-B</a:t>
            </a:r>
          </a:p>
          <a:p>
            <a:pPr algn="ctr"/>
            <a:r>
              <a:rPr lang="en-US" sz="1600" dirty="0" smtClean="0"/>
              <a:t>Width=4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3886200" y="4054485"/>
            <a:ext cx="1295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Col-C</a:t>
            </a:r>
          </a:p>
          <a:p>
            <a:pPr algn="ctr"/>
            <a:r>
              <a:rPr lang="en-US" sz="1600" dirty="0" smtClean="0"/>
              <a:t>Width=10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218553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</a:t>
            </a:r>
            <a:r>
              <a:rPr lang="en-US" sz="1600" dirty="0" smtClean="0"/>
              <a:t>tats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6900910" y="3825885"/>
            <a:ext cx="186209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Table</a:t>
            </a:r>
          </a:p>
          <a:p>
            <a:pPr algn="ctr"/>
            <a:r>
              <a:rPr lang="en-US" sz="2000" dirty="0" smtClean="0"/>
              <a:t>#tuple=</a:t>
            </a:r>
            <a:r>
              <a:rPr lang="en-US" sz="2000" dirty="0" err="1" smtClean="0"/>
              <a:t>1M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4948535"/>
            <a:ext cx="7210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Size (</a:t>
            </a:r>
            <a:r>
              <a:rPr lang="en-US" sz="2400" dirty="0" err="1" smtClean="0"/>
              <a:t>I</a:t>
            </a:r>
            <a:r>
              <a:rPr lang="en-US" sz="2400" baseline="-25000" dirty="0" err="1" smtClean="0"/>
              <a:t>ABC</a:t>
            </a:r>
            <a:r>
              <a:rPr lang="en-US" sz="2400" dirty="0" smtClean="0"/>
              <a:t>) = (8 + 4 + 10 + 4) * 1M = 26 MB</a:t>
            </a:r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5410200" y="4054485"/>
            <a:ext cx="1295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Clust</a:t>
            </a:r>
            <a:r>
              <a:rPr lang="en-US" sz="1600" dirty="0" smtClean="0"/>
              <a:t>. Key</a:t>
            </a:r>
          </a:p>
          <a:p>
            <a:pPr algn="ctr"/>
            <a:r>
              <a:rPr lang="en-US" sz="1600" dirty="0" smtClean="0"/>
              <a:t>Width=4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856967" y="5558135"/>
            <a:ext cx="5839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Comp. Size (</a:t>
            </a:r>
            <a:r>
              <a:rPr lang="en-US" sz="2400" dirty="0" err="1" smtClean="0"/>
              <a:t>I</a:t>
            </a:r>
            <a:r>
              <a:rPr lang="en-US" sz="2400" baseline="-25000" dirty="0" err="1" smtClean="0"/>
              <a:t>ABC</a:t>
            </a:r>
            <a:r>
              <a:rPr lang="en-US" sz="2400" dirty="0" smtClean="0"/>
              <a:t>) = 26 MB * </a:t>
            </a:r>
            <a:r>
              <a:rPr lang="en-US" sz="2400" b="1" dirty="0">
                <a:solidFill>
                  <a:srgbClr val="FF0000"/>
                </a:solidFill>
              </a:rPr>
              <a:t>CF (</a:t>
            </a:r>
            <a:r>
              <a:rPr lang="en-US" sz="2400" b="1" dirty="0" err="1">
                <a:solidFill>
                  <a:srgbClr val="FF0000"/>
                </a:solidFill>
              </a:rPr>
              <a:t>I</a:t>
            </a:r>
            <a:r>
              <a:rPr lang="en-US" sz="2400" b="1" baseline="-25000" dirty="0" err="1">
                <a:solidFill>
                  <a:srgbClr val="FF0000"/>
                </a:solidFill>
              </a:rPr>
              <a:t>ABC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00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5638800" cy="652271"/>
          </a:xfrm>
        </p:spPr>
        <p:txBody>
          <a:bodyPr/>
          <a:lstStyle/>
          <a:p>
            <a:r>
              <a:rPr lang="en-US" dirty="0" smtClean="0"/>
              <a:t>SampleCF</a:t>
            </a:r>
            <a:r>
              <a:rPr lang="en-US" sz="2800" dirty="0" smtClean="0"/>
              <a:t> </a:t>
            </a:r>
            <a:r>
              <a:rPr lang="en-US" sz="2000" dirty="0" smtClean="0"/>
              <a:t>[</a:t>
            </a:r>
            <a:r>
              <a:rPr lang="en-US" sz="2000" dirty="0" err="1" smtClean="0"/>
              <a:t>Idreos</a:t>
            </a:r>
            <a:r>
              <a:rPr lang="en-US" sz="2000" dirty="0"/>
              <a:t> </a:t>
            </a:r>
            <a:r>
              <a:rPr lang="en-US" sz="2000" dirty="0" smtClean="0"/>
              <a:t>et al. </a:t>
            </a:r>
            <a:r>
              <a:rPr lang="en-US" sz="2000" dirty="0" err="1" smtClean="0"/>
              <a:t>ICDE'10</a:t>
            </a:r>
            <a:r>
              <a:rPr lang="en-US" sz="2000" dirty="0" smtClean="0"/>
              <a:t>]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work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817364"/>
            <a:ext cx="8229600" cy="1431036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Sample Size: Cost </a:t>
            </a:r>
            <a:r>
              <a:rPr lang="en-US" dirty="0" smtClean="0">
                <a:latin typeface="Times New Roman"/>
                <a:cs typeface="Times New Roman"/>
              </a:rPr>
              <a:t>↔ </a:t>
            </a:r>
            <a:r>
              <a:rPr lang="en-US" dirty="0" smtClean="0"/>
              <a:t>Accuracy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Still Expensive for </a:t>
            </a:r>
            <a:r>
              <a:rPr lang="en-US" dirty="0" err="1" smtClean="0">
                <a:solidFill>
                  <a:srgbClr val="FF0000"/>
                </a:solidFill>
              </a:rPr>
              <a:t>1,000s</a:t>
            </a:r>
            <a:r>
              <a:rPr lang="en-US" dirty="0" smtClean="0">
                <a:solidFill>
                  <a:srgbClr val="FF0000"/>
                </a:solidFill>
              </a:rPr>
              <a:t> of indexes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5601" y="2438400"/>
            <a:ext cx="1523999" cy="8046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1GB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124200" y="197673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Table</a:t>
            </a:r>
            <a:endParaRPr lang="en-US" sz="2400" u="sng" dirty="0"/>
          </a:p>
        </p:txBody>
      </p:sp>
      <p:grpSp>
        <p:nvGrpSpPr>
          <p:cNvPr id="7" name="Group 6"/>
          <p:cNvGrpSpPr/>
          <p:nvPr/>
        </p:nvGrpSpPr>
        <p:grpSpPr>
          <a:xfrm>
            <a:off x="2895600" y="3657600"/>
            <a:ext cx="1600200" cy="1024658"/>
            <a:chOff x="6705600" y="2632942"/>
            <a:chExt cx="1600200" cy="1024658"/>
          </a:xfrm>
        </p:grpSpPr>
        <p:sp>
          <p:nvSpPr>
            <p:cNvPr id="8" name="Rectangle 7"/>
            <p:cNvSpPr/>
            <p:nvPr/>
          </p:nvSpPr>
          <p:spPr>
            <a:xfrm>
              <a:off x="6705600" y="3124200"/>
              <a:ext cx="1600200" cy="533400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/>
                <a:t>10MB</a:t>
              </a:r>
              <a:endParaRPr lang="en-US" sz="3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858000" y="2632942"/>
              <a:ext cx="13664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u="sng" dirty="0" smtClean="0"/>
                <a:t>Sample</a:t>
              </a:r>
              <a:endParaRPr lang="en-US" sz="2400" u="sng" dirty="0"/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304800" y="3276600"/>
            <a:ext cx="1752600" cy="95634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CREATE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COMPRESSED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INDEX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199813" y="2895600"/>
            <a:ext cx="543387" cy="694806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2199813" y="3073453"/>
            <a:ext cx="533400" cy="416511"/>
            <a:chOff x="5334000" y="1336089"/>
            <a:chExt cx="533400" cy="41651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5334000" y="1336089"/>
              <a:ext cx="533400" cy="416511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5334000" y="1336089"/>
              <a:ext cx="533400" cy="416511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/>
          <p:cNvCxnSpPr/>
          <p:nvPr/>
        </p:nvCxnSpPr>
        <p:spPr>
          <a:xfrm>
            <a:off x="2115845" y="3937809"/>
            <a:ext cx="627355" cy="519891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733800" y="3352800"/>
            <a:ext cx="0" cy="27431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530973"/>
              </p:ext>
            </p:extLst>
          </p:nvPr>
        </p:nvGraphicFramePr>
        <p:xfrm>
          <a:off x="4800600" y="1780458"/>
          <a:ext cx="4038600" cy="3144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ounded Rectangle 16"/>
          <p:cNvSpPr/>
          <p:nvPr/>
        </p:nvSpPr>
        <p:spPr>
          <a:xfrm>
            <a:off x="7010400" y="2057400"/>
            <a:ext cx="838200" cy="1224308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858000" y="131868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SampleCF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Overheads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2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Overview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059552"/>
              </p:ext>
            </p:extLst>
          </p:nvPr>
        </p:nvGraphicFramePr>
        <p:xfrm>
          <a:off x="990600" y="1174497"/>
          <a:ext cx="6781800" cy="4834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r:id="rId3" imgW="4013073" imgH="2731313" progId="Visio.Drawing.11">
                  <p:embed/>
                </p:oleObj>
              </mc:Choice>
              <mc:Fallback>
                <p:oleObj r:id="rId3" imgW="4013073" imgH="2731313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74497"/>
                        <a:ext cx="6781800" cy="48347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438400" y="2743200"/>
            <a:ext cx="1219200" cy="457200"/>
          </a:xfrm>
          <a:prstGeom prst="rect">
            <a:avLst/>
          </a:prstGeom>
          <a:noFill/>
          <a:ln w="539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33600" y="2362200"/>
            <a:ext cx="1828800" cy="990600"/>
          </a:xfrm>
          <a:prstGeom prst="rect">
            <a:avLst/>
          </a:prstGeom>
          <a:noFill/>
          <a:ln w="539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57400" y="4343400"/>
            <a:ext cx="1905000" cy="609600"/>
          </a:xfrm>
          <a:prstGeom prst="rect">
            <a:avLst/>
          </a:prstGeom>
          <a:noFill/>
          <a:ln w="539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8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Index Size Deduction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31823" y="4191000"/>
            <a:ext cx="533400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I</a:t>
            </a:r>
            <a:r>
              <a:rPr lang="en-US" sz="2400" baseline="-25000" dirty="0" err="1" smtClean="0"/>
              <a:t>b</a:t>
            </a:r>
            <a:endParaRPr lang="en-US" sz="2400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631623" y="4191000"/>
            <a:ext cx="533400" cy="5334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I</a:t>
            </a:r>
            <a:r>
              <a:rPr lang="en-US" sz="2400" baseline="-25000" dirty="0" err="1"/>
              <a:t>a</a:t>
            </a:r>
            <a:endParaRPr lang="en-US" sz="2400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1469823" y="5410200"/>
            <a:ext cx="6096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I</a:t>
            </a:r>
            <a:r>
              <a:rPr lang="en-US" sz="2400" baseline="-25000" dirty="0" err="1" smtClean="0"/>
              <a:t>a,b</a:t>
            </a:r>
            <a:endParaRPr lang="en-US" sz="2400" baseline="-25000" dirty="0"/>
          </a:p>
        </p:txBody>
      </p:sp>
      <p:sp>
        <p:nvSpPr>
          <p:cNvPr id="7" name="Rectangle 6"/>
          <p:cNvSpPr/>
          <p:nvPr/>
        </p:nvSpPr>
        <p:spPr>
          <a:xfrm>
            <a:off x="1546023" y="3429000"/>
            <a:ext cx="1447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 smtClean="0">
                <a:solidFill>
                  <a:schemeClr val="tx1"/>
                </a:solidFill>
              </a:rPr>
              <a:t>SampleCF</a:t>
            </a:r>
            <a:endParaRPr lang="en-US" sz="2000" i="1" dirty="0" smtClean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165023" y="3825091"/>
            <a:ext cx="476250" cy="25922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326302" y="3825091"/>
            <a:ext cx="57921" cy="27431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182039" y="4876800"/>
            <a:ext cx="393946" cy="3810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990277" y="4876800"/>
            <a:ext cx="393946" cy="38100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-62556" y="5105400"/>
            <a:ext cx="1676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u="sng" dirty="0" smtClean="0">
                <a:solidFill>
                  <a:srgbClr val="0070C0"/>
                </a:solidFill>
              </a:rPr>
              <a:t>Col-Ext Deduction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3401" y="2000310"/>
            <a:ext cx="556398" cy="12269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19881" y="1524000"/>
            <a:ext cx="383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/>
              <a:t>I</a:t>
            </a:r>
            <a:r>
              <a:rPr lang="en-US" sz="2400" baseline="-25000" dirty="0" err="1" smtClean="0"/>
              <a:t>a</a:t>
            </a:r>
            <a:endParaRPr lang="en-US" sz="2400" baseline="-25000" dirty="0"/>
          </a:p>
        </p:txBody>
      </p:sp>
      <p:sp>
        <p:nvSpPr>
          <p:cNvPr id="15" name="Rectangle 14"/>
          <p:cNvSpPr/>
          <p:nvPr/>
        </p:nvSpPr>
        <p:spPr>
          <a:xfrm>
            <a:off x="1348603" y="2000310"/>
            <a:ext cx="556398" cy="12269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435083" y="1524000"/>
            <a:ext cx="383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/>
              <a:t>I</a:t>
            </a:r>
            <a:r>
              <a:rPr lang="en-US" sz="2400" baseline="-25000" dirty="0" err="1" smtClean="0"/>
              <a:t>b</a:t>
            </a:r>
            <a:endParaRPr lang="en-US" sz="2400" baseline="-25000" dirty="0"/>
          </a:p>
        </p:txBody>
      </p:sp>
      <p:sp>
        <p:nvSpPr>
          <p:cNvPr id="17" name="Rectangle 16"/>
          <p:cNvSpPr/>
          <p:nvPr/>
        </p:nvSpPr>
        <p:spPr>
          <a:xfrm>
            <a:off x="533401" y="2128275"/>
            <a:ext cx="304800" cy="525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33400" y="2385825"/>
            <a:ext cx="152401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40058" y="2659241"/>
            <a:ext cx="435209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54147" y="2866650"/>
            <a:ext cx="304800" cy="525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371602" y="2133600"/>
            <a:ext cx="169449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388650" y="3048000"/>
            <a:ext cx="152401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378259" y="2664566"/>
            <a:ext cx="298143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371602" y="2371343"/>
            <a:ext cx="304800" cy="525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990600" y="1343057"/>
            <a:ext cx="304800" cy="525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71600" y="1219200"/>
            <a:ext cx="30075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/>
              <a:t>NULL supp. (</a:t>
            </a:r>
            <a:r>
              <a:rPr lang="en-US" sz="2000" u="sng" dirty="0" err="1" smtClean="0"/>
              <a:t>ORD-IND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27" name="Rectangle 26"/>
          <p:cNvSpPr/>
          <p:nvPr/>
        </p:nvSpPr>
        <p:spPr>
          <a:xfrm>
            <a:off x="1372342" y="2866650"/>
            <a:ext cx="418127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438402" y="1981200"/>
            <a:ext cx="556398" cy="12269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971801" y="1981200"/>
            <a:ext cx="556398" cy="12269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438402" y="2109165"/>
            <a:ext cx="304800" cy="525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438401" y="2366715"/>
            <a:ext cx="152401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445059" y="2640131"/>
            <a:ext cx="435209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459148" y="2847540"/>
            <a:ext cx="304800" cy="525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994800" y="2114490"/>
            <a:ext cx="304800" cy="525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011848" y="2895600"/>
            <a:ext cx="152401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001457" y="2645456"/>
            <a:ext cx="298143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994800" y="2462025"/>
            <a:ext cx="209803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995540" y="2316481"/>
            <a:ext cx="418127" cy="45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695055" y="1524000"/>
            <a:ext cx="5549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 smtClean="0"/>
              <a:t>I</a:t>
            </a:r>
            <a:r>
              <a:rPr lang="en-US" sz="2400" baseline="-25000" dirty="0" err="1" smtClean="0"/>
              <a:t>a,b</a:t>
            </a:r>
            <a:endParaRPr lang="en-US" sz="2400" baseline="-25000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287578" y="5686221"/>
            <a:ext cx="809377" cy="257379"/>
          </a:xfrm>
          <a:prstGeom prst="straightConnector1">
            <a:avLst/>
          </a:prstGeom>
          <a:ln w="254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3228609" y="5684419"/>
            <a:ext cx="6096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I</a:t>
            </a:r>
            <a:r>
              <a:rPr lang="en-US" sz="2400" baseline="-25000" dirty="0" err="1" smtClean="0"/>
              <a:t>b,a</a:t>
            </a:r>
            <a:endParaRPr lang="en-US" sz="2400" baseline="-25000" dirty="0"/>
          </a:p>
        </p:txBody>
      </p:sp>
      <p:sp>
        <p:nvSpPr>
          <p:cNvPr id="46" name="Rectangle 45"/>
          <p:cNvSpPr/>
          <p:nvPr/>
        </p:nvSpPr>
        <p:spPr>
          <a:xfrm>
            <a:off x="2172493" y="5046689"/>
            <a:ext cx="164266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u="sng" dirty="0" smtClean="0">
                <a:solidFill>
                  <a:schemeClr val="accent3">
                    <a:lumMod val="75000"/>
                  </a:schemeClr>
                </a:solidFill>
              </a:rPr>
              <a:t>Col-Set</a:t>
            </a:r>
          </a:p>
          <a:p>
            <a:pPr algn="ctr"/>
            <a:r>
              <a:rPr lang="en-US" sz="2000" i="1" u="sng" dirty="0" smtClean="0">
                <a:solidFill>
                  <a:schemeClr val="accent3">
                    <a:lumMod val="75000"/>
                  </a:schemeClr>
                </a:solidFill>
              </a:rPr>
              <a:t>Deduction</a:t>
            </a:r>
          </a:p>
        </p:txBody>
      </p:sp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958721"/>
              </p:ext>
            </p:extLst>
          </p:nvPr>
        </p:nvGraphicFramePr>
        <p:xfrm>
          <a:off x="5746230" y="1812806"/>
          <a:ext cx="795919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919"/>
              </a:tblGrid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000AA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/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/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/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/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/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871174"/>
              </p:ext>
            </p:extLst>
          </p:nvPr>
        </p:nvGraphicFramePr>
        <p:xfrm>
          <a:off x="7620000" y="1812806"/>
          <a:ext cx="791400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400"/>
              </a:tblGrid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000AA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/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/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000AA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/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/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5928278" y="145299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AB</a:t>
            </a:r>
            <a:endParaRPr lang="en-US" baseline="-25000" dirty="0"/>
          </a:p>
        </p:txBody>
      </p:sp>
      <p:sp>
        <p:nvSpPr>
          <p:cNvPr id="58" name="TextBox 57"/>
          <p:cNvSpPr txBox="1"/>
          <p:nvPr/>
        </p:nvSpPr>
        <p:spPr>
          <a:xfrm>
            <a:off x="7763700" y="136917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BA</a:t>
            </a:r>
            <a:endParaRPr lang="en-US" baseline="-25000" dirty="0"/>
          </a:p>
        </p:txBody>
      </p:sp>
      <p:sp>
        <p:nvSpPr>
          <p:cNvPr id="59" name="Rounded Rectangle 58"/>
          <p:cNvSpPr/>
          <p:nvPr/>
        </p:nvSpPr>
        <p:spPr>
          <a:xfrm>
            <a:off x="5715000" y="2098240"/>
            <a:ext cx="838200" cy="12573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>
            <a:off x="7573200" y="2098240"/>
            <a:ext cx="838200" cy="12573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698302" y="1066800"/>
            <a:ext cx="2874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/>
              <a:t>Local dict. (</a:t>
            </a:r>
            <a:r>
              <a:rPr lang="en-US" sz="2000" u="sng" dirty="0" smtClean="0"/>
              <a:t>ORD-DEP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002560"/>
              </p:ext>
            </p:extLst>
          </p:nvPr>
        </p:nvGraphicFramePr>
        <p:xfrm>
          <a:off x="5331619" y="5067300"/>
          <a:ext cx="160496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4" imgW="927000" imgH="457200" progId="Equation.3">
                  <p:embed/>
                </p:oleObj>
              </mc:Choice>
              <mc:Fallback>
                <p:oleObj name="Equation" r:id="rId4" imgW="927000" imgH="4572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1619" y="5067300"/>
                        <a:ext cx="1604962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101316"/>
              </p:ext>
            </p:extLst>
          </p:nvPr>
        </p:nvGraphicFramePr>
        <p:xfrm>
          <a:off x="7239000" y="5067300"/>
          <a:ext cx="16494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6" imgW="952200" imgH="457200" progId="Equation.3">
                  <p:embed/>
                </p:oleObj>
              </mc:Choice>
              <mc:Fallback>
                <p:oleObj name="Equation" r:id="rId6" imgW="952200" imgH="4572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5067300"/>
                        <a:ext cx="1649413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Rectangle 67"/>
          <p:cNvSpPr/>
          <p:nvPr/>
        </p:nvSpPr>
        <p:spPr>
          <a:xfrm>
            <a:off x="5105400" y="5951119"/>
            <a:ext cx="3810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u="sng" dirty="0" smtClean="0">
                <a:solidFill>
                  <a:schemeClr val="tx1"/>
                </a:solidFill>
              </a:rPr>
              <a:t>Estimate From Run-Length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657600" y="2143507"/>
            <a:ext cx="1219200" cy="752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u="sng" dirty="0" smtClean="0">
                <a:solidFill>
                  <a:schemeClr val="tx1"/>
                </a:solidFill>
              </a:rPr>
              <a:t>Sum-up</a:t>
            </a:r>
          </a:p>
          <a:p>
            <a:pPr algn="ctr"/>
            <a:r>
              <a:rPr lang="en-US" sz="2000" i="1" u="sng" dirty="0" smtClean="0">
                <a:solidFill>
                  <a:schemeClr val="tx1"/>
                </a:solidFill>
              </a:rPr>
              <a:t>Savings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971800" y="6324600"/>
            <a:ext cx="3810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smtClean="0">
                <a:solidFill>
                  <a:schemeClr val="tx1"/>
                </a:solidFill>
              </a:rPr>
              <a:t>More Details in paper</a:t>
            </a:r>
          </a:p>
        </p:txBody>
      </p:sp>
    </p:spTree>
    <p:extLst>
      <p:ext uri="{BB962C8B-B14F-4D97-AF65-F5344CB8AC3E}">
        <p14:creationId xmlns:p14="http://schemas.microsoft.com/office/powerpoint/2010/main" val="185500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157471"/>
          </a:xfrm>
        </p:spPr>
        <p:txBody>
          <a:bodyPr/>
          <a:lstStyle/>
          <a:p>
            <a:r>
              <a:rPr lang="en-US" dirty="0" smtClean="0"/>
              <a:t>Size-Estimation Strategy</a:t>
            </a:r>
            <a:endParaRPr lang="en-US" dirty="0"/>
          </a:p>
          <a:p>
            <a:pPr lvl="1"/>
            <a:r>
              <a:rPr lang="en-US" dirty="0" smtClean="0"/>
              <a:t>Sample Size?</a:t>
            </a:r>
          </a:p>
          <a:p>
            <a:pPr lvl="1"/>
            <a:r>
              <a:rPr lang="en-US" dirty="0" smtClean="0"/>
              <a:t>Deduction Path?</a:t>
            </a:r>
          </a:p>
          <a:p>
            <a:pPr lvl="1"/>
            <a:r>
              <a:rPr lang="en-US" dirty="0" smtClean="0"/>
              <a:t>Expected Errors?</a:t>
            </a:r>
          </a:p>
          <a:p>
            <a:r>
              <a:rPr lang="en-US" dirty="0" smtClean="0"/>
              <a:t>Formulate </a:t>
            </a:r>
            <a:r>
              <a:rPr lang="en-US" dirty="0"/>
              <a:t>as G</a:t>
            </a:r>
            <a:r>
              <a:rPr lang="en-US" dirty="0" smtClean="0"/>
              <a:t>raph </a:t>
            </a:r>
            <a:r>
              <a:rPr lang="en-US" dirty="0"/>
              <a:t>P</a:t>
            </a:r>
            <a:r>
              <a:rPr lang="en-US" dirty="0" smtClean="0"/>
              <a:t>roblem</a:t>
            </a:r>
            <a:endParaRPr lang="en-US" dirty="0"/>
          </a:p>
          <a:p>
            <a:r>
              <a:rPr lang="en-US" dirty="0"/>
              <a:t>Greedy algorithm to solve</a:t>
            </a:r>
            <a:br>
              <a:rPr lang="en-US" dirty="0"/>
            </a:br>
            <a:r>
              <a:rPr lang="en-US" sz="2400" dirty="0"/>
              <a:t>(details in the paper</a:t>
            </a:r>
            <a:r>
              <a:rPr lang="en-US" sz="2400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Optimize Accuracy-Cost Trade-off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79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947671"/>
          </a:xfrm>
        </p:spPr>
        <p:txBody>
          <a:bodyPr/>
          <a:lstStyle/>
          <a:p>
            <a:r>
              <a:rPr lang="en-US" dirty="0" smtClean="0"/>
              <a:t>Query Cost model to consider (De)Compression CPU cost</a:t>
            </a:r>
          </a:p>
          <a:p>
            <a:r>
              <a:rPr lang="en-US" dirty="0" smtClean="0"/>
              <a:t>Candidate Selection/Enumeration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in Design Tool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3429000"/>
            <a:ext cx="64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u="sng" dirty="0"/>
              <a:t>Key </a:t>
            </a:r>
            <a:r>
              <a:rPr lang="en-US" sz="3200" u="sng" dirty="0" smtClean="0"/>
              <a:t>Challenge</a:t>
            </a:r>
            <a:r>
              <a:rPr lang="en-US" sz="3200" dirty="0" smtClean="0"/>
              <a:t>:</a:t>
            </a:r>
            <a:br>
              <a:rPr lang="en-US" sz="3200" dirty="0" smtClean="0"/>
            </a:b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Space-Performance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Trade-off</a:t>
            </a:r>
          </a:p>
        </p:txBody>
      </p:sp>
    </p:spTree>
    <p:extLst>
      <p:ext uri="{BB962C8B-B14F-4D97-AF65-F5344CB8AC3E}">
        <p14:creationId xmlns:p14="http://schemas.microsoft.com/office/powerpoint/2010/main" val="84386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6477000" cy="1664680"/>
          </a:xfrm>
        </p:spPr>
        <p:txBody>
          <a:bodyPr>
            <a:normAutofit/>
          </a:bodyPr>
          <a:lstStyle/>
          <a:p>
            <a:r>
              <a:rPr lang="en-US" sz="3200" dirty="0"/>
              <a:t>Every Major DBMS </a:t>
            </a:r>
            <a:r>
              <a:rPr lang="en-US" sz="3200" dirty="0" smtClean="0"/>
              <a:t>Supports</a:t>
            </a:r>
          </a:p>
          <a:p>
            <a:r>
              <a:rPr lang="en-US" sz="3200" dirty="0" smtClean="0"/>
              <a:t>Saves Storage Consumption</a:t>
            </a:r>
          </a:p>
          <a:p>
            <a:r>
              <a:rPr lang="en-US" sz="3200" dirty="0" smtClean="0"/>
              <a:t>Saves I/O Bandwidth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Background: Compression in DB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3733800"/>
            <a:ext cx="2043344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Tables,</a:t>
            </a:r>
          </a:p>
          <a:p>
            <a:pPr algn="ctr"/>
            <a:r>
              <a:rPr lang="en-US" sz="3600" dirty="0" smtClean="0"/>
              <a:t>Indexes</a:t>
            </a:r>
            <a:endParaRPr lang="en-US" sz="3600" dirty="0"/>
          </a:p>
        </p:txBody>
      </p:sp>
      <p:sp>
        <p:nvSpPr>
          <p:cNvPr id="5" name="Rounded Rectangle 4"/>
          <p:cNvSpPr/>
          <p:nvPr/>
        </p:nvSpPr>
        <p:spPr>
          <a:xfrm>
            <a:off x="7200900" y="4033976"/>
            <a:ext cx="1600200" cy="510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SELECT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9000" y="4419600"/>
            <a:ext cx="1600200" cy="6477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Compressed</a:t>
            </a:r>
          </a:p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2590800" y="4419600"/>
            <a:ext cx="609600" cy="6096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7200900" y="5574268"/>
            <a:ext cx="1600200" cy="510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INSERT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105400" y="4289024"/>
            <a:ext cx="2019302" cy="255048"/>
          </a:xfrm>
          <a:prstGeom prst="straightConnector1">
            <a:avLst/>
          </a:prstGeom>
          <a:ln w="25400">
            <a:solidFill>
              <a:srgbClr val="0070C0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5029200" y="4894740"/>
            <a:ext cx="2057400" cy="934576"/>
          </a:xfrm>
          <a:prstGeom prst="straightConnector1">
            <a:avLst/>
          </a:prstGeom>
          <a:ln w="25400">
            <a:solidFill>
              <a:srgbClr val="0070C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05400" y="4104358"/>
            <a:ext cx="1600200" cy="369332"/>
          </a:xfrm>
          <a:prstGeom prst="rect">
            <a:avLst/>
          </a:prstGeom>
          <a:solidFill>
            <a:schemeClr val="bg1">
              <a:alpha val="8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Decompress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781800" y="3326368"/>
            <a:ext cx="2209800" cy="29982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0" y="5177362"/>
            <a:ext cx="1298359" cy="369332"/>
          </a:xfrm>
          <a:prstGeom prst="rect">
            <a:avLst/>
          </a:prstGeom>
          <a:solidFill>
            <a:schemeClr val="bg1">
              <a:alpha val="8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ompress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0" y="3429000"/>
            <a:ext cx="1981200" cy="646331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Query Process</a:t>
            </a: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Engine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05975" y="1992868"/>
            <a:ext cx="1597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DBMS A: </a:t>
            </a:r>
            <a:r>
              <a:rPr lang="en-US" u="sng" dirty="0" err="1" smtClean="0"/>
              <a:t>4x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564569" y="2297668"/>
            <a:ext cx="1741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DBMS B: </a:t>
            </a:r>
            <a:r>
              <a:rPr lang="en-US" u="sng" dirty="0" err="1" smtClean="0"/>
              <a:t>10x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705600" y="2590800"/>
            <a:ext cx="2070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DBMS C: </a:t>
            </a:r>
            <a:r>
              <a:rPr lang="en-US" u="sng" dirty="0" err="1" smtClean="0"/>
              <a:t>12x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28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Candidate Selection:</a:t>
            </a:r>
            <a:br>
              <a:rPr lang="en-US" dirty="0" smtClean="0"/>
            </a:br>
            <a:r>
              <a:rPr lang="en-US" dirty="0" smtClean="0"/>
              <a:t>Space-Performance Trade-off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55332" y="2035314"/>
            <a:ext cx="533400" cy="5334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</a:t>
            </a:r>
            <a:r>
              <a:rPr lang="en-US" sz="2400" baseline="-25000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1977130" y="1882914"/>
            <a:ext cx="533400" cy="5334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</a:t>
            </a:r>
            <a:r>
              <a:rPr lang="en-US" sz="2400" baseline="-25000" dirty="0"/>
              <a:t>B</a:t>
            </a:r>
          </a:p>
        </p:txBody>
      </p:sp>
      <p:sp>
        <p:nvSpPr>
          <p:cNvPr id="7" name="Rectangle 6"/>
          <p:cNvSpPr/>
          <p:nvPr/>
        </p:nvSpPr>
        <p:spPr>
          <a:xfrm>
            <a:off x="3097196" y="2111514"/>
            <a:ext cx="533400" cy="5334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</a:t>
            </a:r>
            <a:r>
              <a:rPr lang="en-US" sz="2400" baseline="-25000" dirty="0"/>
              <a:t>C</a:t>
            </a:r>
          </a:p>
        </p:txBody>
      </p:sp>
      <p:sp>
        <p:nvSpPr>
          <p:cNvPr id="8" name="Rectangle 7"/>
          <p:cNvSpPr/>
          <p:nvPr/>
        </p:nvSpPr>
        <p:spPr>
          <a:xfrm>
            <a:off x="4018994" y="1959114"/>
            <a:ext cx="533400" cy="5334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</a:t>
            </a:r>
            <a:r>
              <a:rPr lang="en-US" sz="2400" baseline="-25000" dirty="0"/>
              <a:t>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56307" y="1425714"/>
            <a:ext cx="664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chemeClr val="accent1"/>
                </a:solidFill>
              </a:rPr>
              <a:t>Q1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601373" y="1426454"/>
            <a:ext cx="664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chemeClr val="accent1"/>
                </a:solidFill>
              </a:rPr>
              <a:t>Q2</a:t>
            </a:r>
            <a:endParaRPr lang="en-US" sz="2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875994" y="1656547"/>
            <a:ext cx="0" cy="377855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3916176"/>
            <a:ext cx="1456307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Select</a:t>
            </a:r>
          </a:p>
          <a:p>
            <a:pPr algn="ctr"/>
            <a:r>
              <a:rPr lang="en-US" sz="2000" b="1" u="sng" dirty="0" smtClean="0">
                <a:solidFill>
                  <a:schemeClr val="tx1"/>
                </a:solidFill>
              </a:rPr>
              <a:t>Fastest</a:t>
            </a:r>
          </a:p>
        </p:txBody>
      </p:sp>
      <p:sp>
        <p:nvSpPr>
          <p:cNvPr id="13" name="Down Arrow 12"/>
          <p:cNvSpPr/>
          <p:nvPr/>
        </p:nvSpPr>
        <p:spPr>
          <a:xfrm>
            <a:off x="1456307" y="4245114"/>
            <a:ext cx="787523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3452304" y="4245114"/>
            <a:ext cx="787523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88732" y="4778514"/>
            <a:ext cx="533400" cy="5334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</a:t>
            </a:r>
            <a:r>
              <a:rPr lang="en-US" sz="2400" baseline="-25000" dirty="0"/>
              <a:t>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79365" y="4778514"/>
            <a:ext cx="533400" cy="5334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</a:t>
            </a:r>
            <a:r>
              <a:rPr lang="en-US" sz="2400" baseline="-25000" dirty="0"/>
              <a:t>C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7194" y="3482374"/>
            <a:ext cx="533400" cy="533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I</a:t>
            </a:r>
            <a:r>
              <a:rPr lang="en-US" sz="2400" baseline="-25000" dirty="0">
                <a:solidFill>
                  <a:srgbClr val="002060"/>
                </a:solidFill>
              </a:rPr>
              <a:t>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968992" y="3330714"/>
            <a:ext cx="533400" cy="533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I</a:t>
            </a:r>
            <a:r>
              <a:rPr lang="en-US" sz="2400" baseline="-25000" dirty="0">
                <a:solidFill>
                  <a:srgbClr val="002060"/>
                </a:solidFill>
              </a:rPr>
              <a:t>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97196" y="3468333"/>
            <a:ext cx="533400" cy="533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I</a:t>
            </a:r>
            <a:r>
              <a:rPr lang="en-US" sz="2400" baseline="-25000" dirty="0">
                <a:solidFill>
                  <a:srgbClr val="002060"/>
                </a:solidFill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018994" y="3316673"/>
            <a:ext cx="533400" cy="533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I</a:t>
            </a:r>
            <a:r>
              <a:rPr lang="en-US" sz="2400" baseline="-25000" dirty="0">
                <a:solidFill>
                  <a:srgbClr val="002060"/>
                </a:solidFill>
              </a:rPr>
              <a:t>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173516" y="2721114"/>
            <a:ext cx="2997878" cy="5334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Compressed Versions</a:t>
            </a:r>
            <a:endParaRPr lang="en-US" sz="2000" b="1" i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4800600" y="1611643"/>
            <a:ext cx="4343400" cy="126187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Add Compressed</a:t>
            </a:r>
            <a:br>
              <a:rPr lang="en-US" sz="3200" dirty="0" smtClean="0"/>
            </a:br>
            <a:r>
              <a:rPr lang="en-US" sz="3200" dirty="0" smtClean="0"/>
              <a:t>Indexes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22032" y="4596906"/>
            <a:ext cx="1040168" cy="943608"/>
          </a:xfrm>
          <a:prstGeom prst="rect">
            <a:avLst/>
          </a:prstGeom>
          <a:noFill/>
          <a:ln w="50800" cmpd="sng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303232" y="4596906"/>
            <a:ext cx="1040168" cy="943608"/>
          </a:xfrm>
          <a:prstGeom prst="rect">
            <a:avLst/>
          </a:prstGeom>
          <a:noFill/>
          <a:ln w="50800" cmpd="sng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953000" y="4016514"/>
            <a:ext cx="358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Compressed Indexes</a:t>
            </a:r>
          </a:p>
          <a:p>
            <a:pPr algn="ctr"/>
            <a:r>
              <a:rPr lang="en-US" sz="2400" dirty="0" smtClean="0"/>
              <a:t>are often</a:t>
            </a:r>
          </a:p>
          <a:p>
            <a:pPr algn="ctr"/>
            <a:r>
              <a:rPr lang="en-US" sz="2400" i="1" u="sng" dirty="0" smtClean="0"/>
              <a:t>Slower-but-Smaller</a:t>
            </a:r>
            <a:endParaRPr lang="en-US" sz="2400" i="1" u="sng" dirty="0"/>
          </a:p>
        </p:txBody>
      </p:sp>
      <p:sp>
        <p:nvSpPr>
          <p:cNvPr id="30" name="Rectangle 29"/>
          <p:cNvSpPr/>
          <p:nvPr/>
        </p:nvSpPr>
        <p:spPr>
          <a:xfrm>
            <a:off x="5562600" y="2721114"/>
            <a:ext cx="2743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u="sng" dirty="0" smtClean="0">
                <a:solidFill>
                  <a:srgbClr val="FF0000"/>
                </a:solidFill>
              </a:rPr>
              <a:t>Most of them</a:t>
            </a:r>
          </a:p>
          <a:p>
            <a:pPr algn="ctr"/>
            <a:r>
              <a:rPr lang="en-US" sz="2800" u="sng" dirty="0" smtClean="0">
                <a:solidFill>
                  <a:srgbClr val="FF0000"/>
                </a:solidFill>
              </a:rPr>
              <a:t>are Ignored!</a:t>
            </a:r>
            <a:endParaRPr lang="en-US" sz="2800" i="1" u="sng" dirty="0">
              <a:solidFill>
                <a:srgbClr val="FF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953000" y="5388114"/>
            <a:ext cx="3581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(exception: very high</a:t>
            </a:r>
            <a:br>
              <a:rPr lang="en-US" sz="2000" dirty="0" smtClean="0"/>
            </a:br>
            <a:r>
              <a:rPr lang="en-US" sz="2000" dirty="0" smtClean="0"/>
              <a:t>compression ratio)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700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9" grpId="0"/>
      <p:bldP spid="30" grpId="0"/>
      <p:bldP spid="3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Skyline</a:t>
            </a:r>
            <a:r>
              <a:rPr lang="en-US" dirty="0" smtClean="0"/>
              <a:t> Candidate </a:t>
            </a:r>
            <a:r>
              <a:rPr lang="en-US" dirty="0"/>
              <a:t>S</a:t>
            </a:r>
            <a:r>
              <a:rPr lang="en-US" dirty="0" smtClean="0"/>
              <a:t>election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413982591"/>
              </p:ext>
            </p:extLst>
          </p:nvPr>
        </p:nvGraphicFramePr>
        <p:xfrm>
          <a:off x="838200" y="1143000"/>
          <a:ext cx="6781800" cy="3492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4572000"/>
            <a:ext cx="8153400" cy="1676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Construct </a:t>
            </a:r>
            <a:r>
              <a:rPr lang="en-US" sz="3200" i="1" dirty="0" smtClean="0"/>
              <a:t>Skyline</a:t>
            </a:r>
            <a:r>
              <a:rPr lang="en-US" sz="3200" dirty="0" smtClean="0"/>
              <a:t> of Configurations</a:t>
            </a:r>
          </a:p>
          <a:p>
            <a:r>
              <a:rPr lang="en-US" sz="3200" dirty="0" smtClean="0"/>
              <a:t>Pick Both Fast-Indexes</a:t>
            </a:r>
            <a:br>
              <a:rPr lang="en-US" sz="3200" dirty="0" smtClean="0"/>
            </a:br>
            <a:r>
              <a:rPr lang="en-US" sz="3200" dirty="0" smtClean="0"/>
              <a:t>		and Small-Indexes</a:t>
            </a:r>
            <a:endParaRPr lang="en-US" sz="3200" i="1" u="sng" dirty="0"/>
          </a:p>
        </p:txBody>
      </p:sp>
    </p:spTree>
    <p:extLst>
      <p:ext uri="{BB962C8B-B14F-4D97-AF65-F5344CB8AC3E}">
        <p14:creationId xmlns:p14="http://schemas.microsoft.com/office/powerpoint/2010/main" val="225700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82"/>
            <a:ext cx="8229600" cy="112771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Greedy picks un-compressed indexes too early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Enumeration: Problem</a:t>
            </a:r>
            <a:endParaRPr lang="en-US" dirty="0"/>
          </a:p>
        </p:txBody>
      </p:sp>
      <p:grpSp>
        <p:nvGrpSpPr>
          <p:cNvPr id="4" name="Canvas 13"/>
          <p:cNvGrpSpPr/>
          <p:nvPr/>
        </p:nvGrpSpPr>
        <p:grpSpPr>
          <a:xfrm>
            <a:off x="1628683" y="2209800"/>
            <a:ext cx="6553200" cy="4098761"/>
            <a:chOff x="0" y="-24688"/>
            <a:chExt cx="2809240" cy="1661083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809240" cy="1636395"/>
            </a:xfrm>
            <a:prstGeom prst="rect">
              <a:avLst/>
            </a:prstGeom>
          </p:spPr>
        </p:sp>
        <p:sp>
          <p:nvSpPr>
            <p:cNvPr id="6" name="Rectangle 5"/>
            <p:cNvSpPr/>
            <p:nvPr/>
          </p:nvSpPr>
          <p:spPr>
            <a:xfrm>
              <a:off x="111177" y="877714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28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11177" y="99705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868037" y="105787"/>
              <a:ext cx="251612" cy="21650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/>
              <a:r>
                <a:rPr lang="en-US" sz="24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30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C</a:t>
              </a:r>
              <a:r>
                <a:rPr lang="en-US" sz="2400" baseline="-25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400" dirty="0">
                <a:solidFill>
                  <a:schemeClr val="tx1"/>
                </a:solidFill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761444" y="98138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C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0" name="Text Box 16"/>
            <p:cNvSpPr txBox="1"/>
            <p:nvPr/>
          </p:nvSpPr>
          <p:spPr>
            <a:xfrm>
              <a:off x="2073443" y="108044"/>
              <a:ext cx="462262" cy="21650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84254" tIns="42126" rIns="84254" bIns="4212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2400" b="1" dirty="0" err="1">
                  <a:effectLst/>
                  <a:latin typeface="Times New Roman"/>
                  <a:ea typeface="ＭＳ 明朝"/>
                </a:rPr>
                <a:t>10MB</a:t>
              </a:r>
              <a:endParaRPr lang="en-US" sz="2800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1" name="Text Box 16"/>
            <p:cNvSpPr txBox="1"/>
            <p:nvPr/>
          </p:nvSpPr>
          <p:spPr>
            <a:xfrm>
              <a:off x="1223172" y="129383"/>
              <a:ext cx="397897" cy="21650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84254" tIns="42126" rIns="84254" bIns="4212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b="1" dirty="0" err="1">
                  <a:effectLst/>
                  <a:latin typeface="Times New Roman"/>
                  <a:ea typeface="ＭＳ 明朝"/>
                </a:rPr>
                <a:t>5MB</a:t>
              </a:r>
              <a:endParaRPr lang="en-US" sz="4400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2" name="Text Box 16"/>
            <p:cNvSpPr txBox="1"/>
            <p:nvPr/>
          </p:nvSpPr>
          <p:spPr>
            <a:xfrm>
              <a:off x="355141" y="103529"/>
              <a:ext cx="454383" cy="21650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84254" tIns="42126" rIns="84254" bIns="4212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b="1" dirty="0" err="1">
                  <a:effectLst/>
                  <a:latin typeface="Times New Roman"/>
                  <a:ea typeface="ＭＳ 明朝"/>
                </a:rPr>
                <a:t>10MB</a:t>
              </a:r>
              <a:endParaRPr lang="en-US" sz="4400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3" name="Text Box 16"/>
            <p:cNvSpPr txBox="1"/>
            <p:nvPr/>
          </p:nvSpPr>
          <p:spPr>
            <a:xfrm>
              <a:off x="1179900" y="-24688"/>
              <a:ext cx="441169" cy="17462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800" b="1" dirty="0">
                  <a:effectLst/>
                  <a:latin typeface="Times New Roman"/>
                  <a:ea typeface="ＭＳ 明朝"/>
                </a:rPr>
                <a:t>Comp.</a:t>
              </a:r>
              <a:endParaRPr lang="en-US" sz="4400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2662" y="836754"/>
              <a:ext cx="351086" cy="310125"/>
            </a:xfrm>
            <a:prstGeom prst="rect">
              <a:avLst/>
            </a:prstGeom>
            <a:noFill/>
            <a:ln w="158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84254" tIns="42126" rIns="84254" bIns="421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6000"/>
            </a:p>
          </p:txBody>
        </p:sp>
        <p:sp>
          <p:nvSpPr>
            <p:cNvPr id="15" name="Text Box 16"/>
            <p:cNvSpPr txBox="1"/>
            <p:nvPr/>
          </p:nvSpPr>
          <p:spPr>
            <a:xfrm>
              <a:off x="44730" y="609757"/>
              <a:ext cx="417428" cy="1841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84254" tIns="42126" rIns="84254" bIns="42126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b="1" dirty="0">
                  <a:effectLst/>
                  <a:latin typeface="Times New Roman"/>
                  <a:ea typeface="ＭＳ 明朝"/>
                </a:rPr>
                <a:t>Seed</a:t>
              </a:r>
              <a:endParaRPr lang="en-US" sz="4400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09523" y="548467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51009" y="507508"/>
              <a:ext cx="678765" cy="310125"/>
            </a:xfrm>
            <a:prstGeom prst="rect">
              <a:avLst/>
            </a:prstGeom>
            <a:noFill/>
            <a:ln w="15875">
              <a:solidFill>
                <a:schemeClr val="accent6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84254" tIns="42126" rIns="84254" bIns="421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28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111770" y="544643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C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9" name="Text Box 16"/>
            <p:cNvSpPr txBox="1"/>
            <p:nvPr/>
          </p:nvSpPr>
          <p:spPr>
            <a:xfrm>
              <a:off x="64632" y="1236586"/>
              <a:ext cx="551790" cy="35889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84254" tIns="42126" rIns="84254" bIns="4212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b="1">
                  <a:effectLst/>
                  <a:latin typeface="Times New Roman"/>
                  <a:ea typeface="ＭＳ 明朝"/>
                </a:rPr>
                <a:t>15MB Room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09523" y="918673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51009" y="877714"/>
              <a:ext cx="678765" cy="310125"/>
            </a:xfrm>
            <a:prstGeom prst="rect">
              <a:avLst/>
            </a:prstGeom>
            <a:noFill/>
            <a:ln w="158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84254" tIns="42126" rIns="84254" bIns="421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112041" y="914577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09523" y="1285516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1009" y="1244556"/>
              <a:ext cx="678765" cy="310125"/>
            </a:xfrm>
            <a:prstGeom prst="rect">
              <a:avLst/>
            </a:prstGeom>
            <a:noFill/>
            <a:ln w="15875">
              <a:solidFill>
                <a:schemeClr val="accent6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84254" tIns="42126" rIns="84254" bIns="421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112041" y="1285516"/>
              <a:ext cx="251612" cy="21650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30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C</a:t>
              </a:r>
              <a:r>
                <a:rPr lang="en-US" sz="2400" baseline="-25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400" dirty="0">
                <a:solidFill>
                  <a:schemeClr val="tx1"/>
                </a:solidFill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26" name="Straight Arrow Connector 25"/>
            <p:cNvCxnSpPr>
              <a:stCxn id="14" idx="3"/>
              <a:endCxn id="17" idx="1"/>
            </p:cNvCxnSpPr>
            <p:nvPr/>
          </p:nvCxnSpPr>
          <p:spPr>
            <a:xfrm flipV="1">
              <a:off x="403749" y="662569"/>
              <a:ext cx="347261" cy="329246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4" idx="3"/>
              <a:endCxn id="24" idx="1"/>
            </p:cNvCxnSpPr>
            <p:nvPr/>
          </p:nvCxnSpPr>
          <p:spPr>
            <a:xfrm>
              <a:off x="403749" y="991816"/>
              <a:ext cx="347261" cy="407803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4" idx="3"/>
              <a:endCxn id="21" idx="1"/>
            </p:cNvCxnSpPr>
            <p:nvPr/>
          </p:nvCxnSpPr>
          <p:spPr>
            <a:xfrm>
              <a:off x="403749" y="991815"/>
              <a:ext cx="347261" cy="4096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1724372" y="455618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665859" y="414659"/>
              <a:ext cx="1078458" cy="310125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84254" tIns="42126" rIns="84254" bIns="421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026890" y="451522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446124" y="450730"/>
              <a:ext cx="251612" cy="21650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30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C</a:t>
              </a:r>
              <a:r>
                <a:rPr lang="en-US" sz="2400" baseline="-25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400" dirty="0">
                <a:solidFill>
                  <a:schemeClr val="tx1"/>
                </a:solidFill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33" name="Straight Arrow Connector 32"/>
            <p:cNvCxnSpPr>
              <a:stCxn id="21" idx="3"/>
              <a:endCxn id="30" idx="1"/>
            </p:cNvCxnSpPr>
            <p:nvPr/>
          </p:nvCxnSpPr>
          <p:spPr>
            <a:xfrm flipV="1">
              <a:off x="1429775" y="569721"/>
              <a:ext cx="236084" cy="463054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1734632" y="855667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676118" y="814707"/>
              <a:ext cx="968995" cy="310125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84254" tIns="42126" rIns="84254" bIns="421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037150" y="851571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37" name="Straight Arrow Connector 36"/>
            <p:cNvCxnSpPr>
              <a:stCxn id="21" idx="3"/>
              <a:endCxn id="35" idx="1"/>
            </p:cNvCxnSpPr>
            <p:nvPr/>
          </p:nvCxnSpPr>
          <p:spPr>
            <a:xfrm flipV="1">
              <a:off x="1429775" y="969769"/>
              <a:ext cx="246344" cy="63007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348677" y="851571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C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2288762" y="569721"/>
              <a:ext cx="157362" cy="0"/>
            </a:xfrm>
            <a:prstGeom prst="line">
              <a:avLst/>
            </a:prstGeom>
            <a:ln w="15875">
              <a:solidFill>
                <a:srgbClr val="FF0000"/>
              </a:solidFill>
              <a:headEnd type="arrow" w="med" len="sm"/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1734632" y="1326434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76118" y="1285475"/>
              <a:ext cx="968995" cy="310125"/>
            </a:xfrm>
            <a:prstGeom prst="rect">
              <a:avLst/>
            </a:prstGeom>
            <a:noFill/>
            <a:ln w="15875">
              <a:solidFill>
                <a:srgbClr val="00B0F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84254" tIns="42126" rIns="84254" bIns="421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348446" y="1322338"/>
              <a:ext cx="251612" cy="21650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C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047411" y="1326434"/>
              <a:ext cx="251612" cy="216503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9951" rIns="0" bIns="9951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30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C</a:t>
              </a:r>
              <a:r>
                <a:rPr lang="en-US" sz="2400" baseline="-25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400" dirty="0">
                <a:solidFill>
                  <a:schemeClr val="tx1"/>
                </a:solidFill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44" name="Text Box 16"/>
            <p:cNvSpPr txBox="1"/>
            <p:nvPr/>
          </p:nvSpPr>
          <p:spPr>
            <a:xfrm>
              <a:off x="1632128" y="1146440"/>
              <a:ext cx="883025" cy="149677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b="1">
                  <a:solidFill>
                    <a:srgbClr val="0070C0"/>
                  </a:solidFill>
                  <a:effectLst/>
                  <a:latin typeface="Times New Roman"/>
                  <a:ea typeface="ＭＳ 明朝"/>
                </a:rPr>
                <a:t>Optimal Design</a:t>
              </a:r>
              <a:endParaRPr lang="en-US" sz="4400">
                <a:effectLst/>
                <a:latin typeface="Times New Roman"/>
                <a:ea typeface="ＭＳ 明朝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700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1471994"/>
          </a:xfrm>
        </p:spPr>
        <p:txBody>
          <a:bodyPr/>
          <a:lstStyle/>
          <a:p>
            <a:r>
              <a:rPr lang="en-US" i="1" dirty="0" smtClean="0"/>
              <a:t>Recover</a:t>
            </a:r>
            <a:r>
              <a:rPr lang="en-US" dirty="0" smtClean="0"/>
              <a:t> oversized configurations</a:t>
            </a:r>
          </a:p>
          <a:p>
            <a:r>
              <a:rPr lang="en-US" dirty="0" smtClean="0"/>
              <a:t>Compress indexes in the </a:t>
            </a:r>
            <a:r>
              <a:rPr lang="en-US" dirty="0" err="1" smtClean="0"/>
              <a:t>config</a:t>
            </a:r>
            <a:r>
              <a:rPr lang="en-US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 Backtrack in </a:t>
            </a:r>
            <a:r>
              <a:rPr lang="en-US" dirty="0" err="1" smtClean="0"/>
              <a:t>Enumeartion</a:t>
            </a:r>
            <a:endParaRPr lang="en-US" dirty="0"/>
          </a:p>
        </p:txBody>
      </p:sp>
      <p:grpSp>
        <p:nvGrpSpPr>
          <p:cNvPr id="4" name="Canvas 181"/>
          <p:cNvGrpSpPr/>
          <p:nvPr/>
        </p:nvGrpSpPr>
        <p:grpSpPr>
          <a:xfrm>
            <a:off x="1212334" y="2743200"/>
            <a:ext cx="7162800" cy="3204978"/>
            <a:chOff x="0" y="0"/>
            <a:chExt cx="3050275" cy="113855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3049270" cy="1138555"/>
            </a:xfrm>
            <a:prstGeom prst="rect">
              <a:avLst/>
            </a:prstGeom>
          </p:spPr>
        </p:sp>
        <p:sp>
          <p:nvSpPr>
            <p:cNvPr id="6" name="Rectangle 5"/>
            <p:cNvSpPr/>
            <p:nvPr/>
          </p:nvSpPr>
          <p:spPr>
            <a:xfrm>
              <a:off x="120650" y="805948"/>
              <a:ext cx="273050" cy="2349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24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150" y="761498"/>
              <a:ext cx="381000" cy="336550"/>
            </a:xfrm>
            <a:prstGeom prst="rect">
              <a:avLst/>
            </a:prstGeom>
            <a:noFill/>
            <a:ln w="158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54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78500" y="805948"/>
              <a:ext cx="273050" cy="2349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15000" y="761498"/>
              <a:ext cx="736600" cy="336550"/>
            </a:xfrm>
            <a:prstGeom prst="rect">
              <a:avLst/>
            </a:prstGeom>
            <a:noFill/>
            <a:ln w="158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06795" y="801503"/>
              <a:ext cx="273050" cy="2349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11" name="Straight Arrow Connector 10"/>
            <p:cNvCxnSpPr>
              <a:stCxn id="7" idx="3"/>
              <a:endCxn id="9" idx="1"/>
            </p:cNvCxnSpPr>
            <p:nvPr/>
          </p:nvCxnSpPr>
          <p:spPr>
            <a:xfrm>
              <a:off x="438150" y="929773"/>
              <a:ext cx="37685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1882434" y="805948"/>
              <a:ext cx="273050" cy="2349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18934" y="761498"/>
              <a:ext cx="1051560" cy="336550"/>
            </a:xfrm>
            <a:prstGeom prst="rect">
              <a:avLst/>
            </a:prstGeom>
            <a:noFill/>
            <a:ln w="15875"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210729" y="801503"/>
              <a:ext cx="273050" cy="2349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15" name="Straight Arrow Connector 14"/>
            <p:cNvCxnSpPr>
              <a:stCxn id="9" idx="3"/>
              <a:endCxn id="13" idx="1"/>
            </p:cNvCxnSpPr>
            <p:nvPr/>
          </p:nvCxnSpPr>
          <p:spPr>
            <a:xfrm>
              <a:off x="1551600" y="929773"/>
              <a:ext cx="267334" cy="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2548800" y="801503"/>
              <a:ext cx="273050" cy="2349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C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2434" y="80115"/>
              <a:ext cx="273050" cy="2349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18934" y="35665"/>
              <a:ext cx="1051560" cy="336550"/>
            </a:xfrm>
            <a:prstGeom prst="rect">
              <a:avLst/>
            </a:prstGeom>
            <a:noFill/>
            <a:ln w="15875">
              <a:solidFill>
                <a:srgbClr val="00B0F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48549" y="75670"/>
              <a:ext cx="273050" cy="2349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C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221863" y="80115"/>
              <a:ext cx="273050" cy="23495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30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C</a:t>
              </a:r>
              <a:r>
                <a:rPr lang="en-US" sz="2400" baseline="-25000" dirty="0" err="1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000" dirty="0">
                <a:solidFill>
                  <a:schemeClr val="tx1"/>
                </a:solidFill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1" name="Text Box 16"/>
            <p:cNvSpPr txBox="1"/>
            <p:nvPr/>
          </p:nvSpPr>
          <p:spPr>
            <a:xfrm>
              <a:off x="1619563" y="394854"/>
              <a:ext cx="458050" cy="13120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b="1">
                  <a:solidFill>
                    <a:srgbClr val="0070C0"/>
                  </a:solidFill>
                  <a:effectLst/>
                  <a:latin typeface="Times New Roman"/>
                  <a:ea typeface="ＭＳ 明朝"/>
                </a:rPr>
                <a:t>Recover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2" name="Text Box 16"/>
            <p:cNvSpPr txBox="1"/>
            <p:nvPr/>
          </p:nvSpPr>
          <p:spPr>
            <a:xfrm>
              <a:off x="2218118" y="538887"/>
              <a:ext cx="832157" cy="22260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b="1">
                  <a:solidFill>
                    <a:srgbClr val="FF0000"/>
                  </a:solidFill>
                  <a:effectLst/>
                  <a:latin typeface="Times New Roman"/>
                  <a:ea typeface="ＭＳ 明朝"/>
                </a:rPr>
                <a:t>If Oversized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V="1">
              <a:off x="2232540" y="372215"/>
              <a:ext cx="0" cy="389283"/>
            </a:xfrm>
            <a:prstGeom prst="straightConnector1">
              <a:avLst/>
            </a:prstGeom>
            <a:ln w="15875">
              <a:solidFill>
                <a:schemeClr val="accent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707524" y="85244"/>
              <a:ext cx="272415" cy="2343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A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62698" y="32555"/>
              <a:ext cx="1050925" cy="335915"/>
            </a:xfrm>
            <a:prstGeom prst="rect">
              <a:avLst/>
            </a:prstGeom>
            <a:noFill/>
            <a:ln w="15875"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045458" y="85242"/>
              <a:ext cx="272415" cy="2343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B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372964" y="85344"/>
              <a:ext cx="272415" cy="234315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dirty="0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400" baseline="30000" dirty="0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C</a:t>
              </a:r>
              <a:r>
                <a:rPr lang="en-US" sz="2400" baseline="-25000" dirty="0" smtClean="0">
                  <a:solidFill>
                    <a:schemeClr val="tx1"/>
                  </a:solidFill>
                  <a:effectLst/>
                  <a:latin typeface="Times New Roman"/>
                  <a:ea typeface="ＭＳ 明朝"/>
                </a:rPr>
                <a:t>C</a:t>
              </a:r>
              <a:endParaRPr lang="en-US" sz="4000" dirty="0">
                <a:solidFill>
                  <a:schemeClr val="tx1"/>
                </a:solidFill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flipH="1" flipV="1">
              <a:off x="1317713" y="394716"/>
              <a:ext cx="837250" cy="366249"/>
            </a:xfrm>
            <a:prstGeom prst="straightConnector1">
              <a:avLst/>
            </a:prstGeom>
            <a:ln w="15875">
              <a:solidFill>
                <a:schemeClr val="accent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504845" y="394578"/>
              <a:ext cx="1546694" cy="366121"/>
            </a:xfrm>
            <a:prstGeom prst="straightConnector1">
              <a:avLst/>
            </a:prstGeom>
            <a:ln w="15875">
              <a:solidFill>
                <a:schemeClr val="accent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231672" y="36946"/>
              <a:ext cx="272990" cy="335280"/>
            </a:xfrm>
            <a:prstGeom prst="rect">
              <a:avLst/>
            </a:prstGeom>
            <a:noFill/>
            <a:ln w="15875"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>
                  <a:effectLst/>
                  <a:latin typeface="Times New Roman"/>
                  <a:ea typeface="Times New Roman"/>
                </a:rPr>
                <a:t> 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31" name="Text Box 16"/>
            <p:cNvSpPr txBox="1"/>
            <p:nvPr/>
          </p:nvSpPr>
          <p:spPr>
            <a:xfrm>
              <a:off x="231700" y="97543"/>
              <a:ext cx="273010" cy="2222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400" b="1">
                  <a:solidFill>
                    <a:srgbClr val="4F81BD"/>
                  </a:solidFill>
                  <a:effectLst/>
                  <a:latin typeface="Times New Roman"/>
                  <a:ea typeface="ＭＳ 明朝"/>
                </a:rPr>
                <a:t>…</a:t>
              </a:r>
              <a:endParaRPr lang="en-US" sz="4000">
                <a:effectLst/>
                <a:latin typeface="Times New Roman"/>
                <a:ea typeface="ＭＳ 明朝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042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Implemented on SQL Server 2008</a:t>
            </a:r>
          </a:p>
          <a:p>
            <a:pPr lvl="1"/>
            <a:r>
              <a:rPr lang="en-US" dirty="0" smtClean="0"/>
              <a:t>Modified Database Tuning Advisor (DTA) "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DTA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dirty="0" smtClean="0"/>
              <a:t>"</a:t>
            </a:r>
          </a:p>
          <a:p>
            <a:pPr lvl="1"/>
            <a:r>
              <a:rPr lang="en-US" dirty="0" smtClean="0"/>
              <a:t>Modified Query Cost Model</a:t>
            </a:r>
          </a:p>
          <a:p>
            <a:r>
              <a:rPr lang="en-US" dirty="0" smtClean="0"/>
              <a:t>TPC-H Scale-1 </a:t>
            </a:r>
            <a:r>
              <a:rPr lang="en-US" sz="2400" dirty="0" smtClean="0"/>
              <a:t>(more results in paper)</a:t>
            </a:r>
          </a:p>
          <a:p>
            <a:pPr lvl="1"/>
            <a:r>
              <a:rPr lang="en-US" dirty="0" smtClean="0"/>
              <a:t>SELECT-intensive/UPDATE-intensive</a:t>
            </a:r>
          </a:p>
          <a:p>
            <a:pPr lvl="1"/>
            <a:r>
              <a:rPr lang="en-US" dirty="0" smtClean="0"/>
              <a:t>Compared Estimated Runtime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6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876800"/>
            <a:ext cx="8229600" cy="1295400"/>
          </a:xfrm>
        </p:spPr>
        <p:txBody>
          <a:bodyPr/>
          <a:lstStyle/>
          <a:p>
            <a:r>
              <a:rPr lang="en-US" dirty="0" smtClean="0"/>
              <a:t>Both Skyline &amp; Backtrack are required esp. for tight budget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Candidate Selection/Enumeration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999474482"/>
              </p:ext>
            </p:extLst>
          </p:nvPr>
        </p:nvGraphicFramePr>
        <p:xfrm>
          <a:off x="-29308" y="1219200"/>
          <a:ext cx="4191000" cy="369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571742470"/>
              </p:ext>
            </p:extLst>
          </p:nvPr>
        </p:nvGraphicFramePr>
        <p:xfrm>
          <a:off x="4038600" y="1371600"/>
          <a:ext cx="4800600" cy="325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71800" y="4419600"/>
            <a:ext cx="3505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Clustered/</a:t>
            </a:r>
            <a:r>
              <a:rPr lang="en-US" b="1" dirty="0" err="1" smtClean="0"/>
              <a:t>2ndary</a:t>
            </a:r>
            <a:r>
              <a:rPr lang="en-US" b="1" dirty="0" smtClean="0"/>
              <a:t> Indexes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5710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2100072"/>
          </a:xfrm>
        </p:spPr>
        <p:txBody>
          <a:bodyPr/>
          <a:lstStyle/>
          <a:p>
            <a:r>
              <a:rPr lang="en-US" dirty="0" smtClean="0"/>
              <a:t>Especially better in tight budget</a:t>
            </a:r>
          </a:p>
          <a:p>
            <a:r>
              <a:rPr lang="en-US" dirty="0" smtClean="0"/>
              <a:t>Choose lightly compressed designs in UPDATE-intensive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DTAc vs. DTA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663413477"/>
              </p:ext>
            </p:extLst>
          </p:nvPr>
        </p:nvGraphicFramePr>
        <p:xfrm>
          <a:off x="304800" y="1219200"/>
          <a:ext cx="4191000" cy="2950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73499195"/>
              </p:ext>
            </p:extLst>
          </p:nvPr>
        </p:nvGraphicFramePr>
        <p:xfrm>
          <a:off x="4724400" y="990600"/>
          <a:ext cx="4267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00400" y="39624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Clustered/</a:t>
            </a:r>
            <a:r>
              <a:rPr lang="en-US" b="1" dirty="0" err="1" smtClean="0"/>
              <a:t>2ndary</a:t>
            </a:r>
            <a:r>
              <a:rPr lang="en-US" b="1" dirty="0" smtClean="0"/>
              <a:t>/MV Indexes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6397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343400"/>
            <a:ext cx="8229600" cy="2100072"/>
          </a:xfrm>
        </p:spPr>
        <p:txBody>
          <a:bodyPr>
            <a:normAutofit/>
          </a:bodyPr>
          <a:lstStyle/>
          <a:p>
            <a:r>
              <a:rPr lang="en-US" dirty="0" smtClean="0"/>
              <a:t>Reduce Size Estimation Overheads for a factor of 3</a:t>
            </a:r>
          </a:p>
          <a:p>
            <a:r>
              <a:rPr lang="en-US" dirty="0" smtClean="0"/>
              <a:t>Mostly &lt;10% Estimation Error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Overhead in DTA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285765245"/>
              </p:ext>
            </p:extLst>
          </p:nvPr>
        </p:nvGraphicFramePr>
        <p:xfrm>
          <a:off x="838200" y="1219200"/>
          <a:ext cx="71628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716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/>
          <a:lstStyle/>
          <a:p>
            <a:r>
              <a:rPr lang="en-US" dirty="0" smtClean="0"/>
              <a:t>Opportunities and Challenges</a:t>
            </a:r>
          </a:p>
          <a:p>
            <a:r>
              <a:rPr lang="en-US" dirty="0" smtClean="0"/>
              <a:t>Integrated Approach to exploit </a:t>
            </a:r>
            <a:r>
              <a:rPr lang="en-US" dirty="0"/>
              <a:t>c</a:t>
            </a:r>
            <a:r>
              <a:rPr lang="en-US" dirty="0" smtClean="0"/>
              <a:t>ompression in physical design</a:t>
            </a:r>
          </a:p>
          <a:p>
            <a:pPr lvl="1"/>
            <a:r>
              <a:rPr lang="en-US" dirty="0" smtClean="0"/>
              <a:t>Space-Performance Tradeoff</a:t>
            </a:r>
          </a:p>
          <a:p>
            <a:pPr lvl="1"/>
            <a:r>
              <a:rPr lang="en-US" dirty="0" smtClean="0"/>
              <a:t>Size Estimation</a:t>
            </a:r>
          </a:p>
          <a:p>
            <a:r>
              <a:rPr lang="en-US" dirty="0" smtClean="0"/>
              <a:t>Open Issues</a:t>
            </a:r>
          </a:p>
          <a:p>
            <a:pPr lvl="1"/>
            <a:r>
              <a:rPr lang="en-US" dirty="0" smtClean="0"/>
              <a:t>Column-Store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16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Compression Schemes in DB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203272"/>
              </p:ext>
            </p:extLst>
          </p:nvPr>
        </p:nvGraphicFramePr>
        <p:xfrm>
          <a:off x="381000" y="1981200"/>
          <a:ext cx="1371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</a:tblGrid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City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Seattle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San Jose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Seattle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2954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Dictionary Encoding</a:t>
            </a:r>
            <a:endParaRPr lang="en-US" sz="2800" u="sng" dirty="0"/>
          </a:p>
        </p:txBody>
      </p:sp>
      <p:sp>
        <p:nvSpPr>
          <p:cNvPr id="7" name="Right Arrow 6"/>
          <p:cNvSpPr/>
          <p:nvPr/>
        </p:nvSpPr>
        <p:spPr>
          <a:xfrm>
            <a:off x="1905000" y="259080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581197"/>
              </p:ext>
            </p:extLst>
          </p:nvPr>
        </p:nvGraphicFramePr>
        <p:xfrm>
          <a:off x="2743200" y="1981200"/>
          <a:ext cx="381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</a:tblGrid>
              <a:tr h="33528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86371"/>
              </p:ext>
            </p:extLst>
          </p:nvPr>
        </p:nvGraphicFramePr>
        <p:xfrm>
          <a:off x="3657600" y="2057400"/>
          <a:ext cx="8382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Dict.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1:Seattle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2:San</a:t>
                      </a:r>
                      <a:r>
                        <a:rPr lang="en-US" dirty="0" smtClean="0"/>
                        <a:t> Jose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124200" y="271019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+</a:t>
            </a:r>
            <a:endParaRPr lang="en-US" sz="2800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52400" y="3886200"/>
            <a:ext cx="4648200" cy="838200"/>
          </a:xfrm>
        </p:spPr>
        <p:txBody>
          <a:bodyPr>
            <a:normAutofit/>
          </a:bodyPr>
          <a:lstStyle/>
          <a:p>
            <a:pPr lvl="1"/>
            <a:r>
              <a:rPr lang="en-US" sz="2000" dirty="0" smtClean="0"/>
              <a:t>Local dict. (Oracle, SQL Server)</a:t>
            </a:r>
          </a:p>
          <a:p>
            <a:pPr lvl="1"/>
            <a:r>
              <a:rPr lang="en-US" sz="2000" dirty="0" smtClean="0"/>
              <a:t>Global dict. (DB2)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105400" y="14478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NULL Suppression</a:t>
            </a:r>
            <a:endParaRPr lang="en-US" sz="2800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5105400" y="503938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/>
              <a:t>LZO</a:t>
            </a:r>
            <a:r>
              <a:rPr lang="en-US" sz="2800" u="sng" dirty="0" smtClean="0"/>
              <a:t>, RLE…</a:t>
            </a:r>
            <a:endParaRPr lang="en-US" sz="2800" u="sng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201161"/>
              </p:ext>
            </p:extLst>
          </p:nvPr>
        </p:nvGraphicFramePr>
        <p:xfrm>
          <a:off x="5257800" y="2047220"/>
          <a:ext cx="1371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</a:tblGrid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Price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000321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000054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000015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Right Arrow 14"/>
          <p:cNvSpPr/>
          <p:nvPr/>
        </p:nvSpPr>
        <p:spPr>
          <a:xfrm>
            <a:off x="6781800" y="2656820"/>
            <a:ext cx="68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781093"/>
              </p:ext>
            </p:extLst>
          </p:nvPr>
        </p:nvGraphicFramePr>
        <p:xfrm>
          <a:off x="7620000" y="2047220"/>
          <a:ext cx="990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</a:tblGrid>
              <a:tr h="33528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@321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@54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@15</a:t>
                      </a:r>
                      <a:endParaRPr lang="en-US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105400" y="44297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Prefix Suppression,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45428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Types of Compression in DB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1128990"/>
            <a:ext cx="24706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Order</a:t>
            </a:r>
          </a:p>
          <a:p>
            <a:pPr algn="ctr"/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</a:t>
            </a:r>
            <a:endParaRPr lang="en-US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66881" y="1128990"/>
            <a:ext cx="20956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Order</a:t>
            </a:r>
          </a:p>
          <a:p>
            <a:pPr algn="ctr"/>
            <a:r>
              <a:rPr 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Dependent</a:t>
            </a:r>
            <a:endParaRPr lang="en-US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491626"/>
              </p:ext>
            </p:extLst>
          </p:nvPr>
        </p:nvGraphicFramePr>
        <p:xfrm>
          <a:off x="304800" y="2438400"/>
          <a:ext cx="762000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</a:tblGrid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000AA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000AA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000AA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000AA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930403"/>
              </p:ext>
            </p:extLst>
          </p:nvPr>
        </p:nvGraphicFramePr>
        <p:xfrm>
          <a:off x="1143000" y="2438404"/>
          <a:ext cx="266700" cy="2819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"/>
              </a:tblGrid>
              <a:tr h="3132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32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32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</a:p>
                  </a:txBody>
                  <a:tcPr marL="0" marR="0" marT="0" marB="0"/>
                </a:tc>
              </a:tr>
              <a:tr h="3132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</a:p>
                  </a:txBody>
                  <a:tcPr marL="0" marR="0" marT="0" marB="0"/>
                </a:tc>
              </a:tr>
              <a:tr h="31326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32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</a:p>
                  </a:txBody>
                  <a:tcPr marL="0" marR="0" marT="0" marB="0"/>
                </a:tc>
              </a:tr>
              <a:tr h="3132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</a:p>
                  </a:txBody>
                  <a:tcPr marL="0" marR="0" marT="0" marB="0"/>
                </a:tc>
              </a:tr>
              <a:tr h="3132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</a:p>
                  </a:txBody>
                  <a:tcPr marL="0" marR="0" marT="0" marB="0"/>
                </a:tc>
              </a:tr>
              <a:tr h="3132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42796" y="205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AB</a:t>
            </a:r>
            <a:endParaRPr lang="en-US" baseline="-25000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359975"/>
              </p:ext>
            </p:extLst>
          </p:nvPr>
        </p:nvGraphicFramePr>
        <p:xfrm>
          <a:off x="2057400" y="2438400"/>
          <a:ext cx="762000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</a:tblGrid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000AA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000AA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00BBB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000AA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000AA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113899"/>
              </p:ext>
            </p:extLst>
          </p:nvPr>
        </p:nvGraphicFramePr>
        <p:xfrm>
          <a:off x="1752600" y="2438400"/>
          <a:ext cx="228600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"/>
              </a:tblGrid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014396" y="205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BA</a:t>
            </a:r>
            <a:endParaRPr lang="en-US" baseline="-25000" dirty="0"/>
          </a:p>
        </p:txBody>
      </p:sp>
      <p:sp>
        <p:nvSpPr>
          <p:cNvPr id="24" name="Right Brace 23"/>
          <p:cNvSpPr/>
          <p:nvPr/>
        </p:nvSpPr>
        <p:spPr>
          <a:xfrm>
            <a:off x="2825234" y="2838450"/>
            <a:ext cx="152400" cy="1066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805594"/>
              </p:ext>
            </p:extLst>
          </p:nvPr>
        </p:nvGraphicFramePr>
        <p:xfrm>
          <a:off x="3581400" y="2457766"/>
          <a:ext cx="609600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</a:tblGrid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@AA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@AA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@AA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@AA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@BBB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@BBB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@BBB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@BBB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460954"/>
              </p:ext>
            </p:extLst>
          </p:nvPr>
        </p:nvGraphicFramePr>
        <p:xfrm>
          <a:off x="4724400" y="2457766"/>
          <a:ext cx="609600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</a:tblGrid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@AA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@AA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@BBB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@BBB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@AA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@AA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@BBB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@BBB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3657600" y="2088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AB</a:t>
            </a:r>
            <a:endParaRPr lang="en-US" baseline="-25000" dirty="0"/>
          </a:p>
        </p:txBody>
      </p:sp>
      <p:sp>
        <p:nvSpPr>
          <p:cNvPr id="58" name="TextBox 57"/>
          <p:cNvSpPr txBox="1"/>
          <p:nvPr/>
        </p:nvSpPr>
        <p:spPr>
          <a:xfrm>
            <a:off x="4800600" y="20884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BA</a:t>
            </a:r>
            <a:endParaRPr lang="en-US" baseline="-25000" dirty="0"/>
          </a:p>
        </p:txBody>
      </p:sp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672265"/>
              </p:ext>
            </p:extLst>
          </p:nvPr>
        </p:nvGraphicFramePr>
        <p:xfrm>
          <a:off x="6399360" y="2457766"/>
          <a:ext cx="795919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919"/>
              </a:tblGrid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000AA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↑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↑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↑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↑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↑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↑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234694"/>
              </p:ext>
            </p:extLst>
          </p:nvPr>
        </p:nvGraphicFramePr>
        <p:xfrm>
          <a:off x="7743000" y="2457766"/>
          <a:ext cx="791400" cy="282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400"/>
              </a:tblGrid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000AA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↑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↑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000AA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↑</a:t>
                      </a:r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00BBB</a:t>
                      </a:r>
                      <a:endParaRPr lang="en-US" dirty="0" smtClean="0"/>
                    </a:p>
                  </a:txBody>
                  <a:tcPr marL="0" marR="0" marT="0" marB="0"/>
                </a:tc>
              </a:tr>
              <a:tr h="3143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↑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6629400" y="205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AB</a:t>
            </a:r>
            <a:endParaRPr lang="en-US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772400" y="205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</a:t>
            </a:r>
            <a:r>
              <a:rPr lang="en-US" baseline="-25000" dirty="0" smtClean="0"/>
              <a:t>BA</a:t>
            </a:r>
            <a:endParaRPr lang="en-US" baseline="-25000" dirty="0"/>
          </a:p>
        </p:txBody>
      </p:sp>
      <p:sp>
        <p:nvSpPr>
          <p:cNvPr id="63" name="Rounded Rectangle 62"/>
          <p:cNvSpPr/>
          <p:nvPr/>
        </p:nvSpPr>
        <p:spPr>
          <a:xfrm>
            <a:off x="6368130" y="2743200"/>
            <a:ext cx="838200" cy="12573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ounded Rectangle 63"/>
          <p:cNvSpPr/>
          <p:nvPr/>
        </p:nvSpPr>
        <p:spPr>
          <a:xfrm>
            <a:off x="7696200" y="2743200"/>
            <a:ext cx="838200" cy="12573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 rot="16200000">
            <a:off x="7040091" y="3018310"/>
            <a:ext cx="76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</a:t>
            </a:r>
            <a:endParaRPr lang="en-US" baseline="-25000" dirty="0"/>
          </a:p>
        </p:txBody>
      </p:sp>
      <p:sp>
        <p:nvSpPr>
          <p:cNvPr id="66" name="TextBox 65"/>
          <p:cNvSpPr txBox="1"/>
          <p:nvPr/>
        </p:nvSpPr>
        <p:spPr>
          <a:xfrm>
            <a:off x="4267200" y="38055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=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239000" y="38055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≠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 rot="16200000">
            <a:off x="2390934" y="3053992"/>
            <a:ext cx="1542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fragmented</a:t>
            </a:r>
            <a:endParaRPr lang="en-US" i="1" baseline="-25000" dirty="0">
              <a:solidFill>
                <a:srgbClr val="FF0000"/>
              </a:solidFill>
            </a:endParaRPr>
          </a:p>
        </p:txBody>
      </p:sp>
      <p:sp>
        <p:nvSpPr>
          <p:cNvPr id="69" name="Content Placeholder 2"/>
          <p:cNvSpPr>
            <a:spLocks noGrp="1"/>
          </p:cNvSpPr>
          <p:nvPr>
            <p:ph idx="1"/>
          </p:nvPr>
        </p:nvSpPr>
        <p:spPr>
          <a:xfrm>
            <a:off x="3048000" y="5410200"/>
            <a:ext cx="2971800" cy="1143000"/>
          </a:xfrm>
        </p:spPr>
        <p:txBody>
          <a:bodyPr>
            <a:normAutofit/>
          </a:bodyPr>
          <a:lstStyle/>
          <a:p>
            <a:pPr lvl="1"/>
            <a:r>
              <a:rPr lang="en-US" sz="2000" dirty="0" smtClean="0"/>
              <a:t>NULL-Supp.</a:t>
            </a:r>
          </a:p>
          <a:p>
            <a:pPr lvl="1"/>
            <a:r>
              <a:rPr lang="en-US" sz="2000" dirty="0" smtClean="0"/>
              <a:t>Global dict.</a:t>
            </a:r>
          </a:p>
          <a:p>
            <a:pPr lvl="1"/>
            <a:r>
              <a:rPr lang="en-US" sz="2000" dirty="0" smtClean="0"/>
              <a:t>…</a:t>
            </a:r>
            <a:endParaRPr lang="en-US" sz="2000" dirty="0"/>
          </a:p>
        </p:txBody>
      </p:sp>
      <p:sp>
        <p:nvSpPr>
          <p:cNvPr id="70" name="Content Placeholder 2"/>
          <p:cNvSpPr txBox="1">
            <a:spLocks/>
          </p:cNvSpPr>
          <p:nvPr/>
        </p:nvSpPr>
        <p:spPr>
          <a:xfrm>
            <a:off x="6019800" y="5410200"/>
            <a:ext cx="2971800" cy="1143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1"/>
            <a:r>
              <a:rPr lang="en-US" sz="2000" dirty="0" smtClean="0"/>
              <a:t>Run Length Enc.</a:t>
            </a:r>
          </a:p>
          <a:p>
            <a:pPr lvl="1"/>
            <a:r>
              <a:rPr lang="en-US" sz="2000" dirty="0" smtClean="0"/>
              <a:t>Local dict.</a:t>
            </a:r>
          </a:p>
          <a:p>
            <a:pPr lvl="1"/>
            <a:r>
              <a:rPr lang="en-US" sz="2000" dirty="0" smtClean="0"/>
              <a:t>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5826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01447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Saves Storage Space, I/O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CPU </a:t>
            </a: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verhead to Compress &amp; Decompress</a:t>
            </a:r>
          </a:p>
          <a:p>
            <a:r>
              <a:rPr lang="en-US" dirty="0" smtClean="0"/>
              <a:t>Different Compression Scheme</a:t>
            </a:r>
            <a:br>
              <a:rPr lang="en-US" dirty="0" smtClean="0"/>
            </a:br>
            <a:r>
              <a:rPr lang="en-US" dirty="0" smtClean="0"/>
              <a:t>= Different Saving </a:t>
            </a:r>
            <a:r>
              <a:rPr lang="en-US" dirty="0" smtClean="0">
                <a:latin typeface="Times New Roman"/>
                <a:cs typeface="Times New Roman"/>
              </a:rPr>
              <a:t>↔</a:t>
            </a:r>
            <a:r>
              <a:rPr lang="en-US" dirty="0" smtClean="0"/>
              <a:t> Overhead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 and Overheads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4755731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How Do We Use It?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86600" y="5867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DBA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2" name="Picture 4" descr="C:\Documents and Settings\chippy\Local Settings\Temporary Internet Files\Content.IE5\A1QIFCEX\MC90032012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158" y="4495800"/>
            <a:ext cx="1815084" cy="128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51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67329"/>
            <a:ext cx="8229600" cy="1795271"/>
          </a:xfrm>
        </p:spPr>
        <p:txBody>
          <a:bodyPr/>
          <a:lstStyle/>
          <a:p>
            <a:r>
              <a:rPr lang="en-US" dirty="0" smtClean="0"/>
              <a:t>Depends on </a:t>
            </a:r>
            <a:r>
              <a:rPr lang="en-US" i="1" u="sng" dirty="0" smtClean="0"/>
              <a:t>Workload</a:t>
            </a:r>
          </a:p>
          <a:p>
            <a:pPr lvl="1"/>
            <a:r>
              <a:rPr lang="en-US" dirty="0" err="1" smtClean="0"/>
              <a:t>SELECTs</a:t>
            </a:r>
            <a:r>
              <a:rPr lang="en-US" dirty="0" smtClean="0"/>
              <a:t>/</a:t>
            </a:r>
            <a:r>
              <a:rPr lang="en-US" dirty="0" err="1" smtClean="0"/>
              <a:t>INSERTs</a:t>
            </a:r>
            <a:r>
              <a:rPr lang="en-US" dirty="0" smtClean="0"/>
              <a:t> Frequency</a:t>
            </a:r>
          </a:p>
          <a:p>
            <a:pPr lvl="1"/>
            <a:r>
              <a:rPr lang="en-US" dirty="0" smtClean="0"/>
              <a:t>CPU bottleneck? IO bottleneck?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Issue 1</a:t>
            </a:r>
            <a:r>
              <a:rPr lang="en-US" dirty="0" smtClean="0"/>
              <a:t>: To </a:t>
            </a:r>
            <a:r>
              <a:rPr lang="en-US" i="1" dirty="0"/>
              <a:t>C</a:t>
            </a:r>
            <a:r>
              <a:rPr lang="en-US" i="1" dirty="0" smtClean="0"/>
              <a:t>ompress</a:t>
            </a:r>
            <a:r>
              <a:rPr lang="en-US" dirty="0" smtClean="0"/>
              <a:t> or not..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64564"/>
            <a:ext cx="8229600" cy="66903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Depends on </a:t>
            </a:r>
            <a:r>
              <a:rPr lang="en-US" i="1" u="sng" dirty="0" smtClean="0"/>
              <a:t>Data</a:t>
            </a:r>
            <a:endParaRPr lang="en-US" i="1" u="sng" dirty="0"/>
          </a:p>
        </p:txBody>
      </p:sp>
      <p:sp>
        <p:nvSpPr>
          <p:cNvPr id="5" name="Rectangle 4"/>
          <p:cNvSpPr/>
          <p:nvPr/>
        </p:nvSpPr>
        <p:spPr>
          <a:xfrm>
            <a:off x="7545265" y="2228876"/>
            <a:ext cx="1281837" cy="6096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9GB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5376908" y="2228875"/>
            <a:ext cx="1404892" cy="6187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10GB</a:t>
            </a:r>
            <a:endParaRPr lang="en-US" sz="3600" dirty="0"/>
          </a:p>
        </p:txBody>
      </p:sp>
      <p:sp>
        <p:nvSpPr>
          <p:cNvPr id="7" name="Right Arrow 6"/>
          <p:cNvSpPr/>
          <p:nvPr/>
        </p:nvSpPr>
        <p:spPr>
          <a:xfrm>
            <a:off x="6934200" y="2152676"/>
            <a:ext cx="449809" cy="43278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057400" y="2674203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-90%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2228876"/>
            <a:ext cx="1447800" cy="6103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10GB</a:t>
            </a:r>
            <a:endParaRPr lang="en-US" sz="3600" dirty="0"/>
          </a:p>
        </p:txBody>
      </p:sp>
      <p:sp>
        <p:nvSpPr>
          <p:cNvPr id="10" name="Rectangle 9"/>
          <p:cNvSpPr/>
          <p:nvPr/>
        </p:nvSpPr>
        <p:spPr>
          <a:xfrm>
            <a:off x="3009900" y="2228876"/>
            <a:ext cx="1333500" cy="6477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1GB</a:t>
            </a:r>
            <a:endParaRPr lang="en-US" sz="3600" dirty="0"/>
          </a:p>
        </p:txBody>
      </p:sp>
      <p:sp>
        <p:nvSpPr>
          <p:cNvPr id="11" name="Right Arrow 10"/>
          <p:cNvSpPr/>
          <p:nvPr/>
        </p:nvSpPr>
        <p:spPr>
          <a:xfrm>
            <a:off x="2179461" y="2272002"/>
            <a:ext cx="449809" cy="43278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794617" y="2627583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-10%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0" y="3043535"/>
            <a:ext cx="35253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High Compression Ratio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86400" y="2986411"/>
            <a:ext cx="34563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Low Compression Ratio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62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Issue 2</a:t>
            </a:r>
            <a:r>
              <a:rPr lang="en-US" dirty="0" smtClean="0"/>
              <a:t>: What Index to Create</a:t>
            </a:r>
            <a:endParaRPr lang="en-US" dirty="0"/>
          </a:p>
        </p:txBody>
      </p:sp>
      <p:grpSp>
        <p:nvGrpSpPr>
          <p:cNvPr id="4" name="Canvas 38"/>
          <p:cNvGrpSpPr/>
          <p:nvPr/>
        </p:nvGrpSpPr>
        <p:grpSpPr>
          <a:xfrm>
            <a:off x="396304" y="1743936"/>
            <a:ext cx="5623496" cy="3894864"/>
            <a:chOff x="0" y="0"/>
            <a:chExt cx="2838450" cy="2018030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838450" cy="2018030"/>
            </a:xfrm>
            <a:prstGeom prst="rect">
              <a:avLst/>
            </a:prstGeom>
          </p:spPr>
        </p:sp>
        <p:sp>
          <p:nvSpPr>
            <p:cNvPr id="6" name="Rectangle 5"/>
            <p:cNvSpPr/>
            <p:nvPr/>
          </p:nvSpPr>
          <p:spPr>
            <a:xfrm>
              <a:off x="37057" y="355033"/>
              <a:ext cx="272956" cy="24566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1</a:t>
              </a:r>
              <a:endParaRPr lang="en-US" sz="2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08126" y="344288"/>
              <a:ext cx="272415" cy="2451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2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60861" y="318471"/>
              <a:ext cx="272415" cy="2451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3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66494" y="317090"/>
              <a:ext cx="272415" cy="2451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4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0" name="Text Box 14"/>
            <p:cNvSpPr txBox="1"/>
            <p:nvPr/>
          </p:nvSpPr>
          <p:spPr>
            <a:xfrm>
              <a:off x="208782" y="26155"/>
              <a:ext cx="402609" cy="266132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0" rIns="9144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1" u="sng" dirty="0" err="1">
                  <a:effectLst/>
                  <a:latin typeface="Times New Roman"/>
                  <a:ea typeface="ＭＳ 明朝"/>
                </a:rPr>
                <a:t>Q1</a:t>
              </a:r>
              <a:endParaRPr lang="en-US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1" name="Text Box 74"/>
            <p:cNvSpPr txBox="1"/>
            <p:nvPr/>
          </p:nvSpPr>
          <p:spPr>
            <a:xfrm>
              <a:off x="1223054" y="26217"/>
              <a:ext cx="402590" cy="26606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0" rIns="9144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800" b="1" u="sng" dirty="0" err="1">
                  <a:effectLst/>
                  <a:latin typeface="Times New Roman"/>
                  <a:ea typeface="ＭＳ 明朝"/>
                </a:rPr>
                <a:t>Q2</a:t>
              </a:r>
              <a:endParaRPr lang="en-US" sz="3200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03903" y="1014934"/>
              <a:ext cx="272415" cy="24511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1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61308" y="1004063"/>
              <a:ext cx="271780" cy="24447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3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325163" y="1006087"/>
              <a:ext cx="271780" cy="24447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5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581535" y="319107"/>
              <a:ext cx="271780" cy="24447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5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6" name="Text Box 74"/>
            <p:cNvSpPr txBox="1"/>
            <p:nvPr/>
          </p:nvSpPr>
          <p:spPr>
            <a:xfrm>
              <a:off x="1963972" y="26715"/>
              <a:ext cx="822231" cy="57395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000" dirty="0">
                  <a:effectLst/>
                  <a:latin typeface="Times New Roman"/>
                  <a:ea typeface="ＭＳ 明朝"/>
                </a:rPr>
                <a:t>Syntactically</a:t>
              </a:r>
              <a:endParaRPr lang="en-US" sz="3600" dirty="0">
                <a:effectLst/>
                <a:latin typeface="Times New Roman"/>
                <a:ea typeface="ＭＳ 明朝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000" dirty="0">
                  <a:effectLst/>
                  <a:latin typeface="Times New Roman"/>
                  <a:ea typeface="ＭＳ 明朝"/>
                </a:rPr>
                <a:t>Relevant</a:t>
              </a:r>
              <a:endParaRPr lang="en-US" sz="3600" dirty="0">
                <a:effectLst/>
                <a:latin typeface="Times New Roman"/>
                <a:ea typeface="ＭＳ 明朝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000" dirty="0">
                  <a:effectLst/>
                  <a:latin typeface="Times New Roman"/>
                  <a:ea typeface="ＭＳ 明朝"/>
                </a:rPr>
                <a:t>Indexes</a:t>
              </a:r>
              <a:endParaRPr lang="en-US" sz="3600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7" name="Down Arrow 16"/>
            <p:cNvSpPr/>
            <p:nvPr/>
          </p:nvSpPr>
          <p:spPr>
            <a:xfrm>
              <a:off x="265788" y="699066"/>
              <a:ext cx="231140" cy="184150"/>
            </a:xfrm>
            <a:prstGeom prst="down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2000">
                  <a:effectLst/>
                  <a:latin typeface="Times New Roman"/>
                  <a:ea typeface="Times New Roman"/>
                </a:rPr>
                <a:t> </a:t>
              </a:r>
              <a:endParaRPr lang="en-US" sz="20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8" name="Down Arrow 17"/>
            <p:cNvSpPr/>
            <p:nvPr/>
          </p:nvSpPr>
          <p:spPr>
            <a:xfrm>
              <a:off x="1159452" y="719825"/>
              <a:ext cx="230505" cy="183515"/>
            </a:xfrm>
            <a:prstGeom prst="down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effectLst/>
                  <a:latin typeface="Times New Roman"/>
                  <a:ea typeface="Times New Roman"/>
                </a:rPr>
                <a:t> 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59639" y="963989"/>
              <a:ext cx="378008" cy="356887"/>
            </a:xfrm>
            <a:prstGeom prst="rect">
              <a:avLst/>
            </a:prstGeom>
            <a:noFill/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480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99177" y="937282"/>
              <a:ext cx="763236" cy="356235"/>
            </a:xfrm>
            <a:prstGeom prst="rect">
              <a:avLst/>
            </a:prstGeom>
            <a:noFill/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0"/>
                </a:spcAft>
              </a:pPr>
              <a:r>
                <a:rPr lang="en-US" sz="2000">
                  <a:effectLst/>
                  <a:latin typeface="Times New Roman"/>
                  <a:ea typeface="Times New Roman"/>
                </a:rPr>
                <a:t> </a:t>
              </a:r>
              <a:endParaRPr lang="en-US" sz="2000"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805994" y="117823"/>
              <a:ext cx="7816" cy="1213760"/>
            </a:xfrm>
            <a:prstGeom prst="line">
              <a:avLst/>
            </a:prstGeom>
            <a:ln w="254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 Box 74"/>
            <p:cNvSpPr txBox="1"/>
            <p:nvPr/>
          </p:nvSpPr>
          <p:spPr>
            <a:xfrm>
              <a:off x="1799582" y="738022"/>
              <a:ext cx="1038860" cy="618434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 b="1" i="1" u="sng" dirty="0">
                  <a:effectLst/>
                  <a:latin typeface="Times New Roman"/>
                  <a:ea typeface="ＭＳ 明朝"/>
                </a:rPr>
                <a:t>Select</a:t>
              </a:r>
              <a:endParaRPr lang="en-US" sz="3600" dirty="0">
                <a:effectLst/>
                <a:latin typeface="Times New Roman"/>
                <a:ea typeface="ＭＳ 明朝"/>
              </a:endParaRPr>
            </a:p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 b="1" dirty="0">
                  <a:effectLst/>
                  <a:latin typeface="Times New Roman"/>
                  <a:ea typeface="ＭＳ 明朝"/>
                </a:rPr>
                <a:t>Candidate Configurations</a:t>
              </a:r>
              <a:endParaRPr lang="en-US" sz="3600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3" name="Text Box 74"/>
            <p:cNvSpPr txBox="1"/>
            <p:nvPr/>
          </p:nvSpPr>
          <p:spPr>
            <a:xfrm>
              <a:off x="1901209" y="1512382"/>
              <a:ext cx="856924" cy="445247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 b="1" i="1" u="sng">
                  <a:effectLst/>
                  <a:latin typeface="Times New Roman"/>
                  <a:ea typeface="ＭＳ 明朝"/>
                </a:rPr>
                <a:t>Enumerate</a:t>
              </a:r>
              <a:endParaRPr lang="en-US" sz="3600">
                <a:effectLst/>
                <a:latin typeface="Times New Roman"/>
                <a:ea typeface="ＭＳ 明朝"/>
              </a:endParaRPr>
            </a:p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 b="1">
                  <a:effectLst/>
                  <a:latin typeface="Times New Roman"/>
                  <a:ea typeface="ＭＳ 明朝"/>
                </a:rPr>
                <a:t>Best</a:t>
              </a:r>
              <a:r>
                <a:rPr lang="en-US" sz="2000">
                  <a:effectLst/>
                  <a:latin typeface="Times New Roman"/>
                  <a:ea typeface="ＭＳ 明朝"/>
                </a:rPr>
                <a:t> </a:t>
              </a:r>
              <a:r>
                <a:rPr lang="en-US" sz="2000" b="1">
                  <a:effectLst/>
                  <a:latin typeface="Times New Roman"/>
                  <a:ea typeface="ＭＳ 明朝"/>
                </a:rPr>
                <a:t>Configuration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4" name="Down Arrow 23"/>
            <p:cNvSpPr/>
            <p:nvPr/>
          </p:nvSpPr>
          <p:spPr>
            <a:xfrm>
              <a:off x="680540" y="1427371"/>
              <a:ext cx="231140" cy="183515"/>
            </a:xfrm>
            <a:prstGeom prst="down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effectLst/>
                  <a:latin typeface="Times New Roman"/>
                  <a:ea typeface="Times New Roman"/>
                </a:rPr>
                <a:t> 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 flipV="1">
              <a:off x="1900953" y="268897"/>
              <a:ext cx="202006" cy="48123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 flipV="1">
              <a:off x="1158639" y="1313586"/>
              <a:ext cx="74637" cy="13270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74"/>
            <p:cNvSpPr txBox="1"/>
            <p:nvPr/>
          </p:nvSpPr>
          <p:spPr>
            <a:xfrm>
              <a:off x="1202594" y="1353299"/>
              <a:ext cx="943543" cy="26543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000" dirty="0">
                  <a:effectLst/>
                  <a:latin typeface="Times New Roman"/>
                  <a:ea typeface="ＭＳ 明朝"/>
                </a:rPr>
                <a:t>Configuration</a:t>
              </a:r>
              <a:endParaRPr lang="en-US" sz="3600" dirty="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51969" y="1713149"/>
              <a:ext cx="271780" cy="24447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1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813904" y="1721467"/>
              <a:ext cx="271145" cy="2438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0800" rIns="0" bIns="10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I</a:t>
              </a:r>
              <a:r>
                <a:rPr lang="en-US" sz="2000" baseline="-25000">
                  <a:solidFill>
                    <a:srgbClr val="000000"/>
                  </a:solidFill>
                  <a:effectLst/>
                  <a:latin typeface="Times New Roman"/>
                  <a:ea typeface="ＭＳ 明朝"/>
                </a:rPr>
                <a:t>5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87819" y="1652887"/>
              <a:ext cx="762635" cy="355600"/>
            </a:xfrm>
            <a:prstGeom prst="rect">
              <a:avLst/>
            </a:prstGeom>
            <a:noFill/>
            <a:ln w="1905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just">
                <a:spcBef>
                  <a:spcPts val="0"/>
                </a:spcBef>
                <a:spcAft>
                  <a:spcPts val="400"/>
                </a:spcAft>
              </a:pPr>
              <a:r>
                <a:rPr lang="en-US" sz="2000">
                  <a:effectLst/>
                  <a:latin typeface="Times New Roman"/>
                  <a:ea typeface="Times New Roman"/>
                </a:rPr>
                <a:t> </a:t>
              </a:r>
              <a:endParaRPr lang="en-US" sz="3600">
                <a:effectLst/>
                <a:latin typeface="Times New Roman"/>
                <a:ea typeface="ＭＳ 明朝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13303" y="1214735"/>
            <a:ext cx="39824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Physical DB Design Tool</a:t>
            </a:r>
            <a:endParaRPr lang="en-U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ight Brace 31"/>
          <p:cNvSpPr/>
          <p:nvPr/>
        </p:nvSpPr>
        <p:spPr>
          <a:xfrm>
            <a:off x="5867400" y="3429000"/>
            <a:ext cx="457200" cy="2190228"/>
          </a:xfrm>
          <a:prstGeom prst="rightBrace">
            <a:avLst>
              <a:gd name="adj1" fmla="val 27156"/>
              <a:gd name="adj2" fmla="val 73085"/>
            </a:avLst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n 32"/>
          <p:cNvSpPr/>
          <p:nvPr/>
        </p:nvSpPr>
        <p:spPr>
          <a:xfrm>
            <a:off x="6400800" y="1214735"/>
            <a:ext cx="2286000" cy="1614265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DBMS</a:t>
            </a:r>
          </a:p>
          <a:p>
            <a:pPr algn="ctr"/>
            <a:endParaRPr lang="en-US" sz="2800" dirty="0"/>
          </a:p>
        </p:txBody>
      </p:sp>
      <p:sp>
        <p:nvSpPr>
          <p:cNvPr id="34" name="Rectangle 33"/>
          <p:cNvSpPr/>
          <p:nvPr/>
        </p:nvSpPr>
        <p:spPr>
          <a:xfrm>
            <a:off x="7086600" y="4635865"/>
            <a:ext cx="1828800" cy="10029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Query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Optimizer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05600" y="2057400"/>
            <a:ext cx="1752600" cy="646331"/>
          </a:xfrm>
          <a:prstGeom prst="rect">
            <a:avLst/>
          </a:prstGeom>
          <a:noFill/>
          <a:ln w="41275">
            <a:solidFill>
              <a:schemeClr val="bg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>
                <a:solidFill>
                  <a:schemeClr val="bg1"/>
                </a:solidFill>
              </a:rPr>
              <a:t>Hypothetical</a:t>
            </a:r>
          </a:p>
          <a:p>
            <a:pPr algn="ctr"/>
            <a:r>
              <a:rPr lang="en-US" u="sng" dirty="0" smtClean="0">
                <a:solidFill>
                  <a:schemeClr val="bg1"/>
                </a:solidFill>
              </a:rPr>
              <a:t>Indexes</a:t>
            </a:r>
            <a:endParaRPr lang="en-US" u="sng" dirty="0">
              <a:solidFill>
                <a:schemeClr val="bg1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400800" y="5050370"/>
            <a:ext cx="609600" cy="16054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7658100" y="2895812"/>
            <a:ext cx="495300" cy="1602997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657850" y="5791200"/>
            <a:ext cx="24193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Estimate Runtime</a:t>
            </a:r>
            <a:endParaRPr lang="en-US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53200" y="3429000"/>
            <a:ext cx="1209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What-if</a:t>
            </a:r>
          </a:p>
          <a:p>
            <a:r>
              <a:rPr lang="en-US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nalysis</a:t>
            </a:r>
            <a:endParaRPr lang="en-US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 Box 74"/>
          <p:cNvSpPr txBox="1"/>
          <p:nvPr/>
        </p:nvSpPr>
        <p:spPr>
          <a:xfrm>
            <a:off x="3124200" y="3041938"/>
            <a:ext cx="1066800" cy="37946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Times New Roman"/>
                <a:ea typeface="ＭＳ 明朝"/>
              </a:rPr>
              <a:t>Prune</a:t>
            </a:r>
            <a:endParaRPr lang="en-US" sz="3600" dirty="0">
              <a:effectLst/>
              <a:latin typeface="Times New Roman"/>
              <a:ea typeface="ＭＳ 明朝"/>
            </a:endParaRPr>
          </a:p>
        </p:txBody>
      </p:sp>
    </p:spTree>
    <p:extLst>
      <p:ext uri="{BB962C8B-B14F-4D97-AF65-F5344CB8AC3E}">
        <p14:creationId xmlns:p14="http://schemas.microsoft.com/office/powerpoint/2010/main" val="395490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414272"/>
          </a:xfrm>
        </p:spPr>
        <p:txBody>
          <a:bodyPr>
            <a:normAutofit/>
          </a:bodyPr>
          <a:lstStyle/>
          <a:p>
            <a:r>
              <a:rPr lang="en-US" dirty="0" smtClean="0"/>
              <a:t>Run Design Tool to Select </a:t>
            </a:r>
            <a:r>
              <a:rPr lang="en-US" dirty="0"/>
              <a:t>I</a:t>
            </a:r>
            <a:r>
              <a:rPr lang="en-US" dirty="0" smtClean="0"/>
              <a:t>ndexes</a:t>
            </a:r>
            <a:endParaRPr lang="en-US" dirty="0"/>
          </a:p>
          <a:p>
            <a:r>
              <a:rPr lang="en-US" dirty="0" smtClean="0"/>
              <a:t>Compress them, then Repeat.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Solution: Staged Design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 rot="16200000">
            <a:off x="1728001" y="4220397"/>
            <a:ext cx="499738" cy="22860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6200000">
            <a:off x="3903031" y="4238521"/>
            <a:ext cx="499738" cy="22860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6200000">
            <a:off x="5884231" y="4257200"/>
            <a:ext cx="499738" cy="228600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lbow Connector 7"/>
          <p:cNvCxnSpPr>
            <a:stCxn id="32" idx="2"/>
            <a:endCxn id="6" idx="1"/>
          </p:cNvCxnSpPr>
          <p:nvPr/>
        </p:nvCxnSpPr>
        <p:spPr>
          <a:xfrm rot="5400000" flipH="1">
            <a:off x="5732199" y="3023392"/>
            <a:ext cx="257825" cy="3416423"/>
          </a:xfrm>
          <a:prstGeom prst="bentConnector3">
            <a:avLst>
              <a:gd name="adj1" fmla="val -88665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83564" y="3119735"/>
            <a:ext cx="1459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1</a:t>
            </a:r>
            <a:endParaRPr lang="en-U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10200" y="3048000"/>
            <a:ext cx="14283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2</a:t>
            </a:r>
            <a:endParaRPr lang="en-U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3207604"/>
            <a:ext cx="1841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Compress!</a:t>
            </a:r>
            <a:endParaRPr lang="en-US" sz="24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5029200"/>
            <a:ext cx="13420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100 MB</a:t>
            </a:r>
          </a:p>
          <a:p>
            <a:pPr algn="ctr"/>
            <a:r>
              <a:rPr lang="en-US" sz="2400" dirty="0" smtClean="0"/>
              <a:t>Budget</a:t>
            </a:r>
            <a:endParaRPr lang="en-US" sz="24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438400" y="3741004"/>
            <a:ext cx="1443359" cy="2061863"/>
            <a:chOff x="2438400" y="3588604"/>
            <a:chExt cx="1443359" cy="2061863"/>
          </a:xfrm>
        </p:grpSpPr>
        <p:sp>
          <p:nvSpPr>
            <p:cNvPr id="14" name="Rectangle 13"/>
            <p:cNvSpPr/>
            <p:nvPr/>
          </p:nvSpPr>
          <p:spPr>
            <a:xfrm>
              <a:off x="2438400" y="4201163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971800" y="4281801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264023" y="4288830"/>
              <a:ext cx="5334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Idx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794247" y="3588604"/>
              <a:ext cx="5715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MV</a:t>
              </a:r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718047" y="4461574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52917" y="3763567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39753" y="5188802"/>
              <a:ext cx="13420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100 MB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444753" y="3741189"/>
            <a:ext cx="1359023" cy="2061680"/>
            <a:chOff x="4444753" y="3588789"/>
            <a:chExt cx="1359023" cy="2061680"/>
          </a:xfrm>
        </p:grpSpPr>
        <p:sp>
          <p:nvSpPr>
            <p:cNvPr id="22" name="Rectangle 21"/>
            <p:cNvSpPr/>
            <p:nvPr/>
          </p:nvSpPr>
          <p:spPr>
            <a:xfrm>
              <a:off x="4444753" y="4201348"/>
              <a:ext cx="1524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978153" y="4281986"/>
              <a:ext cx="1524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270376" y="4289015"/>
              <a:ext cx="533400" cy="4191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Idx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800600" y="3588789"/>
              <a:ext cx="571500" cy="4191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MV</a:t>
              </a:r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724400" y="4461759"/>
              <a:ext cx="1524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559270" y="3763752"/>
              <a:ext cx="1524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444753" y="5188804"/>
              <a:ext cx="13420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5</a:t>
              </a:r>
              <a:r>
                <a:rPr lang="en-US" sz="2400" dirty="0" smtClean="0"/>
                <a:t>0 MB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477000" y="3741189"/>
            <a:ext cx="1961225" cy="2061680"/>
            <a:chOff x="6477000" y="3588789"/>
            <a:chExt cx="1961225" cy="2061680"/>
          </a:xfrm>
        </p:grpSpPr>
        <p:sp>
          <p:nvSpPr>
            <p:cNvPr id="30" name="Rectangle 29"/>
            <p:cNvSpPr/>
            <p:nvPr/>
          </p:nvSpPr>
          <p:spPr>
            <a:xfrm>
              <a:off x="6477000" y="4201348"/>
              <a:ext cx="1524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010400" y="4281986"/>
              <a:ext cx="1524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302623" y="4289015"/>
              <a:ext cx="533400" cy="4191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Idx</a:t>
              </a:r>
              <a:endParaRPr lang="en-US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832847" y="3588789"/>
              <a:ext cx="571500" cy="4191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MV</a:t>
              </a:r>
              <a:endParaRPr lang="en-US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756647" y="4461759"/>
              <a:ext cx="1524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591517" y="3763752"/>
              <a:ext cx="152400" cy="2286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8153400" y="3802961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001000" y="4172493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285825" y="4468969"/>
              <a:ext cx="1524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934200" y="5188804"/>
              <a:ext cx="13420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100 MB</a:t>
              </a:r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381000" y="4030268"/>
            <a:ext cx="1342006" cy="583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Workload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8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876800"/>
            <a:ext cx="8229600" cy="957071"/>
          </a:xfrm>
        </p:spPr>
        <p:txBody>
          <a:bodyPr>
            <a:normAutofit fontScale="92500" lnSpcReduction="20000"/>
          </a:bodyPr>
          <a:lstStyle/>
          <a:p>
            <a:r>
              <a:rPr lang="en-US" u="sng" dirty="0" smtClean="0"/>
              <a:t>Misses an index that makes sense only with compression</a:t>
            </a:r>
            <a:endParaRPr lang="en-US" u="sn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in tight space budget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800646"/>
              </p:ext>
            </p:extLst>
          </p:nvPr>
        </p:nvGraphicFramePr>
        <p:xfrm>
          <a:off x="381000" y="2817581"/>
          <a:ext cx="46481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838200"/>
                <a:gridCol w="990600"/>
                <a:gridCol w="14477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Shipdate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Discount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 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r>
                        <a:rPr lang="en-US" baseline="0" dirty="0" smtClean="0"/>
                        <a:t> 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9800" y="2263583"/>
            <a:ext cx="753411" cy="369332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Sales</a:t>
            </a:r>
            <a:endParaRPr lang="en-U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8394" y="1310045"/>
            <a:ext cx="7481215" cy="861774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SELECT SUM(Price*Discount) FROM Sales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WHERE State='CA' and Jul 01 &lt; Shipdate &lt; Sep 01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2512" y="2785315"/>
            <a:ext cx="3113032" cy="738664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u="sng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(State, Shipdate):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95 MB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→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MB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43680" y="3616404"/>
            <a:ext cx="3266920" cy="1107996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u="sng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(State, Shipdate)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Include (Price, Discount):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170 MB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→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MB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2299364"/>
            <a:ext cx="2887009" cy="369332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 for 100 MB?</a:t>
            </a:r>
            <a:endParaRPr lang="en-U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500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6483</TotalTime>
  <Words>1402</Words>
  <Application>Microsoft Office PowerPoint</Application>
  <PresentationFormat>On-screen Show (4:3)</PresentationFormat>
  <Paragraphs>525</Paragraphs>
  <Slides>28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Concourse</vt:lpstr>
      <vt:lpstr>Visio.Drawing.11</vt:lpstr>
      <vt:lpstr>Equation</vt:lpstr>
      <vt:lpstr>Compression Aware Physical Database Design</vt:lpstr>
      <vt:lpstr>Background: Compression in DB</vt:lpstr>
      <vt:lpstr>Compression Schemes in DB</vt:lpstr>
      <vt:lpstr>Two Types of Compression in DB</vt:lpstr>
      <vt:lpstr>Benefits and Overheads</vt:lpstr>
      <vt:lpstr>Issue 1: To Compress or not..</vt:lpstr>
      <vt:lpstr>Issue 2: What Index to Create</vt:lpstr>
      <vt:lpstr>Naïve Solution: Staged Design</vt:lpstr>
      <vt:lpstr>Problem in tight space budget</vt:lpstr>
      <vt:lpstr>Example: Tight Space Budget</vt:lpstr>
      <vt:lpstr>Problem in plenty space budget</vt:lpstr>
      <vt:lpstr>Example: Plenty Space Budget</vt:lpstr>
      <vt:lpstr>Integrated Solution Needed!</vt:lpstr>
      <vt:lpstr>Size Estimation</vt:lpstr>
      <vt:lpstr>Prior work</vt:lpstr>
      <vt:lpstr>Solution Overview</vt:lpstr>
      <vt:lpstr>Index Size Deduction</vt:lpstr>
      <vt:lpstr>Optimize Accuracy-Cost Trade-off</vt:lpstr>
      <vt:lpstr>Issues in Design Tool</vt:lpstr>
      <vt:lpstr>Candidate Selection: Space-Performance Trade-off</vt:lpstr>
      <vt:lpstr>Skyline Candidate Selection</vt:lpstr>
      <vt:lpstr>Enumeration: Problem</vt:lpstr>
      <vt:lpstr>Local Backtrack in Enumeartion</vt:lpstr>
      <vt:lpstr>Experimental Results</vt:lpstr>
      <vt:lpstr>Candidate Selection/Enumeration</vt:lpstr>
      <vt:lpstr>DTAc vs. DTA</vt:lpstr>
      <vt:lpstr>Overhead in DTA</vt:lpstr>
      <vt:lpstr>Conclusion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Compression Aware Physical Database Design</dc:title>
  <dc:creator> Hideaki</dc:creator>
  <cp:lastModifiedBy>Vivek Narasayya</cp:lastModifiedBy>
  <cp:revision>175</cp:revision>
  <dcterms:created xsi:type="dcterms:W3CDTF">2011-08-07T22:43:39Z</dcterms:created>
  <dcterms:modified xsi:type="dcterms:W3CDTF">2011-09-26T00:08:04Z</dcterms:modified>
</cp:coreProperties>
</file>