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4.xml" ContentType="application/vnd.openxmlformats-officedocument.presentationml.tags+xml"/>
  <Override PartName="/ppt/notesSlides/notesSlide9.xml" ContentType="application/vnd.openxmlformats-officedocument.presentationml.notesSlide+xml"/>
  <Override PartName="/ppt/charts/chart7.xml" ContentType="application/vnd.openxmlformats-officedocument.drawingml.chart+xml"/>
  <Override PartName="/ppt/notesSlides/notesSlide12.xml" ContentType="application/vnd.openxmlformats-officedocument.presentationml.notesSlide+xml"/>
  <Default Extension="xlsx" ContentType="application/vnd.openxmlformats-officedocument.spreadsheetml.sheet"/>
  <Override PartName="/ppt/tags/tag12.xml" ContentType="application/vnd.openxmlformats-officedocument.presentationml.tags+xml"/>
  <Override PartName="/ppt/notesSlides/notesSlide7.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charts/chart8.xml" ContentType="application/vnd.openxmlformats-officedocument.drawingml.char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8.xml" ContentType="application/vnd.openxmlformats-officedocument.presentationml.notesSlide+xml"/>
  <Override PartName="/ppt/tags/tag15.xml" ContentType="application/vnd.openxmlformats-officedocument.presentationml.tags+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ppt/notesSlides/notesSlide4.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592" r:id="rId2"/>
    <p:sldId id="594" r:id="rId3"/>
    <p:sldId id="418" r:id="rId4"/>
    <p:sldId id="600" r:id="rId5"/>
    <p:sldId id="595" r:id="rId6"/>
    <p:sldId id="611" r:id="rId7"/>
    <p:sldId id="591" r:id="rId8"/>
    <p:sldId id="612" r:id="rId9"/>
    <p:sldId id="597" r:id="rId10"/>
    <p:sldId id="607" r:id="rId11"/>
    <p:sldId id="510" r:id="rId12"/>
    <p:sldId id="505" r:id="rId13"/>
    <p:sldId id="613" r:id="rId14"/>
    <p:sldId id="598" r:id="rId15"/>
    <p:sldId id="601" r:id="rId16"/>
    <p:sldId id="511" r:id="rId17"/>
    <p:sldId id="512" r:id="rId18"/>
    <p:sldId id="513" r:id="rId19"/>
    <p:sldId id="515" r:id="rId20"/>
    <p:sldId id="610" r:id="rId21"/>
    <p:sldId id="606" r:id="rId22"/>
    <p:sldId id="608" r:id="rId23"/>
    <p:sldId id="609" r:id="rId24"/>
  </p:sldIdLst>
  <p:sldSz cx="9144000" cy="6858000" type="screen4x3"/>
  <p:notesSz cx="7315200" cy="9601200"/>
  <p:embeddedFontLst>
    <p:embeddedFont>
      <p:font typeface="Helvetica" pitchFamily="34" charset="0"/>
      <p:regular r:id="rId27"/>
      <p:bold r:id="rId28"/>
      <p:italic r:id="rId29"/>
      <p:boldItalic r:id="rId30"/>
    </p:embeddedFont>
  </p:embeddedFontLst>
  <p:custDataLst>
    <p:tags r:id="rId31"/>
  </p:custDataLst>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9A523E"/>
    <a:srgbClr val="FF9933"/>
    <a:srgbClr val="FF9966"/>
    <a:srgbClr val="A091C5"/>
    <a:srgbClr val="FFFF99"/>
    <a:srgbClr val="FFCC99"/>
    <a:srgbClr val="003399"/>
    <a:srgbClr val="3366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099" autoAdjust="0"/>
    <p:restoredTop sz="87159" autoAdjust="0"/>
  </p:normalViewPr>
  <p:slideViewPr>
    <p:cSldViewPr snapToGrid="0">
      <p:cViewPr>
        <p:scale>
          <a:sx n="100" d="100"/>
          <a:sy n="100" d="100"/>
        </p:scale>
        <p:origin x="-426" y="-72"/>
      </p:cViewPr>
      <p:guideLst>
        <p:guide orient="horz" pos="2160"/>
        <p:guide pos="4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file:///C:\Users\Dash\Desktop\Talk\cophy-flp.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ash\Desktop\Talk\cophy-flp.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ddash\My%20Documents\Downloads\cophy-flp.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ddash\My%20Documents\Downloads\cophy-flp.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8.xml.rels><?xml version="1.0" encoding="UTF-8" standalone="yes"?>
<Relationships xmlns="http://schemas.openxmlformats.org/package/2006/relationships"><Relationship Id="rId2" Type="http://schemas.openxmlformats.org/officeDocument/2006/relationships/oleObject" Target="file:///C:\Documents%20and%20Settings\ddash\My%20Documents\Downloads\cophy-flp.xlsx" TargetMode="External"/><Relationship Id="rId1" Type="http://schemas.openxmlformats.org/officeDocument/2006/relationships/image" Target="../media/image26.jpeg"/></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DBMS Cost</a:t>
            </a:r>
            <a:endParaRPr lang="en-US" dirty="0"/>
          </a:p>
        </c:rich>
      </c:tx>
      <c:layout/>
    </c:title>
    <c:plotArea>
      <c:layout/>
      <c:barChart>
        <c:barDir val="col"/>
        <c:grouping val="clustered"/>
        <c:ser>
          <c:idx val="0"/>
          <c:order val="0"/>
          <c:tx>
            <c:strRef>
              <c:f>Sheet1!$B$1</c:f>
              <c:strCache>
                <c:ptCount val="1"/>
                <c:pt idx="0">
                  <c:v>$/TB/Year</c:v>
                </c:pt>
              </c:strCache>
            </c:strRef>
          </c:tx>
          <c:cat>
            <c:strRef>
              <c:f>Sheet1!$A$2:$A$4</c:f>
              <c:strCache>
                <c:ptCount val="3"/>
                <c:pt idx="0">
                  <c:v>Disk</c:v>
                </c:pt>
                <c:pt idx="1">
                  <c:v>HW/SW</c:v>
                </c:pt>
                <c:pt idx="2">
                  <c:v>DBA</c:v>
                </c:pt>
              </c:strCache>
            </c:strRef>
          </c:cat>
          <c:val>
            <c:numRef>
              <c:f>Sheet1!$B$2:$B$4</c:f>
              <c:numCache>
                <c:formatCode>General</c:formatCode>
                <c:ptCount val="3"/>
                <c:pt idx="0">
                  <c:v>1.8</c:v>
                </c:pt>
                <c:pt idx="1">
                  <c:v>12</c:v>
                </c:pt>
                <c:pt idx="2">
                  <c:v>18</c:v>
                </c:pt>
              </c:numCache>
            </c:numRef>
          </c:val>
        </c:ser>
        <c:gapWidth val="54"/>
        <c:axId val="56786944"/>
        <c:axId val="56788480"/>
      </c:barChart>
      <c:catAx>
        <c:axId val="56786944"/>
        <c:scaling>
          <c:orientation val="minMax"/>
        </c:scaling>
        <c:axPos val="b"/>
        <c:tickLblPos val="nextTo"/>
        <c:crossAx val="56788480"/>
        <c:crosses val="autoZero"/>
        <c:auto val="1"/>
        <c:lblAlgn val="ctr"/>
        <c:lblOffset val="100"/>
      </c:catAx>
      <c:valAx>
        <c:axId val="56788480"/>
        <c:scaling>
          <c:orientation val="minMax"/>
        </c:scaling>
        <c:axPos val="l"/>
        <c:title>
          <c:tx>
            <c:rich>
              <a:bodyPr rot="-5400000" vert="horz"/>
              <a:lstStyle/>
              <a:p>
                <a:pPr>
                  <a:defRPr/>
                </a:pPr>
                <a:r>
                  <a:rPr lang="en-US" dirty="0" smtClean="0"/>
                  <a:t>1000</a:t>
                </a:r>
                <a:r>
                  <a:rPr lang="en-US" baseline="0" dirty="0" smtClean="0"/>
                  <a:t> $/TB/yr</a:t>
                </a:r>
                <a:endParaRPr lang="en-US" dirty="0"/>
              </a:p>
            </c:rich>
          </c:tx>
          <c:layout/>
        </c:title>
        <c:numFmt formatCode="General" sourceLinked="1"/>
        <c:tickLblPos val="nextTo"/>
        <c:crossAx val="56786944"/>
        <c:crosses val="autoZero"/>
        <c:crossBetween val="between"/>
      </c:valAx>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DBA</a:t>
            </a:r>
            <a:r>
              <a:rPr lang="en-US" baseline="0" dirty="0" smtClean="0"/>
              <a:t> Task Breakdown</a:t>
            </a:r>
            <a:endParaRPr lang="en-US" dirty="0"/>
          </a:p>
        </c:rich>
      </c:tx>
      <c:layout/>
    </c:title>
    <c:view3D>
      <c:rotX val="30"/>
      <c:perspective val="30"/>
    </c:view3D>
    <c:plotArea>
      <c:layout/>
      <c:pie3DChart>
        <c:varyColors val="1"/>
        <c:ser>
          <c:idx val="0"/>
          <c:order val="0"/>
          <c:tx>
            <c:strRef>
              <c:f>Sheet1!$B$1</c:f>
              <c:strCache>
                <c:ptCount val="1"/>
                <c:pt idx="0">
                  <c:v>Task</c:v>
                </c:pt>
              </c:strCache>
            </c:strRef>
          </c:tx>
          <c:dPt>
            <c:idx val="2"/>
            <c:spPr>
              <a:solidFill>
                <a:srgbClr val="B2B2B2"/>
              </a:solidFill>
            </c:spPr>
          </c:dPt>
          <c:dPt>
            <c:idx val="3"/>
            <c:spPr>
              <a:solidFill>
                <a:srgbClr val="92D050"/>
              </a:solidFill>
            </c:spPr>
          </c:dPt>
          <c:cat>
            <c:strRef>
              <c:f>Sheet1!$A$2:$A$5</c:f>
              <c:strCache>
                <c:ptCount val="4"/>
                <c:pt idx="0">
                  <c:v>Installation</c:v>
                </c:pt>
                <c:pt idx="1">
                  <c:v>Backup</c:v>
                </c:pt>
                <c:pt idx="2">
                  <c:v>Other</c:v>
                </c:pt>
                <c:pt idx="3">
                  <c:v>Tuning &amp; Admin</c:v>
                </c:pt>
              </c:strCache>
            </c:strRef>
          </c:cat>
          <c:val>
            <c:numRef>
              <c:f>Sheet1!$B$2:$B$5</c:f>
              <c:numCache>
                <c:formatCode>General</c:formatCode>
                <c:ptCount val="4"/>
                <c:pt idx="0">
                  <c:v>5</c:v>
                </c:pt>
                <c:pt idx="1">
                  <c:v>14</c:v>
                </c:pt>
                <c:pt idx="2">
                  <c:v>21</c:v>
                </c:pt>
                <c:pt idx="3">
                  <c:v>60</c:v>
                </c:pt>
              </c:numCache>
            </c:numRef>
          </c:val>
        </c:ser>
      </c:pie3DChart>
    </c:plotArea>
    <c:legend>
      <c:legendPos val="t"/>
      <c:layout>
        <c:manualLayout>
          <c:xMode val="edge"/>
          <c:yMode val="edge"/>
          <c:x val="2.3693906369372991E-2"/>
          <c:y val="0.11324988357091252"/>
          <c:w val="0.96154167928560064"/>
          <c:h val="0.19777473209687804"/>
        </c:manualLayout>
      </c:layout>
      <c:txPr>
        <a:bodyPr/>
        <a:lstStyle/>
        <a:p>
          <a:pPr>
            <a:defRPr sz="1600"/>
          </a:pPr>
          <a:endParaRPr lang="en-US"/>
        </a:p>
      </c:txPr>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1.1550579298975187E-3"/>
          <c:y val="0.15456523158485949"/>
          <c:w val="0.88684623797025364"/>
          <c:h val="0.59557070291586667"/>
        </c:manualLayout>
      </c:layout>
      <c:barChart>
        <c:barDir val="col"/>
        <c:grouping val="clustered"/>
        <c:ser>
          <c:idx val="0"/>
          <c:order val="0"/>
          <c:tx>
            <c:strRef>
              <c:f>Commerical!$C$33</c:f>
              <c:strCache>
                <c:ptCount val="1"/>
                <c:pt idx="0">
                  <c:v>ToolB</c:v>
                </c:pt>
              </c:strCache>
            </c:strRef>
          </c:tx>
          <c:spPr>
            <a:solidFill>
              <a:srgbClr val="9A523E">
                <a:alpha val="77000"/>
              </a:srgbClr>
            </a:solidFill>
            <a:ln>
              <a:solidFill>
                <a:srgbClr val="4F81BD"/>
              </a:solidFill>
            </a:ln>
          </c:spPr>
          <c:dLbls>
            <c:numFmt formatCode="#,##0" sourceLinked="0"/>
            <c:txPr>
              <a:bodyPr/>
              <a:lstStyle/>
              <a:p>
                <a:pPr>
                  <a:defRPr sz="1600"/>
                </a:pPr>
                <a:endParaRPr lang="en-US"/>
              </a:p>
            </c:txPr>
            <c:showVal val="1"/>
          </c:dLbls>
          <c:cat>
            <c:multiLvlStrRef>
              <c:f>Commerical!$A$34:$B$36</c:f>
              <c:multiLvlStrCache>
                <c:ptCount val="3"/>
                <c:lvl>
                  <c:pt idx="0">
                    <c:v>250</c:v>
                  </c:pt>
                  <c:pt idx="1">
                    <c:v>500</c:v>
                  </c:pt>
                  <c:pt idx="2">
                    <c:v>1000</c:v>
                  </c:pt>
                </c:lvl>
                <c:lvl>
                  <c:pt idx="0">
                    <c:v>Workload size on SystemB</c:v>
                  </c:pt>
                </c:lvl>
              </c:multiLvlStrCache>
            </c:multiLvlStrRef>
          </c:cat>
          <c:val>
            <c:numRef>
              <c:f>Commerical!$C$34:$C$36</c:f>
              <c:numCache>
                <c:formatCode>General</c:formatCode>
                <c:ptCount val="3"/>
                <c:pt idx="0">
                  <c:v>94.100000000000009</c:v>
                </c:pt>
                <c:pt idx="1">
                  <c:v>93.9</c:v>
                </c:pt>
                <c:pt idx="2">
                  <c:v>93.75</c:v>
                </c:pt>
              </c:numCache>
            </c:numRef>
          </c:val>
        </c:ser>
        <c:ser>
          <c:idx val="1"/>
          <c:order val="1"/>
          <c:tx>
            <c:strRef>
              <c:f>Commerical!$D$33</c:f>
              <c:strCache>
                <c:ptCount val="1"/>
                <c:pt idx="0">
                  <c:v>CophyB</c:v>
                </c:pt>
              </c:strCache>
            </c:strRef>
          </c:tx>
          <c:spPr>
            <a:solidFill>
              <a:schemeClr val="tx1">
                <a:lumMod val="95000"/>
                <a:lumOff val="5000"/>
              </a:schemeClr>
            </a:solidFill>
            <a:ln>
              <a:solidFill>
                <a:srgbClr val="4F81BD"/>
              </a:solidFill>
            </a:ln>
          </c:spPr>
          <c:dLbls>
            <c:numFmt formatCode="#,##0" sourceLinked="0"/>
            <c:txPr>
              <a:bodyPr/>
              <a:lstStyle/>
              <a:p>
                <a:pPr>
                  <a:defRPr sz="1600"/>
                </a:pPr>
                <a:endParaRPr lang="en-US"/>
              </a:p>
            </c:txPr>
            <c:showVal val="1"/>
          </c:dLbls>
          <c:cat>
            <c:multiLvlStrRef>
              <c:f>Commerical!$A$34:$B$36</c:f>
              <c:multiLvlStrCache>
                <c:ptCount val="3"/>
                <c:lvl>
                  <c:pt idx="0">
                    <c:v>250</c:v>
                  </c:pt>
                  <c:pt idx="1">
                    <c:v>500</c:v>
                  </c:pt>
                  <c:pt idx="2">
                    <c:v>1000</c:v>
                  </c:pt>
                </c:lvl>
                <c:lvl>
                  <c:pt idx="0">
                    <c:v>Workload size on SystemB</c:v>
                  </c:pt>
                </c:lvl>
              </c:multiLvlStrCache>
            </c:multiLvlStrRef>
          </c:cat>
          <c:val>
            <c:numRef>
              <c:f>Commerical!$D$34:$D$36</c:f>
              <c:numCache>
                <c:formatCode>General</c:formatCode>
                <c:ptCount val="3"/>
                <c:pt idx="0">
                  <c:v>96.7</c:v>
                </c:pt>
                <c:pt idx="1">
                  <c:v>96.7</c:v>
                </c:pt>
                <c:pt idx="2">
                  <c:v>96.7</c:v>
                </c:pt>
              </c:numCache>
            </c:numRef>
          </c:val>
        </c:ser>
        <c:gapWidth val="33"/>
        <c:axId val="53872512"/>
        <c:axId val="53874048"/>
      </c:barChart>
      <c:catAx>
        <c:axId val="53872512"/>
        <c:scaling>
          <c:orientation val="minMax"/>
        </c:scaling>
        <c:axPos val="b"/>
        <c:tickLblPos val="nextTo"/>
        <c:crossAx val="53874048"/>
        <c:crosses val="autoZero"/>
        <c:auto val="1"/>
        <c:lblAlgn val="ctr"/>
        <c:lblOffset val="100"/>
      </c:catAx>
      <c:valAx>
        <c:axId val="53874048"/>
        <c:scaling>
          <c:orientation val="minMax"/>
          <c:max val="100"/>
          <c:min val="0"/>
        </c:scaling>
        <c:delete val="1"/>
        <c:axPos val="l"/>
        <c:numFmt formatCode="General" sourceLinked="1"/>
        <c:tickLblPos val="none"/>
        <c:crossAx val="53872512"/>
        <c:crosses val="autoZero"/>
        <c:crossBetween val="between"/>
        <c:majorUnit val="20"/>
        <c:minorUnit val="10"/>
      </c:valAx>
    </c:plotArea>
    <c:legend>
      <c:legendPos val="r"/>
      <c:layout>
        <c:manualLayout>
          <c:xMode val="edge"/>
          <c:yMode val="edge"/>
          <c:x val="0.22966797900262531"/>
          <c:y val="4.2457713619131502E-3"/>
          <c:w val="0.4925542432195999"/>
          <c:h val="9.7989938757655284E-2"/>
        </c:manualLayout>
      </c:layout>
    </c:legend>
    <c:plotVisOnly val="1"/>
    <c:dispBlanksAs val="gap"/>
  </c:chart>
  <c:spPr>
    <a:ln>
      <a:noFill/>
    </a:ln>
  </c:spPr>
  <c:txPr>
    <a:bodyPr/>
    <a:lstStyle/>
    <a:p>
      <a:pPr>
        <a:defRPr sz="16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5048162729658787"/>
          <c:y val="0.16394337936173356"/>
          <c:w val="0.84951837270341213"/>
          <c:h val="0.58623399866894077"/>
        </c:manualLayout>
      </c:layout>
      <c:barChart>
        <c:barDir val="col"/>
        <c:grouping val="clustered"/>
        <c:ser>
          <c:idx val="0"/>
          <c:order val="0"/>
          <c:tx>
            <c:strRef>
              <c:f>Commerical!$C$29</c:f>
              <c:strCache>
                <c:ptCount val="1"/>
                <c:pt idx="0">
                  <c:v>ToolA</c:v>
                </c:pt>
              </c:strCache>
            </c:strRef>
          </c:tx>
          <c:spPr>
            <a:ln>
              <a:solidFill>
                <a:srgbClr val="4F81BD"/>
              </a:solidFill>
            </a:ln>
          </c:spPr>
          <c:dLbls>
            <c:txPr>
              <a:bodyPr/>
              <a:lstStyle/>
              <a:p>
                <a:pPr>
                  <a:defRPr sz="1600"/>
                </a:pPr>
                <a:endParaRPr lang="en-US"/>
              </a:p>
            </c:txPr>
            <c:showVal val="1"/>
          </c:dLbls>
          <c:cat>
            <c:multiLvlStrRef>
              <c:f>Commerical!$A$30:$B$32</c:f>
              <c:multiLvlStrCache>
                <c:ptCount val="3"/>
                <c:lvl>
                  <c:pt idx="0">
                    <c:v>250</c:v>
                  </c:pt>
                  <c:pt idx="1">
                    <c:v>500</c:v>
                  </c:pt>
                  <c:pt idx="2">
                    <c:v>1000</c:v>
                  </c:pt>
                </c:lvl>
                <c:lvl>
                  <c:pt idx="0">
                    <c:v>Workload Size on SystemA</c:v>
                  </c:pt>
                </c:lvl>
              </c:multiLvlStrCache>
            </c:multiLvlStrRef>
          </c:cat>
          <c:val>
            <c:numRef>
              <c:f>Commerical!$C$30:$C$32</c:f>
              <c:numCache>
                <c:formatCode>General</c:formatCode>
                <c:ptCount val="3"/>
                <c:pt idx="0">
                  <c:v>35</c:v>
                </c:pt>
                <c:pt idx="1">
                  <c:v>31.999999999999989</c:v>
                </c:pt>
                <c:pt idx="2">
                  <c:v>29.000000000000004</c:v>
                </c:pt>
              </c:numCache>
            </c:numRef>
          </c:val>
        </c:ser>
        <c:ser>
          <c:idx val="1"/>
          <c:order val="1"/>
          <c:tx>
            <c:strRef>
              <c:f>Commerical!$D$29</c:f>
              <c:strCache>
                <c:ptCount val="1"/>
                <c:pt idx="0">
                  <c:v>CoPhyA</c:v>
                </c:pt>
              </c:strCache>
            </c:strRef>
          </c:tx>
          <c:spPr>
            <a:ln>
              <a:solidFill>
                <a:srgbClr val="4F81BD"/>
              </a:solidFill>
            </a:ln>
          </c:spPr>
          <c:dLbls>
            <c:txPr>
              <a:bodyPr/>
              <a:lstStyle/>
              <a:p>
                <a:pPr>
                  <a:defRPr sz="1600"/>
                </a:pPr>
                <a:endParaRPr lang="en-US"/>
              </a:p>
            </c:txPr>
            <c:showVal val="1"/>
          </c:dLbls>
          <c:cat>
            <c:multiLvlStrRef>
              <c:f>Commerical!$A$30:$B$32</c:f>
              <c:multiLvlStrCache>
                <c:ptCount val="3"/>
                <c:lvl>
                  <c:pt idx="0">
                    <c:v>250</c:v>
                  </c:pt>
                  <c:pt idx="1">
                    <c:v>500</c:v>
                  </c:pt>
                  <c:pt idx="2">
                    <c:v>1000</c:v>
                  </c:pt>
                </c:lvl>
                <c:lvl>
                  <c:pt idx="0">
                    <c:v>Workload Size on SystemA</c:v>
                  </c:pt>
                </c:lvl>
              </c:multiLvlStrCache>
            </c:multiLvlStrRef>
          </c:cat>
          <c:val>
            <c:numRef>
              <c:f>Commerical!$D$30:$D$32</c:f>
              <c:numCache>
                <c:formatCode>General</c:formatCode>
                <c:ptCount val="3"/>
                <c:pt idx="0">
                  <c:v>61</c:v>
                </c:pt>
                <c:pt idx="1">
                  <c:v>61</c:v>
                </c:pt>
                <c:pt idx="2">
                  <c:v>61</c:v>
                </c:pt>
              </c:numCache>
            </c:numRef>
          </c:val>
        </c:ser>
        <c:gapWidth val="33"/>
        <c:axId val="54382976"/>
        <c:axId val="54384512"/>
      </c:barChart>
      <c:catAx>
        <c:axId val="54382976"/>
        <c:scaling>
          <c:orientation val="minMax"/>
        </c:scaling>
        <c:axPos val="b"/>
        <c:tickLblPos val="nextTo"/>
        <c:crossAx val="54384512"/>
        <c:crosses val="autoZero"/>
        <c:auto val="1"/>
        <c:lblAlgn val="ctr"/>
        <c:lblOffset val="100"/>
      </c:catAx>
      <c:valAx>
        <c:axId val="54384512"/>
        <c:scaling>
          <c:orientation val="minMax"/>
          <c:max val="100"/>
        </c:scaling>
        <c:axPos val="l"/>
        <c:title>
          <c:tx>
            <c:rich>
              <a:bodyPr rot="-5400000" vert="horz"/>
              <a:lstStyle/>
              <a:p>
                <a:pPr>
                  <a:defRPr/>
                </a:pPr>
                <a:r>
                  <a:rPr lang="en-US"/>
                  <a:t>% Savings</a:t>
                </a:r>
              </a:p>
            </c:rich>
          </c:tx>
          <c:layout/>
        </c:title>
        <c:numFmt formatCode="General" sourceLinked="1"/>
        <c:tickLblPos val="nextTo"/>
        <c:crossAx val="54382976"/>
        <c:crosses val="autoZero"/>
        <c:crossBetween val="between"/>
        <c:majorUnit val="20"/>
        <c:minorUnit val="10"/>
      </c:valAx>
    </c:plotArea>
    <c:legend>
      <c:legendPos val="r"/>
      <c:layout>
        <c:manualLayout>
          <c:xMode val="edge"/>
          <c:yMode val="edge"/>
          <c:x val="0.35466797900262775"/>
          <c:y val="1.8134660250801984E-2"/>
          <c:w val="0.3869986876640481"/>
          <c:h val="9.7989938757655284E-2"/>
        </c:manualLayout>
      </c:layout>
    </c:legend>
    <c:plotVisOnly val="1"/>
    <c:dispBlanksAs val="gap"/>
  </c:chart>
  <c:spPr>
    <a:ln>
      <a:noFill/>
    </a:ln>
  </c:spPr>
  <c:txPr>
    <a:bodyPr/>
    <a:lstStyle/>
    <a:p>
      <a:pPr>
        <a:defRPr sz="16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6094908844996453"/>
          <c:y val="0.16394337936173342"/>
          <c:w val="0.83905091155003764"/>
          <c:h val="0.58623399866894133"/>
        </c:manualLayout>
      </c:layout>
      <c:barChart>
        <c:barDir val="col"/>
        <c:grouping val="clustered"/>
        <c:ser>
          <c:idx val="0"/>
          <c:order val="0"/>
          <c:tx>
            <c:strRef>
              <c:f>Commerical!$C$39</c:f>
              <c:strCache>
                <c:ptCount val="1"/>
                <c:pt idx="0">
                  <c:v>ToolA</c:v>
                </c:pt>
              </c:strCache>
            </c:strRef>
          </c:tx>
          <c:spPr>
            <a:ln>
              <a:solidFill>
                <a:srgbClr val="4F81BD"/>
              </a:solidFill>
            </a:ln>
          </c:spPr>
          <c:dLbls>
            <c:dLbl>
              <c:idx val="2"/>
              <c:layout>
                <c:manualLayout>
                  <c:x val="-1.9774078726343572E-3"/>
                  <c:y val="-1.633946201701468E-2"/>
                </c:manualLayout>
              </c:layout>
              <c:dLblPos val="outEnd"/>
              <c:showVal val="1"/>
            </c:dLbl>
            <c:txPr>
              <a:bodyPr/>
              <a:lstStyle/>
              <a:p>
                <a:pPr>
                  <a:defRPr sz="1600"/>
                </a:pPr>
                <a:endParaRPr lang="en-US"/>
              </a:p>
            </c:txPr>
            <c:showVal val="1"/>
          </c:dLbls>
          <c:cat>
            <c:multiLvlStrRef>
              <c:f>Commerical!$A$40:$B$42</c:f>
              <c:multiLvlStrCache>
                <c:ptCount val="3"/>
                <c:lvl>
                  <c:pt idx="0">
                    <c:v>250</c:v>
                  </c:pt>
                  <c:pt idx="1">
                    <c:v>500</c:v>
                  </c:pt>
                  <c:pt idx="2">
                    <c:v>1000</c:v>
                  </c:pt>
                </c:lvl>
                <c:lvl>
                  <c:pt idx="0">
                    <c:v>Workload on SystemA</c:v>
                  </c:pt>
                </c:lvl>
              </c:multiLvlStrCache>
            </c:multiLvlStrRef>
          </c:cat>
          <c:val>
            <c:numRef>
              <c:f>Commerical!$C$40:$C$42</c:f>
              <c:numCache>
                <c:formatCode>General</c:formatCode>
                <c:ptCount val="3"/>
                <c:pt idx="0">
                  <c:v>6.2</c:v>
                </c:pt>
                <c:pt idx="1">
                  <c:v>66.099999999999994</c:v>
                </c:pt>
                <c:pt idx="2">
                  <c:v>419</c:v>
                </c:pt>
              </c:numCache>
            </c:numRef>
          </c:val>
        </c:ser>
        <c:ser>
          <c:idx val="1"/>
          <c:order val="1"/>
          <c:tx>
            <c:strRef>
              <c:f>Commerical!$D$39</c:f>
              <c:strCache>
                <c:ptCount val="1"/>
                <c:pt idx="0">
                  <c:v>CoPhyA</c:v>
                </c:pt>
              </c:strCache>
            </c:strRef>
          </c:tx>
          <c:spPr>
            <a:ln>
              <a:solidFill>
                <a:srgbClr val="4F81BD"/>
              </a:solidFill>
            </a:ln>
          </c:spPr>
          <c:dLbls>
            <c:txPr>
              <a:bodyPr/>
              <a:lstStyle/>
              <a:p>
                <a:pPr>
                  <a:defRPr sz="1600"/>
                </a:pPr>
                <a:endParaRPr lang="en-US"/>
              </a:p>
            </c:txPr>
            <c:showVal val="1"/>
          </c:dLbls>
          <c:cat>
            <c:multiLvlStrRef>
              <c:f>Commerical!$A$40:$B$42</c:f>
              <c:multiLvlStrCache>
                <c:ptCount val="3"/>
                <c:lvl>
                  <c:pt idx="0">
                    <c:v>250</c:v>
                  </c:pt>
                  <c:pt idx="1">
                    <c:v>500</c:v>
                  </c:pt>
                  <c:pt idx="2">
                    <c:v>1000</c:v>
                  </c:pt>
                </c:lvl>
                <c:lvl>
                  <c:pt idx="0">
                    <c:v>Workload on SystemA</c:v>
                  </c:pt>
                </c:lvl>
              </c:multiLvlStrCache>
            </c:multiLvlStrRef>
          </c:cat>
          <c:val>
            <c:numRef>
              <c:f>Commerical!$D$40:$D$42</c:f>
              <c:numCache>
                <c:formatCode>General</c:formatCode>
                <c:ptCount val="3"/>
                <c:pt idx="0">
                  <c:v>2</c:v>
                </c:pt>
                <c:pt idx="1">
                  <c:v>4.8</c:v>
                </c:pt>
                <c:pt idx="2">
                  <c:v>8.3000000000000007</c:v>
                </c:pt>
              </c:numCache>
            </c:numRef>
          </c:val>
        </c:ser>
        <c:gapWidth val="33"/>
        <c:axId val="54518912"/>
        <c:axId val="54520448"/>
      </c:barChart>
      <c:catAx>
        <c:axId val="54518912"/>
        <c:scaling>
          <c:orientation val="minMax"/>
        </c:scaling>
        <c:axPos val="b"/>
        <c:tickLblPos val="nextTo"/>
        <c:crossAx val="54520448"/>
        <c:crosses val="autoZero"/>
        <c:auto val="1"/>
        <c:lblAlgn val="ctr"/>
        <c:lblOffset val="100"/>
      </c:catAx>
      <c:valAx>
        <c:axId val="54520448"/>
        <c:scaling>
          <c:logBase val="10"/>
          <c:orientation val="minMax"/>
        </c:scaling>
        <c:axPos val="l"/>
        <c:title>
          <c:tx>
            <c:rich>
              <a:bodyPr rot="-5400000" vert="horz"/>
              <a:lstStyle/>
              <a:p>
                <a:pPr>
                  <a:defRPr/>
                </a:pPr>
                <a:r>
                  <a:rPr lang="en-US"/>
                  <a:t>Execution</a:t>
                </a:r>
                <a:r>
                  <a:rPr lang="en-US" baseline="0"/>
                  <a:t> time (minutes)</a:t>
                </a:r>
                <a:endParaRPr lang="en-US"/>
              </a:p>
            </c:rich>
          </c:tx>
          <c:layout>
            <c:manualLayout>
              <c:xMode val="edge"/>
              <c:yMode val="edge"/>
              <c:x val="0"/>
              <c:y val="0.22016047093666477"/>
            </c:manualLayout>
          </c:layout>
        </c:title>
        <c:numFmt formatCode="General" sourceLinked="1"/>
        <c:tickLblPos val="nextTo"/>
        <c:crossAx val="54518912"/>
        <c:crosses val="autoZero"/>
        <c:crossBetween val="between"/>
        <c:majorUnit val="10"/>
      </c:valAx>
    </c:plotArea>
    <c:legend>
      <c:legendPos val="r"/>
      <c:layout>
        <c:manualLayout>
          <c:xMode val="edge"/>
          <c:yMode val="edge"/>
          <c:x val="0.30564885997068553"/>
          <c:y val="2.5688242006382592E-2"/>
          <c:w val="0.38699868766404733"/>
          <c:h val="0.16219645041365438"/>
        </c:manualLayout>
      </c:layout>
    </c:legend>
    <c:plotVisOnly val="1"/>
    <c:dispBlanksAs val="gap"/>
  </c:chart>
  <c:spPr>
    <a:ln>
      <a:noFill/>
    </a:ln>
  </c:spPr>
  <c:txPr>
    <a:bodyPr/>
    <a:lstStyle/>
    <a:p>
      <a:pPr>
        <a:defRPr sz="16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1.1550579298975126E-3"/>
          <c:y val="0.15456523158485927"/>
          <c:w val="0.88684623797025353"/>
          <c:h val="0.59224097948516652"/>
        </c:manualLayout>
      </c:layout>
      <c:barChart>
        <c:barDir val="col"/>
        <c:grouping val="clustered"/>
        <c:ser>
          <c:idx val="0"/>
          <c:order val="0"/>
          <c:tx>
            <c:strRef>
              <c:f>Commerical!$C$43</c:f>
              <c:strCache>
                <c:ptCount val="1"/>
                <c:pt idx="0">
                  <c:v>ToolB</c:v>
                </c:pt>
              </c:strCache>
            </c:strRef>
          </c:tx>
          <c:spPr>
            <a:solidFill>
              <a:srgbClr val="9A523E">
                <a:alpha val="79000"/>
              </a:srgbClr>
            </a:solidFill>
            <a:ln>
              <a:solidFill>
                <a:srgbClr val="4F81BD"/>
              </a:solidFill>
            </a:ln>
          </c:spPr>
          <c:dLbls>
            <c:dLbl>
              <c:idx val="0"/>
              <c:layout>
                <c:manualLayout>
                  <c:x val="1.8317276814386645E-2"/>
                  <c:y val="0.11874120212585366"/>
                </c:manualLayout>
              </c:layout>
              <c:dLblPos val="outEnd"/>
              <c:showVal val="1"/>
            </c:dLbl>
            <c:dLbl>
              <c:idx val="1"/>
              <c:layout>
                <c:manualLayout>
                  <c:x val="0"/>
                  <c:y val="-5.8518431464724026E-3"/>
                </c:manualLayout>
              </c:layout>
              <c:dLblPos val="outEnd"/>
              <c:showVal val="1"/>
            </c:dLbl>
            <c:dLbl>
              <c:idx val="2"/>
              <c:layout>
                <c:manualLayout>
                  <c:x val="-7.7071290944123972E-3"/>
                  <c:y val="-1.3247672399159183E-2"/>
                </c:manualLayout>
              </c:layout>
              <c:dLblPos val="outEnd"/>
              <c:showVal val="1"/>
            </c:dLbl>
            <c:numFmt formatCode="#,##0.0" sourceLinked="0"/>
            <c:txPr>
              <a:bodyPr/>
              <a:lstStyle/>
              <a:p>
                <a:pPr>
                  <a:defRPr sz="1600"/>
                </a:pPr>
                <a:endParaRPr lang="en-US"/>
              </a:p>
            </c:txPr>
            <c:dLblPos val="inBase"/>
            <c:showVal val="1"/>
          </c:dLbls>
          <c:cat>
            <c:multiLvlStrRef>
              <c:f>Commerical!$A$44:$B$46</c:f>
              <c:multiLvlStrCache>
                <c:ptCount val="3"/>
                <c:lvl>
                  <c:pt idx="0">
                    <c:v>250</c:v>
                  </c:pt>
                  <c:pt idx="1">
                    <c:v>500</c:v>
                  </c:pt>
                  <c:pt idx="2">
                    <c:v>1000</c:v>
                  </c:pt>
                </c:lvl>
                <c:lvl>
                  <c:pt idx="0">
                    <c:v>Workload on SystemB</c:v>
                  </c:pt>
                </c:lvl>
              </c:multiLvlStrCache>
            </c:multiLvlStrRef>
          </c:cat>
          <c:val>
            <c:numRef>
              <c:f>Commerical!$C$44:$C$46</c:f>
              <c:numCache>
                <c:formatCode>General</c:formatCode>
                <c:ptCount val="3"/>
                <c:pt idx="0">
                  <c:v>0.8</c:v>
                </c:pt>
                <c:pt idx="1">
                  <c:v>3.2</c:v>
                </c:pt>
                <c:pt idx="2">
                  <c:v>6.1</c:v>
                </c:pt>
              </c:numCache>
            </c:numRef>
          </c:val>
        </c:ser>
        <c:ser>
          <c:idx val="1"/>
          <c:order val="1"/>
          <c:tx>
            <c:strRef>
              <c:f>Commerical!$D$43</c:f>
              <c:strCache>
                <c:ptCount val="1"/>
                <c:pt idx="0">
                  <c:v>CophyB</c:v>
                </c:pt>
              </c:strCache>
            </c:strRef>
          </c:tx>
          <c:spPr>
            <a:solidFill>
              <a:schemeClr val="tx1"/>
            </a:solidFill>
            <a:ln>
              <a:solidFill>
                <a:srgbClr val="4F81BD"/>
              </a:solidFill>
            </a:ln>
          </c:spPr>
          <c:dLbls>
            <c:dLbl>
              <c:idx val="1"/>
              <c:layout/>
              <c:tx>
                <c:rich>
                  <a:bodyPr/>
                  <a:lstStyle/>
                  <a:p>
                    <a:r>
                      <a:rPr lang="en-US" smtClean="0"/>
                      <a:t>1.2</a:t>
                    </a:r>
                    <a:endParaRPr lang="en-US" dirty="0"/>
                  </a:p>
                </c:rich>
              </c:tx>
              <c:showVal val="1"/>
            </c:dLbl>
            <c:dLbl>
              <c:idx val="2"/>
              <c:layout/>
              <c:tx>
                <c:rich>
                  <a:bodyPr/>
                  <a:lstStyle/>
                  <a:p>
                    <a:r>
                      <a:rPr lang="en-US" smtClean="0"/>
                      <a:t>2.2</a:t>
                    </a:r>
                    <a:endParaRPr lang="en-US" dirty="0"/>
                  </a:p>
                </c:rich>
              </c:tx>
              <c:showVal val="1"/>
            </c:dLbl>
            <c:txPr>
              <a:bodyPr/>
              <a:lstStyle/>
              <a:p>
                <a:pPr>
                  <a:defRPr sz="1600"/>
                </a:pPr>
                <a:endParaRPr lang="en-US"/>
              </a:p>
            </c:txPr>
            <c:showVal val="1"/>
          </c:dLbls>
          <c:cat>
            <c:multiLvlStrRef>
              <c:f>Commerical!$A$44:$B$46</c:f>
              <c:multiLvlStrCache>
                <c:ptCount val="3"/>
                <c:lvl>
                  <c:pt idx="0">
                    <c:v>250</c:v>
                  </c:pt>
                  <c:pt idx="1">
                    <c:v>500</c:v>
                  </c:pt>
                  <c:pt idx="2">
                    <c:v>1000</c:v>
                  </c:pt>
                </c:lvl>
                <c:lvl>
                  <c:pt idx="0">
                    <c:v>Workload on SystemB</c:v>
                  </c:pt>
                </c:lvl>
              </c:multiLvlStrCache>
            </c:multiLvlStrRef>
          </c:cat>
          <c:val>
            <c:numRef>
              <c:f>Commerical!$D$44:$D$46</c:f>
              <c:numCache>
                <c:formatCode>General</c:formatCode>
                <c:ptCount val="3"/>
                <c:pt idx="0">
                  <c:v>1</c:v>
                </c:pt>
                <c:pt idx="1">
                  <c:v>1.25</c:v>
                </c:pt>
                <c:pt idx="2">
                  <c:v>2.2599999999999998</c:v>
                </c:pt>
              </c:numCache>
            </c:numRef>
          </c:val>
        </c:ser>
        <c:gapWidth val="33"/>
        <c:axId val="56147968"/>
        <c:axId val="56149504"/>
      </c:barChart>
      <c:catAx>
        <c:axId val="56147968"/>
        <c:scaling>
          <c:orientation val="minMax"/>
        </c:scaling>
        <c:axPos val="b"/>
        <c:tickLblPos val="nextTo"/>
        <c:crossAx val="56149504"/>
        <c:crosses val="autoZero"/>
        <c:auto val="1"/>
        <c:lblAlgn val="ctr"/>
        <c:lblOffset val="100"/>
      </c:catAx>
      <c:valAx>
        <c:axId val="56149504"/>
        <c:scaling>
          <c:logBase val="10"/>
          <c:orientation val="minMax"/>
          <c:max val="1000"/>
          <c:min val="1"/>
        </c:scaling>
        <c:delete val="1"/>
        <c:axPos val="l"/>
        <c:numFmt formatCode="General" sourceLinked="1"/>
        <c:tickLblPos val="none"/>
        <c:crossAx val="56147968"/>
        <c:crosses val="autoZero"/>
        <c:crossBetween val="between"/>
        <c:majorUnit val="10"/>
      </c:valAx>
    </c:plotArea>
    <c:legend>
      <c:legendPos val="r"/>
      <c:layout>
        <c:manualLayout>
          <c:xMode val="edge"/>
          <c:yMode val="edge"/>
          <c:x val="0.22966814043429654"/>
          <c:y val="6.8292428241807923E-2"/>
          <c:w val="0.49255424321959956"/>
          <c:h val="0.18464159023475113"/>
        </c:manualLayout>
      </c:layout>
    </c:legend>
    <c:plotVisOnly val="1"/>
    <c:dispBlanksAs val="gap"/>
  </c:chart>
  <c:spPr>
    <a:ln>
      <a:noFill/>
    </a:ln>
  </c:spPr>
  <c:txPr>
    <a:bodyPr/>
    <a:lstStyle/>
    <a:p>
      <a:pPr>
        <a:defRPr sz="16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8766185476815566E-2"/>
          <c:y val="4.2141294838145389E-2"/>
          <c:w val="0.87220682160492635"/>
          <c:h val="0.678560752096808"/>
        </c:manualLayout>
      </c:layout>
      <c:barChart>
        <c:barDir val="col"/>
        <c:grouping val="clustered"/>
        <c:ser>
          <c:idx val="0"/>
          <c:order val="0"/>
          <c:tx>
            <c:strRef>
              <c:f>Sheet1!$C$1</c:f>
              <c:strCache>
                <c:ptCount val="1"/>
                <c:pt idx="0">
                  <c:v>ILP</c:v>
                </c:pt>
              </c:strCache>
            </c:strRef>
          </c:tx>
          <c:spPr>
            <a:solidFill>
              <a:srgbClr val="C00000"/>
            </a:solidFill>
          </c:spPr>
          <c:dLbls>
            <c:dLbl>
              <c:idx val="1"/>
              <c:layout/>
              <c:tx>
                <c:rich>
                  <a:bodyPr/>
                  <a:lstStyle/>
                  <a:p>
                    <a:r>
                      <a:rPr lang="en-US" smtClean="0"/>
                      <a:t>23.1</a:t>
                    </a:r>
                    <a:endParaRPr lang="en-US"/>
                  </a:p>
                </c:rich>
              </c:tx>
              <c:showVal val="1"/>
            </c:dLbl>
            <c:dLbl>
              <c:idx val="2"/>
              <c:layout/>
              <c:tx>
                <c:rich>
                  <a:bodyPr/>
                  <a:lstStyle/>
                  <a:p>
                    <a:r>
                      <a:rPr lang="en-US" smtClean="0"/>
                      <a:t>39.9</a:t>
                    </a:r>
                    <a:endParaRPr lang="en-US"/>
                  </a:p>
                </c:rich>
              </c:tx>
              <c:showVal val="1"/>
            </c:dLbl>
            <c:numFmt formatCode="#,##0.0" sourceLinked="0"/>
            <c:showVal val="1"/>
          </c:dLbls>
          <c:cat>
            <c:multiLvlStrRef>
              <c:f>Sheet1!$A$2:$B$4</c:f>
              <c:multiLvlStrCache>
                <c:ptCount val="3"/>
                <c:lvl>
                  <c:pt idx="0">
                    <c:v>250</c:v>
                  </c:pt>
                  <c:pt idx="1">
                    <c:v>500</c:v>
                  </c:pt>
                  <c:pt idx="2">
                    <c:v>1000</c:v>
                  </c:pt>
                </c:lvl>
                <c:lvl>
                  <c:pt idx="0">
                    <c:v>Workload on SystemA</c:v>
                  </c:pt>
                </c:lvl>
              </c:multiLvlStrCache>
            </c:multiLvlStrRef>
          </c:cat>
          <c:val>
            <c:numRef>
              <c:f>Sheet1!$C$2:$C$4</c:f>
              <c:numCache>
                <c:formatCode>General</c:formatCode>
                <c:ptCount val="3"/>
                <c:pt idx="0">
                  <c:v>11.833333333333334</c:v>
                </c:pt>
                <c:pt idx="1">
                  <c:v>22.983333333333267</c:v>
                </c:pt>
                <c:pt idx="2">
                  <c:v>39.983333333333334</c:v>
                </c:pt>
              </c:numCache>
            </c:numRef>
          </c:val>
        </c:ser>
        <c:ser>
          <c:idx val="1"/>
          <c:order val="1"/>
          <c:tx>
            <c:strRef>
              <c:f>Sheet1!$D$1</c:f>
              <c:strCache>
                <c:ptCount val="1"/>
                <c:pt idx="0">
                  <c:v>CoPhy</c:v>
                </c:pt>
              </c:strCache>
            </c:strRef>
          </c:tx>
          <c:spPr>
            <a:solidFill>
              <a:schemeClr val="accent6"/>
            </a:solidFill>
          </c:spPr>
          <c:dLbls>
            <c:dLbl>
              <c:idx val="0"/>
              <c:layout/>
              <c:tx>
                <c:rich>
                  <a:bodyPr/>
                  <a:lstStyle/>
                  <a:p>
                    <a:r>
                      <a:rPr lang="en-US" smtClean="0"/>
                      <a:t>2</a:t>
                    </a:r>
                    <a:endParaRPr lang="en-US"/>
                  </a:p>
                </c:rich>
              </c:tx>
              <c:showVal val="1"/>
            </c:dLbl>
            <c:numFmt formatCode="#,##0.0" sourceLinked="0"/>
            <c:showVal val="1"/>
          </c:dLbls>
          <c:cat>
            <c:multiLvlStrRef>
              <c:f>Sheet1!$A$2:$B$4</c:f>
              <c:multiLvlStrCache>
                <c:ptCount val="3"/>
                <c:lvl>
                  <c:pt idx="0">
                    <c:v>250</c:v>
                  </c:pt>
                  <c:pt idx="1">
                    <c:v>500</c:v>
                  </c:pt>
                  <c:pt idx="2">
                    <c:v>1000</c:v>
                  </c:pt>
                </c:lvl>
                <c:lvl>
                  <c:pt idx="0">
                    <c:v>Workload on SystemA</c:v>
                  </c:pt>
                </c:lvl>
              </c:multiLvlStrCache>
            </c:multiLvlStrRef>
          </c:cat>
          <c:val>
            <c:numRef>
              <c:f>Sheet1!$D$2:$D$4</c:f>
              <c:numCache>
                <c:formatCode>General</c:formatCode>
                <c:ptCount val="3"/>
                <c:pt idx="0">
                  <c:v>2.0333333333333332</c:v>
                </c:pt>
                <c:pt idx="1">
                  <c:v>4.8</c:v>
                </c:pt>
                <c:pt idx="2">
                  <c:v>8.3166666666666789</c:v>
                </c:pt>
              </c:numCache>
            </c:numRef>
          </c:val>
        </c:ser>
        <c:gapWidth val="50"/>
        <c:axId val="56183040"/>
        <c:axId val="56197120"/>
      </c:barChart>
      <c:catAx>
        <c:axId val="56183040"/>
        <c:scaling>
          <c:orientation val="minMax"/>
        </c:scaling>
        <c:axPos val="b"/>
        <c:tickLblPos val="nextTo"/>
        <c:crossAx val="56197120"/>
        <c:crosses val="autoZero"/>
        <c:auto val="1"/>
        <c:lblAlgn val="ctr"/>
        <c:lblOffset val="100"/>
      </c:catAx>
      <c:valAx>
        <c:axId val="56197120"/>
        <c:scaling>
          <c:logBase val="10"/>
          <c:orientation val="minMax"/>
          <c:max val="1000"/>
        </c:scaling>
        <c:delete val="1"/>
        <c:axPos val="l"/>
        <c:numFmt formatCode="General" sourceLinked="1"/>
        <c:tickLblPos val="none"/>
        <c:crossAx val="56183040"/>
        <c:crosses val="autoZero"/>
        <c:crossBetween val="between"/>
      </c:valAx>
    </c:plotArea>
    <c:legend>
      <c:legendPos val="r"/>
      <c:layout>
        <c:manualLayout>
          <c:xMode val="edge"/>
          <c:yMode val="edge"/>
          <c:x val="0.357898258192553"/>
          <c:y val="1.0171962872701607E-2"/>
          <c:w val="0.28261801623746735"/>
          <c:h val="0.16743438320210019"/>
        </c:manualLayout>
      </c:layout>
    </c:legend>
    <c:plotVisOnly val="1"/>
  </c:chart>
  <c:txPr>
    <a:bodyPr/>
    <a:lstStyle/>
    <a:p>
      <a:pPr>
        <a:defRPr sz="16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8477623230015724"/>
          <c:y val="4.5865695999156533E-2"/>
          <c:w val="0.81477668416448956"/>
          <c:h val="0.61826338464944597"/>
        </c:manualLayout>
      </c:layout>
      <c:barChart>
        <c:barDir val="col"/>
        <c:grouping val="stacked"/>
        <c:ser>
          <c:idx val="0"/>
          <c:order val="0"/>
          <c:tx>
            <c:strRef>
              <c:f>'workload size comparison'!$Q$6</c:f>
              <c:strCache>
                <c:ptCount val="1"/>
                <c:pt idx="0">
                  <c:v>INUM</c:v>
                </c:pt>
              </c:strCache>
            </c:strRef>
          </c:tx>
          <c:spPr>
            <a:ln>
              <a:noFill/>
            </a:ln>
          </c:spPr>
          <c:cat>
            <c:multiLvlStrRef>
              <c:f>'workload size comparison'!$O$7:$P$12</c:f>
              <c:multiLvlStrCache>
                <c:ptCount val="6"/>
                <c:lvl>
                  <c:pt idx="0">
                    <c:v>FLP</c:v>
                  </c:pt>
                  <c:pt idx="1">
                    <c:v>CoPhy</c:v>
                  </c:pt>
                  <c:pt idx="2">
                    <c:v>FLP</c:v>
                  </c:pt>
                  <c:pt idx="3">
                    <c:v>CoPhy</c:v>
                  </c:pt>
                  <c:pt idx="4">
                    <c:v>FLP</c:v>
                  </c:pt>
                  <c:pt idx="5">
                    <c:v>CoPhy</c:v>
                  </c:pt>
                </c:lvl>
                <c:lvl>
                  <c:pt idx="0">
                    <c:v>250</c:v>
                  </c:pt>
                  <c:pt idx="2">
                    <c:v>500</c:v>
                  </c:pt>
                  <c:pt idx="4">
                    <c:v>1000</c:v>
                  </c:pt>
                </c:lvl>
              </c:multiLvlStrCache>
            </c:multiLvlStrRef>
          </c:cat>
          <c:val>
            <c:numRef>
              <c:f>'workload size comparison'!$Q$7:$Q$12</c:f>
              <c:numCache>
                <c:formatCode>General</c:formatCode>
                <c:ptCount val="6"/>
                <c:pt idx="0">
                  <c:v>67</c:v>
                </c:pt>
                <c:pt idx="1">
                  <c:v>67</c:v>
                </c:pt>
                <c:pt idx="2">
                  <c:v>136</c:v>
                </c:pt>
                <c:pt idx="3">
                  <c:v>136</c:v>
                </c:pt>
                <c:pt idx="4">
                  <c:v>272</c:v>
                </c:pt>
                <c:pt idx="5">
                  <c:v>272</c:v>
                </c:pt>
              </c:numCache>
            </c:numRef>
          </c:val>
        </c:ser>
        <c:ser>
          <c:idx val="1"/>
          <c:order val="1"/>
          <c:tx>
            <c:strRef>
              <c:f>'workload size comparison'!$R$6</c:f>
              <c:strCache>
                <c:ptCount val="1"/>
                <c:pt idx="0">
                  <c:v>Build Time</c:v>
                </c:pt>
              </c:strCache>
            </c:strRef>
          </c:tx>
          <c:spPr>
            <a:solidFill>
              <a:schemeClr val="tx2">
                <a:lumMod val="50000"/>
              </a:schemeClr>
            </a:solidFill>
            <a:ln>
              <a:noFill/>
            </a:ln>
          </c:spPr>
          <c:cat>
            <c:multiLvlStrRef>
              <c:f>'workload size comparison'!$O$7:$P$12</c:f>
              <c:multiLvlStrCache>
                <c:ptCount val="6"/>
                <c:lvl>
                  <c:pt idx="0">
                    <c:v>FLP</c:v>
                  </c:pt>
                  <c:pt idx="1">
                    <c:v>CoPhy</c:v>
                  </c:pt>
                  <c:pt idx="2">
                    <c:v>FLP</c:v>
                  </c:pt>
                  <c:pt idx="3">
                    <c:v>CoPhy</c:v>
                  </c:pt>
                  <c:pt idx="4">
                    <c:v>FLP</c:v>
                  </c:pt>
                  <c:pt idx="5">
                    <c:v>CoPhy</c:v>
                  </c:pt>
                </c:lvl>
                <c:lvl>
                  <c:pt idx="0">
                    <c:v>250</c:v>
                  </c:pt>
                  <c:pt idx="2">
                    <c:v>500</c:v>
                  </c:pt>
                  <c:pt idx="4">
                    <c:v>1000</c:v>
                  </c:pt>
                </c:lvl>
              </c:multiLvlStrCache>
            </c:multiLvlStrRef>
          </c:cat>
          <c:val>
            <c:numRef>
              <c:f>'workload size comparison'!$R$7:$R$12</c:f>
              <c:numCache>
                <c:formatCode>General</c:formatCode>
                <c:ptCount val="6"/>
                <c:pt idx="0">
                  <c:v>499</c:v>
                </c:pt>
                <c:pt idx="1">
                  <c:v>18</c:v>
                </c:pt>
                <c:pt idx="2">
                  <c:v>1001</c:v>
                </c:pt>
                <c:pt idx="3">
                  <c:v>31</c:v>
                </c:pt>
                <c:pt idx="4">
                  <c:v>1345</c:v>
                </c:pt>
                <c:pt idx="5">
                  <c:v>43</c:v>
                </c:pt>
              </c:numCache>
            </c:numRef>
          </c:val>
        </c:ser>
        <c:ser>
          <c:idx val="2"/>
          <c:order val="2"/>
          <c:tx>
            <c:strRef>
              <c:f>'workload size comparison'!$S$6</c:f>
              <c:strCache>
                <c:ptCount val="1"/>
                <c:pt idx="0">
                  <c:v>Presolving</c:v>
                </c:pt>
              </c:strCache>
            </c:strRef>
          </c:tx>
          <c:spPr>
            <a:blipFill>
              <a:blip xmlns:r="http://schemas.openxmlformats.org/officeDocument/2006/relationships" r:embed="rId1"/>
              <a:tile tx="0" ty="0" sx="100000" sy="100000" flip="none" algn="tl"/>
            </a:blipFill>
            <a:ln>
              <a:noFill/>
            </a:ln>
          </c:spPr>
          <c:cat>
            <c:multiLvlStrRef>
              <c:f>'workload size comparison'!$O$7:$P$12</c:f>
              <c:multiLvlStrCache>
                <c:ptCount val="6"/>
                <c:lvl>
                  <c:pt idx="0">
                    <c:v>FLP</c:v>
                  </c:pt>
                  <c:pt idx="1">
                    <c:v>CoPhy</c:v>
                  </c:pt>
                  <c:pt idx="2">
                    <c:v>FLP</c:v>
                  </c:pt>
                  <c:pt idx="3">
                    <c:v>CoPhy</c:v>
                  </c:pt>
                  <c:pt idx="4">
                    <c:v>FLP</c:v>
                  </c:pt>
                  <c:pt idx="5">
                    <c:v>CoPhy</c:v>
                  </c:pt>
                </c:lvl>
                <c:lvl>
                  <c:pt idx="0">
                    <c:v>250</c:v>
                  </c:pt>
                  <c:pt idx="2">
                    <c:v>500</c:v>
                  </c:pt>
                  <c:pt idx="4">
                    <c:v>1000</c:v>
                  </c:pt>
                </c:lvl>
              </c:multiLvlStrCache>
            </c:multiLvlStrRef>
          </c:cat>
          <c:val>
            <c:numRef>
              <c:f>'workload size comparison'!$S$7:$S$12</c:f>
              <c:numCache>
                <c:formatCode>General</c:formatCode>
                <c:ptCount val="6"/>
                <c:pt idx="0">
                  <c:v>76</c:v>
                </c:pt>
                <c:pt idx="1">
                  <c:v>7.6</c:v>
                </c:pt>
                <c:pt idx="2">
                  <c:v>158</c:v>
                </c:pt>
                <c:pt idx="3">
                  <c:v>23.5</c:v>
                </c:pt>
                <c:pt idx="4">
                  <c:v>580</c:v>
                </c:pt>
                <c:pt idx="5">
                  <c:v>34.6</c:v>
                </c:pt>
              </c:numCache>
            </c:numRef>
          </c:val>
        </c:ser>
        <c:ser>
          <c:idx val="3"/>
          <c:order val="3"/>
          <c:tx>
            <c:strRef>
              <c:f>'workload size comparison'!$T$6</c:f>
              <c:strCache>
                <c:ptCount val="1"/>
                <c:pt idx="0">
                  <c:v>Solving</c:v>
                </c:pt>
              </c:strCache>
            </c:strRef>
          </c:tx>
          <c:spPr>
            <a:blipFill>
              <a:blip xmlns:r="http://schemas.openxmlformats.org/officeDocument/2006/relationships" r:embed="rId1"/>
              <a:tile tx="0" ty="0" sx="100000" sy="100000" flip="none" algn="tl"/>
            </a:blipFill>
            <a:ln>
              <a:noFill/>
            </a:ln>
          </c:spPr>
          <c:cat>
            <c:multiLvlStrRef>
              <c:f>'workload size comparison'!$O$7:$P$12</c:f>
              <c:multiLvlStrCache>
                <c:ptCount val="6"/>
                <c:lvl>
                  <c:pt idx="0">
                    <c:v>FLP</c:v>
                  </c:pt>
                  <c:pt idx="1">
                    <c:v>CoPhy</c:v>
                  </c:pt>
                  <c:pt idx="2">
                    <c:v>FLP</c:v>
                  </c:pt>
                  <c:pt idx="3">
                    <c:v>CoPhy</c:v>
                  </c:pt>
                  <c:pt idx="4">
                    <c:v>FLP</c:v>
                  </c:pt>
                  <c:pt idx="5">
                    <c:v>CoPhy</c:v>
                  </c:pt>
                </c:lvl>
                <c:lvl>
                  <c:pt idx="0">
                    <c:v>250</c:v>
                  </c:pt>
                  <c:pt idx="2">
                    <c:v>500</c:v>
                  </c:pt>
                  <c:pt idx="4">
                    <c:v>1000</c:v>
                  </c:pt>
                </c:lvl>
              </c:multiLvlStrCache>
            </c:multiLvlStrRef>
          </c:cat>
          <c:val>
            <c:numRef>
              <c:f>'workload size comparison'!$T$7:$T$12</c:f>
              <c:numCache>
                <c:formatCode>General</c:formatCode>
                <c:ptCount val="6"/>
                <c:pt idx="0">
                  <c:v>68</c:v>
                </c:pt>
                <c:pt idx="1">
                  <c:v>30</c:v>
                </c:pt>
                <c:pt idx="2">
                  <c:v>84</c:v>
                </c:pt>
                <c:pt idx="3">
                  <c:v>102</c:v>
                </c:pt>
                <c:pt idx="4">
                  <c:v>202</c:v>
                </c:pt>
                <c:pt idx="5">
                  <c:v>149</c:v>
                </c:pt>
              </c:numCache>
            </c:numRef>
          </c:val>
        </c:ser>
        <c:ser>
          <c:idx val="4"/>
          <c:order val="4"/>
          <c:tx>
            <c:strRef>
              <c:f>'workload size comparison'!$U$6</c:f>
              <c:strCache>
                <c:ptCount val="1"/>
                <c:pt idx="0">
                  <c:v>Total</c:v>
                </c:pt>
              </c:strCache>
            </c:strRef>
          </c:tx>
          <c:spPr>
            <a:noFill/>
            <a:ln>
              <a:noFill/>
            </a:ln>
          </c:spPr>
          <c:dLbls>
            <c:numFmt formatCode="0" sourceLinked="0"/>
            <c:spPr>
              <a:noFill/>
              <a:ln>
                <a:noFill/>
              </a:ln>
            </c:spPr>
            <c:dLblPos val="inBase"/>
            <c:showVal val="1"/>
          </c:dLbls>
          <c:cat>
            <c:multiLvlStrRef>
              <c:f>'workload size comparison'!$O$7:$P$12</c:f>
              <c:multiLvlStrCache>
                <c:ptCount val="6"/>
                <c:lvl>
                  <c:pt idx="0">
                    <c:v>FLP</c:v>
                  </c:pt>
                  <c:pt idx="1">
                    <c:v>CoPhy</c:v>
                  </c:pt>
                  <c:pt idx="2">
                    <c:v>FLP</c:v>
                  </c:pt>
                  <c:pt idx="3">
                    <c:v>CoPhy</c:v>
                  </c:pt>
                  <c:pt idx="4">
                    <c:v>FLP</c:v>
                  </c:pt>
                  <c:pt idx="5">
                    <c:v>CoPhy</c:v>
                  </c:pt>
                </c:lvl>
                <c:lvl>
                  <c:pt idx="0">
                    <c:v>250</c:v>
                  </c:pt>
                  <c:pt idx="2">
                    <c:v>500</c:v>
                  </c:pt>
                  <c:pt idx="4">
                    <c:v>1000</c:v>
                  </c:pt>
                </c:lvl>
              </c:multiLvlStrCache>
            </c:multiLvlStrRef>
          </c:cat>
          <c:val>
            <c:numRef>
              <c:f>'workload size comparison'!$U$7:$U$12</c:f>
              <c:numCache>
                <c:formatCode>General</c:formatCode>
                <c:ptCount val="6"/>
                <c:pt idx="0">
                  <c:v>710</c:v>
                </c:pt>
                <c:pt idx="1">
                  <c:v>122.6</c:v>
                </c:pt>
                <c:pt idx="2">
                  <c:v>1379</c:v>
                </c:pt>
                <c:pt idx="3">
                  <c:v>292.5</c:v>
                </c:pt>
                <c:pt idx="4">
                  <c:v>2399</c:v>
                </c:pt>
                <c:pt idx="5">
                  <c:v>498.6</c:v>
                </c:pt>
              </c:numCache>
            </c:numRef>
          </c:val>
        </c:ser>
        <c:overlap val="100"/>
        <c:axId val="54447104"/>
        <c:axId val="54453376"/>
      </c:barChart>
      <c:catAx>
        <c:axId val="54447104"/>
        <c:scaling>
          <c:orientation val="minMax"/>
        </c:scaling>
        <c:axPos val="b"/>
        <c:title>
          <c:tx>
            <c:rich>
              <a:bodyPr/>
              <a:lstStyle/>
              <a:p>
                <a:pPr>
                  <a:defRPr/>
                </a:pPr>
                <a:r>
                  <a:rPr lang="en-US" dirty="0" smtClean="0"/>
                  <a:t># of queries</a:t>
                </a:r>
                <a:endParaRPr lang="en-US" dirty="0"/>
              </a:p>
            </c:rich>
          </c:tx>
          <c:layout/>
        </c:title>
        <c:tickLblPos val="nextTo"/>
        <c:crossAx val="54453376"/>
        <c:crosses val="autoZero"/>
        <c:auto val="1"/>
        <c:lblAlgn val="ctr"/>
        <c:lblOffset val="100"/>
      </c:catAx>
      <c:valAx>
        <c:axId val="54453376"/>
        <c:scaling>
          <c:orientation val="minMax"/>
          <c:max val="2500"/>
        </c:scaling>
        <c:axPos val="l"/>
        <c:majorGridlines>
          <c:spPr>
            <a:ln>
              <a:solidFill>
                <a:sysClr val="window" lastClr="FFFFFF">
                  <a:lumMod val="75000"/>
                  <a:alpha val="68000"/>
                </a:sysClr>
              </a:solidFill>
            </a:ln>
          </c:spPr>
        </c:majorGridlines>
        <c:title>
          <c:tx>
            <c:rich>
              <a:bodyPr rot="-5400000" vert="horz"/>
              <a:lstStyle/>
              <a:p>
                <a:pPr>
                  <a:defRPr/>
                </a:pPr>
                <a:r>
                  <a:rPr lang="en-US"/>
                  <a:t>Tool execution time (seconds)</a:t>
                </a:r>
              </a:p>
            </c:rich>
          </c:tx>
          <c:layout/>
        </c:title>
        <c:numFmt formatCode="General" sourceLinked="1"/>
        <c:minorTickMark val="out"/>
        <c:tickLblPos val="nextTo"/>
        <c:crossAx val="54447104"/>
        <c:crosses val="autoZero"/>
        <c:crossBetween val="between"/>
        <c:majorUnit val="500"/>
        <c:minorUnit val="125"/>
      </c:valAx>
    </c:plotArea>
    <c:legend>
      <c:legendPos val="r"/>
      <c:legendEntry>
        <c:idx val="0"/>
        <c:delete val="1"/>
      </c:legendEntry>
      <c:legendEntry>
        <c:idx val="2"/>
        <c:delete val="1"/>
      </c:legendEntry>
      <c:layout>
        <c:manualLayout>
          <c:xMode val="edge"/>
          <c:yMode val="edge"/>
          <c:x val="0.18077909011373591"/>
          <c:y val="5.0158209390492856E-2"/>
          <c:w val="0.45810979877515312"/>
          <c:h val="0.14505395158938494"/>
        </c:manualLayout>
      </c:layout>
    </c:legend>
    <c:plotVisOnly val="1"/>
    <c:dispBlanksAs val="gap"/>
  </c:chart>
  <c:spPr>
    <a:ln>
      <a:noFill/>
    </a:ln>
  </c:spPr>
  <c:txPr>
    <a:bodyPr/>
    <a:lstStyle/>
    <a:p>
      <a:pPr>
        <a:defRPr sz="2000"/>
      </a:pPr>
      <a:endParaRPr lang="en-US"/>
    </a:p>
  </c:txPr>
  <c:externalData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a:defRPr sz="1300" smtClean="0"/>
            </a:lvl1pPr>
          </a:lstStyle>
          <a:p>
            <a:pPr>
              <a:defRPr/>
            </a:pPr>
            <a:fld id="{7C4DB87D-8CBA-469D-8025-70ACD5C88408}" type="datetimeFigureOut">
              <a:rPr lang="en-US"/>
              <a:pPr>
                <a:defRPr/>
              </a:pPr>
              <a:t>8/31/2011</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a:defRPr sz="1300" smtClean="0"/>
            </a:lvl1pPr>
          </a:lstStyle>
          <a:p>
            <a:pPr>
              <a:defRPr/>
            </a:pPr>
            <a:fld id="{1C5F7990-8A4F-4DDB-8FE3-8CF9CCE8910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atin typeface="Times New Roman" pitchFamily="18" charset="0"/>
              </a:defRPr>
            </a:lvl1pPr>
          </a:lstStyle>
          <a:p>
            <a:pPr>
              <a:defRPr/>
            </a:pPr>
            <a:endParaRPr lang="en-US"/>
          </a:p>
        </p:txBody>
      </p:sp>
      <p:sp>
        <p:nvSpPr>
          <p:cNvPr id="6147"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atin typeface="Times New Roman" pitchFamily="18" charset="0"/>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atin typeface="Times New Roman" pitchFamily="18" charset="0"/>
              </a:defRPr>
            </a:lvl1pPr>
          </a:lstStyle>
          <a:p>
            <a:pPr>
              <a:defRPr/>
            </a:pPr>
            <a:endParaRPr lang="en-US"/>
          </a:p>
        </p:txBody>
      </p:sp>
      <p:sp>
        <p:nvSpPr>
          <p:cNvPr id="6151"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atin typeface="Times New Roman" pitchFamily="18" charset="0"/>
              </a:defRPr>
            </a:lvl1pPr>
          </a:lstStyle>
          <a:p>
            <a:pPr>
              <a:defRPr/>
            </a:pPr>
            <a:fld id="{DBE1DECE-ADBF-4239-B743-07DD92F0207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Enterprises</a:t>
            </a:r>
            <a:r>
              <a:rPr lang="en-US" baseline="0" dirty="0" smtClean="0"/>
              <a:t> spend a lot on DBMS. One would suspect that most of this cost is in developing complex software and the high-end hardware on which these DBMS run.</a:t>
            </a:r>
          </a:p>
          <a:p>
            <a:endParaRPr lang="en-US" baseline="0" dirty="0" smtClean="0"/>
          </a:p>
          <a:p>
            <a:r>
              <a:rPr lang="en-US" baseline="0" dirty="0" smtClean="0"/>
              <a:t>But if you look at the reported numbers, the cost of a DBA to administer the DBMS dwarfs the cost of the storage, hardware, and software combined. </a:t>
            </a:r>
          </a:p>
          <a:p>
            <a:endParaRPr lang="en-US" baseline="0" dirty="0" smtClean="0"/>
          </a:p>
          <a:p>
            <a:r>
              <a:rPr lang="en-US" baseline="0" dirty="0" smtClean="0"/>
              <a:t>And about 63% of the time the DBA is busy with administering and tuning the DBMS.</a:t>
            </a:r>
          </a:p>
          <a:p>
            <a:endParaRPr lang="en-US" baseline="0" dirty="0" smtClean="0"/>
          </a:p>
          <a:p>
            <a:r>
              <a:rPr lang="en-US" baseline="0" dirty="0" smtClean="0"/>
              <a:t>Therefore we need to overhead of these tuning tasks to reduce the TCO of DBMSs.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a:t>
            </a:r>
            <a:r>
              <a:rPr lang="en-US" baseline="0" dirty="0" smtClean="0"/>
              <a:t> far we discuss a mechanism to efficiently and </a:t>
            </a:r>
            <a:r>
              <a:rPr lang="en-US" baseline="0" dirty="0" err="1" smtClean="0"/>
              <a:t>scalably</a:t>
            </a:r>
            <a:r>
              <a:rPr lang="en-US" baseline="0" dirty="0" smtClean="0"/>
              <a:t> solve the offline physical design problem.</a:t>
            </a:r>
          </a:p>
          <a:p>
            <a:endParaRPr lang="en-US" baseline="0" dirty="0" smtClean="0"/>
          </a:p>
          <a:p>
            <a:r>
              <a:rPr lang="en-US" dirty="0" smtClean="0"/>
              <a:t>Can</a:t>
            </a:r>
            <a:r>
              <a:rPr lang="en-US" baseline="0" dirty="0" smtClean="0"/>
              <a:t> the approach be used to address other workload types?</a:t>
            </a:r>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now extend the problem to multiple plans for a query:</a:t>
            </a:r>
          </a:p>
          <a:p>
            <a:endParaRPr lang="en-US" baseline="0" dirty="0" smtClean="0"/>
          </a:p>
          <a:p>
            <a:r>
              <a:rPr lang="en-US" baseline="0" dirty="0" smtClean="0"/>
              <a:t>If p1, and p2 are the variables to denote the selection of a template, then the first cost is used only If the template p1 is selected. Similarly, the indexes have to used as well </a:t>
            </a:r>
            <a:r>
              <a:rPr lang="en-US" baseline="0" dirty="0" smtClean="0">
                <a:sym typeface="Wingdings" pitchFamily="2" charset="2"/>
              </a:rPr>
              <a:t> this process matches the matching logic portion of the cost model.</a:t>
            </a:r>
          </a:p>
          <a:p>
            <a:endParaRPr lang="en-US" baseline="0" dirty="0" smtClean="0">
              <a:sym typeface="Wingdings" pitchFamily="2" charset="2"/>
            </a:endParaRPr>
          </a:p>
          <a:p>
            <a:r>
              <a:rPr lang="en-US" baseline="0" dirty="0" smtClean="0">
                <a:sym typeface="Wingdings" pitchFamily="2" charset="2"/>
              </a:rPr>
              <a:t>Then we add a constraint to select only one plan.</a:t>
            </a:r>
          </a:p>
          <a:p>
            <a:endParaRPr lang="en-US" baseline="0" dirty="0" smtClean="0">
              <a:sym typeface="Wingdings" pitchFamily="2" charset="2"/>
            </a:endParaRPr>
          </a:p>
          <a:p>
            <a:r>
              <a:rPr lang="en-US" baseline="0" dirty="0" smtClean="0">
                <a:sym typeface="Wingdings" pitchFamily="2" charset="2"/>
              </a:rPr>
              <a:t>Finally, we minimize the total cost.</a:t>
            </a:r>
          </a:p>
          <a:p>
            <a:endParaRPr lang="en-US" baseline="0" dirty="0" smtClean="0">
              <a:sym typeface="Wingdings" pitchFamily="2" charset="2"/>
            </a:endParaRPr>
          </a:p>
          <a:p>
            <a:r>
              <a:rPr lang="en-US" baseline="0" dirty="0" smtClean="0">
                <a:sym typeface="Wingdings" pitchFamily="2" charset="2"/>
              </a:rPr>
              <a:t>We can now extend it for multiple queries, etc. which requires more notations and more machinery, so we will skip that in this presentation. Except to mention that, all those extensions keep the problem linear.</a:t>
            </a:r>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21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Index</a:t>
            </a:r>
            <a:r>
              <a:rPr lang="en-US" baseline="0" dirty="0" smtClean="0"/>
              <a:t> selection without constraints is pretty easy </a:t>
            </a:r>
            <a:r>
              <a:rPr lang="en-US" baseline="0" dirty="0" smtClean="0">
                <a:sym typeface="Wingdings" pitchFamily="2" charset="2"/>
              </a:rPr>
              <a:t>. Polynomial instead of NP-hard.</a:t>
            </a:r>
          </a:p>
          <a:p>
            <a:endParaRPr lang="en-US" baseline="0" dirty="0" smtClean="0">
              <a:sym typeface="Wingdings" pitchFamily="2" charset="2"/>
            </a:endParaRPr>
          </a:p>
          <a:p>
            <a:r>
              <a:rPr lang="en-US" baseline="0" dirty="0" smtClean="0">
                <a:sym typeface="Wingdings" pitchFamily="2" charset="2"/>
              </a:rPr>
              <a:t>We therefore convert the constraints into the COP as well, to solve them efficiently. The most common one is the index storage constraint.</a:t>
            </a:r>
          </a:p>
          <a:p>
            <a:endParaRPr lang="en-US" baseline="0" dirty="0" smtClean="0">
              <a:sym typeface="Wingdings" pitchFamily="2" charset="2"/>
            </a:endParaRPr>
          </a:p>
          <a:p>
            <a:r>
              <a:rPr lang="en-US" baseline="0" dirty="0" smtClean="0">
                <a:sym typeface="Wingdings" pitchFamily="2" charset="2"/>
              </a:rPr>
              <a:t>In this, we require the total space used by the indexes to be less than a given constant S.</a:t>
            </a:r>
          </a:p>
          <a:p>
            <a:endParaRPr lang="en-US" baseline="0" dirty="0" smtClean="0">
              <a:sym typeface="Wingdings" pitchFamily="2" charset="2"/>
            </a:endParaRPr>
          </a:p>
          <a:p>
            <a:r>
              <a:rPr lang="en-US" baseline="0" dirty="0" smtClean="0">
                <a:sym typeface="Wingdings" pitchFamily="2" charset="2"/>
              </a:rPr>
              <a:t>To achieve this we have to use a new variable y1 which represents that the index is used anywhere in the workload.</a:t>
            </a:r>
          </a:p>
          <a:p>
            <a:endParaRPr lang="en-US" baseline="0" dirty="0" smtClean="0">
              <a:sym typeface="Wingdings" pitchFamily="2" charset="2"/>
            </a:endParaRPr>
          </a:p>
          <a:p>
            <a:r>
              <a:rPr lang="en-US" baseline="0" dirty="0" smtClean="0">
                <a:sym typeface="Wingdings" pitchFamily="2" charset="2"/>
              </a:rPr>
              <a:t>Using this variable the constraint can be easily converted to a linear constraint.</a:t>
            </a:r>
          </a:p>
          <a:p>
            <a:endParaRPr lang="en-US" baseline="0" dirty="0" smtClean="0">
              <a:sym typeface="Wingdings" pitchFamily="2" charset="2"/>
            </a:endParaRPr>
          </a:p>
          <a:p>
            <a:r>
              <a:rPr lang="en-US" baseline="0" dirty="0" smtClean="0">
                <a:sym typeface="Wingdings" pitchFamily="2" charset="2"/>
              </a:rPr>
              <a:t>We discuss just one constraint, but we went through all possible indexes specified by Bruno et al. and converted them into the linear formulation.</a:t>
            </a:r>
          </a:p>
          <a:p>
            <a:endParaRPr lang="en-US" baseline="0" dirty="0" smtClean="0">
              <a:sym typeface="Wingdings" pitchFamily="2" charset="2"/>
            </a:endParaRPr>
          </a:p>
          <a:p>
            <a:r>
              <a:rPr lang="en-US" baseline="0" dirty="0" smtClean="0">
                <a:sym typeface="Wingdings" pitchFamily="2" charset="2"/>
              </a:rPr>
              <a:t>This shows that our COP approach does not limit the expressive power of the DBA.</a:t>
            </a:r>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we compare against FLP the state-of-the-art COP-based approach: FLP.</a:t>
            </a:r>
          </a:p>
          <a:p>
            <a:endParaRPr lang="en-US" baseline="0" dirty="0" smtClean="0"/>
          </a:p>
          <a:p>
            <a:r>
              <a:rPr lang="en-US" baseline="0" dirty="0" smtClean="0"/>
              <a:t>As we show here, FLP spend most of its time building the problem and then solving it. This is the main disadvantage of the FLP approach, making it impractical for any large workload.</a:t>
            </a:r>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r>
              <a:rPr lang="en-US" dirty="0" smtClean="0"/>
              <a:t>Given a representative workload of </a:t>
            </a:r>
            <a:r>
              <a:rPr lang="en-US" dirty="0" err="1" smtClean="0"/>
              <a:t>sql</a:t>
            </a:r>
            <a:r>
              <a:rPr lang="en-US" dirty="0" smtClean="0"/>
              <a:t> queries (as a set), we</a:t>
            </a:r>
            <a:r>
              <a:rPr lang="en-US" baseline="0" dirty="0" smtClean="0"/>
              <a:t> want to find the set of indexes that speed them up the most.</a:t>
            </a:r>
            <a:endParaRPr lang="en-US" dirty="0" smtClean="0"/>
          </a:p>
          <a:p>
            <a:endParaRPr lang="en-US" dirty="0" smtClean="0"/>
          </a:p>
          <a:p>
            <a:r>
              <a:rPr lang="en-US" dirty="0" smtClean="0"/>
              <a:t>We convert the problem to a</a:t>
            </a:r>
            <a:r>
              <a:rPr lang="en-US" baseline="0" dirty="0" smtClean="0"/>
              <a:t> COP. The COP have the standard form where we minimize one linear function, while satisfying many linear constraints. And the variables of the functions can be integer values.</a:t>
            </a:r>
            <a:endParaRPr lang="en-US" dirty="0" smtClean="0"/>
          </a:p>
          <a:p>
            <a:endParaRPr lang="en-US" dirty="0" smtClean="0"/>
          </a:p>
          <a:p>
            <a:r>
              <a:rPr lang="en-US" dirty="0" smtClean="0"/>
              <a:t>Doing that is not easy,</a:t>
            </a:r>
            <a:r>
              <a:rPr lang="en-US" baseline="0" dirty="0" smtClean="0"/>
              <a:t> but once we go through the trouble of converting the problem, we get the following benefits “for free”.</a:t>
            </a:r>
          </a:p>
          <a:p>
            <a:endParaRPr lang="en-US" baseline="0" dirty="0" smtClean="0"/>
          </a:p>
          <a:p>
            <a:r>
              <a:rPr lang="en-US" baseline="0" dirty="0" smtClean="0"/>
              <a:t>We can scale without sampling the workload up to 1000s of queries.</a:t>
            </a:r>
          </a:p>
          <a:p>
            <a:endParaRPr lang="en-US" baseline="0" dirty="0" smtClean="0"/>
          </a:p>
          <a:p>
            <a:r>
              <a:rPr lang="en-US" baseline="0" dirty="0" smtClean="0"/>
              <a:t>We do not have to change the search algorithm for every new constraint types – this approach is generic to all types of constraints.</a:t>
            </a:r>
          </a:p>
          <a:p>
            <a:endParaRPr lang="en-US" baseline="0" dirty="0" smtClean="0"/>
          </a:p>
          <a:p>
            <a:r>
              <a:rPr lang="en-US" baseline="0" dirty="0" smtClean="0"/>
              <a:t>We get the estimate of the distance of the current solution from the optimal one. The DBA can stop the process of optimization when he hits a desired level of solution quality.</a:t>
            </a:r>
          </a:p>
          <a:p>
            <a:endParaRPr lang="en-US" baseline="0" dirty="0" smtClean="0"/>
          </a:p>
          <a:p>
            <a:r>
              <a:rPr lang="en-US" baseline="0" dirty="0" smtClean="0"/>
              <a:t>We can add/remove the candidates, queries, constraints interactively and get immediate feedback on their effects. </a:t>
            </a:r>
          </a:p>
          <a:p>
            <a:endParaRPr lang="en-US" baseline="0" dirty="0" smtClean="0"/>
          </a:p>
          <a:p>
            <a:r>
              <a:rPr lang="en-US" baseline="0" dirty="0" smtClean="0"/>
              <a:t>All these features are not possible with the current heuristic search algorithms.</a:t>
            </a:r>
            <a:endParaRPr lang="en-US" dirty="0" smtClean="0"/>
          </a:p>
        </p:txBody>
      </p:sp>
      <p:sp>
        <p:nvSpPr>
          <p:cNvPr id="62468" name="Slide Number Placeholder 3"/>
          <p:cNvSpPr>
            <a:spLocks noGrp="1"/>
          </p:cNvSpPr>
          <p:nvPr>
            <p:ph type="sldNum" sz="quarter" idx="5"/>
          </p:nvPr>
        </p:nvSpPr>
        <p:spPr>
          <a:noFill/>
        </p:spPr>
        <p:txBody>
          <a:bodyPr/>
          <a:lstStyle/>
          <a:p>
            <a:fld id="{158AD675-EE6C-4552-8CA0-0504DD7E40B7}"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r>
              <a:rPr lang="en-US" dirty="0" smtClean="0"/>
              <a:t>Mention queries and updates in workloads.</a:t>
            </a:r>
          </a:p>
          <a:p>
            <a:endParaRPr lang="en-US" dirty="0" smtClean="0"/>
          </a:p>
          <a:p>
            <a:endParaRPr lang="en-US" dirty="0" smtClean="0"/>
          </a:p>
          <a:p>
            <a:r>
              <a:rPr lang="en-US" dirty="0" smtClean="0"/>
              <a:t>Automated physical design</a:t>
            </a:r>
            <a:r>
              <a:rPr lang="en-US" baseline="0" dirty="0" smtClean="0"/>
              <a:t> tools help the DBA in searching these features.</a:t>
            </a:r>
          </a:p>
          <a:p>
            <a:endParaRPr lang="en-US" baseline="0" dirty="0" smtClean="0"/>
          </a:p>
          <a:p>
            <a:r>
              <a:rPr lang="en-US" baseline="0" dirty="0" smtClean="0"/>
              <a:t>They all work in the following way:</a:t>
            </a:r>
          </a:p>
          <a:p>
            <a:endParaRPr lang="en-US" dirty="0" smtClean="0"/>
          </a:p>
          <a:p>
            <a:r>
              <a:rPr lang="en-US" dirty="0" smtClean="0"/>
              <a:t>Given a representative workload of </a:t>
            </a:r>
            <a:r>
              <a:rPr lang="en-US" dirty="0" err="1" smtClean="0"/>
              <a:t>sql</a:t>
            </a:r>
            <a:r>
              <a:rPr lang="en-US" dirty="0" smtClean="0"/>
              <a:t> queries</a:t>
            </a:r>
          </a:p>
          <a:p>
            <a:endParaRPr lang="en-US" dirty="0" smtClean="0"/>
          </a:p>
          <a:p>
            <a:r>
              <a:rPr lang="en-US" dirty="0" smtClean="0"/>
              <a:t>we generate candidate index sets using “candidate generation” module.</a:t>
            </a:r>
          </a:p>
          <a:p>
            <a:endParaRPr lang="en-US" dirty="0" smtClean="0"/>
          </a:p>
          <a:p>
            <a:r>
              <a:rPr lang="en-US" dirty="0" smtClean="0"/>
              <a:t>Each candidate index takes some space on disk, and provides some benefit to the workload.</a:t>
            </a:r>
          </a:p>
          <a:p>
            <a:endParaRPr lang="en-US" dirty="0" smtClean="0"/>
          </a:p>
          <a:p>
            <a:r>
              <a:rPr lang="en-US" dirty="0" smtClean="0"/>
              <a:t>We have constraints that the index set must satisfy.</a:t>
            </a:r>
          </a:p>
          <a:p>
            <a:endParaRPr lang="en-US" dirty="0" smtClean="0"/>
          </a:p>
          <a:p>
            <a:r>
              <a:rPr lang="en-US" dirty="0" smtClean="0"/>
              <a:t>The task is to find the set of candidates which give the max speedup while satisfying the constraints. </a:t>
            </a:r>
          </a:p>
          <a:p>
            <a:endParaRPr lang="en-US" dirty="0" smtClean="0"/>
          </a:p>
          <a:p>
            <a:r>
              <a:rPr lang="en-US" dirty="0" smtClean="0"/>
              <a:t>The</a:t>
            </a:r>
            <a:r>
              <a:rPr lang="en-US" baseline="0" dirty="0" smtClean="0"/>
              <a:t> types of workloads are: set </a:t>
            </a:r>
            <a:r>
              <a:rPr lang="en-US" baseline="0" dirty="0" smtClean="0">
                <a:sym typeface="Wingdings" pitchFamily="2" charset="2"/>
              </a:rPr>
              <a:t> no order in the queries, sequence  order and time given, online  no future knowledge of the queries.</a:t>
            </a:r>
          </a:p>
          <a:p>
            <a:endParaRPr lang="en-US" baseline="0" dirty="0" smtClean="0">
              <a:sym typeface="Wingdings" pitchFamily="2" charset="2"/>
            </a:endParaRPr>
          </a:p>
          <a:p>
            <a:r>
              <a:rPr lang="en-US" baseline="0" dirty="0" smtClean="0">
                <a:sym typeface="Wingdings" pitchFamily="2" charset="2"/>
              </a:rPr>
              <a:t>The types of constraints are “index storage constraint”, “width constraint”, “benefit per-query constraint” etc.</a:t>
            </a:r>
            <a:endParaRPr lang="en-US" dirty="0" smtClean="0"/>
          </a:p>
        </p:txBody>
      </p:sp>
      <p:sp>
        <p:nvSpPr>
          <p:cNvPr id="57348" name="Slide Number Placeholder 3"/>
          <p:cNvSpPr>
            <a:spLocks noGrp="1"/>
          </p:cNvSpPr>
          <p:nvPr>
            <p:ph type="sldNum" sz="quarter" idx="5"/>
          </p:nvPr>
        </p:nvSpPr>
        <p:spPr>
          <a:noFill/>
        </p:spPr>
        <p:txBody>
          <a:bodyPr/>
          <a:lstStyle/>
          <a:p>
            <a:fld id="{D76C8F2B-8191-45D3-89AB-2DFD616F42DF}"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To</a:t>
            </a:r>
            <a:r>
              <a:rPr lang="en-US" baseline="0" dirty="0" smtClean="0"/>
              <a:t> see how we convert the problem to a COP, consider a very simple scenario: it contains a single query, with one plan joining two tables. The tables have two candidate indexes each.</a:t>
            </a:r>
          </a:p>
          <a:p>
            <a:endParaRPr lang="en-US" baseline="0" dirty="0" smtClean="0"/>
          </a:p>
          <a:p>
            <a:r>
              <a:rPr lang="en-US" baseline="0" dirty="0" smtClean="0"/>
              <a:t>We know that the cost of the plan will be minimum of all possible combinations of the indexes.</a:t>
            </a:r>
          </a:p>
          <a:p>
            <a:endParaRPr lang="en-US" baseline="0" dirty="0" smtClean="0"/>
          </a:p>
          <a:p>
            <a:r>
              <a:rPr lang="en-US" baseline="0" dirty="0" smtClean="0"/>
              <a:t>Instead of iterating through them, we assign a variable x11, x12 to each of those combinations. Why do we need to assign variables? Otherwise we cannot solve the </a:t>
            </a:r>
            <a:r>
              <a:rPr lang="en-US" baseline="0" dirty="0" err="1" smtClean="0"/>
              <a:t>constraitns</a:t>
            </a:r>
            <a:r>
              <a:rPr lang="en-US" baseline="0" dirty="0" smtClean="0"/>
              <a:t> just by iterating through them.</a:t>
            </a:r>
          </a:p>
          <a:p>
            <a:endParaRPr lang="en-US" baseline="0" dirty="0" smtClean="0"/>
          </a:p>
          <a:p>
            <a:r>
              <a:rPr lang="en-US" baseline="0" dirty="0" smtClean="0"/>
              <a:t>Then we minimize the cost of the plan, by specifying that \sum </a:t>
            </a:r>
            <a:r>
              <a:rPr lang="en-US" baseline="0" dirty="0" err="1" smtClean="0"/>
              <a:t>x_ij</a:t>
            </a:r>
            <a:r>
              <a:rPr lang="en-US" baseline="0" dirty="0" smtClean="0"/>
              <a:t> = 1. This will ensure that only index combination is used.</a:t>
            </a:r>
          </a:p>
          <a:p>
            <a:endParaRPr lang="en-US" baseline="0" dirty="0" smtClean="0"/>
          </a:p>
          <a:p>
            <a:r>
              <a:rPr lang="en-US" baseline="0" dirty="0" smtClean="0"/>
              <a:t>And we have to make sure that the indexes for those combinations are built as well. We achieve that by assigning </a:t>
            </a:r>
            <a:r>
              <a:rPr lang="en-US" baseline="0" dirty="0" err="1" smtClean="0"/>
              <a:t>y_kl</a:t>
            </a:r>
            <a:r>
              <a:rPr lang="en-US" baseline="0" dirty="0" smtClean="0"/>
              <a:t> variables which are set to 1 if the indexes are used in any combination they are present.</a:t>
            </a:r>
          </a:p>
          <a:p>
            <a:endParaRPr lang="en-US" baseline="0" dirty="0" smtClean="0"/>
          </a:p>
          <a:p>
            <a:r>
              <a:rPr lang="en-US" baseline="0" dirty="0" smtClean="0"/>
              <a:t>This formulation is based on the facility location problem, first proposed by </a:t>
            </a:r>
            <a:r>
              <a:rPr lang="en-US" baseline="0" dirty="0" err="1" smtClean="0"/>
              <a:t>Caprara</a:t>
            </a:r>
            <a:r>
              <a:rPr lang="en-US" baseline="0" dirty="0" smtClean="0"/>
              <a:t> et al. and then made practical by </a:t>
            </a:r>
            <a:r>
              <a:rPr lang="en-US" baseline="0" dirty="0" err="1" smtClean="0"/>
              <a:t>Papadomanolakis</a:t>
            </a:r>
            <a:r>
              <a:rPr lang="en-US" baseline="0" dirty="0" smtClean="0"/>
              <a:t> et al.</a:t>
            </a:r>
          </a:p>
          <a:p>
            <a:endParaRPr lang="en-US" baseline="0" dirty="0" smtClean="0"/>
          </a:p>
          <a:p>
            <a:r>
              <a:rPr lang="en-US" baseline="0" dirty="0" smtClean="0"/>
              <a:t>But there is a problem with this approach.</a:t>
            </a:r>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Animate the description in 3 steps.</a:t>
            </a:r>
          </a:p>
          <a:p>
            <a:endParaRPr lang="en-US" baseline="0" dirty="0" smtClean="0"/>
          </a:p>
          <a:p>
            <a:endParaRPr lang="en-US" baseline="0" dirty="0" smtClean="0"/>
          </a:p>
          <a:p>
            <a:r>
              <a:rPr lang="en-US" baseline="0" dirty="0" smtClean="0"/>
              <a:t>If there are M and N indexes for each of the tables, then the size of the problem is M*N. For complex queries, this becomes impractical to enumerate all possible indexes. This has lead to even more pruning, and sampling techniques which reduce the problem size. This violates our desire to have pruning-less algorithms.</a:t>
            </a:r>
          </a:p>
          <a:p>
            <a:endParaRPr lang="en-US" baseline="0" dirty="0" smtClean="0"/>
          </a:p>
          <a:p>
            <a:r>
              <a:rPr lang="en-US" baseline="0" dirty="0" smtClean="0"/>
              <a:t>We achieve a more compact formulation, but eliminating the variables for the index combinations. That is possible by exposing the linear form of the cost to the optimization program.</a:t>
            </a:r>
          </a:p>
          <a:p>
            <a:endParaRPr lang="en-US" baseline="0" dirty="0" smtClean="0"/>
          </a:p>
          <a:p>
            <a:r>
              <a:rPr lang="en-US" baseline="0" dirty="0" smtClean="0"/>
              <a:t>Now, the optimization solver does the searching through the combinations, instead of us doing it outside. That process is far more efficient.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Index</a:t>
            </a:r>
            <a:r>
              <a:rPr lang="en-US" baseline="0" dirty="0" smtClean="0"/>
              <a:t> selection without constraints is pretty easy </a:t>
            </a:r>
            <a:r>
              <a:rPr lang="en-US" baseline="0" dirty="0" smtClean="0">
                <a:sym typeface="Wingdings" pitchFamily="2" charset="2"/>
              </a:rPr>
              <a:t>. Polynomial instead of NP-hard.</a:t>
            </a:r>
          </a:p>
          <a:p>
            <a:endParaRPr lang="en-US" baseline="0" dirty="0" smtClean="0">
              <a:sym typeface="Wingdings" pitchFamily="2" charset="2"/>
            </a:endParaRPr>
          </a:p>
          <a:p>
            <a:r>
              <a:rPr lang="en-US" baseline="0" dirty="0" smtClean="0">
                <a:sym typeface="Wingdings" pitchFamily="2" charset="2"/>
              </a:rPr>
              <a:t>We therefore convert the constraints into the COP as well, to solve them efficiently. The most common one is the index storage constraint.</a:t>
            </a:r>
          </a:p>
          <a:p>
            <a:endParaRPr lang="en-US" baseline="0" dirty="0" smtClean="0">
              <a:sym typeface="Wingdings" pitchFamily="2" charset="2"/>
            </a:endParaRPr>
          </a:p>
          <a:p>
            <a:r>
              <a:rPr lang="en-US" baseline="0" dirty="0" smtClean="0">
                <a:sym typeface="Wingdings" pitchFamily="2" charset="2"/>
              </a:rPr>
              <a:t>In this, we require the total space used by the indexes to be less than a given constant S.</a:t>
            </a:r>
          </a:p>
          <a:p>
            <a:endParaRPr lang="en-US" baseline="0" dirty="0" smtClean="0">
              <a:sym typeface="Wingdings" pitchFamily="2" charset="2"/>
            </a:endParaRPr>
          </a:p>
          <a:p>
            <a:r>
              <a:rPr lang="en-US" baseline="0" dirty="0" smtClean="0">
                <a:sym typeface="Wingdings" pitchFamily="2" charset="2"/>
              </a:rPr>
              <a:t>To achieve this we have to use a new variable y1 which represents that the index is used anywhere in the workload.</a:t>
            </a:r>
          </a:p>
          <a:p>
            <a:endParaRPr lang="en-US" baseline="0" dirty="0" smtClean="0">
              <a:sym typeface="Wingdings" pitchFamily="2" charset="2"/>
            </a:endParaRPr>
          </a:p>
          <a:p>
            <a:r>
              <a:rPr lang="en-US" baseline="0" dirty="0" smtClean="0">
                <a:sym typeface="Wingdings" pitchFamily="2" charset="2"/>
              </a:rPr>
              <a:t>Using this variable the constraint can be easily converted to a linear constraint.</a:t>
            </a:r>
          </a:p>
          <a:p>
            <a:endParaRPr lang="en-US" baseline="0" dirty="0" smtClean="0">
              <a:sym typeface="Wingdings" pitchFamily="2" charset="2"/>
            </a:endParaRPr>
          </a:p>
          <a:p>
            <a:r>
              <a:rPr lang="en-US" baseline="0" dirty="0" smtClean="0">
                <a:sym typeface="Wingdings" pitchFamily="2" charset="2"/>
              </a:rPr>
              <a:t>We discuss just one constraint, but we went through all possible indexes specified by Bruno et al. and converted them into the linear formulation.</a:t>
            </a:r>
          </a:p>
          <a:p>
            <a:endParaRPr lang="en-US" baseline="0" dirty="0" smtClean="0">
              <a:sym typeface="Wingdings" pitchFamily="2" charset="2"/>
            </a:endParaRPr>
          </a:p>
          <a:p>
            <a:r>
              <a:rPr lang="en-US" baseline="0" dirty="0" smtClean="0">
                <a:sym typeface="Wingdings" pitchFamily="2" charset="2"/>
              </a:rPr>
              <a:t>This shows that our COP approach does not limit the expressive power of the DBA.</a:t>
            </a:r>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notable points in the slide are:</a:t>
            </a:r>
          </a:p>
          <a:p>
            <a:pPr marL="228600" indent="-228600">
              <a:buAutoNum type="arabicPeriod"/>
            </a:pPr>
            <a:r>
              <a:rPr lang="en-US" baseline="0" dirty="0" smtClean="0"/>
              <a:t>As the #of queries increase the savings of the </a:t>
            </a:r>
            <a:r>
              <a:rPr lang="en-US" baseline="0" dirty="0" err="1" smtClean="0"/>
              <a:t>systemA</a:t>
            </a:r>
            <a:r>
              <a:rPr lang="en-US" baseline="0" dirty="0" smtClean="0"/>
              <a:t> decreases, but for </a:t>
            </a:r>
            <a:r>
              <a:rPr lang="en-US" baseline="0" dirty="0" err="1" smtClean="0"/>
              <a:t>cophy</a:t>
            </a:r>
            <a:r>
              <a:rPr lang="en-US" baseline="0" dirty="0" smtClean="0"/>
              <a:t> it remains the same.</a:t>
            </a:r>
          </a:p>
          <a:p>
            <a:pPr marL="228600" indent="-228600">
              <a:buAutoNum type="arabicPeriod"/>
            </a:pPr>
            <a:r>
              <a:rPr lang="en-US" baseline="0" dirty="0" smtClean="0"/>
              <a:t>For </a:t>
            </a:r>
            <a:r>
              <a:rPr lang="en-US" baseline="0" dirty="0" err="1" smtClean="0"/>
              <a:t>systemB</a:t>
            </a:r>
            <a:r>
              <a:rPr lang="en-US" baseline="0" dirty="0" smtClean="0"/>
              <a:t>, the metrics shows similar savings, but if you directly compare the execution times then the workload is 2x faster with </a:t>
            </a:r>
            <a:r>
              <a:rPr lang="en-US" baseline="0" dirty="0" err="1" smtClean="0"/>
              <a:t>cophy’s</a:t>
            </a:r>
            <a:r>
              <a:rPr lang="en-US" baseline="0" dirty="0" smtClean="0"/>
              <a:t> suggested indexes.</a:t>
            </a:r>
          </a:p>
          <a:p>
            <a:pPr marL="228600" indent="-228600">
              <a:buAutoNum type="arabicPeriod"/>
            </a:pPr>
            <a:r>
              <a:rPr lang="en-US" baseline="0" dirty="0" smtClean="0"/>
              <a:t>The benefit of </a:t>
            </a:r>
            <a:r>
              <a:rPr lang="en-US" baseline="0" dirty="0" err="1" smtClean="0"/>
              <a:t>cophy</a:t>
            </a:r>
            <a:r>
              <a:rPr lang="en-US" baseline="0" dirty="0" smtClean="0"/>
              <a:t> stems from use of thousands of indexes, instead of hundreds in the commercial tools.</a:t>
            </a:r>
          </a:p>
          <a:p>
            <a:pPr marL="228600" indent="-228600">
              <a:buAutoNum type="arabicPeriod"/>
            </a:pPr>
            <a:r>
              <a:rPr lang="en-US" baseline="0" dirty="0" smtClean="0"/>
              <a:t>Also from the improved savings is a result of a more thorough search through the index </a:t>
            </a:r>
            <a:r>
              <a:rPr lang="en-US" baseline="0" dirty="0" err="1" smtClean="0"/>
              <a:t>candiadates</a:t>
            </a:r>
            <a:r>
              <a:rPr lang="en-US" baseline="0" dirty="0" smtClean="0"/>
              <a:t>.</a:t>
            </a:r>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Apart</a:t>
            </a:r>
            <a:r>
              <a:rPr lang="en-US" baseline="0" dirty="0" smtClean="0"/>
              <a:t> from the savings, </a:t>
            </a:r>
            <a:r>
              <a:rPr lang="en-US" baseline="0" dirty="0" err="1" smtClean="0"/>
              <a:t>cophy</a:t>
            </a:r>
            <a:r>
              <a:rPr lang="en-US" baseline="0" dirty="0" smtClean="0"/>
              <a:t> also improves the performance of the designer tool.</a:t>
            </a:r>
          </a:p>
          <a:p>
            <a:endParaRPr lang="en-US" baseline="0" dirty="0" smtClean="0"/>
          </a:p>
          <a:p>
            <a:r>
              <a:rPr lang="en-US" baseline="0" dirty="0" smtClean="0"/>
              <a:t>Remember that </a:t>
            </a:r>
            <a:r>
              <a:rPr lang="en-US" baseline="0" dirty="0" err="1" smtClean="0"/>
              <a:t>cophy</a:t>
            </a:r>
            <a:r>
              <a:rPr lang="en-US" baseline="0" dirty="0" smtClean="0"/>
              <a:t> searches through a much larger space, and still it does it very fast.</a:t>
            </a:r>
          </a:p>
          <a:p>
            <a:endParaRPr lang="en-US" baseline="0" dirty="0" smtClean="0"/>
          </a:p>
          <a:p>
            <a:r>
              <a:rPr lang="en-US" baseline="0" dirty="0" smtClean="0"/>
              <a:t>For </a:t>
            </a:r>
            <a:r>
              <a:rPr lang="en-US" baseline="0" dirty="0" err="1" smtClean="0"/>
              <a:t>SystemA</a:t>
            </a:r>
            <a:r>
              <a:rPr lang="en-US" baseline="0" dirty="0" smtClean="0"/>
              <a:t> </a:t>
            </a:r>
            <a:r>
              <a:rPr lang="en-US" baseline="0" dirty="0" err="1" smtClean="0"/>
              <a:t>cophy</a:t>
            </a:r>
            <a:r>
              <a:rPr lang="en-US" baseline="0" dirty="0" smtClean="0"/>
              <a:t> is close to 50 times faster for large workloads. </a:t>
            </a:r>
            <a:r>
              <a:rPr lang="en-US" baseline="0" dirty="0" err="1" smtClean="0"/>
              <a:t>SystemB</a:t>
            </a:r>
            <a:r>
              <a:rPr lang="en-US" baseline="0" dirty="0" smtClean="0"/>
              <a:t> is faster, but </a:t>
            </a:r>
            <a:r>
              <a:rPr lang="en-US" baseline="0" dirty="0" err="1" smtClean="0"/>
              <a:t>cophy</a:t>
            </a:r>
            <a:r>
              <a:rPr lang="en-US" baseline="0" dirty="0" smtClean="0"/>
              <a:t> is still more than 2x faster.</a:t>
            </a:r>
          </a:p>
          <a:p>
            <a:endParaRPr lang="en-US" baseline="0" dirty="0" smtClean="0"/>
          </a:p>
          <a:p>
            <a:r>
              <a:rPr lang="en-US" baseline="0" dirty="0" smtClean="0"/>
              <a:t>If a designer tool can handle such large workloads, we don’t have to find the “representative” workload </a:t>
            </a:r>
            <a:r>
              <a:rPr lang="en-US" baseline="0" dirty="0" smtClean="0">
                <a:sym typeface="Wingdings" pitchFamily="2" charset="2"/>
              </a:rPr>
              <a:t> removing a huge burden from the DBA.</a:t>
            </a:r>
            <a:endParaRPr lang="en-US" dirty="0"/>
          </a:p>
        </p:txBody>
      </p:sp>
      <p:sp>
        <p:nvSpPr>
          <p:cNvPr id="4" name="Slide Number Placeholder 3"/>
          <p:cNvSpPr>
            <a:spLocks noGrp="1"/>
          </p:cNvSpPr>
          <p:nvPr>
            <p:ph type="sldNum" sz="quarter" idx="10"/>
          </p:nvPr>
        </p:nvSpPr>
        <p:spPr/>
        <p:txBody>
          <a:bodyPr/>
          <a:lstStyle/>
          <a:p>
            <a:pPr>
              <a:defRPr/>
            </a:pPr>
            <a:fld id="{DBE1DECE-ADBF-4239-B743-07DD92F0207D}" type="slidenum">
              <a:rPr lang="en-US" smtClean="0"/>
              <a:pPr>
                <a:defRPr/>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5"/>
          <p:cNvSpPr>
            <a:spLocks noChangeShapeType="1"/>
          </p:cNvSpPr>
          <p:nvPr/>
        </p:nvSpPr>
        <p:spPr bwMode="auto">
          <a:xfrm>
            <a:off x="457200" y="938213"/>
            <a:ext cx="8229600" cy="0"/>
          </a:xfrm>
          <a:prstGeom prst="line">
            <a:avLst/>
          </a:prstGeom>
          <a:noFill/>
          <a:ln w="25400">
            <a:solidFill>
              <a:srgbClr val="336699"/>
            </a:solidFill>
            <a:round/>
            <a:headEnd/>
            <a:tailEnd/>
          </a:ln>
          <a:effectLst/>
        </p:spPr>
        <p:txBody>
          <a:bodyPr/>
          <a:lstStyle/>
          <a:p>
            <a:pPr>
              <a:defRPr/>
            </a:pPr>
            <a:endParaRPr lang="en-US"/>
          </a:p>
        </p:txBody>
      </p:sp>
      <p:sp>
        <p:nvSpPr>
          <p:cNvPr id="5" name="Line 6"/>
          <p:cNvSpPr>
            <a:spLocks noChangeShapeType="1"/>
          </p:cNvSpPr>
          <p:nvPr/>
        </p:nvSpPr>
        <p:spPr bwMode="auto">
          <a:xfrm>
            <a:off x="465138" y="6330950"/>
            <a:ext cx="8229600" cy="0"/>
          </a:xfrm>
          <a:prstGeom prst="line">
            <a:avLst/>
          </a:prstGeom>
          <a:noFill/>
          <a:ln w="44450" cmpd="thickThin">
            <a:solidFill>
              <a:srgbClr val="336699"/>
            </a:solidFill>
            <a:round/>
            <a:headEnd/>
            <a:tailEnd/>
          </a:ln>
          <a:effectLst/>
        </p:spPr>
        <p:txBody>
          <a:bodyPr/>
          <a:lstStyle/>
          <a:p>
            <a:pPr>
              <a:defRPr/>
            </a:pPr>
            <a:endParaRPr lang="en-US"/>
          </a:p>
        </p:txBody>
      </p:sp>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393700"/>
          </a:xfrm>
        </p:spPr>
        <p:txBody>
          <a:bodyPr/>
          <a:lstStyle>
            <a:lvl1pPr marL="0" indent="0" algn="ctr">
              <a:defRPr sz="2000"/>
            </a:lvl1pPr>
          </a:lstStyle>
          <a:p>
            <a:endParaRPr lang="en-US"/>
          </a:p>
          <a:p>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xfrm>
            <a:off x="6462713" y="6392863"/>
            <a:ext cx="2320925" cy="381000"/>
          </a:xfrm>
          <a:prstGeom prst="rect">
            <a:avLst/>
          </a:prstGeom>
        </p:spPr>
        <p:txBody>
          <a:bodyPr/>
          <a:lstStyle>
            <a:lvl1pPr>
              <a:defRPr/>
            </a:lvl1pPr>
          </a:lstStyle>
          <a:p>
            <a:pPr>
              <a:defRPr/>
            </a:pPr>
            <a:r>
              <a:rPr lang="en-US"/>
              <a:t>   Debabrata Dash  © </a:t>
            </a:r>
            <a:fld id="{FFFC1709-4CAC-4687-B4AF-304438685D30}" type="datetime6">
              <a:rPr lang="en-US"/>
              <a:pPr>
                <a:defRPr/>
              </a:pPr>
              <a:t>August 11</a:t>
            </a:fld>
            <a:endParaRPr lang="en-US"/>
          </a:p>
        </p:txBody>
      </p:sp>
      <p:sp>
        <p:nvSpPr>
          <p:cNvPr id="5"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r>
              <a:rPr lang="en-US"/>
              <a:t>http://www.pdl.cmu.edu/</a:t>
            </a:r>
          </a:p>
        </p:txBody>
      </p:sp>
      <p:sp>
        <p:nvSpPr>
          <p:cNvPr id="6" name="Rectangle 12"/>
          <p:cNvSpPr>
            <a:spLocks noGrp="1" noChangeArrowheads="1"/>
          </p:cNvSpPr>
          <p:nvPr>
            <p:ph type="sldNum" sz="quarter" idx="12"/>
          </p:nvPr>
        </p:nvSpPr>
        <p:spPr/>
        <p:txBody>
          <a:bodyPr/>
          <a:lstStyle>
            <a:lvl1pPr>
              <a:defRPr/>
            </a:lvl1pPr>
          </a:lstStyle>
          <a:p>
            <a:pPr>
              <a:defRPr/>
            </a:pPr>
            <a:fld id="{7D53B07F-1936-400A-8850-CB0339485D72}"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448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448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xfrm>
            <a:off x="6462713" y="6392863"/>
            <a:ext cx="2320925" cy="381000"/>
          </a:xfrm>
          <a:prstGeom prst="rect">
            <a:avLst/>
          </a:prstGeom>
        </p:spPr>
        <p:txBody>
          <a:bodyPr/>
          <a:lstStyle>
            <a:lvl1pPr>
              <a:defRPr/>
            </a:lvl1pPr>
          </a:lstStyle>
          <a:p>
            <a:pPr>
              <a:defRPr/>
            </a:pPr>
            <a:r>
              <a:rPr lang="en-US"/>
              <a:t>   Debabrata Dash  © </a:t>
            </a:r>
            <a:fld id="{B90508BB-D249-4198-A46D-898920D35E9A}" type="datetime6">
              <a:rPr lang="en-US"/>
              <a:pPr>
                <a:defRPr/>
              </a:pPr>
              <a:t>August 11</a:t>
            </a:fld>
            <a:endParaRPr lang="en-US"/>
          </a:p>
        </p:txBody>
      </p:sp>
      <p:sp>
        <p:nvSpPr>
          <p:cNvPr id="5"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r>
              <a:rPr lang="en-US"/>
              <a:t>http://www.pdl.cmu.edu/</a:t>
            </a:r>
          </a:p>
        </p:txBody>
      </p:sp>
      <p:sp>
        <p:nvSpPr>
          <p:cNvPr id="6" name="Rectangle 12"/>
          <p:cNvSpPr>
            <a:spLocks noGrp="1" noChangeArrowheads="1"/>
          </p:cNvSpPr>
          <p:nvPr>
            <p:ph type="sldNum" sz="quarter" idx="12"/>
          </p:nvPr>
        </p:nvSpPr>
        <p:spPr/>
        <p:txBody>
          <a:bodyPr/>
          <a:lstStyle>
            <a:lvl1pPr>
              <a:defRPr/>
            </a:lvl1pPr>
          </a:lstStyle>
          <a:p>
            <a:pPr>
              <a:defRPr/>
            </a:pPr>
            <a:fld id="{33D56BCF-9D70-4349-B646-CFEE53014A94}"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685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104900"/>
            <a:ext cx="7772400" cy="4648200"/>
          </a:xfrm>
        </p:spPr>
        <p:txBody>
          <a:bodyPr/>
          <a:lstStyle/>
          <a:p>
            <a:pPr lvl="0"/>
            <a:endParaRPr lang="en-US" noProof="0" smtClean="0"/>
          </a:p>
        </p:txBody>
      </p:sp>
      <p:sp>
        <p:nvSpPr>
          <p:cNvPr id="4" name="Rectangle 10"/>
          <p:cNvSpPr>
            <a:spLocks noGrp="1" noChangeArrowheads="1"/>
          </p:cNvSpPr>
          <p:nvPr>
            <p:ph type="dt" sz="half" idx="10"/>
          </p:nvPr>
        </p:nvSpPr>
        <p:spPr>
          <a:xfrm>
            <a:off x="6462713" y="6392863"/>
            <a:ext cx="2320925" cy="381000"/>
          </a:xfrm>
          <a:prstGeom prst="rect">
            <a:avLst/>
          </a:prstGeom>
        </p:spPr>
        <p:txBody>
          <a:bodyPr/>
          <a:lstStyle>
            <a:lvl1pPr>
              <a:defRPr/>
            </a:lvl1pPr>
          </a:lstStyle>
          <a:p>
            <a:pPr>
              <a:defRPr/>
            </a:pPr>
            <a:r>
              <a:rPr lang="en-US"/>
              <a:t>   Debabrata Dash  © </a:t>
            </a:r>
            <a:fld id="{5E91D687-3693-4728-980A-F94965F40F84}" type="datetime6">
              <a:rPr lang="en-US"/>
              <a:pPr>
                <a:defRPr/>
              </a:pPr>
              <a:t>August 11</a:t>
            </a:fld>
            <a:endParaRPr lang="en-US"/>
          </a:p>
        </p:txBody>
      </p:sp>
      <p:sp>
        <p:nvSpPr>
          <p:cNvPr id="5"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r>
              <a:rPr lang="en-US"/>
              <a:t>http://www.pdl.cmu.edu/</a:t>
            </a:r>
          </a:p>
        </p:txBody>
      </p:sp>
      <p:sp>
        <p:nvSpPr>
          <p:cNvPr id="6" name="Rectangle 12"/>
          <p:cNvSpPr>
            <a:spLocks noGrp="1" noChangeArrowheads="1"/>
          </p:cNvSpPr>
          <p:nvPr>
            <p:ph type="sldNum" sz="quarter" idx="12"/>
          </p:nvPr>
        </p:nvSpPr>
        <p:spPr/>
        <p:txBody>
          <a:bodyPr/>
          <a:lstStyle>
            <a:lvl1pPr>
              <a:defRPr/>
            </a:lvl1pPr>
          </a:lstStyle>
          <a:p>
            <a:pPr>
              <a:defRPr/>
            </a:pPr>
            <a:fld id="{AB3CF9B6-562C-4CF0-A26F-DE8DDD33FA88}"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sldNum" sz="quarter" idx="10"/>
          </p:nvPr>
        </p:nvSpPr>
        <p:spPr>
          <a:xfrm>
            <a:off x="3681413" y="6392863"/>
            <a:ext cx="1782762" cy="263431"/>
          </a:xfrm>
        </p:spPr>
        <p:txBody>
          <a:bodyPr/>
          <a:lstStyle>
            <a:lvl1pPr>
              <a:defRPr sz="1400"/>
            </a:lvl1pPr>
          </a:lstStyle>
          <a:p>
            <a:pPr>
              <a:defRPr/>
            </a:pPr>
            <a:fld id="{4E351B48-1EA9-4C79-9DBB-54504FCF33ED}" type="slidenum">
              <a:rPr lang="en-US" smtClean="0"/>
              <a:pPr>
                <a:defRPr/>
              </a:pPr>
              <a:t>‹#›</a:t>
            </a:fld>
            <a:endParaRPr lang="en-US" sz="3200"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Rectangle 12"/>
          <p:cNvSpPr>
            <a:spLocks noGrp="1" noChangeArrowheads="1"/>
          </p:cNvSpPr>
          <p:nvPr>
            <p:ph type="sldNum" sz="quarter" idx="12"/>
          </p:nvPr>
        </p:nvSpPr>
        <p:spPr/>
        <p:txBody>
          <a:bodyPr/>
          <a:lstStyle>
            <a:lvl1pPr>
              <a:defRPr/>
            </a:lvl1pPr>
          </a:lstStyle>
          <a:p>
            <a:pPr>
              <a:defRPr/>
            </a:pPr>
            <a:fld id="{39E8CA6D-D0E0-4869-AADE-53A07E08D9D3}"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1049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049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sldNum" sz="quarter" idx="12"/>
          </p:nvPr>
        </p:nvSpPr>
        <p:spPr/>
        <p:txBody>
          <a:bodyPr/>
          <a:lstStyle>
            <a:lvl1pPr>
              <a:defRPr/>
            </a:lvl1pPr>
          </a:lstStyle>
          <a:p>
            <a:pPr>
              <a:defRPr/>
            </a:pPr>
            <a:fld id="{EF214F4C-A11A-449C-B7CE-8D9D7A40947D}"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endParaRPr lang="en-US" dirty="0"/>
          </a:p>
        </p:txBody>
      </p:sp>
      <p:sp>
        <p:nvSpPr>
          <p:cNvPr id="9" name="Rectangle 12"/>
          <p:cNvSpPr>
            <a:spLocks noGrp="1" noChangeArrowheads="1"/>
          </p:cNvSpPr>
          <p:nvPr>
            <p:ph type="sldNum" sz="quarter" idx="12"/>
          </p:nvPr>
        </p:nvSpPr>
        <p:spPr/>
        <p:txBody>
          <a:bodyPr/>
          <a:lstStyle>
            <a:lvl1pPr>
              <a:defRPr/>
            </a:lvl1pPr>
          </a:lstStyle>
          <a:p>
            <a:pPr>
              <a:defRPr/>
            </a:pPr>
            <a:fld id="{5C22FBCD-B0E1-4AED-B3C7-E8AA123A1250}"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endParaRPr lang="en-US" dirty="0"/>
          </a:p>
        </p:txBody>
      </p:sp>
      <p:sp>
        <p:nvSpPr>
          <p:cNvPr id="5" name="Rectangle 12"/>
          <p:cNvSpPr>
            <a:spLocks noGrp="1" noChangeArrowheads="1"/>
          </p:cNvSpPr>
          <p:nvPr>
            <p:ph type="sldNum" sz="quarter" idx="12"/>
          </p:nvPr>
        </p:nvSpPr>
        <p:spPr/>
        <p:txBody>
          <a:bodyPr/>
          <a:lstStyle>
            <a:lvl1pPr>
              <a:defRPr/>
            </a:lvl1pPr>
          </a:lstStyle>
          <a:p>
            <a:pPr>
              <a:defRPr/>
            </a:pPr>
            <a:fld id="{8886D226-E583-4E72-8449-0B048C89BFF8}"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6462713" y="6392863"/>
            <a:ext cx="2320925" cy="381000"/>
          </a:xfrm>
          <a:prstGeom prst="rect">
            <a:avLst/>
          </a:prstGeom>
        </p:spPr>
        <p:txBody>
          <a:bodyPr/>
          <a:lstStyle>
            <a:lvl1pPr>
              <a:defRPr/>
            </a:lvl1pPr>
          </a:lstStyle>
          <a:p>
            <a:pPr>
              <a:defRPr/>
            </a:pPr>
            <a:r>
              <a:rPr lang="en-US"/>
              <a:t>   Debabrata Dash  © </a:t>
            </a:r>
            <a:fld id="{E90414DC-4963-4CF6-92E2-77D7DD9AAAB9}" type="datetime6">
              <a:rPr lang="en-US"/>
              <a:pPr>
                <a:defRPr/>
              </a:pPr>
              <a:t>August 11</a:t>
            </a:fld>
            <a:endParaRPr lang="en-US"/>
          </a:p>
        </p:txBody>
      </p:sp>
      <p:sp>
        <p:nvSpPr>
          <p:cNvPr id="3"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r>
              <a:rPr lang="en-US"/>
              <a:t>http://www.pdl.cmu.edu/</a:t>
            </a:r>
          </a:p>
        </p:txBody>
      </p:sp>
      <p:sp>
        <p:nvSpPr>
          <p:cNvPr id="4" name="Rectangle 12"/>
          <p:cNvSpPr>
            <a:spLocks noGrp="1" noChangeArrowheads="1"/>
          </p:cNvSpPr>
          <p:nvPr>
            <p:ph type="sldNum" sz="quarter" idx="12"/>
          </p:nvPr>
        </p:nvSpPr>
        <p:spPr/>
        <p:txBody>
          <a:bodyPr/>
          <a:lstStyle>
            <a:lvl1pPr>
              <a:defRPr/>
            </a:lvl1pPr>
          </a:lstStyle>
          <a:p>
            <a:pPr>
              <a:defRPr/>
            </a:pPr>
            <a:fld id="{42D9C3EA-64B5-4247-BDFC-55B75FBF5A0F}" type="slidenum">
              <a:rPr lang="en-US"/>
              <a:pPr>
                <a:defRPr/>
              </a:pPr>
              <a:t>‹#›</a:t>
            </a:fld>
            <a:endParaRPr lang="en-US" sz="160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xfrm>
            <a:off x="6462713" y="6392863"/>
            <a:ext cx="2320925" cy="381000"/>
          </a:xfrm>
          <a:prstGeom prst="rect">
            <a:avLst/>
          </a:prstGeom>
        </p:spPr>
        <p:txBody>
          <a:bodyPr/>
          <a:lstStyle>
            <a:lvl1pPr>
              <a:defRPr/>
            </a:lvl1pPr>
          </a:lstStyle>
          <a:p>
            <a:pPr>
              <a:defRPr/>
            </a:pPr>
            <a:r>
              <a:rPr lang="en-US"/>
              <a:t>   Debabrata Dash  © </a:t>
            </a:r>
            <a:fld id="{1E0F3F42-F5A3-400F-AA62-ED5B4867DC28}" type="datetime6">
              <a:rPr lang="en-US"/>
              <a:pPr>
                <a:defRPr/>
              </a:pPr>
              <a:t>August 11</a:t>
            </a:fld>
            <a:endParaRPr lang="en-US"/>
          </a:p>
        </p:txBody>
      </p:sp>
      <p:sp>
        <p:nvSpPr>
          <p:cNvPr id="6"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r>
              <a:rPr lang="en-US"/>
              <a:t>http://www.pdl.cmu.edu/</a:t>
            </a:r>
          </a:p>
        </p:txBody>
      </p:sp>
      <p:sp>
        <p:nvSpPr>
          <p:cNvPr id="7" name="Rectangle 12"/>
          <p:cNvSpPr>
            <a:spLocks noGrp="1" noChangeArrowheads="1"/>
          </p:cNvSpPr>
          <p:nvPr>
            <p:ph type="sldNum" sz="quarter" idx="12"/>
          </p:nvPr>
        </p:nvSpPr>
        <p:spPr/>
        <p:txBody>
          <a:bodyPr/>
          <a:lstStyle>
            <a:lvl1pPr>
              <a:defRPr/>
            </a:lvl1pPr>
          </a:lstStyle>
          <a:p>
            <a:pPr>
              <a:defRPr/>
            </a:pPr>
            <a:fld id="{C14106C8-DF1D-447D-AB85-C3879F57698D}"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11"/>
          <p:cNvSpPr>
            <a:spLocks noGrp="1" noChangeArrowheads="1"/>
          </p:cNvSpPr>
          <p:nvPr>
            <p:ph type="ftr" sz="quarter" idx="11"/>
          </p:nvPr>
        </p:nvSpPr>
        <p:spPr>
          <a:xfrm>
            <a:off x="369888" y="6392863"/>
            <a:ext cx="2286000" cy="381000"/>
          </a:xfrm>
          <a:prstGeom prst="rect">
            <a:avLst/>
          </a:prstGeom>
        </p:spPr>
        <p:txBody>
          <a:bodyPr/>
          <a:lstStyle>
            <a:lvl1pPr>
              <a:defRPr sz="900">
                <a:latin typeface="Helvetica" pitchFamily="34" charset="0"/>
              </a:defRPr>
            </a:lvl1pPr>
          </a:lstStyle>
          <a:p>
            <a:pPr>
              <a:defRPr/>
            </a:pPr>
            <a:r>
              <a:rPr lang="en-US"/>
              <a:t>http://www.pdl.cmu.edu/</a:t>
            </a:r>
          </a:p>
        </p:txBody>
      </p:sp>
      <p:sp>
        <p:nvSpPr>
          <p:cNvPr id="7" name="Rectangle 12"/>
          <p:cNvSpPr>
            <a:spLocks noGrp="1" noChangeArrowheads="1"/>
          </p:cNvSpPr>
          <p:nvPr>
            <p:ph type="sldNum" sz="quarter" idx="12"/>
          </p:nvPr>
        </p:nvSpPr>
        <p:spPr/>
        <p:txBody>
          <a:bodyPr/>
          <a:lstStyle>
            <a:lvl1pPr>
              <a:defRPr/>
            </a:lvl1pPr>
          </a:lstStyle>
          <a:p>
            <a:pPr>
              <a:defRPr/>
            </a:pPr>
            <a:fld id="{7B7A650E-C556-46B4-9A11-A9A6DDA6EF9C}" type="slidenum">
              <a:rPr lang="en-US"/>
              <a:pPr>
                <a:defRPr/>
              </a:pPr>
              <a:t>‹#›</a:t>
            </a:fld>
            <a:endParaRPr lang="en-US" sz="1600"/>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304800"/>
            <a:ext cx="7772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2" name="Line 8"/>
          <p:cNvSpPr>
            <a:spLocks noChangeShapeType="1"/>
          </p:cNvSpPr>
          <p:nvPr/>
        </p:nvSpPr>
        <p:spPr bwMode="auto">
          <a:xfrm>
            <a:off x="457200" y="938213"/>
            <a:ext cx="8229600" cy="0"/>
          </a:xfrm>
          <a:prstGeom prst="line">
            <a:avLst/>
          </a:prstGeom>
          <a:noFill/>
          <a:ln w="25400">
            <a:solidFill>
              <a:srgbClr val="336699"/>
            </a:solidFill>
            <a:round/>
            <a:headEnd/>
            <a:tailEnd/>
          </a:ln>
          <a:effectLst/>
        </p:spPr>
        <p:txBody>
          <a:bodyPr/>
          <a:lstStyle/>
          <a:p>
            <a:pPr>
              <a:defRPr/>
            </a:pPr>
            <a:endParaRPr lang="en-US"/>
          </a:p>
        </p:txBody>
      </p:sp>
      <p:sp>
        <p:nvSpPr>
          <p:cNvPr id="1033" name="Line 9"/>
          <p:cNvSpPr>
            <a:spLocks noChangeShapeType="1"/>
          </p:cNvSpPr>
          <p:nvPr/>
        </p:nvSpPr>
        <p:spPr bwMode="auto">
          <a:xfrm>
            <a:off x="465138" y="6400800"/>
            <a:ext cx="8229600" cy="0"/>
          </a:xfrm>
          <a:prstGeom prst="line">
            <a:avLst/>
          </a:prstGeom>
          <a:noFill/>
          <a:ln w="44450" cmpd="thickThin">
            <a:solidFill>
              <a:srgbClr val="336699"/>
            </a:solidFill>
            <a:round/>
            <a:headEnd/>
            <a:tailEnd/>
          </a:ln>
          <a:effectLst/>
        </p:spPr>
        <p:txBody>
          <a:bodyPr/>
          <a:lstStyle/>
          <a:p>
            <a:pPr>
              <a:defRPr/>
            </a:pPr>
            <a:endParaRPr lang="en-US"/>
          </a:p>
        </p:txBody>
      </p:sp>
      <p:sp>
        <p:nvSpPr>
          <p:cNvPr id="1036" name="Rectangle 12"/>
          <p:cNvSpPr>
            <a:spLocks noGrp="1" noChangeArrowheads="1"/>
          </p:cNvSpPr>
          <p:nvPr>
            <p:ph type="sldNum" sz="quarter" idx="4"/>
          </p:nvPr>
        </p:nvSpPr>
        <p:spPr bwMode="auto">
          <a:xfrm>
            <a:off x="3681413" y="6392863"/>
            <a:ext cx="1782762" cy="211137"/>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eaLnBrk="0" hangingPunct="0">
              <a:defRPr sz="1200"/>
            </a:lvl1pPr>
          </a:lstStyle>
          <a:p>
            <a:pPr>
              <a:defRPr/>
            </a:pPr>
            <a:fld id="{0B06E777-BFF0-48BD-BA68-9F5204C6C18E}" type="slidenum">
              <a:rPr lang="en-US" smtClean="0"/>
              <a:pPr>
                <a:defRPr/>
              </a:pPr>
              <a:t>‹#›</a:t>
            </a:fld>
            <a:endParaRPr lang="en-US" sz="2400" dirty="0"/>
          </a:p>
        </p:txBody>
      </p:sp>
      <p:sp>
        <p:nvSpPr>
          <p:cNvPr id="6152" name="Rectangle 18"/>
          <p:cNvSpPr>
            <a:spLocks noGrp="1" noChangeArrowheads="1"/>
          </p:cNvSpPr>
          <p:nvPr>
            <p:ph type="body" idx="1"/>
          </p:nvPr>
        </p:nvSpPr>
        <p:spPr bwMode="auto">
          <a:xfrm>
            <a:off x="685800" y="1104900"/>
            <a:ext cx="77724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ransition/>
  <p:timing>
    <p:tnLst>
      <p:par>
        <p:cTn id="1" dur="indefinite" restart="never" nodeType="tmRoot"/>
      </p:par>
    </p:tnLst>
  </p:timing>
  <p:hf hdr="0"/>
  <p:txStyles>
    <p:titleStyle>
      <a:lvl1pPr algn="ctr" rtl="0" eaLnBrk="0" fontAlgn="base" hangingPunct="0">
        <a:spcBef>
          <a:spcPct val="0"/>
        </a:spcBef>
        <a:spcAft>
          <a:spcPct val="0"/>
        </a:spcAft>
        <a:defRPr sz="3600">
          <a:solidFill>
            <a:srgbClr val="336699"/>
          </a:solidFill>
          <a:latin typeface="+mj-lt"/>
          <a:ea typeface="+mj-ea"/>
          <a:cs typeface="+mj-cs"/>
        </a:defRPr>
      </a:lvl1pPr>
      <a:lvl2pPr algn="ctr" rtl="0" eaLnBrk="0" fontAlgn="base" hangingPunct="0">
        <a:spcBef>
          <a:spcPct val="0"/>
        </a:spcBef>
        <a:spcAft>
          <a:spcPct val="0"/>
        </a:spcAft>
        <a:defRPr sz="3600">
          <a:solidFill>
            <a:srgbClr val="336699"/>
          </a:solidFill>
          <a:latin typeface="Times New Roman" pitchFamily="18" charset="0"/>
        </a:defRPr>
      </a:lvl2pPr>
      <a:lvl3pPr algn="ctr" rtl="0" eaLnBrk="0" fontAlgn="base" hangingPunct="0">
        <a:spcBef>
          <a:spcPct val="0"/>
        </a:spcBef>
        <a:spcAft>
          <a:spcPct val="0"/>
        </a:spcAft>
        <a:defRPr sz="3600">
          <a:solidFill>
            <a:srgbClr val="336699"/>
          </a:solidFill>
          <a:latin typeface="Times New Roman" pitchFamily="18" charset="0"/>
        </a:defRPr>
      </a:lvl3pPr>
      <a:lvl4pPr algn="ctr" rtl="0" eaLnBrk="0" fontAlgn="base" hangingPunct="0">
        <a:spcBef>
          <a:spcPct val="0"/>
        </a:spcBef>
        <a:spcAft>
          <a:spcPct val="0"/>
        </a:spcAft>
        <a:defRPr sz="3600">
          <a:solidFill>
            <a:srgbClr val="336699"/>
          </a:solidFill>
          <a:latin typeface="Times New Roman" pitchFamily="18" charset="0"/>
        </a:defRPr>
      </a:lvl4pPr>
      <a:lvl5pPr algn="ctr" rtl="0" eaLnBrk="0" fontAlgn="base" hangingPunct="0">
        <a:spcBef>
          <a:spcPct val="0"/>
        </a:spcBef>
        <a:spcAft>
          <a:spcPct val="0"/>
        </a:spcAft>
        <a:defRPr sz="3600">
          <a:solidFill>
            <a:srgbClr val="336699"/>
          </a:solidFill>
          <a:latin typeface="Times New Roman" pitchFamily="18" charset="0"/>
        </a:defRPr>
      </a:lvl5pPr>
      <a:lvl6pPr marL="457200" algn="ctr" rtl="0" fontAlgn="base">
        <a:spcBef>
          <a:spcPct val="0"/>
        </a:spcBef>
        <a:spcAft>
          <a:spcPct val="0"/>
        </a:spcAft>
        <a:defRPr sz="3600">
          <a:solidFill>
            <a:srgbClr val="336699"/>
          </a:solidFill>
          <a:latin typeface="Times New Roman" pitchFamily="18" charset="0"/>
        </a:defRPr>
      </a:lvl6pPr>
      <a:lvl7pPr marL="914400" algn="ctr" rtl="0" fontAlgn="base">
        <a:spcBef>
          <a:spcPct val="0"/>
        </a:spcBef>
        <a:spcAft>
          <a:spcPct val="0"/>
        </a:spcAft>
        <a:defRPr sz="3600">
          <a:solidFill>
            <a:srgbClr val="336699"/>
          </a:solidFill>
          <a:latin typeface="Times New Roman" pitchFamily="18" charset="0"/>
        </a:defRPr>
      </a:lvl7pPr>
      <a:lvl8pPr marL="1371600" algn="ctr" rtl="0" fontAlgn="base">
        <a:spcBef>
          <a:spcPct val="0"/>
        </a:spcBef>
        <a:spcAft>
          <a:spcPct val="0"/>
        </a:spcAft>
        <a:defRPr sz="3600">
          <a:solidFill>
            <a:srgbClr val="336699"/>
          </a:solidFill>
          <a:latin typeface="Times New Roman" pitchFamily="18" charset="0"/>
        </a:defRPr>
      </a:lvl8pPr>
      <a:lvl9pPr marL="1828800" algn="ctr" rtl="0" fontAlgn="base">
        <a:spcBef>
          <a:spcPct val="0"/>
        </a:spcBef>
        <a:spcAft>
          <a:spcPct val="0"/>
        </a:spcAft>
        <a:defRPr sz="3600">
          <a:solidFill>
            <a:srgbClr val="336699"/>
          </a:solidFill>
          <a:latin typeface="Times New Roman" pitchFamily="18"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Courier New" pitchFamily="49" charset="0"/>
        <a:buChar char="o"/>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slideLayout" Target="../slideLayouts/slideLayout2.xml"/><Relationship Id="rId7" Type="http://schemas.openxmlformats.org/officeDocument/2006/relationships/image" Target="../media/image13.gif"/><Relationship Id="rId2" Type="http://schemas.openxmlformats.org/officeDocument/2006/relationships/tags" Target="../tags/tag9.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vmlDrawing" Target="../drawings/vmlDrawing4.vml"/><Relationship Id="rId6" Type="http://schemas.openxmlformats.org/officeDocument/2006/relationships/image" Target="../media/image5.png"/><Relationship Id="rId5" Type="http://schemas.openxmlformats.org/officeDocument/2006/relationships/oleObject" Target="../embeddings/oleObject9.bin"/><Relationship Id="rId4"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10.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chart" Target="../charts/chart4.xml"/><Relationship Id="rId4" Type="http://schemas.openxmlformats.org/officeDocument/2006/relationships/chart" Target="../charts/chart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chart" Target="../charts/chart2.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11.xml"/><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3.bin"/><Relationship Id="rId11" Type="http://schemas.openxmlformats.org/officeDocument/2006/relationships/oleObject" Target="../embeddings/oleObject18.bin"/><Relationship Id="rId5" Type="http://schemas.openxmlformats.org/officeDocument/2006/relationships/oleObject" Target="../embeddings/oleObject12.bin"/><Relationship Id="rId10" Type="http://schemas.openxmlformats.org/officeDocument/2006/relationships/oleObject" Target="../embeddings/oleObject17.bin"/><Relationship Id="rId4" Type="http://schemas.openxmlformats.org/officeDocument/2006/relationships/oleObject" Target="../embeddings/oleObject11.bin"/><Relationship Id="rId9" Type="http://schemas.openxmlformats.org/officeDocument/2006/relationships/oleObject" Target="../embeddings/oleObject16.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slideLayout" Target="../slideLayouts/slideLayout2.xml"/><Relationship Id="rId7" Type="http://schemas.openxmlformats.org/officeDocument/2006/relationships/image" Target="../media/image5.png"/><Relationship Id="rId2" Type="http://schemas.openxmlformats.org/officeDocument/2006/relationships/tags" Target="../tags/tag6.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notesSlide" Target="../notesSlides/notesSlide4.xml"/><Relationship Id="rId9"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err="1" smtClean="0"/>
              <a:t>CoPhy</a:t>
            </a:r>
            <a:r>
              <a:rPr lang="en-US" b="1" dirty="0" smtClean="0"/>
              <a:t>: A Scalable, Portable, and Interactive Index Advisor</a:t>
            </a:r>
            <a:br>
              <a:rPr lang="en-US" b="1" dirty="0" smtClean="0"/>
            </a:br>
            <a:r>
              <a:rPr lang="en-US" b="1" dirty="0" smtClean="0"/>
              <a:t>for Large Workloads</a:t>
            </a:r>
            <a:br>
              <a:rPr lang="en-US" b="1" dirty="0" smtClean="0"/>
            </a:br>
            <a:endParaRPr lang="en-US" dirty="0"/>
          </a:p>
        </p:txBody>
      </p:sp>
      <p:sp>
        <p:nvSpPr>
          <p:cNvPr id="6" name="Subtitle 5"/>
          <p:cNvSpPr>
            <a:spLocks noGrp="1"/>
          </p:cNvSpPr>
          <p:nvPr>
            <p:ph type="subTitle" idx="1"/>
          </p:nvPr>
        </p:nvSpPr>
        <p:spPr>
          <a:xfrm>
            <a:off x="1371599" y="3886200"/>
            <a:ext cx="6815667" cy="393700"/>
          </a:xfrm>
        </p:spPr>
        <p:txBody>
          <a:bodyPr/>
          <a:lstStyle/>
          <a:p>
            <a:pPr>
              <a:buNone/>
            </a:pPr>
            <a:r>
              <a:rPr lang="en-US" dirty="0" smtClean="0"/>
              <a:t>Debabrata Dash,  Anastasia Ailamaki,  </a:t>
            </a:r>
            <a:r>
              <a:rPr lang="en-US" dirty="0" err="1" smtClean="0"/>
              <a:t>Neoklis</a:t>
            </a:r>
            <a:r>
              <a:rPr lang="en-US" dirty="0" smtClean="0"/>
              <a:t> </a:t>
            </a:r>
            <a:r>
              <a:rPr lang="en-US" dirty="0" err="1" smtClean="0"/>
              <a:t>Polyzotis</a:t>
            </a:r>
            <a:endParaRPr lang="en-US" dirty="0"/>
          </a:p>
        </p:txBody>
      </p:sp>
      <p:sp>
        <p:nvSpPr>
          <p:cNvPr id="4" name="Slide Number Placeholder 3"/>
          <p:cNvSpPr>
            <a:spLocks noGrp="1"/>
          </p:cNvSpPr>
          <p:nvPr>
            <p:ph type="sldNum" sz="quarter" idx="4294967295"/>
          </p:nvPr>
        </p:nvSpPr>
        <p:spPr>
          <a:xfrm>
            <a:off x="7361238" y="6392863"/>
            <a:ext cx="1782762" cy="263525"/>
          </a:xfrm>
        </p:spPr>
        <p:txBody>
          <a:bodyPr/>
          <a:lstStyle/>
          <a:p>
            <a:pPr>
              <a:defRPr/>
            </a:pPr>
            <a:fld id="{4E351B48-1EA9-4C79-9DBB-54504FCF33ED}" type="slidenum">
              <a:rPr lang="en-US" smtClean="0"/>
              <a:pPr>
                <a:defRPr/>
              </a:pPr>
              <a:t>1</a:t>
            </a:fld>
            <a:endParaRPr lang="en-US" sz="3200" dirty="0"/>
          </a:p>
        </p:txBody>
      </p:sp>
      <p:pic>
        <p:nvPicPr>
          <p:cNvPr id="118788" name="Picture 4" descr="http://www.gadgetsmagazine.com.ph/wp-content/uploads/2011/07/hp-logo-3d-291x300.jpeg"/>
          <p:cNvPicPr>
            <a:picLocks noChangeAspect="1" noChangeArrowheads="1"/>
          </p:cNvPicPr>
          <p:nvPr/>
        </p:nvPicPr>
        <p:blipFill>
          <a:blip r:embed="rId2" cstate="print"/>
          <a:srcRect/>
          <a:stretch>
            <a:fillRect/>
          </a:stretch>
        </p:blipFill>
        <p:spPr bwMode="auto">
          <a:xfrm>
            <a:off x="361950" y="5236098"/>
            <a:ext cx="1009650" cy="1040876"/>
          </a:xfrm>
          <a:prstGeom prst="rect">
            <a:avLst/>
          </a:prstGeom>
          <a:noFill/>
        </p:spPr>
      </p:pic>
      <p:pic>
        <p:nvPicPr>
          <p:cNvPr id="118790" name="Picture 6" descr="http://ceat.epfl.ch/files/content/sites/ceat/files/shared/images/menus/ecussons/EPFL.png"/>
          <p:cNvPicPr>
            <a:picLocks noChangeAspect="1" noChangeArrowheads="1"/>
          </p:cNvPicPr>
          <p:nvPr/>
        </p:nvPicPr>
        <p:blipFill>
          <a:blip r:embed="rId3" cstate="print"/>
          <a:srcRect/>
          <a:stretch>
            <a:fillRect/>
          </a:stretch>
        </p:blipFill>
        <p:spPr bwMode="auto">
          <a:xfrm>
            <a:off x="3060701" y="5300186"/>
            <a:ext cx="1987549" cy="962127"/>
          </a:xfrm>
          <a:prstGeom prst="rect">
            <a:avLst/>
          </a:prstGeom>
          <a:noFill/>
        </p:spPr>
      </p:pic>
      <p:sp>
        <p:nvSpPr>
          <p:cNvPr id="118792" name="AutoShape 8" descr="data:image/jpg;base64,/9j/4AAQSkZJRgABAQAAAQABAAD/2wCEAAkGBhMQERMUEhQVFBIVGBQZFBgXFxgaIBkeFh4dHxkeIh0XHCYeFx4vGhoaIDAiJScpODAsHB4xNTAtNSgrLCkBCQoKDgwOGg8PGTUlHSM1KS41LywsKi8tLCssNSowKiwsLCksLCwqLCopLyksLCwsLCwqLCwpKSwqLCosLCkxNf/AABEIAEgBPAMBIgACEQEDEQH/xAAbAAADAQEBAQEAAAAAAAAAAAAABQYEAwIHAf/EAD8QAAEDAgIFCAkDAgYDAAAAAAEAAgMEERIhBQYHMUETIjRRcXKxsjIzNWFzg5GhwYGCwiNSFEJidJLRFaLh/8QAGQEAAwEBAQAAAAAAAAAAAAAAAAEDAgQF/8QAMBEAAgECAwUHBAIDAAAAAAAAAQIAAxESITEzQVFhcQQyQ4GRwfATIrHRNEIjUmL/2gAMAwEAAhEDEQA/APuKFFbRNISROpeTe5mIyYsLiL2Mdr237z9U210qnx0T3McWuGDMGxzI4hWFIkL/ANSRqD7uUfoSfVGd0lFA57i5xbmSbk5niVPQVMlfpCaJ0skcMOKzYnFhNiG5lpzzzQKVywvpGalgDxlyhQxrJKHSMUAlkkhlw3Eji8guJAsTnvA+6uVl6eC3Axo+K/KCEKHhq319fLE6WSOGLFhbE4sJwm2ZGe/NCJiudwg74bc5cIURJUSUOkIYWyySQz4btkcXkXJbkXe/NVGnNIGnp5ZQLljSQPfuH3KbUiCLb4lcEG+6b0KK1b0S6tgM01RUY3l1sErmBtupoyWjUPTMkvLQyuxmE2DjvIuRn15haajYGx01iWpci41lahRe0XSckBpjG9zc3EgEi9sO+29NtbK1woJJI3FpwxkOabHNzeI9xSFI2U/7Q+oLsOEfISbVaV0tDCXOcXOYbuJud5zuVJ62aPnoYmvbVzvLnYbOcRwJ4H3JpSxPgvnBqllxWn0VCmNXdBSf0Z3VU7wWhxY4804m7t/v+y86/aekpomNiOF0hIxdQG+3vz3pCld8Cm8f1LLiIlShRemtBupqQzR1NTysYa4l0riHXIvzSbcVQataUNTTRyOtiIIdbrBIPhdJqdlxA3GkFe5wkZxohCnNedOPpacGPJ73YQeoWuf1WEQuwUTTMFFzKNCi6nQLmURnFTU8s2PlL8q/CTbFbDe1uCc6n6XfVUrXyWxglriONuP0VGpWXEDfdMq9zYiO0KB1kqZXaTjhEsrI3iMEMeRa9724XXTWKWfRnJyRzySsc4hzJTi3C+/6rYoXsL5mYNa18shLpC4PmxRFwyuy491xdSuzevkmjnMj3PIe22Ik2y96kKZKluEoXswXjLFChqDSMp0xJGZHmMF9m4jb0Bw3b1WaX0c6ePA2V8RuDiZvy4JvTwEAnXOJXxAkDSbUL53rXo+Wiia8VlQ9znYQHOO6xJOR7FXarB/+EhMjnOe5uIlxuc+33JvSCoHBvEtS7YSI2Qhcp6lrLX3nIAZknqA4qBNszKzqhI6rTeRNyGjeGDEer0vRbmQMr71ygDnFzeeC22LFNJcE7hzRb8KB7Qt7CV+kbXMoUKeptJlmLN+EEXMnPbmSMnDnWyI3HcU3ptINfYbicxuId72kZOWkrK8TUys1IQhWk5BbT/SpO2XxjTnXvoEny/EJNtP9Kk7ZfGNOde+gSfL8Qu5dKXU/mch1qfN006ldBp+6fEqe1Q9p1vzPOFQ6ldBp+6fEqe1Q9p1vzPOEh4vzfGf6fN08a0+1qTth85V+sdRoiGSRsr42ukbbC47xY3H3Wxc9RwwUcJZEKknjBQGqhw6VqmnInlbf8gfBX6+e62xuoa6OraLseRi7QLOHuu3d71Ts+eJOImK2Vm4Gada/alF8vzlPtc+gz938hbW0sFRyc+FrzZpjfbMDeLdSx659Bn7v5CA+JkHD9wK2DHjMuz/oTO13ik+zzpNZ3v5OTjZ/0KPtd4pPs86TWd7+TlU+L83yY8P5unjarup/mfxXWorOV0He9y1rGn9sjR4WRtKaC+kBzBc4H9S1LIiY6DSFO45xSMt2F7R+FRBeknI+8w5tUbp7Sz1L6DT9z8lJdqPR4/ifxKdal9Bp+5+Sku1Ho8fxP4lQp/yPMyr7HylLoDosHw4/KFJbUt1P3n/hVugOiwfDj8oUltS3U/ef+EUNv6x1tl6R9rb7Pm7jfFq5agdBj7X+Yrrrb7Pm7jfELlqB0GPtf5is+AevtH4vlKNRO1L1EPxD5SrZRO1L1EPxD5Sl2barHX2ZjnSfsyT/AGx8ixbN+h/Mf+E8ooGyU0bHgOa6NocDxBaLhdqKgjgbhiaGNvew6ykXGApzjCHEG5SH077Zg+V+Vo2qeoi77vKs+nfbMHyvyu+1R39GEcS91h+3/wChdS9+n0nO3cfrK2Po4+GPKpLZZ6uo77fKq5otAPh/xUjss9XUd9vlUF2T+Uq20XzmfR3tyX9/kC+gr59o725L+/yBfQUu06r0EdDQ9TPn21CfE+ni7x/5ENCvKSDBGxn9rWt+gsvn2sA5fTETN4YYgR2c4/Yr6MnWypovn6xUs3YznPMGNJP6DrJ3D6qX0hWFxdzgHkEtJza7Cc2jqaDfvWuciE40xNuF7Wz3jecgc+oYjvSimzIIGJos91zhYA3KPe0FotnxuGtzK8btDFjhE9GkthecY4nkOeOaw/3AW5ws6wNrA9Vjub1LBPVOxXEj7j3nLgLEb95ytuXmihuSciMYJvv358L9f6LtVtHKsOQaSRa3/W9eaSWW4nWBYzZSvbzS7C6xLnCQ2xuH+YOAw/o7LM9a0SSglxaMIBGMFwbiO/Jo5oeOBacza+RSrSDOa6wtm3MDIZrbHD/SaWtYS0tJBHvyJB+xBz3FWVjmswQNZSaOrMYsTdwAINrYmncbcOojgQVsSGkmwyXubXDrkWJD+a/LcOfhd9U+Xq0XxLnOKotjILaf6VJ2y+Mac699Ak+X4hJtp/pUnbL4xpzr30CT5fiF6i6Uup/M4DrU+bpp1K6DT90+JU9qh7TrfmecKh1K6DT90+JU9qh7TrfmecJDxfm+M/0+bpeISiv1mihqI6dwfjkw4SALc42FzfrTdchUixM6QQdILBpzRLaqB8Tv8w5p6nDcfqt6UaO1minnkgYH448WIkC3NNjbNNQ3eXdExGh3ye2faUcx0lHLk+MuLL8LHnN+uY7SnuufQZ+7+QpvTcPI6Yp3ty5Usv8AqSx32VJrn0Gfu/kLpcA1Ecb7GQW4RlO68ndUNWRNSteZp2XLsmPsN/VYrzs3jwz1YuTYgXPuc5O9n/QmdrvFJ9nnSazvfycqOxIqA/M5hVAKEfMp72k+nR993i1LdbhyNRVg7p4o3Dta9n/RTLaR6dH33eLVz2o0XNglHAlh/XMeBWqJypjjf83mao756Sj1L6DT9z8lJdqPR4/ifxKdal9Bp+5+Sku1Ho8fxP4lQp/yPMyr7HylLoDosHw4/KFJbUt1P2v/AAq3QHRYPhx+UKS2pbqfvP8Awiht/WOtsvSe9YdVxFRySCed1mtOFzwWnMbxZNtn/QY+1/mK662+z5u43xauWoHQY+1/mKGYtRz4+0QULVy4SjUTtS9RD8Q+Uq2UTtS9RD8Q+UrHZtqs3X2ZlZov1EXcZ4BakuhrBDSNkdctZE1xtvsG3K9aF0yyrj5SMODbkc4WOX6qTKczulARkJE6zQ49LwtDnMJEQxNNiN+YRrPQGgnhqHPNS25GGbMi2eR3ddssiuunfbMHyvytG1T1EXfd5V3qTipruInGwyc8DLCWTFEXDcWE/UKO2WerqO+3yqtj6OPhjyqS2WerqO+3yrmTZP5S7bRfOZ9He3Jf3+QL6Cvn2jvbkv7/ACBXlXNgje/+1rnfQXT7RqvQQo6N1M+favf19LzSbw0ykHs5jfsvoy+fbLocTqiQ/wChv1uT+F9BR2rv4eFhDs/cvxiPSLC57hlm5oF+rA89R8CuFKyzntJa5wLCBazQMI57utoG4ZZj6MNKRkHE2wJGXeZcj/1xBJ31ThjxPxFwDXm2Hrwe8MOIjEerLevEqWVs56SZjKLdHNuXXuQTv6812qr42deI/pl7lxjnbI7DGzkif9RINr3zP6H9uW9eaie7wBcEOPvbzhYEHq43XnggLOmxJnbSMowkOuQRcEdYzG/d2r3RQCwIe/C0HEcwA59rDPOxsM91xkvFbpBocRGXsc3K4ditwdZ2dwcivdGTYGxuQ5xed728GXJ5xLze5tuFlrIvxizwzS1uTiGtbibNfD12F9xPHjle+7JVqmqCiBJGENxYQWgk2vz5MzmMsAtwuqVep2UEAmcdY5iQW0/0qTtl8Y05176BJ8vxC8a8auyVTI3RWL4i44SbYg7DfPr5o+6yaemqqyAQMpJIy4txOe5mEYc+Did69hCCKeel7+s85gQXy1jfUroNP3T4lT2qHtOt+Z5wq7Qmjv8ADU8UV8WBties7z91NR6Knoq6WdkRnimxXwFoc3EQdziOI+iyrAlxfX9xspATlMetPtak7YfOVfqM/wDET1lfHUSRGCKLDYPLS52E3GTSQMz9lZrFYiyjgJukDdjxMFAaoe06vtk86v1GRaJmo66WdkTpoZb3wFuJuI3OTiL5ookYWHEQqjNTwnHWr2pRfL85T7XPoM/d/ISl+i56yvinfE6CKHDbGW4nWJO5pNsynmtFI+WkmZGMT3Ns0deY61skA0xfT9zABs54zBs/6Eztd4pPs86TWd7+TlQam0EkFKxkjcLwXXGXE+5LNS9CzQT1TpWFrXnmm4z5zjwPUUyw/wAmev7gAfsmXaR6dH33eLU21/gDqGQn/KY3DtxAeDis2vOh5qh1MYmF4Y4l1iMs29Z9yZ620T5qOWONuJ7sFhlnZ7Sd/uBQrC1PPT9wKm7/ADdPzUvoNP3PyUl2o9Hj+J/Ep/qvSPhpIWSDC9rbOHVmepLNf9Ey1MDGwsL3B9yAQMrHrKzTYCvfdcxuD9K3KOdAdFg+HH5QpLalup+8/wDCsNDwllPC1ws5rGAjqIAupzaBoWapEPIsL8JdisQLXt1lFEgVrnnHVBNKw5Rjrb7Pm7jfFq5agdBj7X+YrXrJRPlopI2NxPLGgD9QvGp1A+CkYyRuF4LrjLiSeCzcfRtzjsfq35R2onal6iH4h8pVskGuer7qyANjIxsdibc2BysQs0GC1ATHWBZCBPWk/Zkn+2PkWLZv0P5j/wALjU1lU+kNP/g5BI6Pky7EzDusTfFfd7k41U0M6kpmxuIL7lzrbgXcFRvtpkHUmYXNwRwkvp32zB8r8rRtU9RF33eVdtL6EmfpSKZrCYm8nd1xla9+N132haHmqYo2wsLyHOJAIG8W4lVVlx0890mynC+W+P4+jj4Y8qktlnq6jvt8qsoIf6TWu/tAP0sVIav0FRo10rOQfPG912ujLL5ZZhzhbJRQgo67zaVYWZT1mTR3tyX9/kCqNcank6Kc8S3CP3ZflKNXtBTOrZauZnJB2LAwkE5gDO2W4fUrbr1QzT0wjhYXkvaXAEDJufE9dltypqoL6WmFBFNstbzLs0psNIXW9ORx/QWA8Cq1RWhaqupoGRCixBgOfKtF7kk5fqqjRFVLJHimi5F9yMOLFkNxuFOupLFvcSlIjCF9poqIMbSLkdRHAjMH6pG2INeRJkzi0WAx8DfI4f7STbhkQFQrPVUTZN+RF7Ee/h1Ee4rhq08WY1nUj2ykvpHR8kUrLOc7EHYG5FzSbFwPAi5vkvAjdE/JxsCW2zBzGRAIu0X95TWo0U5liBiIBbvc4YT/AKSbtI4WJ4rG3Rz73Bd6bXb5G7rj/M37rzmpENkJ1BwROejOVjfGC3nm4u8YQQfSGW+xz3cbLVWUgYRhe7lBe4OEsAN83DOzczZvH7rzSaIJDRziGuxbnNt1c9+dt5sG5lOKTRgbm7M3uANwPE55ud/qP2VaVJitrTDuAbz80XRBgvYjKzQd4G/PrcTmfpwW9CF6CqFFhOUm5vBCELUUEIQiEEIQiEEIQiEEIQiEEIQiEEIQiEEIQiEEIQiEEIQiEEIQiEEIQiEEIQiEEIQiEEIQiEEIQiEEIQiEEIQiEEIQiEEIQiE//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8794" name="AutoShape 10" descr="data:image/jpg;base64,/9j/4AAQSkZJRgABAQAAAQABAAD/2wCEAAkGBhMQERMUEhQVFBIVGBQZFBgXFxgaIBkeFh4dHxkeIh0XHCYeFx4vGhoaIDAiJScpODAsHB4xNTAtNSgrLCkBCQoKDgwOGg8PGTUlHSM1KS41LywsKi8tLCssNSowKiwsLCksLCwqLCopLyksLCwsLCwqLCwpKSwqLCosLCkxNf/AABEIAEgBPAMBIgACEQEDEQH/xAAbAAADAQEBAQEAAAAAAAAAAAAABQYEAwIHAf/EAD8QAAEDAgIFCAkDAgYDAAAAAAEAAgMEERIhBQYHMUETIjRRcXKxsjIzNWFzg5GhwYGCwiNSFEJidJLRFaLh/8QAGQEAAwEBAQAAAAAAAAAAAAAAAAEDAgQF/8QAMBEAAgECAwUHBAIDAAAAAAAAAQIAAxESITEzQVFhcQQyQ4GRwfATIrHRNEIjUmL/2gAMAwEAAhEDEQA/APuKFFbRNISROpeTe5mIyYsLiL2Mdr237z9U210qnx0T3McWuGDMGxzI4hWFIkL/ANSRqD7uUfoSfVGd0lFA57i5xbmSbk5niVPQVMlfpCaJ0skcMOKzYnFhNiG5lpzzzQKVywvpGalgDxlyhQxrJKHSMUAlkkhlw3Eji8guJAsTnvA+6uVl6eC3Axo+K/KCEKHhq319fLE6WSOGLFhbE4sJwm2ZGe/NCJiudwg74bc5cIURJUSUOkIYWyySQz4btkcXkXJbkXe/NVGnNIGnp5ZQLljSQPfuH3KbUiCLb4lcEG+6b0KK1b0S6tgM01RUY3l1sErmBtupoyWjUPTMkvLQyuxmE2DjvIuRn15haajYGx01iWpci41lahRe0XSckBpjG9zc3EgEi9sO+29NtbK1woJJI3FpwxkOabHNzeI9xSFI2U/7Q+oLsOEfISbVaV0tDCXOcXOYbuJud5zuVJ62aPnoYmvbVzvLnYbOcRwJ4H3JpSxPgvnBqllxWn0VCmNXdBSf0Z3VU7wWhxY4804m7t/v+y86/aekpomNiOF0hIxdQG+3vz3pCld8Cm8f1LLiIlShRemtBupqQzR1NTysYa4l0riHXIvzSbcVQataUNTTRyOtiIIdbrBIPhdJqdlxA3GkFe5wkZxohCnNedOPpacGPJ73YQeoWuf1WEQuwUTTMFFzKNCi6nQLmURnFTU8s2PlL8q/CTbFbDe1uCc6n6XfVUrXyWxglriONuP0VGpWXEDfdMq9zYiO0KB1kqZXaTjhEsrI3iMEMeRa9724XXTWKWfRnJyRzySsc4hzJTi3C+/6rYoXsL5mYNa18shLpC4PmxRFwyuy491xdSuzevkmjnMj3PIe22Ik2y96kKZKluEoXswXjLFChqDSMp0xJGZHmMF9m4jb0Bw3b1WaX0c6ePA2V8RuDiZvy4JvTwEAnXOJXxAkDSbUL53rXo+Wiia8VlQ9znYQHOO6xJOR7FXarB/+EhMjnOe5uIlxuc+33JvSCoHBvEtS7YSI2Qhcp6lrLX3nIAZknqA4qBNszKzqhI6rTeRNyGjeGDEer0vRbmQMr71ygDnFzeeC22LFNJcE7hzRb8KB7Qt7CV+kbXMoUKeptJlmLN+EEXMnPbmSMnDnWyI3HcU3ptINfYbicxuId72kZOWkrK8TUys1IQhWk5BbT/SpO2XxjTnXvoEny/EJNtP9Kk7ZfGNOde+gSfL8Qu5dKXU/mch1qfN006ldBp+6fEqe1Q9p1vzPOFQ6ldBp+6fEqe1Q9p1vzPOEh4vzfGf6fN08a0+1qTth85V+sdRoiGSRsr42ukbbC47xY3H3Wxc9RwwUcJZEKknjBQGqhw6VqmnInlbf8gfBX6+e62xuoa6OraLseRi7QLOHuu3d71Ts+eJOImK2Vm4Gada/alF8vzlPtc+gz938hbW0sFRyc+FrzZpjfbMDeLdSx659Bn7v5CA+JkHD9wK2DHjMuz/oTO13ik+zzpNZ3v5OTjZ/0KPtd4pPs86TWd7+TlU+L83yY8P5unjarup/mfxXWorOV0He9y1rGn9sjR4WRtKaC+kBzBc4H9S1LIiY6DSFO45xSMt2F7R+FRBeknI+8w5tUbp7Sz1L6DT9z8lJdqPR4/ifxKdal9Bp+5+Sku1Ho8fxP4lQp/yPMyr7HylLoDosHw4/KFJbUt1P3n/hVugOiwfDj8oUltS3U/ef+EUNv6x1tl6R9rb7Pm7jfFq5agdBj7X+Yrrrb7Pm7jfELlqB0GPtf5is+AevtH4vlKNRO1L1EPxD5SrZRO1L1EPxD5Sl2barHX2ZjnSfsyT/AGx8ixbN+h/Mf+E8ooGyU0bHgOa6NocDxBaLhdqKgjgbhiaGNvew6ykXGApzjCHEG5SH077Zg+V+Vo2qeoi77vKs+nfbMHyvyu+1R39GEcS91h+3/wChdS9+n0nO3cfrK2Po4+GPKpLZZ6uo77fKq5otAPh/xUjss9XUd9vlUF2T+Uq20XzmfR3tyX9/kC+gr59o725L+/yBfQUu06r0EdDQ9TPn21CfE+ni7x/5ENCvKSDBGxn9rWt+gsvn2sA5fTETN4YYgR2c4/Yr6MnWypovn6xUs3YznPMGNJP6DrJ3D6qX0hWFxdzgHkEtJza7Cc2jqaDfvWuciE40xNuF7Wz3jecgc+oYjvSimzIIGJos91zhYA3KPe0FotnxuGtzK8btDFjhE9GkthecY4nkOeOaw/3AW5ws6wNrA9Vjub1LBPVOxXEj7j3nLgLEb95ytuXmihuSciMYJvv358L9f6LtVtHKsOQaSRa3/W9eaSWW4nWBYzZSvbzS7C6xLnCQ2xuH+YOAw/o7LM9a0SSglxaMIBGMFwbiO/Jo5oeOBacza+RSrSDOa6wtm3MDIZrbHD/SaWtYS0tJBHvyJB+xBz3FWVjmswQNZSaOrMYsTdwAINrYmncbcOojgQVsSGkmwyXubXDrkWJD+a/LcOfhd9U+Xq0XxLnOKotjILaf6VJ2y+Mac699Ak+X4hJtp/pUnbL4xpzr30CT5fiF6i6Uup/M4DrU+bpp1K6DT90+JU9qh7TrfmecKh1K6DT90+JU9qh7TrfmecJDxfm+M/0+bpeISiv1mihqI6dwfjkw4SALc42FzfrTdchUixM6QQdILBpzRLaqB8Tv8w5p6nDcfqt6UaO1minnkgYH448WIkC3NNjbNNQ3eXdExGh3ye2faUcx0lHLk+MuLL8LHnN+uY7SnuufQZ+7+QpvTcPI6Yp3ty5Usv8AqSx32VJrn0Gfu/kLpcA1Ecb7GQW4RlO68ndUNWRNSteZp2XLsmPsN/VYrzs3jwz1YuTYgXPuc5O9n/QmdrvFJ9nnSazvfycqOxIqA/M5hVAKEfMp72k+nR993i1LdbhyNRVg7p4o3Dta9n/RTLaR6dH33eLVz2o0XNglHAlh/XMeBWqJypjjf83mao756Sj1L6DT9z8lJdqPR4/ifxKdal9Bp+5+Sku1Ho8fxP4lQp/yPMyr7HylLoDosHw4/KFJbUt1P2v/AAq3QHRYPhx+UKS2pbqfvP8Awiht/WOtsvSe9YdVxFRySCed1mtOFzwWnMbxZNtn/QY+1/mK662+z5u43xauWoHQY+1/mKGYtRz4+0QULVy4SjUTtS9RD8Q+Uq2UTtS9RD8Q+UrHZtqs3X2ZlZov1EXcZ4BakuhrBDSNkdctZE1xtvsG3K9aF0yyrj5SMODbkc4WOX6qTKczulARkJE6zQ49LwtDnMJEQxNNiN+YRrPQGgnhqHPNS25GGbMi2eR3ddssiuunfbMHyvytG1T1EXfd5V3qTipruInGwyc8DLCWTFEXDcWE/UKO2WerqO+3yqtj6OPhjyqS2WerqO+3yrmTZP5S7bRfOZ9He3Jf3+QL6Cvn2jvbkv7/ACBXlXNgje/+1rnfQXT7RqvQQo6N1M+favf19LzSbw0ykHs5jfsvoy+fbLocTqiQ/wChv1uT+F9BR2rv4eFhDs/cvxiPSLC57hlm5oF+rA89R8CuFKyzntJa5wLCBazQMI57utoG4ZZj6MNKRkHE2wJGXeZcj/1xBJ31ThjxPxFwDXm2Hrwe8MOIjEerLevEqWVs56SZjKLdHNuXXuQTv6812qr42deI/pl7lxjnbI7DGzkif9RINr3zP6H9uW9eaie7wBcEOPvbzhYEHq43XnggLOmxJnbSMowkOuQRcEdYzG/d2r3RQCwIe/C0HEcwA59rDPOxsM91xkvFbpBocRGXsc3K4ditwdZ2dwcivdGTYGxuQ5xed728GXJ5xLze5tuFlrIvxizwzS1uTiGtbibNfD12F9xPHjle+7JVqmqCiBJGENxYQWgk2vz5MzmMsAtwuqVep2UEAmcdY5iQW0/0qTtl8Y05176BJ8vxC8a8auyVTI3RWL4i44SbYg7DfPr5o+6yaemqqyAQMpJIy4txOe5mEYc+Did69hCCKeel7+s85gQXy1jfUroNP3T4lT2qHtOt+Z5wq7Qmjv8ADU8UV8WBties7z91NR6Knoq6WdkRnimxXwFoc3EQdziOI+iyrAlxfX9xspATlMetPtak7YfOVfqM/wDET1lfHUSRGCKLDYPLS52E3GTSQMz9lZrFYiyjgJukDdjxMFAaoe06vtk86v1GRaJmo66WdkTpoZb3wFuJuI3OTiL5ookYWHEQqjNTwnHWr2pRfL85T7XPoM/d/ISl+i56yvinfE6CKHDbGW4nWJO5pNsynmtFI+WkmZGMT3Ns0deY61skA0xfT9zABs54zBs/6Eztd4pPs86TWd7+TlQam0EkFKxkjcLwXXGXE+5LNS9CzQT1TpWFrXnmm4z5zjwPUUyw/wAmev7gAfsmXaR6dH33eLU21/gDqGQn/KY3DtxAeDis2vOh5qh1MYmF4Y4l1iMs29Z9yZ620T5qOWONuJ7sFhlnZ7Sd/uBQrC1PPT9wKm7/ADdPzUvoNP3PyUl2o9Hj+J/Ep/qvSPhpIWSDC9rbOHVmepLNf9Ey1MDGwsL3B9yAQMrHrKzTYCvfdcxuD9K3KOdAdFg+HH5QpLalup+8/wDCsNDwllPC1ws5rGAjqIAupzaBoWapEPIsL8JdisQLXt1lFEgVrnnHVBNKw5Rjrb7Pm7jfFq5agdBj7X+YrXrJRPlopI2NxPLGgD9QvGp1A+CkYyRuF4LrjLiSeCzcfRtzjsfq35R2onal6iH4h8pVskGuer7qyANjIxsdibc2BysQs0GC1ATHWBZCBPWk/Zkn+2PkWLZv0P5j/wALjU1lU+kNP/g5BI6Pky7EzDusTfFfd7k41U0M6kpmxuIL7lzrbgXcFRvtpkHUmYXNwRwkvp32zB8r8rRtU9RF33eVdtL6EmfpSKZrCYm8nd1xla9+N132haHmqYo2wsLyHOJAIG8W4lVVlx0890mynC+W+P4+jj4Y8qktlnq6jvt8qsoIf6TWu/tAP0sVIav0FRo10rOQfPG912ujLL5ZZhzhbJRQgo67zaVYWZT1mTR3tyX9/kCqNcank6Kc8S3CP3ZflKNXtBTOrZauZnJB2LAwkE5gDO2W4fUrbr1QzT0wjhYXkvaXAEDJufE9dltypqoL6WmFBFNstbzLs0psNIXW9ORx/QWA8Cq1RWhaqupoGRCixBgOfKtF7kk5fqqjRFVLJHimi5F9yMOLFkNxuFOupLFvcSlIjCF9poqIMbSLkdRHAjMH6pG2INeRJkzi0WAx8DfI4f7STbhkQFQrPVUTZN+RF7Ee/h1Ee4rhq08WY1nUj2ykvpHR8kUrLOc7EHYG5FzSbFwPAi5vkvAjdE/JxsCW2zBzGRAIu0X95TWo0U5liBiIBbvc4YT/AKSbtI4WJ4rG3Rz73Bd6bXb5G7rj/M37rzmpENkJ1BwROejOVjfGC3nm4u8YQQfSGW+xz3cbLVWUgYRhe7lBe4OEsAN83DOzczZvH7rzSaIJDRziGuxbnNt1c9+dt5sG5lOKTRgbm7M3uANwPE55ud/qP2VaVJitrTDuAbz80XRBgvYjKzQd4G/PrcTmfpwW9CF6CqFFhOUm5vBCELUUEIQiEEIQiEEIQiEEIQiEEIQiEEIQiEEIQiEEIQiEEIQiEEIQiEEIQiEEIQiEEIQiEEIQiEEIQiEEIQiEEIQiEEIQiEEIQiE//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18796" name="Picture 12" descr="http://housing.ucsc.edu/cro/workshop/images/CRO-workshop-UCSC-logo.gif"/>
          <p:cNvPicPr>
            <a:picLocks noChangeAspect="1" noChangeArrowheads="1"/>
          </p:cNvPicPr>
          <p:nvPr/>
        </p:nvPicPr>
        <p:blipFill>
          <a:blip r:embed="rId4" cstate="print"/>
          <a:srcRect/>
          <a:stretch>
            <a:fillRect/>
          </a:stretch>
        </p:blipFill>
        <p:spPr bwMode="auto">
          <a:xfrm>
            <a:off x="6172201" y="5698403"/>
            <a:ext cx="2609849" cy="593148"/>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Structure</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10</a:t>
            </a:fld>
            <a:endParaRPr lang="en-US" sz="3200" dirty="0"/>
          </a:p>
        </p:txBody>
      </p:sp>
      <p:grpSp>
        <p:nvGrpSpPr>
          <p:cNvPr id="5" name="Group 4"/>
          <p:cNvGrpSpPr/>
          <p:nvPr/>
        </p:nvGrpSpPr>
        <p:grpSpPr>
          <a:xfrm>
            <a:off x="457200" y="1214963"/>
            <a:ext cx="1837267" cy="1435105"/>
            <a:chOff x="3513667" y="1037163"/>
            <a:chExt cx="1837267" cy="1435105"/>
          </a:xfrm>
        </p:grpSpPr>
        <p:cxnSp>
          <p:nvCxnSpPr>
            <p:cNvPr id="6" name="AutoShape 37"/>
            <p:cNvCxnSpPr>
              <a:cxnSpLocks noChangeShapeType="1"/>
            </p:cNvCxnSpPr>
            <p:nvPr/>
          </p:nvCxnSpPr>
          <p:spPr bwMode="auto">
            <a:xfrm flipH="1" flipV="1">
              <a:off x="4668474" y="1640101"/>
              <a:ext cx="311697" cy="358885"/>
            </a:xfrm>
            <a:prstGeom prst="straightConnector1">
              <a:avLst/>
            </a:prstGeom>
            <a:noFill/>
            <a:ln w="9525">
              <a:solidFill>
                <a:schemeClr val="tx1"/>
              </a:solidFill>
              <a:round/>
              <a:headEnd/>
              <a:tailEnd type="triangle" w="med" len="med"/>
            </a:ln>
            <a:effectLst/>
          </p:spPr>
        </p:cxnSp>
        <p:cxnSp>
          <p:nvCxnSpPr>
            <p:cNvPr id="7" name="AutoShape 38"/>
            <p:cNvCxnSpPr>
              <a:cxnSpLocks noChangeShapeType="1"/>
            </p:cNvCxnSpPr>
            <p:nvPr/>
          </p:nvCxnSpPr>
          <p:spPr bwMode="auto">
            <a:xfrm flipV="1">
              <a:off x="3896008" y="1640101"/>
              <a:ext cx="311697" cy="358885"/>
            </a:xfrm>
            <a:prstGeom prst="straightConnector1">
              <a:avLst/>
            </a:prstGeom>
            <a:noFill/>
            <a:ln w="9525">
              <a:solidFill>
                <a:schemeClr val="tx1"/>
              </a:solidFill>
              <a:round/>
              <a:headEnd/>
              <a:tailEnd type="triangle" w="med" len="med"/>
            </a:ln>
            <a:effectLst/>
          </p:spPr>
        </p:cxnSp>
        <p:pic>
          <p:nvPicPr>
            <p:cNvPr id="8" name="Picture 6" descr="http://revenant.ca/www/postgis/workshop/_images/nestedloop.png"/>
            <p:cNvPicPr>
              <a:picLocks noChangeAspect="1" noChangeArrowheads="1"/>
            </p:cNvPicPr>
            <p:nvPr/>
          </p:nvPicPr>
          <p:blipFill>
            <a:blip r:embed="rId4" cstate="print"/>
            <a:srcRect/>
            <a:stretch>
              <a:fillRect/>
            </a:stretch>
          </p:blipFill>
          <p:spPr bwMode="auto">
            <a:xfrm>
              <a:off x="4173151" y="1037163"/>
              <a:ext cx="569186" cy="585935"/>
            </a:xfrm>
            <a:prstGeom prst="rect">
              <a:avLst/>
            </a:prstGeom>
            <a:noFill/>
          </p:spPr>
        </p:pic>
        <p:sp>
          <p:nvSpPr>
            <p:cNvPr id="9" name="7-Point Star 8"/>
            <p:cNvSpPr/>
            <p:nvPr/>
          </p:nvSpPr>
          <p:spPr bwMode="auto">
            <a:xfrm>
              <a:off x="3513667" y="1871134"/>
              <a:ext cx="626533" cy="601133"/>
            </a:xfrm>
            <a:prstGeom prst="star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10" name="7-Point Star 9"/>
            <p:cNvSpPr/>
            <p:nvPr/>
          </p:nvSpPr>
          <p:spPr bwMode="auto">
            <a:xfrm>
              <a:off x="4707467" y="1837268"/>
              <a:ext cx="643467" cy="635000"/>
            </a:xfrm>
            <a:prstGeom prst="star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grpSp>
      <p:graphicFrame>
        <p:nvGraphicFramePr>
          <p:cNvPr id="138242" name="Object 2"/>
          <p:cNvGraphicFramePr>
            <a:graphicFrameLocks noChangeAspect="1"/>
          </p:cNvGraphicFramePr>
          <p:nvPr/>
        </p:nvGraphicFramePr>
        <p:xfrm>
          <a:off x="3229508" y="1501246"/>
          <a:ext cx="3215744" cy="1157360"/>
        </p:xfrm>
        <a:graphic>
          <a:graphicData uri="http://schemas.openxmlformats.org/presentationml/2006/ole">
            <p:oleObj spid="_x0000_s138242" name="Equation" r:id="rId5" imgW="1002960" imgH="355320" progId="">
              <p:embed/>
            </p:oleObj>
          </a:graphicData>
        </a:graphic>
      </p:graphicFrame>
      <p:graphicFrame>
        <p:nvGraphicFramePr>
          <p:cNvPr id="12" name="Object 11"/>
          <p:cNvGraphicFramePr>
            <a:graphicFrameLocks noChangeAspect="1"/>
          </p:cNvGraphicFramePr>
          <p:nvPr/>
        </p:nvGraphicFramePr>
        <p:xfrm>
          <a:off x="8272992" y="1952625"/>
          <a:ext cx="402166" cy="435680"/>
        </p:xfrm>
        <a:graphic>
          <a:graphicData uri="http://schemas.openxmlformats.org/presentationml/2006/ole">
            <p:oleObj spid="_x0000_s138243" name="Equation" r:id="rId6" imgW="152280" imgH="164880" progId="">
              <p:embed/>
            </p:oleObj>
          </a:graphicData>
        </a:graphic>
      </p:graphicFrame>
      <p:cxnSp>
        <p:nvCxnSpPr>
          <p:cNvPr id="14" name="Straight Arrow Connector 13"/>
          <p:cNvCxnSpPr/>
          <p:nvPr/>
        </p:nvCxnSpPr>
        <p:spPr bwMode="auto">
          <a:xfrm rot="10800000">
            <a:off x="1921936" y="1371602"/>
            <a:ext cx="1430865" cy="495298"/>
          </a:xfrm>
          <a:prstGeom prst="straightConnector1">
            <a:avLst/>
          </a:prstGeom>
          <a:solidFill>
            <a:schemeClr val="folHlink"/>
          </a:solidFill>
          <a:ln w="25400" cap="flat" cmpd="sng" algn="ctr">
            <a:solidFill>
              <a:schemeClr val="tx1"/>
            </a:solidFill>
            <a:prstDash val="dash"/>
            <a:round/>
            <a:headEnd type="none" w="med" len="med"/>
            <a:tailEnd type="triangle"/>
          </a:ln>
          <a:effectLst/>
        </p:spPr>
      </p:cxnSp>
      <p:sp>
        <p:nvSpPr>
          <p:cNvPr id="19" name="Freeform 18"/>
          <p:cNvSpPr/>
          <p:nvPr/>
        </p:nvSpPr>
        <p:spPr bwMode="auto">
          <a:xfrm>
            <a:off x="2333626" y="2269068"/>
            <a:ext cx="3657600" cy="674158"/>
          </a:xfrm>
          <a:custGeom>
            <a:avLst/>
            <a:gdLst>
              <a:gd name="connsiteX0" fmla="*/ 4919133 w 4919133"/>
              <a:gd name="connsiteY0" fmla="*/ 0 h 934155"/>
              <a:gd name="connsiteX1" fmla="*/ 4004733 w 4919133"/>
              <a:gd name="connsiteY1" fmla="*/ 880533 h 934155"/>
              <a:gd name="connsiteX2" fmla="*/ 0 w 4919133"/>
              <a:gd name="connsiteY2" fmla="*/ 321733 h 934155"/>
            </a:gdLst>
            <a:ahLst/>
            <a:cxnLst>
              <a:cxn ang="0">
                <a:pos x="connsiteX0" y="connsiteY0"/>
              </a:cxn>
              <a:cxn ang="0">
                <a:pos x="connsiteX1" y="connsiteY1"/>
              </a:cxn>
              <a:cxn ang="0">
                <a:pos x="connsiteX2" y="connsiteY2"/>
              </a:cxn>
            </a:cxnLst>
            <a:rect l="l" t="t" r="r" b="b"/>
            <a:pathLst>
              <a:path w="4919133" h="934155">
                <a:moveTo>
                  <a:pt x="4919133" y="0"/>
                </a:moveTo>
                <a:cubicBezTo>
                  <a:pt x="4871860" y="413455"/>
                  <a:pt x="4824588" y="826911"/>
                  <a:pt x="4004733" y="880533"/>
                </a:cubicBezTo>
                <a:cubicBezTo>
                  <a:pt x="3184878" y="934155"/>
                  <a:pt x="0" y="321733"/>
                  <a:pt x="0" y="321733"/>
                </a:cubicBezTo>
              </a:path>
            </a:pathLst>
          </a:custGeom>
          <a:noFill/>
          <a:ln w="25400" cap="flat" cmpd="sng" algn="ctr">
            <a:solidFill>
              <a:schemeClr val="tx1"/>
            </a:solidFill>
            <a:prstDash val="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grpSp>
        <p:nvGrpSpPr>
          <p:cNvPr id="26" name="Group 25"/>
          <p:cNvGrpSpPr/>
          <p:nvPr/>
        </p:nvGrpSpPr>
        <p:grpSpPr>
          <a:xfrm>
            <a:off x="474133" y="3445405"/>
            <a:ext cx="1837267" cy="1448330"/>
            <a:chOff x="474133" y="3445405"/>
            <a:chExt cx="1837267" cy="1448330"/>
          </a:xfrm>
        </p:grpSpPr>
        <p:grpSp>
          <p:nvGrpSpPr>
            <p:cNvPr id="20" name="Group 19"/>
            <p:cNvGrpSpPr/>
            <p:nvPr/>
          </p:nvGrpSpPr>
          <p:grpSpPr>
            <a:xfrm>
              <a:off x="474133" y="4061568"/>
              <a:ext cx="1837267" cy="832167"/>
              <a:chOff x="3513667" y="1640101"/>
              <a:chExt cx="1837267" cy="832167"/>
            </a:xfrm>
          </p:grpSpPr>
          <p:cxnSp>
            <p:nvCxnSpPr>
              <p:cNvPr id="21" name="AutoShape 37"/>
              <p:cNvCxnSpPr>
                <a:cxnSpLocks noChangeShapeType="1"/>
              </p:cNvCxnSpPr>
              <p:nvPr/>
            </p:nvCxnSpPr>
            <p:spPr bwMode="auto">
              <a:xfrm flipH="1" flipV="1">
                <a:off x="4668474" y="1640101"/>
                <a:ext cx="311697" cy="358885"/>
              </a:xfrm>
              <a:prstGeom prst="straightConnector1">
                <a:avLst/>
              </a:prstGeom>
              <a:noFill/>
              <a:ln w="9525">
                <a:solidFill>
                  <a:schemeClr val="tx1"/>
                </a:solidFill>
                <a:round/>
                <a:headEnd/>
                <a:tailEnd type="triangle" w="med" len="med"/>
              </a:ln>
              <a:effectLst/>
            </p:spPr>
          </p:cxnSp>
          <p:cxnSp>
            <p:nvCxnSpPr>
              <p:cNvPr id="22" name="AutoShape 38"/>
              <p:cNvCxnSpPr>
                <a:cxnSpLocks noChangeShapeType="1"/>
              </p:cNvCxnSpPr>
              <p:nvPr/>
            </p:nvCxnSpPr>
            <p:spPr bwMode="auto">
              <a:xfrm flipV="1">
                <a:off x="3896008" y="1640101"/>
                <a:ext cx="311697" cy="358885"/>
              </a:xfrm>
              <a:prstGeom prst="straightConnector1">
                <a:avLst/>
              </a:prstGeom>
              <a:noFill/>
              <a:ln w="9525">
                <a:solidFill>
                  <a:schemeClr val="tx1"/>
                </a:solidFill>
                <a:round/>
                <a:headEnd/>
                <a:tailEnd type="triangle" w="med" len="med"/>
              </a:ln>
              <a:effectLst/>
            </p:spPr>
          </p:cxnSp>
          <p:sp>
            <p:nvSpPr>
              <p:cNvPr id="24" name="7-Point Star 23"/>
              <p:cNvSpPr/>
              <p:nvPr/>
            </p:nvSpPr>
            <p:spPr bwMode="auto">
              <a:xfrm>
                <a:off x="3513667" y="1871134"/>
                <a:ext cx="626533" cy="601133"/>
              </a:xfrm>
              <a:prstGeom prst="star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25" name="7-Point Star 24"/>
              <p:cNvSpPr/>
              <p:nvPr/>
            </p:nvSpPr>
            <p:spPr bwMode="auto">
              <a:xfrm>
                <a:off x="4707467" y="1837268"/>
                <a:ext cx="643467" cy="635000"/>
              </a:xfrm>
              <a:prstGeom prst="star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grpSp>
        <p:pic>
          <p:nvPicPr>
            <p:cNvPr id="138245" name="Picture 5" descr="http://i.msdn.microsoft.com/dynimg/IC173813.gif"/>
            <p:cNvPicPr>
              <a:picLocks noChangeAspect="1" noChangeArrowheads="1"/>
            </p:cNvPicPr>
            <p:nvPr/>
          </p:nvPicPr>
          <p:blipFill>
            <a:blip r:embed="rId7" cstate="print"/>
            <a:srcRect/>
            <a:stretch>
              <a:fillRect/>
            </a:stretch>
          </p:blipFill>
          <p:spPr bwMode="auto">
            <a:xfrm>
              <a:off x="1129242" y="3445405"/>
              <a:ext cx="618594" cy="618596"/>
            </a:xfrm>
            <a:prstGeom prst="rect">
              <a:avLst/>
            </a:prstGeom>
            <a:noFill/>
          </p:spPr>
        </p:pic>
      </p:grpSp>
      <p:graphicFrame>
        <p:nvGraphicFramePr>
          <p:cNvPr id="138246" name="Object 6"/>
          <p:cNvGraphicFramePr>
            <a:graphicFrameLocks noChangeAspect="1"/>
          </p:cNvGraphicFramePr>
          <p:nvPr/>
        </p:nvGraphicFramePr>
        <p:xfrm>
          <a:off x="2808289" y="3761025"/>
          <a:ext cx="4462461" cy="1112842"/>
        </p:xfrm>
        <a:graphic>
          <a:graphicData uri="http://schemas.openxmlformats.org/presentationml/2006/ole">
            <p:oleObj spid="_x0000_s138246" name="Equation" r:id="rId8" imgW="1447560" imgH="355320" progId="">
              <p:embed/>
            </p:oleObj>
          </a:graphicData>
        </a:graphic>
      </p:graphicFrame>
      <p:sp>
        <p:nvSpPr>
          <p:cNvPr id="29" name="Rectangle 38"/>
          <p:cNvSpPr>
            <a:spLocks noGrp="1" noChangeArrowheads="1"/>
          </p:cNvSpPr>
          <p:nvPr>
            <p:ph idx="1"/>
          </p:nvPr>
        </p:nvSpPr>
        <p:spPr>
          <a:xfrm>
            <a:off x="2342092" y="4940207"/>
            <a:ext cx="6163733" cy="461665"/>
          </a:xfrm>
          <a:ln>
            <a:headEnd/>
            <a:tailEnd/>
          </a:ln>
        </p:spPr>
        <p:style>
          <a:lnRef idx="1">
            <a:schemeClr val="dk1"/>
          </a:lnRef>
          <a:fillRef idx="2">
            <a:schemeClr val="dk1"/>
          </a:fillRef>
          <a:effectRef idx="1">
            <a:schemeClr val="dk1"/>
          </a:effectRef>
          <a:fontRef idx="minor">
            <a:schemeClr val="dk1"/>
          </a:fontRef>
        </p:style>
        <p:txBody>
          <a:bodyPr wrap="square" anchor="ctr" anchorCtr="1">
            <a:spAutoFit/>
          </a:bodyPr>
          <a:lstStyle/>
          <a:p>
            <a:pPr marL="469900" indent="-469900">
              <a:buFontTx/>
              <a:buNone/>
            </a:pPr>
            <a:r>
              <a:rPr lang="en-US" sz="2400" b="1" kern="1200" dirty="0" smtClean="0">
                <a:solidFill>
                  <a:schemeClr val="tx1"/>
                </a:solidFill>
              </a:rPr>
              <a:t>Linear </a:t>
            </a:r>
            <a:r>
              <a:rPr lang="en-US" sz="2400" b="1" kern="1200" dirty="0" err="1" smtClean="0">
                <a:solidFill>
                  <a:schemeClr val="tx1"/>
                </a:solidFill>
              </a:rPr>
              <a:t>Composability</a:t>
            </a:r>
            <a:r>
              <a:rPr lang="en-US" sz="2400" kern="1200" dirty="0" smtClean="0">
                <a:solidFill>
                  <a:schemeClr val="tx1"/>
                </a:solidFill>
              </a:rPr>
              <a:t> of Query Costs</a:t>
            </a:r>
          </a:p>
        </p:txBody>
      </p:sp>
      <p:sp>
        <p:nvSpPr>
          <p:cNvPr id="23" name="Rectangle 38"/>
          <p:cNvSpPr txBox="1">
            <a:spLocks noChangeArrowheads="1"/>
          </p:cNvSpPr>
          <p:nvPr/>
        </p:nvSpPr>
        <p:spPr bwMode="auto">
          <a:xfrm>
            <a:off x="0" y="5900552"/>
            <a:ext cx="9144000" cy="461665"/>
          </a:xfrm>
          <a:prstGeom prst="rect">
            <a:avLst/>
          </a:prstGeom>
          <a:ln w="9525" cap="flat" cmpd="sng" algn="ctr">
            <a:solidFill>
              <a:schemeClr val="dk1">
                <a:shade val="95000"/>
                <a:satMod val="105000"/>
              </a:schemeClr>
            </a:solidFill>
            <a:prstDash val="solid"/>
            <a:miter lim="800000"/>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1" compatLnSpc="1">
            <a:prstTxWarp prst="textNoShape">
              <a:avLst/>
            </a:prstTxWarp>
            <a:spAutoFit/>
          </a:bodyPr>
          <a:lstStyle/>
          <a:p>
            <a:pPr marL="469900" marR="0" lvl="0" indent="-46990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Linear</a:t>
            </a:r>
            <a:r>
              <a:rPr kumimoji="0" lang="en-US" sz="2400" b="0" i="0" u="none" strike="noStrike" kern="1200" cap="none" spc="0" normalizeH="0" noProof="0" dirty="0" smtClean="0">
                <a:ln>
                  <a:noFill/>
                </a:ln>
                <a:solidFill>
                  <a:schemeClr val="tx1"/>
                </a:solidFill>
                <a:effectLst/>
                <a:uLnTx/>
                <a:uFillTx/>
                <a:latin typeface="+mn-lt"/>
                <a:ea typeface="+mn-ea"/>
                <a:cs typeface="+mn-cs"/>
              </a:rPr>
              <a:t> </a:t>
            </a:r>
            <a:r>
              <a:rPr kumimoji="0" lang="en-US" sz="2400" b="0" i="0" u="none" strike="noStrike" kern="1200" cap="none" spc="0" normalizeH="0" noProof="0" dirty="0" err="1" smtClean="0">
                <a:ln>
                  <a:noFill/>
                </a:ln>
                <a:solidFill>
                  <a:schemeClr val="tx1"/>
                </a:solidFill>
                <a:effectLst/>
                <a:uLnTx/>
                <a:uFillTx/>
                <a:latin typeface="+mn-lt"/>
                <a:ea typeface="+mn-ea"/>
                <a:cs typeface="+mn-cs"/>
              </a:rPr>
              <a:t>Composability</a:t>
            </a:r>
            <a:r>
              <a:rPr kumimoji="0" lang="en-US" sz="2400" b="0" i="0" u="none" strike="noStrike" kern="1200" cap="none" spc="0" normalizeH="0" noProof="0" dirty="0" smtClean="0">
                <a:ln>
                  <a:noFill/>
                </a:ln>
                <a:solidFill>
                  <a:schemeClr val="tx1"/>
                </a:solidFill>
                <a:effectLst/>
                <a:uLnTx/>
                <a:uFillTx/>
                <a:latin typeface="+mn-lt"/>
                <a:ea typeface="+mn-ea"/>
                <a:cs typeface="+mn-cs"/>
              </a:rPr>
              <a:t> is </a:t>
            </a:r>
            <a:r>
              <a:rPr lang="en-US" dirty="0" smtClean="0">
                <a:solidFill>
                  <a:schemeClr val="tx1"/>
                </a:solidFill>
              </a:rPr>
              <a:t>e</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xhibited</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by both INUM, C-PQO</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27" name="TextBox 26"/>
          <p:cNvSpPr txBox="1"/>
          <p:nvPr/>
        </p:nvSpPr>
        <p:spPr>
          <a:xfrm>
            <a:off x="7125499" y="1171575"/>
            <a:ext cx="2018501" cy="830997"/>
          </a:xfrm>
          <a:prstGeom prst="rect">
            <a:avLst/>
          </a:prstGeom>
          <a:noFill/>
        </p:spPr>
        <p:txBody>
          <a:bodyPr wrap="none" rtlCol="0">
            <a:spAutoFit/>
          </a:bodyPr>
          <a:lstStyle/>
          <a:p>
            <a:pPr algn="ctr"/>
            <a:r>
              <a:rPr lang="en-US" dirty="0" smtClean="0"/>
              <a:t>Atomic </a:t>
            </a:r>
          </a:p>
          <a:p>
            <a:pPr algn="ctr"/>
            <a:r>
              <a:rPr lang="en-US" dirty="0" smtClean="0"/>
              <a:t>Configuration</a:t>
            </a:r>
            <a:endParaRPr lang="en-US" dirty="0"/>
          </a:p>
        </p:txBody>
      </p:sp>
      <p:sp>
        <p:nvSpPr>
          <p:cNvPr id="28" name="TextBox 27"/>
          <p:cNvSpPr txBox="1"/>
          <p:nvPr/>
        </p:nvSpPr>
        <p:spPr>
          <a:xfrm>
            <a:off x="2724150" y="962025"/>
            <a:ext cx="4240905" cy="461665"/>
          </a:xfrm>
          <a:prstGeom prst="rect">
            <a:avLst/>
          </a:prstGeom>
          <a:noFill/>
        </p:spPr>
        <p:txBody>
          <a:bodyPr wrap="none" rtlCol="0">
            <a:spAutoFit/>
          </a:bodyPr>
          <a:lstStyle/>
          <a:p>
            <a:r>
              <a:rPr lang="en-US" dirty="0" smtClean="0"/>
              <a:t>Cost of template plan under A</a:t>
            </a:r>
            <a:endParaRPr lang="en-US" dirty="0"/>
          </a:p>
        </p:txBody>
      </p:sp>
      <p:sp>
        <p:nvSpPr>
          <p:cNvPr id="30" name="TextBox 29"/>
          <p:cNvSpPr txBox="1"/>
          <p:nvPr/>
        </p:nvSpPr>
        <p:spPr>
          <a:xfrm>
            <a:off x="3162300" y="3286125"/>
            <a:ext cx="4053354" cy="461665"/>
          </a:xfrm>
          <a:prstGeom prst="rect">
            <a:avLst/>
          </a:prstGeom>
          <a:noFill/>
        </p:spPr>
        <p:txBody>
          <a:bodyPr wrap="none" rtlCol="0">
            <a:spAutoFit/>
          </a:bodyPr>
          <a:lstStyle/>
          <a:p>
            <a:r>
              <a:rPr lang="en-US" dirty="0" smtClean="0"/>
              <a:t>Cost of optimal plan under A</a:t>
            </a:r>
            <a:endParaRPr lang="en-US" dirty="0"/>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499"/>
                                          </p:stCondLst>
                                        </p:cTn>
                                        <p:tgtEl>
                                          <p:spTgt spid="138242">
                                            <p:subSp spid="_x0000_s138242"/>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down)">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wipe(right)">
                                      <p:cBhvr>
                                        <p:cTn id="24" dur="500"/>
                                        <p:tgtEl>
                                          <p:spTgt spid="19"/>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824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9">
                                            <p:bg/>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23">
                                            <p:bg/>
                                          </p:spTgt>
                                        </p:tgtEl>
                                        <p:attrNameLst>
                                          <p:attrName>style.visibility</p:attrName>
                                        </p:attrNameLst>
                                      </p:cBhvr>
                                      <p:to>
                                        <p:strVal val="visible"/>
                                      </p:to>
                                    </p:set>
                                    <p:animEffect transition="in" filter="wipe(left)">
                                      <p:cBhvr>
                                        <p:cTn id="45" dur="500"/>
                                        <p:tgtEl>
                                          <p:spTgt spid="23">
                                            <p:bg/>
                                          </p:spTgt>
                                        </p:tgtEl>
                                      </p:cBhvr>
                                    </p:animEffect>
                                  </p:childTnLst>
                                </p:cTn>
                              </p:par>
                              <p:par>
                                <p:cTn id="46" presetID="22" presetClass="entr" presetSubtype="8" fill="hold" grpId="0" nodeType="withEffect">
                                  <p:stCondLst>
                                    <p:cond delay="0"/>
                                  </p:stCondLst>
                                  <p:childTnLst>
                                    <p:set>
                                      <p:cBhvr>
                                        <p:cTn id="47" dur="1" fill="hold">
                                          <p:stCondLst>
                                            <p:cond delay="0"/>
                                          </p:stCondLst>
                                        </p:cTn>
                                        <p:tgtEl>
                                          <p:spTgt spid="23">
                                            <p:txEl>
                                              <p:pRg st="0" end="0"/>
                                            </p:txEl>
                                          </p:spTgt>
                                        </p:tgtEl>
                                        <p:attrNameLst>
                                          <p:attrName>style.visibility</p:attrName>
                                        </p:attrNameLst>
                                      </p:cBhvr>
                                      <p:to>
                                        <p:strVal val="visible"/>
                                      </p:to>
                                    </p:set>
                                    <p:animEffect transition="in" filter="wipe(left)">
                                      <p:cBhvr>
                                        <p:cTn id="48" dur="500"/>
                                        <p:tgtEl>
                                          <p:spTgt spid="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9" grpId="0" uiExpand="1" build="p" animBg="1"/>
      <p:bldP spid="23" grpId="0" uiExpand="1" build="p" animBg="1"/>
      <p:bldP spid="27" grpId="0"/>
      <p:bldP spid="28" grpId="0"/>
      <p:bldP spid="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bwMode="auto">
          <a:xfrm>
            <a:off x="3191685" y="1606238"/>
            <a:ext cx="4582458" cy="2330824"/>
          </a:xfrm>
          <a:prstGeom prst="rect">
            <a:avLst/>
          </a:prstGeom>
          <a:noFill/>
          <a:ln w="25400">
            <a:solidFill>
              <a:schemeClr val="accent2"/>
            </a:solidFill>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2" name="Title 1"/>
          <p:cNvSpPr>
            <a:spLocks noGrp="1"/>
          </p:cNvSpPr>
          <p:nvPr>
            <p:ph type="title"/>
          </p:nvPr>
        </p:nvSpPr>
        <p:spPr>
          <a:xfrm>
            <a:off x="241300" y="304800"/>
            <a:ext cx="8737600" cy="685800"/>
          </a:xfrm>
        </p:spPr>
        <p:txBody>
          <a:bodyPr/>
          <a:lstStyle/>
          <a:p>
            <a:r>
              <a:rPr lang="en-US" dirty="0" smtClean="0"/>
              <a:t>Exploiting Linear </a:t>
            </a:r>
            <a:r>
              <a:rPr lang="en-US" dirty="0" err="1" smtClean="0"/>
              <a:t>Composability</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11</a:t>
            </a:fld>
            <a:endParaRPr lang="en-US" sz="1600"/>
          </a:p>
        </p:txBody>
      </p:sp>
      <p:graphicFrame>
        <p:nvGraphicFramePr>
          <p:cNvPr id="19" name="Object 18"/>
          <p:cNvGraphicFramePr>
            <a:graphicFrameLocks noChangeAspect="1"/>
          </p:cNvGraphicFramePr>
          <p:nvPr/>
        </p:nvGraphicFramePr>
        <p:xfrm>
          <a:off x="3270250" y="1622425"/>
          <a:ext cx="4222750" cy="2328863"/>
        </p:xfrm>
        <a:graphic>
          <a:graphicData uri="http://schemas.openxmlformats.org/presentationml/2006/ole">
            <p:oleObj spid="_x0000_s54275" name="Equation" r:id="rId5" imgW="2070000" imgH="1143000" progId="">
              <p:embed/>
            </p:oleObj>
          </a:graphicData>
        </a:graphic>
      </p:graphicFrame>
      <p:sp>
        <p:nvSpPr>
          <p:cNvPr id="24" name="Rectangle 38"/>
          <p:cNvSpPr>
            <a:spLocks noGrp="1" noChangeArrowheads="1"/>
          </p:cNvSpPr>
          <p:nvPr>
            <p:ph idx="1"/>
          </p:nvPr>
        </p:nvSpPr>
        <p:spPr>
          <a:xfrm>
            <a:off x="0" y="5979739"/>
            <a:ext cx="9144000" cy="461665"/>
          </a:xfrm>
          <a:ln>
            <a:headEnd/>
            <a:tailEnd/>
          </a:ln>
        </p:spPr>
        <p:style>
          <a:lnRef idx="1">
            <a:schemeClr val="dk1"/>
          </a:lnRef>
          <a:fillRef idx="2">
            <a:schemeClr val="dk1"/>
          </a:fillRef>
          <a:effectRef idx="1">
            <a:schemeClr val="dk1"/>
          </a:effectRef>
          <a:fontRef idx="minor">
            <a:schemeClr val="dk1"/>
          </a:fontRef>
        </p:style>
        <p:txBody>
          <a:bodyPr wrap="square" anchor="ctr" anchorCtr="1">
            <a:spAutoFit/>
          </a:bodyPr>
          <a:lstStyle/>
          <a:p>
            <a:pPr marL="469900" indent="-469900">
              <a:buFontTx/>
              <a:buNone/>
            </a:pPr>
            <a:r>
              <a:rPr lang="en-US" sz="2400" kern="1200" dirty="0" smtClean="0">
                <a:solidFill>
                  <a:schemeClr val="tx1"/>
                </a:solidFill>
              </a:rPr>
              <a:t>Exposing the cost model leads to linearly growing BIPs</a:t>
            </a:r>
            <a:endParaRPr lang="en-US" sz="2400" kern="1200" dirty="0">
              <a:solidFill>
                <a:schemeClr val="tx1"/>
              </a:solidFill>
            </a:endParaRPr>
          </a:p>
        </p:txBody>
      </p:sp>
      <p:grpSp>
        <p:nvGrpSpPr>
          <p:cNvPr id="27" name="Group 26"/>
          <p:cNvGrpSpPr/>
          <p:nvPr/>
        </p:nvGrpSpPr>
        <p:grpSpPr>
          <a:xfrm>
            <a:off x="313702" y="1511301"/>
            <a:ext cx="1944782" cy="2182123"/>
            <a:chOff x="569819" y="1943097"/>
            <a:chExt cx="1944783" cy="2182127"/>
          </a:xfrm>
        </p:grpSpPr>
        <p:grpSp>
          <p:nvGrpSpPr>
            <p:cNvPr id="29" name="Group 24"/>
            <p:cNvGrpSpPr/>
            <p:nvPr/>
          </p:nvGrpSpPr>
          <p:grpSpPr>
            <a:xfrm>
              <a:off x="598959" y="1943095"/>
              <a:ext cx="1734661" cy="1547755"/>
              <a:chOff x="960911" y="2493962"/>
              <a:chExt cx="1219200" cy="1006419"/>
            </a:xfrm>
          </p:grpSpPr>
          <p:cxnSp>
            <p:nvCxnSpPr>
              <p:cNvPr id="40" name="AutoShape 37"/>
              <p:cNvCxnSpPr>
                <a:cxnSpLocks noChangeShapeType="1"/>
                <a:stCxn id="43" idx="1"/>
              </p:cNvCxnSpPr>
              <p:nvPr/>
            </p:nvCxnSpPr>
            <p:spPr bwMode="auto">
              <a:xfrm flipH="1" flipV="1">
                <a:off x="1732436" y="2886019"/>
                <a:ext cx="219075" cy="233363"/>
              </a:xfrm>
              <a:prstGeom prst="straightConnector1">
                <a:avLst/>
              </a:prstGeom>
              <a:noFill/>
              <a:ln w="9525">
                <a:solidFill>
                  <a:schemeClr val="tx1"/>
                </a:solidFill>
                <a:round/>
                <a:headEnd/>
                <a:tailEnd type="triangle" w="med" len="med"/>
              </a:ln>
              <a:effectLst/>
            </p:spPr>
          </p:cxnSp>
          <p:cxnSp>
            <p:nvCxnSpPr>
              <p:cNvPr id="41" name="AutoShape 38"/>
              <p:cNvCxnSpPr>
                <a:cxnSpLocks noChangeShapeType="1"/>
                <a:stCxn id="42" idx="1"/>
              </p:cNvCxnSpPr>
              <p:nvPr/>
            </p:nvCxnSpPr>
            <p:spPr bwMode="auto">
              <a:xfrm flipV="1">
                <a:off x="1189511" y="2886019"/>
                <a:ext cx="219075" cy="233363"/>
              </a:xfrm>
              <a:prstGeom prst="straightConnector1">
                <a:avLst/>
              </a:prstGeom>
              <a:noFill/>
              <a:ln w="9525">
                <a:solidFill>
                  <a:schemeClr val="tx1"/>
                </a:solidFill>
                <a:round/>
                <a:headEnd/>
                <a:tailEnd type="triangle" w="med" len="med"/>
              </a:ln>
              <a:effectLst/>
            </p:spPr>
          </p:cxnSp>
          <p:sp>
            <p:nvSpPr>
              <p:cNvPr id="42" name="AutoShape 42"/>
              <p:cNvSpPr>
                <a:spLocks noChangeArrowheads="1"/>
              </p:cNvSpPr>
              <p:nvPr/>
            </p:nvSpPr>
            <p:spPr bwMode="auto">
              <a:xfrm>
                <a:off x="960911" y="3119381"/>
                <a:ext cx="457200" cy="381000"/>
              </a:xfrm>
              <a:prstGeom prst="can">
                <a:avLst>
                  <a:gd name="adj" fmla="val 25000"/>
                </a:avLst>
              </a:prstGeom>
              <a:solidFill>
                <a:schemeClr val="folHlink"/>
              </a:solidFill>
              <a:ln w="9525">
                <a:solidFill>
                  <a:schemeClr val="tx1"/>
                </a:solidFill>
                <a:round/>
                <a:headEnd/>
                <a:tailEnd/>
              </a:ln>
              <a:effectLst/>
            </p:spPr>
            <p:txBody>
              <a:bodyPr wrap="none" anchor="ctr"/>
              <a:lstStyle/>
              <a:p>
                <a:pPr algn="ctr"/>
                <a:r>
                  <a:rPr lang="en-US" sz="1800" dirty="0" smtClean="0"/>
                  <a:t>T</a:t>
                </a:r>
                <a:r>
                  <a:rPr lang="en-US" sz="1800" baseline="-25000" dirty="0" smtClean="0"/>
                  <a:t>1</a:t>
                </a:r>
                <a:endParaRPr lang="en-US" baseline="-25000" dirty="0"/>
              </a:p>
            </p:txBody>
          </p:sp>
          <p:sp>
            <p:nvSpPr>
              <p:cNvPr id="43" name="AutoShape 43"/>
              <p:cNvSpPr>
                <a:spLocks noChangeArrowheads="1"/>
              </p:cNvSpPr>
              <p:nvPr/>
            </p:nvSpPr>
            <p:spPr bwMode="auto">
              <a:xfrm>
                <a:off x="1722911" y="3119381"/>
                <a:ext cx="457200" cy="381000"/>
              </a:xfrm>
              <a:prstGeom prst="can">
                <a:avLst>
                  <a:gd name="adj" fmla="val 25000"/>
                </a:avLst>
              </a:prstGeom>
              <a:solidFill>
                <a:schemeClr val="folHlink"/>
              </a:solidFill>
              <a:ln w="9525">
                <a:solidFill>
                  <a:schemeClr val="tx1"/>
                </a:solidFill>
                <a:round/>
                <a:headEnd/>
                <a:tailEnd/>
              </a:ln>
              <a:effectLst/>
            </p:spPr>
            <p:txBody>
              <a:bodyPr wrap="none" anchor="ctr"/>
              <a:lstStyle/>
              <a:p>
                <a:pPr algn="ctr"/>
                <a:r>
                  <a:rPr lang="en-US" sz="1800" dirty="0" smtClean="0"/>
                  <a:t> T</a:t>
                </a:r>
                <a:r>
                  <a:rPr lang="en-US" sz="1800" baseline="-25000" dirty="0" smtClean="0"/>
                  <a:t>2</a:t>
                </a:r>
                <a:endParaRPr lang="en-US" sz="3600" baseline="-25000" dirty="0"/>
              </a:p>
            </p:txBody>
          </p:sp>
          <p:pic>
            <p:nvPicPr>
              <p:cNvPr id="44" name="Picture 6" descr="http://revenant.ca/www/postgis/workshop/_images/nestedloop.png"/>
              <p:cNvPicPr>
                <a:picLocks noChangeAspect="1" noChangeArrowheads="1"/>
              </p:cNvPicPr>
              <p:nvPr/>
            </p:nvPicPr>
            <p:blipFill>
              <a:blip r:embed="rId6" cstate="print"/>
              <a:srcRect/>
              <a:stretch>
                <a:fillRect/>
              </a:stretch>
            </p:blipFill>
            <p:spPr bwMode="auto">
              <a:xfrm>
                <a:off x="1384300" y="2493962"/>
                <a:ext cx="400050" cy="381001"/>
              </a:xfrm>
              <a:prstGeom prst="rect">
                <a:avLst/>
              </a:prstGeom>
              <a:noFill/>
            </p:spPr>
          </p:pic>
        </p:grpSp>
        <p:grpSp>
          <p:nvGrpSpPr>
            <p:cNvPr id="33" name="Group 14"/>
            <p:cNvGrpSpPr/>
            <p:nvPr/>
          </p:nvGrpSpPr>
          <p:grpSpPr>
            <a:xfrm>
              <a:off x="569819" y="3629932"/>
              <a:ext cx="1944783" cy="495292"/>
              <a:chOff x="475281" y="2791733"/>
              <a:chExt cx="1799295" cy="390110"/>
            </a:xfrm>
          </p:grpSpPr>
          <p:grpSp>
            <p:nvGrpSpPr>
              <p:cNvPr id="34" name="Group 40"/>
              <p:cNvGrpSpPr/>
              <p:nvPr/>
            </p:nvGrpSpPr>
            <p:grpSpPr>
              <a:xfrm>
                <a:off x="501922" y="2791733"/>
                <a:ext cx="1772654" cy="390110"/>
                <a:chOff x="417756" y="5207000"/>
                <a:chExt cx="1850203" cy="428958"/>
              </a:xfrm>
            </p:grpSpPr>
            <p:sp>
              <p:nvSpPr>
                <p:cNvPr id="36" name="AutoShape 6"/>
                <p:cNvSpPr>
                  <a:spLocks noChangeArrowheads="1"/>
                </p:cNvSpPr>
                <p:nvPr/>
              </p:nvSpPr>
              <p:spPr bwMode="auto">
                <a:xfrm>
                  <a:off x="417756" y="5207000"/>
                  <a:ext cx="495300"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37" name="AutoShape 31"/>
                <p:cNvSpPr>
                  <a:spLocks noChangeArrowheads="1"/>
                </p:cNvSpPr>
                <p:nvPr/>
              </p:nvSpPr>
              <p:spPr bwMode="auto">
                <a:xfrm>
                  <a:off x="732585" y="5207000"/>
                  <a:ext cx="415117"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38" name="AutoShape 6"/>
                <p:cNvSpPr>
                  <a:spLocks noChangeArrowheads="1"/>
                </p:cNvSpPr>
                <p:nvPr/>
              </p:nvSpPr>
              <p:spPr bwMode="auto">
                <a:xfrm>
                  <a:off x="1590171" y="5267658"/>
                  <a:ext cx="431800" cy="368300"/>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endParaRPr lang="en-US" baseline="-25000" dirty="0"/>
                </a:p>
              </p:txBody>
            </p:sp>
            <p:sp>
              <p:nvSpPr>
                <p:cNvPr id="39" name="AutoShape 31"/>
                <p:cNvSpPr>
                  <a:spLocks noChangeArrowheads="1"/>
                </p:cNvSpPr>
                <p:nvPr/>
              </p:nvSpPr>
              <p:spPr bwMode="auto">
                <a:xfrm>
                  <a:off x="1848859" y="5257800"/>
                  <a:ext cx="419100" cy="3683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grpSp>
          <p:sp>
            <p:nvSpPr>
              <p:cNvPr id="35" name="TextBox 34"/>
              <p:cNvSpPr txBox="1"/>
              <p:nvPr/>
            </p:nvSpPr>
            <p:spPr>
              <a:xfrm>
                <a:off x="475281" y="2879324"/>
                <a:ext cx="1731055" cy="290899"/>
              </a:xfrm>
              <a:prstGeom prst="rect">
                <a:avLst/>
              </a:prstGeom>
              <a:noFill/>
            </p:spPr>
            <p:txBody>
              <a:bodyPr wrap="none" rtlCol="0">
                <a:spAutoFit/>
              </a:bodyPr>
              <a:lstStyle/>
              <a:p>
                <a:r>
                  <a:rPr lang="en-US" sz="1800" dirty="0" smtClean="0"/>
                  <a:t>I</a:t>
                </a:r>
                <a:r>
                  <a:rPr lang="en-US" sz="1800" baseline="-25000" dirty="0" smtClean="0"/>
                  <a:t>1</a:t>
                </a:r>
                <a:r>
                  <a:rPr lang="en-US" sz="1800" dirty="0" smtClean="0"/>
                  <a:t>   I</a:t>
                </a:r>
                <a:r>
                  <a:rPr lang="en-US" sz="1800" baseline="-25000" dirty="0" smtClean="0"/>
                  <a:t>2</a:t>
                </a:r>
                <a:r>
                  <a:rPr lang="en-US" sz="1800" dirty="0" smtClean="0"/>
                  <a:t>            I</a:t>
                </a:r>
                <a:r>
                  <a:rPr lang="en-US" sz="1800" baseline="-25000" dirty="0" smtClean="0"/>
                  <a:t>3</a:t>
                </a:r>
                <a:r>
                  <a:rPr lang="en-US" sz="1800" dirty="0" smtClean="0"/>
                  <a:t> I</a:t>
                </a:r>
                <a:r>
                  <a:rPr lang="en-US" sz="1800" baseline="-25000" dirty="0" smtClean="0"/>
                  <a:t>4</a:t>
                </a:r>
                <a:endParaRPr lang="en-US" sz="1800" baseline="-25000" dirty="0"/>
              </a:p>
            </p:txBody>
          </p:sp>
        </p:grpSp>
      </p:grpSp>
      <p:sp>
        <p:nvSpPr>
          <p:cNvPr id="45" name="TextBox 44"/>
          <p:cNvSpPr txBox="1">
            <a:spLocks noChangeArrowheads="1"/>
          </p:cNvSpPr>
          <p:nvPr/>
        </p:nvSpPr>
        <p:spPr bwMode="auto">
          <a:xfrm>
            <a:off x="160866" y="3655110"/>
            <a:ext cx="2091313" cy="400110"/>
          </a:xfrm>
          <a:prstGeom prst="rect">
            <a:avLst/>
          </a:prstGeom>
          <a:noFill/>
          <a:ln w="9525">
            <a:noFill/>
            <a:miter lim="800000"/>
            <a:headEnd/>
            <a:tailEnd/>
          </a:ln>
        </p:spPr>
        <p:txBody>
          <a:bodyPr wrap="square">
            <a:spAutoFit/>
          </a:bodyPr>
          <a:lstStyle/>
          <a:p>
            <a:r>
              <a:rPr lang="en-US" sz="2000" i="1" dirty="0" smtClean="0"/>
              <a:t>  x</a:t>
            </a:r>
            <a:r>
              <a:rPr lang="en-US" sz="2000" i="1" baseline="-25000" dirty="0" smtClean="0"/>
              <a:t>1</a:t>
            </a:r>
            <a:r>
              <a:rPr lang="en-US" sz="2000" i="1" dirty="0" smtClean="0"/>
              <a:t>x</a:t>
            </a:r>
            <a:r>
              <a:rPr lang="en-US" sz="2000" i="1" baseline="-25000" dirty="0" smtClean="0"/>
              <a:t>2</a:t>
            </a:r>
            <a:r>
              <a:rPr lang="en-US" sz="2000" i="1" dirty="0" smtClean="0"/>
              <a:t>            x</a:t>
            </a:r>
            <a:r>
              <a:rPr lang="en-US" sz="2000" i="1" baseline="-25000" dirty="0" smtClean="0"/>
              <a:t>3 </a:t>
            </a:r>
            <a:r>
              <a:rPr lang="en-US" sz="2000" i="1" dirty="0" smtClean="0"/>
              <a:t>x</a:t>
            </a:r>
            <a:r>
              <a:rPr lang="en-US" sz="2000" i="1" baseline="-25000" dirty="0" smtClean="0"/>
              <a:t>4</a:t>
            </a:r>
            <a:endParaRPr lang="en-US" sz="2000" i="1" baseline="-25000" dirty="0"/>
          </a:p>
        </p:txBody>
      </p:sp>
      <p:sp>
        <p:nvSpPr>
          <p:cNvPr id="46" name="TextBox 45"/>
          <p:cNvSpPr txBox="1">
            <a:spLocks noChangeArrowheads="1"/>
          </p:cNvSpPr>
          <p:nvPr/>
        </p:nvSpPr>
        <p:spPr bwMode="auto">
          <a:xfrm>
            <a:off x="982133" y="2596778"/>
            <a:ext cx="2091313" cy="400110"/>
          </a:xfrm>
          <a:prstGeom prst="rect">
            <a:avLst/>
          </a:prstGeom>
          <a:noFill/>
          <a:ln w="9525">
            <a:noFill/>
            <a:miter lim="800000"/>
            <a:headEnd/>
            <a:tailEnd/>
          </a:ln>
        </p:spPr>
        <p:txBody>
          <a:bodyPr wrap="square">
            <a:spAutoFit/>
          </a:bodyPr>
          <a:lstStyle/>
          <a:p>
            <a:r>
              <a:rPr lang="en-US" sz="2000" i="1" dirty="0" smtClean="0"/>
              <a:t>t</a:t>
            </a:r>
            <a:r>
              <a:rPr lang="en-US" sz="2000" i="1" baseline="-25000" dirty="0" smtClean="0"/>
              <a:t>1</a:t>
            </a:r>
            <a:r>
              <a:rPr lang="en-US" sz="2000" i="1" dirty="0" smtClean="0"/>
              <a:t>             t</a:t>
            </a:r>
            <a:r>
              <a:rPr lang="en-US" sz="2000" i="1" baseline="-25000" dirty="0" smtClean="0"/>
              <a:t>2</a:t>
            </a:r>
            <a:endParaRPr lang="en-US" sz="2000" i="1" baseline="-25000" dirty="0"/>
          </a:p>
        </p:txBody>
      </p:sp>
      <p:sp>
        <p:nvSpPr>
          <p:cNvPr id="47" name="Rectangle 38"/>
          <p:cNvSpPr txBox="1">
            <a:spLocks noChangeArrowheads="1"/>
          </p:cNvSpPr>
          <p:nvPr/>
        </p:nvSpPr>
        <p:spPr bwMode="auto">
          <a:xfrm>
            <a:off x="2353733" y="4159540"/>
            <a:ext cx="6604001" cy="1274195"/>
          </a:xfrm>
          <a:prstGeom prst="rect">
            <a:avLst/>
          </a:prstGeom>
          <a:ln w="9525" cap="flat" cmpd="sng" algn="ctr">
            <a:solidFill>
              <a:schemeClr val="dk1">
                <a:shade val="95000"/>
                <a:satMod val="105000"/>
              </a:schemeClr>
            </a:solidFill>
            <a:prstDash val="solid"/>
            <a:miter lim="800000"/>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1" compatLnSpc="1">
            <a:prstTxWarp prst="textNoShape">
              <a:avLst/>
            </a:prstTxWarp>
            <a:spAutoFit/>
          </a:bodyPr>
          <a:lstStyle/>
          <a:p>
            <a:pPr marL="469900" marR="0" lvl="0" indent="-46990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Program size = O(# T</a:t>
            </a:r>
            <a:r>
              <a:rPr kumimoji="0" lang="en-US" sz="2400" b="0" i="0" u="none" strike="noStrike" kern="1200" cap="none" spc="0" normalizeH="0" baseline="-25000" noProof="0" dirty="0" smtClean="0">
                <a:ln>
                  <a:noFill/>
                </a:ln>
                <a:solidFill>
                  <a:schemeClr val="tx1"/>
                </a:solidFill>
                <a:effectLst/>
                <a:uLnTx/>
                <a:uFillTx/>
                <a:latin typeface="+mn-lt"/>
                <a:ea typeface="+mn-ea"/>
                <a:cs typeface="+mn-cs"/>
              </a:rPr>
              <a:t>1</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Indexes </a:t>
            </a:r>
            <a:r>
              <a:rPr kumimoji="0" lang="en-US" sz="2400" b="0" i="0" u="none" strike="noStrike" kern="1200" cap="none" spc="0" normalizeH="0" baseline="0" noProof="0" dirty="0" smtClean="0">
                <a:ln>
                  <a:noFill/>
                </a:ln>
                <a:solidFill>
                  <a:srgbClr val="FF0000"/>
                </a:solidFill>
                <a:effectLst/>
                <a:uLnTx/>
                <a:uFillTx/>
                <a:latin typeface="+mn-lt"/>
                <a:ea typeface="+mn-ea"/>
                <a:cs typeface="+mn-cs"/>
              </a:rPr>
              <a:t>+</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 T</a:t>
            </a:r>
            <a:r>
              <a:rPr kumimoji="0" lang="en-US" sz="2400" b="0" i="0" u="none" strike="noStrike" kern="1200" cap="none" spc="0" normalizeH="0" baseline="-25000" noProof="0" dirty="0" smtClean="0">
                <a:ln>
                  <a:noFill/>
                </a:ln>
                <a:solidFill>
                  <a:schemeClr val="tx1"/>
                </a:solidFill>
                <a:effectLst/>
                <a:uLnTx/>
                <a:uFillTx/>
                <a:latin typeface="+mn-lt"/>
                <a:ea typeface="+mn-ea"/>
                <a:cs typeface="+mn-cs"/>
              </a:rPr>
              <a:t>2</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Indexes)</a:t>
            </a:r>
            <a:endParaRPr lang="en-US" dirty="0">
              <a:solidFill>
                <a:schemeClr val="tx1"/>
              </a:solidFill>
            </a:endParaRPr>
          </a:p>
          <a:p>
            <a:pPr marL="469900" marR="0" lvl="0" indent="-46990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BIP</a:t>
            </a:r>
            <a:r>
              <a:rPr kumimoji="0" lang="en-US" sz="2400" b="0" i="0" u="none" strike="noStrike" kern="1200" cap="none" spc="0" normalizeH="0" noProof="0" dirty="0" smtClean="0">
                <a:ln>
                  <a:noFill/>
                </a:ln>
                <a:solidFill>
                  <a:schemeClr val="tx1"/>
                </a:solidFill>
                <a:effectLst/>
                <a:uLnTx/>
                <a:uFillTx/>
                <a:latin typeface="+mn-lt"/>
                <a:ea typeface="+mn-ea"/>
                <a:cs typeface="+mn-cs"/>
              </a:rPr>
              <a:t> Solver explores the index combinations with the knowledge of the objective</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25" name="Rectangle 24"/>
          <p:cNvSpPr/>
          <p:nvPr/>
        </p:nvSpPr>
        <p:spPr bwMode="auto">
          <a:xfrm>
            <a:off x="3219451" y="1647825"/>
            <a:ext cx="4524374" cy="13430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26" name="Rectangle 25"/>
          <p:cNvSpPr/>
          <p:nvPr/>
        </p:nvSpPr>
        <p:spPr bwMode="auto">
          <a:xfrm>
            <a:off x="3257550" y="1685925"/>
            <a:ext cx="1266825" cy="48577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up)">
                                      <p:cBhvr>
                                        <p:cTn id="13" dur="500"/>
                                        <p:tgtEl>
                                          <p:spTgt spid="19"/>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2"/>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47">
                                            <p:bg/>
                                          </p:spTgt>
                                        </p:tgtEl>
                                        <p:attrNameLst>
                                          <p:attrName>style.visibility</p:attrName>
                                        </p:attrNameLst>
                                      </p:cBhvr>
                                      <p:to>
                                        <p:strVal val="visible"/>
                                      </p:to>
                                    </p:set>
                                    <p:animEffect transition="in" filter="wipe(left)">
                                      <p:cBhvr>
                                        <p:cTn id="30" dur="500"/>
                                        <p:tgtEl>
                                          <p:spTgt spid="47">
                                            <p:bg/>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47">
                                            <p:txEl>
                                              <p:pRg st="0" end="0"/>
                                            </p:txEl>
                                          </p:spTgt>
                                        </p:tgtEl>
                                        <p:attrNameLst>
                                          <p:attrName>style.visibility</p:attrName>
                                        </p:attrNameLst>
                                      </p:cBhvr>
                                      <p:to>
                                        <p:strVal val="visible"/>
                                      </p:to>
                                    </p:set>
                                    <p:animEffect transition="in" filter="wipe(left)">
                                      <p:cBhvr>
                                        <p:cTn id="33" dur="500"/>
                                        <p:tgtEl>
                                          <p:spTgt spid="47">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47">
                                            <p:txEl>
                                              <p:pRg st="1" end="1"/>
                                            </p:txEl>
                                          </p:spTgt>
                                        </p:tgtEl>
                                        <p:attrNameLst>
                                          <p:attrName>style.visibility</p:attrName>
                                        </p:attrNameLst>
                                      </p:cBhvr>
                                      <p:to>
                                        <p:strVal val="visible"/>
                                      </p:to>
                                    </p:set>
                                    <p:animEffect transition="in" filter="wipe(left)">
                                      <p:cBhvr>
                                        <p:cTn id="38" dur="500"/>
                                        <p:tgtEl>
                                          <p:spTgt spid="47">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24">
                                            <p:bg/>
                                          </p:spTgt>
                                        </p:tgtEl>
                                        <p:attrNameLst>
                                          <p:attrName>style.visibility</p:attrName>
                                        </p:attrNameLst>
                                      </p:cBhvr>
                                      <p:to>
                                        <p:strVal val="visible"/>
                                      </p:to>
                                    </p:set>
                                    <p:animEffect transition="in" filter="wipe(left)">
                                      <p:cBhvr>
                                        <p:cTn id="43" dur="500"/>
                                        <p:tgtEl>
                                          <p:spTgt spid="24">
                                            <p:bg/>
                                          </p:spTgt>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24">
                                            <p:txEl>
                                              <p:pRg st="0" end="0"/>
                                            </p:txEl>
                                          </p:spTgt>
                                        </p:tgtEl>
                                        <p:attrNameLst>
                                          <p:attrName>style.visibility</p:attrName>
                                        </p:attrNameLst>
                                      </p:cBhvr>
                                      <p:to>
                                        <p:strVal val="visible"/>
                                      </p:to>
                                    </p:set>
                                    <p:animEffect transition="in" filter="wipe(left)">
                                      <p:cBhvr>
                                        <p:cTn id="46"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uiExpand="1" build="p" animBg="1"/>
      <p:bldP spid="45" grpId="0"/>
      <p:bldP spid="46" grpId="0"/>
      <p:bldP spid="47" grpId="0" build="p"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0" y="215900"/>
            <a:ext cx="7772400" cy="685800"/>
          </a:xfrm>
        </p:spPr>
        <p:txBody>
          <a:bodyPr/>
          <a:lstStyle/>
          <a:p>
            <a:r>
              <a:rPr lang="en-US" dirty="0" smtClean="0"/>
              <a:t>More Complex BIPs</a:t>
            </a:r>
            <a:endParaRPr lang="en-US" dirty="0"/>
          </a:p>
        </p:txBody>
      </p:sp>
      <p:sp>
        <p:nvSpPr>
          <p:cNvPr id="3" name="Content Placeholder 2"/>
          <p:cNvSpPr>
            <a:spLocks noGrp="1"/>
          </p:cNvSpPr>
          <p:nvPr>
            <p:ph idx="1"/>
          </p:nvPr>
        </p:nvSpPr>
        <p:spPr>
          <a:xfrm>
            <a:off x="677334" y="1617134"/>
            <a:ext cx="7772400" cy="4025900"/>
          </a:xfrm>
        </p:spPr>
        <p:txBody>
          <a:bodyPr/>
          <a:lstStyle/>
          <a:p>
            <a:r>
              <a:rPr lang="en-US" dirty="0" smtClean="0"/>
              <a:t>Complex queries</a:t>
            </a:r>
          </a:p>
          <a:p>
            <a:r>
              <a:rPr lang="en-US" dirty="0" smtClean="0"/>
              <a:t>Update costs</a:t>
            </a:r>
          </a:p>
          <a:p>
            <a:r>
              <a:rPr lang="en-US" dirty="0" smtClean="0"/>
              <a:t>Complex Constraints [Bruno08]:</a:t>
            </a:r>
          </a:p>
          <a:p>
            <a:pPr lvl="1"/>
            <a:r>
              <a:rPr lang="en-US" dirty="0" smtClean="0"/>
              <a:t>Storage constraint</a:t>
            </a:r>
          </a:p>
          <a:p>
            <a:pPr lvl="1"/>
            <a:r>
              <a:rPr lang="en-US" dirty="0" smtClean="0"/>
              <a:t>Index constraints</a:t>
            </a:r>
          </a:p>
          <a:p>
            <a:pPr lvl="1"/>
            <a:r>
              <a:rPr lang="en-US" dirty="0" smtClean="0"/>
              <a:t>Column constraints</a:t>
            </a:r>
          </a:p>
          <a:p>
            <a:pPr lvl="1"/>
            <a:r>
              <a:rPr lang="en-US" dirty="0" smtClean="0"/>
              <a:t>Generators</a:t>
            </a:r>
          </a:p>
          <a:p>
            <a:pPr lvl="1"/>
            <a:r>
              <a:rPr lang="en-US" dirty="0" smtClean="0"/>
              <a:t>Soft constraints</a:t>
            </a:r>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12</a:t>
            </a:fld>
            <a:endParaRPr lang="en-US" sz="1600" dirty="0"/>
          </a:p>
        </p:txBody>
      </p:sp>
      <p:sp>
        <p:nvSpPr>
          <p:cNvPr id="11" name="Rectangle 10"/>
          <p:cNvSpPr/>
          <p:nvPr/>
        </p:nvSpPr>
        <p:spPr>
          <a:xfrm>
            <a:off x="0" y="5719910"/>
            <a:ext cx="9144000" cy="71717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tx1"/>
                </a:solidFill>
              </a:rPr>
              <a:t>BIP formulation does not restrict the expressive power of the DBA</a:t>
            </a:r>
            <a:endParaRPr lang="en-US" dirty="0">
              <a:solidFill>
                <a:schemeClr val="tx1"/>
              </a:solidFill>
            </a:endParaRPr>
          </a:p>
        </p:txBody>
      </p:sp>
      <p:sp>
        <p:nvSpPr>
          <p:cNvPr id="13" name="TextBox 12"/>
          <p:cNvSpPr txBox="1"/>
          <p:nvPr/>
        </p:nvSpPr>
        <p:spPr>
          <a:xfrm>
            <a:off x="457200" y="1016000"/>
            <a:ext cx="4176208" cy="461665"/>
          </a:xfrm>
          <a:prstGeom prst="rect">
            <a:avLst/>
          </a:prstGeom>
          <a:noFill/>
          <a:ln>
            <a:noFill/>
          </a:ln>
          <a:effectLst/>
        </p:spPr>
        <p:style>
          <a:lnRef idx="1">
            <a:schemeClr val="dk1"/>
          </a:lnRef>
          <a:fillRef idx="2">
            <a:schemeClr val="dk1"/>
          </a:fillRef>
          <a:effectRef idx="1">
            <a:schemeClr val="dk1"/>
          </a:effectRef>
          <a:fontRef idx="minor">
            <a:schemeClr val="dk1"/>
          </a:fontRef>
        </p:style>
        <p:txBody>
          <a:bodyPr wrap="none" rtlCol="0">
            <a:spAutoFit/>
          </a:bodyPr>
          <a:lstStyle/>
          <a:p>
            <a:r>
              <a:rPr lang="en-US" dirty="0" smtClean="0"/>
              <a:t>We extend the BIP to handle:</a:t>
            </a:r>
            <a:endParaRPr lang="en-US"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left)">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CoPhy’s</a:t>
            </a:r>
            <a:r>
              <a:rPr lang="en-US" dirty="0" smtClean="0"/>
              <a:t> Architecture</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13</a:t>
            </a:fld>
            <a:endParaRPr lang="en-US" sz="3200" dirty="0"/>
          </a:p>
        </p:txBody>
      </p:sp>
      <p:sp>
        <p:nvSpPr>
          <p:cNvPr id="7" name="Rectangle 6"/>
          <p:cNvSpPr/>
          <p:nvPr/>
        </p:nvSpPr>
        <p:spPr>
          <a:xfrm>
            <a:off x="7217380" y="2310764"/>
            <a:ext cx="1546725" cy="132207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What-If DBMS Optimizer</a:t>
            </a:r>
            <a:endParaRPr lang="en-US" dirty="0"/>
          </a:p>
        </p:txBody>
      </p:sp>
      <p:sp>
        <p:nvSpPr>
          <p:cNvPr id="8" name="Rectangle 7"/>
          <p:cNvSpPr/>
          <p:nvPr/>
        </p:nvSpPr>
        <p:spPr>
          <a:xfrm>
            <a:off x="5667375" y="2438400"/>
            <a:ext cx="1058380" cy="109537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INUM</a:t>
            </a:r>
            <a:endParaRPr lang="en-US" dirty="0"/>
          </a:p>
        </p:txBody>
      </p:sp>
      <p:sp>
        <p:nvSpPr>
          <p:cNvPr id="10" name="Rectangle 9"/>
          <p:cNvSpPr/>
          <p:nvPr/>
        </p:nvSpPr>
        <p:spPr bwMode="auto">
          <a:xfrm>
            <a:off x="2854325" y="3962400"/>
            <a:ext cx="1971675" cy="790575"/>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BIP Solver</a:t>
            </a:r>
          </a:p>
        </p:txBody>
      </p:sp>
      <p:sp>
        <p:nvSpPr>
          <p:cNvPr id="11" name="Rectangle 10"/>
          <p:cNvSpPr/>
          <p:nvPr/>
        </p:nvSpPr>
        <p:spPr bwMode="auto">
          <a:xfrm>
            <a:off x="2933700" y="2447925"/>
            <a:ext cx="1787525" cy="1057275"/>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Arial" charset="0"/>
              </a:rPr>
              <a:t>BIP Generator</a:t>
            </a:r>
            <a:endParaRPr kumimoji="0" lang="en-US" sz="2400" b="0" i="0" u="none" strike="noStrike" cap="none" normalizeH="0" baseline="0" dirty="0" smtClean="0">
              <a:ln>
                <a:noFill/>
              </a:ln>
              <a:solidFill>
                <a:schemeClr val="tx1"/>
              </a:solidFill>
              <a:effectLst/>
              <a:latin typeface="Arial" charset="0"/>
            </a:endParaRPr>
          </a:p>
        </p:txBody>
      </p:sp>
      <p:sp>
        <p:nvSpPr>
          <p:cNvPr id="12" name="Rectangle 11"/>
          <p:cNvSpPr/>
          <p:nvPr/>
        </p:nvSpPr>
        <p:spPr bwMode="auto">
          <a:xfrm>
            <a:off x="676275" y="2438400"/>
            <a:ext cx="1638299" cy="1057275"/>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Arial" charset="0"/>
              </a:rPr>
              <a:t>Candidate</a:t>
            </a:r>
          </a:p>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Arial" charset="0"/>
              </a:rPr>
              <a:t>Generator</a:t>
            </a:r>
            <a:endParaRPr kumimoji="0" lang="en-US" sz="2400" b="0" i="0" u="none" strike="noStrike" cap="none" normalizeH="0" baseline="0" dirty="0" smtClean="0">
              <a:ln>
                <a:noFill/>
              </a:ln>
              <a:solidFill>
                <a:schemeClr val="tx1"/>
              </a:solidFill>
              <a:effectLst/>
              <a:latin typeface="Arial" charset="0"/>
            </a:endParaRPr>
          </a:p>
        </p:txBody>
      </p:sp>
      <p:cxnSp>
        <p:nvCxnSpPr>
          <p:cNvPr id="19" name="Shape 18"/>
          <p:cNvCxnSpPr>
            <a:stCxn id="35" idx="2"/>
            <a:endCxn id="12" idx="0"/>
          </p:cNvCxnSpPr>
          <p:nvPr/>
        </p:nvCxnSpPr>
        <p:spPr bwMode="auto">
          <a:xfrm rot="10800000" flipV="1">
            <a:off x="1495425" y="1409700"/>
            <a:ext cx="1295400" cy="1028699"/>
          </a:xfrm>
          <a:prstGeom prst="bentConnector2">
            <a:avLst/>
          </a:prstGeom>
          <a:solidFill>
            <a:schemeClr val="folHlink"/>
          </a:solidFill>
          <a:ln w="9525" cap="flat" cmpd="sng" algn="ctr">
            <a:solidFill>
              <a:schemeClr val="tx1"/>
            </a:solidFill>
            <a:prstDash val="solid"/>
            <a:round/>
            <a:headEnd type="none" w="med" len="med"/>
            <a:tailEnd type="arrow"/>
          </a:ln>
          <a:effectLst/>
        </p:spPr>
      </p:cxnSp>
      <p:cxnSp>
        <p:nvCxnSpPr>
          <p:cNvPr id="23" name="Straight Arrow Connector 22"/>
          <p:cNvCxnSpPr>
            <a:stCxn id="35" idx="4"/>
            <a:endCxn id="11" idx="0"/>
          </p:cNvCxnSpPr>
          <p:nvPr/>
        </p:nvCxnSpPr>
        <p:spPr bwMode="auto">
          <a:xfrm rot="5400000">
            <a:off x="3447258" y="2066132"/>
            <a:ext cx="761999" cy="1587"/>
          </a:xfrm>
          <a:prstGeom prst="straightConnector1">
            <a:avLst/>
          </a:prstGeom>
          <a:solidFill>
            <a:schemeClr val="folHlink"/>
          </a:solidFill>
          <a:ln w="9525" cap="flat" cmpd="sng" algn="ctr">
            <a:solidFill>
              <a:schemeClr val="tx1"/>
            </a:solidFill>
            <a:prstDash val="solid"/>
            <a:round/>
            <a:headEnd type="none" w="med" len="med"/>
            <a:tailEnd type="arrow"/>
          </a:ln>
          <a:effectLst/>
        </p:spPr>
      </p:cxnSp>
      <p:cxnSp>
        <p:nvCxnSpPr>
          <p:cNvPr id="27" name="Shape 26"/>
          <p:cNvCxnSpPr>
            <a:stCxn id="35" idx="6"/>
            <a:endCxn id="8" idx="0"/>
          </p:cNvCxnSpPr>
          <p:nvPr/>
        </p:nvCxnSpPr>
        <p:spPr bwMode="auto">
          <a:xfrm>
            <a:off x="4867275" y="1409701"/>
            <a:ext cx="1329290" cy="1028699"/>
          </a:xfrm>
          <a:prstGeom prst="bentConnector2">
            <a:avLst/>
          </a:prstGeom>
          <a:solidFill>
            <a:schemeClr val="folHlink"/>
          </a:solidFill>
          <a:ln w="9525" cap="flat" cmpd="sng" algn="ctr">
            <a:solidFill>
              <a:schemeClr val="tx1"/>
            </a:solidFill>
            <a:prstDash val="solid"/>
            <a:round/>
            <a:headEnd type="none" w="med" len="med"/>
            <a:tailEnd type="arrow"/>
          </a:ln>
          <a:effectLst/>
        </p:spPr>
      </p:cxnSp>
      <p:cxnSp>
        <p:nvCxnSpPr>
          <p:cNvPr id="29" name="Straight Arrow Connector 28"/>
          <p:cNvCxnSpPr>
            <a:stCxn id="8" idx="1"/>
            <a:endCxn id="11" idx="3"/>
          </p:cNvCxnSpPr>
          <p:nvPr/>
        </p:nvCxnSpPr>
        <p:spPr bwMode="auto">
          <a:xfrm rot="10800000">
            <a:off x="4721225" y="2976564"/>
            <a:ext cx="946150" cy="9525"/>
          </a:xfrm>
          <a:prstGeom prst="straightConnector1">
            <a:avLst/>
          </a:prstGeom>
          <a:solidFill>
            <a:schemeClr val="folHlink"/>
          </a:solidFill>
          <a:ln w="9525" cap="flat" cmpd="sng" algn="ctr">
            <a:solidFill>
              <a:schemeClr val="tx1"/>
            </a:solidFill>
            <a:prstDash val="solid"/>
            <a:round/>
            <a:headEnd type="none" w="med" len="med"/>
            <a:tailEnd type="arrow"/>
          </a:ln>
          <a:effectLst/>
        </p:spPr>
      </p:cxnSp>
      <p:cxnSp>
        <p:nvCxnSpPr>
          <p:cNvPr id="31" name="Straight Arrow Connector 30"/>
          <p:cNvCxnSpPr>
            <a:stCxn id="11" idx="2"/>
            <a:endCxn id="10" idx="0"/>
          </p:cNvCxnSpPr>
          <p:nvPr/>
        </p:nvCxnSpPr>
        <p:spPr bwMode="auto">
          <a:xfrm rot="16200000" flipH="1">
            <a:off x="3605213" y="3727450"/>
            <a:ext cx="457200" cy="12700"/>
          </a:xfrm>
          <a:prstGeom prst="straightConnector1">
            <a:avLst/>
          </a:prstGeom>
          <a:solidFill>
            <a:schemeClr val="folHlink"/>
          </a:solidFill>
          <a:ln w="9525" cap="flat" cmpd="sng" algn="ctr">
            <a:solidFill>
              <a:schemeClr val="tx1"/>
            </a:solidFill>
            <a:prstDash val="solid"/>
            <a:round/>
            <a:headEnd type="none" w="med" len="med"/>
            <a:tailEnd type="arrow"/>
          </a:ln>
          <a:effectLst/>
        </p:spPr>
      </p:cxnSp>
      <p:sp>
        <p:nvSpPr>
          <p:cNvPr id="35" name="Oval 34"/>
          <p:cNvSpPr/>
          <p:nvPr/>
        </p:nvSpPr>
        <p:spPr bwMode="auto">
          <a:xfrm>
            <a:off x="2790825" y="1133476"/>
            <a:ext cx="2076450" cy="552450"/>
          </a:xfrm>
          <a:prstGeom prst="ellips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Workload</a:t>
            </a:r>
          </a:p>
        </p:txBody>
      </p:sp>
      <p:sp>
        <p:nvSpPr>
          <p:cNvPr id="38" name="Oval 37"/>
          <p:cNvSpPr/>
          <p:nvPr/>
        </p:nvSpPr>
        <p:spPr bwMode="auto">
          <a:xfrm>
            <a:off x="5648325" y="3952875"/>
            <a:ext cx="2247900" cy="819150"/>
          </a:xfrm>
          <a:prstGeom prst="ellips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Constraints</a:t>
            </a:r>
          </a:p>
        </p:txBody>
      </p:sp>
      <p:cxnSp>
        <p:nvCxnSpPr>
          <p:cNvPr id="40" name="Straight Arrow Connector 39"/>
          <p:cNvCxnSpPr>
            <a:stCxn id="38" idx="2"/>
            <a:endCxn id="10" idx="3"/>
          </p:cNvCxnSpPr>
          <p:nvPr/>
        </p:nvCxnSpPr>
        <p:spPr bwMode="auto">
          <a:xfrm rot="10800000">
            <a:off x="4826001" y="4357688"/>
            <a:ext cx="822325" cy="4762"/>
          </a:xfrm>
          <a:prstGeom prst="straightConnector1">
            <a:avLst/>
          </a:prstGeom>
          <a:solidFill>
            <a:schemeClr val="folHlink"/>
          </a:solidFill>
          <a:ln w="9525" cap="flat" cmpd="sng" algn="ctr">
            <a:solidFill>
              <a:schemeClr val="tx1"/>
            </a:solidFill>
            <a:prstDash val="solid"/>
            <a:round/>
            <a:headEnd type="none" w="med" len="med"/>
            <a:tailEnd type="arrow"/>
          </a:ln>
          <a:effectLst/>
        </p:spPr>
      </p:cxnSp>
      <p:sp>
        <p:nvSpPr>
          <p:cNvPr id="43" name="Oval 42"/>
          <p:cNvSpPr/>
          <p:nvPr/>
        </p:nvSpPr>
        <p:spPr bwMode="auto">
          <a:xfrm>
            <a:off x="1533526" y="5124451"/>
            <a:ext cx="2152649" cy="981074"/>
          </a:xfrm>
          <a:prstGeom prst="ellips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t>Selected</a:t>
            </a:r>
          </a:p>
          <a:p>
            <a:pPr marL="0" marR="0" indent="0" algn="ctr" defTabSz="914400" rtl="0" eaLnBrk="1" fontAlgn="base" latinLnBrk="0" hangingPunct="1">
              <a:lnSpc>
                <a:spcPct val="100000"/>
              </a:lnSpc>
              <a:spcBef>
                <a:spcPct val="0"/>
              </a:spcBef>
              <a:spcAft>
                <a:spcPct val="0"/>
              </a:spcAft>
              <a:buClrTx/>
              <a:buSzTx/>
              <a:buFontTx/>
              <a:buNone/>
              <a:tabLst/>
            </a:pPr>
            <a:r>
              <a:rPr lang="en-US" dirty="0" smtClean="0"/>
              <a:t> Indexes</a:t>
            </a:r>
            <a:endParaRPr kumimoji="0" lang="en-US" sz="2400" b="0" i="0" u="none" strike="noStrike" cap="none" normalizeH="0" baseline="0" dirty="0" smtClean="0">
              <a:ln>
                <a:noFill/>
              </a:ln>
              <a:solidFill>
                <a:schemeClr val="tx1"/>
              </a:solidFill>
              <a:effectLst/>
              <a:latin typeface="Arial" charset="0"/>
            </a:endParaRPr>
          </a:p>
        </p:txBody>
      </p:sp>
      <p:sp>
        <p:nvSpPr>
          <p:cNvPr id="46" name="Oval 45"/>
          <p:cNvSpPr/>
          <p:nvPr/>
        </p:nvSpPr>
        <p:spPr bwMode="auto">
          <a:xfrm>
            <a:off x="3924300" y="5191124"/>
            <a:ext cx="1790700" cy="771525"/>
          </a:xfrm>
          <a:prstGeom prst="ellipse">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t>Bounds</a:t>
            </a:r>
            <a:endParaRPr kumimoji="0" lang="en-US" sz="2400" b="0" i="0" u="none" strike="noStrike" cap="none" normalizeH="0" baseline="0" dirty="0" smtClean="0">
              <a:ln>
                <a:noFill/>
              </a:ln>
              <a:solidFill>
                <a:schemeClr val="tx1"/>
              </a:solidFill>
              <a:effectLst/>
              <a:latin typeface="Arial" charset="0"/>
            </a:endParaRPr>
          </a:p>
        </p:txBody>
      </p:sp>
      <p:cxnSp>
        <p:nvCxnSpPr>
          <p:cNvPr id="48" name="Straight Arrow Connector 47"/>
          <p:cNvCxnSpPr>
            <a:stCxn id="10" idx="2"/>
            <a:endCxn id="43" idx="0"/>
          </p:cNvCxnSpPr>
          <p:nvPr/>
        </p:nvCxnSpPr>
        <p:spPr bwMode="auto">
          <a:xfrm rot="5400000">
            <a:off x="3039269" y="4323557"/>
            <a:ext cx="371476" cy="1230312"/>
          </a:xfrm>
          <a:prstGeom prst="straightConnector1">
            <a:avLst/>
          </a:prstGeom>
          <a:solidFill>
            <a:schemeClr val="folHlink"/>
          </a:solidFill>
          <a:ln w="9525" cap="flat" cmpd="sng" algn="ctr">
            <a:solidFill>
              <a:schemeClr val="tx1"/>
            </a:solidFill>
            <a:prstDash val="solid"/>
            <a:round/>
            <a:headEnd type="none" w="med" len="med"/>
            <a:tailEnd type="arrow"/>
          </a:ln>
          <a:effectLst/>
        </p:spPr>
      </p:cxnSp>
      <p:cxnSp>
        <p:nvCxnSpPr>
          <p:cNvPr id="50" name="Straight Arrow Connector 49"/>
          <p:cNvCxnSpPr>
            <a:stCxn id="10" idx="2"/>
            <a:endCxn id="46" idx="0"/>
          </p:cNvCxnSpPr>
          <p:nvPr/>
        </p:nvCxnSpPr>
        <p:spPr bwMode="auto">
          <a:xfrm rot="16200000" flipH="1">
            <a:off x="4110832" y="4482305"/>
            <a:ext cx="438149" cy="979487"/>
          </a:xfrm>
          <a:prstGeom prst="straightConnector1">
            <a:avLst/>
          </a:prstGeom>
          <a:solidFill>
            <a:schemeClr val="folHlink"/>
          </a:solidFill>
          <a:ln w="9525" cap="flat" cmpd="sng" algn="ctr">
            <a:solidFill>
              <a:schemeClr val="tx1"/>
            </a:solidFill>
            <a:prstDash val="solid"/>
            <a:round/>
            <a:headEnd type="none" w="med" len="med"/>
            <a:tailEnd type="arrow"/>
          </a:ln>
          <a:effectLst/>
        </p:spPr>
      </p:cxnSp>
      <p:cxnSp>
        <p:nvCxnSpPr>
          <p:cNvPr id="52" name="Straight Arrow Connector 51"/>
          <p:cNvCxnSpPr>
            <a:stCxn id="8" idx="3"/>
            <a:endCxn id="7" idx="1"/>
          </p:cNvCxnSpPr>
          <p:nvPr/>
        </p:nvCxnSpPr>
        <p:spPr bwMode="auto">
          <a:xfrm flipV="1">
            <a:off x="6725755" y="2971800"/>
            <a:ext cx="491625" cy="14288"/>
          </a:xfrm>
          <a:prstGeom prst="straightConnector1">
            <a:avLst/>
          </a:prstGeom>
          <a:solidFill>
            <a:schemeClr val="folHlink"/>
          </a:solidFill>
          <a:ln w="9525" cap="flat" cmpd="sng" algn="ctr">
            <a:solidFill>
              <a:schemeClr val="tx1"/>
            </a:solidFill>
            <a:prstDash val="solid"/>
            <a:round/>
            <a:headEnd type="arrow"/>
            <a:tailEnd type="arrow"/>
          </a:ln>
          <a:effectLst/>
        </p:spPr>
      </p:cxnSp>
      <p:cxnSp>
        <p:nvCxnSpPr>
          <p:cNvPr id="139" name="Straight Arrow Connector 138"/>
          <p:cNvCxnSpPr>
            <a:stCxn id="12" idx="3"/>
            <a:endCxn id="11" idx="1"/>
          </p:cNvCxnSpPr>
          <p:nvPr/>
        </p:nvCxnSpPr>
        <p:spPr bwMode="auto">
          <a:xfrm>
            <a:off x="2314574" y="2967038"/>
            <a:ext cx="619126" cy="9525"/>
          </a:xfrm>
          <a:prstGeom prst="straightConnector1">
            <a:avLst/>
          </a:prstGeom>
          <a:solidFill>
            <a:schemeClr val="folHlink"/>
          </a:solidFill>
          <a:ln w="9525" cap="flat" cmpd="sng" algn="ctr">
            <a:solidFill>
              <a:schemeClr val="tx1"/>
            </a:solidFill>
            <a:prstDash val="solid"/>
            <a:round/>
            <a:headEnd type="none" w="med" len="med"/>
            <a:tailEnd type="arrow"/>
          </a:ln>
          <a:effectLst/>
        </p:spPr>
      </p:cxnSp>
      <p:grpSp>
        <p:nvGrpSpPr>
          <p:cNvPr id="26" name="Group 25"/>
          <p:cNvGrpSpPr/>
          <p:nvPr/>
        </p:nvGrpSpPr>
        <p:grpSpPr>
          <a:xfrm>
            <a:off x="438150" y="2019300"/>
            <a:ext cx="5095875" cy="3000375"/>
            <a:chOff x="438150" y="2019300"/>
            <a:chExt cx="5095875" cy="3000375"/>
          </a:xfrm>
        </p:grpSpPr>
        <p:sp>
          <p:nvSpPr>
            <p:cNvPr id="147" name="Rectangle 146"/>
            <p:cNvSpPr/>
            <p:nvPr/>
          </p:nvSpPr>
          <p:spPr bwMode="auto">
            <a:xfrm>
              <a:off x="438150" y="2019300"/>
              <a:ext cx="5095875" cy="3000375"/>
            </a:xfrm>
            <a:prstGeom prst="rect">
              <a:avLst/>
            </a:pr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kumimoji="0" lang="en-US" sz="2400" b="0" i="0" u="none" strike="noStrike" cap="none" normalizeH="0" baseline="0" dirty="0" smtClean="0">
                <a:ln>
                  <a:noFill/>
                </a:ln>
                <a:solidFill>
                  <a:schemeClr val="tx1"/>
                </a:solidFill>
                <a:effectLst/>
                <a:latin typeface="Arial" charset="0"/>
              </a:endParaRPr>
            </a:p>
          </p:txBody>
        </p:sp>
        <p:sp>
          <p:nvSpPr>
            <p:cNvPr id="148" name="Rectangle 147"/>
            <p:cNvSpPr/>
            <p:nvPr/>
          </p:nvSpPr>
          <p:spPr>
            <a:xfrm>
              <a:off x="454850" y="4541193"/>
              <a:ext cx="1109599" cy="461665"/>
            </a:xfrm>
            <a:prstGeom prst="rect">
              <a:avLst/>
            </a:prstGeom>
          </p:spPr>
          <p:txBody>
            <a:bodyPr wrap="none">
              <a:spAutoFit/>
            </a:bodyPr>
            <a:lstStyle/>
            <a:p>
              <a:r>
                <a:rPr lang="en-US" dirty="0" err="1" smtClean="0">
                  <a:solidFill>
                    <a:schemeClr val="accent2"/>
                  </a:solidFill>
                </a:rPr>
                <a:t>CoPhy</a:t>
              </a:r>
              <a:endParaRPr lang="en-US" dirty="0" smtClean="0">
                <a:solidFill>
                  <a:schemeClr val="accent2"/>
                </a:solidFill>
              </a:endParaRPr>
            </a:p>
          </p:txBody>
        </p:sp>
      </p:grpSp>
      <p:sp>
        <p:nvSpPr>
          <p:cNvPr id="157" name="Rectangle 38"/>
          <p:cNvSpPr>
            <a:spLocks noGrp="1" noChangeArrowheads="1"/>
          </p:cNvSpPr>
          <p:nvPr>
            <p:ph idx="1"/>
          </p:nvPr>
        </p:nvSpPr>
        <p:spPr>
          <a:xfrm>
            <a:off x="0" y="5979739"/>
            <a:ext cx="9144000" cy="461665"/>
          </a:xfrm>
          <a:ln>
            <a:headEnd/>
            <a:tailEnd/>
          </a:ln>
        </p:spPr>
        <p:style>
          <a:lnRef idx="1">
            <a:schemeClr val="dk1"/>
          </a:lnRef>
          <a:fillRef idx="2">
            <a:schemeClr val="dk1"/>
          </a:fillRef>
          <a:effectRef idx="1">
            <a:schemeClr val="dk1"/>
          </a:effectRef>
          <a:fontRef idx="minor">
            <a:schemeClr val="dk1"/>
          </a:fontRef>
        </p:style>
        <p:txBody>
          <a:bodyPr wrap="square" anchor="ctr" anchorCtr="1">
            <a:spAutoFit/>
          </a:bodyPr>
          <a:lstStyle/>
          <a:p>
            <a:pPr marL="469900" indent="-469900">
              <a:buFontTx/>
              <a:buNone/>
            </a:pPr>
            <a:r>
              <a:rPr lang="en-US" sz="2400" kern="1200" dirty="0" smtClean="0">
                <a:solidFill>
                  <a:schemeClr val="tx1"/>
                </a:solidFill>
              </a:rPr>
              <a:t>Theorem: </a:t>
            </a:r>
            <a:r>
              <a:rPr lang="en-US" sz="2400" kern="1200" dirty="0" err="1" smtClean="0">
                <a:solidFill>
                  <a:schemeClr val="tx1"/>
                </a:solidFill>
              </a:rPr>
              <a:t>CoPhy</a:t>
            </a:r>
            <a:r>
              <a:rPr lang="en-US" sz="2400" kern="1200" dirty="0" smtClean="0">
                <a:solidFill>
                  <a:schemeClr val="tx1"/>
                </a:solidFill>
              </a:rPr>
              <a:t> computes an optimal index configuration</a:t>
            </a:r>
            <a:endParaRPr lang="en-US" sz="2400" kern="1200" dirty="0">
              <a:solidFill>
                <a:schemeClr val="tx1"/>
              </a:solidFill>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52"/>
                                        </p:tgtEl>
                                        <p:attrNameLst>
                                          <p:attrName>style.visibility</p:attrName>
                                        </p:attrNameLst>
                                      </p:cBhvr>
                                      <p:to>
                                        <p:strVal val="visible"/>
                                      </p:to>
                                    </p:set>
                                    <p:animEffect transition="in" filter="wipe(left)">
                                      <p:cBhvr>
                                        <p:cTn id="16" dur="500"/>
                                        <p:tgtEl>
                                          <p:spTgt spid="52"/>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right)">
                                      <p:cBhvr>
                                        <p:cTn id="25" dur="500"/>
                                        <p:tgtEl>
                                          <p:spTgt spid="19"/>
                                        </p:tgtEl>
                                      </p:cBhvr>
                                    </p:animEffect>
                                  </p:childTnLst>
                                </p:cTn>
                              </p:par>
                            </p:childTnLst>
                          </p:cTn>
                        </p:par>
                        <p:par>
                          <p:cTn id="26" fill="hold">
                            <p:stCondLst>
                              <p:cond delay="500"/>
                            </p:stCondLst>
                            <p:childTnLst>
                              <p:par>
                                <p:cTn id="27" presetID="22" presetClass="entr" presetSubtype="1"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139"/>
                                        </p:tgtEl>
                                        <p:attrNameLst>
                                          <p:attrName>style.visibility</p:attrName>
                                        </p:attrNameLst>
                                      </p:cBhvr>
                                      <p:to>
                                        <p:strVal val="visible"/>
                                      </p:to>
                                    </p:set>
                                    <p:animEffect transition="in" filter="wipe(left)">
                                      <p:cBhvr>
                                        <p:cTn id="34" dur="500"/>
                                        <p:tgtEl>
                                          <p:spTgt spid="139"/>
                                        </p:tgtEl>
                                      </p:cBhvr>
                                    </p:animEffect>
                                  </p:childTnLst>
                                </p:cTn>
                              </p:par>
                              <p:par>
                                <p:cTn id="35" presetID="22" presetClass="entr" presetSubtype="1"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up)">
                                      <p:cBhvr>
                                        <p:cTn id="37" dur="500"/>
                                        <p:tgtEl>
                                          <p:spTgt spid="23"/>
                                        </p:tgtEl>
                                      </p:cBhvr>
                                    </p:animEffect>
                                  </p:childTnLst>
                                </p:cTn>
                              </p:par>
                              <p:par>
                                <p:cTn id="38" presetID="22" presetClass="entr" presetSubtype="2" fill="hold" nodeType="with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wipe(right)">
                                      <p:cBhvr>
                                        <p:cTn id="40" dur="500"/>
                                        <p:tgtEl>
                                          <p:spTgt spid="29"/>
                                        </p:tgtEl>
                                      </p:cBhvr>
                                    </p:animEffect>
                                  </p:childTnLst>
                                </p:cTn>
                              </p:par>
                            </p:childTnLst>
                          </p:cTn>
                        </p:par>
                        <p:par>
                          <p:cTn id="41" fill="hold">
                            <p:stCondLst>
                              <p:cond delay="500"/>
                            </p:stCondLst>
                            <p:childTnLst>
                              <p:par>
                                <p:cTn id="42" presetID="1" presetClass="entr" presetSubtype="0" fill="hold" grpId="0" nodeType="afterEffect">
                                  <p:stCondLst>
                                    <p:cond delay="0"/>
                                  </p:stCondLst>
                                  <p:childTnLst>
                                    <p:set>
                                      <p:cBhvr>
                                        <p:cTn id="43" dur="1" fill="hold">
                                          <p:stCondLst>
                                            <p:cond delay="0"/>
                                          </p:stCondLst>
                                        </p:cTn>
                                        <p:tgtEl>
                                          <p:spTgt spid="11"/>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nodeType="clickEffect">
                                  <p:stCondLst>
                                    <p:cond delay="0"/>
                                  </p:stCondLst>
                                  <p:childTnLst>
                                    <p:set>
                                      <p:cBhvr>
                                        <p:cTn id="47" dur="1" fill="hold">
                                          <p:stCondLst>
                                            <p:cond delay="0"/>
                                          </p:stCondLst>
                                        </p:cTn>
                                        <p:tgtEl>
                                          <p:spTgt spid="31"/>
                                        </p:tgtEl>
                                        <p:attrNameLst>
                                          <p:attrName>style.visibility</p:attrName>
                                        </p:attrNameLst>
                                      </p:cBhvr>
                                      <p:to>
                                        <p:strVal val="visible"/>
                                      </p:to>
                                    </p:set>
                                    <p:animEffect transition="in" filter="wipe(up)">
                                      <p:cBhvr>
                                        <p:cTn id="48" dur="500"/>
                                        <p:tgtEl>
                                          <p:spTgt spid="31"/>
                                        </p:tgtEl>
                                      </p:cBhvr>
                                    </p:animEffect>
                                  </p:childTnLst>
                                </p:cTn>
                              </p:par>
                            </p:childTnLst>
                          </p:cTn>
                        </p:par>
                        <p:par>
                          <p:cTn id="49" fill="hold">
                            <p:stCondLst>
                              <p:cond delay="500"/>
                            </p:stCondLst>
                            <p:childTnLst>
                              <p:par>
                                <p:cTn id="50" presetID="22" presetClass="entr" presetSubtype="1" fill="hold" grpId="0" nodeType="after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up)">
                                      <p:cBhvr>
                                        <p:cTn id="52" dur="500"/>
                                        <p:tgtEl>
                                          <p:spTgt spid="10"/>
                                        </p:tgtEl>
                                      </p:cBhvr>
                                    </p:animEffect>
                                  </p:childTnLst>
                                </p:cTn>
                              </p:par>
                            </p:childTnLst>
                          </p:cTn>
                        </p:par>
                        <p:par>
                          <p:cTn id="53" fill="hold">
                            <p:stCondLst>
                              <p:cond delay="1000"/>
                            </p:stCondLst>
                            <p:childTnLst>
                              <p:par>
                                <p:cTn id="54" presetID="22" presetClass="entr" presetSubtype="2" fill="hold" grpId="0" nodeType="afterEffect">
                                  <p:stCondLst>
                                    <p:cond delay="0"/>
                                  </p:stCondLst>
                                  <p:childTnLst>
                                    <p:set>
                                      <p:cBhvr>
                                        <p:cTn id="55" dur="1" fill="hold">
                                          <p:stCondLst>
                                            <p:cond delay="0"/>
                                          </p:stCondLst>
                                        </p:cTn>
                                        <p:tgtEl>
                                          <p:spTgt spid="38"/>
                                        </p:tgtEl>
                                        <p:attrNameLst>
                                          <p:attrName>style.visibility</p:attrName>
                                        </p:attrNameLst>
                                      </p:cBhvr>
                                      <p:to>
                                        <p:strVal val="visible"/>
                                      </p:to>
                                    </p:set>
                                    <p:animEffect transition="in" filter="wipe(right)">
                                      <p:cBhvr>
                                        <p:cTn id="56" dur="500"/>
                                        <p:tgtEl>
                                          <p:spTgt spid="38"/>
                                        </p:tgtEl>
                                      </p:cBhvr>
                                    </p:animEffect>
                                  </p:childTnLst>
                                </p:cTn>
                              </p:par>
                            </p:childTnLst>
                          </p:cTn>
                        </p:par>
                        <p:par>
                          <p:cTn id="57" fill="hold">
                            <p:stCondLst>
                              <p:cond delay="1500"/>
                            </p:stCondLst>
                            <p:childTnLst>
                              <p:par>
                                <p:cTn id="58" presetID="22" presetClass="entr" presetSubtype="2" fill="hold" nodeType="afterEffect">
                                  <p:stCondLst>
                                    <p:cond delay="0"/>
                                  </p:stCondLst>
                                  <p:childTnLst>
                                    <p:set>
                                      <p:cBhvr>
                                        <p:cTn id="59" dur="1" fill="hold">
                                          <p:stCondLst>
                                            <p:cond delay="0"/>
                                          </p:stCondLst>
                                        </p:cTn>
                                        <p:tgtEl>
                                          <p:spTgt spid="40"/>
                                        </p:tgtEl>
                                        <p:attrNameLst>
                                          <p:attrName>style.visibility</p:attrName>
                                        </p:attrNameLst>
                                      </p:cBhvr>
                                      <p:to>
                                        <p:strVal val="visible"/>
                                      </p:to>
                                    </p:set>
                                    <p:animEffect transition="in" filter="wipe(right)">
                                      <p:cBhvr>
                                        <p:cTn id="60" dur="500"/>
                                        <p:tgtEl>
                                          <p:spTgt spid="40"/>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nodeType="clickEffect">
                                  <p:stCondLst>
                                    <p:cond delay="0"/>
                                  </p:stCondLst>
                                  <p:childTnLst>
                                    <p:set>
                                      <p:cBhvr>
                                        <p:cTn id="64" dur="1" fill="hold">
                                          <p:stCondLst>
                                            <p:cond delay="0"/>
                                          </p:stCondLst>
                                        </p:cTn>
                                        <p:tgtEl>
                                          <p:spTgt spid="48"/>
                                        </p:tgtEl>
                                        <p:attrNameLst>
                                          <p:attrName>style.visibility</p:attrName>
                                        </p:attrNameLst>
                                      </p:cBhvr>
                                      <p:to>
                                        <p:strVal val="visible"/>
                                      </p:to>
                                    </p:set>
                                    <p:animEffect transition="in" filter="wipe(up)">
                                      <p:cBhvr>
                                        <p:cTn id="65" dur="500"/>
                                        <p:tgtEl>
                                          <p:spTgt spid="48"/>
                                        </p:tgtEl>
                                      </p:cBhvr>
                                    </p:animEffect>
                                  </p:childTnLst>
                                </p:cTn>
                              </p:par>
                              <p:par>
                                <p:cTn id="66" presetID="22" presetClass="entr" presetSubtype="1" fill="hold" nodeType="withEffect">
                                  <p:stCondLst>
                                    <p:cond delay="0"/>
                                  </p:stCondLst>
                                  <p:childTnLst>
                                    <p:set>
                                      <p:cBhvr>
                                        <p:cTn id="67" dur="1" fill="hold">
                                          <p:stCondLst>
                                            <p:cond delay="0"/>
                                          </p:stCondLst>
                                        </p:cTn>
                                        <p:tgtEl>
                                          <p:spTgt spid="50"/>
                                        </p:tgtEl>
                                        <p:attrNameLst>
                                          <p:attrName>style.visibility</p:attrName>
                                        </p:attrNameLst>
                                      </p:cBhvr>
                                      <p:to>
                                        <p:strVal val="visible"/>
                                      </p:to>
                                    </p:set>
                                    <p:animEffect transition="in" filter="wipe(up)">
                                      <p:cBhvr>
                                        <p:cTn id="68" dur="500"/>
                                        <p:tgtEl>
                                          <p:spTgt spid="50"/>
                                        </p:tgtEl>
                                      </p:cBhvr>
                                    </p:animEffect>
                                  </p:childTnLst>
                                </p:cTn>
                              </p:par>
                            </p:childTnLst>
                          </p:cTn>
                        </p:par>
                        <p:par>
                          <p:cTn id="69" fill="hold">
                            <p:stCondLst>
                              <p:cond delay="500"/>
                            </p:stCondLst>
                            <p:childTnLst>
                              <p:par>
                                <p:cTn id="70" presetID="22" presetClass="entr" presetSubtype="1" fill="hold" grpId="0" nodeType="afterEffect">
                                  <p:stCondLst>
                                    <p:cond delay="0"/>
                                  </p:stCondLst>
                                  <p:childTnLst>
                                    <p:set>
                                      <p:cBhvr>
                                        <p:cTn id="71" dur="1" fill="hold">
                                          <p:stCondLst>
                                            <p:cond delay="0"/>
                                          </p:stCondLst>
                                        </p:cTn>
                                        <p:tgtEl>
                                          <p:spTgt spid="43"/>
                                        </p:tgtEl>
                                        <p:attrNameLst>
                                          <p:attrName>style.visibility</p:attrName>
                                        </p:attrNameLst>
                                      </p:cBhvr>
                                      <p:to>
                                        <p:strVal val="visible"/>
                                      </p:to>
                                    </p:set>
                                    <p:animEffect transition="in" filter="wipe(up)">
                                      <p:cBhvr>
                                        <p:cTn id="72" dur="500"/>
                                        <p:tgtEl>
                                          <p:spTgt spid="43"/>
                                        </p:tgtEl>
                                      </p:cBhvr>
                                    </p:animEffect>
                                  </p:childTnLst>
                                </p:cTn>
                              </p:par>
                              <p:par>
                                <p:cTn id="73" presetID="22" presetClass="entr" presetSubtype="1" fill="hold" grpId="0" nodeType="withEffect">
                                  <p:stCondLst>
                                    <p:cond delay="0"/>
                                  </p:stCondLst>
                                  <p:childTnLst>
                                    <p:set>
                                      <p:cBhvr>
                                        <p:cTn id="74" dur="1" fill="hold">
                                          <p:stCondLst>
                                            <p:cond delay="0"/>
                                          </p:stCondLst>
                                        </p:cTn>
                                        <p:tgtEl>
                                          <p:spTgt spid="46"/>
                                        </p:tgtEl>
                                        <p:attrNameLst>
                                          <p:attrName>style.visibility</p:attrName>
                                        </p:attrNameLst>
                                      </p:cBhvr>
                                      <p:to>
                                        <p:strVal val="visible"/>
                                      </p:to>
                                    </p:set>
                                    <p:animEffect transition="in" filter="wipe(up)">
                                      <p:cBhvr>
                                        <p:cTn id="75" dur="500"/>
                                        <p:tgtEl>
                                          <p:spTgt spid="46"/>
                                        </p:tgtEl>
                                      </p:cBhvr>
                                    </p:animEffec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26"/>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grpId="0" nodeType="clickEffect">
                                  <p:stCondLst>
                                    <p:cond delay="0"/>
                                  </p:stCondLst>
                                  <p:childTnLst>
                                    <p:set>
                                      <p:cBhvr>
                                        <p:cTn id="83" dur="1" fill="hold">
                                          <p:stCondLst>
                                            <p:cond delay="0"/>
                                          </p:stCondLst>
                                        </p:cTn>
                                        <p:tgtEl>
                                          <p:spTgt spid="157">
                                            <p:bg/>
                                          </p:spTgt>
                                        </p:tgtEl>
                                        <p:attrNameLst>
                                          <p:attrName>style.visibility</p:attrName>
                                        </p:attrNameLst>
                                      </p:cBhvr>
                                      <p:to>
                                        <p:strVal val="visible"/>
                                      </p:to>
                                    </p:set>
                                    <p:animEffect transition="in" filter="wipe(left)">
                                      <p:cBhvr>
                                        <p:cTn id="84" dur="500"/>
                                        <p:tgtEl>
                                          <p:spTgt spid="157">
                                            <p:bg/>
                                          </p:spTgt>
                                        </p:tgtEl>
                                      </p:cBhvr>
                                    </p:animEffect>
                                  </p:childTnLst>
                                </p:cTn>
                              </p:par>
                              <p:par>
                                <p:cTn id="85" presetID="22" presetClass="entr" presetSubtype="8" fill="hold" grpId="0" nodeType="withEffect">
                                  <p:stCondLst>
                                    <p:cond delay="0"/>
                                  </p:stCondLst>
                                  <p:childTnLst>
                                    <p:set>
                                      <p:cBhvr>
                                        <p:cTn id="86" dur="1" fill="hold">
                                          <p:stCondLst>
                                            <p:cond delay="0"/>
                                          </p:stCondLst>
                                        </p:cTn>
                                        <p:tgtEl>
                                          <p:spTgt spid="157">
                                            <p:txEl>
                                              <p:pRg st="0" end="0"/>
                                            </p:txEl>
                                          </p:spTgt>
                                        </p:tgtEl>
                                        <p:attrNameLst>
                                          <p:attrName>style.visibility</p:attrName>
                                        </p:attrNameLst>
                                      </p:cBhvr>
                                      <p:to>
                                        <p:strVal val="visible"/>
                                      </p:to>
                                    </p:set>
                                    <p:animEffect transition="in" filter="wipe(left)">
                                      <p:cBhvr>
                                        <p:cTn id="87" dur="500"/>
                                        <p:tgtEl>
                                          <p:spTgt spid="15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1" grpId="0" animBg="1"/>
      <p:bldP spid="12" grpId="0" animBg="1"/>
      <p:bldP spid="38" grpId="0" animBg="1"/>
      <p:bldP spid="43" grpId="0" animBg="1"/>
      <p:bldP spid="46" grpId="0" animBg="1"/>
      <p:bldP spid="157"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Unique Features Enabled by the BIP</a:t>
            </a:r>
            <a:endParaRPr lang="en-US" dirty="0"/>
          </a:p>
        </p:txBody>
      </p:sp>
      <p:sp>
        <p:nvSpPr>
          <p:cNvPr id="3" name="Content Placeholder 2"/>
          <p:cNvSpPr>
            <a:spLocks noGrp="1"/>
          </p:cNvSpPr>
          <p:nvPr>
            <p:ph idx="1"/>
          </p:nvPr>
        </p:nvSpPr>
        <p:spPr>
          <a:xfrm>
            <a:off x="419100" y="1198033"/>
            <a:ext cx="8401051" cy="5033434"/>
          </a:xfrm>
        </p:spPr>
        <p:txBody>
          <a:bodyPr/>
          <a:lstStyle/>
          <a:p>
            <a:r>
              <a:rPr lang="en-US" sz="2200" dirty="0" smtClean="0"/>
              <a:t>Portability: No change to the optimizer</a:t>
            </a:r>
          </a:p>
          <a:p>
            <a:pPr lvl="1"/>
            <a:r>
              <a:rPr lang="en-US" sz="1800" dirty="0" smtClean="0"/>
              <a:t>Requires only the what-if APIs</a:t>
            </a:r>
          </a:p>
          <a:p>
            <a:pPr lvl="1"/>
            <a:endParaRPr lang="en-US" sz="1800" dirty="0" smtClean="0"/>
          </a:p>
          <a:p>
            <a:r>
              <a:rPr lang="en-US" sz="2200" dirty="0" smtClean="0"/>
              <a:t>Scalability: By solving large BIPs in seconds</a:t>
            </a:r>
          </a:p>
          <a:p>
            <a:pPr lvl="1"/>
            <a:r>
              <a:rPr lang="en-US" sz="1800" dirty="0" smtClean="0"/>
              <a:t>No need to select workload, candidate indexes</a:t>
            </a:r>
          </a:p>
          <a:p>
            <a:pPr lvl="1">
              <a:buNone/>
            </a:pPr>
            <a:endParaRPr lang="en-US" sz="1800" dirty="0" smtClean="0"/>
          </a:p>
          <a:p>
            <a:r>
              <a:rPr lang="en-US" sz="2200" dirty="0" smtClean="0"/>
              <a:t>Generality: The formulation can be reused</a:t>
            </a:r>
            <a:endParaRPr lang="en-US" sz="1800" dirty="0" smtClean="0"/>
          </a:p>
          <a:p>
            <a:pPr lvl="1"/>
            <a:endParaRPr lang="en-US" sz="1800" dirty="0" smtClean="0"/>
          </a:p>
          <a:p>
            <a:r>
              <a:rPr lang="en-US" sz="2200" dirty="0" smtClean="0"/>
              <a:t>Quality feedback: All modern BIP solvers provide this</a:t>
            </a:r>
          </a:p>
          <a:p>
            <a:pPr lvl="1"/>
            <a:r>
              <a:rPr lang="en-US" sz="1800" dirty="0" smtClean="0"/>
              <a:t>Can stop at near-optimal values</a:t>
            </a:r>
          </a:p>
          <a:p>
            <a:pPr lvl="1">
              <a:buNone/>
            </a:pPr>
            <a:endParaRPr lang="en-US" sz="1800" dirty="0" smtClean="0"/>
          </a:p>
          <a:p>
            <a:r>
              <a:rPr lang="en-US" sz="2200" dirty="0" smtClean="0"/>
              <a:t>Interactive tuning: By solving BIPs incrementally</a:t>
            </a:r>
          </a:p>
          <a:p>
            <a:pPr lvl="1"/>
            <a:r>
              <a:rPr lang="en-US" sz="1800" dirty="0" smtClean="0"/>
              <a:t>Interactively add/drop candidate indexes</a:t>
            </a:r>
          </a:p>
          <a:p>
            <a:pPr lvl="1"/>
            <a:r>
              <a:rPr lang="en-US" sz="1800" dirty="0" smtClean="0"/>
              <a:t>Enables efficient multi-objective optimization</a:t>
            </a:r>
          </a:p>
          <a:p>
            <a:pPr lvl="1">
              <a:buNone/>
            </a:pPr>
            <a:endParaRPr lang="en-US" sz="1800" dirty="0" smtClean="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14</a:t>
            </a:fld>
            <a:endParaRPr lang="en-US" sz="3200"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solidFill>
                  <a:schemeClr val="bg1">
                    <a:lumMod val="85000"/>
                  </a:schemeClr>
                </a:solidFill>
              </a:rPr>
              <a:t>Introduction</a:t>
            </a:r>
          </a:p>
          <a:p>
            <a:r>
              <a:rPr lang="en-US" b="1" dirty="0" smtClean="0">
                <a:solidFill>
                  <a:schemeClr val="bg1">
                    <a:lumMod val="85000"/>
                  </a:schemeClr>
                </a:solidFill>
              </a:rPr>
              <a:t>BIP formulation</a:t>
            </a:r>
          </a:p>
          <a:p>
            <a:pPr lvl="1"/>
            <a:r>
              <a:rPr lang="en-US" b="1" dirty="0" smtClean="0">
                <a:solidFill>
                  <a:schemeClr val="bg1">
                    <a:lumMod val="85000"/>
                  </a:schemeClr>
                </a:solidFill>
              </a:rPr>
              <a:t>Existing formulation</a:t>
            </a:r>
          </a:p>
          <a:p>
            <a:pPr lvl="1"/>
            <a:r>
              <a:rPr lang="en-US" b="1" dirty="0" smtClean="0">
                <a:solidFill>
                  <a:schemeClr val="bg1">
                    <a:lumMod val="85000"/>
                  </a:schemeClr>
                </a:solidFill>
              </a:rPr>
              <a:t>Discovering structure</a:t>
            </a:r>
          </a:p>
          <a:p>
            <a:pPr lvl="1"/>
            <a:r>
              <a:rPr lang="en-US" b="1" dirty="0" smtClean="0">
                <a:solidFill>
                  <a:schemeClr val="bg1">
                    <a:lumMod val="85000"/>
                  </a:schemeClr>
                </a:solidFill>
              </a:rPr>
              <a:t>Exploiting the structure</a:t>
            </a:r>
          </a:p>
          <a:p>
            <a:pPr lvl="1"/>
            <a:r>
              <a:rPr lang="en-US" b="1" dirty="0" smtClean="0">
                <a:solidFill>
                  <a:schemeClr val="bg1">
                    <a:lumMod val="85000"/>
                  </a:schemeClr>
                </a:solidFill>
              </a:rPr>
              <a:t>Benefits</a:t>
            </a:r>
          </a:p>
          <a:p>
            <a:r>
              <a:rPr lang="en-US" b="1" dirty="0" smtClean="0"/>
              <a:t>Experimental Results</a:t>
            </a:r>
          </a:p>
          <a:p>
            <a:r>
              <a:rPr lang="en-US" dirty="0" smtClean="0"/>
              <a:t>Conclusion</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15</a:t>
            </a:fld>
            <a:endParaRPr lang="en-US" sz="32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Setup</a:t>
            </a:r>
            <a:endParaRPr lang="en-US" dirty="0"/>
          </a:p>
        </p:txBody>
      </p:sp>
      <p:sp>
        <p:nvSpPr>
          <p:cNvPr id="3" name="Content Placeholder 2"/>
          <p:cNvSpPr>
            <a:spLocks noGrp="1"/>
          </p:cNvSpPr>
          <p:nvPr>
            <p:ph idx="1"/>
          </p:nvPr>
        </p:nvSpPr>
        <p:spPr>
          <a:xfrm>
            <a:off x="685800" y="1104900"/>
            <a:ext cx="7772400" cy="5257800"/>
          </a:xfrm>
        </p:spPr>
        <p:txBody>
          <a:bodyPr/>
          <a:lstStyle/>
          <a:p>
            <a:r>
              <a:rPr lang="en-US" dirty="0" smtClean="0"/>
              <a:t>Two commercial DBMS -- </a:t>
            </a:r>
            <a:r>
              <a:rPr lang="en-US" dirty="0" err="1" smtClean="0"/>
              <a:t>System</a:t>
            </a:r>
            <a:r>
              <a:rPr lang="en-US" baseline="-25000" dirty="0" err="1" smtClean="0"/>
              <a:t>A</a:t>
            </a:r>
            <a:r>
              <a:rPr lang="en-US" dirty="0" smtClean="0"/>
              <a:t>, </a:t>
            </a:r>
            <a:r>
              <a:rPr lang="en-US" dirty="0" err="1" smtClean="0"/>
              <a:t>System</a:t>
            </a:r>
            <a:r>
              <a:rPr lang="en-US" baseline="-25000" dirty="0" err="1" smtClean="0"/>
              <a:t>B</a:t>
            </a:r>
            <a:endParaRPr lang="en-US" baseline="-25000" dirty="0" smtClean="0"/>
          </a:p>
          <a:p>
            <a:r>
              <a:rPr lang="en-US" dirty="0" smtClean="0"/>
              <a:t>1 GB TPC-H database</a:t>
            </a:r>
          </a:p>
          <a:p>
            <a:r>
              <a:rPr lang="en-US" dirty="0" smtClean="0"/>
              <a:t>1 GB index size constraint</a:t>
            </a:r>
          </a:p>
          <a:p>
            <a:r>
              <a:rPr lang="en-US" dirty="0" smtClean="0"/>
              <a:t>Algorithms:</a:t>
            </a:r>
          </a:p>
          <a:p>
            <a:pPr lvl="1"/>
            <a:r>
              <a:rPr lang="en-US" dirty="0" err="1" smtClean="0"/>
              <a:t>Tool</a:t>
            </a:r>
            <a:r>
              <a:rPr lang="en-US" baseline="-25000" dirty="0" err="1" smtClean="0"/>
              <a:t>A</a:t>
            </a:r>
            <a:r>
              <a:rPr lang="en-US" dirty="0" smtClean="0"/>
              <a:t>, </a:t>
            </a:r>
            <a:r>
              <a:rPr lang="en-US" dirty="0" err="1" smtClean="0"/>
              <a:t>Tool</a:t>
            </a:r>
            <a:r>
              <a:rPr lang="en-US" baseline="-25000" dirty="0" err="1" smtClean="0"/>
              <a:t>B</a:t>
            </a:r>
            <a:r>
              <a:rPr lang="en-US" dirty="0" smtClean="0"/>
              <a:t> – the commercial designers</a:t>
            </a:r>
          </a:p>
          <a:p>
            <a:pPr lvl="1"/>
            <a:r>
              <a:rPr lang="en-US" dirty="0" smtClean="0"/>
              <a:t>ILP – The state of the art BIP [PA07]</a:t>
            </a:r>
          </a:p>
          <a:p>
            <a:pPr lvl="1"/>
            <a:r>
              <a:rPr lang="en-US" dirty="0" err="1" smtClean="0"/>
              <a:t>CoPhy</a:t>
            </a:r>
            <a:r>
              <a:rPr lang="en-US" baseline="-25000" dirty="0" err="1" smtClean="0"/>
              <a:t>A</a:t>
            </a:r>
            <a:r>
              <a:rPr lang="en-US" dirty="0" smtClean="0"/>
              <a:t>, </a:t>
            </a:r>
            <a:r>
              <a:rPr lang="en-US" dirty="0" err="1" smtClean="0"/>
              <a:t>CoPhy</a:t>
            </a:r>
            <a:r>
              <a:rPr lang="en-US" baseline="-25000" dirty="0" err="1" smtClean="0"/>
              <a:t>B</a:t>
            </a:r>
            <a:r>
              <a:rPr lang="en-US" dirty="0" smtClean="0"/>
              <a:t> – Our approach on the systems</a:t>
            </a:r>
          </a:p>
          <a:p>
            <a:r>
              <a:rPr lang="en-US" dirty="0" smtClean="0"/>
              <a:t>Queries generated using 15 TPC-H templates</a:t>
            </a:r>
          </a:p>
          <a:p>
            <a:r>
              <a:rPr lang="en-US" dirty="0" smtClean="0"/>
              <a:t>Metric:</a:t>
            </a:r>
          </a:p>
          <a:p>
            <a:pPr lvl="1">
              <a:buNone/>
            </a:pP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16</a:t>
            </a:fld>
            <a:endParaRPr lang="en-US" sz="1600"/>
          </a:p>
        </p:txBody>
      </p:sp>
      <p:graphicFrame>
        <p:nvGraphicFramePr>
          <p:cNvPr id="5" name="Object 4"/>
          <p:cNvGraphicFramePr>
            <a:graphicFrameLocks noChangeAspect="1"/>
          </p:cNvGraphicFramePr>
          <p:nvPr/>
        </p:nvGraphicFramePr>
        <p:xfrm>
          <a:off x="1455738" y="5256213"/>
          <a:ext cx="5524500" cy="915987"/>
        </p:xfrm>
        <a:graphic>
          <a:graphicData uri="http://schemas.openxmlformats.org/presentationml/2006/ole">
            <p:oleObj spid="_x0000_s58370" name="Equation" r:id="rId4" imgW="2603160" imgH="431640" progId="">
              <p:embed/>
            </p:oleObj>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5607921"/>
            <a:ext cx="9144000" cy="85335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buFont typeface="Arial" pitchFamily="34" charset="0"/>
              <a:buChar char="•"/>
            </a:pPr>
            <a:r>
              <a:rPr lang="en-US" dirty="0" smtClean="0">
                <a:solidFill>
                  <a:schemeClr val="tx1"/>
                </a:solidFill>
              </a:rPr>
              <a:t> Replacing heuristic algorithms improves savings</a:t>
            </a:r>
          </a:p>
          <a:p>
            <a:pPr>
              <a:buFont typeface="Arial" pitchFamily="34" charset="0"/>
              <a:buChar char="•"/>
            </a:pPr>
            <a:r>
              <a:rPr lang="en-US" dirty="0" smtClean="0">
                <a:solidFill>
                  <a:schemeClr val="tx1"/>
                </a:solidFill>
              </a:rPr>
              <a:t> Using larger set of candidates also helps</a:t>
            </a:r>
          </a:p>
        </p:txBody>
      </p:sp>
      <p:sp>
        <p:nvSpPr>
          <p:cNvPr id="2" name="Title 1"/>
          <p:cNvSpPr>
            <a:spLocks noGrp="1"/>
          </p:cNvSpPr>
          <p:nvPr>
            <p:ph type="title"/>
          </p:nvPr>
        </p:nvSpPr>
        <p:spPr/>
        <p:txBody>
          <a:bodyPr/>
          <a:lstStyle/>
          <a:p>
            <a:r>
              <a:rPr lang="en-US" dirty="0" smtClean="0"/>
              <a:t>Speedup Comparison</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17</a:t>
            </a:fld>
            <a:endParaRPr lang="en-US" sz="1600"/>
          </a:p>
        </p:txBody>
      </p:sp>
      <p:grpSp>
        <p:nvGrpSpPr>
          <p:cNvPr id="13" name="Group 12"/>
          <p:cNvGrpSpPr/>
          <p:nvPr/>
        </p:nvGrpSpPr>
        <p:grpSpPr>
          <a:xfrm>
            <a:off x="435428" y="1190170"/>
            <a:ext cx="9144000" cy="3628572"/>
            <a:chOff x="0" y="0"/>
            <a:chExt cx="10296525" cy="3829051"/>
          </a:xfrm>
        </p:grpSpPr>
        <p:graphicFrame>
          <p:nvGraphicFramePr>
            <p:cNvPr id="15" name="Chart 14"/>
            <p:cNvGraphicFramePr/>
            <p:nvPr/>
          </p:nvGraphicFramePr>
          <p:xfrm>
            <a:off x="5353050" y="1"/>
            <a:ext cx="4943475" cy="38290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p:cNvGraphicFramePr/>
            <p:nvPr/>
          </p:nvGraphicFramePr>
          <p:xfrm>
            <a:off x="0" y="0"/>
            <a:ext cx="5362576" cy="3819526"/>
          </p:xfrm>
          <a:graphic>
            <a:graphicData uri="http://schemas.openxmlformats.org/drawingml/2006/chart">
              <c:chart xmlns:c="http://schemas.openxmlformats.org/drawingml/2006/chart" xmlns:r="http://schemas.openxmlformats.org/officeDocument/2006/relationships" r:id="rId5"/>
            </a:graphicData>
          </a:graphic>
        </p:graphicFrame>
      </p:grpSp>
      <p:sp>
        <p:nvSpPr>
          <p:cNvPr id="12" name="TextBox 11"/>
          <p:cNvSpPr txBox="1"/>
          <p:nvPr/>
        </p:nvSpPr>
        <p:spPr>
          <a:xfrm>
            <a:off x="1791661" y="4455459"/>
            <a:ext cx="2644588" cy="707886"/>
          </a:xfrm>
          <a:prstGeom prst="rect">
            <a:avLst/>
          </a:prstGeom>
          <a:solidFill>
            <a:schemeClr val="bg1"/>
          </a:solidFill>
        </p:spPr>
        <p:txBody>
          <a:bodyPr wrap="square" rtlCol="0">
            <a:spAutoFit/>
          </a:bodyPr>
          <a:lstStyle/>
          <a:p>
            <a:pPr algn="ctr"/>
            <a:r>
              <a:rPr lang="en-US" sz="2000" dirty="0" smtClean="0"/>
              <a:t># of queries</a:t>
            </a:r>
          </a:p>
          <a:p>
            <a:pPr algn="ctr"/>
            <a:r>
              <a:rPr lang="en-US" sz="2000" dirty="0" err="1" smtClean="0"/>
              <a:t>System</a:t>
            </a:r>
            <a:r>
              <a:rPr lang="en-US" sz="2000" baseline="-25000" dirty="0" err="1" smtClean="0"/>
              <a:t>A</a:t>
            </a:r>
            <a:endParaRPr lang="en-US" sz="2000" baseline="-25000" dirty="0"/>
          </a:p>
        </p:txBody>
      </p:sp>
      <p:sp>
        <p:nvSpPr>
          <p:cNvPr id="16" name="TextBox 15"/>
          <p:cNvSpPr txBox="1"/>
          <p:nvPr/>
        </p:nvSpPr>
        <p:spPr>
          <a:xfrm>
            <a:off x="5705823" y="4467839"/>
            <a:ext cx="2644588" cy="707886"/>
          </a:xfrm>
          <a:prstGeom prst="rect">
            <a:avLst/>
          </a:prstGeom>
          <a:solidFill>
            <a:schemeClr val="bg1"/>
          </a:solidFill>
        </p:spPr>
        <p:txBody>
          <a:bodyPr wrap="square" rtlCol="0">
            <a:spAutoFit/>
          </a:bodyPr>
          <a:lstStyle/>
          <a:p>
            <a:pPr algn="ctr"/>
            <a:r>
              <a:rPr lang="en-US" sz="2000" dirty="0" smtClean="0"/>
              <a:t># of queries</a:t>
            </a:r>
          </a:p>
          <a:p>
            <a:pPr algn="ctr"/>
            <a:r>
              <a:rPr lang="en-US" sz="2000" dirty="0" err="1" smtClean="0"/>
              <a:t>System</a:t>
            </a:r>
            <a:r>
              <a:rPr lang="en-US" sz="2000" baseline="-25000" dirty="0" err="1" smtClean="0"/>
              <a:t>B</a:t>
            </a:r>
            <a:endParaRPr lang="en-US" sz="2000" baseline="-25000" dirty="0"/>
          </a:p>
        </p:txBody>
      </p:sp>
      <p:sp>
        <p:nvSpPr>
          <p:cNvPr id="17" name="Up Arrow 16"/>
          <p:cNvSpPr/>
          <p:nvPr/>
        </p:nvSpPr>
        <p:spPr bwMode="auto">
          <a:xfrm>
            <a:off x="0" y="783772"/>
            <a:ext cx="566057" cy="1654629"/>
          </a:xfrm>
          <a:prstGeom prst="upArrow">
            <a:avLst/>
          </a:prstGeom>
          <a:solidFill>
            <a:schemeClr val="folHlink"/>
          </a:solidFill>
          <a:ln w="9525" cap="flat" cmpd="sng" algn="ctr">
            <a:solidFill>
              <a:schemeClr val="tx1"/>
            </a:solidFill>
            <a:prstDash val="solid"/>
            <a:round/>
            <a:headEnd type="none" w="med" len="med"/>
            <a:tailEnd type="none" w="med" len="med"/>
          </a:ln>
          <a:effectLst/>
        </p:spPr>
        <p:txBody>
          <a:bodyPr vert="vert270" wrap="square" lIns="0" tIns="0" rIns="0" bIns="0" numCol="1" rtlCol="0" anchor="b"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Better</a:t>
            </a:r>
          </a:p>
        </p:txBody>
      </p:sp>
      <p:sp>
        <p:nvSpPr>
          <p:cNvPr id="18" name="TextBox 17"/>
          <p:cNvSpPr txBox="1"/>
          <p:nvPr/>
        </p:nvSpPr>
        <p:spPr>
          <a:xfrm>
            <a:off x="897466" y="5130799"/>
            <a:ext cx="7285777" cy="461665"/>
          </a:xfrm>
          <a:prstGeom prst="rect">
            <a:avLst/>
          </a:prstGeom>
          <a:noFill/>
        </p:spPr>
        <p:txBody>
          <a:bodyPr wrap="none" rtlCol="0">
            <a:spAutoFit/>
          </a:bodyPr>
          <a:lstStyle/>
          <a:p>
            <a:r>
              <a:rPr lang="en-US" dirty="0" smtClean="0"/>
              <a:t># Candidates: </a:t>
            </a:r>
            <a:r>
              <a:rPr lang="en-US" dirty="0" err="1" smtClean="0"/>
              <a:t>CoPhy</a:t>
            </a:r>
            <a:r>
              <a:rPr lang="en-US" dirty="0" smtClean="0"/>
              <a:t> ~2000, </a:t>
            </a:r>
            <a:r>
              <a:rPr lang="en-US" dirty="0" err="1" smtClean="0"/>
              <a:t>Tool</a:t>
            </a:r>
            <a:r>
              <a:rPr lang="en-US" baseline="-25000" dirty="0" err="1" smtClean="0"/>
              <a:t>A</a:t>
            </a:r>
            <a:r>
              <a:rPr lang="en-US" dirty="0" smtClean="0"/>
              <a:t> ~200, </a:t>
            </a:r>
            <a:r>
              <a:rPr lang="en-US" dirty="0" err="1" smtClean="0"/>
              <a:t>Tool</a:t>
            </a:r>
            <a:r>
              <a:rPr lang="en-US" baseline="-25000" dirty="0" err="1" smtClean="0"/>
              <a:t>B</a:t>
            </a:r>
            <a:r>
              <a:rPr lang="en-US" dirty="0" smtClean="0"/>
              <a:t> ~50</a:t>
            </a:r>
            <a:endParaRPr lang="en-US" baseline="-25000"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Tool Execution </a:t>
            </a:r>
            <a:r>
              <a:rPr lang="en-US" dirty="0" smtClean="0"/>
              <a:t>Time Comparison</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18</a:t>
            </a:fld>
            <a:endParaRPr lang="en-US" sz="1600"/>
          </a:p>
        </p:txBody>
      </p:sp>
      <p:sp>
        <p:nvSpPr>
          <p:cNvPr id="8" name="Rectangle 7"/>
          <p:cNvSpPr/>
          <p:nvPr/>
        </p:nvSpPr>
        <p:spPr>
          <a:xfrm>
            <a:off x="0" y="5799667"/>
            <a:ext cx="9144000" cy="57936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tx1"/>
                </a:solidFill>
              </a:rPr>
              <a:t>Scalable index tuning eliminates the workload selection problem</a:t>
            </a:r>
            <a:endParaRPr lang="en-US" dirty="0">
              <a:solidFill>
                <a:schemeClr val="tx1"/>
              </a:solidFill>
            </a:endParaRPr>
          </a:p>
        </p:txBody>
      </p:sp>
      <p:sp>
        <p:nvSpPr>
          <p:cNvPr id="13" name="Up Arrow 12"/>
          <p:cNvSpPr/>
          <p:nvPr/>
        </p:nvSpPr>
        <p:spPr bwMode="auto">
          <a:xfrm rot="10800000">
            <a:off x="-1" y="2395439"/>
            <a:ext cx="444137" cy="1654629"/>
          </a:xfrm>
          <a:prstGeom prst="upArrow">
            <a:avLst/>
          </a:prstGeom>
          <a:solidFill>
            <a:schemeClr val="folHlink"/>
          </a:solidFill>
          <a:ln w="9525" cap="flat" cmpd="sng" algn="ctr">
            <a:solidFill>
              <a:schemeClr val="tx1"/>
            </a:solidFill>
            <a:prstDash val="solid"/>
            <a:round/>
            <a:headEnd type="none" w="med" len="med"/>
            <a:tailEnd type="none" w="med" len="med"/>
          </a:ln>
          <a:effectLst/>
        </p:spPr>
        <p:txBody>
          <a:bodyPr vert="vert270" wrap="square" lIns="0" tIns="0" rIns="0" bIns="0" numCol="1" rtlCol="0" anchor="b"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Better</a:t>
            </a:r>
            <a:endParaRPr kumimoji="0" lang="en-US" sz="2000" b="0" i="0" u="none" strike="noStrike" cap="none" normalizeH="0" baseline="0" dirty="0" smtClean="0">
              <a:ln>
                <a:noFill/>
              </a:ln>
              <a:solidFill>
                <a:schemeClr val="tx1"/>
              </a:solidFill>
              <a:effectLst/>
              <a:latin typeface="Arial" charset="0"/>
            </a:endParaRPr>
          </a:p>
        </p:txBody>
      </p:sp>
      <p:grpSp>
        <p:nvGrpSpPr>
          <p:cNvPr id="20" name="Group 19"/>
          <p:cNvGrpSpPr/>
          <p:nvPr/>
        </p:nvGrpSpPr>
        <p:grpSpPr>
          <a:xfrm>
            <a:off x="385482" y="1417459"/>
            <a:ext cx="5864599" cy="3407412"/>
            <a:chOff x="-150335" y="-50914"/>
            <a:chExt cx="10399171" cy="3870439"/>
          </a:xfrm>
        </p:grpSpPr>
        <p:graphicFrame>
          <p:nvGraphicFramePr>
            <p:cNvPr id="21" name="Chart 20"/>
            <p:cNvGraphicFramePr/>
            <p:nvPr/>
          </p:nvGraphicFramePr>
          <p:xfrm>
            <a:off x="-150335" y="0"/>
            <a:ext cx="5512911" cy="381952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p:nvPr/>
          </p:nvGraphicFramePr>
          <p:xfrm>
            <a:off x="5305362" y="-50914"/>
            <a:ext cx="4943474" cy="3829049"/>
          </p:xfrm>
          <a:graphic>
            <a:graphicData uri="http://schemas.openxmlformats.org/drawingml/2006/chart">
              <c:chart xmlns:c="http://schemas.openxmlformats.org/drawingml/2006/chart" xmlns:r="http://schemas.openxmlformats.org/officeDocument/2006/relationships" r:id="rId5"/>
            </a:graphicData>
          </a:graphic>
        </p:graphicFrame>
      </p:grpSp>
      <p:sp>
        <p:nvSpPr>
          <p:cNvPr id="14" name="TextBox 13"/>
          <p:cNvSpPr txBox="1"/>
          <p:nvPr/>
        </p:nvSpPr>
        <p:spPr>
          <a:xfrm>
            <a:off x="3381088" y="4891928"/>
            <a:ext cx="2644588" cy="707886"/>
          </a:xfrm>
          <a:prstGeom prst="rect">
            <a:avLst/>
          </a:prstGeom>
          <a:solidFill>
            <a:schemeClr val="bg1"/>
          </a:solidFill>
        </p:spPr>
        <p:txBody>
          <a:bodyPr wrap="square" rtlCol="0">
            <a:spAutoFit/>
          </a:bodyPr>
          <a:lstStyle/>
          <a:p>
            <a:pPr algn="ctr"/>
            <a:r>
              <a:rPr lang="en-US" sz="2000" dirty="0" smtClean="0"/>
              <a:t># of queries</a:t>
            </a:r>
          </a:p>
          <a:p>
            <a:pPr algn="ctr"/>
            <a:r>
              <a:rPr lang="en-US" sz="2000" dirty="0" err="1" smtClean="0"/>
              <a:t>System</a:t>
            </a:r>
            <a:r>
              <a:rPr lang="en-US" sz="2000" baseline="-25000" dirty="0" err="1" smtClean="0"/>
              <a:t>B</a:t>
            </a:r>
            <a:endParaRPr lang="en-US" sz="2000" baseline="-25000" dirty="0"/>
          </a:p>
        </p:txBody>
      </p:sp>
      <p:sp>
        <p:nvSpPr>
          <p:cNvPr id="9" name="TextBox 8"/>
          <p:cNvSpPr txBox="1"/>
          <p:nvPr/>
        </p:nvSpPr>
        <p:spPr>
          <a:xfrm>
            <a:off x="1013332" y="4861224"/>
            <a:ext cx="2644588" cy="707886"/>
          </a:xfrm>
          <a:prstGeom prst="rect">
            <a:avLst/>
          </a:prstGeom>
          <a:solidFill>
            <a:schemeClr val="bg1"/>
          </a:solidFill>
        </p:spPr>
        <p:txBody>
          <a:bodyPr wrap="square" rtlCol="0">
            <a:spAutoFit/>
          </a:bodyPr>
          <a:lstStyle/>
          <a:p>
            <a:pPr algn="ctr"/>
            <a:r>
              <a:rPr lang="en-US" sz="2000" dirty="0" smtClean="0"/>
              <a:t># of queries</a:t>
            </a:r>
          </a:p>
          <a:p>
            <a:pPr algn="ctr"/>
            <a:r>
              <a:rPr lang="en-US" sz="2000" dirty="0" err="1" smtClean="0"/>
              <a:t>System</a:t>
            </a:r>
            <a:r>
              <a:rPr lang="en-US" sz="2000" baseline="-25000" dirty="0" err="1" smtClean="0"/>
              <a:t>A</a:t>
            </a:r>
            <a:endParaRPr lang="en-US" sz="2000" baseline="-25000" dirty="0"/>
          </a:p>
        </p:txBody>
      </p:sp>
      <p:graphicFrame>
        <p:nvGraphicFramePr>
          <p:cNvPr id="12" name="Chart 11"/>
          <p:cNvGraphicFramePr/>
          <p:nvPr/>
        </p:nvGraphicFramePr>
        <p:xfrm>
          <a:off x="5618077" y="1668421"/>
          <a:ext cx="3318105" cy="3141085"/>
        </p:xfrm>
        <a:graphic>
          <a:graphicData uri="http://schemas.openxmlformats.org/drawingml/2006/chart">
            <c:chart xmlns:c="http://schemas.openxmlformats.org/drawingml/2006/chart" xmlns:r="http://schemas.openxmlformats.org/officeDocument/2006/relationships" r:id="rId6"/>
          </a:graphicData>
        </a:graphic>
      </p:graphicFrame>
      <p:sp>
        <p:nvSpPr>
          <p:cNvPr id="15" name="TextBox 14"/>
          <p:cNvSpPr txBox="1"/>
          <p:nvPr/>
        </p:nvSpPr>
        <p:spPr>
          <a:xfrm>
            <a:off x="6118732" y="4880274"/>
            <a:ext cx="2644588" cy="707886"/>
          </a:xfrm>
          <a:prstGeom prst="rect">
            <a:avLst/>
          </a:prstGeom>
          <a:solidFill>
            <a:schemeClr val="bg1"/>
          </a:solidFill>
        </p:spPr>
        <p:txBody>
          <a:bodyPr wrap="square" rtlCol="0">
            <a:spAutoFit/>
          </a:bodyPr>
          <a:lstStyle/>
          <a:p>
            <a:pPr algn="ctr"/>
            <a:r>
              <a:rPr lang="en-US" sz="2000" dirty="0" smtClean="0"/>
              <a:t># of queries</a:t>
            </a:r>
          </a:p>
          <a:p>
            <a:pPr algn="ctr"/>
            <a:r>
              <a:rPr lang="en-US" sz="2000" dirty="0" err="1" smtClean="0"/>
              <a:t>System</a:t>
            </a:r>
            <a:r>
              <a:rPr lang="en-US" sz="2000" baseline="-25000" dirty="0" err="1" smtClean="0"/>
              <a:t>A</a:t>
            </a:r>
            <a:endParaRPr lang="en-US" sz="2000" baseline="-25000"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left)">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Graphic spid="12" grpId="0">
        <p:bldAsOne/>
      </p:bldGraphic>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Index tuning using a novel compact BIP</a:t>
            </a:r>
          </a:p>
          <a:p>
            <a:pPr lvl="1"/>
            <a:r>
              <a:rPr lang="en-US" dirty="0" smtClean="0"/>
              <a:t>Generic, scalable, efficient, and high quality</a:t>
            </a:r>
          </a:p>
          <a:p>
            <a:pPr lvl="1"/>
            <a:r>
              <a:rPr lang="en-US" dirty="0" smtClean="0"/>
              <a:t>Quality feedback</a:t>
            </a:r>
          </a:p>
          <a:p>
            <a:pPr lvl="1"/>
            <a:r>
              <a:rPr lang="en-US" dirty="0" smtClean="0"/>
              <a:t>Incremental index selection</a:t>
            </a:r>
          </a:p>
          <a:p>
            <a:pPr lvl="1"/>
            <a:r>
              <a:rPr lang="en-US" dirty="0" smtClean="0"/>
              <a:t>Multi-objective optimization</a:t>
            </a:r>
          </a:p>
          <a:p>
            <a:pPr>
              <a:buNone/>
            </a:pPr>
            <a:endParaRPr lang="en-US" dirty="0" smtClean="0"/>
          </a:p>
          <a:p>
            <a:r>
              <a:rPr lang="en-US" dirty="0" smtClean="0"/>
              <a:t>Future Work:</a:t>
            </a:r>
          </a:p>
          <a:p>
            <a:pPr lvl="1"/>
            <a:r>
              <a:rPr lang="en-US" dirty="0" smtClean="0"/>
              <a:t>Incorporating other workload types</a:t>
            </a:r>
          </a:p>
          <a:p>
            <a:pPr lvl="1"/>
            <a:r>
              <a:rPr lang="en-US" dirty="0" smtClean="0"/>
              <a:t>Applying the approach to other tuning problems</a:t>
            </a:r>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19</a:t>
            </a:fld>
            <a:endParaRPr lang="en-US" sz="160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Cost of DB Tuning</a:t>
            </a:r>
            <a:endParaRPr lang="en-US" dirty="0"/>
          </a:p>
        </p:txBody>
      </p:sp>
      <p:sp>
        <p:nvSpPr>
          <p:cNvPr id="3" name="Content Placeholder 2"/>
          <p:cNvSpPr>
            <a:spLocks noGrp="1"/>
          </p:cNvSpPr>
          <p:nvPr>
            <p:ph idx="1"/>
          </p:nvPr>
        </p:nvSpPr>
        <p:spPr>
          <a:xfrm>
            <a:off x="457199" y="988541"/>
            <a:ext cx="8279027" cy="4764559"/>
          </a:xfrm>
        </p:spPr>
        <p:txBody>
          <a:bodyPr/>
          <a:lstStyle/>
          <a:p>
            <a:r>
              <a:rPr lang="en-US" sz="2400" dirty="0" smtClean="0"/>
              <a:t>Enterprises spend a lot on DBMS</a:t>
            </a:r>
            <a:endParaRPr lang="en-US" sz="2000" dirty="0" smtClean="0"/>
          </a:p>
          <a:p>
            <a:endParaRPr lang="en-US" dirty="0" smtClean="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2</a:t>
            </a:fld>
            <a:endParaRPr lang="en-US" sz="1600"/>
          </a:p>
        </p:txBody>
      </p:sp>
      <p:graphicFrame>
        <p:nvGraphicFramePr>
          <p:cNvPr id="5" name="Chart 4"/>
          <p:cNvGraphicFramePr/>
          <p:nvPr/>
        </p:nvGraphicFramePr>
        <p:xfrm>
          <a:off x="247028" y="2010558"/>
          <a:ext cx="4656667" cy="375073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p:cNvGraphicFramePr/>
          <p:nvPr/>
        </p:nvGraphicFramePr>
        <p:xfrm>
          <a:off x="4885765" y="2063335"/>
          <a:ext cx="4073368" cy="4095417"/>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p:cNvSpPr txBox="1"/>
          <p:nvPr/>
        </p:nvSpPr>
        <p:spPr>
          <a:xfrm>
            <a:off x="870856" y="5820228"/>
            <a:ext cx="3914598" cy="307777"/>
          </a:xfrm>
          <a:prstGeom prst="rect">
            <a:avLst/>
          </a:prstGeom>
          <a:noFill/>
        </p:spPr>
        <p:txBody>
          <a:bodyPr wrap="none" rtlCol="0">
            <a:spAutoFit/>
          </a:bodyPr>
          <a:lstStyle/>
          <a:p>
            <a:r>
              <a:rPr lang="en-US" sz="1400" dirty="0" smtClean="0">
                <a:solidFill>
                  <a:schemeClr val="accent2"/>
                </a:solidFill>
              </a:rPr>
              <a:t>Sources: MS Azure, Forrester Research; 2010</a:t>
            </a:r>
            <a:endParaRPr lang="en-US" sz="1400" dirty="0">
              <a:solidFill>
                <a:schemeClr val="accent2"/>
              </a:solidFill>
            </a:endParaRPr>
          </a:p>
        </p:txBody>
      </p:sp>
      <p:sp>
        <p:nvSpPr>
          <p:cNvPr id="10" name="TextBox 9"/>
          <p:cNvSpPr txBox="1"/>
          <p:nvPr/>
        </p:nvSpPr>
        <p:spPr>
          <a:xfrm>
            <a:off x="5152573" y="5820228"/>
            <a:ext cx="3764172" cy="307777"/>
          </a:xfrm>
          <a:prstGeom prst="rect">
            <a:avLst/>
          </a:prstGeom>
          <a:solidFill>
            <a:schemeClr val="bg1"/>
          </a:solidFill>
        </p:spPr>
        <p:txBody>
          <a:bodyPr wrap="none" rtlCol="0">
            <a:spAutoFit/>
          </a:bodyPr>
          <a:lstStyle/>
          <a:p>
            <a:r>
              <a:rPr lang="en-US" sz="1400" dirty="0" smtClean="0">
                <a:solidFill>
                  <a:schemeClr val="accent2"/>
                </a:solidFill>
              </a:rPr>
              <a:t>oracle.com/us/products/database/039433.pdf</a:t>
            </a:r>
            <a:endParaRPr lang="en-US" sz="1400" dirty="0">
              <a:solidFill>
                <a:schemeClr val="accent2"/>
              </a:solidFill>
            </a:endParaRPr>
          </a:p>
        </p:txBody>
      </p:sp>
      <p:sp>
        <p:nvSpPr>
          <p:cNvPr id="8" name="Rectangle 198"/>
          <p:cNvSpPr>
            <a:spLocks noChangeArrowheads="1"/>
          </p:cNvSpPr>
          <p:nvPr/>
        </p:nvSpPr>
        <p:spPr bwMode="auto">
          <a:xfrm>
            <a:off x="0" y="5946392"/>
            <a:ext cx="9144000" cy="461665"/>
          </a:xfrm>
          <a:prstGeom prst="rect">
            <a:avLst/>
          </a:prstGeom>
          <a:ln>
            <a:headEnd/>
            <a:tailEnd/>
          </a:ln>
        </p:spPr>
        <p:style>
          <a:lnRef idx="1">
            <a:schemeClr val="dk1"/>
          </a:lnRef>
          <a:fillRef idx="2">
            <a:schemeClr val="dk1"/>
          </a:fillRef>
          <a:effectRef idx="1">
            <a:schemeClr val="dk1"/>
          </a:effectRef>
          <a:fontRef idx="minor">
            <a:schemeClr val="dk1"/>
          </a:fontRef>
        </p:style>
        <p:txBody>
          <a:bodyPr wrap="square" anchor="ctr" anchorCtr="1">
            <a:spAutoFit/>
          </a:bodyPr>
          <a:lstStyle/>
          <a:p>
            <a:pPr>
              <a:spcBef>
                <a:spcPct val="20000"/>
              </a:spcBef>
            </a:pPr>
            <a:r>
              <a:rPr lang="en-US" dirty="0" smtClean="0">
                <a:solidFill>
                  <a:schemeClr val="tx1"/>
                </a:solidFill>
              </a:rPr>
              <a:t>Need to reduce administration and tuning cost</a:t>
            </a: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7" grpId="0">
        <p:bldAsOne/>
      </p:bldGraphic>
      <p:bldP spid="9" grpId="0"/>
      <p:bldP spid="10" grpId="0" animBg="1"/>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a:t>
            </a:r>
            <a:r>
              <a:rPr lang="en-US" dirty="0" err="1" smtClean="0"/>
              <a:t>Sildes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20</a:t>
            </a:fld>
            <a:endParaRPr lang="en-US" sz="32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Title 1"/>
          <p:cNvSpPr>
            <a:spLocks noGrp="1"/>
          </p:cNvSpPr>
          <p:nvPr>
            <p:ph type="title"/>
          </p:nvPr>
        </p:nvSpPr>
        <p:spPr/>
        <p:txBody>
          <a:bodyPr/>
          <a:lstStyle/>
          <a:p>
            <a:r>
              <a:rPr lang="en-US" dirty="0" smtClean="0"/>
              <a:t>BIP for Multiple Plans</a:t>
            </a:r>
          </a:p>
        </p:txBody>
      </p:sp>
      <p:sp>
        <p:nvSpPr>
          <p:cNvPr id="2060" name="Slide Number Placeholder 3"/>
          <p:cNvSpPr>
            <a:spLocks noGrp="1"/>
          </p:cNvSpPr>
          <p:nvPr>
            <p:ph type="sldNum" sz="quarter" idx="10"/>
          </p:nvPr>
        </p:nvSpPr>
        <p:spPr>
          <a:noFill/>
        </p:spPr>
        <p:txBody>
          <a:bodyPr/>
          <a:lstStyle/>
          <a:p>
            <a:fld id="{8ACA5EA2-216C-4259-AFE2-C76CB48D9122}" type="slidenum">
              <a:rPr lang="en-US" smtClean="0"/>
              <a:pPr/>
              <a:t>21</a:t>
            </a:fld>
            <a:endParaRPr lang="en-US" sz="1600" smtClean="0"/>
          </a:p>
        </p:txBody>
      </p:sp>
      <p:graphicFrame>
        <p:nvGraphicFramePr>
          <p:cNvPr id="313346" name="Object 2"/>
          <p:cNvGraphicFramePr>
            <a:graphicFrameLocks noChangeAspect="1"/>
          </p:cNvGraphicFramePr>
          <p:nvPr/>
        </p:nvGraphicFramePr>
        <p:xfrm>
          <a:off x="676275" y="1041400"/>
          <a:ext cx="5551488" cy="482600"/>
        </p:xfrm>
        <a:graphic>
          <a:graphicData uri="http://schemas.openxmlformats.org/presentationml/2006/ole">
            <p:oleObj spid="_x0000_s137218" name="Equation" r:id="rId4" imgW="2628720" imgH="228600" progId="">
              <p:embed/>
            </p:oleObj>
          </a:graphicData>
        </a:graphic>
      </p:graphicFrame>
      <p:graphicFrame>
        <p:nvGraphicFramePr>
          <p:cNvPr id="313347" name="Object 3"/>
          <p:cNvGraphicFramePr>
            <a:graphicFrameLocks noChangeAspect="1"/>
          </p:cNvGraphicFramePr>
          <p:nvPr/>
        </p:nvGraphicFramePr>
        <p:xfrm>
          <a:off x="7148513" y="1028700"/>
          <a:ext cx="296862" cy="546100"/>
        </p:xfrm>
        <a:graphic>
          <a:graphicData uri="http://schemas.openxmlformats.org/presentationml/2006/ole">
            <p:oleObj spid="_x0000_s137219" name="Equation" r:id="rId5" imgW="164880" imgH="228600" progId="">
              <p:embed/>
            </p:oleObj>
          </a:graphicData>
        </a:graphic>
      </p:graphicFrame>
      <p:graphicFrame>
        <p:nvGraphicFramePr>
          <p:cNvPr id="313349" name="Object 5"/>
          <p:cNvGraphicFramePr>
            <a:graphicFrameLocks noChangeAspect="1"/>
          </p:cNvGraphicFramePr>
          <p:nvPr/>
        </p:nvGraphicFramePr>
        <p:xfrm>
          <a:off x="346075" y="1625600"/>
          <a:ext cx="1663700" cy="965200"/>
        </p:xfrm>
        <a:graphic>
          <a:graphicData uri="http://schemas.openxmlformats.org/presentationml/2006/ole">
            <p:oleObj spid="_x0000_s137220" name="Equation" r:id="rId6" imgW="787320" imgH="457200" progId="">
              <p:embed/>
            </p:oleObj>
          </a:graphicData>
        </a:graphic>
      </p:graphicFrame>
      <p:graphicFrame>
        <p:nvGraphicFramePr>
          <p:cNvPr id="313350" name="Object 6"/>
          <p:cNvGraphicFramePr>
            <a:graphicFrameLocks noChangeAspect="1"/>
          </p:cNvGraphicFramePr>
          <p:nvPr/>
        </p:nvGraphicFramePr>
        <p:xfrm>
          <a:off x="288925" y="4152900"/>
          <a:ext cx="1878013" cy="482600"/>
        </p:xfrm>
        <a:graphic>
          <a:graphicData uri="http://schemas.openxmlformats.org/presentationml/2006/ole">
            <p:oleObj spid="_x0000_s137221" name="Equation" r:id="rId7" imgW="888840" imgH="228600" progId="">
              <p:embed/>
            </p:oleObj>
          </a:graphicData>
        </a:graphic>
      </p:graphicFrame>
      <p:sp>
        <p:nvSpPr>
          <p:cNvPr id="25" name="Oval 7"/>
          <p:cNvSpPr>
            <a:spLocks noChangeArrowheads="1"/>
          </p:cNvSpPr>
          <p:nvPr/>
        </p:nvSpPr>
        <p:spPr bwMode="auto">
          <a:xfrm>
            <a:off x="7696200" y="4219575"/>
            <a:ext cx="614363" cy="652463"/>
          </a:xfrm>
          <a:prstGeom prst="ellipse">
            <a:avLst/>
          </a:prstGeom>
          <a:noFill/>
          <a:ln w="9525">
            <a:solidFill>
              <a:schemeClr val="tx1"/>
            </a:solidFill>
            <a:round/>
            <a:headEnd/>
            <a:tailEnd/>
          </a:ln>
        </p:spPr>
        <p:txBody>
          <a:bodyPr wrap="none" anchor="ctr"/>
          <a:lstStyle/>
          <a:p>
            <a:pPr algn="ctr" eaLnBrk="0" hangingPunct="0"/>
            <a:r>
              <a:rPr lang="en-US" sz="1600"/>
              <a:t>15</a:t>
            </a:r>
          </a:p>
        </p:txBody>
      </p:sp>
      <p:cxnSp>
        <p:nvCxnSpPr>
          <p:cNvPr id="26" name="AutoShape 9"/>
          <p:cNvCxnSpPr>
            <a:cxnSpLocks noChangeShapeType="1"/>
            <a:stCxn id="29" idx="1"/>
            <a:endCxn id="25" idx="5"/>
          </p:cNvCxnSpPr>
          <p:nvPr/>
        </p:nvCxnSpPr>
        <p:spPr bwMode="auto">
          <a:xfrm flipH="1" flipV="1">
            <a:off x="8220075" y="4776788"/>
            <a:ext cx="293688" cy="344487"/>
          </a:xfrm>
          <a:prstGeom prst="straightConnector1">
            <a:avLst/>
          </a:prstGeom>
          <a:noFill/>
          <a:ln w="9525">
            <a:solidFill>
              <a:schemeClr val="tx1"/>
            </a:solidFill>
            <a:round/>
            <a:headEnd/>
            <a:tailEnd type="triangle" w="med" len="med"/>
          </a:ln>
        </p:spPr>
      </p:cxnSp>
      <p:cxnSp>
        <p:nvCxnSpPr>
          <p:cNvPr id="27" name="AutoShape 10"/>
          <p:cNvCxnSpPr>
            <a:cxnSpLocks noChangeShapeType="1"/>
            <a:stCxn id="28" idx="1"/>
            <a:endCxn id="25" idx="3"/>
          </p:cNvCxnSpPr>
          <p:nvPr/>
        </p:nvCxnSpPr>
        <p:spPr bwMode="auto">
          <a:xfrm flipV="1">
            <a:off x="7493000" y="4776788"/>
            <a:ext cx="293688" cy="344487"/>
          </a:xfrm>
          <a:prstGeom prst="straightConnector1">
            <a:avLst/>
          </a:prstGeom>
          <a:noFill/>
          <a:ln w="9525">
            <a:solidFill>
              <a:schemeClr val="tx1"/>
            </a:solidFill>
            <a:round/>
            <a:headEnd/>
            <a:tailEnd type="triangle" w="med" len="med"/>
          </a:ln>
        </p:spPr>
      </p:cxnSp>
      <p:sp>
        <p:nvSpPr>
          <p:cNvPr id="28" name="AutoShape 14"/>
          <p:cNvSpPr>
            <a:spLocks noChangeArrowheads="1"/>
          </p:cNvSpPr>
          <p:nvPr/>
        </p:nvSpPr>
        <p:spPr bwMode="auto">
          <a:xfrm>
            <a:off x="7186613" y="5121275"/>
            <a:ext cx="612775" cy="565150"/>
          </a:xfrm>
          <a:prstGeom prst="can">
            <a:avLst>
              <a:gd name="adj" fmla="val 25000"/>
            </a:avLst>
          </a:prstGeom>
          <a:solidFill>
            <a:schemeClr val="folHlink"/>
          </a:solidFill>
          <a:ln w="9525">
            <a:solidFill>
              <a:schemeClr val="tx1"/>
            </a:solidFill>
            <a:round/>
            <a:headEnd/>
            <a:tailEnd/>
          </a:ln>
        </p:spPr>
        <p:txBody>
          <a:bodyPr wrap="none" anchor="ctr"/>
          <a:lstStyle/>
          <a:p>
            <a:endParaRPr lang="en-US"/>
          </a:p>
        </p:txBody>
      </p:sp>
      <p:sp>
        <p:nvSpPr>
          <p:cNvPr id="29" name="AutoShape 15"/>
          <p:cNvSpPr>
            <a:spLocks noChangeArrowheads="1"/>
          </p:cNvSpPr>
          <p:nvPr/>
        </p:nvSpPr>
        <p:spPr bwMode="auto">
          <a:xfrm>
            <a:off x="8207375" y="5121275"/>
            <a:ext cx="612775" cy="565150"/>
          </a:xfrm>
          <a:prstGeom prst="can">
            <a:avLst>
              <a:gd name="adj" fmla="val 25000"/>
            </a:avLst>
          </a:prstGeom>
          <a:solidFill>
            <a:schemeClr val="folHlink"/>
          </a:solidFill>
          <a:ln w="9525">
            <a:solidFill>
              <a:schemeClr val="tx1"/>
            </a:solidFill>
            <a:round/>
            <a:headEnd/>
            <a:tailEnd/>
          </a:ln>
        </p:spPr>
        <p:txBody>
          <a:bodyPr wrap="none" anchor="ctr"/>
          <a:lstStyle/>
          <a:p>
            <a:endParaRPr lang="en-US"/>
          </a:p>
        </p:txBody>
      </p:sp>
      <p:graphicFrame>
        <p:nvGraphicFramePr>
          <p:cNvPr id="30" name="Object 9"/>
          <p:cNvGraphicFramePr>
            <a:graphicFrameLocks noChangeAspect="1"/>
          </p:cNvGraphicFramePr>
          <p:nvPr/>
        </p:nvGraphicFramePr>
        <p:xfrm>
          <a:off x="7251700" y="4267200"/>
          <a:ext cx="320675" cy="546100"/>
        </p:xfrm>
        <a:graphic>
          <a:graphicData uri="http://schemas.openxmlformats.org/presentationml/2006/ole">
            <p:oleObj spid="_x0000_s137222" name="Equation" r:id="rId8" imgW="177480" imgH="228600" progId="">
              <p:embed/>
            </p:oleObj>
          </a:graphicData>
        </a:graphic>
      </p:graphicFrame>
      <p:graphicFrame>
        <p:nvGraphicFramePr>
          <p:cNvPr id="313357" name="Object 13"/>
          <p:cNvGraphicFramePr>
            <a:graphicFrameLocks noChangeAspect="1"/>
          </p:cNvGraphicFramePr>
          <p:nvPr/>
        </p:nvGraphicFramePr>
        <p:xfrm>
          <a:off x="357188" y="3124200"/>
          <a:ext cx="1744662" cy="965200"/>
        </p:xfrm>
        <a:graphic>
          <a:graphicData uri="http://schemas.openxmlformats.org/presentationml/2006/ole">
            <p:oleObj spid="_x0000_s137223" name="Equation" r:id="rId9" imgW="825480" imgH="457200" progId="">
              <p:embed/>
            </p:oleObj>
          </a:graphicData>
        </a:graphic>
      </p:graphicFrame>
      <p:sp>
        <p:nvSpPr>
          <p:cNvPr id="36" name="TextBox 35"/>
          <p:cNvSpPr txBox="1">
            <a:spLocks noChangeArrowheads="1"/>
          </p:cNvSpPr>
          <p:nvPr/>
        </p:nvSpPr>
        <p:spPr bwMode="auto">
          <a:xfrm>
            <a:off x="6858000" y="5803900"/>
            <a:ext cx="2135521" cy="461665"/>
          </a:xfrm>
          <a:prstGeom prst="rect">
            <a:avLst/>
          </a:prstGeom>
          <a:noFill/>
          <a:ln w="9525">
            <a:noFill/>
            <a:miter lim="800000"/>
            <a:headEnd/>
            <a:tailEnd/>
          </a:ln>
        </p:spPr>
        <p:txBody>
          <a:bodyPr wrap="none">
            <a:spAutoFit/>
          </a:bodyPr>
          <a:lstStyle/>
          <a:p>
            <a:r>
              <a:rPr lang="en-US" dirty="0" smtClean="0"/>
              <a:t>x</a:t>
            </a:r>
            <a:r>
              <a:rPr lang="en-US" baseline="-25000" dirty="0" smtClean="0"/>
              <a:t>23</a:t>
            </a:r>
            <a:r>
              <a:rPr lang="en-US" dirty="0" smtClean="0"/>
              <a:t>x</a:t>
            </a:r>
            <a:r>
              <a:rPr lang="en-US" baseline="-25000" dirty="0" smtClean="0"/>
              <a:t>24</a:t>
            </a:r>
            <a:r>
              <a:rPr lang="en-US" dirty="0" smtClean="0"/>
              <a:t>     x</a:t>
            </a:r>
            <a:r>
              <a:rPr lang="en-US" baseline="-25000" dirty="0" smtClean="0"/>
              <a:t>25</a:t>
            </a:r>
            <a:r>
              <a:rPr lang="en-US" dirty="0" smtClean="0"/>
              <a:t>x</a:t>
            </a:r>
            <a:r>
              <a:rPr lang="en-US" baseline="-25000" dirty="0" smtClean="0"/>
              <a:t>26</a:t>
            </a:r>
            <a:endParaRPr lang="en-US" baseline="-25000" dirty="0"/>
          </a:p>
        </p:txBody>
      </p:sp>
      <p:sp>
        <p:nvSpPr>
          <p:cNvPr id="32" name="TextBox 31"/>
          <p:cNvSpPr txBox="1"/>
          <p:nvPr/>
        </p:nvSpPr>
        <p:spPr>
          <a:xfrm>
            <a:off x="2362200" y="1841500"/>
            <a:ext cx="2154757" cy="461665"/>
          </a:xfrm>
          <a:prstGeom prst="rect">
            <a:avLst/>
          </a:prstGeom>
          <a:solidFill>
            <a:schemeClr val="accent6">
              <a:lumMod val="20000"/>
              <a:lumOff val="80000"/>
            </a:schemeClr>
          </a:solidFill>
        </p:spPr>
        <p:txBody>
          <a:bodyPr wrap="none">
            <a:spAutoFit/>
          </a:bodyPr>
          <a:lstStyle/>
          <a:p>
            <a:pPr>
              <a:defRPr/>
            </a:pPr>
            <a:r>
              <a:rPr lang="en-US" dirty="0" smtClean="0"/>
              <a:t>Matching logic</a:t>
            </a:r>
            <a:endParaRPr lang="en-US" dirty="0"/>
          </a:p>
        </p:txBody>
      </p:sp>
      <p:sp>
        <p:nvSpPr>
          <p:cNvPr id="33" name="TextBox 32"/>
          <p:cNvSpPr txBox="1"/>
          <p:nvPr/>
        </p:nvSpPr>
        <p:spPr>
          <a:xfrm>
            <a:off x="2476500" y="4140200"/>
            <a:ext cx="2820988" cy="461963"/>
          </a:xfrm>
          <a:prstGeom prst="rect">
            <a:avLst/>
          </a:prstGeom>
          <a:solidFill>
            <a:schemeClr val="accent6">
              <a:lumMod val="20000"/>
              <a:lumOff val="80000"/>
            </a:schemeClr>
          </a:solidFill>
        </p:spPr>
        <p:txBody>
          <a:bodyPr wrap="none">
            <a:spAutoFit/>
          </a:bodyPr>
          <a:lstStyle/>
          <a:p>
            <a:pPr>
              <a:defRPr/>
            </a:pPr>
            <a:r>
              <a:rPr lang="en-US" dirty="0"/>
              <a:t>One plan per query</a:t>
            </a:r>
          </a:p>
        </p:txBody>
      </p:sp>
      <p:graphicFrame>
        <p:nvGraphicFramePr>
          <p:cNvPr id="34" name="Object 33"/>
          <p:cNvGraphicFramePr>
            <a:graphicFrameLocks noChangeAspect="1"/>
          </p:cNvGraphicFramePr>
          <p:nvPr/>
        </p:nvGraphicFramePr>
        <p:xfrm>
          <a:off x="304799" y="4748213"/>
          <a:ext cx="2476501" cy="518337"/>
        </p:xfrm>
        <a:graphic>
          <a:graphicData uri="http://schemas.openxmlformats.org/presentationml/2006/ole">
            <p:oleObj spid="_x0000_s137224" name="Equation" r:id="rId10" imgW="1091880" imgH="228600" progId="">
              <p:embed/>
            </p:oleObj>
          </a:graphicData>
        </a:graphic>
      </p:graphicFrame>
      <p:sp>
        <p:nvSpPr>
          <p:cNvPr id="35" name="TextBox 34"/>
          <p:cNvSpPr txBox="1"/>
          <p:nvPr/>
        </p:nvSpPr>
        <p:spPr>
          <a:xfrm>
            <a:off x="3086100" y="4762500"/>
            <a:ext cx="2050561" cy="461665"/>
          </a:xfrm>
          <a:prstGeom prst="rect">
            <a:avLst/>
          </a:prstGeom>
          <a:solidFill>
            <a:schemeClr val="accent6">
              <a:lumMod val="20000"/>
              <a:lumOff val="80000"/>
            </a:schemeClr>
          </a:solidFill>
        </p:spPr>
        <p:txBody>
          <a:bodyPr wrap="none">
            <a:spAutoFit/>
          </a:bodyPr>
          <a:lstStyle/>
          <a:p>
            <a:pPr>
              <a:defRPr/>
            </a:pPr>
            <a:r>
              <a:rPr lang="en-US" dirty="0" smtClean="0"/>
              <a:t>Minimize cost</a:t>
            </a:r>
            <a:endParaRPr lang="en-US" dirty="0"/>
          </a:p>
        </p:txBody>
      </p:sp>
      <p:grpSp>
        <p:nvGrpSpPr>
          <p:cNvPr id="3" name="Group 36"/>
          <p:cNvGrpSpPr/>
          <p:nvPr/>
        </p:nvGrpSpPr>
        <p:grpSpPr>
          <a:xfrm>
            <a:off x="7019365" y="1071282"/>
            <a:ext cx="1876205" cy="2068143"/>
            <a:chOff x="484094" y="1143000"/>
            <a:chExt cx="1876205" cy="2068143"/>
          </a:xfrm>
        </p:grpSpPr>
        <p:grpSp>
          <p:nvGrpSpPr>
            <p:cNvPr id="4" name="Group 4"/>
            <p:cNvGrpSpPr/>
            <p:nvPr/>
          </p:nvGrpSpPr>
          <p:grpSpPr>
            <a:xfrm>
              <a:off x="500168" y="1143000"/>
              <a:ext cx="1860135" cy="2038854"/>
              <a:chOff x="415925" y="3394075"/>
              <a:chExt cx="1941513" cy="2241883"/>
            </a:xfrm>
          </p:grpSpPr>
          <p:sp>
            <p:nvSpPr>
              <p:cNvPr id="40" name="Oval 39"/>
              <p:cNvSpPr>
                <a:spLocks noChangeArrowheads="1"/>
              </p:cNvSpPr>
              <p:nvPr/>
            </p:nvSpPr>
            <p:spPr bwMode="auto">
              <a:xfrm>
                <a:off x="1028700" y="3394075"/>
                <a:ext cx="614363" cy="652463"/>
              </a:xfrm>
              <a:prstGeom prst="ellipse">
                <a:avLst/>
              </a:prstGeom>
              <a:noFill/>
              <a:ln w="9525">
                <a:solidFill>
                  <a:schemeClr val="tx1"/>
                </a:solidFill>
                <a:round/>
                <a:headEnd/>
                <a:tailEnd/>
              </a:ln>
            </p:spPr>
            <p:txBody>
              <a:bodyPr wrap="none" anchor="ctr"/>
              <a:lstStyle/>
              <a:p>
                <a:pPr algn="ctr" eaLnBrk="0" hangingPunct="0"/>
                <a:r>
                  <a:rPr lang="en-US" sz="1600" dirty="0"/>
                  <a:t>25</a:t>
                </a:r>
              </a:p>
            </p:txBody>
          </p:sp>
          <p:cxnSp>
            <p:nvCxnSpPr>
              <p:cNvPr id="41" name="AutoShape 9"/>
              <p:cNvCxnSpPr>
                <a:cxnSpLocks noChangeShapeType="1"/>
                <a:stCxn id="44" idx="1"/>
                <a:endCxn id="40" idx="5"/>
              </p:cNvCxnSpPr>
              <p:nvPr/>
            </p:nvCxnSpPr>
            <p:spPr bwMode="auto">
              <a:xfrm flipH="1" flipV="1">
                <a:off x="1552575" y="3951288"/>
                <a:ext cx="293688" cy="344487"/>
              </a:xfrm>
              <a:prstGeom prst="straightConnector1">
                <a:avLst/>
              </a:prstGeom>
              <a:noFill/>
              <a:ln w="9525">
                <a:solidFill>
                  <a:schemeClr val="tx1"/>
                </a:solidFill>
                <a:round/>
                <a:headEnd/>
                <a:tailEnd type="triangle" w="med" len="med"/>
              </a:ln>
            </p:spPr>
          </p:cxnSp>
          <p:cxnSp>
            <p:nvCxnSpPr>
              <p:cNvPr id="42" name="AutoShape 10"/>
              <p:cNvCxnSpPr>
                <a:cxnSpLocks noChangeShapeType="1"/>
                <a:stCxn id="43" idx="1"/>
                <a:endCxn id="40" idx="3"/>
              </p:cNvCxnSpPr>
              <p:nvPr/>
            </p:nvCxnSpPr>
            <p:spPr bwMode="auto">
              <a:xfrm flipV="1">
                <a:off x="825500" y="3951288"/>
                <a:ext cx="293688" cy="344487"/>
              </a:xfrm>
              <a:prstGeom prst="straightConnector1">
                <a:avLst/>
              </a:prstGeom>
              <a:noFill/>
              <a:ln w="9525">
                <a:solidFill>
                  <a:schemeClr val="tx1"/>
                </a:solidFill>
                <a:round/>
                <a:headEnd/>
                <a:tailEnd type="triangle" w="med" len="med"/>
              </a:ln>
            </p:spPr>
          </p:cxnSp>
          <p:sp>
            <p:nvSpPr>
              <p:cNvPr id="43" name="AutoShape 14"/>
              <p:cNvSpPr>
                <a:spLocks noChangeArrowheads="1"/>
              </p:cNvSpPr>
              <p:nvPr/>
            </p:nvSpPr>
            <p:spPr bwMode="auto">
              <a:xfrm>
                <a:off x="519113" y="4295775"/>
                <a:ext cx="612775" cy="565150"/>
              </a:xfrm>
              <a:prstGeom prst="can">
                <a:avLst>
                  <a:gd name="adj" fmla="val 25000"/>
                </a:avLst>
              </a:prstGeom>
              <a:solidFill>
                <a:schemeClr val="folHlink"/>
              </a:solidFill>
              <a:ln w="9525">
                <a:solidFill>
                  <a:schemeClr val="tx1"/>
                </a:solidFill>
                <a:round/>
                <a:headEnd/>
                <a:tailEnd/>
              </a:ln>
            </p:spPr>
            <p:txBody>
              <a:bodyPr wrap="none" anchor="ctr"/>
              <a:lstStyle/>
              <a:p>
                <a:endParaRPr lang="en-US"/>
              </a:p>
            </p:txBody>
          </p:sp>
          <p:sp>
            <p:nvSpPr>
              <p:cNvPr id="44" name="AutoShape 15"/>
              <p:cNvSpPr>
                <a:spLocks noChangeArrowheads="1"/>
              </p:cNvSpPr>
              <p:nvPr/>
            </p:nvSpPr>
            <p:spPr bwMode="auto">
              <a:xfrm>
                <a:off x="1539875" y="4295775"/>
                <a:ext cx="612775" cy="565150"/>
              </a:xfrm>
              <a:prstGeom prst="can">
                <a:avLst>
                  <a:gd name="adj" fmla="val 25000"/>
                </a:avLst>
              </a:prstGeom>
              <a:solidFill>
                <a:schemeClr val="folHlink"/>
              </a:solidFill>
              <a:ln w="9525">
                <a:solidFill>
                  <a:schemeClr val="tx1"/>
                </a:solidFill>
                <a:round/>
                <a:headEnd/>
                <a:tailEnd/>
              </a:ln>
            </p:spPr>
            <p:txBody>
              <a:bodyPr wrap="none" anchor="ctr"/>
              <a:lstStyle/>
              <a:p>
                <a:endParaRPr lang="en-US"/>
              </a:p>
            </p:txBody>
          </p:sp>
          <p:sp>
            <p:nvSpPr>
              <p:cNvPr id="45" name="Text Box 17"/>
              <p:cNvSpPr txBox="1">
                <a:spLocks noChangeArrowheads="1"/>
              </p:cNvSpPr>
              <p:nvPr/>
            </p:nvSpPr>
            <p:spPr bwMode="auto">
              <a:xfrm>
                <a:off x="415925" y="4860925"/>
                <a:ext cx="919163" cy="587375"/>
              </a:xfrm>
              <a:prstGeom prst="rect">
                <a:avLst/>
              </a:prstGeom>
              <a:noFill/>
              <a:ln w="9525">
                <a:noFill/>
                <a:miter lim="800000"/>
                <a:headEnd/>
                <a:tailEnd/>
              </a:ln>
            </p:spPr>
            <p:txBody>
              <a:bodyPr>
                <a:spAutoFit/>
              </a:bodyPr>
              <a:lstStyle/>
              <a:p>
                <a:pPr algn="ctr" eaLnBrk="0" hangingPunct="0">
                  <a:spcBef>
                    <a:spcPct val="50000"/>
                  </a:spcBef>
                </a:pPr>
                <a:r>
                  <a:rPr lang="en-US" sz="2000"/>
                  <a:t>T</a:t>
                </a:r>
                <a:r>
                  <a:rPr lang="en-US" sz="2000" baseline="-25000"/>
                  <a:t>1</a:t>
                </a:r>
              </a:p>
            </p:txBody>
          </p:sp>
          <p:sp>
            <p:nvSpPr>
              <p:cNvPr id="46" name="Text Box 18"/>
              <p:cNvSpPr txBox="1">
                <a:spLocks noChangeArrowheads="1"/>
              </p:cNvSpPr>
              <p:nvPr/>
            </p:nvSpPr>
            <p:spPr bwMode="auto">
              <a:xfrm>
                <a:off x="1438275" y="4860925"/>
                <a:ext cx="919163" cy="587375"/>
              </a:xfrm>
              <a:prstGeom prst="rect">
                <a:avLst/>
              </a:prstGeom>
              <a:noFill/>
              <a:ln w="9525">
                <a:noFill/>
                <a:miter lim="800000"/>
                <a:headEnd/>
                <a:tailEnd/>
              </a:ln>
            </p:spPr>
            <p:txBody>
              <a:bodyPr>
                <a:spAutoFit/>
              </a:bodyPr>
              <a:lstStyle/>
              <a:p>
                <a:pPr algn="ctr" eaLnBrk="0" hangingPunct="0">
                  <a:spcBef>
                    <a:spcPct val="50000"/>
                  </a:spcBef>
                </a:pPr>
                <a:r>
                  <a:rPr lang="en-US" sz="2000"/>
                  <a:t>T</a:t>
                </a:r>
                <a:r>
                  <a:rPr lang="en-US" sz="2000" baseline="-25000"/>
                  <a:t>2</a:t>
                </a:r>
              </a:p>
            </p:txBody>
          </p:sp>
          <p:sp>
            <p:nvSpPr>
              <p:cNvPr id="47" name="AutoShape 6"/>
              <p:cNvSpPr>
                <a:spLocks noChangeArrowheads="1"/>
              </p:cNvSpPr>
              <p:nvPr/>
            </p:nvSpPr>
            <p:spPr bwMode="auto">
              <a:xfrm>
                <a:off x="417756" y="5207000"/>
                <a:ext cx="495300"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48" name="AutoShape 31"/>
              <p:cNvSpPr>
                <a:spLocks noChangeArrowheads="1"/>
              </p:cNvSpPr>
              <p:nvPr/>
            </p:nvSpPr>
            <p:spPr bwMode="auto">
              <a:xfrm>
                <a:off x="732585" y="5207000"/>
                <a:ext cx="415117"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49" name="AutoShape 6"/>
              <p:cNvSpPr>
                <a:spLocks noChangeArrowheads="1"/>
              </p:cNvSpPr>
              <p:nvPr/>
            </p:nvSpPr>
            <p:spPr bwMode="auto">
              <a:xfrm>
                <a:off x="1590171" y="5267658"/>
                <a:ext cx="431800" cy="368300"/>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endParaRPr lang="en-US" baseline="-25000" dirty="0"/>
              </a:p>
            </p:txBody>
          </p:sp>
          <p:sp>
            <p:nvSpPr>
              <p:cNvPr id="50" name="AutoShape 31"/>
              <p:cNvSpPr>
                <a:spLocks noChangeArrowheads="1"/>
              </p:cNvSpPr>
              <p:nvPr/>
            </p:nvSpPr>
            <p:spPr bwMode="auto">
              <a:xfrm>
                <a:off x="1848859" y="5257800"/>
                <a:ext cx="419100" cy="3683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grpSp>
        <p:sp>
          <p:nvSpPr>
            <p:cNvPr id="39" name="TextBox 38"/>
            <p:cNvSpPr txBox="1"/>
            <p:nvPr/>
          </p:nvSpPr>
          <p:spPr>
            <a:xfrm>
              <a:off x="484094" y="2841811"/>
              <a:ext cx="1678665" cy="369332"/>
            </a:xfrm>
            <a:prstGeom prst="rect">
              <a:avLst/>
            </a:prstGeom>
            <a:noFill/>
          </p:spPr>
          <p:txBody>
            <a:bodyPr wrap="none" rtlCol="0">
              <a:spAutoFit/>
            </a:bodyPr>
            <a:lstStyle/>
            <a:p>
              <a:r>
                <a:rPr lang="en-US" sz="1800" dirty="0" smtClean="0"/>
                <a:t>I</a:t>
              </a:r>
              <a:r>
                <a:rPr lang="en-US" sz="1800" baseline="-25000" dirty="0" smtClean="0"/>
                <a:t>1</a:t>
              </a:r>
              <a:r>
                <a:rPr lang="en-US" sz="1800" dirty="0" smtClean="0"/>
                <a:t>  I</a:t>
              </a:r>
              <a:r>
                <a:rPr lang="en-US" sz="1800" baseline="-25000" dirty="0" smtClean="0"/>
                <a:t>2</a:t>
              </a:r>
              <a:r>
                <a:rPr lang="en-US" sz="1800" dirty="0" smtClean="0"/>
                <a:t>           I</a:t>
              </a:r>
              <a:r>
                <a:rPr lang="en-US" sz="1800" baseline="-25000" dirty="0" smtClean="0"/>
                <a:t>3</a:t>
              </a:r>
              <a:r>
                <a:rPr lang="en-US" sz="1800" dirty="0" smtClean="0"/>
                <a:t> I</a:t>
              </a:r>
              <a:r>
                <a:rPr lang="en-US" sz="1800" baseline="-25000" dirty="0" smtClean="0"/>
                <a:t>4</a:t>
              </a:r>
              <a:endParaRPr lang="en-US" sz="1800" baseline="-25000" dirty="0"/>
            </a:p>
          </p:txBody>
        </p:sp>
      </p:grpSp>
      <p:graphicFrame>
        <p:nvGraphicFramePr>
          <p:cNvPr id="2" name="Object 2"/>
          <p:cNvGraphicFramePr>
            <a:graphicFrameLocks noChangeAspect="1"/>
          </p:cNvGraphicFramePr>
          <p:nvPr/>
        </p:nvGraphicFramePr>
        <p:xfrm>
          <a:off x="220663" y="2651125"/>
          <a:ext cx="5738812" cy="482600"/>
        </p:xfrm>
        <a:graphic>
          <a:graphicData uri="http://schemas.openxmlformats.org/presentationml/2006/ole">
            <p:oleObj spid="_x0000_s137225" name="Equation" r:id="rId11" imgW="2717640" imgH="228600" progId="">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33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33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33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1335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335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animBg="1"/>
      <p:bldP spid="29" grpId="0" animBg="1"/>
      <p:bldP spid="36" grpId="0"/>
      <p:bldP spid="32" grpId="0" animBg="1"/>
      <p:bldP spid="33" grpId="0" animBg="1"/>
      <p:bldP spid="3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600" y="215900"/>
            <a:ext cx="7772400" cy="685800"/>
          </a:xfrm>
        </p:spPr>
        <p:txBody>
          <a:bodyPr/>
          <a:lstStyle/>
          <a:p>
            <a:r>
              <a:rPr lang="en-US" dirty="0" smtClean="0"/>
              <a:t>More Complex BIPs</a:t>
            </a:r>
            <a:endParaRPr lang="en-US" dirty="0"/>
          </a:p>
        </p:txBody>
      </p:sp>
      <p:sp>
        <p:nvSpPr>
          <p:cNvPr id="3" name="Content Placeholder 2"/>
          <p:cNvSpPr>
            <a:spLocks noGrp="1"/>
          </p:cNvSpPr>
          <p:nvPr>
            <p:ph idx="1"/>
          </p:nvPr>
        </p:nvSpPr>
        <p:spPr/>
        <p:txBody>
          <a:bodyPr/>
          <a:lstStyle/>
          <a:p>
            <a:r>
              <a:rPr lang="en-US" dirty="0" smtClean="0"/>
              <a:t>Storage constraint</a:t>
            </a:r>
          </a:p>
          <a:p>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22</a:t>
            </a:fld>
            <a:endParaRPr lang="en-US" sz="1600" dirty="0"/>
          </a:p>
        </p:txBody>
      </p:sp>
      <p:graphicFrame>
        <p:nvGraphicFramePr>
          <p:cNvPr id="9" name="Object 14"/>
          <p:cNvGraphicFramePr>
            <a:graphicFrameLocks noChangeAspect="1"/>
          </p:cNvGraphicFramePr>
          <p:nvPr/>
        </p:nvGraphicFramePr>
        <p:xfrm>
          <a:off x="1354138" y="1716088"/>
          <a:ext cx="992187" cy="858837"/>
        </p:xfrm>
        <a:graphic>
          <a:graphicData uri="http://schemas.openxmlformats.org/presentationml/2006/ole">
            <p:oleObj spid="_x0000_s145410" name="Equation" r:id="rId4" imgW="469800" imgH="406080" progId="">
              <p:embed/>
            </p:oleObj>
          </a:graphicData>
        </a:graphic>
      </p:graphicFrame>
      <p:sp>
        <p:nvSpPr>
          <p:cNvPr id="10" name="TextBox 9"/>
          <p:cNvSpPr txBox="1"/>
          <p:nvPr/>
        </p:nvSpPr>
        <p:spPr>
          <a:xfrm>
            <a:off x="3543300" y="1765300"/>
            <a:ext cx="3594100" cy="461963"/>
          </a:xfrm>
          <a:prstGeom prst="rect">
            <a:avLst/>
          </a:prstGeom>
          <a:solidFill>
            <a:schemeClr val="accent6">
              <a:lumMod val="20000"/>
              <a:lumOff val="80000"/>
            </a:schemeClr>
          </a:solidFill>
        </p:spPr>
        <p:txBody>
          <a:bodyPr wrap="none">
            <a:spAutoFit/>
          </a:bodyPr>
          <a:lstStyle/>
          <a:p>
            <a:pPr>
              <a:defRPr/>
            </a:pPr>
            <a:r>
              <a:rPr lang="en-US" dirty="0"/>
              <a:t>Build indexes when used</a:t>
            </a:r>
          </a:p>
        </p:txBody>
      </p:sp>
      <p:graphicFrame>
        <p:nvGraphicFramePr>
          <p:cNvPr id="7" name="Object 6"/>
          <p:cNvGraphicFramePr>
            <a:graphicFrameLocks noChangeAspect="1"/>
          </p:cNvGraphicFramePr>
          <p:nvPr/>
        </p:nvGraphicFramePr>
        <p:xfrm>
          <a:off x="1142999" y="2754315"/>
          <a:ext cx="1478749" cy="547685"/>
        </p:xfrm>
        <a:graphic>
          <a:graphicData uri="http://schemas.openxmlformats.org/presentationml/2006/ole">
            <p:oleObj spid="_x0000_s145411" name="Equation" r:id="rId5" imgW="685800" imgH="253800" progId="">
              <p:embed/>
            </p:oleObj>
          </a:graphicData>
        </a:graphic>
      </p:graphicFrame>
      <p:sp>
        <p:nvSpPr>
          <p:cNvPr id="8" name="TextBox 7"/>
          <p:cNvSpPr txBox="1"/>
          <p:nvPr/>
        </p:nvSpPr>
        <p:spPr>
          <a:xfrm>
            <a:off x="3530600" y="2755900"/>
            <a:ext cx="3898824" cy="461665"/>
          </a:xfrm>
          <a:prstGeom prst="rect">
            <a:avLst/>
          </a:prstGeom>
          <a:solidFill>
            <a:schemeClr val="accent6">
              <a:lumMod val="20000"/>
              <a:lumOff val="80000"/>
            </a:schemeClr>
          </a:solidFill>
        </p:spPr>
        <p:txBody>
          <a:bodyPr wrap="none">
            <a:spAutoFit/>
          </a:bodyPr>
          <a:lstStyle/>
          <a:p>
            <a:pPr>
              <a:defRPr/>
            </a:pPr>
            <a:r>
              <a:rPr lang="en-US" dirty="0" smtClean="0"/>
              <a:t>Size under a fixed constant</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CoPhy</a:t>
            </a:r>
            <a:r>
              <a:rPr lang="en-US" dirty="0" smtClean="0"/>
              <a:t> vs. FLP</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23</a:t>
            </a:fld>
            <a:endParaRPr lang="en-US" sz="1600"/>
          </a:p>
        </p:txBody>
      </p:sp>
      <p:graphicFrame>
        <p:nvGraphicFramePr>
          <p:cNvPr id="5" name="Chart 4"/>
          <p:cNvGraphicFramePr>
            <a:graphicFrameLocks noGrp="1"/>
          </p:cNvGraphicFramePr>
          <p:nvPr/>
        </p:nvGraphicFramePr>
        <p:xfrm>
          <a:off x="632203" y="1092200"/>
          <a:ext cx="7686297" cy="4589007"/>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0" y="5631543"/>
            <a:ext cx="9144000" cy="762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tx1"/>
                </a:solidFill>
              </a:rPr>
              <a:t>Offloading the search process to the solver improves both the problem construction and solving times</a:t>
            </a:r>
            <a:endParaRPr lang="en-US" dirty="0">
              <a:solidFill>
                <a:schemeClr val="tx1"/>
              </a:solidFill>
            </a:endParaRPr>
          </a:p>
        </p:txBody>
      </p:sp>
      <p:sp>
        <p:nvSpPr>
          <p:cNvPr id="7" name="Up Arrow 6"/>
          <p:cNvSpPr/>
          <p:nvPr/>
        </p:nvSpPr>
        <p:spPr bwMode="auto">
          <a:xfrm rot="10800000">
            <a:off x="0" y="1690914"/>
            <a:ext cx="566057" cy="1654629"/>
          </a:xfrm>
          <a:prstGeom prst="upArrow">
            <a:avLst/>
          </a:prstGeom>
          <a:solidFill>
            <a:schemeClr val="folHlink"/>
          </a:solidFill>
          <a:ln w="9525" cap="flat" cmpd="sng" algn="ctr">
            <a:solidFill>
              <a:schemeClr val="tx1"/>
            </a:solidFill>
            <a:prstDash val="solid"/>
            <a:round/>
            <a:headEnd type="none" w="med" len="med"/>
            <a:tailEnd type="none" w="med" len="med"/>
          </a:ln>
          <a:effectLst/>
        </p:spPr>
        <p:txBody>
          <a:bodyPr vert="vert270" wrap="square" lIns="0" tIns="0" rIns="0" bIns="0" numCol="1" rtlCol="0" anchor="b" anchorCtr="1"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Better</a:t>
            </a:r>
            <a:endParaRPr kumimoji="0" lang="en-US" sz="2000" b="0" i="0" u="none" strike="noStrike" cap="none" normalizeH="0" baseline="0" dirty="0" smtClean="0">
              <a:ln>
                <a:noFill/>
              </a:ln>
              <a:solidFill>
                <a:schemeClr val="tx1"/>
              </a:solidFill>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1"/>
          <p:cNvSpPr>
            <a:spLocks noGrp="1"/>
          </p:cNvSpPr>
          <p:nvPr>
            <p:ph type="title"/>
          </p:nvPr>
        </p:nvSpPr>
        <p:spPr/>
        <p:txBody>
          <a:bodyPr/>
          <a:lstStyle/>
          <a:p>
            <a:r>
              <a:rPr lang="en-US" dirty="0" smtClean="0"/>
              <a:t>A New Approach to Index Tuning</a:t>
            </a:r>
          </a:p>
        </p:txBody>
      </p:sp>
      <p:graphicFrame>
        <p:nvGraphicFramePr>
          <p:cNvPr id="9" name="Table 8"/>
          <p:cNvGraphicFramePr>
            <a:graphicFrameLocks noGrp="1"/>
          </p:cNvGraphicFramePr>
          <p:nvPr/>
        </p:nvGraphicFramePr>
        <p:xfrm>
          <a:off x="437285" y="2277382"/>
          <a:ext cx="8271164" cy="2283361"/>
        </p:xfrm>
        <a:graphic>
          <a:graphicData uri="http://schemas.openxmlformats.org/drawingml/2006/table">
            <a:tbl>
              <a:tblPr firstRow="1" bandRow="1">
                <a:tableStyleId>{72833802-FEF1-4C79-8D5D-14CF1EAF98D9}</a:tableStyleId>
              </a:tblPr>
              <a:tblGrid>
                <a:gridCol w="2746597"/>
                <a:gridCol w="2604404"/>
                <a:gridCol w="2920163"/>
              </a:tblGrid>
              <a:tr h="0">
                <a:tc>
                  <a:txBody>
                    <a:bodyPr/>
                    <a:lstStyle/>
                    <a:p>
                      <a:endParaRPr lang="en-US" dirty="0"/>
                    </a:p>
                  </a:txBody>
                  <a:tcPr>
                    <a:lnR w="12700" cap="flat" cmpd="sng" algn="ctr">
                      <a:solidFill>
                        <a:schemeClr val="tx1"/>
                      </a:solidFill>
                      <a:prstDash val="solid"/>
                      <a:round/>
                      <a:headEnd type="none" w="med" len="med"/>
                      <a:tailEnd type="none" w="med" len="med"/>
                    </a:lnR>
                  </a:tcPr>
                </a:tc>
                <a:tc>
                  <a:txBody>
                    <a:bodyPr/>
                    <a:lstStyle/>
                    <a:p>
                      <a:r>
                        <a:rPr lang="en-US" dirty="0" smtClean="0"/>
                        <a:t>Existing Approaches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dirty="0" err="1" smtClean="0"/>
                        <a:t>CoPhy</a:t>
                      </a:r>
                      <a:endParaRPr lang="en-US" dirty="0"/>
                    </a:p>
                  </a:txBody>
                  <a:tcPr>
                    <a:lnL w="12700" cap="flat" cmpd="sng" algn="ctr">
                      <a:solidFill>
                        <a:schemeClr val="tx1"/>
                      </a:solidFill>
                      <a:prstDash val="solid"/>
                      <a:round/>
                      <a:headEnd type="none" w="med" len="med"/>
                      <a:tailEnd type="none" w="med" len="med"/>
                    </a:lnL>
                  </a:tcPr>
                </a:tc>
              </a:tr>
              <a:tr h="370840">
                <a:tc>
                  <a:txBody>
                    <a:bodyPr/>
                    <a:lstStyle/>
                    <a:p>
                      <a:r>
                        <a:rPr lang="en-US" dirty="0" smtClean="0"/>
                        <a:t>Portability</a:t>
                      </a:r>
                      <a:endParaRPr lang="en-US" dirty="0"/>
                    </a:p>
                  </a:txBody>
                  <a:tcPr>
                    <a:lnR w="12700" cap="flat" cmpd="sng" algn="ctr">
                      <a:solidFill>
                        <a:schemeClr val="tx1"/>
                      </a:solidFill>
                      <a:prstDash val="solid"/>
                      <a:round/>
                      <a:headEnd type="none" w="med" len="med"/>
                      <a:tailEnd type="none" w="med" len="med"/>
                    </a:lnR>
                  </a:tcPr>
                </a:tc>
                <a:tc>
                  <a:txBody>
                    <a:bodyPr/>
                    <a:lstStyle/>
                    <a:p>
                      <a:r>
                        <a:rPr lang="en-US" dirty="0" smtClean="0"/>
                        <a:t>No</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dirty="0" smtClean="0"/>
                        <a:t>Yes</a:t>
                      </a:r>
                      <a:endParaRPr lang="en-US" dirty="0"/>
                    </a:p>
                  </a:txBody>
                  <a:tcPr>
                    <a:lnL w="12700" cap="flat" cmpd="sng" algn="ctr">
                      <a:solidFill>
                        <a:schemeClr val="tx1"/>
                      </a:solidFill>
                      <a:prstDash val="solid"/>
                      <a:round/>
                      <a:headEnd type="none" w="med" len="med"/>
                      <a:tailEnd type="none" w="med" len="med"/>
                    </a:lnL>
                  </a:tcPr>
                </a:tc>
              </a:tr>
              <a:tr h="370840">
                <a:tc>
                  <a:txBody>
                    <a:bodyPr/>
                    <a:lstStyle/>
                    <a:p>
                      <a:r>
                        <a:rPr lang="en-US" dirty="0" smtClean="0"/>
                        <a:t>Scalability</a:t>
                      </a:r>
                      <a:endParaRPr lang="en-US" dirty="0"/>
                    </a:p>
                  </a:txBody>
                  <a:tcPr>
                    <a:lnR w="12700" cap="flat" cmpd="sng" algn="ctr">
                      <a:solidFill>
                        <a:schemeClr val="tx1"/>
                      </a:solidFill>
                      <a:prstDash val="solid"/>
                      <a:round/>
                      <a:headEnd type="none" w="med" len="med"/>
                      <a:tailEnd type="none" w="med" len="med"/>
                    </a:lnR>
                  </a:tcPr>
                </a:tc>
                <a:tc>
                  <a:txBody>
                    <a:bodyPr/>
                    <a:lstStyle/>
                    <a:p>
                      <a:r>
                        <a:rPr lang="en-US" baseline="0" dirty="0" smtClean="0"/>
                        <a:t>Sampling/pruning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dirty="0" smtClean="0"/>
                        <a:t>Yes</a:t>
                      </a:r>
                      <a:endParaRPr lang="en-US" dirty="0"/>
                    </a:p>
                  </a:txBody>
                  <a:tcPr>
                    <a:lnL w="12700" cap="flat" cmpd="sng" algn="ctr">
                      <a:solidFill>
                        <a:schemeClr val="tx1"/>
                      </a:solidFill>
                      <a:prstDash val="solid"/>
                      <a:round/>
                      <a:headEnd type="none" w="med" len="med"/>
                      <a:tailEnd type="none" w="med" len="med"/>
                    </a:lnL>
                  </a:tcPr>
                </a:tc>
              </a:tr>
              <a:tr h="434241">
                <a:tc>
                  <a:txBody>
                    <a:bodyPr/>
                    <a:lstStyle/>
                    <a:p>
                      <a:r>
                        <a:rPr lang="en-US" dirty="0" smtClean="0"/>
                        <a:t>Generality</a:t>
                      </a:r>
                      <a:endParaRPr lang="en-US" dirty="0"/>
                    </a:p>
                  </a:txBody>
                  <a:tcPr>
                    <a:lnR w="12700" cap="flat" cmpd="sng" algn="ctr">
                      <a:solidFill>
                        <a:schemeClr val="tx1"/>
                      </a:solidFill>
                      <a:prstDash val="solid"/>
                      <a:round/>
                      <a:headEnd type="none" w="med" len="med"/>
                      <a:tailEnd type="none" w="med" len="med"/>
                    </a:lnR>
                  </a:tcPr>
                </a:tc>
                <a:tc>
                  <a:txBody>
                    <a:bodyPr/>
                    <a:lstStyle/>
                    <a:p>
                      <a:r>
                        <a:rPr lang="en-US" dirty="0" smtClean="0"/>
                        <a:t>No</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dirty="0" smtClean="0"/>
                        <a:t>Yes</a:t>
                      </a:r>
                      <a:endParaRPr lang="en-US" dirty="0"/>
                    </a:p>
                  </a:txBody>
                  <a:tcPr>
                    <a:lnL w="12700" cap="flat" cmpd="sng" algn="ctr">
                      <a:solidFill>
                        <a:schemeClr val="tx1"/>
                      </a:solidFill>
                      <a:prstDash val="solid"/>
                      <a:round/>
                      <a:headEnd type="none" w="med" len="med"/>
                      <a:tailEnd type="none" w="med" len="med"/>
                    </a:lnL>
                  </a:tcPr>
                </a:tc>
              </a:tr>
              <a:tr h="370840">
                <a:tc>
                  <a:txBody>
                    <a:bodyPr/>
                    <a:lstStyle/>
                    <a:p>
                      <a:r>
                        <a:rPr lang="en-US" dirty="0" smtClean="0"/>
                        <a:t>Quality</a:t>
                      </a:r>
                      <a:r>
                        <a:rPr lang="en-US" baseline="0" dirty="0" smtClean="0"/>
                        <a:t> Feedback</a:t>
                      </a:r>
                      <a:endParaRPr lang="en-US" dirty="0"/>
                    </a:p>
                  </a:txBody>
                  <a:tcPr>
                    <a:lnR w="12700" cap="flat" cmpd="sng" algn="ctr">
                      <a:solidFill>
                        <a:schemeClr val="tx1"/>
                      </a:solidFill>
                      <a:prstDash val="solid"/>
                      <a:round/>
                      <a:headEnd type="none" w="med" len="med"/>
                      <a:tailEnd type="none" w="med" len="med"/>
                    </a:lnR>
                  </a:tcPr>
                </a:tc>
                <a:tc>
                  <a:txBody>
                    <a:bodyPr/>
                    <a:lstStyle/>
                    <a:p>
                      <a:r>
                        <a:rPr lang="en-US" dirty="0" smtClean="0"/>
                        <a:t>Not</a:t>
                      </a:r>
                      <a:r>
                        <a:rPr lang="en-US" baseline="0" dirty="0" smtClean="0"/>
                        <a:t> with constraints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dirty="0" smtClean="0"/>
                        <a:t>Yes</a:t>
                      </a:r>
                      <a:endParaRPr lang="en-US" dirty="0"/>
                    </a:p>
                  </a:txBody>
                  <a:tcPr>
                    <a:lnL w="12700" cap="flat" cmpd="sng" algn="ctr">
                      <a:solidFill>
                        <a:schemeClr val="tx1"/>
                      </a:solidFill>
                      <a:prstDash val="solid"/>
                      <a:round/>
                      <a:headEnd type="none" w="med" len="med"/>
                      <a:tailEnd type="none" w="med" len="med"/>
                    </a:lnL>
                  </a:tcPr>
                </a:tc>
              </a:tr>
              <a:tr h="370840">
                <a:tc>
                  <a:txBody>
                    <a:bodyPr/>
                    <a:lstStyle/>
                    <a:p>
                      <a:r>
                        <a:rPr lang="en-US" dirty="0" smtClean="0"/>
                        <a:t>Interactivity</a:t>
                      </a:r>
                      <a:endParaRPr lang="en-US" dirty="0"/>
                    </a:p>
                  </a:txBody>
                  <a:tcPr>
                    <a:lnR w="12700" cap="flat" cmpd="sng" algn="ctr">
                      <a:solidFill>
                        <a:schemeClr val="tx1"/>
                      </a:solidFill>
                      <a:prstDash val="solid"/>
                      <a:round/>
                      <a:headEnd type="none" w="med" len="med"/>
                      <a:tailEnd type="none" w="med" len="med"/>
                    </a:lnR>
                  </a:tcPr>
                </a:tc>
                <a:tc>
                  <a:txBody>
                    <a:bodyPr/>
                    <a:lstStyle/>
                    <a:p>
                      <a:r>
                        <a:rPr lang="en-US" dirty="0" smtClean="0"/>
                        <a:t>No</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dirty="0" smtClean="0"/>
                        <a:t>Yes</a:t>
                      </a:r>
                      <a:endParaRPr lang="en-US" dirty="0"/>
                    </a:p>
                  </a:txBody>
                  <a:tcPr>
                    <a:lnL w="12700" cap="flat" cmpd="sng" algn="ctr">
                      <a:solidFill>
                        <a:schemeClr val="tx1"/>
                      </a:solidFill>
                      <a:prstDash val="solid"/>
                      <a:round/>
                      <a:headEnd type="none" w="med" len="med"/>
                      <a:tailEnd type="none" w="med" len="med"/>
                    </a:lnL>
                  </a:tcPr>
                </a:tc>
              </a:tr>
            </a:tbl>
          </a:graphicData>
        </a:graphic>
      </p:graphicFrame>
      <p:sp>
        <p:nvSpPr>
          <p:cNvPr id="10" name="Rectangle 9"/>
          <p:cNvSpPr/>
          <p:nvPr/>
        </p:nvSpPr>
        <p:spPr>
          <a:xfrm>
            <a:off x="417419" y="4979938"/>
            <a:ext cx="8248426" cy="110799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defRPr/>
            </a:pPr>
            <a:r>
              <a:rPr lang="en-US" sz="2200" i="1" dirty="0" err="1" smtClean="0"/>
              <a:t>CoPhy</a:t>
            </a:r>
            <a:r>
              <a:rPr lang="en-US" sz="2200" i="1" dirty="0" smtClean="0"/>
              <a:t>:</a:t>
            </a:r>
            <a:r>
              <a:rPr lang="en-US" sz="2200" dirty="0" smtClean="0"/>
              <a:t> Convert to a compact Binary Integer Program (BIP). Solve using mature solvers.</a:t>
            </a:r>
          </a:p>
          <a:p>
            <a:pPr lvl="1">
              <a:buFont typeface="Arial" pitchFamily="34" charset="0"/>
              <a:buChar char="−"/>
              <a:defRPr/>
            </a:pPr>
            <a:r>
              <a:rPr lang="en-US" sz="2200" dirty="0" smtClean="0"/>
              <a:t> BIP:</a:t>
            </a:r>
          </a:p>
        </p:txBody>
      </p:sp>
      <p:graphicFrame>
        <p:nvGraphicFramePr>
          <p:cNvPr id="6" name="Object 5"/>
          <p:cNvGraphicFramePr>
            <a:graphicFrameLocks noChangeAspect="1"/>
          </p:cNvGraphicFramePr>
          <p:nvPr/>
        </p:nvGraphicFramePr>
        <p:xfrm>
          <a:off x="1792288" y="5689600"/>
          <a:ext cx="6202362" cy="363538"/>
        </p:xfrm>
        <a:graphic>
          <a:graphicData uri="http://schemas.openxmlformats.org/presentationml/2006/ole">
            <p:oleObj spid="_x0000_s114690" name="Equation" r:id="rId5" imgW="3898800" imgH="228600" progId="">
              <p:embed/>
            </p:oleObj>
          </a:graphicData>
        </a:graphic>
      </p:graphicFrame>
      <p:sp>
        <p:nvSpPr>
          <p:cNvPr id="12" name="TextBox 11"/>
          <p:cNvSpPr txBox="1"/>
          <p:nvPr/>
        </p:nvSpPr>
        <p:spPr>
          <a:xfrm>
            <a:off x="152400" y="1006475"/>
            <a:ext cx="8724900" cy="461665"/>
          </a:xfrm>
          <a:prstGeom prst="rect">
            <a:avLst/>
          </a:prstGeom>
          <a:solidFill>
            <a:srgbClr val="002060">
              <a:alpha val="8000"/>
            </a:srgbClr>
          </a:solidFill>
          <a:ln>
            <a:solidFill>
              <a:srgbClr val="9966FF"/>
            </a:solidFill>
          </a:ln>
          <a:effectLst/>
        </p:spPr>
        <p:txBody>
          <a:bodyPr wrap="square">
            <a:spAutoFit/>
          </a:bodyPr>
          <a:lstStyle/>
          <a:p>
            <a:pPr>
              <a:defRPr/>
            </a:pPr>
            <a:r>
              <a:rPr lang="en-US" dirty="0" smtClean="0"/>
              <a:t>Index Tuning: Select indexes that maximize performance</a:t>
            </a:r>
            <a:endParaRPr lang="en-US" dirty="0"/>
          </a:p>
        </p:txBody>
      </p:sp>
      <p:sp>
        <p:nvSpPr>
          <p:cNvPr id="13" name="Rectangle 12"/>
          <p:cNvSpPr/>
          <p:nvPr/>
        </p:nvSpPr>
        <p:spPr bwMode="auto">
          <a:xfrm>
            <a:off x="5800725" y="2232212"/>
            <a:ext cx="2933700" cy="234931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solidFill>
                  <a:schemeClr val="bg1">
                    <a:lumMod val="85000"/>
                  </a:schemeClr>
                </a:solidFill>
              </a:rPr>
              <a:t>Introduction</a:t>
            </a:r>
          </a:p>
          <a:p>
            <a:r>
              <a:rPr lang="en-US" b="1" dirty="0" smtClean="0"/>
              <a:t>BIP formulation</a:t>
            </a:r>
          </a:p>
          <a:p>
            <a:pPr lvl="1"/>
            <a:r>
              <a:rPr lang="en-US" b="1" dirty="0" smtClean="0"/>
              <a:t>Existing formulation</a:t>
            </a:r>
          </a:p>
          <a:p>
            <a:pPr lvl="1"/>
            <a:r>
              <a:rPr lang="en-US" b="1" dirty="0" smtClean="0"/>
              <a:t>Discovering structure</a:t>
            </a:r>
          </a:p>
          <a:p>
            <a:pPr lvl="1"/>
            <a:r>
              <a:rPr lang="en-US" b="1" dirty="0" smtClean="0"/>
              <a:t>Exploiting the structure</a:t>
            </a:r>
          </a:p>
          <a:p>
            <a:pPr lvl="1"/>
            <a:r>
              <a:rPr lang="en-US" b="1" dirty="0" smtClean="0"/>
              <a:t>Benefits</a:t>
            </a:r>
          </a:p>
          <a:p>
            <a:r>
              <a:rPr lang="en-US" dirty="0" smtClean="0"/>
              <a:t>Experimental Results</a:t>
            </a:r>
          </a:p>
          <a:p>
            <a:r>
              <a:rPr lang="en-US" dirty="0" smtClean="0"/>
              <a:t>Conclusion</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4</a:t>
            </a:fld>
            <a:endParaRPr lang="en-US" sz="32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03" name="Text Box 34"/>
          <p:cNvSpPr txBox="1">
            <a:spLocks noChangeArrowheads="1"/>
          </p:cNvSpPr>
          <p:nvPr/>
        </p:nvSpPr>
        <p:spPr bwMode="auto">
          <a:xfrm>
            <a:off x="2622853" y="2273300"/>
            <a:ext cx="2082497" cy="461665"/>
          </a:xfrm>
          <a:prstGeom prst="rect">
            <a:avLst/>
          </a:prstGeom>
          <a:noFill/>
          <a:ln w="9525" algn="ctr">
            <a:noFill/>
            <a:miter lim="800000"/>
            <a:headEnd/>
            <a:tailEnd/>
          </a:ln>
        </p:spPr>
        <p:txBody>
          <a:bodyPr>
            <a:spAutoFit/>
          </a:bodyPr>
          <a:lstStyle/>
          <a:p>
            <a:pPr algn="ctr" eaLnBrk="0" hangingPunct="0">
              <a:spcBef>
                <a:spcPct val="50000"/>
              </a:spcBef>
            </a:pPr>
            <a:r>
              <a:rPr lang="en-US" dirty="0" smtClean="0"/>
              <a:t>Candidates</a:t>
            </a:r>
            <a:endParaRPr lang="en-US" dirty="0"/>
          </a:p>
        </p:txBody>
      </p:sp>
      <p:sp>
        <p:nvSpPr>
          <p:cNvPr id="24579" name="Title 1"/>
          <p:cNvSpPr>
            <a:spLocks noGrp="1"/>
          </p:cNvSpPr>
          <p:nvPr>
            <p:ph type="title"/>
          </p:nvPr>
        </p:nvSpPr>
        <p:spPr/>
        <p:txBody>
          <a:bodyPr/>
          <a:lstStyle/>
          <a:p>
            <a:r>
              <a:rPr lang="en-US" dirty="0" smtClean="0"/>
              <a:t>Index Tuning Problem</a:t>
            </a:r>
          </a:p>
        </p:txBody>
      </p:sp>
      <p:grpSp>
        <p:nvGrpSpPr>
          <p:cNvPr id="2" name="Group 32"/>
          <p:cNvGrpSpPr/>
          <p:nvPr/>
        </p:nvGrpSpPr>
        <p:grpSpPr>
          <a:xfrm>
            <a:off x="825500" y="3440113"/>
            <a:ext cx="2324100" cy="1512887"/>
            <a:chOff x="787400" y="3059113"/>
            <a:chExt cx="2324100" cy="1512887"/>
          </a:xfrm>
        </p:grpSpPr>
        <p:sp>
          <p:nvSpPr>
            <p:cNvPr id="43" name="Rectangle 42"/>
            <p:cNvSpPr>
              <a:spLocks noChangeArrowheads="1"/>
            </p:cNvSpPr>
            <p:nvPr/>
          </p:nvSpPr>
          <p:spPr bwMode="auto">
            <a:xfrm>
              <a:off x="787400" y="3429000"/>
              <a:ext cx="2324100" cy="1143000"/>
            </a:xfrm>
            <a:prstGeom prst="rect">
              <a:avLst/>
            </a:prstGeom>
            <a:solidFill>
              <a:schemeClr val="bg2">
                <a:lumMod val="60000"/>
                <a:lumOff val="40000"/>
                <a:alpha val="34000"/>
              </a:schemeClr>
            </a:solidFill>
            <a:ln w="25400" algn="ctr">
              <a:solidFill>
                <a:schemeClr val="accent6">
                  <a:lumMod val="50000"/>
                  <a:alpha val="45000"/>
                </a:schemeClr>
              </a:solidFill>
              <a:round/>
              <a:headEnd/>
              <a:tailEnd/>
            </a:ln>
            <a:effectLst/>
          </p:spPr>
          <p:txBody>
            <a:bodyPr tIns="0" anchor="ctr"/>
            <a:lstStyle/>
            <a:p>
              <a:pPr algn="ctr"/>
              <a:r>
                <a:rPr lang="en-US" dirty="0" smtClean="0">
                  <a:solidFill>
                    <a:schemeClr val="accent6">
                      <a:lumMod val="50000"/>
                    </a:schemeClr>
                  </a:solidFill>
                </a:rPr>
                <a:t>Index</a:t>
              </a:r>
            </a:p>
            <a:p>
              <a:pPr algn="ctr"/>
              <a:r>
                <a:rPr lang="en-US" dirty="0" smtClean="0">
                  <a:solidFill>
                    <a:schemeClr val="accent6">
                      <a:lumMod val="50000"/>
                    </a:schemeClr>
                  </a:solidFill>
                </a:rPr>
                <a:t>Tuning</a:t>
              </a:r>
              <a:endParaRPr lang="en-US" dirty="0">
                <a:solidFill>
                  <a:schemeClr val="accent6">
                    <a:lumMod val="50000"/>
                  </a:schemeClr>
                </a:solidFill>
              </a:endParaRPr>
            </a:p>
          </p:txBody>
        </p:sp>
        <p:sp>
          <p:nvSpPr>
            <p:cNvPr id="44" name="AutoShape 70"/>
            <p:cNvSpPr>
              <a:spLocks noChangeArrowheads="1"/>
            </p:cNvSpPr>
            <p:nvPr/>
          </p:nvSpPr>
          <p:spPr bwMode="auto">
            <a:xfrm>
              <a:off x="1514475" y="3059113"/>
              <a:ext cx="847725" cy="268287"/>
            </a:xfrm>
            <a:prstGeom prst="downArrow">
              <a:avLst>
                <a:gd name="adj1" fmla="val 50000"/>
                <a:gd name="adj2" fmla="val 25000"/>
              </a:avLst>
            </a:prstGeom>
            <a:solidFill>
              <a:srgbClr val="808000">
                <a:alpha val="34000"/>
              </a:srgbClr>
            </a:solidFill>
            <a:ln w="9525" algn="ctr">
              <a:solidFill>
                <a:schemeClr val="tx1"/>
              </a:solidFill>
              <a:miter lim="800000"/>
              <a:headEnd/>
              <a:tailEnd/>
            </a:ln>
          </p:spPr>
          <p:txBody>
            <a:bodyPr wrap="none" anchor="ctr"/>
            <a:lstStyle/>
            <a:p>
              <a:endParaRPr lang="en-US"/>
            </a:p>
          </p:txBody>
        </p:sp>
      </p:grpSp>
      <p:grpSp>
        <p:nvGrpSpPr>
          <p:cNvPr id="32" name="Group 31"/>
          <p:cNvGrpSpPr/>
          <p:nvPr/>
        </p:nvGrpSpPr>
        <p:grpSpPr>
          <a:xfrm>
            <a:off x="560388" y="2271713"/>
            <a:ext cx="2997956" cy="1117600"/>
            <a:chOff x="522288" y="1890713"/>
            <a:chExt cx="2997956" cy="1117600"/>
          </a:xfrm>
        </p:grpSpPr>
        <p:grpSp>
          <p:nvGrpSpPr>
            <p:cNvPr id="3" name="Group 31"/>
            <p:cNvGrpSpPr/>
            <p:nvPr/>
          </p:nvGrpSpPr>
          <p:grpSpPr>
            <a:xfrm>
              <a:off x="522288" y="1890713"/>
              <a:ext cx="2997956" cy="1117600"/>
              <a:chOff x="522288" y="1890713"/>
              <a:chExt cx="2997956" cy="1117600"/>
            </a:xfrm>
          </p:grpSpPr>
          <p:sp>
            <p:nvSpPr>
              <p:cNvPr id="24602" name="Rectangle 32"/>
              <p:cNvSpPr>
                <a:spLocks noChangeArrowheads="1"/>
              </p:cNvSpPr>
              <p:nvPr/>
            </p:nvSpPr>
            <p:spPr bwMode="auto">
              <a:xfrm>
                <a:off x="522288" y="2398713"/>
                <a:ext cx="2997956" cy="609600"/>
              </a:xfrm>
              <a:prstGeom prst="rect">
                <a:avLst/>
              </a:prstGeom>
              <a:solidFill>
                <a:schemeClr val="bg1">
                  <a:lumMod val="85000"/>
                </a:schemeClr>
              </a:solidFill>
              <a:ln w="9525" algn="ctr">
                <a:noFill/>
                <a:miter lim="800000"/>
                <a:headEnd/>
                <a:tailEnd/>
              </a:ln>
              <a:effectLst>
                <a:outerShdw blurRad="44450" dist="27940" dir="5400000" algn="ctr">
                  <a:srgbClr val="000000">
                    <a:alpha val="32000"/>
                  </a:srgbClr>
                </a:outerShdw>
              </a:effectLst>
            </p:spPr>
            <p:txBody>
              <a:bodyPr wrap="none" anchor="ctr"/>
              <a:lstStyle/>
              <a:p>
                <a:endParaRPr lang="en-US"/>
              </a:p>
            </p:txBody>
          </p:sp>
          <p:sp>
            <p:nvSpPr>
              <p:cNvPr id="24599" name="AutoShape 9"/>
              <p:cNvSpPr>
                <a:spLocks noChangeArrowheads="1"/>
              </p:cNvSpPr>
              <p:nvPr/>
            </p:nvSpPr>
            <p:spPr bwMode="auto">
              <a:xfrm>
                <a:off x="711200" y="2476500"/>
                <a:ext cx="445809"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sp>
            <p:nvSpPr>
              <p:cNvPr id="24600" name="AutoShape 9"/>
              <p:cNvSpPr>
                <a:spLocks noChangeArrowheads="1"/>
              </p:cNvSpPr>
              <p:nvPr/>
            </p:nvSpPr>
            <p:spPr bwMode="auto">
              <a:xfrm>
                <a:off x="1106975" y="2476500"/>
                <a:ext cx="445809"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sp>
            <p:nvSpPr>
              <p:cNvPr id="24601" name="AutoShape 9"/>
              <p:cNvSpPr>
                <a:spLocks noChangeArrowheads="1"/>
              </p:cNvSpPr>
              <p:nvPr/>
            </p:nvSpPr>
            <p:spPr bwMode="auto">
              <a:xfrm>
                <a:off x="1503641" y="2476500"/>
                <a:ext cx="445809"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sp>
            <p:nvSpPr>
              <p:cNvPr id="38" name="AutoShape 70"/>
              <p:cNvSpPr>
                <a:spLocks noChangeArrowheads="1"/>
              </p:cNvSpPr>
              <p:nvPr/>
            </p:nvSpPr>
            <p:spPr bwMode="auto">
              <a:xfrm>
                <a:off x="1527175" y="1890713"/>
                <a:ext cx="920750" cy="381000"/>
              </a:xfrm>
              <a:prstGeom prst="downArrow">
                <a:avLst>
                  <a:gd name="adj1" fmla="val 50000"/>
                  <a:gd name="adj2" fmla="val 25000"/>
                </a:avLst>
              </a:prstGeom>
              <a:solidFill>
                <a:srgbClr val="808000">
                  <a:alpha val="34000"/>
                </a:srgbClr>
              </a:solidFill>
              <a:ln w="9525" algn="ctr">
                <a:solidFill>
                  <a:schemeClr val="tx1"/>
                </a:solidFill>
                <a:miter lim="800000"/>
                <a:headEnd/>
                <a:tailEnd/>
              </a:ln>
            </p:spPr>
            <p:txBody>
              <a:bodyPr wrap="none" anchor="ctr"/>
              <a:lstStyle/>
              <a:p>
                <a:endParaRPr lang="en-US"/>
              </a:p>
            </p:txBody>
          </p:sp>
        </p:grpSp>
        <p:grpSp>
          <p:nvGrpSpPr>
            <p:cNvPr id="50" name="Group 49"/>
            <p:cNvGrpSpPr/>
            <p:nvPr/>
          </p:nvGrpSpPr>
          <p:grpSpPr>
            <a:xfrm>
              <a:off x="1843314" y="2485208"/>
              <a:ext cx="1238250" cy="400050"/>
              <a:chOff x="1843314" y="2485208"/>
              <a:chExt cx="1238250" cy="400050"/>
            </a:xfrm>
          </p:grpSpPr>
          <p:sp>
            <p:nvSpPr>
              <p:cNvPr id="35" name="AutoShape 9"/>
              <p:cNvSpPr>
                <a:spLocks noChangeArrowheads="1"/>
              </p:cNvSpPr>
              <p:nvPr/>
            </p:nvSpPr>
            <p:spPr bwMode="auto">
              <a:xfrm>
                <a:off x="1843314" y="2485208"/>
                <a:ext cx="445809"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sp>
            <p:nvSpPr>
              <p:cNvPr id="37" name="AutoShape 9"/>
              <p:cNvSpPr>
                <a:spLocks noChangeArrowheads="1"/>
              </p:cNvSpPr>
              <p:nvPr/>
            </p:nvSpPr>
            <p:spPr bwMode="auto">
              <a:xfrm>
                <a:off x="2239089" y="2485208"/>
                <a:ext cx="445809"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sp>
            <p:nvSpPr>
              <p:cNvPr id="49" name="AutoShape 9"/>
              <p:cNvSpPr>
                <a:spLocks noChangeArrowheads="1"/>
              </p:cNvSpPr>
              <p:nvPr/>
            </p:nvSpPr>
            <p:spPr bwMode="auto">
              <a:xfrm>
                <a:off x="2635755" y="2485208"/>
                <a:ext cx="445809"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grpSp>
      </p:grpSp>
      <p:grpSp>
        <p:nvGrpSpPr>
          <p:cNvPr id="33" name="Group 32"/>
          <p:cNvGrpSpPr/>
          <p:nvPr/>
        </p:nvGrpSpPr>
        <p:grpSpPr>
          <a:xfrm>
            <a:off x="831850" y="5078413"/>
            <a:ext cx="2206625" cy="1195387"/>
            <a:chOff x="793750" y="4697413"/>
            <a:chExt cx="2206625" cy="1195387"/>
          </a:xfrm>
        </p:grpSpPr>
        <p:grpSp>
          <p:nvGrpSpPr>
            <p:cNvPr id="4" name="Group 33"/>
            <p:cNvGrpSpPr/>
            <p:nvPr/>
          </p:nvGrpSpPr>
          <p:grpSpPr>
            <a:xfrm>
              <a:off x="793750" y="4697413"/>
              <a:ext cx="2206625" cy="1195387"/>
              <a:chOff x="793750" y="4697413"/>
              <a:chExt cx="2206625" cy="1195387"/>
            </a:xfrm>
          </p:grpSpPr>
          <p:sp>
            <p:nvSpPr>
              <p:cNvPr id="16" name="Rectangle 15"/>
              <p:cNvSpPr/>
              <p:nvPr/>
            </p:nvSpPr>
            <p:spPr>
              <a:xfrm>
                <a:off x="793750" y="5207000"/>
                <a:ext cx="2206625" cy="685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AutoShape 70"/>
              <p:cNvSpPr>
                <a:spLocks noChangeArrowheads="1"/>
              </p:cNvSpPr>
              <p:nvPr/>
            </p:nvSpPr>
            <p:spPr bwMode="auto">
              <a:xfrm>
                <a:off x="1438275" y="4697413"/>
                <a:ext cx="898525" cy="306387"/>
              </a:xfrm>
              <a:prstGeom prst="downArrow">
                <a:avLst>
                  <a:gd name="adj1" fmla="val 50000"/>
                  <a:gd name="adj2" fmla="val 25000"/>
                </a:avLst>
              </a:prstGeom>
              <a:solidFill>
                <a:srgbClr val="808000">
                  <a:alpha val="34000"/>
                </a:srgbClr>
              </a:solidFill>
              <a:ln w="9525" algn="ctr">
                <a:solidFill>
                  <a:schemeClr val="tx1"/>
                </a:solidFill>
                <a:miter lim="800000"/>
                <a:headEnd/>
                <a:tailEnd/>
              </a:ln>
            </p:spPr>
            <p:txBody>
              <a:bodyPr wrap="none" anchor="ctr"/>
              <a:lstStyle/>
              <a:p>
                <a:endParaRPr lang="en-US"/>
              </a:p>
            </p:txBody>
          </p:sp>
          <p:sp>
            <p:nvSpPr>
              <p:cNvPr id="46" name="AutoShape 9"/>
              <p:cNvSpPr>
                <a:spLocks noChangeArrowheads="1"/>
              </p:cNvSpPr>
              <p:nvPr/>
            </p:nvSpPr>
            <p:spPr bwMode="auto">
              <a:xfrm>
                <a:off x="941388" y="5343525"/>
                <a:ext cx="446087"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cxnSp>
            <p:nvCxnSpPr>
              <p:cNvPr id="48" name="Straight Connector 47"/>
              <p:cNvCxnSpPr>
                <a:cxnSpLocks noChangeShapeType="1"/>
              </p:cNvCxnSpPr>
              <p:nvPr/>
            </p:nvCxnSpPr>
            <p:spPr bwMode="auto">
              <a:xfrm rot="5400000">
                <a:off x="1187451" y="5543550"/>
                <a:ext cx="673100" cy="3175"/>
              </a:xfrm>
              <a:prstGeom prst="line">
                <a:avLst/>
              </a:prstGeom>
              <a:noFill/>
              <a:ln w="9525" algn="ctr">
                <a:solidFill>
                  <a:schemeClr val="tx1"/>
                </a:solidFill>
                <a:round/>
                <a:headEnd/>
                <a:tailEnd/>
              </a:ln>
            </p:spPr>
          </p:cxnSp>
          <p:cxnSp>
            <p:nvCxnSpPr>
              <p:cNvPr id="51" name="Straight Connector 50"/>
              <p:cNvCxnSpPr>
                <a:cxnSpLocks noChangeShapeType="1"/>
              </p:cNvCxnSpPr>
              <p:nvPr/>
            </p:nvCxnSpPr>
            <p:spPr bwMode="auto">
              <a:xfrm rot="5400000">
                <a:off x="1949451" y="5543550"/>
                <a:ext cx="673100" cy="3175"/>
              </a:xfrm>
              <a:prstGeom prst="line">
                <a:avLst/>
              </a:prstGeom>
              <a:noFill/>
              <a:ln w="9525" algn="ctr">
                <a:solidFill>
                  <a:schemeClr val="tx1"/>
                </a:solidFill>
                <a:round/>
                <a:headEnd/>
                <a:tailEnd/>
              </a:ln>
            </p:spPr>
          </p:cxnSp>
          <p:sp>
            <p:nvSpPr>
              <p:cNvPr id="52" name="AutoShape 9"/>
              <p:cNvSpPr>
                <a:spLocks noChangeArrowheads="1"/>
              </p:cNvSpPr>
              <p:nvPr/>
            </p:nvSpPr>
            <p:spPr bwMode="auto">
              <a:xfrm>
                <a:off x="2425700" y="5346700"/>
                <a:ext cx="446088"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grpSp>
        <p:sp>
          <p:nvSpPr>
            <p:cNvPr id="53" name="AutoShape 9"/>
            <p:cNvSpPr>
              <a:spLocks noChangeArrowheads="1"/>
            </p:cNvSpPr>
            <p:nvPr/>
          </p:nvSpPr>
          <p:spPr bwMode="auto">
            <a:xfrm>
              <a:off x="1749425" y="5356225"/>
              <a:ext cx="446088" cy="400050"/>
            </a:xfrm>
            <a:prstGeom prst="rtTriangle">
              <a:avLst/>
            </a:prstGeom>
            <a:solidFill>
              <a:srgbClr val="FFC000"/>
            </a:solidFill>
            <a:ln w="9525">
              <a:solidFill>
                <a:schemeClr val="tx1"/>
              </a:solidFill>
              <a:miter lim="800000"/>
              <a:headEnd/>
              <a:tailEnd/>
            </a:ln>
          </p:spPr>
          <p:txBody>
            <a:bodyPr wrap="none" anchor="ctr"/>
            <a:lstStyle/>
            <a:p>
              <a:pPr algn="ctr" eaLnBrk="0" hangingPunct="0"/>
              <a:endParaRPr lang="en-US" sz="1800"/>
            </a:p>
          </p:txBody>
        </p:sp>
      </p:grpSp>
      <p:grpSp>
        <p:nvGrpSpPr>
          <p:cNvPr id="36" name="Group 24"/>
          <p:cNvGrpSpPr/>
          <p:nvPr/>
        </p:nvGrpSpPr>
        <p:grpSpPr>
          <a:xfrm>
            <a:off x="5713884" y="1038224"/>
            <a:ext cx="1734660" cy="1547752"/>
            <a:chOff x="960911" y="2493962"/>
            <a:chExt cx="1219200" cy="1006419"/>
          </a:xfrm>
        </p:grpSpPr>
        <p:cxnSp>
          <p:nvCxnSpPr>
            <p:cNvPr id="56" name="AutoShape 37"/>
            <p:cNvCxnSpPr>
              <a:cxnSpLocks noChangeShapeType="1"/>
              <a:stCxn id="59" idx="1"/>
            </p:cNvCxnSpPr>
            <p:nvPr/>
          </p:nvCxnSpPr>
          <p:spPr bwMode="auto">
            <a:xfrm flipH="1" flipV="1">
              <a:off x="1732436" y="2886019"/>
              <a:ext cx="219075" cy="233363"/>
            </a:xfrm>
            <a:prstGeom prst="straightConnector1">
              <a:avLst/>
            </a:prstGeom>
            <a:noFill/>
            <a:ln w="9525">
              <a:solidFill>
                <a:schemeClr val="tx1"/>
              </a:solidFill>
              <a:round/>
              <a:headEnd/>
              <a:tailEnd type="triangle" w="med" len="med"/>
            </a:ln>
            <a:effectLst/>
          </p:spPr>
        </p:cxnSp>
        <p:cxnSp>
          <p:nvCxnSpPr>
            <p:cNvPr id="57" name="AutoShape 38"/>
            <p:cNvCxnSpPr>
              <a:cxnSpLocks noChangeShapeType="1"/>
              <a:stCxn id="58" idx="1"/>
            </p:cNvCxnSpPr>
            <p:nvPr/>
          </p:nvCxnSpPr>
          <p:spPr bwMode="auto">
            <a:xfrm flipV="1">
              <a:off x="1189511" y="2886019"/>
              <a:ext cx="219075" cy="233363"/>
            </a:xfrm>
            <a:prstGeom prst="straightConnector1">
              <a:avLst/>
            </a:prstGeom>
            <a:noFill/>
            <a:ln w="9525">
              <a:solidFill>
                <a:schemeClr val="tx1"/>
              </a:solidFill>
              <a:round/>
              <a:headEnd/>
              <a:tailEnd type="triangle" w="med" len="med"/>
            </a:ln>
            <a:effectLst/>
          </p:spPr>
        </p:cxnSp>
        <p:sp>
          <p:nvSpPr>
            <p:cNvPr id="58" name="AutoShape 42"/>
            <p:cNvSpPr>
              <a:spLocks noChangeArrowheads="1"/>
            </p:cNvSpPr>
            <p:nvPr/>
          </p:nvSpPr>
          <p:spPr bwMode="auto">
            <a:xfrm>
              <a:off x="960911" y="3119381"/>
              <a:ext cx="457200" cy="381000"/>
            </a:xfrm>
            <a:prstGeom prst="can">
              <a:avLst>
                <a:gd name="adj" fmla="val 25000"/>
              </a:avLst>
            </a:prstGeom>
            <a:solidFill>
              <a:schemeClr val="folHlink"/>
            </a:solidFill>
            <a:ln w="9525">
              <a:solidFill>
                <a:schemeClr val="tx1"/>
              </a:solidFill>
              <a:round/>
              <a:headEnd/>
              <a:tailEnd/>
            </a:ln>
            <a:effectLst/>
          </p:spPr>
          <p:txBody>
            <a:bodyPr wrap="none" anchor="ctr"/>
            <a:lstStyle/>
            <a:p>
              <a:pPr algn="ctr"/>
              <a:r>
                <a:rPr lang="en-US" sz="1800" dirty="0" smtClean="0"/>
                <a:t>T</a:t>
              </a:r>
              <a:r>
                <a:rPr lang="en-US" sz="1800" baseline="-25000" dirty="0" smtClean="0"/>
                <a:t>1</a:t>
              </a:r>
              <a:endParaRPr lang="en-US" baseline="-25000" dirty="0"/>
            </a:p>
          </p:txBody>
        </p:sp>
        <p:sp>
          <p:nvSpPr>
            <p:cNvPr id="59" name="AutoShape 43"/>
            <p:cNvSpPr>
              <a:spLocks noChangeArrowheads="1"/>
            </p:cNvSpPr>
            <p:nvPr/>
          </p:nvSpPr>
          <p:spPr bwMode="auto">
            <a:xfrm>
              <a:off x="1722911" y="3119381"/>
              <a:ext cx="457200" cy="381000"/>
            </a:xfrm>
            <a:prstGeom prst="can">
              <a:avLst>
                <a:gd name="adj" fmla="val 25000"/>
              </a:avLst>
            </a:prstGeom>
            <a:solidFill>
              <a:schemeClr val="folHlink"/>
            </a:solidFill>
            <a:ln w="9525">
              <a:solidFill>
                <a:schemeClr val="tx1"/>
              </a:solidFill>
              <a:round/>
              <a:headEnd/>
              <a:tailEnd/>
            </a:ln>
            <a:effectLst/>
          </p:spPr>
          <p:txBody>
            <a:bodyPr wrap="none" anchor="ctr"/>
            <a:lstStyle/>
            <a:p>
              <a:pPr algn="ctr"/>
              <a:r>
                <a:rPr lang="en-US" sz="1800" dirty="0" smtClean="0"/>
                <a:t> T</a:t>
              </a:r>
              <a:r>
                <a:rPr lang="en-US" sz="1800" baseline="-25000" dirty="0" smtClean="0"/>
                <a:t>2</a:t>
              </a:r>
              <a:endParaRPr lang="en-US" sz="3600" baseline="-25000" dirty="0"/>
            </a:p>
          </p:txBody>
        </p:sp>
        <p:pic>
          <p:nvPicPr>
            <p:cNvPr id="60" name="Picture 6" descr="http://revenant.ca/www/postgis/workshop/_images/nestedloop.png"/>
            <p:cNvPicPr>
              <a:picLocks noChangeAspect="1" noChangeArrowheads="1"/>
            </p:cNvPicPr>
            <p:nvPr/>
          </p:nvPicPr>
          <p:blipFill>
            <a:blip r:embed="rId4" cstate="print"/>
            <a:srcRect/>
            <a:stretch>
              <a:fillRect/>
            </a:stretch>
          </p:blipFill>
          <p:spPr bwMode="auto">
            <a:xfrm>
              <a:off x="1384300" y="2493962"/>
              <a:ext cx="400050" cy="381001"/>
            </a:xfrm>
            <a:prstGeom prst="rect">
              <a:avLst/>
            </a:prstGeom>
            <a:noFill/>
          </p:spPr>
        </p:pic>
      </p:grpSp>
      <p:grpSp>
        <p:nvGrpSpPr>
          <p:cNvPr id="39" name="Group 14"/>
          <p:cNvGrpSpPr/>
          <p:nvPr/>
        </p:nvGrpSpPr>
        <p:grpSpPr>
          <a:xfrm>
            <a:off x="5749301" y="2810784"/>
            <a:ext cx="1927849" cy="505937"/>
            <a:chOff x="490947" y="2791733"/>
            <a:chExt cx="1783629" cy="398495"/>
          </a:xfrm>
        </p:grpSpPr>
        <p:grpSp>
          <p:nvGrpSpPr>
            <p:cNvPr id="40" name="Group 40"/>
            <p:cNvGrpSpPr/>
            <p:nvPr/>
          </p:nvGrpSpPr>
          <p:grpSpPr>
            <a:xfrm>
              <a:off x="501922" y="2791733"/>
              <a:ext cx="1772654" cy="390110"/>
              <a:chOff x="417756" y="5207000"/>
              <a:chExt cx="1850203" cy="428958"/>
            </a:xfrm>
          </p:grpSpPr>
          <p:sp>
            <p:nvSpPr>
              <p:cNvPr id="42" name="AutoShape 6"/>
              <p:cNvSpPr>
                <a:spLocks noChangeArrowheads="1"/>
              </p:cNvSpPr>
              <p:nvPr/>
            </p:nvSpPr>
            <p:spPr bwMode="auto">
              <a:xfrm>
                <a:off x="417756" y="5207000"/>
                <a:ext cx="495300"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47" name="AutoShape 31"/>
              <p:cNvSpPr>
                <a:spLocks noChangeArrowheads="1"/>
              </p:cNvSpPr>
              <p:nvPr/>
            </p:nvSpPr>
            <p:spPr bwMode="auto">
              <a:xfrm>
                <a:off x="732585" y="5207000"/>
                <a:ext cx="415117"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54" name="AutoShape 6"/>
              <p:cNvSpPr>
                <a:spLocks noChangeArrowheads="1"/>
              </p:cNvSpPr>
              <p:nvPr/>
            </p:nvSpPr>
            <p:spPr bwMode="auto">
              <a:xfrm>
                <a:off x="1590171" y="5267658"/>
                <a:ext cx="431800" cy="368300"/>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endParaRPr lang="en-US" baseline="-25000" dirty="0"/>
              </a:p>
            </p:txBody>
          </p:sp>
          <p:sp>
            <p:nvSpPr>
              <p:cNvPr id="55" name="AutoShape 31"/>
              <p:cNvSpPr>
                <a:spLocks noChangeArrowheads="1"/>
              </p:cNvSpPr>
              <p:nvPr/>
            </p:nvSpPr>
            <p:spPr bwMode="auto">
              <a:xfrm>
                <a:off x="1848859" y="5257800"/>
                <a:ext cx="419100" cy="3683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grpSp>
        <p:sp>
          <p:nvSpPr>
            <p:cNvPr id="41" name="TextBox 40"/>
            <p:cNvSpPr txBox="1"/>
            <p:nvPr/>
          </p:nvSpPr>
          <p:spPr>
            <a:xfrm>
              <a:off x="490947" y="2899329"/>
              <a:ext cx="1731055" cy="290899"/>
            </a:xfrm>
            <a:prstGeom prst="rect">
              <a:avLst/>
            </a:prstGeom>
            <a:noFill/>
          </p:spPr>
          <p:txBody>
            <a:bodyPr wrap="none" rtlCol="0">
              <a:spAutoFit/>
            </a:bodyPr>
            <a:lstStyle/>
            <a:p>
              <a:r>
                <a:rPr lang="en-US" sz="1800" dirty="0" smtClean="0"/>
                <a:t>I</a:t>
              </a:r>
              <a:r>
                <a:rPr lang="en-US" sz="1800" baseline="-25000" dirty="0" smtClean="0"/>
                <a:t>1</a:t>
              </a:r>
              <a:r>
                <a:rPr lang="en-US" sz="1800" dirty="0" smtClean="0"/>
                <a:t>   I</a:t>
              </a:r>
              <a:r>
                <a:rPr lang="en-US" sz="1800" baseline="-25000" dirty="0" smtClean="0"/>
                <a:t>2</a:t>
              </a:r>
              <a:r>
                <a:rPr lang="en-US" sz="1800" dirty="0" smtClean="0"/>
                <a:t>            I</a:t>
              </a:r>
              <a:r>
                <a:rPr lang="en-US" sz="1800" baseline="-25000" dirty="0" smtClean="0"/>
                <a:t>3</a:t>
              </a:r>
              <a:r>
                <a:rPr lang="en-US" sz="1800" dirty="0" smtClean="0"/>
                <a:t> I</a:t>
              </a:r>
              <a:r>
                <a:rPr lang="en-US" sz="1800" baseline="-25000" dirty="0" smtClean="0"/>
                <a:t>4</a:t>
              </a:r>
              <a:endParaRPr lang="en-US" sz="1800" baseline="-25000" dirty="0"/>
            </a:p>
          </p:txBody>
        </p:sp>
      </p:grpSp>
      <p:sp>
        <p:nvSpPr>
          <p:cNvPr id="61" name="Rectangle 60"/>
          <p:cNvSpPr/>
          <p:nvPr/>
        </p:nvSpPr>
        <p:spPr bwMode="auto">
          <a:xfrm>
            <a:off x="4387104" y="1342464"/>
            <a:ext cx="1529602" cy="523875"/>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t>T</a:t>
            </a:r>
            <a:r>
              <a:rPr lang="en-US" baseline="-25000" dirty="0" smtClean="0"/>
              <a:t>1</a:t>
            </a:r>
            <a:r>
              <a:rPr lang="en-US" dirty="0" smtClean="0"/>
              <a:t> Join T</a:t>
            </a:r>
            <a:r>
              <a:rPr lang="en-US" baseline="-25000" dirty="0" smtClean="0"/>
              <a:t>2</a:t>
            </a:r>
            <a:endParaRPr kumimoji="0" lang="en-US" sz="2400" b="0" i="0" u="none" strike="noStrike" cap="none" normalizeH="0" baseline="-25000" dirty="0" smtClean="0">
              <a:ln>
                <a:noFill/>
              </a:ln>
              <a:solidFill>
                <a:schemeClr val="tx1"/>
              </a:solidFill>
              <a:effectLst/>
              <a:latin typeface="Arial" charset="0"/>
            </a:endParaRPr>
          </a:p>
        </p:txBody>
      </p:sp>
      <p:sp>
        <p:nvSpPr>
          <p:cNvPr id="62" name="Text Box 34"/>
          <p:cNvSpPr txBox="1">
            <a:spLocks noChangeArrowheads="1"/>
          </p:cNvSpPr>
          <p:nvPr/>
        </p:nvSpPr>
        <p:spPr bwMode="auto">
          <a:xfrm>
            <a:off x="3118153" y="5540375"/>
            <a:ext cx="2082497" cy="830997"/>
          </a:xfrm>
          <a:prstGeom prst="rect">
            <a:avLst/>
          </a:prstGeom>
          <a:noFill/>
          <a:ln w="9525" algn="ctr">
            <a:noFill/>
            <a:miter lim="800000"/>
            <a:headEnd/>
            <a:tailEnd/>
          </a:ln>
        </p:spPr>
        <p:txBody>
          <a:bodyPr>
            <a:spAutoFit/>
          </a:bodyPr>
          <a:lstStyle/>
          <a:p>
            <a:pPr algn="ctr" eaLnBrk="0" hangingPunct="0">
              <a:spcBef>
                <a:spcPct val="50000"/>
              </a:spcBef>
            </a:pPr>
            <a:r>
              <a:rPr lang="en-US" dirty="0" smtClean="0"/>
              <a:t>Optimal Indexes</a:t>
            </a:r>
            <a:endParaRPr lang="en-US" dirty="0"/>
          </a:p>
        </p:txBody>
      </p:sp>
      <p:grpSp>
        <p:nvGrpSpPr>
          <p:cNvPr id="70" name="Group 69"/>
          <p:cNvGrpSpPr/>
          <p:nvPr/>
        </p:nvGrpSpPr>
        <p:grpSpPr>
          <a:xfrm>
            <a:off x="3239294" y="3934619"/>
            <a:ext cx="2710656" cy="898525"/>
            <a:chOff x="3239294" y="3934619"/>
            <a:chExt cx="2710656" cy="898525"/>
          </a:xfrm>
        </p:grpSpPr>
        <p:sp>
          <p:nvSpPr>
            <p:cNvPr id="64" name="Oval 63"/>
            <p:cNvSpPr>
              <a:spLocks noChangeArrowheads="1"/>
            </p:cNvSpPr>
            <p:nvPr/>
          </p:nvSpPr>
          <p:spPr bwMode="auto">
            <a:xfrm>
              <a:off x="3625850" y="4067175"/>
              <a:ext cx="2324100" cy="600075"/>
            </a:xfrm>
            <a:prstGeom prst="ellipse">
              <a:avLst/>
            </a:prstGeom>
            <a:solidFill>
              <a:schemeClr val="bg2">
                <a:lumMod val="60000"/>
                <a:lumOff val="40000"/>
                <a:alpha val="34000"/>
              </a:schemeClr>
            </a:solidFill>
            <a:ln w="25400" algn="ctr">
              <a:solidFill>
                <a:schemeClr val="accent6">
                  <a:lumMod val="50000"/>
                  <a:alpha val="45000"/>
                </a:schemeClr>
              </a:solidFill>
              <a:round/>
              <a:headEnd/>
              <a:tailEnd/>
            </a:ln>
            <a:effectLst/>
          </p:spPr>
          <p:txBody>
            <a:bodyPr lIns="0" tIns="0" rIns="0" bIns="0"/>
            <a:lstStyle/>
            <a:p>
              <a:pPr algn="ctr"/>
              <a:r>
                <a:rPr lang="en-US" dirty="0" smtClean="0">
                  <a:solidFill>
                    <a:schemeClr val="accent6">
                      <a:lumMod val="50000"/>
                    </a:schemeClr>
                  </a:solidFill>
                </a:rPr>
                <a:t>Constraints</a:t>
              </a:r>
              <a:endParaRPr lang="en-US" dirty="0">
                <a:solidFill>
                  <a:schemeClr val="accent6">
                    <a:lumMod val="50000"/>
                  </a:schemeClr>
                </a:solidFill>
              </a:endParaRPr>
            </a:p>
          </p:txBody>
        </p:sp>
        <p:sp>
          <p:nvSpPr>
            <p:cNvPr id="66" name="AutoShape 70"/>
            <p:cNvSpPr>
              <a:spLocks noChangeArrowheads="1"/>
            </p:cNvSpPr>
            <p:nvPr/>
          </p:nvSpPr>
          <p:spPr bwMode="auto">
            <a:xfrm rot="5400000">
              <a:off x="2943225" y="4230688"/>
              <a:ext cx="898525" cy="306387"/>
            </a:xfrm>
            <a:prstGeom prst="downArrow">
              <a:avLst>
                <a:gd name="adj1" fmla="val 50000"/>
                <a:gd name="adj2" fmla="val 25000"/>
              </a:avLst>
            </a:prstGeom>
            <a:solidFill>
              <a:srgbClr val="808000">
                <a:alpha val="34000"/>
              </a:srgbClr>
            </a:solidFill>
            <a:ln w="9525" algn="ctr">
              <a:solidFill>
                <a:schemeClr val="tx1"/>
              </a:solidFill>
              <a:miter lim="800000"/>
              <a:headEnd/>
              <a:tailEnd/>
            </a:ln>
          </p:spPr>
          <p:txBody>
            <a:bodyPr wrap="none" anchor="ctr"/>
            <a:lstStyle/>
            <a:p>
              <a:endParaRPr lang="en-US"/>
            </a:p>
          </p:txBody>
        </p:sp>
      </p:grpSp>
      <p:sp>
        <p:nvSpPr>
          <p:cNvPr id="67" name="AutoShape 9"/>
          <p:cNvSpPr>
            <a:spLocks noChangeArrowheads="1"/>
          </p:cNvSpPr>
          <p:nvPr/>
        </p:nvSpPr>
        <p:spPr bwMode="auto">
          <a:xfrm>
            <a:off x="6559550" y="5641975"/>
            <a:ext cx="446088" cy="400050"/>
          </a:xfrm>
          <a:prstGeom prst="rtTriangle">
            <a:avLst/>
          </a:prstGeom>
          <a:solidFill>
            <a:srgbClr val="FFC000"/>
          </a:solidFill>
          <a:ln w="9525">
            <a:solidFill>
              <a:schemeClr val="tx1"/>
            </a:solidFill>
            <a:miter lim="800000"/>
            <a:headEnd/>
            <a:tailEnd/>
          </a:ln>
        </p:spPr>
        <p:txBody>
          <a:bodyPr wrap="none" anchor="ctr"/>
          <a:lstStyle/>
          <a:p>
            <a:pPr algn="ctr" eaLnBrk="0" hangingPunct="0"/>
            <a:r>
              <a:rPr lang="en-US" sz="1800" dirty="0" smtClean="0"/>
              <a:t>?</a:t>
            </a:r>
            <a:endParaRPr lang="en-US" sz="1800" dirty="0"/>
          </a:p>
        </p:txBody>
      </p:sp>
      <p:sp>
        <p:nvSpPr>
          <p:cNvPr id="68" name="AutoShape 9"/>
          <p:cNvSpPr>
            <a:spLocks noChangeArrowheads="1"/>
          </p:cNvSpPr>
          <p:nvPr/>
        </p:nvSpPr>
        <p:spPr bwMode="auto">
          <a:xfrm>
            <a:off x="6788150" y="5641975"/>
            <a:ext cx="446088" cy="400050"/>
          </a:xfrm>
          <a:prstGeom prst="rtTriangle">
            <a:avLst/>
          </a:prstGeom>
          <a:solidFill>
            <a:srgbClr val="FFC000"/>
          </a:solidFill>
          <a:ln w="9525">
            <a:solidFill>
              <a:schemeClr val="tx1"/>
            </a:solidFill>
            <a:miter lim="800000"/>
            <a:headEnd/>
            <a:tailEnd/>
          </a:ln>
        </p:spPr>
        <p:txBody>
          <a:bodyPr wrap="none" anchor="ctr"/>
          <a:lstStyle/>
          <a:p>
            <a:pPr algn="ctr" eaLnBrk="0" hangingPunct="0"/>
            <a:r>
              <a:rPr lang="en-US" sz="1800" dirty="0" smtClean="0"/>
              <a:t>?</a:t>
            </a:r>
            <a:endParaRPr lang="en-US" sz="1800" dirty="0"/>
          </a:p>
        </p:txBody>
      </p:sp>
      <p:sp>
        <p:nvSpPr>
          <p:cNvPr id="69" name="Oval 68"/>
          <p:cNvSpPr>
            <a:spLocks noChangeArrowheads="1"/>
          </p:cNvSpPr>
          <p:nvPr/>
        </p:nvSpPr>
        <p:spPr bwMode="auto">
          <a:xfrm>
            <a:off x="837826" y="1476375"/>
            <a:ext cx="2324100" cy="600075"/>
          </a:xfrm>
          <a:prstGeom prst="ellipse">
            <a:avLst/>
          </a:prstGeom>
          <a:solidFill>
            <a:schemeClr val="bg2">
              <a:lumMod val="60000"/>
              <a:lumOff val="40000"/>
              <a:alpha val="34000"/>
            </a:schemeClr>
          </a:solidFill>
          <a:ln w="25400" algn="ctr">
            <a:solidFill>
              <a:schemeClr val="accent6">
                <a:lumMod val="50000"/>
                <a:alpha val="45000"/>
              </a:schemeClr>
            </a:solidFill>
            <a:round/>
            <a:headEnd/>
            <a:tailEnd/>
          </a:ln>
          <a:effectLst/>
        </p:spPr>
        <p:txBody>
          <a:bodyPr lIns="0" tIns="0" rIns="0" bIns="0"/>
          <a:lstStyle/>
          <a:p>
            <a:pPr algn="ctr"/>
            <a:r>
              <a:rPr lang="en-US" dirty="0" smtClean="0">
                <a:solidFill>
                  <a:schemeClr val="accent6">
                    <a:lumMod val="50000"/>
                  </a:schemeClr>
                </a:solidFill>
              </a:rPr>
              <a:t>Workload</a:t>
            </a:r>
            <a:endParaRPr lang="en-US" dirty="0">
              <a:solidFill>
                <a:schemeClr val="accent6">
                  <a:lumMod val="50000"/>
                </a:schemeClr>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ipe(up)">
                                      <p:cBhvr>
                                        <p:cTn id="7" dur="500"/>
                                        <p:tgtEl>
                                          <p:spTgt spid="3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4603"/>
                                        </p:tgtEl>
                                        <p:attrNameLst>
                                          <p:attrName>style.visibility</p:attrName>
                                        </p:attrNameLst>
                                      </p:cBhvr>
                                      <p:to>
                                        <p:strVal val="visible"/>
                                      </p:to>
                                    </p:set>
                                    <p:animEffect transition="in" filter="wipe(up)">
                                      <p:cBhvr>
                                        <p:cTn id="10" dur="500"/>
                                        <p:tgtEl>
                                          <p:spTgt spid="2460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up)">
                                      <p:cBhvr>
                                        <p:cTn id="15" dur="500"/>
                                        <p:tgtEl>
                                          <p:spTgt spid="2"/>
                                        </p:tgtEl>
                                      </p:cBhvr>
                                    </p:animEffect>
                                  </p:childTnLst>
                                </p:cTn>
                              </p:par>
                            </p:childTnLst>
                          </p:cTn>
                        </p:par>
                        <p:par>
                          <p:cTn id="16" fill="hold">
                            <p:stCondLst>
                              <p:cond delay="500"/>
                            </p:stCondLst>
                            <p:childTnLst>
                              <p:par>
                                <p:cTn id="17" presetID="22" presetClass="entr" presetSubtype="2" fill="hold" nodeType="afterEffect">
                                  <p:stCondLst>
                                    <p:cond delay="0"/>
                                  </p:stCondLst>
                                  <p:childTnLst>
                                    <p:set>
                                      <p:cBhvr>
                                        <p:cTn id="18" dur="1" fill="hold">
                                          <p:stCondLst>
                                            <p:cond delay="0"/>
                                          </p:stCondLst>
                                        </p:cTn>
                                        <p:tgtEl>
                                          <p:spTgt spid="70"/>
                                        </p:tgtEl>
                                        <p:attrNameLst>
                                          <p:attrName>style.visibility</p:attrName>
                                        </p:attrNameLst>
                                      </p:cBhvr>
                                      <p:to>
                                        <p:strVal val="visible"/>
                                      </p:to>
                                    </p:set>
                                    <p:animEffect transition="in" filter="wipe(right)">
                                      <p:cBhvr>
                                        <p:cTn id="19" dur="500"/>
                                        <p:tgtEl>
                                          <p:spTgt spid="70"/>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33"/>
                                        </p:tgtEl>
                                        <p:attrNameLst>
                                          <p:attrName>style.visibility</p:attrName>
                                        </p:attrNameLst>
                                      </p:cBhvr>
                                      <p:to>
                                        <p:strVal val="visible"/>
                                      </p:to>
                                    </p:set>
                                    <p:animEffect transition="in" filter="wipe(up)">
                                      <p:cBhvr>
                                        <p:cTn id="24" dur="500"/>
                                        <p:tgtEl>
                                          <p:spTgt spid="33"/>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62"/>
                                        </p:tgtEl>
                                        <p:attrNameLst>
                                          <p:attrName>style.visibility</p:attrName>
                                        </p:attrNameLst>
                                      </p:cBhvr>
                                      <p:to>
                                        <p:strVal val="visible"/>
                                      </p:to>
                                    </p:set>
                                    <p:animEffect transition="in" filter="wipe(up)">
                                      <p:cBhvr>
                                        <p:cTn id="27" dur="500"/>
                                        <p:tgtEl>
                                          <p:spTgt spid="62"/>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1"/>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36"/>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9"/>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67"/>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03" grpId="0"/>
      <p:bldP spid="61" grpId="0" animBg="1"/>
      <p:bldP spid="62" grpId="0"/>
      <p:bldP spid="67" grpId="0" animBg="1"/>
      <p:bldP spid="6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Approaches</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6</a:t>
            </a:fld>
            <a:endParaRPr lang="en-US" sz="3200" dirty="0"/>
          </a:p>
        </p:txBody>
      </p:sp>
      <p:grpSp>
        <p:nvGrpSpPr>
          <p:cNvPr id="3" name="Group 13"/>
          <p:cNvGrpSpPr/>
          <p:nvPr/>
        </p:nvGrpSpPr>
        <p:grpSpPr>
          <a:xfrm>
            <a:off x="1265292" y="1852083"/>
            <a:ext cx="6810896" cy="1352550"/>
            <a:chOff x="1256826" y="1835150"/>
            <a:chExt cx="6810896" cy="1352550"/>
          </a:xfrm>
        </p:grpSpPr>
        <p:sp>
          <p:nvSpPr>
            <p:cNvPr id="5" name="Rectangle 4"/>
            <p:cNvSpPr/>
            <p:nvPr/>
          </p:nvSpPr>
          <p:spPr>
            <a:xfrm>
              <a:off x="1256826" y="1839390"/>
              <a:ext cx="1563008" cy="1286129"/>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Index Advisor</a:t>
              </a:r>
              <a:endParaRPr lang="en-US" dirty="0"/>
            </a:p>
          </p:txBody>
        </p:sp>
        <p:sp>
          <p:nvSpPr>
            <p:cNvPr id="6" name="Rectangle 5"/>
            <p:cNvSpPr/>
            <p:nvPr/>
          </p:nvSpPr>
          <p:spPr>
            <a:xfrm>
              <a:off x="6520997" y="1835150"/>
              <a:ext cx="1546725" cy="135255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What-If DBMS Optimizer</a:t>
              </a:r>
              <a:endParaRPr lang="en-US" dirty="0"/>
            </a:p>
          </p:txBody>
        </p:sp>
        <p:sp>
          <p:nvSpPr>
            <p:cNvPr id="9" name="Left-Right Arrow 8"/>
            <p:cNvSpPr/>
            <p:nvPr/>
          </p:nvSpPr>
          <p:spPr>
            <a:xfrm>
              <a:off x="2878667" y="2311513"/>
              <a:ext cx="3540149" cy="374443"/>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grpSp>
        <p:nvGrpSpPr>
          <p:cNvPr id="7" name="Group 14"/>
          <p:cNvGrpSpPr/>
          <p:nvPr/>
        </p:nvGrpSpPr>
        <p:grpSpPr>
          <a:xfrm>
            <a:off x="1265293" y="1852083"/>
            <a:ext cx="6810896" cy="1352550"/>
            <a:chOff x="1256826" y="1835150"/>
            <a:chExt cx="6810896" cy="1352550"/>
          </a:xfrm>
        </p:grpSpPr>
        <p:sp>
          <p:nvSpPr>
            <p:cNvPr id="16" name="Rectangle 15"/>
            <p:cNvSpPr/>
            <p:nvPr/>
          </p:nvSpPr>
          <p:spPr>
            <a:xfrm>
              <a:off x="1256826" y="1839390"/>
              <a:ext cx="1563008" cy="1286129"/>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Index Advisor</a:t>
              </a:r>
              <a:endParaRPr lang="en-US" dirty="0"/>
            </a:p>
          </p:txBody>
        </p:sp>
        <p:sp>
          <p:nvSpPr>
            <p:cNvPr id="17" name="Rectangle 16"/>
            <p:cNvSpPr/>
            <p:nvPr/>
          </p:nvSpPr>
          <p:spPr>
            <a:xfrm>
              <a:off x="6520997" y="1835150"/>
              <a:ext cx="1546725" cy="135255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What-If DBMS Optimizer</a:t>
              </a:r>
              <a:endParaRPr lang="en-US" dirty="0"/>
            </a:p>
          </p:txBody>
        </p:sp>
        <p:sp>
          <p:nvSpPr>
            <p:cNvPr id="18" name="Rectangle 17"/>
            <p:cNvSpPr/>
            <p:nvPr/>
          </p:nvSpPr>
          <p:spPr>
            <a:xfrm>
              <a:off x="3704167" y="1867964"/>
              <a:ext cx="1905000" cy="128613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Fast What-If Optimizer</a:t>
              </a:r>
              <a:endParaRPr lang="en-US" dirty="0"/>
            </a:p>
          </p:txBody>
        </p:sp>
        <p:sp>
          <p:nvSpPr>
            <p:cNvPr id="19" name="Left-Right Arrow 18"/>
            <p:cNvSpPr/>
            <p:nvPr/>
          </p:nvSpPr>
          <p:spPr>
            <a:xfrm>
              <a:off x="2876651" y="2301988"/>
              <a:ext cx="765223" cy="374443"/>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0" name="Left-Right Arrow 19"/>
            <p:cNvSpPr/>
            <p:nvPr/>
          </p:nvSpPr>
          <p:spPr>
            <a:xfrm>
              <a:off x="5653593" y="2311513"/>
              <a:ext cx="765223" cy="374443"/>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sp>
        <p:nvSpPr>
          <p:cNvPr id="23" name="TextBox 22"/>
          <p:cNvSpPr txBox="1"/>
          <p:nvPr/>
        </p:nvSpPr>
        <p:spPr>
          <a:xfrm>
            <a:off x="3581401" y="3234267"/>
            <a:ext cx="2236510" cy="369332"/>
          </a:xfrm>
          <a:prstGeom prst="rect">
            <a:avLst/>
          </a:prstGeom>
          <a:noFill/>
        </p:spPr>
        <p:txBody>
          <a:bodyPr wrap="none" rtlCol="0">
            <a:spAutoFit/>
          </a:bodyPr>
          <a:lstStyle/>
          <a:p>
            <a:r>
              <a:rPr lang="en-US" sz="1800" dirty="0" smtClean="0"/>
              <a:t>[INUM07,C-PQO08]</a:t>
            </a:r>
            <a:endParaRPr lang="en-US" sz="1800" dirty="0"/>
          </a:p>
        </p:txBody>
      </p:sp>
      <p:sp>
        <p:nvSpPr>
          <p:cNvPr id="15" name="TextBox 14"/>
          <p:cNvSpPr txBox="1"/>
          <p:nvPr/>
        </p:nvSpPr>
        <p:spPr>
          <a:xfrm>
            <a:off x="809625" y="4181475"/>
            <a:ext cx="7372350" cy="1938992"/>
          </a:xfrm>
          <a:prstGeom prst="rect">
            <a:avLst/>
          </a:prstGeom>
          <a:noFill/>
        </p:spPr>
        <p:txBody>
          <a:bodyPr wrap="square" rtlCol="0">
            <a:spAutoFit/>
          </a:bodyPr>
          <a:lstStyle/>
          <a:p>
            <a:pPr>
              <a:buFont typeface="Arial" pitchFamily="34" charset="0"/>
              <a:buChar char="•"/>
            </a:pPr>
            <a:r>
              <a:rPr lang="en-US" dirty="0" smtClean="0"/>
              <a:t> Greedy approaches</a:t>
            </a:r>
          </a:p>
          <a:p>
            <a:pPr lvl="1">
              <a:buFont typeface="Arial" pitchFamily="34" charset="0"/>
              <a:buChar char="•"/>
            </a:pPr>
            <a:r>
              <a:rPr lang="en-US" dirty="0" smtClean="0"/>
              <a:t> Bottom-up [CN97, VZ+00]</a:t>
            </a:r>
          </a:p>
          <a:p>
            <a:pPr lvl="1">
              <a:buFont typeface="Arial" pitchFamily="34" charset="0"/>
              <a:buChar char="•"/>
            </a:pPr>
            <a:r>
              <a:rPr lang="en-US" dirty="0" smtClean="0"/>
              <a:t> Top-down  [BC05]</a:t>
            </a:r>
          </a:p>
          <a:p>
            <a:pPr lvl="1">
              <a:buFont typeface="Arial" pitchFamily="34" charset="0"/>
              <a:buChar char="•"/>
            </a:pPr>
            <a:endParaRPr lang="en-US" dirty="0" smtClean="0"/>
          </a:p>
          <a:p>
            <a:pPr>
              <a:buFont typeface="Arial" pitchFamily="34" charset="0"/>
              <a:buChar char="•"/>
            </a:pPr>
            <a:r>
              <a:rPr lang="en-US" dirty="0" smtClean="0"/>
              <a:t> BIP-based approach [CS96, PA07]</a:t>
            </a:r>
            <a:endParaRPr lang="en-US"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7"/>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BIP</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7</a:t>
            </a:fld>
            <a:endParaRPr lang="en-US" sz="3200" dirty="0"/>
          </a:p>
        </p:txBody>
      </p:sp>
      <p:sp>
        <p:nvSpPr>
          <p:cNvPr id="20" name="TextBox 19"/>
          <p:cNvSpPr txBox="1">
            <a:spLocks noChangeArrowheads="1"/>
          </p:cNvSpPr>
          <p:nvPr/>
        </p:nvSpPr>
        <p:spPr bwMode="auto">
          <a:xfrm>
            <a:off x="0" y="3257177"/>
            <a:ext cx="2091313" cy="400110"/>
          </a:xfrm>
          <a:prstGeom prst="rect">
            <a:avLst/>
          </a:prstGeom>
          <a:noFill/>
          <a:ln w="9525">
            <a:noFill/>
            <a:miter lim="800000"/>
            <a:headEnd/>
            <a:tailEnd/>
          </a:ln>
        </p:spPr>
        <p:txBody>
          <a:bodyPr wrap="square">
            <a:spAutoFit/>
          </a:bodyPr>
          <a:lstStyle/>
          <a:p>
            <a:r>
              <a:rPr lang="en-US" sz="2000" i="1" dirty="0" smtClean="0"/>
              <a:t>  x</a:t>
            </a:r>
            <a:r>
              <a:rPr lang="en-US" sz="2000" i="1" baseline="-25000" dirty="0" smtClean="0"/>
              <a:t>1</a:t>
            </a:r>
            <a:r>
              <a:rPr lang="en-US" sz="2000" i="1" dirty="0" smtClean="0"/>
              <a:t>x</a:t>
            </a:r>
            <a:r>
              <a:rPr lang="en-US" sz="2000" i="1" baseline="-25000" dirty="0" smtClean="0"/>
              <a:t>2</a:t>
            </a:r>
            <a:r>
              <a:rPr lang="en-US" sz="2000" i="1" dirty="0" smtClean="0"/>
              <a:t>            x</a:t>
            </a:r>
            <a:r>
              <a:rPr lang="en-US" sz="2000" i="1" baseline="-25000" dirty="0" smtClean="0"/>
              <a:t>3 </a:t>
            </a:r>
            <a:r>
              <a:rPr lang="en-US" sz="2000" i="1" dirty="0" smtClean="0"/>
              <a:t>x</a:t>
            </a:r>
            <a:r>
              <a:rPr lang="en-US" sz="2000" i="1" baseline="-25000" dirty="0" smtClean="0"/>
              <a:t>4</a:t>
            </a:r>
            <a:endParaRPr lang="en-US" sz="2000" i="1" baseline="-25000" dirty="0"/>
          </a:p>
        </p:txBody>
      </p:sp>
      <p:sp>
        <p:nvSpPr>
          <p:cNvPr id="22" name="Rounded Rectangular Callout 21"/>
          <p:cNvSpPr/>
          <p:nvPr/>
        </p:nvSpPr>
        <p:spPr bwMode="auto">
          <a:xfrm>
            <a:off x="331733" y="3954845"/>
            <a:ext cx="997466" cy="460833"/>
          </a:xfrm>
          <a:prstGeom prst="wedgeRoundRectCallout">
            <a:avLst>
              <a:gd name="adj1" fmla="val -819"/>
              <a:gd name="adj2" fmla="val -88883"/>
              <a:gd name="adj3" fmla="val 1666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{0,1}</a:t>
            </a:r>
          </a:p>
        </p:txBody>
      </p:sp>
      <p:graphicFrame>
        <p:nvGraphicFramePr>
          <p:cNvPr id="27" name="Object 26"/>
          <p:cNvGraphicFramePr>
            <a:graphicFrameLocks noChangeAspect="1"/>
          </p:cNvGraphicFramePr>
          <p:nvPr/>
        </p:nvGraphicFramePr>
        <p:xfrm>
          <a:off x="2967038" y="3435350"/>
          <a:ext cx="3505200" cy="2563813"/>
        </p:xfrm>
        <a:graphic>
          <a:graphicData uri="http://schemas.openxmlformats.org/presentationml/2006/ole">
            <p:oleObj spid="_x0000_s93190" name="Equation" r:id="rId5" imgW="1562040" imgH="1143000" progId="">
              <p:embed/>
            </p:oleObj>
          </a:graphicData>
        </a:graphic>
      </p:graphicFrame>
      <p:sp>
        <p:nvSpPr>
          <p:cNvPr id="28" name="TextBox 27"/>
          <p:cNvSpPr txBox="1"/>
          <p:nvPr/>
        </p:nvSpPr>
        <p:spPr>
          <a:xfrm>
            <a:off x="7659298" y="3401360"/>
            <a:ext cx="1484702" cy="461665"/>
          </a:xfrm>
          <a:prstGeom prst="rect">
            <a:avLst/>
          </a:prstGeom>
          <a:solidFill>
            <a:schemeClr val="accent6">
              <a:lumMod val="20000"/>
              <a:lumOff val="80000"/>
            </a:schemeClr>
          </a:solidFill>
        </p:spPr>
        <p:txBody>
          <a:bodyPr wrap="none">
            <a:spAutoFit/>
          </a:bodyPr>
          <a:lstStyle/>
          <a:p>
            <a:pPr>
              <a:defRPr/>
            </a:pPr>
            <a:r>
              <a:rPr lang="en-US" dirty="0" smtClean="0"/>
              <a:t>Min. Cost</a:t>
            </a:r>
            <a:endParaRPr lang="en-US" dirty="0"/>
          </a:p>
        </p:txBody>
      </p:sp>
      <p:sp>
        <p:nvSpPr>
          <p:cNvPr id="29" name="TextBox 28"/>
          <p:cNvSpPr txBox="1"/>
          <p:nvPr/>
        </p:nvSpPr>
        <p:spPr>
          <a:xfrm>
            <a:off x="5759740" y="4479365"/>
            <a:ext cx="3384260" cy="461665"/>
          </a:xfrm>
          <a:prstGeom prst="rect">
            <a:avLst/>
          </a:prstGeom>
          <a:solidFill>
            <a:schemeClr val="accent6">
              <a:lumMod val="20000"/>
              <a:lumOff val="80000"/>
            </a:schemeClr>
          </a:solidFill>
        </p:spPr>
        <p:txBody>
          <a:bodyPr wrap="none">
            <a:spAutoFit/>
          </a:bodyPr>
          <a:lstStyle/>
          <a:p>
            <a:pPr>
              <a:defRPr/>
            </a:pPr>
            <a:r>
              <a:rPr lang="en-US" dirty="0" smtClean="0"/>
              <a:t>Select one atomic conf.</a:t>
            </a:r>
            <a:endParaRPr lang="en-US" dirty="0"/>
          </a:p>
        </p:txBody>
      </p:sp>
      <p:graphicFrame>
        <p:nvGraphicFramePr>
          <p:cNvPr id="31" name="Object 30"/>
          <p:cNvGraphicFramePr>
            <a:graphicFrameLocks noChangeAspect="1"/>
          </p:cNvGraphicFramePr>
          <p:nvPr/>
        </p:nvGraphicFramePr>
        <p:xfrm>
          <a:off x="3476532" y="4942448"/>
          <a:ext cx="4406900" cy="504825"/>
        </p:xfrm>
        <a:graphic>
          <a:graphicData uri="http://schemas.openxmlformats.org/presentationml/2006/ole">
            <p:oleObj spid="_x0000_s93191" name="Equation" r:id="rId6" imgW="2082600" imgH="228600" progId="">
              <p:embed/>
            </p:oleObj>
          </a:graphicData>
        </a:graphic>
      </p:graphicFrame>
      <p:sp>
        <p:nvSpPr>
          <p:cNvPr id="30" name="TextBox 29"/>
          <p:cNvSpPr txBox="1"/>
          <p:nvPr/>
        </p:nvSpPr>
        <p:spPr>
          <a:xfrm>
            <a:off x="6852988" y="4925360"/>
            <a:ext cx="2291012" cy="461665"/>
          </a:xfrm>
          <a:prstGeom prst="rect">
            <a:avLst/>
          </a:prstGeom>
          <a:solidFill>
            <a:schemeClr val="accent6">
              <a:lumMod val="20000"/>
              <a:lumOff val="80000"/>
            </a:schemeClr>
          </a:solidFill>
        </p:spPr>
        <p:txBody>
          <a:bodyPr wrap="none">
            <a:spAutoFit/>
          </a:bodyPr>
          <a:lstStyle/>
          <a:p>
            <a:pPr>
              <a:defRPr/>
            </a:pPr>
            <a:r>
              <a:rPr lang="en-US" dirty="0" smtClean="0"/>
              <a:t>Index presence</a:t>
            </a:r>
            <a:endParaRPr lang="en-US" dirty="0"/>
          </a:p>
        </p:txBody>
      </p:sp>
      <p:sp>
        <p:nvSpPr>
          <p:cNvPr id="32" name="Rounded Rectangular Callout 31"/>
          <p:cNvSpPr/>
          <p:nvPr/>
        </p:nvSpPr>
        <p:spPr bwMode="auto">
          <a:xfrm>
            <a:off x="5421264" y="2777668"/>
            <a:ext cx="997466" cy="460833"/>
          </a:xfrm>
          <a:prstGeom prst="wedgeRoundRectCallout">
            <a:avLst>
              <a:gd name="adj1" fmla="val -53283"/>
              <a:gd name="adj2" fmla="val 118416"/>
              <a:gd name="adj3" fmla="val 1666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rPr>
              <a:t>{0,1}</a:t>
            </a:r>
          </a:p>
        </p:txBody>
      </p:sp>
      <p:sp>
        <p:nvSpPr>
          <p:cNvPr id="33" name="Rectangle 38"/>
          <p:cNvSpPr>
            <a:spLocks noGrp="1" noChangeArrowheads="1"/>
          </p:cNvSpPr>
          <p:nvPr>
            <p:ph idx="1"/>
          </p:nvPr>
        </p:nvSpPr>
        <p:spPr>
          <a:xfrm>
            <a:off x="0" y="5979739"/>
            <a:ext cx="9144000" cy="461665"/>
          </a:xfrm>
          <a:ln>
            <a:headEnd/>
            <a:tailEnd/>
          </a:ln>
        </p:spPr>
        <p:style>
          <a:lnRef idx="1">
            <a:schemeClr val="dk1"/>
          </a:lnRef>
          <a:fillRef idx="2">
            <a:schemeClr val="dk1"/>
          </a:fillRef>
          <a:effectRef idx="1">
            <a:schemeClr val="dk1"/>
          </a:effectRef>
          <a:fontRef idx="minor">
            <a:schemeClr val="dk1"/>
          </a:fontRef>
        </p:style>
        <p:txBody>
          <a:bodyPr wrap="square" anchor="ctr" anchorCtr="1">
            <a:spAutoFit/>
          </a:bodyPr>
          <a:lstStyle/>
          <a:p>
            <a:pPr marL="469900" indent="-469900">
              <a:buFontTx/>
              <a:buNone/>
            </a:pPr>
            <a:r>
              <a:rPr lang="en-US" sz="2400" kern="1200" dirty="0" smtClean="0">
                <a:solidFill>
                  <a:schemeClr val="tx1"/>
                </a:solidFill>
              </a:rPr>
              <a:t>Program size = O(# T</a:t>
            </a:r>
            <a:r>
              <a:rPr lang="en-US" sz="2400" kern="1200" baseline="-25000" dirty="0" smtClean="0">
                <a:solidFill>
                  <a:schemeClr val="tx1"/>
                </a:solidFill>
              </a:rPr>
              <a:t>1</a:t>
            </a:r>
            <a:r>
              <a:rPr lang="en-US" sz="2400" kern="1200" dirty="0" smtClean="0">
                <a:solidFill>
                  <a:schemeClr val="tx1"/>
                </a:solidFill>
              </a:rPr>
              <a:t> Indexes x # T</a:t>
            </a:r>
            <a:r>
              <a:rPr lang="en-US" sz="2400" kern="1200" baseline="-25000" dirty="0" smtClean="0">
                <a:solidFill>
                  <a:schemeClr val="tx1"/>
                </a:solidFill>
              </a:rPr>
              <a:t>2</a:t>
            </a:r>
            <a:r>
              <a:rPr lang="en-US" sz="2400" kern="1200" dirty="0" smtClean="0">
                <a:solidFill>
                  <a:schemeClr val="tx1"/>
                </a:solidFill>
              </a:rPr>
              <a:t> Indexes)</a:t>
            </a:r>
            <a:endParaRPr lang="en-US" sz="2400" kern="1200" dirty="0">
              <a:solidFill>
                <a:schemeClr val="tx1"/>
              </a:solidFill>
            </a:endParaRPr>
          </a:p>
        </p:txBody>
      </p:sp>
      <p:sp>
        <p:nvSpPr>
          <p:cNvPr id="36" name="Rectangle 35"/>
          <p:cNvSpPr/>
          <p:nvPr/>
        </p:nvSpPr>
        <p:spPr bwMode="auto">
          <a:xfrm>
            <a:off x="2389094" y="3352240"/>
            <a:ext cx="5044639" cy="2572870"/>
          </a:xfrm>
          <a:prstGeom prst="rect">
            <a:avLst/>
          </a:prstGeom>
          <a:noFill/>
          <a:ln w="254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grpSp>
        <p:nvGrpSpPr>
          <p:cNvPr id="34" name="Group 33"/>
          <p:cNvGrpSpPr/>
          <p:nvPr/>
        </p:nvGrpSpPr>
        <p:grpSpPr>
          <a:xfrm>
            <a:off x="186701" y="1028701"/>
            <a:ext cx="1927849" cy="2192770"/>
            <a:chOff x="586751" y="1943097"/>
            <a:chExt cx="1927850" cy="2192774"/>
          </a:xfrm>
        </p:grpSpPr>
        <p:grpSp>
          <p:nvGrpSpPr>
            <p:cNvPr id="39" name="Group 24"/>
            <p:cNvGrpSpPr/>
            <p:nvPr/>
          </p:nvGrpSpPr>
          <p:grpSpPr>
            <a:xfrm>
              <a:off x="598959" y="1943097"/>
              <a:ext cx="1734661" cy="1547755"/>
              <a:chOff x="960911" y="2493962"/>
              <a:chExt cx="1219200" cy="1006419"/>
            </a:xfrm>
          </p:grpSpPr>
          <p:cxnSp>
            <p:nvCxnSpPr>
              <p:cNvPr id="47" name="AutoShape 37"/>
              <p:cNvCxnSpPr>
                <a:cxnSpLocks noChangeShapeType="1"/>
                <a:stCxn id="50" idx="1"/>
              </p:cNvCxnSpPr>
              <p:nvPr/>
            </p:nvCxnSpPr>
            <p:spPr bwMode="auto">
              <a:xfrm flipH="1" flipV="1">
                <a:off x="1732436" y="2886019"/>
                <a:ext cx="219075" cy="233363"/>
              </a:xfrm>
              <a:prstGeom prst="straightConnector1">
                <a:avLst/>
              </a:prstGeom>
              <a:noFill/>
              <a:ln w="9525">
                <a:solidFill>
                  <a:schemeClr val="tx1"/>
                </a:solidFill>
                <a:round/>
                <a:headEnd/>
                <a:tailEnd type="triangle" w="med" len="med"/>
              </a:ln>
              <a:effectLst/>
            </p:spPr>
          </p:cxnSp>
          <p:cxnSp>
            <p:nvCxnSpPr>
              <p:cNvPr id="48" name="AutoShape 38"/>
              <p:cNvCxnSpPr>
                <a:cxnSpLocks noChangeShapeType="1"/>
                <a:stCxn id="49" idx="1"/>
              </p:cNvCxnSpPr>
              <p:nvPr/>
            </p:nvCxnSpPr>
            <p:spPr bwMode="auto">
              <a:xfrm flipV="1">
                <a:off x="1189511" y="2886019"/>
                <a:ext cx="219075" cy="233363"/>
              </a:xfrm>
              <a:prstGeom prst="straightConnector1">
                <a:avLst/>
              </a:prstGeom>
              <a:noFill/>
              <a:ln w="9525">
                <a:solidFill>
                  <a:schemeClr val="tx1"/>
                </a:solidFill>
                <a:round/>
                <a:headEnd/>
                <a:tailEnd type="triangle" w="med" len="med"/>
              </a:ln>
              <a:effectLst/>
            </p:spPr>
          </p:cxnSp>
          <p:sp>
            <p:nvSpPr>
              <p:cNvPr id="49" name="AutoShape 42"/>
              <p:cNvSpPr>
                <a:spLocks noChangeArrowheads="1"/>
              </p:cNvSpPr>
              <p:nvPr/>
            </p:nvSpPr>
            <p:spPr bwMode="auto">
              <a:xfrm>
                <a:off x="960911" y="3119381"/>
                <a:ext cx="457200" cy="381000"/>
              </a:xfrm>
              <a:prstGeom prst="can">
                <a:avLst>
                  <a:gd name="adj" fmla="val 25000"/>
                </a:avLst>
              </a:prstGeom>
              <a:solidFill>
                <a:schemeClr val="folHlink"/>
              </a:solidFill>
              <a:ln w="9525">
                <a:solidFill>
                  <a:schemeClr val="tx1"/>
                </a:solidFill>
                <a:round/>
                <a:headEnd/>
                <a:tailEnd/>
              </a:ln>
              <a:effectLst/>
            </p:spPr>
            <p:txBody>
              <a:bodyPr wrap="none" anchor="ctr"/>
              <a:lstStyle/>
              <a:p>
                <a:pPr algn="ctr"/>
                <a:r>
                  <a:rPr lang="en-US" sz="1800" dirty="0" smtClean="0"/>
                  <a:t>T</a:t>
                </a:r>
                <a:r>
                  <a:rPr lang="en-US" sz="1800" baseline="-25000" dirty="0" smtClean="0"/>
                  <a:t>1</a:t>
                </a:r>
                <a:endParaRPr lang="en-US" baseline="-25000" dirty="0"/>
              </a:p>
            </p:txBody>
          </p:sp>
          <p:sp>
            <p:nvSpPr>
              <p:cNvPr id="50" name="AutoShape 43"/>
              <p:cNvSpPr>
                <a:spLocks noChangeArrowheads="1"/>
              </p:cNvSpPr>
              <p:nvPr/>
            </p:nvSpPr>
            <p:spPr bwMode="auto">
              <a:xfrm>
                <a:off x="1722911" y="3119381"/>
                <a:ext cx="457200" cy="381000"/>
              </a:xfrm>
              <a:prstGeom prst="can">
                <a:avLst>
                  <a:gd name="adj" fmla="val 25000"/>
                </a:avLst>
              </a:prstGeom>
              <a:solidFill>
                <a:schemeClr val="folHlink"/>
              </a:solidFill>
              <a:ln w="9525">
                <a:solidFill>
                  <a:schemeClr val="tx1"/>
                </a:solidFill>
                <a:round/>
                <a:headEnd/>
                <a:tailEnd/>
              </a:ln>
              <a:effectLst/>
            </p:spPr>
            <p:txBody>
              <a:bodyPr wrap="none" anchor="ctr"/>
              <a:lstStyle/>
              <a:p>
                <a:pPr algn="ctr"/>
                <a:r>
                  <a:rPr lang="en-US" sz="1800" dirty="0" smtClean="0"/>
                  <a:t> T</a:t>
                </a:r>
                <a:r>
                  <a:rPr lang="en-US" sz="1800" baseline="-25000" dirty="0" smtClean="0"/>
                  <a:t>2</a:t>
                </a:r>
                <a:endParaRPr lang="en-US" sz="3600" baseline="-25000" dirty="0"/>
              </a:p>
            </p:txBody>
          </p:sp>
          <p:pic>
            <p:nvPicPr>
              <p:cNvPr id="51" name="Picture 6" descr="http://revenant.ca/www/postgis/workshop/_images/nestedloop.png"/>
              <p:cNvPicPr>
                <a:picLocks noChangeAspect="1" noChangeArrowheads="1"/>
              </p:cNvPicPr>
              <p:nvPr/>
            </p:nvPicPr>
            <p:blipFill>
              <a:blip r:embed="rId7" cstate="print"/>
              <a:srcRect/>
              <a:stretch>
                <a:fillRect/>
              </a:stretch>
            </p:blipFill>
            <p:spPr bwMode="auto">
              <a:xfrm>
                <a:off x="1384300" y="2493962"/>
                <a:ext cx="400050" cy="381001"/>
              </a:xfrm>
              <a:prstGeom prst="rect">
                <a:avLst/>
              </a:prstGeom>
              <a:noFill/>
            </p:spPr>
          </p:pic>
        </p:grpSp>
        <p:grpSp>
          <p:nvGrpSpPr>
            <p:cNvPr id="40" name="Group 14"/>
            <p:cNvGrpSpPr/>
            <p:nvPr/>
          </p:nvGrpSpPr>
          <p:grpSpPr>
            <a:xfrm>
              <a:off x="586751" y="3629933"/>
              <a:ext cx="1927850" cy="505938"/>
              <a:chOff x="490947" y="2791733"/>
              <a:chExt cx="1783629" cy="398495"/>
            </a:xfrm>
          </p:grpSpPr>
          <p:grpSp>
            <p:nvGrpSpPr>
              <p:cNvPr id="41" name="Group 40"/>
              <p:cNvGrpSpPr/>
              <p:nvPr/>
            </p:nvGrpSpPr>
            <p:grpSpPr>
              <a:xfrm>
                <a:off x="501922" y="2791733"/>
                <a:ext cx="1772654" cy="390110"/>
                <a:chOff x="417756" y="5207000"/>
                <a:chExt cx="1850203" cy="428958"/>
              </a:xfrm>
            </p:grpSpPr>
            <p:sp>
              <p:nvSpPr>
                <p:cNvPr id="43" name="AutoShape 6"/>
                <p:cNvSpPr>
                  <a:spLocks noChangeArrowheads="1"/>
                </p:cNvSpPr>
                <p:nvPr/>
              </p:nvSpPr>
              <p:spPr bwMode="auto">
                <a:xfrm>
                  <a:off x="417756" y="5207000"/>
                  <a:ext cx="495300"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44" name="AutoShape 31"/>
                <p:cNvSpPr>
                  <a:spLocks noChangeArrowheads="1"/>
                </p:cNvSpPr>
                <p:nvPr/>
              </p:nvSpPr>
              <p:spPr bwMode="auto">
                <a:xfrm>
                  <a:off x="732585" y="5207000"/>
                  <a:ext cx="415117" cy="4064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sp>
              <p:nvSpPr>
                <p:cNvPr id="45" name="AutoShape 6"/>
                <p:cNvSpPr>
                  <a:spLocks noChangeArrowheads="1"/>
                </p:cNvSpPr>
                <p:nvPr/>
              </p:nvSpPr>
              <p:spPr bwMode="auto">
                <a:xfrm>
                  <a:off x="1590171" y="5267658"/>
                  <a:ext cx="431800" cy="368300"/>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endParaRPr lang="en-US" baseline="-25000" dirty="0"/>
                </a:p>
              </p:txBody>
            </p:sp>
            <p:sp>
              <p:nvSpPr>
                <p:cNvPr id="46" name="AutoShape 31"/>
                <p:cNvSpPr>
                  <a:spLocks noChangeArrowheads="1"/>
                </p:cNvSpPr>
                <p:nvPr/>
              </p:nvSpPr>
              <p:spPr bwMode="auto">
                <a:xfrm>
                  <a:off x="1848859" y="5257800"/>
                  <a:ext cx="419100" cy="368300"/>
                </a:xfrm>
                <a:prstGeom prst="rtTriangle">
                  <a:avLst/>
                </a:prstGeom>
                <a:solidFill>
                  <a:srgbClr val="FFCC00"/>
                </a:solidFill>
                <a:ln w="9525" algn="ctr">
                  <a:solidFill>
                    <a:schemeClr val="tx1"/>
                  </a:solidFill>
                  <a:miter lim="800000"/>
                  <a:headEnd/>
                  <a:tailEnd/>
                </a:ln>
              </p:spPr>
              <p:txBody>
                <a:bodyPr wrap="none" anchor="ctr"/>
                <a:lstStyle/>
                <a:p>
                  <a:pPr algn="ctr" eaLnBrk="0" hangingPunct="0"/>
                  <a:endParaRPr lang="en-US" baseline="-25000" dirty="0"/>
                </a:p>
              </p:txBody>
            </p:sp>
          </p:grpSp>
          <p:sp>
            <p:nvSpPr>
              <p:cNvPr id="42" name="TextBox 41"/>
              <p:cNvSpPr txBox="1"/>
              <p:nvPr/>
            </p:nvSpPr>
            <p:spPr>
              <a:xfrm>
                <a:off x="490947" y="2899329"/>
                <a:ext cx="1731055" cy="290899"/>
              </a:xfrm>
              <a:prstGeom prst="rect">
                <a:avLst/>
              </a:prstGeom>
              <a:noFill/>
            </p:spPr>
            <p:txBody>
              <a:bodyPr wrap="none" rtlCol="0">
                <a:spAutoFit/>
              </a:bodyPr>
              <a:lstStyle/>
              <a:p>
                <a:r>
                  <a:rPr lang="en-US" sz="1800" dirty="0" smtClean="0"/>
                  <a:t>I</a:t>
                </a:r>
                <a:r>
                  <a:rPr lang="en-US" sz="1800" baseline="-25000" dirty="0" smtClean="0"/>
                  <a:t>1</a:t>
                </a:r>
                <a:r>
                  <a:rPr lang="en-US" sz="1800" dirty="0" smtClean="0"/>
                  <a:t>   I</a:t>
                </a:r>
                <a:r>
                  <a:rPr lang="en-US" sz="1800" baseline="-25000" dirty="0" smtClean="0"/>
                  <a:t>2</a:t>
                </a:r>
                <a:r>
                  <a:rPr lang="en-US" sz="1800" dirty="0" smtClean="0"/>
                  <a:t>            I</a:t>
                </a:r>
                <a:r>
                  <a:rPr lang="en-US" sz="1800" baseline="-25000" dirty="0" smtClean="0"/>
                  <a:t>3</a:t>
                </a:r>
                <a:r>
                  <a:rPr lang="en-US" sz="1800" dirty="0" smtClean="0"/>
                  <a:t> I</a:t>
                </a:r>
                <a:r>
                  <a:rPr lang="en-US" sz="1800" baseline="-25000" dirty="0" smtClean="0"/>
                  <a:t>4</a:t>
                </a:r>
                <a:endParaRPr lang="en-US" sz="1800" baseline="-25000" dirty="0"/>
              </a:p>
            </p:txBody>
          </p:sp>
        </p:grpSp>
      </p:grpSp>
      <p:sp>
        <p:nvSpPr>
          <p:cNvPr id="53" name="TextBox 52"/>
          <p:cNvSpPr txBox="1">
            <a:spLocks noChangeArrowheads="1"/>
          </p:cNvSpPr>
          <p:nvPr/>
        </p:nvSpPr>
        <p:spPr bwMode="auto">
          <a:xfrm>
            <a:off x="897467" y="2207311"/>
            <a:ext cx="2091313" cy="400110"/>
          </a:xfrm>
          <a:prstGeom prst="rect">
            <a:avLst/>
          </a:prstGeom>
          <a:noFill/>
          <a:ln w="9525">
            <a:noFill/>
            <a:miter lim="800000"/>
            <a:headEnd/>
            <a:tailEnd/>
          </a:ln>
        </p:spPr>
        <p:txBody>
          <a:bodyPr wrap="square">
            <a:spAutoFit/>
          </a:bodyPr>
          <a:lstStyle/>
          <a:p>
            <a:r>
              <a:rPr lang="en-US" sz="2000" i="1" dirty="0" smtClean="0"/>
              <a:t>t</a:t>
            </a:r>
            <a:r>
              <a:rPr lang="en-US" sz="2000" i="1" baseline="-25000" dirty="0" smtClean="0"/>
              <a:t>1</a:t>
            </a:r>
            <a:r>
              <a:rPr lang="en-US" sz="2000" i="1" dirty="0" smtClean="0"/>
              <a:t>            t</a:t>
            </a:r>
            <a:r>
              <a:rPr lang="en-US" sz="2000" i="1" baseline="-25000" dirty="0" smtClean="0"/>
              <a:t>2</a:t>
            </a:r>
            <a:endParaRPr lang="en-US" sz="2000" i="1" baseline="-25000" dirty="0"/>
          </a:p>
        </p:txBody>
      </p:sp>
      <p:sp>
        <p:nvSpPr>
          <p:cNvPr id="35" name="Rectangle 34"/>
          <p:cNvSpPr/>
          <p:nvPr/>
        </p:nvSpPr>
        <p:spPr bwMode="auto">
          <a:xfrm>
            <a:off x="2419349" y="4936191"/>
            <a:ext cx="4991100" cy="9620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charset="0"/>
            </a:endParaRPr>
          </a:p>
        </p:txBody>
      </p:sp>
      <p:sp>
        <p:nvSpPr>
          <p:cNvPr id="54" name="TextBox 53"/>
          <p:cNvSpPr txBox="1"/>
          <p:nvPr/>
        </p:nvSpPr>
        <p:spPr>
          <a:xfrm>
            <a:off x="4263115" y="1888372"/>
            <a:ext cx="4958217" cy="461665"/>
          </a:xfrm>
          <a:prstGeom prst="rect">
            <a:avLst/>
          </a:prstGeom>
          <a:noFill/>
        </p:spPr>
        <p:txBody>
          <a:bodyPr wrap="square" rtlCol="0">
            <a:spAutoFit/>
          </a:bodyPr>
          <a:lstStyle/>
          <a:p>
            <a:r>
              <a:rPr lang="en-US" dirty="0" smtClean="0"/>
              <a:t>are corresponding costs</a:t>
            </a:r>
          </a:p>
        </p:txBody>
      </p:sp>
      <p:grpSp>
        <p:nvGrpSpPr>
          <p:cNvPr id="37" name="Group 36"/>
          <p:cNvGrpSpPr/>
          <p:nvPr/>
        </p:nvGrpSpPr>
        <p:grpSpPr>
          <a:xfrm>
            <a:off x="2981325" y="1438275"/>
            <a:ext cx="4958217" cy="914400"/>
            <a:chOff x="2981325" y="1438275"/>
            <a:chExt cx="4958217" cy="914400"/>
          </a:xfrm>
        </p:grpSpPr>
        <p:sp>
          <p:nvSpPr>
            <p:cNvPr id="38" name="TextBox 37"/>
            <p:cNvSpPr txBox="1"/>
            <p:nvPr/>
          </p:nvSpPr>
          <p:spPr>
            <a:xfrm>
              <a:off x="2981325" y="1438275"/>
              <a:ext cx="4958217" cy="707886"/>
            </a:xfrm>
            <a:prstGeom prst="rect">
              <a:avLst/>
            </a:prstGeom>
            <a:noFill/>
          </p:spPr>
          <p:txBody>
            <a:bodyPr wrap="square" rtlCol="0">
              <a:spAutoFit/>
            </a:bodyPr>
            <a:lstStyle/>
            <a:p>
              <a:r>
                <a:rPr lang="en-US" dirty="0" smtClean="0"/>
                <a:t>               are </a:t>
              </a:r>
              <a:r>
                <a:rPr lang="en-US" i="1" dirty="0" smtClean="0"/>
                <a:t>atomic configurations</a:t>
              </a:r>
            </a:p>
            <a:p>
              <a:endParaRPr lang="en-US" i="1" baseline="-25000" dirty="0" smtClean="0"/>
            </a:p>
          </p:txBody>
        </p:sp>
        <p:graphicFrame>
          <p:nvGraphicFramePr>
            <p:cNvPr id="52" name="Object 51"/>
            <p:cNvGraphicFramePr>
              <a:graphicFrameLocks noChangeAspect="1"/>
            </p:cNvGraphicFramePr>
            <p:nvPr/>
          </p:nvGraphicFramePr>
          <p:xfrm>
            <a:off x="3001963" y="1873250"/>
            <a:ext cx="1198562" cy="479425"/>
          </p:xfrm>
          <a:graphic>
            <a:graphicData uri="http://schemas.openxmlformats.org/presentationml/2006/ole">
              <p:oleObj spid="_x0000_s93193" name="Equation" r:id="rId8" imgW="571320" imgH="228600" progId="">
                <p:embed/>
              </p:oleObj>
            </a:graphicData>
          </a:graphic>
        </p:graphicFrame>
        <p:graphicFrame>
          <p:nvGraphicFramePr>
            <p:cNvPr id="93194" name="Object 10"/>
            <p:cNvGraphicFramePr>
              <a:graphicFrameLocks noChangeAspect="1"/>
            </p:cNvGraphicFramePr>
            <p:nvPr/>
          </p:nvGraphicFramePr>
          <p:xfrm>
            <a:off x="3043238" y="1444625"/>
            <a:ext cx="1171575" cy="479425"/>
          </p:xfrm>
          <a:graphic>
            <a:graphicData uri="http://schemas.openxmlformats.org/presentationml/2006/ole">
              <p:oleObj spid="_x0000_s93194" name="Equation" r:id="rId9" imgW="558720" imgH="228600" progId="">
                <p:embed/>
              </p:oleObj>
            </a:graphicData>
          </a:graphic>
        </p:graphicFrame>
      </p:gr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32"/>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grpId="0" nodeType="after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53"/>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xit" presetSubtype="0" fill="hold" grpId="0" nodeType="clickEffect">
                                  <p:stCondLst>
                                    <p:cond delay="0"/>
                                  </p:stCondLst>
                                  <p:childTnLst>
                                    <p:set>
                                      <p:cBhvr>
                                        <p:cTn id="37" dur="1" fill="hold">
                                          <p:stCondLst>
                                            <p:cond delay="0"/>
                                          </p:stCondLst>
                                        </p:cTn>
                                        <p:tgtEl>
                                          <p:spTgt spid="3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0"/>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1"/>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36"/>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33">
                                            <p:bg/>
                                          </p:spTgt>
                                        </p:tgtEl>
                                        <p:attrNameLst>
                                          <p:attrName>style.visibility</p:attrName>
                                        </p:attrNameLst>
                                      </p:cBhvr>
                                      <p:to>
                                        <p:strVal val="visible"/>
                                      </p:to>
                                    </p:set>
                                    <p:animEffect transition="in" filter="wipe(left)">
                                      <p:cBhvr>
                                        <p:cTn id="54" dur="500"/>
                                        <p:tgtEl>
                                          <p:spTgt spid="33">
                                            <p:bg/>
                                          </p:spTgt>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33">
                                            <p:txEl>
                                              <p:pRg st="0" end="0"/>
                                            </p:txEl>
                                          </p:spTgt>
                                        </p:tgtEl>
                                        <p:attrNameLst>
                                          <p:attrName>style.visibility</p:attrName>
                                        </p:attrNameLst>
                                      </p:cBhvr>
                                      <p:to>
                                        <p:strVal val="visible"/>
                                      </p:to>
                                    </p:set>
                                    <p:animEffect transition="in" filter="wipe(left)">
                                      <p:cBhvr>
                                        <p:cTn id="57" dur="500"/>
                                        <p:tgtEl>
                                          <p:spTgt spid="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animBg="1"/>
      <p:bldP spid="28" grpId="0" animBg="1"/>
      <p:bldP spid="29" grpId="0" animBg="1"/>
      <p:bldP spid="30" grpId="0" animBg="1"/>
      <p:bldP spid="32" grpId="0" animBg="1"/>
      <p:bldP spid="33" grpId="0" uiExpand="1" build="p" animBg="1"/>
      <p:bldP spid="36" grpId="0" animBg="1"/>
      <p:bldP spid="53" grpId="0"/>
      <p:bldP spid="35" grpId="0" animBg="1"/>
      <p:bldP spid="5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14"/>
          <p:cNvGrpSpPr/>
          <p:nvPr/>
        </p:nvGrpSpPr>
        <p:grpSpPr>
          <a:xfrm>
            <a:off x="1265293" y="1852083"/>
            <a:ext cx="6810896" cy="1352550"/>
            <a:chOff x="1256826" y="1835150"/>
            <a:chExt cx="6810896" cy="1352550"/>
          </a:xfrm>
        </p:grpSpPr>
        <p:sp>
          <p:nvSpPr>
            <p:cNvPr id="16" name="Rectangle 15"/>
            <p:cNvSpPr/>
            <p:nvPr/>
          </p:nvSpPr>
          <p:spPr>
            <a:xfrm>
              <a:off x="1256826" y="1839390"/>
              <a:ext cx="1563008" cy="1286129"/>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Index Advisor</a:t>
              </a:r>
              <a:endParaRPr lang="en-US" dirty="0"/>
            </a:p>
          </p:txBody>
        </p:sp>
        <p:sp>
          <p:nvSpPr>
            <p:cNvPr id="17" name="Rectangle 16"/>
            <p:cNvSpPr/>
            <p:nvPr/>
          </p:nvSpPr>
          <p:spPr>
            <a:xfrm>
              <a:off x="6520997" y="1835150"/>
              <a:ext cx="1546725" cy="135255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What-If DBMS Optimizer</a:t>
              </a:r>
              <a:endParaRPr lang="en-US" dirty="0"/>
            </a:p>
          </p:txBody>
        </p:sp>
        <p:sp>
          <p:nvSpPr>
            <p:cNvPr id="18" name="Rectangle 17"/>
            <p:cNvSpPr/>
            <p:nvPr/>
          </p:nvSpPr>
          <p:spPr>
            <a:xfrm>
              <a:off x="3704167" y="1867964"/>
              <a:ext cx="1905000" cy="128613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Fast What-If Optimizer</a:t>
              </a:r>
              <a:endParaRPr lang="en-US" dirty="0"/>
            </a:p>
          </p:txBody>
        </p:sp>
        <p:sp>
          <p:nvSpPr>
            <p:cNvPr id="19" name="Left-Right Arrow 18"/>
            <p:cNvSpPr/>
            <p:nvPr/>
          </p:nvSpPr>
          <p:spPr>
            <a:xfrm>
              <a:off x="2876651" y="2301988"/>
              <a:ext cx="765223" cy="374443"/>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0" name="Left-Right Arrow 19"/>
            <p:cNvSpPr/>
            <p:nvPr/>
          </p:nvSpPr>
          <p:spPr>
            <a:xfrm>
              <a:off x="5653593" y="2311513"/>
              <a:ext cx="765223" cy="374443"/>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sp>
        <p:nvSpPr>
          <p:cNvPr id="2" name="Title 1"/>
          <p:cNvSpPr>
            <a:spLocks noGrp="1"/>
          </p:cNvSpPr>
          <p:nvPr>
            <p:ph type="title"/>
          </p:nvPr>
        </p:nvSpPr>
        <p:spPr/>
        <p:txBody>
          <a:bodyPr/>
          <a:lstStyle/>
          <a:p>
            <a:r>
              <a:rPr lang="en-US" dirty="0" err="1" smtClean="0"/>
              <a:t>CoPhy</a:t>
            </a:r>
            <a:r>
              <a:rPr lang="en-US" dirty="0" smtClean="0"/>
              <a:t> vs. Existing Approaches</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8</a:t>
            </a:fld>
            <a:endParaRPr lang="en-US" sz="3200" dirty="0"/>
          </a:p>
        </p:txBody>
      </p:sp>
      <p:sp>
        <p:nvSpPr>
          <p:cNvPr id="10" name="Rectangle 9"/>
          <p:cNvSpPr/>
          <p:nvPr/>
        </p:nvSpPr>
        <p:spPr>
          <a:xfrm>
            <a:off x="6512530" y="4701539"/>
            <a:ext cx="1546725" cy="132207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What-If DBMS Optimizer</a:t>
            </a:r>
            <a:endParaRPr lang="en-US" dirty="0"/>
          </a:p>
        </p:txBody>
      </p:sp>
      <p:sp>
        <p:nvSpPr>
          <p:cNvPr id="11" name="Rectangle 10"/>
          <p:cNvSpPr/>
          <p:nvPr/>
        </p:nvSpPr>
        <p:spPr>
          <a:xfrm>
            <a:off x="3409950" y="4732345"/>
            <a:ext cx="1846369" cy="128613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Fast What-If Optimizer</a:t>
            </a:r>
            <a:endParaRPr lang="en-US" dirty="0"/>
          </a:p>
        </p:txBody>
      </p:sp>
      <p:sp>
        <p:nvSpPr>
          <p:cNvPr id="12" name="Left-Right Arrow 11"/>
          <p:cNvSpPr/>
          <p:nvPr/>
        </p:nvSpPr>
        <p:spPr>
          <a:xfrm>
            <a:off x="5286376" y="5181836"/>
            <a:ext cx="1143024" cy="374443"/>
          </a:xfrm>
          <a:prstGeom prst="lef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3" name="Rectangle 12"/>
          <p:cNvSpPr/>
          <p:nvPr/>
        </p:nvSpPr>
        <p:spPr>
          <a:xfrm>
            <a:off x="1836978" y="4732657"/>
            <a:ext cx="1563008" cy="1286129"/>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Index Advisor</a:t>
            </a:r>
            <a:endParaRPr lang="en-US" dirty="0"/>
          </a:p>
        </p:txBody>
      </p:sp>
      <p:sp>
        <p:nvSpPr>
          <p:cNvPr id="22" name="TextBox 21"/>
          <p:cNvSpPr txBox="1"/>
          <p:nvPr/>
        </p:nvSpPr>
        <p:spPr>
          <a:xfrm>
            <a:off x="3874560" y="4014258"/>
            <a:ext cx="1109599" cy="461665"/>
          </a:xfrm>
          <a:prstGeom prst="rect">
            <a:avLst/>
          </a:prstGeom>
        </p:spPr>
        <p:style>
          <a:lnRef idx="1">
            <a:schemeClr val="accent4"/>
          </a:lnRef>
          <a:fillRef idx="2">
            <a:schemeClr val="accent4"/>
          </a:fillRef>
          <a:effectRef idx="1">
            <a:schemeClr val="accent4"/>
          </a:effectRef>
          <a:fontRef idx="minor">
            <a:schemeClr val="dk1"/>
          </a:fontRef>
        </p:style>
        <p:txBody>
          <a:bodyPr wrap="none" rtlCol="0">
            <a:spAutoFit/>
          </a:bodyPr>
          <a:lstStyle/>
          <a:p>
            <a:r>
              <a:rPr lang="en-US" dirty="0" err="1" smtClean="0"/>
              <a:t>CoPhy</a:t>
            </a:r>
            <a:endParaRPr lang="en-US" dirty="0"/>
          </a:p>
        </p:txBody>
      </p:sp>
      <p:sp>
        <p:nvSpPr>
          <p:cNvPr id="23" name="TextBox 22"/>
          <p:cNvSpPr txBox="1"/>
          <p:nvPr/>
        </p:nvSpPr>
        <p:spPr>
          <a:xfrm>
            <a:off x="3581401" y="3234267"/>
            <a:ext cx="2236510" cy="369332"/>
          </a:xfrm>
          <a:prstGeom prst="rect">
            <a:avLst/>
          </a:prstGeom>
          <a:noFill/>
        </p:spPr>
        <p:txBody>
          <a:bodyPr wrap="none" rtlCol="0">
            <a:spAutoFit/>
          </a:bodyPr>
          <a:lstStyle/>
          <a:p>
            <a:r>
              <a:rPr lang="en-US" sz="1800" dirty="0" smtClean="0"/>
              <a:t>[INUM07,C-PQO08]</a:t>
            </a:r>
            <a:endParaRPr lang="en-US" sz="1800"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right)">
                                      <p:cBhvr>
                                        <p:cTn id="15" dur="500"/>
                                        <p:tgtEl>
                                          <p:spTgt spid="12"/>
                                        </p:tgtEl>
                                      </p:cBhvr>
                                    </p:animEffect>
                                  </p:childTnLst>
                                </p:cTn>
                              </p:par>
                            </p:childTnLst>
                          </p:cTn>
                        </p:par>
                        <p:par>
                          <p:cTn id="16" fill="hold">
                            <p:stCondLst>
                              <p:cond delay="500"/>
                            </p:stCondLst>
                            <p:childTnLst>
                              <p:par>
                                <p:cTn id="17" presetID="22" presetClass="entr" presetSubtype="2"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right)">
                                      <p:cBhvr>
                                        <p:cTn id="19" dur="500"/>
                                        <p:tgtEl>
                                          <p:spTgt spid="11"/>
                                        </p:tgtEl>
                                      </p:cBhvr>
                                    </p:animEffect>
                                  </p:childTnLst>
                                </p:cTn>
                              </p:par>
                            </p:childTnLst>
                          </p:cTn>
                        </p:par>
                        <p:par>
                          <p:cTn id="20" fill="hold">
                            <p:stCondLst>
                              <p:cond delay="1000"/>
                            </p:stCondLst>
                            <p:childTnLst>
                              <p:par>
                                <p:cTn id="21" presetID="22" presetClass="entr" presetSubtype="2"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right)">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Fast What-If: </a:t>
            </a:r>
            <a:r>
              <a:rPr lang="en-US" dirty="0" smtClean="0"/>
              <a:t>INUM</a:t>
            </a:r>
            <a:endParaRPr lang="en-US" dirty="0"/>
          </a:p>
        </p:txBody>
      </p:sp>
      <p:sp>
        <p:nvSpPr>
          <p:cNvPr id="4" name="Slide Number Placeholder 3"/>
          <p:cNvSpPr>
            <a:spLocks noGrp="1"/>
          </p:cNvSpPr>
          <p:nvPr>
            <p:ph type="sldNum" sz="quarter" idx="10"/>
          </p:nvPr>
        </p:nvSpPr>
        <p:spPr/>
        <p:txBody>
          <a:bodyPr/>
          <a:lstStyle/>
          <a:p>
            <a:pPr>
              <a:defRPr/>
            </a:pPr>
            <a:fld id="{4E351B48-1EA9-4C79-9DBB-54504FCF33ED}" type="slidenum">
              <a:rPr lang="en-US" smtClean="0"/>
              <a:pPr>
                <a:defRPr/>
              </a:pPr>
              <a:t>9</a:t>
            </a:fld>
            <a:endParaRPr lang="en-US" sz="3200" dirty="0"/>
          </a:p>
        </p:txBody>
      </p:sp>
      <p:sp>
        <p:nvSpPr>
          <p:cNvPr id="42" name="Rectangle 38"/>
          <p:cNvSpPr>
            <a:spLocks noGrp="1" noChangeArrowheads="1"/>
          </p:cNvSpPr>
          <p:nvPr>
            <p:ph idx="1"/>
          </p:nvPr>
        </p:nvSpPr>
        <p:spPr>
          <a:xfrm>
            <a:off x="0" y="5947804"/>
            <a:ext cx="9144000" cy="461665"/>
          </a:xfrm>
          <a:ln>
            <a:headEnd/>
            <a:tailEnd/>
          </a:ln>
        </p:spPr>
        <p:style>
          <a:lnRef idx="1">
            <a:schemeClr val="dk1"/>
          </a:lnRef>
          <a:fillRef idx="2">
            <a:schemeClr val="dk1"/>
          </a:fillRef>
          <a:effectRef idx="1">
            <a:schemeClr val="dk1"/>
          </a:effectRef>
          <a:fontRef idx="minor">
            <a:schemeClr val="dk1"/>
          </a:fontRef>
        </p:style>
        <p:txBody>
          <a:bodyPr wrap="square" anchor="ctr" anchorCtr="1">
            <a:spAutoFit/>
          </a:bodyPr>
          <a:lstStyle/>
          <a:p>
            <a:pPr marL="469900" indent="-469900">
              <a:buFontTx/>
              <a:buNone/>
            </a:pPr>
            <a:r>
              <a:rPr lang="en-US" sz="2400" kern="1200" dirty="0" smtClean="0">
                <a:solidFill>
                  <a:schemeClr val="tx1"/>
                </a:solidFill>
              </a:rPr>
              <a:t>A template plan can be reused for many index combinations</a:t>
            </a:r>
          </a:p>
        </p:txBody>
      </p:sp>
      <p:grpSp>
        <p:nvGrpSpPr>
          <p:cNvPr id="80" name="Group 79"/>
          <p:cNvGrpSpPr/>
          <p:nvPr/>
        </p:nvGrpSpPr>
        <p:grpSpPr>
          <a:xfrm>
            <a:off x="3845362" y="2967318"/>
            <a:ext cx="1407956" cy="1084730"/>
            <a:chOff x="3513667" y="1037163"/>
            <a:chExt cx="1837267" cy="1435105"/>
          </a:xfrm>
        </p:grpSpPr>
        <p:cxnSp>
          <p:nvCxnSpPr>
            <p:cNvPr id="54" name="AutoShape 37"/>
            <p:cNvCxnSpPr>
              <a:cxnSpLocks noChangeShapeType="1"/>
            </p:cNvCxnSpPr>
            <p:nvPr/>
          </p:nvCxnSpPr>
          <p:spPr bwMode="auto">
            <a:xfrm flipH="1" flipV="1">
              <a:off x="4668474" y="1640101"/>
              <a:ext cx="311697" cy="358885"/>
            </a:xfrm>
            <a:prstGeom prst="straightConnector1">
              <a:avLst/>
            </a:prstGeom>
            <a:noFill/>
            <a:ln w="9525">
              <a:solidFill>
                <a:schemeClr val="tx1"/>
              </a:solidFill>
              <a:round/>
              <a:headEnd/>
              <a:tailEnd type="triangle" w="med" len="med"/>
            </a:ln>
            <a:effectLst/>
          </p:spPr>
        </p:cxnSp>
        <p:cxnSp>
          <p:nvCxnSpPr>
            <p:cNvPr id="55" name="AutoShape 38"/>
            <p:cNvCxnSpPr>
              <a:cxnSpLocks noChangeShapeType="1"/>
            </p:cNvCxnSpPr>
            <p:nvPr/>
          </p:nvCxnSpPr>
          <p:spPr bwMode="auto">
            <a:xfrm flipV="1">
              <a:off x="3896008" y="1640101"/>
              <a:ext cx="311697" cy="358885"/>
            </a:xfrm>
            <a:prstGeom prst="straightConnector1">
              <a:avLst/>
            </a:prstGeom>
            <a:noFill/>
            <a:ln w="9525">
              <a:solidFill>
                <a:schemeClr val="tx1"/>
              </a:solidFill>
              <a:round/>
              <a:headEnd/>
              <a:tailEnd type="triangle" w="med" len="med"/>
            </a:ln>
            <a:effectLst/>
          </p:spPr>
        </p:cxnSp>
        <p:pic>
          <p:nvPicPr>
            <p:cNvPr id="58" name="Picture 6" descr="http://revenant.ca/www/postgis/workshop/_images/nestedloop.png"/>
            <p:cNvPicPr>
              <a:picLocks noChangeAspect="1" noChangeArrowheads="1"/>
            </p:cNvPicPr>
            <p:nvPr/>
          </p:nvPicPr>
          <p:blipFill>
            <a:blip r:embed="rId3" cstate="print"/>
            <a:srcRect/>
            <a:stretch>
              <a:fillRect/>
            </a:stretch>
          </p:blipFill>
          <p:spPr bwMode="auto">
            <a:xfrm>
              <a:off x="4173151" y="1037163"/>
              <a:ext cx="569186" cy="585935"/>
            </a:xfrm>
            <a:prstGeom prst="rect">
              <a:avLst/>
            </a:prstGeom>
            <a:noFill/>
          </p:spPr>
        </p:pic>
        <p:sp>
          <p:nvSpPr>
            <p:cNvPr id="59" name="7-Point Star 58"/>
            <p:cNvSpPr/>
            <p:nvPr/>
          </p:nvSpPr>
          <p:spPr bwMode="auto">
            <a:xfrm>
              <a:off x="3513667" y="1871134"/>
              <a:ext cx="626533" cy="601133"/>
            </a:xfrm>
            <a:prstGeom prst="star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60" name="7-Point Star 59"/>
            <p:cNvSpPr/>
            <p:nvPr/>
          </p:nvSpPr>
          <p:spPr bwMode="auto">
            <a:xfrm>
              <a:off x="4707467" y="1837268"/>
              <a:ext cx="643467" cy="635000"/>
            </a:xfrm>
            <a:prstGeom prst="star7">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grpSp>
      <p:sp>
        <p:nvSpPr>
          <p:cNvPr id="61" name="TextBox 60"/>
          <p:cNvSpPr txBox="1"/>
          <p:nvPr/>
        </p:nvSpPr>
        <p:spPr>
          <a:xfrm>
            <a:off x="5613897" y="3370729"/>
            <a:ext cx="1949573" cy="461665"/>
          </a:xfrm>
          <a:prstGeom prst="rect">
            <a:avLst/>
          </a:prstGeom>
          <a:noFill/>
        </p:spPr>
        <p:txBody>
          <a:bodyPr wrap="none" rtlCol="0">
            <a:spAutoFit/>
          </a:bodyPr>
          <a:lstStyle/>
          <a:p>
            <a:r>
              <a:rPr lang="en-US" dirty="0" smtClean="0"/>
              <a:t>Place Holder</a:t>
            </a:r>
          </a:p>
        </p:txBody>
      </p:sp>
      <p:sp>
        <p:nvSpPr>
          <p:cNvPr id="62" name="TextBox 61"/>
          <p:cNvSpPr txBox="1"/>
          <p:nvPr/>
        </p:nvSpPr>
        <p:spPr>
          <a:xfrm>
            <a:off x="5002990" y="2917825"/>
            <a:ext cx="2136675" cy="461665"/>
          </a:xfrm>
          <a:prstGeom prst="rect">
            <a:avLst/>
          </a:prstGeom>
          <a:noFill/>
        </p:spPr>
        <p:txBody>
          <a:bodyPr wrap="none" rtlCol="0">
            <a:spAutoFit/>
          </a:bodyPr>
          <a:lstStyle/>
          <a:p>
            <a:r>
              <a:rPr lang="en-US" dirty="0" smtClean="0"/>
              <a:t>Template Plan</a:t>
            </a:r>
            <a:endParaRPr lang="en-US" dirty="0"/>
          </a:p>
        </p:txBody>
      </p:sp>
      <p:grpSp>
        <p:nvGrpSpPr>
          <p:cNvPr id="29" name="Group 28"/>
          <p:cNvGrpSpPr/>
          <p:nvPr/>
        </p:nvGrpSpPr>
        <p:grpSpPr>
          <a:xfrm>
            <a:off x="1882434" y="4870072"/>
            <a:ext cx="1506225" cy="965950"/>
            <a:chOff x="681164" y="3390897"/>
            <a:chExt cx="1901444" cy="1224747"/>
          </a:xfrm>
        </p:grpSpPr>
        <p:cxnSp>
          <p:nvCxnSpPr>
            <p:cNvPr id="63" name="AutoShape 37"/>
            <p:cNvCxnSpPr>
              <a:cxnSpLocks noChangeShapeType="1"/>
            </p:cNvCxnSpPr>
            <p:nvPr/>
          </p:nvCxnSpPr>
          <p:spPr bwMode="auto">
            <a:xfrm flipH="1" flipV="1">
              <a:off x="1755942" y="3976902"/>
              <a:ext cx="311697" cy="358885"/>
            </a:xfrm>
            <a:prstGeom prst="straightConnector1">
              <a:avLst/>
            </a:prstGeom>
            <a:noFill/>
            <a:ln w="9525">
              <a:solidFill>
                <a:schemeClr val="tx1"/>
              </a:solidFill>
              <a:round/>
              <a:headEnd/>
              <a:tailEnd type="triangle" w="med" len="med"/>
            </a:ln>
            <a:effectLst/>
          </p:spPr>
        </p:cxnSp>
        <p:cxnSp>
          <p:nvCxnSpPr>
            <p:cNvPr id="64" name="AutoShape 38"/>
            <p:cNvCxnSpPr>
              <a:cxnSpLocks noChangeShapeType="1"/>
            </p:cNvCxnSpPr>
            <p:nvPr/>
          </p:nvCxnSpPr>
          <p:spPr bwMode="auto">
            <a:xfrm flipV="1">
              <a:off x="915742" y="3993835"/>
              <a:ext cx="311697" cy="358885"/>
            </a:xfrm>
            <a:prstGeom prst="straightConnector1">
              <a:avLst/>
            </a:prstGeom>
            <a:noFill/>
            <a:ln w="9525">
              <a:solidFill>
                <a:schemeClr val="tx1"/>
              </a:solidFill>
              <a:round/>
              <a:headEnd/>
              <a:tailEnd type="triangle" w="med" len="med"/>
            </a:ln>
            <a:effectLst/>
          </p:spPr>
        </p:cxnSp>
        <p:pic>
          <p:nvPicPr>
            <p:cNvPr id="65" name="Picture 6" descr="http://revenant.ca/www/postgis/workshop/_images/nestedloop.png"/>
            <p:cNvPicPr>
              <a:picLocks noChangeAspect="1" noChangeArrowheads="1"/>
            </p:cNvPicPr>
            <p:nvPr/>
          </p:nvPicPr>
          <p:blipFill>
            <a:blip r:embed="rId3" cstate="print"/>
            <a:srcRect/>
            <a:stretch>
              <a:fillRect/>
            </a:stretch>
          </p:blipFill>
          <p:spPr bwMode="auto">
            <a:xfrm>
              <a:off x="1192885" y="3390897"/>
              <a:ext cx="569186" cy="585935"/>
            </a:xfrm>
            <a:prstGeom prst="rect">
              <a:avLst/>
            </a:prstGeom>
            <a:noFill/>
          </p:spPr>
        </p:pic>
        <p:sp>
          <p:nvSpPr>
            <p:cNvPr id="69" name="AutoShape 6"/>
            <p:cNvSpPr>
              <a:spLocks noChangeArrowheads="1"/>
            </p:cNvSpPr>
            <p:nvPr/>
          </p:nvSpPr>
          <p:spPr bwMode="auto">
            <a:xfrm>
              <a:off x="681164" y="4146399"/>
              <a:ext cx="512910" cy="469245"/>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I1</a:t>
              </a:r>
              <a:endParaRPr lang="en-US" baseline="-25000" dirty="0"/>
            </a:p>
          </p:txBody>
        </p:sp>
        <p:sp>
          <p:nvSpPr>
            <p:cNvPr id="71" name="AutoShape 6"/>
            <p:cNvSpPr>
              <a:spLocks noChangeArrowheads="1"/>
            </p:cNvSpPr>
            <p:nvPr/>
          </p:nvSpPr>
          <p:spPr bwMode="auto">
            <a:xfrm>
              <a:off x="2069698" y="4120999"/>
              <a:ext cx="512910" cy="469245"/>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I3</a:t>
              </a:r>
              <a:endParaRPr lang="en-US" baseline="-25000" dirty="0"/>
            </a:p>
          </p:txBody>
        </p:sp>
      </p:grpSp>
      <p:grpSp>
        <p:nvGrpSpPr>
          <p:cNvPr id="30" name="Group 29"/>
          <p:cNvGrpSpPr/>
          <p:nvPr/>
        </p:nvGrpSpPr>
        <p:grpSpPr>
          <a:xfrm>
            <a:off x="6354329" y="4677831"/>
            <a:ext cx="1498756" cy="996825"/>
            <a:chOff x="6497764" y="3001431"/>
            <a:chExt cx="1878968" cy="1284011"/>
          </a:xfrm>
        </p:grpSpPr>
        <p:cxnSp>
          <p:nvCxnSpPr>
            <p:cNvPr id="66" name="AutoShape 37"/>
            <p:cNvCxnSpPr>
              <a:cxnSpLocks noChangeShapeType="1"/>
            </p:cNvCxnSpPr>
            <p:nvPr/>
          </p:nvCxnSpPr>
          <p:spPr bwMode="auto">
            <a:xfrm flipH="1" flipV="1">
              <a:off x="7530209" y="3604369"/>
              <a:ext cx="311697" cy="358885"/>
            </a:xfrm>
            <a:prstGeom prst="straightConnector1">
              <a:avLst/>
            </a:prstGeom>
            <a:noFill/>
            <a:ln w="9525">
              <a:solidFill>
                <a:schemeClr val="tx1"/>
              </a:solidFill>
              <a:round/>
              <a:headEnd/>
              <a:tailEnd type="triangle" w="med" len="med"/>
            </a:ln>
            <a:effectLst/>
          </p:spPr>
        </p:cxnSp>
        <p:cxnSp>
          <p:nvCxnSpPr>
            <p:cNvPr id="67" name="AutoShape 38"/>
            <p:cNvCxnSpPr>
              <a:cxnSpLocks noChangeShapeType="1"/>
            </p:cNvCxnSpPr>
            <p:nvPr/>
          </p:nvCxnSpPr>
          <p:spPr bwMode="auto">
            <a:xfrm flipV="1">
              <a:off x="6757743" y="3604369"/>
              <a:ext cx="311697" cy="358885"/>
            </a:xfrm>
            <a:prstGeom prst="straightConnector1">
              <a:avLst/>
            </a:prstGeom>
            <a:noFill/>
            <a:ln w="9525">
              <a:solidFill>
                <a:schemeClr val="tx1"/>
              </a:solidFill>
              <a:round/>
              <a:headEnd/>
              <a:tailEnd type="triangle" w="med" len="med"/>
            </a:ln>
            <a:effectLst/>
          </p:spPr>
        </p:cxnSp>
        <p:pic>
          <p:nvPicPr>
            <p:cNvPr id="68" name="Picture 6" descr="http://revenant.ca/www/postgis/workshop/_images/nestedloop.png"/>
            <p:cNvPicPr>
              <a:picLocks noChangeAspect="1" noChangeArrowheads="1"/>
            </p:cNvPicPr>
            <p:nvPr/>
          </p:nvPicPr>
          <p:blipFill>
            <a:blip r:embed="rId3" cstate="print"/>
            <a:srcRect/>
            <a:stretch>
              <a:fillRect/>
            </a:stretch>
          </p:blipFill>
          <p:spPr bwMode="auto">
            <a:xfrm>
              <a:off x="7034886" y="3001431"/>
              <a:ext cx="569186" cy="585935"/>
            </a:xfrm>
            <a:prstGeom prst="rect">
              <a:avLst/>
            </a:prstGeom>
            <a:noFill/>
          </p:spPr>
        </p:pic>
        <p:sp>
          <p:nvSpPr>
            <p:cNvPr id="72" name="AutoShape 6"/>
            <p:cNvSpPr>
              <a:spLocks noChangeArrowheads="1"/>
            </p:cNvSpPr>
            <p:nvPr/>
          </p:nvSpPr>
          <p:spPr bwMode="auto">
            <a:xfrm>
              <a:off x="6497764" y="3816199"/>
              <a:ext cx="474101" cy="469243"/>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I1</a:t>
              </a:r>
              <a:endParaRPr lang="en-US" baseline="-25000" dirty="0"/>
            </a:p>
          </p:txBody>
        </p:sp>
        <p:sp>
          <p:nvSpPr>
            <p:cNvPr id="73" name="AutoShape 6"/>
            <p:cNvSpPr>
              <a:spLocks noChangeArrowheads="1"/>
            </p:cNvSpPr>
            <p:nvPr/>
          </p:nvSpPr>
          <p:spPr bwMode="auto">
            <a:xfrm>
              <a:off x="7886300" y="3790801"/>
              <a:ext cx="490432" cy="471550"/>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I4</a:t>
              </a:r>
              <a:endParaRPr lang="en-US" baseline="-25000" dirty="0"/>
            </a:p>
          </p:txBody>
        </p:sp>
      </p:grpSp>
      <p:sp>
        <p:nvSpPr>
          <p:cNvPr id="76" name="Right Arrow 75"/>
          <p:cNvSpPr/>
          <p:nvPr/>
        </p:nvSpPr>
        <p:spPr bwMode="auto">
          <a:xfrm rot="8420720">
            <a:off x="2807682" y="4201835"/>
            <a:ext cx="1142453" cy="482600"/>
          </a:xfrm>
          <a:prstGeom prst="rightArrow">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79" name="Right Arrow 78"/>
          <p:cNvSpPr/>
          <p:nvPr/>
        </p:nvSpPr>
        <p:spPr bwMode="auto">
          <a:xfrm rot="2240579">
            <a:off x="5217692" y="4178430"/>
            <a:ext cx="1142453" cy="482600"/>
          </a:xfrm>
          <a:prstGeom prst="rightArrow">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grpSp>
        <p:nvGrpSpPr>
          <p:cNvPr id="31" name="Group 24"/>
          <p:cNvGrpSpPr/>
          <p:nvPr/>
        </p:nvGrpSpPr>
        <p:grpSpPr>
          <a:xfrm>
            <a:off x="4034610" y="1127870"/>
            <a:ext cx="916778" cy="747552"/>
            <a:chOff x="1189511" y="2493962"/>
            <a:chExt cx="762000" cy="625420"/>
          </a:xfrm>
        </p:grpSpPr>
        <p:cxnSp>
          <p:nvCxnSpPr>
            <p:cNvPr id="32" name="AutoShape 37"/>
            <p:cNvCxnSpPr>
              <a:cxnSpLocks noChangeShapeType="1"/>
            </p:cNvCxnSpPr>
            <p:nvPr/>
          </p:nvCxnSpPr>
          <p:spPr bwMode="auto">
            <a:xfrm flipH="1" flipV="1">
              <a:off x="1732436" y="2886019"/>
              <a:ext cx="219075" cy="233363"/>
            </a:xfrm>
            <a:prstGeom prst="straightConnector1">
              <a:avLst/>
            </a:prstGeom>
            <a:noFill/>
            <a:ln w="9525">
              <a:solidFill>
                <a:schemeClr val="tx1"/>
              </a:solidFill>
              <a:round/>
              <a:headEnd/>
              <a:tailEnd type="triangle" w="med" len="med"/>
            </a:ln>
            <a:effectLst/>
          </p:spPr>
        </p:cxnSp>
        <p:cxnSp>
          <p:nvCxnSpPr>
            <p:cNvPr id="33" name="AutoShape 38"/>
            <p:cNvCxnSpPr>
              <a:cxnSpLocks noChangeShapeType="1"/>
            </p:cNvCxnSpPr>
            <p:nvPr/>
          </p:nvCxnSpPr>
          <p:spPr bwMode="auto">
            <a:xfrm flipV="1">
              <a:off x="1189511" y="2886019"/>
              <a:ext cx="219075" cy="233363"/>
            </a:xfrm>
            <a:prstGeom prst="straightConnector1">
              <a:avLst/>
            </a:prstGeom>
            <a:noFill/>
            <a:ln w="9525">
              <a:solidFill>
                <a:schemeClr val="tx1"/>
              </a:solidFill>
              <a:round/>
              <a:headEnd/>
              <a:tailEnd type="triangle" w="med" len="med"/>
            </a:ln>
            <a:effectLst/>
          </p:spPr>
        </p:cxnSp>
        <p:pic>
          <p:nvPicPr>
            <p:cNvPr id="36" name="Picture 6" descr="http://revenant.ca/www/postgis/workshop/_images/nestedloop.png"/>
            <p:cNvPicPr>
              <a:picLocks noChangeAspect="1" noChangeArrowheads="1"/>
            </p:cNvPicPr>
            <p:nvPr/>
          </p:nvPicPr>
          <p:blipFill>
            <a:blip r:embed="rId3" cstate="print"/>
            <a:srcRect/>
            <a:stretch>
              <a:fillRect/>
            </a:stretch>
          </p:blipFill>
          <p:spPr bwMode="auto">
            <a:xfrm>
              <a:off x="1384300" y="2493962"/>
              <a:ext cx="400050" cy="381001"/>
            </a:xfrm>
            <a:prstGeom prst="rect">
              <a:avLst/>
            </a:prstGeom>
            <a:noFill/>
          </p:spPr>
        </p:pic>
      </p:grpSp>
      <p:sp>
        <p:nvSpPr>
          <p:cNvPr id="77" name="AutoShape 6"/>
          <p:cNvSpPr>
            <a:spLocks noChangeArrowheads="1"/>
          </p:cNvSpPr>
          <p:nvPr/>
        </p:nvSpPr>
        <p:spPr bwMode="auto">
          <a:xfrm>
            <a:off x="5425985" y="4124485"/>
            <a:ext cx="371690" cy="339939"/>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I1</a:t>
            </a:r>
            <a:endParaRPr lang="en-US" baseline="-25000" dirty="0"/>
          </a:p>
        </p:txBody>
      </p:sp>
      <p:sp>
        <p:nvSpPr>
          <p:cNvPr id="78" name="AutoShape 6"/>
          <p:cNvSpPr>
            <a:spLocks noChangeArrowheads="1"/>
          </p:cNvSpPr>
          <p:nvPr/>
        </p:nvSpPr>
        <p:spPr bwMode="auto">
          <a:xfrm>
            <a:off x="5688452" y="4124485"/>
            <a:ext cx="371690" cy="339939"/>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I4</a:t>
            </a:r>
            <a:endParaRPr lang="en-US" baseline="-25000" dirty="0"/>
          </a:p>
        </p:txBody>
      </p:sp>
      <p:sp>
        <p:nvSpPr>
          <p:cNvPr id="74" name="AutoShape 6"/>
          <p:cNvSpPr>
            <a:spLocks noChangeArrowheads="1"/>
          </p:cNvSpPr>
          <p:nvPr/>
        </p:nvSpPr>
        <p:spPr bwMode="auto">
          <a:xfrm>
            <a:off x="3315295" y="4049279"/>
            <a:ext cx="348780" cy="343425"/>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I1</a:t>
            </a:r>
            <a:endParaRPr lang="en-US" baseline="-25000" dirty="0"/>
          </a:p>
        </p:txBody>
      </p:sp>
      <p:sp>
        <p:nvSpPr>
          <p:cNvPr id="75" name="AutoShape 6"/>
          <p:cNvSpPr>
            <a:spLocks noChangeArrowheads="1"/>
          </p:cNvSpPr>
          <p:nvPr/>
        </p:nvSpPr>
        <p:spPr bwMode="auto">
          <a:xfrm>
            <a:off x="3577762" y="4049279"/>
            <a:ext cx="348780" cy="343425"/>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r>
              <a:rPr lang="en-US" baseline="-25000" dirty="0" smtClean="0"/>
              <a:t>I3</a:t>
            </a:r>
            <a:endParaRPr lang="en-US" baseline="-25000" dirty="0"/>
          </a:p>
        </p:txBody>
      </p:sp>
      <p:sp>
        <p:nvSpPr>
          <p:cNvPr id="37" name="AutoShape 6"/>
          <p:cNvSpPr>
            <a:spLocks noChangeArrowheads="1"/>
          </p:cNvSpPr>
          <p:nvPr/>
        </p:nvSpPr>
        <p:spPr bwMode="auto">
          <a:xfrm>
            <a:off x="3846703" y="1718455"/>
            <a:ext cx="348780" cy="343425"/>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endParaRPr lang="en-US" baseline="-25000" dirty="0"/>
          </a:p>
        </p:txBody>
      </p:sp>
      <p:sp>
        <p:nvSpPr>
          <p:cNvPr id="38" name="AutoShape 6"/>
          <p:cNvSpPr>
            <a:spLocks noChangeArrowheads="1"/>
          </p:cNvSpPr>
          <p:nvPr/>
        </p:nvSpPr>
        <p:spPr bwMode="auto">
          <a:xfrm>
            <a:off x="4967291" y="1709490"/>
            <a:ext cx="348780" cy="343425"/>
          </a:xfrm>
          <a:prstGeom prst="rtTriangle">
            <a:avLst/>
          </a:prstGeom>
          <a:solidFill>
            <a:srgbClr val="FFCC00"/>
          </a:solidFill>
          <a:ln w="9525" algn="ctr">
            <a:solidFill>
              <a:schemeClr val="tx1"/>
            </a:solidFill>
            <a:miter lim="800000"/>
            <a:headEnd/>
            <a:tailEnd/>
          </a:ln>
        </p:spPr>
        <p:txBody>
          <a:bodyPr wrap="none" anchor="b" anchorCtr="0"/>
          <a:lstStyle/>
          <a:p>
            <a:pPr algn="ctr" eaLnBrk="0" hangingPunct="0"/>
            <a:endParaRPr lang="en-US" baseline="-25000" dirty="0"/>
          </a:p>
        </p:txBody>
      </p:sp>
      <p:sp>
        <p:nvSpPr>
          <p:cNvPr id="39" name="Rectangle 38"/>
          <p:cNvSpPr/>
          <p:nvPr/>
        </p:nvSpPr>
        <p:spPr>
          <a:xfrm>
            <a:off x="1954306" y="1161801"/>
            <a:ext cx="1361624" cy="93594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000" dirty="0" smtClean="0"/>
              <a:t>What-If Optimizer</a:t>
            </a:r>
            <a:endParaRPr lang="en-US" sz="2000" dirty="0"/>
          </a:p>
        </p:txBody>
      </p:sp>
      <p:sp>
        <p:nvSpPr>
          <p:cNvPr id="40" name="Rectangle 39"/>
          <p:cNvSpPr/>
          <p:nvPr/>
        </p:nvSpPr>
        <p:spPr bwMode="auto">
          <a:xfrm>
            <a:off x="0" y="1369360"/>
            <a:ext cx="1317812" cy="441512"/>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2000" dirty="0" smtClean="0"/>
              <a:t>T</a:t>
            </a:r>
            <a:r>
              <a:rPr lang="en-US" sz="2000" baseline="-25000" dirty="0" smtClean="0"/>
              <a:t>1</a:t>
            </a:r>
            <a:r>
              <a:rPr lang="en-US" sz="2000" dirty="0" smtClean="0"/>
              <a:t> Join T</a:t>
            </a:r>
            <a:r>
              <a:rPr lang="en-US" sz="2000" baseline="-25000" dirty="0" smtClean="0"/>
              <a:t>2</a:t>
            </a:r>
            <a:endParaRPr kumimoji="0" lang="en-US" sz="2000" b="0" i="0" u="none" strike="noStrike" cap="none" normalizeH="0" baseline="-25000" dirty="0" smtClean="0">
              <a:ln>
                <a:noFill/>
              </a:ln>
              <a:solidFill>
                <a:schemeClr val="tx1"/>
              </a:solidFill>
              <a:effectLst/>
              <a:latin typeface="Arial" charset="0"/>
            </a:endParaRPr>
          </a:p>
        </p:txBody>
      </p:sp>
      <p:sp>
        <p:nvSpPr>
          <p:cNvPr id="41" name="Right Arrow 40"/>
          <p:cNvSpPr/>
          <p:nvPr/>
        </p:nvSpPr>
        <p:spPr bwMode="auto">
          <a:xfrm>
            <a:off x="1364365" y="1342095"/>
            <a:ext cx="598906" cy="482600"/>
          </a:xfrm>
          <a:prstGeom prst="rightArrow">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43" name="Right Arrow 42"/>
          <p:cNvSpPr/>
          <p:nvPr/>
        </p:nvSpPr>
        <p:spPr bwMode="auto">
          <a:xfrm>
            <a:off x="3345565" y="1333131"/>
            <a:ext cx="464435" cy="482600"/>
          </a:xfrm>
          <a:prstGeom prst="rightArrow">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44" name="Right Arrow 43"/>
          <p:cNvSpPr/>
          <p:nvPr/>
        </p:nvSpPr>
        <p:spPr bwMode="auto">
          <a:xfrm rot="5400000">
            <a:off x="4183896" y="2216024"/>
            <a:ext cx="751045" cy="482600"/>
          </a:xfrm>
          <a:prstGeom prst="rightArrow">
            <a:avLst/>
          </a:prstGeom>
          <a:solidFill>
            <a:schemeClr val="folHlink"/>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ndParaRPr>
          </a:p>
        </p:txBody>
      </p:sp>
      <p:sp>
        <p:nvSpPr>
          <p:cNvPr id="45" name="TextBox 44"/>
          <p:cNvSpPr txBox="1"/>
          <p:nvPr/>
        </p:nvSpPr>
        <p:spPr>
          <a:xfrm>
            <a:off x="5173880" y="1175870"/>
            <a:ext cx="801823" cy="461665"/>
          </a:xfrm>
          <a:prstGeom prst="rect">
            <a:avLst/>
          </a:prstGeom>
          <a:noFill/>
        </p:spPr>
        <p:txBody>
          <a:bodyPr wrap="none" rtlCol="0">
            <a:spAutoFit/>
          </a:bodyPr>
          <a:lstStyle/>
          <a:p>
            <a:r>
              <a:rPr lang="en-US" dirty="0" smtClean="0"/>
              <a:t>Plan</a:t>
            </a:r>
            <a:endParaRPr lang="en-US" dirty="0"/>
          </a:p>
        </p:txBody>
      </p:sp>
      <p:sp>
        <p:nvSpPr>
          <p:cNvPr id="46" name="TextBox 45"/>
          <p:cNvSpPr txBox="1"/>
          <p:nvPr/>
        </p:nvSpPr>
        <p:spPr>
          <a:xfrm>
            <a:off x="7282593" y="4213225"/>
            <a:ext cx="1861407" cy="830997"/>
          </a:xfrm>
          <a:prstGeom prst="rect">
            <a:avLst/>
          </a:prstGeom>
          <a:noFill/>
        </p:spPr>
        <p:txBody>
          <a:bodyPr wrap="none" rtlCol="0">
            <a:spAutoFit/>
          </a:bodyPr>
          <a:lstStyle/>
          <a:p>
            <a:r>
              <a:rPr lang="en-US" dirty="0" smtClean="0"/>
              <a:t>Instantiated </a:t>
            </a:r>
          </a:p>
          <a:p>
            <a:r>
              <a:rPr lang="en-US" dirty="0" smtClean="0"/>
              <a:t>Plan</a:t>
            </a:r>
            <a:endParaRPr lang="en-US" dirty="0"/>
          </a:p>
        </p:txBody>
      </p:sp>
      <p:sp>
        <p:nvSpPr>
          <p:cNvPr id="47" name="TextBox 46"/>
          <p:cNvSpPr txBox="1"/>
          <p:nvPr/>
        </p:nvSpPr>
        <p:spPr>
          <a:xfrm>
            <a:off x="1632447" y="3285004"/>
            <a:ext cx="1949573" cy="461665"/>
          </a:xfrm>
          <a:prstGeom prst="rect">
            <a:avLst/>
          </a:prstGeom>
          <a:noFill/>
        </p:spPr>
        <p:txBody>
          <a:bodyPr wrap="none" rtlCol="0">
            <a:spAutoFit/>
          </a:bodyPr>
          <a:lstStyle/>
          <a:p>
            <a:r>
              <a:rPr lang="en-US" dirty="0" smtClean="0"/>
              <a:t>Place Holder</a:t>
            </a:r>
          </a:p>
        </p:txBody>
      </p:sp>
      <p:sp>
        <p:nvSpPr>
          <p:cNvPr id="48" name="TextBox 47"/>
          <p:cNvSpPr txBox="1"/>
          <p:nvPr/>
        </p:nvSpPr>
        <p:spPr>
          <a:xfrm>
            <a:off x="195993" y="4318000"/>
            <a:ext cx="1861407" cy="830997"/>
          </a:xfrm>
          <a:prstGeom prst="rect">
            <a:avLst/>
          </a:prstGeom>
          <a:noFill/>
        </p:spPr>
        <p:txBody>
          <a:bodyPr wrap="none" rtlCol="0">
            <a:spAutoFit/>
          </a:bodyPr>
          <a:lstStyle/>
          <a:p>
            <a:r>
              <a:rPr lang="en-US" dirty="0" smtClean="0"/>
              <a:t>Instantiated </a:t>
            </a:r>
          </a:p>
          <a:p>
            <a:r>
              <a:rPr lang="en-US" dirty="0" smtClean="0"/>
              <a:t>Plan</a:t>
            </a:r>
            <a:endParaRPr lang="en-US"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wipe(left)">
                                      <p:cBhvr>
                                        <p:cTn id="7" dur="500"/>
                                        <p:tgtEl>
                                          <p:spTgt spid="4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wipe(left)">
                                      <p:cBhvr>
                                        <p:cTn id="11" dur="500"/>
                                        <p:tgtEl>
                                          <p:spTgt spid="4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wipe(left)">
                                      <p:cBhvr>
                                        <p:cTn id="15" dur="500"/>
                                        <p:tgtEl>
                                          <p:spTgt spid="39"/>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wipe(left)">
                                      <p:cBhvr>
                                        <p:cTn id="19" dur="500"/>
                                        <p:tgtEl>
                                          <p:spTgt spid="43"/>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wipe(up)">
                                      <p:cBhvr>
                                        <p:cTn id="23" dur="500"/>
                                        <p:tgtEl>
                                          <p:spTgt spid="31"/>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37"/>
                                        </p:tgtEl>
                                        <p:attrNameLst>
                                          <p:attrName>style.visibility</p:attrName>
                                        </p:attrNameLst>
                                      </p:cBhvr>
                                      <p:to>
                                        <p:strVal val="visible"/>
                                      </p:to>
                                    </p:set>
                                    <p:animEffect transition="in" filter="wipe(down)">
                                      <p:cBhvr>
                                        <p:cTn id="26" dur="500"/>
                                        <p:tgtEl>
                                          <p:spTgt spid="37"/>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38"/>
                                        </p:tgtEl>
                                        <p:attrNameLst>
                                          <p:attrName>style.visibility</p:attrName>
                                        </p:attrNameLst>
                                      </p:cBhvr>
                                      <p:to>
                                        <p:strVal val="visible"/>
                                      </p:to>
                                    </p:set>
                                    <p:animEffect transition="in" filter="wipe(down)">
                                      <p:cBhvr>
                                        <p:cTn id="29" dur="500"/>
                                        <p:tgtEl>
                                          <p:spTgt spid="38"/>
                                        </p:tgtEl>
                                      </p:cBhvr>
                                    </p:animEffect>
                                  </p:childTnLst>
                                </p:cTn>
                              </p:par>
                            </p:childTnLst>
                          </p:cTn>
                        </p:par>
                        <p:par>
                          <p:cTn id="30" fill="hold">
                            <p:stCondLst>
                              <p:cond delay="2500"/>
                            </p:stCondLst>
                            <p:childTnLst>
                              <p:par>
                                <p:cTn id="31" presetID="1" presetClass="entr" presetSubtype="0" fill="hold" grpId="0" nodeType="after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wipe(up)">
                                      <p:cBhvr>
                                        <p:cTn id="37" dur="500"/>
                                        <p:tgtEl>
                                          <p:spTgt spid="44"/>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62"/>
                                        </p:tgtEl>
                                        <p:attrNameLst>
                                          <p:attrName>style.visibility</p:attrName>
                                        </p:attrNameLst>
                                      </p:cBhvr>
                                      <p:to>
                                        <p:strVal val="visible"/>
                                      </p:to>
                                    </p:set>
                                  </p:childTnLst>
                                </p:cTn>
                              </p:par>
                              <p:par>
                                <p:cTn id="42" presetID="22" presetClass="entr" presetSubtype="1" fill="hold" nodeType="withEffect">
                                  <p:stCondLst>
                                    <p:cond delay="0"/>
                                  </p:stCondLst>
                                  <p:childTnLst>
                                    <p:set>
                                      <p:cBhvr>
                                        <p:cTn id="43" dur="1" fill="hold">
                                          <p:stCondLst>
                                            <p:cond delay="0"/>
                                          </p:stCondLst>
                                        </p:cTn>
                                        <p:tgtEl>
                                          <p:spTgt spid="80"/>
                                        </p:tgtEl>
                                        <p:attrNameLst>
                                          <p:attrName>style.visibility</p:attrName>
                                        </p:attrNameLst>
                                      </p:cBhvr>
                                      <p:to>
                                        <p:strVal val="visible"/>
                                      </p:to>
                                    </p:set>
                                    <p:animEffect transition="in" filter="wipe(up)">
                                      <p:cBhvr>
                                        <p:cTn id="44" dur="500"/>
                                        <p:tgtEl>
                                          <p:spTgt spid="80"/>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1">
                                            <p:txEl>
                                              <p:pRg st="0" end="0"/>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7">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0" nodeType="clickEffect">
                                  <p:stCondLst>
                                    <p:cond delay="0"/>
                                  </p:stCondLst>
                                  <p:childTnLst>
                                    <p:set>
                                      <p:cBhvr>
                                        <p:cTn id="54" dur="1" fill="hold">
                                          <p:stCondLst>
                                            <p:cond delay="0"/>
                                          </p:stCondLst>
                                        </p:cTn>
                                        <p:tgtEl>
                                          <p:spTgt spid="47">
                                            <p:txEl>
                                              <p:pRg st="0" end="0"/>
                                            </p:txEl>
                                          </p:spTgt>
                                        </p:tgtEl>
                                        <p:attrNameLst>
                                          <p:attrName>style.visibility</p:attrName>
                                        </p:attrNameLst>
                                      </p:cBhvr>
                                      <p:to>
                                        <p:strVal val="hidden"/>
                                      </p:to>
                                    </p:set>
                                  </p:childTnLst>
                                </p:cTn>
                              </p:par>
                              <p:par>
                                <p:cTn id="55" presetID="1" presetClass="exit" presetSubtype="0" fill="hold" grpId="0" nodeType="withEffect">
                                  <p:stCondLst>
                                    <p:cond delay="0"/>
                                  </p:stCondLst>
                                  <p:childTnLst>
                                    <p:set>
                                      <p:cBhvr>
                                        <p:cTn id="56" dur="1" fill="hold">
                                          <p:stCondLst>
                                            <p:cond delay="0"/>
                                          </p:stCondLst>
                                        </p:cTn>
                                        <p:tgtEl>
                                          <p:spTgt spid="61">
                                            <p:txEl>
                                              <p:pRg st="0" end="0"/>
                                            </p:txEl>
                                          </p:spTgt>
                                        </p:tgtEl>
                                        <p:attrNameLst>
                                          <p:attrName>style.visibility</p:attrName>
                                        </p:attrNameLst>
                                      </p:cBhvr>
                                      <p:to>
                                        <p:strVal val="hidden"/>
                                      </p:to>
                                    </p:set>
                                  </p:childTnLst>
                                </p:cTn>
                              </p:par>
                            </p:childTnLst>
                          </p:cTn>
                        </p:par>
                        <p:par>
                          <p:cTn id="57" fill="hold">
                            <p:stCondLst>
                              <p:cond delay="0"/>
                            </p:stCondLst>
                            <p:childTnLst>
                              <p:par>
                                <p:cTn id="58" presetID="1" presetClass="entr" presetSubtype="0" fill="hold" grpId="0" nodeType="afterEffect">
                                  <p:stCondLst>
                                    <p:cond delay="0"/>
                                  </p:stCondLst>
                                  <p:childTnLst>
                                    <p:set>
                                      <p:cBhvr>
                                        <p:cTn id="59" dur="1" fill="hold">
                                          <p:stCondLst>
                                            <p:cond delay="0"/>
                                          </p:stCondLst>
                                        </p:cTn>
                                        <p:tgtEl>
                                          <p:spTgt spid="75"/>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74"/>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76"/>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nodeType="clickEffect">
                                  <p:stCondLst>
                                    <p:cond delay="0"/>
                                  </p:stCondLst>
                                  <p:childTnLst>
                                    <p:set>
                                      <p:cBhvr>
                                        <p:cTn id="67" dur="1" fill="hold">
                                          <p:stCondLst>
                                            <p:cond delay="0"/>
                                          </p:stCondLst>
                                        </p:cTn>
                                        <p:tgtEl>
                                          <p:spTgt spid="29"/>
                                        </p:tgtEl>
                                        <p:attrNameLst>
                                          <p:attrName>style.visibility</p:attrName>
                                        </p:attrNameLst>
                                      </p:cBhvr>
                                      <p:to>
                                        <p:strVal val="visible"/>
                                      </p:to>
                                    </p:set>
                                    <p:animEffect transition="in" filter="wipe(up)">
                                      <p:cBhvr>
                                        <p:cTn id="68" dur="500"/>
                                        <p:tgtEl>
                                          <p:spTgt spid="29"/>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7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7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79"/>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nodeType="click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wipe(up)">
                                      <p:cBhvr>
                                        <p:cTn id="81" dur="500"/>
                                        <p:tgtEl>
                                          <p:spTgt spid="30"/>
                                        </p:tgtEl>
                                      </p:cBhvr>
                                    </p:animEffec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childTnLst>
                                    <p:set>
                                      <p:cBhvr>
                                        <p:cTn id="85" dur="1" fill="hold">
                                          <p:stCondLst>
                                            <p:cond delay="0"/>
                                          </p:stCondLst>
                                        </p:cTn>
                                        <p:tgtEl>
                                          <p:spTgt spid="46"/>
                                        </p:tgtEl>
                                        <p:attrNameLst>
                                          <p:attrName>style.visibility</p:attrName>
                                        </p:attrNameLst>
                                      </p:cBhvr>
                                      <p:to>
                                        <p:strVal val="visible"/>
                                      </p:to>
                                    </p:set>
                                  </p:childTnLst>
                                </p:cTn>
                              </p:par>
                              <p:par>
                                <p:cTn id="86" presetID="1" presetClass="entr" presetSubtype="0" fill="hold" grpId="0" nodeType="withEffect">
                                  <p:stCondLst>
                                    <p:cond delay="0"/>
                                  </p:stCondLst>
                                  <p:childTnLst>
                                    <p:set>
                                      <p:cBhvr>
                                        <p:cTn id="87" dur="1" fill="hold">
                                          <p:stCondLst>
                                            <p:cond delay="0"/>
                                          </p:stCondLst>
                                        </p:cTn>
                                        <p:tgtEl>
                                          <p:spTgt spid="48"/>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42">
                                            <p:bg/>
                                          </p:spTgt>
                                        </p:tgtEl>
                                        <p:attrNameLst>
                                          <p:attrName>style.visibility</p:attrName>
                                        </p:attrNameLst>
                                      </p:cBhvr>
                                      <p:to>
                                        <p:strVal val="visible"/>
                                      </p:to>
                                    </p:set>
                                    <p:animEffect transition="in" filter="wipe(left)">
                                      <p:cBhvr>
                                        <p:cTn id="92" dur="500"/>
                                        <p:tgtEl>
                                          <p:spTgt spid="42">
                                            <p:bg/>
                                          </p:spTgt>
                                        </p:tgtEl>
                                      </p:cBhvr>
                                    </p:animEffect>
                                  </p:childTnLst>
                                </p:cTn>
                              </p:par>
                              <p:par>
                                <p:cTn id="93" presetID="22" presetClass="entr" presetSubtype="8" fill="hold" grpId="0" nodeType="withEffect">
                                  <p:stCondLst>
                                    <p:cond delay="0"/>
                                  </p:stCondLst>
                                  <p:childTnLst>
                                    <p:set>
                                      <p:cBhvr>
                                        <p:cTn id="94" dur="1" fill="hold">
                                          <p:stCondLst>
                                            <p:cond delay="0"/>
                                          </p:stCondLst>
                                        </p:cTn>
                                        <p:tgtEl>
                                          <p:spTgt spid="42">
                                            <p:txEl>
                                              <p:pRg st="0" end="0"/>
                                            </p:txEl>
                                          </p:spTgt>
                                        </p:tgtEl>
                                        <p:attrNameLst>
                                          <p:attrName>style.visibility</p:attrName>
                                        </p:attrNameLst>
                                      </p:cBhvr>
                                      <p:to>
                                        <p:strVal val="visible"/>
                                      </p:to>
                                    </p:set>
                                    <p:animEffect transition="in" filter="wipe(left)">
                                      <p:cBhvr>
                                        <p:cTn id="95" dur="500"/>
                                        <p:tgtEl>
                                          <p:spTgt spid="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animBg="1"/>
      <p:bldP spid="61" grpId="0" build="allAtOnce"/>
      <p:bldP spid="62" grpId="0"/>
      <p:bldP spid="76" grpId="0" animBg="1"/>
      <p:bldP spid="79" grpId="0" animBg="1"/>
      <p:bldP spid="77" grpId="0" animBg="1"/>
      <p:bldP spid="78" grpId="0" animBg="1"/>
      <p:bldP spid="74" grpId="0" animBg="1"/>
      <p:bldP spid="75" grpId="0" animBg="1"/>
      <p:bldP spid="37" grpId="0" animBg="1"/>
      <p:bldP spid="38" grpId="0" animBg="1"/>
      <p:bldP spid="39" grpId="0" animBg="1"/>
      <p:bldP spid="40" grpId="0" animBg="1"/>
      <p:bldP spid="41" grpId="0" animBg="1"/>
      <p:bldP spid="43" grpId="0" animBg="1"/>
      <p:bldP spid="44" grpId="0" animBg="1"/>
      <p:bldP spid="45" grpId="0"/>
      <p:bldP spid="46" grpId="0"/>
      <p:bldP spid="47" grpId="0" build="allAtOnce"/>
      <p:bldP spid="48" grpId="0"/>
    </p:bldLst>
  </p:timing>
</p:sld>
</file>

<file path=ppt/tags/tag1.xml><?xml version="1.0" encoding="utf-8"?>
<p:tagLst xmlns:a="http://schemas.openxmlformats.org/drawingml/2006/main" xmlns:r="http://schemas.openxmlformats.org/officeDocument/2006/relationships" xmlns:p="http://schemas.openxmlformats.org/presentationml/2006/main">
  <p:tag name="PREAMBLE" val="\documentclass{article}&#10;\pagestyle{empty}&#10;\usepackage{xspace,amssymb,amsfonts,amsmath}&#10;\usepackage{color}&#10;\usepackage{TeX4PPT}&#10;"/>
  <p:tag name="MAGPC" val="200"/>
  <p:tag name="FONTSIZE" val="10"/>
  <p:tag name="FIRSTDASH@YFUMPLUFUVWXY5L9" val="3017"/>
  <p:tag name="DEFAULTDISPLAYSOURCE" val="\documentclass{article}\pagestyle{empty}&#10;\begin{document}&#10;&#10;\end{document}&#10;"/>
  <p:tag name="EMBEDFONTS" val="1"/>
</p:tagLst>
</file>

<file path=ppt/tags/tag10.xml><?xml version="1.0" encoding="utf-8"?>
<p:tagLst xmlns:a="http://schemas.openxmlformats.org/drawingml/2006/main" xmlns:r="http://schemas.openxmlformats.org/officeDocument/2006/relationships" xmlns:p="http://schemas.openxmlformats.org/presentationml/2006/main">
  <p:tag name="TIMING" val="|13.5|8.1|77.1|1.4|14.6|26.1"/>
</p:tagLst>
</file>

<file path=ppt/tags/tag11.xml><?xml version="1.0" encoding="utf-8"?>
<p:tagLst xmlns:a="http://schemas.openxmlformats.org/drawingml/2006/main" xmlns:r="http://schemas.openxmlformats.org/officeDocument/2006/relationships" xmlns:p="http://schemas.openxmlformats.org/presentationml/2006/main">
  <p:tag name="TIMING" val="|8.5|5.4|5.1|27.2"/>
</p:tagLst>
</file>

<file path=ppt/tags/tag12.xml><?xml version="1.0" encoding="utf-8"?>
<p:tagLst xmlns:a="http://schemas.openxmlformats.org/drawingml/2006/main" xmlns:r="http://schemas.openxmlformats.org/officeDocument/2006/relationships" xmlns:p="http://schemas.openxmlformats.org/presentationml/2006/main">
  <p:tag name="TIMING" val="|7.7|1.4|4.4|6.4|6.3|9.3|4.5|10.8"/>
</p:tagLst>
</file>

<file path=ppt/tags/tag13.xml><?xml version="1.0" encoding="utf-8"?>
<p:tagLst xmlns:a="http://schemas.openxmlformats.org/drawingml/2006/main" xmlns:r="http://schemas.openxmlformats.org/officeDocument/2006/relationships" xmlns:p="http://schemas.openxmlformats.org/presentationml/2006/main">
  <p:tag name="TIMING" val="|7.6|17.6|34.1|85.6"/>
</p:tagLst>
</file>

<file path=ppt/tags/tag14.xml><?xml version="1.0" encoding="utf-8"?>
<p:tagLst xmlns:a="http://schemas.openxmlformats.org/drawingml/2006/main" xmlns:r="http://schemas.openxmlformats.org/officeDocument/2006/relationships" xmlns:p="http://schemas.openxmlformats.org/presentationml/2006/main">
  <p:tag name="TIMING" val="|58.8|9.5"/>
</p:tagLst>
</file>

<file path=ppt/tags/tag15.xml><?xml version="1.0" encoding="utf-8"?>
<p:tagLst xmlns:a="http://schemas.openxmlformats.org/drawingml/2006/main" xmlns:r="http://schemas.openxmlformats.org/officeDocument/2006/relationships" xmlns:p="http://schemas.openxmlformats.org/presentationml/2006/main">
  <p:tag name="TIMING" val="|39|23.2"/>
</p:tagLst>
</file>

<file path=ppt/tags/tag2.xml><?xml version="1.0" encoding="utf-8"?>
<p:tagLst xmlns:a="http://schemas.openxmlformats.org/drawingml/2006/main" xmlns:r="http://schemas.openxmlformats.org/officeDocument/2006/relationships" xmlns:p="http://schemas.openxmlformats.org/presentationml/2006/main">
  <p:tag name="TIMING" val="|15.2|15.1|35.7"/>
</p:tagLst>
</file>

<file path=ppt/tags/tag3.xml><?xml version="1.0" encoding="utf-8"?>
<p:tagLst xmlns:a="http://schemas.openxmlformats.org/drawingml/2006/main" xmlns:r="http://schemas.openxmlformats.org/officeDocument/2006/relationships" xmlns:p="http://schemas.openxmlformats.org/presentationml/2006/main">
  <p:tag name="TIMING" val="|10.6|19.2|101.3|47.2"/>
</p:tagLst>
</file>

<file path=ppt/tags/tag4.xml><?xml version="1.0" encoding="utf-8"?>
<p:tagLst xmlns:a="http://schemas.openxmlformats.org/drawingml/2006/main" xmlns:r="http://schemas.openxmlformats.org/officeDocument/2006/relationships" xmlns:p="http://schemas.openxmlformats.org/presentationml/2006/main">
  <p:tag name="TIMING" val="|7.5|20.3|9.3|5.6|5.9|13"/>
</p:tagLst>
</file>

<file path=ppt/tags/tag5.xml><?xml version="1.0" encoding="utf-8"?>
<p:tagLst xmlns:a="http://schemas.openxmlformats.org/drawingml/2006/main" xmlns:r="http://schemas.openxmlformats.org/officeDocument/2006/relationships" xmlns:p="http://schemas.openxmlformats.org/presentationml/2006/main">
  <p:tag name="TIMING" val="|25.5|16.7|27.2"/>
</p:tagLst>
</file>

<file path=ppt/tags/tag6.xml><?xml version="1.0" encoding="utf-8"?>
<p:tagLst xmlns:a="http://schemas.openxmlformats.org/drawingml/2006/main" xmlns:r="http://schemas.openxmlformats.org/officeDocument/2006/relationships" xmlns:p="http://schemas.openxmlformats.org/presentationml/2006/main">
  <p:tag name="TIMING" val="|36.7|16.9|11.9|3.6|7.3|14|5|8.6|16.7"/>
</p:tagLst>
</file>

<file path=ppt/tags/tag7.xml><?xml version="1.0" encoding="utf-8"?>
<p:tagLst xmlns:a="http://schemas.openxmlformats.org/drawingml/2006/main" xmlns:r="http://schemas.openxmlformats.org/officeDocument/2006/relationships" xmlns:p="http://schemas.openxmlformats.org/presentationml/2006/main">
  <p:tag name="TIMING" val="|14.8|0.7|4.2"/>
</p:tagLst>
</file>

<file path=ppt/tags/tag8.xml><?xml version="1.0" encoding="utf-8"?>
<p:tagLst xmlns:a="http://schemas.openxmlformats.org/drawingml/2006/main" xmlns:r="http://schemas.openxmlformats.org/officeDocument/2006/relationships" xmlns:p="http://schemas.openxmlformats.org/presentationml/2006/main">
  <p:tag name="TIMING" val="|14.5|6.3|1|11.5|4.3|3.4|3|0.6|5.9|18.4"/>
</p:tagLst>
</file>

<file path=ppt/tags/tag9.xml><?xml version="1.0" encoding="utf-8"?>
<p:tagLst xmlns:a="http://schemas.openxmlformats.org/drawingml/2006/main" xmlns:r="http://schemas.openxmlformats.org/officeDocument/2006/relationships" xmlns:p="http://schemas.openxmlformats.org/presentationml/2006/main">
  <p:tag name="TIMING" val="|6.3|4.5|2|4.8|8.3|0.6|10.9|5.7"/>
</p:tagLst>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folHlink"/>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folHlink"/>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15015</TotalTime>
  <Words>2230</Words>
  <Application>Microsoft Office PowerPoint</Application>
  <PresentationFormat>On-screen Show (4:3)</PresentationFormat>
  <Paragraphs>394</Paragraphs>
  <Slides>23</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0" baseType="lpstr">
      <vt:lpstr>Arial</vt:lpstr>
      <vt:lpstr>Times New Roman</vt:lpstr>
      <vt:lpstr>Wingdings</vt:lpstr>
      <vt:lpstr>Courier New</vt:lpstr>
      <vt:lpstr>Helvetica</vt:lpstr>
      <vt:lpstr>Default Design</vt:lpstr>
      <vt:lpstr>Equation</vt:lpstr>
      <vt:lpstr>CoPhy: A Scalable, Portable, and Interactive Index Advisor for Large Workloads </vt:lpstr>
      <vt:lpstr>High Cost of DB Tuning</vt:lpstr>
      <vt:lpstr>A New Approach to Index Tuning</vt:lpstr>
      <vt:lpstr>Outline</vt:lpstr>
      <vt:lpstr>Index Tuning Problem</vt:lpstr>
      <vt:lpstr>Existing Approaches</vt:lpstr>
      <vt:lpstr>Existing BIP</vt:lpstr>
      <vt:lpstr>CoPhy vs. Existing Approaches</vt:lpstr>
      <vt:lpstr>Fast What-If: INUM</vt:lpstr>
      <vt:lpstr>Cost Structure</vt:lpstr>
      <vt:lpstr>Exploiting Linear Composability</vt:lpstr>
      <vt:lpstr>More Complex BIPs</vt:lpstr>
      <vt:lpstr>CoPhy’s Architecture</vt:lpstr>
      <vt:lpstr>Unique Features Enabled by the BIP</vt:lpstr>
      <vt:lpstr>Outline</vt:lpstr>
      <vt:lpstr>Experimental Setup</vt:lpstr>
      <vt:lpstr>Speedup Comparison</vt:lpstr>
      <vt:lpstr>Tool Execution Time Comparison</vt:lpstr>
      <vt:lpstr>Conclusion</vt:lpstr>
      <vt:lpstr>Backup Sildes</vt:lpstr>
      <vt:lpstr>BIP for Multiple Plans</vt:lpstr>
      <vt:lpstr>More Complex BIPs</vt:lpstr>
      <vt:lpstr>CoPhy vs. FLP</vt:lpstr>
    </vt:vector>
  </TitlesOfParts>
  <Company>Parallel Data Laboratory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 Digney</dc:creator>
  <cp:lastModifiedBy>radu</cp:lastModifiedBy>
  <cp:revision>2283</cp:revision>
  <dcterms:created xsi:type="dcterms:W3CDTF">1999-10-15T19:11:16Z</dcterms:created>
  <dcterms:modified xsi:type="dcterms:W3CDTF">2011-08-31T18:44:27Z</dcterms:modified>
</cp:coreProperties>
</file>