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0" r:id="rId3"/>
    <p:sldId id="257" r:id="rId4"/>
    <p:sldId id="294" r:id="rId5"/>
    <p:sldId id="259" r:id="rId6"/>
    <p:sldId id="282" r:id="rId7"/>
    <p:sldId id="278" r:id="rId8"/>
    <p:sldId id="287" r:id="rId9"/>
    <p:sldId id="260" r:id="rId10"/>
    <p:sldId id="283" r:id="rId11"/>
    <p:sldId id="288" r:id="rId12"/>
    <p:sldId id="261" r:id="rId13"/>
    <p:sldId id="262" r:id="rId14"/>
    <p:sldId id="263" r:id="rId15"/>
    <p:sldId id="284" r:id="rId16"/>
    <p:sldId id="291" r:id="rId17"/>
    <p:sldId id="264" r:id="rId18"/>
    <p:sldId id="265" r:id="rId19"/>
    <p:sldId id="285" r:id="rId20"/>
    <p:sldId id="268" r:id="rId21"/>
    <p:sldId id="286" r:id="rId22"/>
    <p:sldId id="269" r:id="rId23"/>
    <p:sldId id="271" r:id="rId24"/>
    <p:sldId id="273" r:id="rId25"/>
    <p:sldId id="276" r:id="rId26"/>
    <p:sldId id="277" r:id="rId27"/>
    <p:sldId id="266" r:id="rId28"/>
    <p:sldId id="267" r:id="rId29"/>
    <p:sldId id="292" r:id="rId30"/>
    <p:sldId id="293" r:id="rId31"/>
    <p:sldId id="274" r:id="rId32"/>
    <p:sldId id="295" r:id="rId3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华文新魏" pitchFamily="2" charset="-122"/>
        <a:cs typeface="+mn-cs"/>
      </a:defRPr>
    </a:lvl1pPr>
    <a:lvl2pPr marL="457200" algn="l" rtl="0" fontAlgn="base">
      <a:spcBef>
        <a:spcPct val="0"/>
      </a:spcBef>
      <a:spcAft>
        <a:spcPct val="0"/>
      </a:spcAft>
      <a:defRPr kern="1200">
        <a:solidFill>
          <a:schemeClr val="tx1"/>
        </a:solidFill>
        <a:latin typeface="Arial" pitchFamily="34" charset="0"/>
        <a:ea typeface="华文新魏" pitchFamily="2" charset="-122"/>
        <a:cs typeface="+mn-cs"/>
      </a:defRPr>
    </a:lvl2pPr>
    <a:lvl3pPr marL="914400" algn="l" rtl="0" fontAlgn="base">
      <a:spcBef>
        <a:spcPct val="0"/>
      </a:spcBef>
      <a:spcAft>
        <a:spcPct val="0"/>
      </a:spcAft>
      <a:defRPr kern="1200">
        <a:solidFill>
          <a:schemeClr val="tx1"/>
        </a:solidFill>
        <a:latin typeface="Arial" pitchFamily="34" charset="0"/>
        <a:ea typeface="华文新魏" pitchFamily="2" charset="-122"/>
        <a:cs typeface="+mn-cs"/>
      </a:defRPr>
    </a:lvl3pPr>
    <a:lvl4pPr marL="1371600" algn="l" rtl="0" fontAlgn="base">
      <a:spcBef>
        <a:spcPct val="0"/>
      </a:spcBef>
      <a:spcAft>
        <a:spcPct val="0"/>
      </a:spcAft>
      <a:defRPr kern="1200">
        <a:solidFill>
          <a:schemeClr val="tx1"/>
        </a:solidFill>
        <a:latin typeface="Arial" pitchFamily="34" charset="0"/>
        <a:ea typeface="华文新魏" pitchFamily="2" charset="-122"/>
        <a:cs typeface="+mn-cs"/>
      </a:defRPr>
    </a:lvl4pPr>
    <a:lvl5pPr marL="1828800" algn="l" rtl="0" fontAlgn="base">
      <a:spcBef>
        <a:spcPct val="0"/>
      </a:spcBef>
      <a:spcAft>
        <a:spcPct val="0"/>
      </a:spcAft>
      <a:defRPr kern="1200">
        <a:solidFill>
          <a:schemeClr val="tx1"/>
        </a:solidFill>
        <a:latin typeface="Arial" pitchFamily="34" charset="0"/>
        <a:ea typeface="华文新魏" pitchFamily="2" charset="-122"/>
        <a:cs typeface="+mn-cs"/>
      </a:defRPr>
    </a:lvl5pPr>
    <a:lvl6pPr marL="2286000" algn="l" defTabSz="914400" rtl="0" eaLnBrk="1" latinLnBrk="0" hangingPunct="1">
      <a:defRPr kern="1200">
        <a:solidFill>
          <a:schemeClr val="tx1"/>
        </a:solidFill>
        <a:latin typeface="Arial" pitchFamily="34" charset="0"/>
        <a:ea typeface="华文新魏" pitchFamily="2" charset="-122"/>
        <a:cs typeface="+mn-cs"/>
      </a:defRPr>
    </a:lvl6pPr>
    <a:lvl7pPr marL="2743200" algn="l" defTabSz="914400" rtl="0" eaLnBrk="1" latinLnBrk="0" hangingPunct="1">
      <a:defRPr kern="1200">
        <a:solidFill>
          <a:schemeClr val="tx1"/>
        </a:solidFill>
        <a:latin typeface="Arial" pitchFamily="34" charset="0"/>
        <a:ea typeface="华文新魏" pitchFamily="2" charset="-122"/>
        <a:cs typeface="+mn-cs"/>
      </a:defRPr>
    </a:lvl7pPr>
    <a:lvl8pPr marL="3200400" algn="l" defTabSz="914400" rtl="0" eaLnBrk="1" latinLnBrk="0" hangingPunct="1">
      <a:defRPr kern="1200">
        <a:solidFill>
          <a:schemeClr val="tx1"/>
        </a:solidFill>
        <a:latin typeface="Arial" pitchFamily="34" charset="0"/>
        <a:ea typeface="华文新魏" pitchFamily="2" charset="-122"/>
        <a:cs typeface="+mn-cs"/>
      </a:defRPr>
    </a:lvl8pPr>
    <a:lvl9pPr marL="3657600" algn="l" defTabSz="914400" rtl="0" eaLnBrk="1" latinLnBrk="0" hangingPunct="1">
      <a:defRPr kern="1200">
        <a:solidFill>
          <a:schemeClr val="tx1"/>
        </a:solidFill>
        <a:latin typeface="Arial" pitchFamily="34" charset="0"/>
        <a:ea typeface="华文新魏"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FB8CD"/>
    <a:srgbClr val="8EBAEA"/>
    <a:srgbClr val="95B0EB"/>
    <a:srgbClr val="A9ADFD"/>
    <a:srgbClr val="F74B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83407" autoAdjust="0"/>
  </p:normalViewPr>
  <p:slideViewPr>
    <p:cSldViewPr>
      <p:cViewPr>
        <p:scale>
          <a:sx n="80" d="100"/>
          <a:sy n="80" d="100"/>
        </p:scale>
        <p:origin x="-121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8F6B9-B724-49FB-BCDC-8059904F4E83}" type="datetimeFigureOut">
              <a:rPr lang="zh-CN" altLang="en-US" smtClean="0"/>
              <a:pPr/>
              <a:t>2011/8/31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E4BD1-A2CE-4383-A33E-CE4E3AF0EF77}" type="slidenum">
              <a:rPr lang="zh-CN" altLang="en-US" smtClean="0"/>
              <a:pPr/>
              <a:t>‹#›</a:t>
            </a:fld>
            <a:endParaRPr lang="zh-CN" altLang="en-US"/>
          </a:p>
        </p:txBody>
      </p:sp>
    </p:spTree>
    <p:extLst>
      <p:ext uri="{BB962C8B-B14F-4D97-AF65-F5344CB8AC3E}">
        <p14:creationId xmlns:p14="http://schemas.microsoft.com/office/powerpoint/2010/main" xmlns="" val="24443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pPr>
            <a:r>
              <a:rPr lang="en-US" altLang="zh-CN" sz="1200" dirty="0" smtClean="0"/>
              <a:t>Non-technical people are increasingly discovering the necessity of storing, managing, accessing and manipulating electronic data.</a:t>
            </a:r>
          </a:p>
          <a:p>
            <a:pPr>
              <a:lnSpc>
                <a:spcPct val="90000"/>
              </a:lnSpc>
            </a:pPr>
            <a:r>
              <a:rPr lang="en-US" altLang="zh-CN" sz="1200" dirty="0" smtClean="0"/>
              <a:t>They find it difficult to design a schema in advance, taking into account all the considerations of good database design.</a:t>
            </a:r>
          </a:p>
          <a:p>
            <a:pPr>
              <a:lnSpc>
                <a:spcPct val="90000"/>
              </a:lnSpc>
            </a:pPr>
            <a:r>
              <a:rPr lang="en-US" altLang="zh-CN" sz="1200" dirty="0" smtClean="0"/>
              <a:t>Rather, they start with a simple structure that captures the data initially at hand, and then modify this as new data elements are added that do not fit the existing structure. </a:t>
            </a:r>
          </a:p>
          <a:p>
            <a:pPr>
              <a:lnSpc>
                <a:spcPct val="90000"/>
              </a:lnSpc>
            </a:pPr>
            <a:r>
              <a:rPr lang="en-US" altLang="zh-CN" sz="1200" dirty="0" smtClean="0"/>
              <a:t>We call this process </a:t>
            </a:r>
            <a:r>
              <a:rPr lang="en-US" altLang="zh-CN" sz="1200" dirty="0" smtClean="0">
                <a:solidFill>
                  <a:srgbClr val="7D8525"/>
                </a:solidFill>
              </a:rPr>
              <a:t>organic schema evolution</a:t>
            </a:r>
          </a:p>
          <a:p>
            <a:pPr>
              <a:lnSpc>
                <a:spcPct val="90000"/>
              </a:lnSpc>
            </a:pPr>
            <a:endParaRPr lang="en-US" altLang="zh-CN" sz="1200" dirty="0" smtClean="0">
              <a:solidFill>
                <a:srgbClr val="7D8525"/>
              </a:solidFill>
            </a:endParaRPr>
          </a:p>
          <a:p>
            <a:pPr>
              <a:lnSpc>
                <a:spcPct val="90000"/>
              </a:lnSpc>
            </a:pPr>
            <a:r>
              <a:rPr lang="en-US" altLang="zh-CN" sz="1200" dirty="0" smtClean="0">
                <a:solidFill>
                  <a:srgbClr val="7D8525"/>
                </a:solidFill>
              </a:rPr>
              <a:t>To support this, our system must render schema</a:t>
            </a:r>
            <a:r>
              <a:rPr lang="en-US" altLang="zh-CN" sz="1200" baseline="0" dirty="0" smtClean="0">
                <a:solidFill>
                  <a:srgbClr val="7D8525"/>
                </a:solidFill>
              </a:rPr>
              <a:t> evolution easy and cheap.</a:t>
            </a:r>
            <a:endParaRPr lang="en-US" altLang="zh-CN" sz="1200" dirty="0" smtClean="0">
              <a:solidFill>
                <a:srgbClr val="7D8525"/>
              </a:solidFill>
            </a:endParaRPr>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3</a:t>
            </a:fld>
            <a:endParaRPr lang="zh-CN" altLang="en-US"/>
          </a:p>
        </p:txBody>
      </p:sp>
    </p:spTree>
    <p:extLst>
      <p:ext uri="{BB962C8B-B14F-4D97-AF65-F5344CB8AC3E}">
        <p14:creationId xmlns:p14="http://schemas.microsoft.com/office/powerpoint/2010/main" xmlns="" val="325694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pPr>
            <a:r>
              <a:rPr lang="en-US" altLang="zh-CN" sz="2000" dirty="0" smtClean="0"/>
              <a:t>Schema update task: measure time to move an attribute in an in-use gene database with CRIUS and SSMS. </a:t>
            </a:r>
          </a:p>
          <a:p>
            <a:pPr lvl="1">
              <a:lnSpc>
                <a:spcPct val="90000"/>
              </a:lnSpc>
            </a:pPr>
            <a:r>
              <a:rPr lang="en-US" altLang="zh-CN" sz="1700" dirty="0" smtClean="0"/>
              <a:t>All users failed in this task using SSMS since they were unable to migrate the data manually. In contrast, all of them were able to complete the task within seconds with CRIUS.</a:t>
            </a:r>
            <a:endParaRPr lang="zh-CN" altLang="en-US" sz="17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23</a:t>
            </a:fld>
            <a:endParaRPr lang="zh-CN" altLang="en-US"/>
          </a:p>
        </p:txBody>
      </p:sp>
    </p:spTree>
    <p:extLst>
      <p:ext uri="{BB962C8B-B14F-4D97-AF65-F5344CB8AC3E}">
        <p14:creationId xmlns:p14="http://schemas.microsoft.com/office/powerpoint/2010/main" xmlns="" val="220387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 described the design and implementation of CRIUS, a system that allows non-technical users to develop and evolve schemas for their data, within the familiar context of a spreadsheet-style interface and data model.</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 proposed a novel span table algebra that offers abundant usability and has the same expressive power as nested relational algebra.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 introduced the first algorithm for incrementally updating FDs and investigated its usage in guiding user data entry in CRIUS’s freestyle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 introduced a storage strategy which vertically partitions span table into underlying flat relational tables, which enables efficient schema update operator execution and data display.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 evaluated the various aspects of the CRIUS implementation via both user studies and performance experiments, showing that CRIUS does provides user-friendly database design.</a:t>
            </a:r>
            <a:endParaRPr lang="zh-CN"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25</a:t>
            </a:fld>
            <a:endParaRPr lang="zh-CN" altLang="en-US"/>
          </a:p>
        </p:txBody>
      </p:sp>
    </p:spTree>
    <p:extLst>
      <p:ext uri="{BB962C8B-B14F-4D97-AF65-F5344CB8AC3E}">
        <p14:creationId xmlns:p14="http://schemas.microsoft.com/office/powerpoint/2010/main" xmlns="" val="191143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To gain further insight into the usability of the Span Table Algebra, we measure the time for the same users to perform the same schema update task using CRIUS and a strawman system with only operators in nested relational algebra:</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30</a:t>
            </a:fld>
            <a:endParaRPr lang="zh-CN" altLang="en-US"/>
          </a:p>
        </p:txBody>
      </p:sp>
    </p:spTree>
    <p:extLst>
      <p:ext uri="{BB962C8B-B14F-4D97-AF65-F5344CB8AC3E}">
        <p14:creationId xmlns:p14="http://schemas.microsoft.com/office/powerpoint/2010/main" xmlns="" val="360322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simulated incremental update environment to compare a naive approach, which recalculates the FDs for each update, and the IFDI algorithm</a:t>
            </a:r>
            <a:endParaRPr lang="zh-CN"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Average time generating new FDs using the naive approach and IFDI, for (a) a five-column table with varying row size, and (b) a ten-thousand-row table with varying column size.</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31</a:t>
            </a:fld>
            <a:endParaRPr lang="zh-CN" altLang="en-US"/>
          </a:p>
        </p:txBody>
      </p:sp>
    </p:spTree>
    <p:extLst>
      <p:ext uri="{BB962C8B-B14F-4D97-AF65-F5344CB8AC3E}">
        <p14:creationId xmlns:p14="http://schemas.microsoft.com/office/powerpoint/2010/main" xmlns="" val="219948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smtClean="0"/>
              <a:t>Finally, we compared the performance of the vertically-partitioned storage in CRIUS with a naive approach, which stores tables contiguously using a row-major layout.</a:t>
            </a:r>
          </a:p>
          <a:p>
            <a:pPr lvl="1"/>
            <a:r>
              <a:rPr lang="en-US" altLang="zh-CN" sz="2000" dirty="0" smtClean="0"/>
              <a:t>Schema Update performance: how efficient is the downward mapping.</a:t>
            </a:r>
          </a:p>
          <a:p>
            <a:pPr lvl="1"/>
            <a:r>
              <a:rPr lang="en-US" altLang="zh-CN" sz="2000" dirty="0" smtClean="0"/>
              <a:t>Data Display performance: how efficient is the upward mapping.</a:t>
            </a:r>
            <a:endParaRPr lang="zh-CN" altLang="en-US" sz="20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32</a:t>
            </a:fld>
            <a:endParaRPr lang="zh-CN" altLang="en-US"/>
          </a:p>
        </p:txBody>
      </p:sp>
    </p:spTree>
    <p:extLst>
      <p:ext uri="{BB962C8B-B14F-4D97-AF65-F5344CB8AC3E}">
        <p14:creationId xmlns:p14="http://schemas.microsoft.com/office/powerpoint/2010/main" xmlns="" val="166549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sz="1200" dirty="0" err="1" smtClean="0"/>
              <a:t>Denormalization</a:t>
            </a:r>
            <a:r>
              <a:rPr lang="en-US" altLang="zh-CN" sz="1200" dirty="0" smtClean="0"/>
              <a:t> occurs with freely designed schema.</a:t>
            </a:r>
          </a:p>
          <a:p>
            <a:r>
              <a:rPr lang="en-US" altLang="zh-CN" sz="1200" dirty="0" smtClean="0"/>
              <a:t>Users may make errors violating integrity constraints.</a:t>
            </a:r>
          </a:p>
        </p:txBody>
      </p:sp>
      <p:sp>
        <p:nvSpPr>
          <p:cNvPr id="19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964248-AF3D-47D1-965E-44131065B73C}" type="slidenum">
              <a:rPr lang="zh-CN" altLang="en-US">
                <a:latin typeface="Arial" charset="0"/>
                <a:ea typeface="华文新魏"/>
                <a:cs typeface="华文新魏"/>
              </a:rPr>
              <a:pPr/>
              <a:t>4</a:t>
            </a:fld>
            <a:endParaRPr lang="en-US" altLang="zh-CN">
              <a:latin typeface="Arial" charset="0"/>
              <a:ea typeface="华文新魏"/>
              <a:cs typeface="华文新魏"/>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lnSpc>
                <a:spcPct val="90000"/>
              </a:lnSpc>
            </a:pPr>
            <a:r>
              <a:rPr lang="en-US" altLang="zh-CN" sz="1900" dirty="0" smtClean="0"/>
              <a:t>To specify a hierarchical schema is challenging for end-users.</a:t>
            </a:r>
          </a:p>
          <a:p>
            <a:pPr lvl="1">
              <a:lnSpc>
                <a:spcPct val="90000"/>
              </a:lnSpc>
            </a:pPr>
            <a:r>
              <a:rPr lang="en-US" altLang="zh-CN" sz="1900" dirty="0" smtClean="0"/>
              <a:t>We design a direct manipulation interface to support schema creation and modification in CRIUS.</a:t>
            </a:r>
          </a:p>
          <a:p>
            <a:pPr lvl="1">
              <a:lnSpc>
                <a:spcPct val="90000"/>
              </a:lnSpc>
            </a:pPr>
            <a:r>
              <a:rPr lang="en-US" altLang="zh-CN" sz="1900" dirty="0" smtClean="0"/>
              <a:t>Fitting data to a new schema requires complex manipulation.</a:t>
            </a:r>
          </a:p>
          <a:p>
            <a:pPr lvl="1">
              <a:lnSpc>
                <a:spcPct val="90000"/>
              </a:lnSpc>
            </a:pPr>
            <a:r>
              <a:rPr lang="en-US" altLang="zh-CN" sz="1900" dirty="0" smtClean="0"/>
              <a:t>We design a set of direct manipulation operators which automatically translate semantic changes to underlying manipulation.</a:t>
            </a:r>
          </a:p>
          <a:p>
            <a:pPr lvl="1">
              <a:lnSpc>
                <a:spcPct val="90000"/>
              </a:lnSpc>
            </a:pPr>
            <a:r>
              <a:rPr lang="en-US" altLang="zh-CN" sz="1900" dirty="0" smtClean="0"/>
              <a:t>Data entry becomes error-prone in our freestyle environment.</a:t>
            </a:r>
          </a:p>
          <a:p>
            <a:pPr lvl="1">
              <a:lnSpc>
                <a:spcPct val="90000"/>
              </a:lnSpc>
            </a:pPr>
            <a:r>
              <a:rPr lang="en-US" altLang="zh-CN" sz="1900" dirty="0" smtClean="0"/>
              <a:t>We design data entry guidance that auto-completes duplicated values and reacts to possible input errors based on functional dependencies.</a:t>
            </a:r>
          </a:p>
          <a:p>
            <a:pPr lvl="1">
              <a:lnSpc>
                <a:spcPct val="90000"/>
              </a:lnSpc>
            </a:pPr>
            <a:r>
              <a:rPr lang="en-US" altLang="zh-CN" sz="1900" dirty="0" smtClean="0"/>
              <a:t>Schema Evolution is usually slow.</a:t>
            </a:r>
          </a:p>
          <a:p>
            <a:pPr lvl="1">
              <a:lnSpc>
                <a:spcPct val="90000"/>
              </a:lnSpc>
            </a:pPr>
            <a:r>
              <a:rPr lang="en-US" altLang="zh-CN" sz="1900" dirty="0" smtClean="0"/>
              <a:t>CRIUS enables efficient evolution by vertical partitioning.</a:t>
            </a:r>
            <a:endParaRPr lang="zh-CN" altLang="en-US" sz="1900" dirty="0" smtClean="0"/>
          </a:p>
          <a:p>
            <a:pPr lvl="1">
              <a:lnSpc>
                <a:spcPct val="90000"/>
              </a:lnSpc>
            </a:pPr>
            <a:endParaRPr lang="en-US" altLang="zh-CN" sz="1900" dirty="0" smtClean="0"/>
          </a:p>
          <a:p>
            <a:pPr lvl="1">
              <a:lnSpc>
                <a:spcPct val="90000"/>
              </a:lnSpc>
            </a:pPr>
            <a:endParaRPr lang="en-US" altLang="zh-CN" sz="19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5</a:t>
            </a:fld>
            <a:endParaRPr lang="zh-CN" altLang="en-US"/>
          </a:p>
        </p:txBody>
      </p:sp>
    </p:spTree>
    <p:extLst>
      <p:ext uri="{BB962C8B-B14F-4D97-AF65-F5344CB8AC3E}">
        <p14:creationId xmlns:p14="http://schemas.microsoft.com/office/powerpoint/2010/main" xmlns="" val="133461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hard to deal with </a:t>
            </a:r>
            <a:r>
              <a:rPr lang="en-US" altLang="zh-CN" baseline="0" dirty="0" smtClean="0"/>
              <a:t>hierarchical data in flat spreadsheets because of </a:t>
            </a:r>
            <a:r>
              <a:rPr lang="en-US" altLang="zh-CN" baseline="0" dirty="0" err="1" smtClean="0"/>
              <a:t>denormalization</a:t>
            </a:r>
            <a:r>
              <a:rPr lang="en-US" altLang="zh-CN" baseline="0" dirty="0" smtClean="0"/>
              <a:t>.</a:t>
            </a:r>
          </a:p>
          <a:p>
            <a:r>
              <a:rPr lang="en-US" altLang="zh-CN" sz="1700" baseline="0" dirty="0" err="1" smtClean="0"/>
              <a:t>Nomalizing</a:t>
            </a:r>
            <a:r>
              <a:rPr lang="en-US" altLang="zh-CN" sz="1700" baseline="0" dirty="0" smtClean="0"/>
              <a:t> spreadsheets causes two problems:</a:t>
            </a:r>
          </a:p>
          <a:p>
            <a:pPr marL="342900" indent="-342900">
              <a:buAutoNum type="arabicPeriod"/>
            </a:pPr>
            <a:r>
              <a:rPr lang="en-US" altLang="zh-CN" sz="1700" baseline="0" dirty="0" smtClean="0"/>
              <a:t>Manual ID linking</a:t>
            </a:r>
          </a:p>
          <a:p>
            <a:pPr marL="342900" indent="-342900">
              <a:buAutoNum type="arabicPeriod"/>
            </a:pPr>
            <a:r>
              <a:rPr lang="en-US" altLang="zh-CN" sz="1700" baseline="0" dirty="0" smtClean="0"/>
              <a:t>Cross-table schema evolution specification</a:t>
            </a:r>
            <a:endParaRPr lang="en-US" altLang="zh-CN" sz="17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7</a:t>
            </a:fld>
            <a:endParaRPr lang="zh-CN" altLang="en-US"/>
          </a:p>
        </p:txBody>
      </p:sp>
    </p:spTree>
    <p:extLst>
      <p:ext uri="{BB962C8B-B14F-4D97-AF65-F5344CB8AC3E}">
        <p14:creationId xmlns:p14="http://schemas.microsoft.com/office/powerpoint/2010/main" xmlns="" val="302927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548958" lvl="1" indent="-274320" fontAlgn="auto">
              <a:spcAft>
                <a:spcPts val="0"/>
              </a:spcAft>
              <a:buFont typeface="Wingdings 3"/>
              <a:buChar char=""/>
              <a:defRPr/>
            </a:pPr>
            <a:r>
              <a:rPr lang="en-US" altLang="zh-CN" sz="1800" dirty="0" smtClean="0"/>
              <a:t>Table header represents the hierarchical schema.</a:t>
            </a:r>
          </a:p>
          <a:p>
            <a:pPr marL="548640" lvl="1" indent="-274320" fontAlgn="auto">
              <a:spcAft>
                <a:spcPts val="0"/>
              </a:spcAft>
              <a:buFont typeface="Wingdings 3"/>
              <a:buChar char=""/>
              <a:defRPr/>
            </a:pPr>
            <a:r>
              <a:rPr lang="en-US" altLang="zh-CN" sz="1800" dirty="0" smtClean="0"/>
              <a:t>Table body constructs multiple related flat relations into a nested relation according to the schema header.</a:t>
            </a:r>
          </a:p>
          <a:p>
            <a:pPr marL="548640" lvl="1" indent="-274320" fontAlgn="auto">
              <a:spcAft>
                <a:spcPts val="0"/>
              </a:spcAft>
              <a:buFont typeface="Wingdings 3"/>
              <a:buChar char=""/>
              <a:defRPr/>
            </a:pPr>
            <a:r>
              <a:rPr lang="en-US" altLang="zh-CN" sz="1800" dirty="0" smtClean="0"/>
              <a:t>Users specify schema evolution by directly dragging part of the schema header and drop it on appropriate positions.</a:t>
            </a:r>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9</a:t>
            </a:fld>
            <a:endParaRPr lang="zh-CN" altLang="en-US"/>
          </a:p>
        </p:txBody>
      </p:sp>
    </p:spTree>
    <p:extLst>
      <p:ext uri="{BB962C8B-B14F-4D97-AF65-F5344CB8AC3E}">
        <p14:creationId xmlns:p14="http://schemas.microsoft.com/office/powerpoint/2010/main" xmlns="" val="112011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User</a:t>
            </a:r>
            <a:r>
              <a:rPr lang="en-US" altLang="zh-CN" baseline="0" dirty="0" smtClean="0"/>
              <a:t> don’t know data constraints, not to say how to specify them.</a:t>
            </a:r>
          </a:p>
          <a:p>
            <a:r>
              <a:rPr lang="en-US" altLang="zh-CN" baseline="0" dirty="0" smtClean="0"/>
              <a:t>Consequently, </a:t>
            </a:r>
            <a:r>
              <a:rPr lang="en-US" altLang="zh-CN" baseline="0" dirty="0" err="1" smtClean="0"/>
              <a:t>denormalization</a:t>
            </a:r>
            <a:r>
              <a:rPr lang="en-US" altLang="zh-CN" baseline="0" dirty="0" smtClean="0"/>
              <a:t> is inevitable.</a:t>
            </a:r>
          </a:p>
          <a:p>
            <a:r>
              <a:rPr lang="en-US" altLang="zh-CN" baseline="0" dirty="0" smtClean="0"/>
              <a:t>This is bad because user may easily brake real-life constraints by forgetting update on duplicated entries.</a:t>
            </a:r>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16</a:t>
            </a:fld>
            <a:endParaRPr lang="zh-CN" altLang="en-US"/>
          </a:p>
        </p:txBody>
      </p:sp>
    </p:spTree>
    <p:extLst>
      <p:ext uri="{BB962C8B-B14F-4D97-AF65-F5344CB8AC3E}">
        <p14:creationId xmlns:p14="http://schemas.microsoft.com/office/powerpoint/2010/main" xmlns="" val="386118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sz="1800" dirty="0" smtClean="0"/>
              <a:t>Inductive completion: auto-complete the determined attribute (</a:t>
            </a:r>
            <a:r>
              <a:rPr lang="en-US" altLang="zh-CN" sz="1800" dirty="0" err="1" smtClean="0"/>
              <a:t>rhs</a:t>
            </a:r>
            <a:r>
              <a:rPr lang="en-US" altLang="zh-CN" sz="1800" dirty="0" smtClean="0"/>
              <a:t>) of an FD according to newly entered data.</a:t>
            </a:r>
          </a:p>
          <a:p>
            <a:pPr lvl="1"/>
            <a:r>
              <a:rPr lang="en-US" altLang="zh-CN" sz="1800" dirty="0" smtClean="0"/>
              <a:t>Error prevention: prompt the user for possible data entry errors and react to user decision: </a:t>
            </a:r>
            <a:endParaRPr lang="zh-CN" altLang="en-US" sz="1800" dirty="0" smtClean="0"/>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17</a:t>
            </a:fld>
            <a:endParaRPr lang="zh-CN" altLang="en-US"/>
          </a:p>
        </p:txBody>
      </p:sp>
    </p:spTree>
    <p:extLst>
      <p:ext uri="{BB962C8B-B14F-4D97-AF65-F5344CB8AC3E}">
        <p14:creationId xmlns:p14="http://schemas.microsoft.com/office/powerpoint/2010/main" xmlns="" val="105437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Since user update may continuously invalidate induced FDs, we need to frequently update them. Past FD induction solutions are too expensive for frequent update. CRIUS incrementally maintains the soft FDs.</a:t>
            </a:r>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18</a:t>
            </a:fld>
            <a:endParaRPr lang="zh-CN" altLang="en-US"/>
          </a:p>
        </p:txBody>
      </p:sp>
    </p:spTree>
    <p:extLst>
      <p:ext uri="{BB962C8B-B14F-4D97-AF65-F5344CB8AC3E}">
        <p14:creationId xmlns:p14="http://schemas.microsoft.com/office/powerpoint/2010/main" xmlns="" val="350278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lnSpc>
                <a:spcPct val="90000"/>
              </a:lnSpc>
              <a:spcBef>
                <a:spcPts val="500"/>
              </a:spcBef>
              <a:buClr>
                <a:schemeClr val="accent2"/>
              </a:buClr>
              <a:buSzPct val="76000"/>
              <a:buFont typeface="Wingdings 3" pitchFamily="18" charset="2"/>
              <a:buChar char=""/>
            </a:pPr>
            <a:r>
              <a:rPr lang="en-US" altLang="zh-CN" dirty="0" smtClean="0">
                <a:solidFill>
                  <a:schemeClr val="tx2"/>
                </a:solidFill>
              </a:rPr>
              <a:t>Upward mapping constructs span table from underlying relations.</a:t>
            </a:r>
          </a:p>
          <a:p>
            <a:pPr lvl="1">
              <a:lnSpc>
                <a:spcPct val="90000"/>
              </a:lnSpc>
              <a:spcBef>
                <a:spcPts val="500"/>
              </a:spcBef>
              <a:buClr>
                <a:schemeClr val="accent2"/>
              </a:buClr>
              <a:buSzPct val="76000"/>
              <a:buFont typeface="Wingdings 3" pitchFamily="18" charset="2"/>
              <a:buChar char=""/>
            </a:pPr>
            <a:r>
              <a:rPr lang="en-US" altLang="zh-CN" dirty="0" smtClean="0">
                <a:solidFill>
                  <a:schemeClr val="tx2"/>
                </a:solidFill>
              </a:rPr>
              <a:t>Downward mapping translates span table algebra to relational executions.</a:t>
            </a:r>
            <a:endParaRPr lang="zh-CN" altLang="en-US" dirty="0" smtClean="0">
              <a:solidFill>
                <a:schemeClr val="tx2"/>
              </a:solidFill>
            </a:endParaRPr>
          </a:p>
          <a:p>
            <a:endParaRPr lang="zh-CN" altLang="en-US" dirty="0"/>
          </a:p>
        </p:txBody>
      </p:sp>
      <p:sp>
        <p:nvSpPr>
          <p:cNvPr id="4" name="灯片编号占位符 3"/>
          <p:cNvSpPr>
            <a:spLocks noGrp="1"/>
          </p:cNvSpPr>
          <p:nvPr>
            <p:ph type="sldNum" sz="quarter" idx="10"/>
          </p:nvPr>
        </p:nvSpPr>
        <p:spPr/>
        <p:txBody>
          <a:bodyPr/>
          <a:lstStyle/>
          <a:p>
            <a:fld id="{9A8E4BD1-A2CE-4383-A33E-CE4E3AF0EF77}" type="slidenum">
              <a:rPr lang="zh-CN" altLang="en-US" smtClean="0"/>
              <a:pPr/>
              <a:t>20</a:t>
            </a:fld>
            <a:endParaRPr lang="zh-CN" altLang="en-US"/>
          </a:p>
        </p:txBody>
      </p:sp>
    </p:spTree>
    <p:extLst>
      <p:ext uri="{BB962C8B-B14F-4D97-AF65-F5344CB8AC3E}">
        <p14:creationId xmlns:p14="http://schemas.microsoft.com/office/powerpoint/2010/main" xmlns="" val="339202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5"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6" name="矩形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7"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8" name="标题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CN" altLang="en-US" smtClean="0"/>
              <a:t>单击此处编辑母版标题样式</a:t>
            </a:r>
            <a:endParaRPr lang="en-US"/>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0" name="日期占位符 27"/>
          <p:cNvSpPr>
            <a:spLocks noGrp="1"/>
          </p:cNvSpPr>
          <p:nvPr>
            <p:ph type="dt" sz="half" idx="10"/>
          </p:nvPr>
        </p:nvSpPr>
        <p:spPr>
          <a:xfrm>
            <a:off x="6400800" y="6354763"/>
            <a:ext cx="2286000" cy="366712"/>
          </a:xfrm>
        </p:spPr>
        <p:txBody>
          <a:bodyPr/>
          <a:lstStyle>
            <a:lvl1pPr>
              <a:defRPr/>
            </a:lvl1pPr>
          </a:lstStyle>
          <a:p>
            <a:fld id="{14CB3404-4E47-4703-AF88-C036B63F7D4E}" type="datetimeFigureOut">
              <a:rPr lang="zh-CN" altLang="en-US"/>
              <a:pPr/>
              <a:t>2011/8/31</a:t>
            </a:fld>
            <a:endParaRPr lang="en-US" altLang="zh-CN"/>
          </a:p>
        </p:txBody>
      </p:sp>
      <p:sp>
        <p:nvSpPr>
          <p:cNvPr id="11" name="页脚占位符 16"/>
          <p:cNvSpPr>
            <a:spLocks noGrp="1"/>
          </p:cNvSpPr>
          <p:nvPr>
            <p:ph type="ftr" sz="quarter" idx="11"/>
          </p:nvPr>
        </p:nvSpPr>
        <p:spPr>
          <a:xfrm>
            <a:off x="2898775" y="6354763"/>
            <a:ext cx="3475038" cy="366712"/>
          </a:xfrm>
        </p:spPr>
        <p:txBody>
          <a:bodyPr/>
          <a:lstStyle>
            <a:lvl1pPr>
              <a:defRPr/>
            </a:lvl1pPr>
          </a:lstStyle>
          <a:p>
            <a:endParaRPr lang="zh-CN" altLang="en-US"/>
          </a:p>
        </p:txBody>
      </p:sp>
      <p:sp>
        <p:nvSpPr>
          <p:cNvPr id="12" name="灯片编号占位符 28"/>
          <p:cNvSpPr>
            <a:spLocks noGrp="1"/>
          </p:cNvSpPr>
          <p:nvPr>
            <p:ph type="sldNum" sz="quarter" idx="12"/>
          </p:nvPr>
        </p:nvSpPr>
        <p:spPr>
          <a:xfrm>
            <a:off x="1216025" y="6354763"/>
            <a:ext cx="1219200" cy="366712"/>
          </a:xfrm>
        </p:spPr>
        <p:txBody>
          <a:bodyPr/>
          <a:lstStyle>
            <a:lvl1pPr>
              <a:defRPr/>
            </a:lvl1pPr>
          </a:lstStyle>
          <a:p>
            <a:fld id="{A78E940B-A723-4809-BF25-A6DB593D41D8}" type="slidenum">
              <a:rPr lang="zh-CN" altLang="en-US"/>
              <a:pPr/>
              <a:t>‹#›</a:t>
            </a:fld>
            <a:endParaRPr lang="en-US" altLang="zh-CN"/>
          </a:p>
        </p:txBody>
      </p:sp>
    </p:spTree>
    <p:extLst>
      <p:ext uri="{BB962C8B-B14F-4D97-AF65-F5344CB8AC3E}">
        <p14:creationId xmlns:p14="http://schemas.microsoft.com/office/powerpoint/2010/main" xmlns="" val="145402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fld id="{DFC6B07F-00D4-4F7F-8742-D99147D6BAE4}" type="datetimeFigureOut">
              <a:rPr lang="zh-CN" altLang="en-US"/>
              <a:pPr/>
              <a:t>2011/8/31</a:t>
            </a:fld>
            <a:endParaRPr lang="en-US" altLang="zh-CN"/>
          </a:p>
        </p:txBody>
      </p:sp>
      <p:sp>
        <p:nvSpPr>
          <p:cNvPr id="5" name="页脚占位符 2"/>
          <p:cNvSpPr>
            <a:spLocks noGrp="1"/>
          </p:cNvSpPr>
          <p:nvPr>
            <p:ph type="ftr" sz="quarter" idx="11"/>
          </p:nvPr>
        </p:nvSpPr>
        <p:spPr/>
        <p:txBody>
          <a:bodyPr/>
          <a:lstStyle>
            <a:lvl1pPr>
              <a:defRPr/>
            </a:lvl1pPr>
          </a:lstStyle>
          <a:p>
            <a:endParaRPr lang="zh-CN" altLang="en-US"/>
          </a:p>
        </p:txBody>
      </p:sp>
      <p:sp>
        <p:nvSpPr>
          <p:cNvPr id="6" name="灯片编号占位符 22"/>
          <p:cNvSpPr>
            <a:spLocks noGrp="1"/>
          </p:cNvSpPr>
          <p:nvPr>
            <p:ph type="sldNum" sz="quarter" idx="12"/>
          </p:nvPr>
        </p:nvSpPr>
        <p:spPr/>
        <p:txBody>
          <a:bodyPr/>
          <a:lstStyle>
            <a:lvl1pPr>
              <a:defRPr/>
            </a:lvl1pPr>
          </a:lstStyle>
          <a:p>
            <a:fld id="{EA2CE211-F9C4-4E7E-8101-132702FC606D}" type="slidenum">
              <a:rPr lang="zh-CN" altLang="en-US"/>
              <a:pPr/>
              <a:t>‹#›</a:t>
            </a:fld>
            <a:endParaRPr lang="en-US" altLang="zh-CN"/>
          </a:p>
        </p:txBody>
      </p:sp>
    </p:spTree>
    <p:extLst>
      <p:ext uri="{BB962C8B-B14F-4D97-AF65-F5344CB8AC3E}">
        <p14:creationId xmlns:p14="http://schemas.microsoft.com/office/powerpoint/2010/main" xmlns="" val="205607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等腰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6" name="直接连接符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fld id="{A2FE6371-6A05-4BF4-891E-1B8CD5E9FF00}" type="datetimeFigureOut">
              <a:rPr lang="zh-CN" altLang="en-US"/>
              <a:pPr/>
              <a:t>2011/8/31</a:t>
            </a:fld>
            <a:endParaRPr lang="en-US" altLang="zh-CN"/>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F2571284-624C-417C-BD72-383A150C9FAC}" type="slidenum">
              <a:rPr lang="zh-CN" altLang="en-US"/>
              <a:pPr/>
              <a:t>‹#›</a:t>
            </a:fld>
            <a:endParaRPr lang="en-US" altLang="zh-CN"/>
          </a:p>
        </p:txBody>
      </p:sp>
    </p:spTree>
    <p:extLst>
      <p:ext uri="{BB962C8B-B14F-4D97-AF65-F5344CB8AC3E}">
        <p14:creationId xmlns:p14="http://schemas.microsoft.com/office/powerpoint/2010/main" xmlns="" val="59552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00800" y="6356350"/>
            <a:ext cx="2289175" cy="365125"/>
          </a:xfrm>
        </p:spPr>
        <p:txBody>
          <a:bodyPr/>
          <a:lstStyle>
            <a:lvl1pPr>
              <a:defRPr/>
            </a:lvl1pPr>
          </a:lstStyle>
          <a:p>
            <a:fld id="{8D959775-0EE1-4C82-B8A3-E8FADD501C4C}" type="datetimeFigureOut">
              <a:rPr lang="zh-CN" altLang="en-US"/>
              <a:pPr/>
              <a:t>2011/8/31</a:t>
            </a:fld>
            <a:endParaRPr lang="en-US" altLang="zh-CN"/>
          </a:p>
        </p:txBody>
      </p:sp>
      <p:sp>
        <p:nvSpPr>
          <p:cNvPr id="3" name="页脚占位符 2"/>
          <p:cNvSpPr>
            <a:spLocks noGrp="1"/>
          </p:cNvSpPr>
          <p:nvPr>
            <p:ph type="ftr" sz="quarter" idx="11"/>
          </p:nvPr>
        </p:nvSpPr>
        <p:spPr>
          <a:xfrm>
            <a:off x="2898775" y="6356350"/>
            <a:ext cx="3505200" cy="365125"/>
          </a:xfrm>
        </p:spPr>
        <p:txBody>
          <a:bodyPr/>
          <a:lstStyle>
            <a:lvl1pPr>
              <a:defRPr/>
            </a:lvl1pPr>
          </a:lstStyle>
          <a:p>
            <a:endParaRPr lang="zh-CN" altLang="en-US"/>
          </a:p>
        </p:txBody>
      </p:sp>
      <p:sp>
        <p:nvSpPr>
          <p:cNvPr id="4" name="灯片编号占位符 3"/>
          <p:cNvSpPr>
            <a:spLocks noGrp="1"/>
          </p:cNvSpPr>
          <p:nvPr>
            <p:ph type="sldNum" sz="quarter" idx="12"/>
          </p:nvPr>
        </p:nvSpPr>
        <p:spPr>
          <a:xfrm>
            <a:off x="612775" y="6356350"/>
            <a:ext cx="1981200" cy="365125"/>
          </a:xfrm>
        </p:spPr>
        <p:txBody>
          <a:bodyPr/>
          <a:lstStyle>
            <a:lvl1pPr>
              <a:defRPr/>
            </a:lvl1pPr>
          </a:lstStyle>
          <a:p>
            <a:fld id="{B45BD175-AC67-496D-93AB-1F49456F923D}" type="slidenum">
              <a:rPr lang="zh-CN" altLang="en-US"/>
              <a:pPr/>
              <a:t>‹#›</a:t>
            </a:fld>
            <a:endParaRPr lang="en-US" altLang="zh-CN"/>
          </a:p>
        </p:txBody>
      </p:sp>
    </p:spTree>
    <p:extLst>
      <p:ext uri="{BB962C8B-B14F-4D97-AF65-F5344CB8AC3E}">
        <p14:creationId xmlns:p14="http://schemas.microsoft.com/office/powerpoint/2010/main" xmlns="" val="185914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8" name="内容占位符 7"/>
          <p:cNvSpPr>
            <a:spLocks noGrp="1"/>
          </p:cNvSpPr>
          <p:nvPr>
            <p:ph sz="quarter" idx="1"/>
          </p:nvPr>
        </p:nvSpPr>
        <p:spPr>
          <a:xfrm>
            <a:off x="457200" y="1219200"/>
            <a:ext cx="8229600" cy="4937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fld id="{40E795CA-1AAC-4C30-80A7-635F91D4F858}" type="datetimeFigureOut">
              <a:rPr lang="zh-CN" altLang="en-US"/>
              <a:pPr/>
              <a:t>2011/8/31</a:t>
            </a:fld>
            <a:endParaRPr lang="en-US" altLang="zh-CN"/>
          </a:p>
        </p:txBody>
      </p:sp>
      <p:sp>
        <p:nvSpPr>
          <p:cNvPr id="5" name="页脚占位符 2"/>
          <p:cNvSpPr>
            <a:spLocks noGrp="1"/>
          </p:cNvSpPr>
          <p:nvPr>
            <p:ph type="ftr" sz="quarter" idx="11"/>
          </p:nvPr>
        </p:nvSpPr>
        <p:spPr/>
        <p:txBody>
          <a:bodyPr/>
          <a:lstStyle>
            <a:lvl1pPr>
              <a:defRPr/>
            </a:lvl1pPr>
          </a:lstStyle>
          <a:p>
            <a:endParaRPr lang="zh-CN" altLang="en-US"/>
          </a:p>
        </p:txBody>
      </p:sp>
      <p:sp>
        <p:nvSpPr>
          <p:cNvPr id="6" name="灯片编号占位符 22"/>
          <p:cNvSpPr>
            <a:spLocks noGrp="1"/>
          </p:cNvSpPr>
          <p:nvPr>
            <p:ph type="sldNum" sz="quarter" idx="12"/>
          </p:nvPr>
        </p:nvSpPr>
        <p:spPr/>
        <p:txBody>
          <a:bodyPr/>
          <a:lstStyle>
            <a:lvl1pPr>
              <a:defRPr/>
            </a:lvl1pPr>
          </a:lstStyle>
          <a:p>
            <a:fld id="{FA94ADCE-B0A8-49C8-A466-5F157C0687CC}" type="slidenum">
              <a:rPr lang="zh-CN" altLang="en-US"/>
              <a:pPr/>
              <a:t>‹#›</a:t>
            </a:fld>
            <a:endParaRPr lang="en-US" altLang="zh-CN"/>
          </a:p>
        </p:txBody>
      </p:sp>
    </p:spTree>
    <p:extLst>
      <p:ext uri="{BB962C8B-B14F-4D97-AF65-F5344CB8AC3E}">
        <p14:creationId xmlns:p14="http://schemas.microsoft.com/office/powerpoint/2010/main" xmlns="" val="6439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4" name="矩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5" name="矩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2" name="标题 1"/>
          <p:cNvSpPr>
            <a:spLocks noGrp="1"/>
          </p:cNvSpPr>
          <p:nvPr>
            <p:ph type="title"/>
          </p:nvPr>
        </p:nvSpPr>
        <p:spPr>
          <a:xfrm>
            <a:off x="1219200" y="2971800"/>
            <a:ext cx="6858000" cy="1066800"/>
          </a:xfrm>
        </p:spPr>
        <p:txBody>
          <a:bodyPr anchor="t"/>
          <a:lstStyle>
            <a:lvl1pPr algn="r">
              <a:buNone/>
              <a:defRPr sz="3200" b="0" cap="none" baseline="0"/>
            </a:lvl1pPr>
          </a:lstStyle>
          <a:p>
            <a:r>
              <a:rPr lang="zh-CN" altLang="en-US" smtClean="0"/>
              <a:t>单击此处编辑母版标题样式</a:t>
            </a:r>
            <a:endParaRPr lang="en-US"/>
          </a:p>
        </p:txBody>
      </p:sp>
      <p:sp>
        <p:nvSpPr>
          <p:cNvPr id="3" name="文本占位符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6" name="日期占位符 3"/>
          <p:cNvSpPr>
            <a:spLocks noGrp="1"/>
          </p:cNvSpPr>
          <p:nvPr>
            <p:ph type="dt" sz="half" idx="10"/>
          </p:nvPr>
        </p:nvSpPr>
        <p:spPr>
          <a:xfrm>
            <a:off x="6400800" y="6354763"/>
            <a:ext cx="2286000" cy="366712"/>
          </a:xfrm>
        </p:spPr>
        <p:txBody>
          <a:bodyPr/>
          <a:lstStyle>
            <a:lvl1pPr>
              <a:defRPr/>
            </a:lvl1pPr>
          </a:lstStyle>
          <a:p>
            <a:fld id="{7018ADE6-5A8D-4F93-A4D3-6D8B6A68B4A0}" type="datetimeFigureOut">
              <a:rPr lang="zh-CN" altLang="en-US"/>
              <a:pPr/>
              <a:t>2011/8/31</a:t>
            </a:fld>
            <a:endParaRPr lang="en-US" altLang="zh-CN"/>
          </a:p>
        </p:txBody>
      </p:sp>
      <p:sp>
        <p:nvSpPr>
          <p:cNvPr id="7" name="页脚占位符 4"/>
          <p:cNvSpPr>
            <a:spLocks noGrp="1"/>
          </p:cNvSpPr>
          <p:nvPr>
            <p:ph type="ftr" sz="quarter" idx="11"/>
          </p:nvPr>
        </p:nvSpPr>
        <p:spPr>
          <a:xfrm>
            <a:off x="2898775" y="6354763"/>
            <a:ext cx="3475038" cy="366712"/>
          </a:xfrm>
        </p:spPr>
        <p:txBody>
          <a:bodyPr/>
          <a:lstStyle>
            <a:lvl1pPr>
              <a:defRPr/>
            </a:lvl1pPr>
          </a:lstStyle>
          <a:p>
            <a:endParaRPr lang="zh-CN" altLang="en-US"/>
          </a:p>
        </p:txBody>
      </p:sp>
      <p:sp>
        <p:nvSpPr>
          <p:cNvPr id="8" name="灯片编号占位符 5"/>
          <p:cNvSpPr>
            <a:spLocks noGrp="1"/>
          </p:cNvSpPr>
          <p:nvPr>
            <p:ph type="sldNum" sz="quarter" idx="12"/>
          </p:nvPr>
        </p:nvSpPr>
        <p:spPr>
          <a:xfrm>
            <a:off x="1069975" y="6354763"/>
            <a:ext cx="1520825" cy="366712"/>
          </a:xfrm>
        </p:spPr>
        <p:txBody>
          <a:bodyPr/>
          <a:lstStyle>
            <a:lvl1pPr>
              <a:defRPr/>
            </a:lvl1pPr>
          </a:lstStyle>
          <a:p>
            <a:fld id="{DE0AA900-4469-46A9-87FC-4A5F64555587}" type="slidenum">
              <a:rPr lang="zh-CN" altLang="en-US"/>
              <a:pPr/>
              <a:t>‹#›</a:t>
            </a:fld>
            <a:endParaRPr lang="en-US" altLang="zh-CN"/>
          </a:p>
        </p:txBody>
      </p:sp>
    </p:spTree>
    <p:extLst>
      <p:ext uri="{BB962C8B-B14F-4D97-AF65-F5344CB8AC3E}">
        <p14:creationId xmlns:p14="http://schemas.microsoft.com/office/powerpoint/2010/main" xmlns="" val="19325422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lang="zh-CN" altLang="en-US" smtClean="0"/>
              <a:t>单击此处编辑母版标题样式</a:t>
            </a:r>
            <a:endParaRPr lang="en-US"/>
          </a:p>
        </p:txBody>
      </p:sp>
      <p:sp>
        <p:nvSpPr>
          <p:cNvPr id="9" name="内容占位符 8"/>
          <p:cNvSpPr>
            <a:spLocks noGrp="1"/>
          </p:cNvSpPr>
          <p:nvPr>
            <p:ph sz="quarter" idx="1"/>
          </p:nvPr>
        </p:nvSpPr>
        <p:spPr>
          <a:xfrm>
            <a:off x="457200" y="1219200"/>
            <a:ext cx="4041648" cy="4937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内容占位符 10"/>
          <p:cNvSpPr>
            <a:spLocks noGrp="1"/>
          </p:cNvSpPr>
          <p:nvPr>
            <p:ph sz="quarter" idx="2"/>
          </p:nvPr>
        </p:nvSpPr>
        <p:spPr>
          <a:xfrm>
            <a:off x="4632198" y="1216152"/>
            <a:ext cx="4041648" cy="4937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fld id="{08D14ADD-986F-4E05-BBB3-45CF99FB4B88}" type="datetimeFigureOut">
              <a:rPr lang="zh-CN" altLang="en-US"/>
              <a:pPr/>
              <a:t>2011/8/31</a:t>
            </a:fld>
            <a:endParaRPr lang="en-US" altLang="zh-CN"/>
          </a:p>
        </p:txBody>
      </p:sp>
      <p:sp>
        <p:nvSpPr>
          <p:cNvPr id="6" name="页脚占位符 2"/>
          <p:cNvSpPr>
            <a:spLocks noGrp="1"/>
          </p:cNvSpPr>
          <p:nvPr>
            <p:ph type="ftr" sz="quarter" idx="11"/>
          </p:nvPr>
        </p:nvSpPr>
        <p:spPr/>
        <p:txBody>
          <a:bodyPr/>
          <a:lstStyle>
            <a:lvl1pPr>
              <a:defRPr/>
            </a:lvl1pPr>
          </a:lstStyle>
          <a:p>
            <a:endParaRPr lang="zh-CN" altLang="en-US"/>
          </a:p>
        </p:txBody>
      </p:sp>
      <p:sp>
        <p:nvSpPr>
          <p:cNvPr id="7" name="灯片编号占位符 22"/>
          <p:cNvSpPr>
            <a:spLocks noGrp="1"/>
          </p:cNvSpPr>
          <p:nvPr>
            <p:ph type="sldNum" sz="quarter" idx="12"/>
          </p:nvPr>
        </p:nvSpPr>
        <p:spPr/>
        <p:txBody>
          <a:bodyPr/>
          <a:lstStyle>
            <a:lvl1pPr>
              <a:defRPr/>
            </a:lvl1pPr>
          </a:lstStyle>
          <a:p>
            <a:fld id="{F3E5B360-71CF-47F7-BB96-E308D29094D8}" type="slidenum">
              <a:rPr lang="zh-CN" altLang="en-US"/>
              <a:pPr/>
              <a:t>‹#›</a:t>
            </a:fld>
            <a:endParaRPr lang="en-US" altLang="zh-CN"/>
          </a:p>
        </p:txBody>
      </p:sp>
    </p:spTree>
    <p:extLst>
      <p:ext uri="{BB962C8B-B14F-4D97-AF65-F5344CB8AC3E}">
        <p14:creationId xmlns:p14="http://schemas.microsoft.com/office/powerpoint/2010/main" xmlns="" val="25746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11" name="内容占位符 10"/>
          <p:cNvSpPr>
            <a:spLocks noGrp="1"/>
          </p:cNvSpPr>
          <p:nvPr>
            <p:ph sz="quarter" idx="2"/>
          </p:nvPr>
        </p:nvSpPr>
        <p:spPr>
          <a:xfrm>
            <a:off x="457200" y="2133600"/>
            <a:ext cx="4038600" cy="4038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quarter" idx="4"/>
          </p:nvPr>
        </p:nvSpPr>
        <p:spPr>
          <a:xfrm>
            <a:off x="4648200" y="2133600"/>
            <a:ext cx="4038600" cy="4038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13"/>
          <p:cNvSpPr>
            <a:spLocks noGrp="1"/>
          </p:cNvSpPr>
          <p:nvPr>
            <p:ph type="dt" sz="half" idx="10"/>
          </p:nvPr>
        </p:nvSpPr>
        <p:spPr/>
        <p:txBody>
          <a:bodyPr/>
          <a:lstStyle>
            <a:lvl1pPr>
              <a:defRPr/>
            </a:lvl1pPr>
          </a:lstStyle>
          <a:p>
            <a:fld id="{CD095A99-628A-447B-A4A1-31E7F73B591B}" type="datetimeFigureOut">
              <a:rPr lang="zh-CN" altLang="en-US"/>
              <a:pPr/>
              <a:t>2011/8/31</a:t>
            </a:fld>
            <a:endParaRPr lang="en-US" altLang="zh-CN"/>
          </a:p>
        </p:txBody>
      </p:sp>
      <p:sp>
        <p:nvSpPr>
          <p:cNvPr id="8" name="页脚占位符 2"/>
          <p:cNvSpPr>
            <a:spLocks noGrp="1"/>
          </p:cNvSpPr>
          <p:nvPr>
            <p:ph type="ftr" sz="quarter" idx="11"/>
          </p:nvPr>
        </p:nvSpPr>
        <p:spPr/>
        <p:txBody>
          <a:bodyPr/>
          <a:lstStyle>
            <a:lvl1pPr>
              <a:defRPr/>
            </a:lvl1pPr>
          </a:lstStyle>
          <a:p>
            <a:endParaRPr lang="zh-CN" altLang="en-US"/>
          </a:p>
        </p:txBody>
      </p:sp>
      <p:sp>
        <p:nvSpPr>
          <p:cNvPr id="9" name="灯片编号占位符 22"/>
          <p:cNvSpPr>
            <a:spLocks noGrp="1"/>
          </p:cNvSpPr>
          <p:nvPr>
            <p:ph type="sldNum" sz="quarter" idx="12"/>
          </p:nvPr>
        </p:nvSpPr>
        <p:spPr/>
        <p:txBody>
          <a:bodyPr/>
          <a:lstStyle>
            <a:lvl1pPr>
              <a:defRPr/>
            </a:lvl1pPr>
          </a:lstStyle>
          <a:p>
            <a:fld id="{A136DD82-C84D-4F41-B8D0-522B5982F2AA}" type="slidenum">
              <a:rPr lang="zh-CN" altLang="en-US"/>
              <a:pPr/>
              <a:t>‹#›</a:t>
            </a:fld>
            <a:endParaRPr lang="en-US" altLang="zh-CN"/>
          </a:p>
        </p:txBody>
      </p:sp>
    </p:spTree>
    <p:extLst>
      <p:ext uri="{BB962C8B-B14F-4D97-AF65-F5344CB8AC3E}">
        <p14:creationId xmlns:p14="http://schemas.microsoft.com/office/powerpoint/2010/main" xmlns="" val="323083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2" name="标题 1"/>
          <p:cNvSpPr>
            <a:spLocks noGrp="1"/>
          </p:cNvSpPr>
          <p:nvPr>
            <p:ph type="title"/>
          </p:nvPr>
        </p:nvSpPr>
        <p:spPr>
          <a:xfrm>
            <a:off x="457200" y="228600"/>
            <a:ext cx="8229600" cy="914400"/>
          </a:xfrm>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fld id="{08B321A9-B875-4B96-A00F-1C6CA7FB1F85}" type="datetimeFigureOut">
              <a:rPr lang="zh-CN" altLang="en-US"/>
              <a:pPr/>
              <a:t>2011/8/31</a:t>
            </a:fld>
            <a:endParaRPr lang="en-US" altLang="zh-CN"/>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4F2C32A1-D799-4595-B216-D6E308896CD7}" type="slidenum">
              <a:rPr lang="zh-CN" altLang="en-US"/>
              <a:pPr/>
              <a:t>‹#›</a:t>
            </a:fld>
            <a:endParaRPr lang="en-US" altLang="zh-CN"/>
          </a:p>
        </p:txBody>
      </p:sp>
    </p:spTree>
    <p:extLst>
      <p:ext uri="{BB962C8B-B14F-4D97-AF65-F5344CB8AC3E}">
        <p14:creationId xmlns:p14="http://schemas.microsoft.com/office/powerpoint/2010/main" xmlns="" val="419489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3"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4" name="日期占位符 1"/>
          <p:cNvSpPr>
            <a:spLocks noGrp="1"/>
          </p:cNvSpPr>
          <p:nvPr>
            <p:ph type="dt" sz="half" idx="10"/>
          </p:nvPr>
        </p:nvSpPr>
        <p:spPr/>
        <p:txBody>
          <a:bodyPr/>
          <a:lstStyle>
            <a:lvl1pPr>
              <a:defRPr/>
            </a:lvl1pPr>
          </a:lstStyle>
          <a:p>
            <a:fld id="{FEABAFBE-E875-4223-8036-5CF45AB5B0E5}" type="datetimeFigureOut">
              <a:rPr lang="zh-CN" altLang="en-US"/>
              <a:pPr/>
              <a:t>2011/8/31</a:t>
            </a:fld>
            <a:endParaRPr lang="en-US" altLang="zh-CN"/>
          </a:p>
        </p:txBody>
      </p:sp>
      <p:sp>
        <p:nvSpPr>
          <p:cNvPr id="5" name="页脚占位符 2"/>
          <p:cNvSpPr>
            <a:spLocks noGrp="1"/>
          </p:cNvSpPr>
          <p:nvPr>
            <p:ph type="ftr" sz="quarter" idx="11"/>
          </p:nvPr>
        </p:nvSpPr>
        <p:spPr/>
        <p:txBody>
          <a:bodyPr/>
          <a:lstStyle>
            <a:lvl1pPr>
              <a:defRPr/>
            </a:lvl1pPr>
          </a:lstStyle>
          <a:p>
            <a:endParaRPr lang="zh-CN" altLang="en-US"/>
          </a:p>
        </p:txBody>
      </p:sp>
      <p:sp>
        <p:nvSpPr>
          <p:cNvPr id="6" name="灯片编号占位符 3"/>
          <p:cNvSpPr>
            <a:spLocks noGrp="1"/>
          </p:cNvSpPr>
          <p:nvPr>
            <p:ph type="sldNum" sz="quarter" idx="12"/>
          </p:nvPr>
        </p:nvSpPr>
        <p:spPr/>
        <p:txBody>
          <a:bodyPr/>
          <a:lstStyle>
            <a:lvl1pPr>
              <a:defRPr/>
            </a:lvl1pPr>
          </a:lstStyle>
          <a:p>
            <a:fld id="{4BA80656-1037-4207-82B4-1A5171B92E25}" type="slidenum">
              <a:rPr lang="zh-CN" altLang="en-US"/>
              <a:pPr/>
              <a:t>‹#›</a:t>
            </a:fld>
            <a:endParaRPr lang="en-US" altLang="zh-CN"/>
          </a:p>
        </p:txBody>
      </p:sp>
    </p:spTree>
    <p:extLst>
      <p:ext uri="{BB962C8B-B14F-4D97-AF65-F5344CB8AC3E}">
        <p14:creationId xmlns:p14="http://schemas.microsoft.com/office/powerpoint/2010/main" xmlns="" val="37514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直接连接符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等腰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2" name="标题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12" name="内容占位符 11"/>
          <p:cNvSpPr>
            <a:spLocks noGrp="1"/>
          </p:cNvSpPr>
          <p:nvPr>
            <p:ph sz="quarter" idx="1"/>
          </p:nvPr>
        </p:nvSpPr>
        <p:spPr>
          <a:xfrm>
            <a:off x="304800" y="304800"/>
            <a:ext cx="5715000"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4"/>
          <p:cNvSpPr>
            <a:spLocks noGrp="1"/>
          </p:cNvSpPr>
          <p:nvPr>
            <p:ph type="dt" sz="half" idx="10"/>
          </p:nvPr>
        </p:nvSpPr>
        <p:spPr/>
        <p:txBody>
          <a:bodyPr/>
          <a:lstStyle>
            <a:lvl1pPr>
              <a:defRPr/>
            </a:lvl1pPr>
          </a:lstStyle>
          <a:p>
            <a:fld id="{D7E16C85-1AB3-4160-A0DD-20055AF16DF6}" type="datetimeFigureOut">
              <a:rPr lang="zh-CN" altLang="en-US"/>
              <a:pPr/>
              <a:t>2011/8/31</a:t>
            </a:fld>
            <a:endParaRPr lang="en-US" altLang="zh-CN"/>
          </a:p>
        </p:txBody>
      </p:sp>
      <p:sp>
        <p:nvSpPr>
          <p:cNvPr id="9" name="页脚占位符 5"/>
          <p:cNvSpPr>
            <a:spLocks noGrp="1"/>
          </p:cNvSpPr>
          <p:nvPr>
            <p:ph type="ftr" sz="quarter" idx="11"/>
          </p:nvPr>
        </p:nvSpPr>
        <p:spPr/>
        <p:txBody>
          <a:bodyPr/>
          <a:lstStyle>
            <a:lvl1pPr>
              <a:defRPr/>
            </a:lvl1pPr>
          </a:lstStyle>
          <a:p>
            <a:endParaRPr lang="zh-CN" altLang="en-US"/>
          </a:p>
        </p:txBody>
      </p:sp>
      <p:sp>
        <p:nvSpPr>
          <p:cNvPr id="10" name="灯片编号占位符 6"/>
          <p:cNvSpPr>
            <a:spLocks noGrp="1"/>
          </p:cNvSpPr>
          <p:nvPr>
            <p:ph type="sldNum" sz="quarter" idx="12"/>
          </p:nvPr>
        </p:nvSpPr>
        <p:spPr/>
        <p:txBody>
          <a:bodyPr/>
          <a:lstStyle>
            <a:lvl1pPr>
              <a:defRPr/>
            </a:lvl1pPr>
          </a:lstStyle>
          <a:p>
            <a:fld id="{F3154482-8938-421B-B1E1-6CD619404048}" type="slidenum">
              <a:rPr lang="zh-CN" altLang="en-US"/>
              <a:pPr/>
              <a:t>‹#›</a:t>
            </a:fld>
            <a:endParaRPr lang="en-US" altLang="zh-CN"/>
          </a:p>
        </p:txBody>
      </p:sp>
    </p:spTree>
    <p:extLst>
      <p:ext uri="{BB962C8B-B14F-4D97-AF65-F5344CB8AC3E}">
        <p14:creationId xmlns:p14="http://schemas.microsoft.com/office/powerpoint/2010/main" xmlns="" val="51155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5"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等腰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7" name="矩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8" name="日期占位符 4"/>
          <p:cNvSpPr>
            <a:spLocks noGrp="1"/>
          </p:cNvSpPr>
          <p:nvPr>
            <p:ph type="dt" sz="half" idx="10"/>
          </p:nvPr>
        </p:nvSpPr>
        <p:spPr/>
        <p:txBody>
          <a:bodyPr/>
          <a:lstStyle>
            <a:lvl1pPr>
              <a:defRPr/>
            </a:lvl1pPr>
          </a:lstStyle>
          <a:p>
            <a:fld id="{B1B03EC6-D50D-4A64-BD23-1F9B1E2347EF}" type="datetimeFigureOut">
              <a:rPr lang="zh-CN" altLang="en-US"/>
              <a:pPr/>
              <a:t>2011/8/31</a:t>
            </a:fld>
            <a:endParaRPr lang="en-US" altLang="zh-CN"/>
          </a:p>
        </p:txBody>
      </p:sp>
      <p:sp>
        <p:nvSpPr>
          <p:cNvPr id="9" name="页脚占位符 5"/>
          <p:cNvSpPr>
            <a:spLocks noGrp="1"/>
          </p:cNvSpPr>
          <p:nvPr>
            <p:ph type="ftr" sz="quarter" idx="11"/>
          </p:nvPr>
        </p:nvSpPr>
        <p:spPr/>
        <p:txBody>
          <a:bodyPr/>
          <a:lstStyle>
            <a:lvl1pPr>
              <a:defRPr/>
            </a:lvl1pPr>
          </a:lstStyle>
          <a:p>
            <a:endParaRPr lang="zh-CN" altLang="en-US"/>
          </a:p>
        </p:txBody>
      </p:sp>
      <p:sp>
        <p:nvSpPr>
          <p:cNvPr id="10" name="灯片编号占位符 6"/>
          <p:cNvSpPr>
            <a:spLocks noGrp="1"/>
          </p:cNvSpPr>
          <p:nvPr>
            <p:ph type="sldNum" sz="quarter" idx="12"/>
          </p:nvPr>
        </p:nvSpPr>
        <p:spPr/>
        <p:txBody>
          <a:bodyPr/>
          <a:lstStyle>
            <a:lvl1pPr>
              <a:defRPr/>
            </a:lvl1pPr>
          </a:lstStyle>
          <a:p>
            <a:fld id="{9E108C21-A76A-4A62-9831-F17146E95CC8}" type="slidenum">
              <a:rPr lang="zh-CN" altLang="en-US"/>
              <a:pPr/>
              <a:t>‹#›</a:t>
            </a:fld>
            <a:endParaRPr lang="en-US" altLang="zh-CN"/>
          </a:p>
        </p:txBody>
      </p:sp>
    </p:spTree>
    <p:extLst>
      <p:ext uri="{BB962C8B-B14F-4D97-AF65-F5344CB8AC3E}">
        <p14:creationId xmlns:p14="http://schemas.microsoft.com/office/powerpoint/2010/main" xmlns="" val="27976730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smtClean="0"/>
          </a:p>
        </p:txBody>
      </p:sp>
      <p:sp>
        <p:nvSpPr>
          <p:cNvPr id="1027" name="文本占位符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itchFamily="34" charset="0"/>
              </a:defRPr>
            </a:lvl1pPr>
          </a:lstStyle>
          <a:p>
            <a:fld id="{1BE8DF82-F75A-4F98-8795-04E4FE94497E}" type="datetimeFigureOut">
              <a:rPr lang="zh-CN" altLang="en-US"/>
              <a:pPr/>
              <a:t>2011/8/31</a:t>
            </a:fld>
            <a:endParaRPr lang="en-US" altLang="zh-CN"/>
          </a:p>
        </p:txBody>
      </p:sp>
      <p:sp>
        <p:nvSpPr>
          <p:cNvPr id="3" name="页脚占位符 2"/>
          <p:cNvSpPr>
            <a:spLocks noGrp="1"/>
          </p:cNvSpPr>
          <p:nvPr>
            <p:ph type="ftr" sz="quarter" idx="3"/>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chemeClr val="tx2"/>
                </a:solidFill>
                <a:latin typeface="Gill Sans MT" pitchFamily="34" charset="0"/>
              </a:defRPr>
            </a:lvl1pPr>
          </a:lstStyle>
          <a:p>
            <a:endParaRPr lang="zh-CN" altLang="en-US"/>
          </a:p>
        </p:txBody>
      </p:sp>
      <p:sp>
        <p:nvSpPr>
          <p:cNvPr id="23" name="灯片编号占位符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itchFamily="34" charset="0"/>
              </a:defRPr>
            </a:lvl1pPr>
          </a:lstStyle>
          <a:p>
            <a:fld id="{D47820AB-3C65-452A-8EAA-6E429E756D7F}" type="slidenum">
              <a:rPr lang="zh-CN" altLang="en-US"/>
              <a:pPr/>
              <a:t>‹#›</a:t>
            </a:fld>
            <a:endParaRPr lang="en-US" altLang="zh-CN"/>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华文新魏" pitchFamily="2" charset="-122"/>
            </a:endParaRPr>
          </a:p>
        </p:txBody>
      </p:sp>
      <p:pic>
        <p:nvPicPr>
          <p:cNvPr id="1034" name="图片 4"/>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6019800" y="6367463"/>
            <a:ext cx="26670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8" r:id="rId2"/>
    <p:sldLayoutId id="2147483674" r:id="rId3"/>
    <p:sldLayoutId id="2147483669" r:id="rId4"/>
    <p:sldLayoutId id="2147483670" r:id="rId5"/>
    <p:sldLayoutId id="2147483675" r:id="rId6"/>
    <p:sldLayoutId id="2147483676" r:id="rId7"/>
    <p:sldLayoutId id="2147483677" r:id="rId8"/>
    <p:sldLayoutId id="2147483678" r:id="rId9"/>
    <p:sldLayoutId id="2147483671" r:id="rId10"/>
    <p:sldLayoutId id="2147483679" r:id="rId11"/>
    <p:sldLayoutId id="2147483672" r:id="rId12"/>
  </p:sldLayoutIdLst>
  <p:timing>
    <p:tnLst>
      <p:par>
        <p:cTn id="1" dur="indefinite" restart="never" nodeType="tmRoot"/>
      </p:par>
    </p:tnLst>
  </p:timing>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ea typeface="宋体" pitchFamily="2" charset="-122"/>
        </a:defRPr>
      </a:lvl2pPr>
      <a:lvl3pPr algn="l" rtl="0" fontAlgn="base">
        <a:spcBef>
          <a:spcPct val="0"/>
        </a:spcBef>
        <a:spcAft>
          <a:spcPct val="0"/>
        </a:spcAft>
        <a:defRPr sz="3200">
          <a:solidFill>
            <a:schemeClr val="tx2"/>
          </a:solidFill>
          <a:latin typeface="Bookman Old Style" pitchFamily="18" charset="0"/>
          <a:ea typeface="宋体" pitchFamily="2" charset="-122"/>
        </a:defRPr>
      </a:lvl3pPr>
      <a:lvl4pPr algn="l" rtl="0" fontAlgn="base">
        <a:spcBef>
          <a:spcPct val="0"/>
        </a:spcBef>
        <a:spcAft>
          <a:spcPct val="0"/>
        </a:spcAft>
        <a:defRPr sz="3200">
          <a:solidFill>
            <a:schemeClr val="tx2"/>
          </a:solidFill>
          <a:latin typeface="Bookman Old Style" pitchFamily="18" charset="0"/>
          <a:ea typeface="宋体" pitchFamily="2" charset="-122"/>
        </a:defRPr>
      </a:lvl4pPr>
      <a:lvl5pPr algn="l" rtl="0" fontAlgn="base">
        <a:spcBef>
          <a:spcPct val="0"/>
        </a:spcBef>
        <a:spcAft>
          <a:spcPct val="0"/>
        </a:spcAft>
        <a:defRPr sz="3200">
          <a:solidFill>
            <a:schemeClr val="tx2"/>
          </a:solidFill>
          <a:latin typeface="Bookman Old Style" pitchFamily="18" charset="0"/>
          <a:ea typeface="宋体" pitchFamily="2" charset="-122"/>
        </a:defRPr>
      </a:lvl5pPr>
      <a:lvl6pPr marL="457200" algn="l" rtl="0" fontAlgn="base">
        <a:spcBef>
          <a:spcPct val="0"/>
        </a:spcBef>
        <a:spcAft>
          <a:spcPct val="0"/>
        </a:spcAft>
        <a:defRPr sz="3200">
          <a:solidFill>
            <a:schemeClr val="tx2"/>
          </a:solidFill>
          <a:latin typeface="Bookman Old Style" pitchFamily="18" charset="0"/>
          <a:ea typeface="宋体" pitchFamily="2" charset="-122"/>
        </a:defRPr>
      </a:lvl6pPr>
      <a:lvl7pPr marL="914400" algn="l" rtl="0" fontAlgn="base">
        <a:spcBef>
          <a:spcPct val="0"/>
        </a:spcBef>
        <a:spcAft>
          <a:spcPct val="0"/>
        </a:spcAft>
        <a:defRPr sz="3200">
          <a:solidFill>
            <a:schemeClr val="tx2"/>
          </a:solidFill>
          <a:latin typeface="Bookman Old Style" pitchFamily="18" charset="0"/>
          <a:ea typeface="宋体" pitchFamily="2" charset="-122"/>
        </a:defRPr>
      </a:lvl7pPr>
      <a:lvl8pPr marL="1371600" algn="l" rtl="0" fontAlgn="base">
        <a:spcBef>
          <a:spcPct val="0"/>
        </a:spcBef>
        <a:spcAft>
          <a:spcPct val="0"/>
        </a:spcAft>
        <a:defRPr sz="3200">
          <a:solidFill>
            <a:schemeClr val="tx2"/>
          </a:solidFill>
          <a:latin typeface="Bookman Old Style" pitchFamily="18" charset="0"/>
          <a:ea typeface="宋体" pitchFamily="2" charset="-122"/>
        </a:defRPr>
      </a:lvl8pPr>
      <a:lvl9pPr marL="1828800" algn="l" rtl="0" fontAlgn="base">
        <a:spcBef>
          <a:spcPct val="0"/>
        </a:spcBef>
        <a:spcAft>
          <a:spcPct val="0"/>
        </a:spcAft>
        <a:defRPr sz="3200">
          <a:solidFill>
            <a:schemeClr val="tx2"/>
          </a:solidFill>
          <a:latin typeface="Bookman Old Style" pitchFamily="18" charset="0"/>
          <a:ea typeface="宋体" pitchFamily="2" charset="-122"/>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5" name="标题 1"/>
          <p:cNvSpPr>
            <a:spLocks noGrp="1"/>
          </p:cNvSpPr>
          <p:nvPr>
            <p:ph type="ctrTitle"/>
          </p:nvPr>
        </p:nvSpPr>
        <p:spPr>
          <a:xfrm>
            <a:off x="1143000" y="4003675"/>
            <a:ext cx="7086600" cy="609600"/>
          </a:xfrm>
        </p:spPr>
        <p:txBody>
          <a:bodyPr/>
          <a:lstStyle/>
          <a:p>
            <a:pPr algn="ctr"/>
            <a:r>
              <a:rPr lang="en-US" altLang="zh-CN" sz="2800" smtClean="0"/>
              <a:t>CRIUS: User-Friendly Database Design</a:t>
            </a:r>
            <a:endParaRPr lang="zh-CN" altLang="en-US" sz="2800" smtClean="0"/>
          </a:p>
        </p:txBody>
      </p:sp>
      <p:sp>
        <p:nvSpPr>
          <p:cNvPr id="3" name="副标题 2"/>
          <p:cNvSpPr>
            <a:spLocks noGrp="1"/>
          </p:cNvSpPr>
          <p:nvPr>
            <p:ph type="subTitle" idx="1"/>
          </p:nvPr>
        </p:nvSpPr>
        <p:spPr/>
        <p:txBody>
          <a:bodyPr>
            <a:normAutofit/>
          </a:bodyPr>
          <a:lstStyle/>
          <a:p>
            <a:pPr>
              <a:lnSpc>
                <a:spcPct val="80000"/>
              </a:lnSpc>
            </a:pPr>
            <a:r>
              <a:rPr lang="en-US" altLang="zh-CN" sz="1400" smtClean="0">
                <a:solidFill>
                  <a:srgbClr val="0D0D0D"/>
                </a:solidFill>
              </a:rPr>
              <a:t>Li (Eric) Qian, Kristen LeFevre, H. V. Jagadish</a:t>
            </a:r>
          </a:p>
          <a:p>
            <a:pPr>
              <a:lnSpc>
                <a:spcPct val="80000"/>
              </a:lnSpc>
            </a:pPr>
            <a:r>
              <a:rPr lang="en-US" altLang="zh-CN" sz="1400" smtClean="0">
                <a:solidFill>
                  <a:srgbClr val="0D0D0D"/>
                </a:solidFill>
              </a:rPr>
              <a:t>University of Michigan, Ann Arbor</a:t>
            </a:r>
            <a:endParaRPr lang="zh-CN" altLang="en-US" sz="1400" smtClean="0">
              <a:solidFill>
                <a:srgbClr val="0D0D0D"/>
              </a:solidFill>
            </a:endParaRPr>
          </a:p>
        </p:txBody>
      </p:sp>
      <p:pic>
        <p:nvPicPr>
          <p:cNvPr id="13357" name="图片 3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5835650"/>
            <a:ext cx="26670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ea typeface="宋体" pitchFamily="2" charset="-122"/>
              </a:rPr>
              <a:t>Outline</a:t>
            </a:r>
          </a:p>
        </p:txBody>
      </p:sp>
      <p:sp>
        <p:nvSpPr>
          <p:cNvPr id="44035" name="Rectangle 3"/>
          <p:cNvSpPr>
            <a:spLocks noGrp="1"/>
          </p:cNvSpPr>
          <p:nvPr>
            <p:ph type="body" idx="1"/>
          </p:nvPr>
        </p:nvSpPr>
        <p:spPr>
          <a:xfrm>
            <a:off x="457200" y="1219200"/>
            <a:ext cx="8229600" cy="4910138"/>
          </a:xfrm>
        </p:spPr>
        <p:txBody>
          <a:bodyPr/>
          <a:lstStyle/>
          <a:p>
            <a:r>
              <a:rPr lang="en-US" dirty="0" smtClean="0">
                <a:solidFill>
                  <a:schemeClr val="bg1">
                    <a:lumMod val="75000"/>
                  </a:schemeClr>
                </a:solidFill>
                <a:ea typeface="华文新魏" pitchFamily="2" charset="-122"/>
              </a:rPr>
              <a:t>Motivation</a:t>
            </a:r>
          </a:p>
          <a:p>
            <a:r>
              <a:rPr lang="en-US" dirty="0" smtClean="0">
                <a:solidFill>
                  <a:schemeClr val="bg1">
                    <a:lumMod val="75000"/>
                  </a:schemeClr>
                </a:solidFill>
                <a:ea typeface="华文新魏" pitchFamily="2" charset="-122"/>
              </a:rPr>
              <a:t>Interface</a:t>
            </a:r>
          </a:p>
          <a:p>
            <a:r>
              <a:rPr lang="en-US" dirty="0" smtClean="0">
                <a:solidFill>
                  <a:srgbClr val="C00000"/>
                </a:solidFill>
                <a:ea typeface="华文新魏" pitchFamily="2" charset="-122"/>
              </a:rPr>
              <a:t>Algebra</a:t>
            </a:r>
          </a:p>
          <a:p>
            <a:r>
              <a:rPr lang="en-US" dirty="0" smtClean="0">
                <a:ea typeface="华文新魏" pitchFamily="2" charset="-122"/>
              </a:rPr>
              <a:t>Guidance Feature</a:t>
            </a:r>
          </a:p>
          <a:p>
            <a:r>
              <a:rPr lang="en-US" dirty="0" smtClean="0">
                <a:ea typeface="华文新魏" pitchFamily="2" charset="-122"/>
              </a:rPr>
              <a:t>Storage</a:t>
            </a:r>
          </a:p>
          <a:p>
            <a:r>
              <a:rPr lang="en-US" dirty="0" smtClean="0">
                <a:ea typeface="华文新魏" pitchFamily="2" charset="-122"/>
              </a:rPr>
              <a:t>Evaluation</a:t>
            </a:r>
          </a:p>
        </p:txBody>
      </p:sp>
    </p:spTree>
    <p:extLst>
      <p:ext uri="{BB962C8B-B14F-4D97-AF65-F5344CB8AC3E}">
        <p14:creationId xmlns:p14="http://schemas.microsoft.com/office/powerpoint/2010/main" xmlns="" val="1996555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Migration in Schema Evolution</a:t>
            </a:r>
            <a:endParaRPr lang="zh-CN" altLang="en-US" dirty="0"/>
          </a:p>
        </p:txBody>
      </p:sp>
      <p:sp>
        <p:nvSpPr>
          <p:cNvPr id="3" name="内容占位符 2"/>
          <p:cNvSpPr>
            <a:spLocks noGrp="1"/>
          </p:cNvSpPr>
          <p:nvPr>
            <p:ph sz="quarter" idx="1"/>
          </p:nvPr>
        </p:nvSpPr>
        <p:spPr>
          <a:xfrm>
            <a:off x="457200" y="1219200"/>
            <a:ext cx="8229600" cy="1295400"/>
          </a:xfrm>
        </p:spPr>
        <p:txBody>
          <a:bodyPr/>
          <a:lstStyle/>
          <a:p>
            <a:r>
              <a:rPr lang="en-US" altLang="zh-CN" sz="2000" dirty="0" smtClean="0"/>
              <a:t>Data needs to be migrated from the old schema to the new one.</a:t>
            </a:r>
          </a:p>
          <a:p>
            <a:pPr lvl="1"/>
            <a:r>
              <a:rPr lang="en-US" altLang="zh-CN" sz="2000" dirty="0" smtClean="0"/>
              <a:t>May involve data copy/merge.</a:t>
            </a:r>
          </a:p>
          <a:p>
            <a:pPr lvl="1"/>
            <a:r>
              <a:rPr lang="en-US" altLang="zh-CN" sz="2000" dirty="0" smtClean="0"/>
              <a:t>Users need to edit in a cell-by-cell manner.</a:t>
            </a:r>
            <a:endParaRPr lang="zh-CN" altLang="en-US" sz="2000" dirty="0"/>
          </a:p>
        </p:txBody>
      </p:sp>
      <p:graphicFrame>
        <p:nvGraphicFramePr>
          <p:cNvPr id="7" name="表格 6"/>
          <p:cNvGraphicFramePr>
            <a:graphicFrameLocks noGrp="1"/>
          </p:cNvGraphicFramePr>
          <p:nvPr>
            <p:extLst>
              <p:ext uri="{D42A27DB-BD31-4B8C-83A1-F6EECF244321}">
                <p14:modId xmlns:p14="http://schemas.microsoft.com/office/powerpoint/2010/main" xmlns="" val="3995386014"/>
              </p:ext>
            </p:extLst>
          </p:nvPr>
        </p:nvGraphicFramePr>
        <p:xfrm>
          <a:off x="1600200" y="2590800"/>
          <a:ext cx="5791200" cy="1219200"/>
        </p:xfrm>
        <a:graphic>
          <a:graphicData uri="http://schemas.openxmlformats.org/drawingml/2006/table">
            <a:tbl>
              <a:tblPr/>
              <a:tblGrid>
                <a:gridCol w="1930400"/>
                <a:gridCol w="1930400"/>
                <a:gridCol w="1930400"/>
              </a:tblGrid>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633F32"/>
                          </a:solidFill>
                          <a:effectLst/>
                          <a:latin typeface="Gill Sans MT" pitchFamily="34" charset="0"/>
                          <a:ea typeface="华文新魏" pitchFamily="2" charset="-122"/>
                        </a:rPr>
                        <a:t>Name</a:t>
                      </a:r>
                      <a:endParaRPr kumimoji="0" lang="zh-CN" altLang="en-US" sz="14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633F32"/>
                          </a:solidFill>
                          <a:effectLst/>
                          <a:latin typeface="Gill Sans MT" pitchFamily="34" charset="0"/>
                          <a:ea typeface="华文新魏" pitchFamily="2" charset="-122"/>
                        </a:rPr>
                        <a:t>City</a:t>
                      </a:r>
                      <a:endParaRPr kumimoji="0" lang="zh-CN" altLang="en-US" sz="14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633F32"/>
                          </a:solidFill>
                          <a:effectLst/>
                          <a:latin typeface="Gill Sans MT" pitchFamily="34" charset="0"/>
                          <a:ea typeface="华文新魏" pitchFamily="2" charset="-122"/>
                        </a:rPr>
                        <a:t>Address</a:t>
                      </a:r>
                      <a:endParaRPr kumimoji="0" lang="zh-CN" altLang="en-US" sz="14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C737"/>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Mary</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Chicago</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2364 Bishop</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Keith</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Ann Arbor</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101 Plymouth</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Keith</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Ann Arbor</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202 Main</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xmlns="" val="4105383760"/>
              </p:ext>
            </p:extLst>
          </p:nvPr>
        </p:nvGraphicFramePr>
        <p:xfrm>
          <a:off x="1600200" y="4038600"/>
          <a:ext cx="5791200" cy="1524000"/>
        </p:xfrm>
        <a:graphic>
          <a:graphicData uri="http://schemas.openxmlformats.org/drawingml/2006/table">
            <a:tbl>
              <a:tblPr/>
              <a:tblGrid>
                <a:gridCol w="1930400"/>
                <a:gridCol w="1930400"/>
                <a:gridCol w="1930400"/>
              </a:tblGrid>
              <a:tr h="18860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633F32"/>
                          </a:solidFill>
                          <a:effectLst/>
                          <a:latin typeface="Gill Sans MT" pitchFamily="34" charset="0"/>
                          <a:ea typeface="华文新魏" pitchFamily="2" charset="-122"/>
                        </a:rPr>
                        <a:t>Name</a:t>
                      </a:r>
                      <a:endParaRPr kumimoji="0" lang="zh-CN" altLang="en-US" sz="14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633F32"/>
                          </a:solidFill>
                          <a:effectLst/>
                          <a:latin typeface="Gill Sans MT" pitchFamily="34" charset="0"/>
                          <a:ea typeface="华文新魏" pitchFamily="2" charset="-122"/>
                        </a:rPr>
                        <a:t>City</a:t>
                      </a:r>
                      <a:endParaRPr kumimoji="0" lang="zh-CN" altLang="en-US" sz="14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4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188606">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633F32"/>
                          </a:solidFill>
                          <a:effectLst/>
                          <a:latin typeface="Gill Sans MT" pitchFamily="34" charset="0"/>
                          <a:ea typeface="华文新魏" pitchFamily="2" charset="-122"/>
                        </a:rPr>
                        <a:t>Address</a:t>
                      </a:r>
                      <a:endParaRPr kumimoji="0" lang="zh-CN" altLang="en-US" sz="14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22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Mary</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Chicago</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2364 Bishop</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2298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Keith</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Ann Arbor</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Gill Sans MT" pitchFamily="34" charset="0"/>
                          <a:ea typeface="华文新魏" pitchFamily="2" charset="-122"/>
                        </a:rPr>
                        <a:t>101 Plymouth</a:t>
                      </a:r>
                      <a:endParaRPr kumimoji="0" lang="zh-CN" altLang="en-US" sz="14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229863">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Gill Sans MT" pitchFamily="34" charset="0"/>
                          <a:ea typeface="华文新魏" pitchFamily="2" charset="-122"/>
                        </a:rPr>
                        <a:t>202 Main</a:t>
                      </a:r>
                      <a:endParaRPr kumimoji="0" lang="zh-CN" altLang="en-US" sz="14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sp>
        <p:nvSpPr>
          <p:cNvPr id="4" name="右弧形箭头 3"/>
          <p:cNvSpPr/>
          <p:nvPr/>
        </p:nvSpPr>
        <p:spPr>
          <a:xfrm>
            <a:off x="7772400" y="3276600"/>
            <a:ext cx="838200" cy="1600200"/>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xmlns="" val="220666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dirty="0" smtClean="0"/>
              <a:t>Introducing Operators!</a:t>
            </a:r>
            <a:endParaRPr lang="zh-CN" altLang="en-US" sz="2900" dirty="0" smtClean="0"/>
          </a:p>
        </p:txBody>
      </p:sp>
      <p:sp>
        <p:nvSpPr>
          <p:cNvPr id="18434" name="内容占位符 2"/>
          <p:cNvSpPr>
            <a:spLocks noGrp="1"/>
          </p:cNvSpPr>
          <p:nvPr>
            <p:ph sz="quarter" idx="1"/>
          </p:nvPr>
        </p:nvSpPr>
        <p:spPr>
          <a:xfrm>
            <a:off x="457200" y="1219200"/>
            <a:ext cx="8229600" cy="4937125"/>
          </a:xfrm>
        </p:spPr>
        <p:txBody>
          <a:bodyPr/>
          <a:lstStyle/>
          <a:p>
            <a:r>
              <a:rPr lang="en-US" altLang="zh-CN" sz="2400" dirty="0"/>
              <a:t>S</a:t>
            </a:r>
            <a:r>
              <a:rPr lang="en-US" altLang="zh-CN" sz="2400" dirty="0" smtClean="0"/>
              <a:t>chema restructuring operators:</a:t>
            </a:r>
          </a:p>
          <a:p>
            <a:pPr lvl="1"/>
            <a:r>
              <a:rPr lang="en-US" altLang="zh-CN" sz="2000" dirty="0" smtClean="0"/>
              <a:t>IMPORT, EXPORT, FLOAT, SINK</a:t>
            </a:r>
          </a:p>
          <a:p>
            <a:r>
              <a:rPr lang="en-US" altLang="zh-CN" sz="2400" dirty="0" smtClean="0"/>
              <a:t>Extended spreadsheet operators:</a:t>
            </a:r>
          </a:p>
          <a:p>
            <a:pPr lvl="1"/>
            <a:r>
              <a:rPr lang="en-US" altLang="zh-CN" sz="2000" dirty="0" smtClean="0"/>
              <a:t>Schema modification: Adding/Dropping Columns</a:t>
            </a:r>
          </a:p>
          <a:p>
            <a:pPr lvl="1"/>
            <a:r>
              <a:rPr lang="en-US" altLang="zh-CN" sz="2000" dirty="0" smtClean="0"/>
              <a:t>Data manipulation: Inserting/Deleting/Updating Tuples</a:t>
            </a:r>
          </a:p>
          <a:p>
            <a:r>
              <a:rPr lang="en-US" altLang="zh-CN" sz="2400" dirty="0" smtClean="0">
                <a:latin typeface="+mn-lt"/>
                <a:ea typeface="+mn-ea"/>
              </a:rPr>
              <a:t>Collectively, we call this set of operators </a:t>
            </a:r>
            <a:r>
              <a:rPr lang="en-US" altLang="zh-CN" sz="2400" dirty="0" smtClean="0">
                <a:solidFill>
                  <a:schemeClr val="accent3">
                    <a:lumMod val="50000"/>
                  </a:schemeClr>
                </a:solidFill>
                <a:latin typeface="+mn-lt"/>
                <a:ea typeface="+mn-ea"/>
              </a:rPr>
              <a:t>Span Table Algebra</a:t>
            </a:r>
            <a:r>
              <a:rPr lang="en-US" altLang="zh-CN" sz="2400" dirty="0" smtClean="0">
                <a:latin typeface="+mn-lt"/>
                <a:ea typeface="+mn-ea"/>
              </a:rPr>
              <a:t>.</a:t>
            </a:r>
          </a:p>
          <a:p>
            <a:endParaRPr lang="en-US" altLang="zh-CN" dirty="0" smtClean="0"/>
          </a:p>
          <a:p>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dirty="0" smtClean="0"/>
              <a:t>Span Table Algebra:</a:t>
            </a:r>
            <a:br>
              <a:rPr lang="en-US" altLang="zh-CN" sz="2900" dirty="0" smtClean="0"/>
            </a:br>
            <a:r>
              <a:rPr lang="en-US" altLang="zh-CN" sz="2900" dirty="0" smtClean="0"/>
              <a:t>Schema Restructuring Operators</a:t>
            </a:r>
            <a:endParaRPr lang="zh-CN" altLang="en-US" sz="2900" dirty="0" smtClean="0"/>
          </a:p>
        </p:txBody>
      </p:sp>
      <p:graphicFrame>
        <p:nvGraphicFramePr>
          <p:cNvPr id="6" name="内容占位符 5"/>
          <p:cNvGraphicFramePr>
            <a:graphicFrameLocks noGrp="1"/>
          </p:cNvGraphicFramePr>
          <p:nvPr>
            <p:ph sz="quarter" idx="1"/>
          </p:nvPr>
        </p:nvGraphicFramePr>
        <p:xfrm>
          <a:off x="457200" y="1219200"/>
          <a:ext cx="8229600" cy="1857375"/>
        </p:xfrm>
        <a:graphic>
          <a:graphicData uri="http://schemas.openxmlformats.org/drawingml/2006/table">
            <a:tbl>
              <a:tblPr/>
              <a:tblGrid>
                <a:gridCol w="2286000"/>
                <a:gridCol w="5943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Gill Sans MT" pitchFamily="34" charset="0"/>
                          <a:ea typeface="华文新魏" pitchFamily="2" charset="-122"/>
                        </a:rPr>
                        <a:t>Operator</a:t>
                      </a:r>
                      <a:endParaRPr kumimoji="0" lang="zh-CN" altLang="en-US" sz="1800" b="1"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A7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Gill Sans MT" pitchFamily="34" charset="0"/>
                          <a:ea typeface="华文新魏" pitchFamily="2" charset="-122"/>
                        </a:rPr>
                        <a:t>Description</a:t>
                      </a:r>
                      <a:endParaRPr kumimoji="0" lang="zh-CN" altLang="en-US" sz="1800" b="1"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A7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Import(A)</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Move A inward into a descendant relation.</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1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Export(A)</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Move A outward into an ancestor relation.</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8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Sink(A)</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Push A to create a new leaf relation.</a:t>
                      </a:r>
                      <a:endParaRPr kumimoji="0" lang="en-US" altLang="zh-CN"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1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Float(A)</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Lift A to create a new intermediate level.</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8EC"/>
                    </a:solidFill>
                  </a:tcPr>
                </a:tc>
              </a:tr>
            </a:tbl>
          </a:graphicData>
        </a:graphic>
      </p:graphicFrame>
      <p:graphicFrame>
        <p:nvGraphicFramePr>
          <p:cNvPr id="5" name="表格 4"/>
          <p:cNvGraphicFramePr>
            <a:graphicFrameLocks noGrp="1"/>
          </p:cNvGraphicFramePr>
          <p:nvPr/>
        </p:nvGraphicFramePr>
        <p:xfrm>
          <a:off x="1600200" y="3840163"/>
          <a:ext cx="6096000" cy="1485900"/>
        </p:xfrm>
        <a:graphic>
          <a:graphicData uri="http://schemas.openxmlformats.org/drawingml/2006/table">
            <a:tbl>
              <a:tblPr/>
              <a:tblGrid>
                <a:gridCol w="2032000"/>
                <a:gridCol w="2032000"/>
                <a:gridCol w="2032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Mary</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Chicago</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2364 Bishop</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101 Plymouth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202 Main</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bl>
          </a:graphicData>
        </a:graphic>
      </p:graphicFrame>
      <p:sp>
        <p:nvSpPr>
          <p:cNvPr id="7" name="TextBox 6"/>
          <p:cNvSpPr txBox="1">
            <a:spLocks noChangeArrowheads="1"/>
          </p:cNvSpPr>
          <p:nvPr/>
        </p:nvSpPr>
        <p:spPr bwMode="auto">
          <a:xfrm>
            <a:off x="3429000" y="3276600"/>
            <a:ext cx="2362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2400" b="1"/>
              <a:t>Sink(Address)</a:t>
            </a:r>
            <a:endParaRPr lang="zh-CN" altLang="en-US" sz="2400" b="1"/>
          </a:p>
        </p:txBody>
      </p:sp>
      <p:graphicFrame>
        <p:nvGraphicFramePr>
          <p:cNvPr id="8" name="表格 7"/>
          <p:cNvGraphicFramePr>
            <a:graphicFrameLocks noGrp="1"/>
          </p:cNvGraphicFramePr>
          <p:nvPr/>
        </p:nvGraphicFramePr>
        <p:xfrm>
          <a:off x="1600200" y="3844925"/>
          <a:ext cx="6096000" cy="1845945"/>
        </p:xfrm>
        <a:graphic>
          <a:graphicData uri="http://schemas.openxmlformats.org/drawingml/2006/table">
            <a:tbl>
              <a:tblPr/>
              <a:tblGrid>
                <a:gridCol w="2032000"/>
                <a:gridCol w="2032000"/>
                <a:gridCol w="2032000"/>
              </a:tblGrid>
              <a:tr h="1857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185738">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Mary</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Chicago</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2364 Bishop</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371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101 Plymouth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3714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202 Main</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graphicFrame>
        <p:nvGraphicFramePr>
          <p:cNvPr id="10" name="表格 9"/>
          <p:cNvGraphicFramePr>
            <a:graphicFrameLocks noGrp="1"/>
          </p:cNvGraphicFramePr>
          <p:nvPr/>
        </p:nvGraphicFramePr>
        <p:xfrm>
          <a:off x="1600200" y="3841750"/>
          <a:ext cx="6096000" cy="1845945"/>
        </p:xfrm>
        <a:graphic>
          <a:graphicData uri="http://schemas.openxmlformats.org/drawingml/2006/table">
            <a:tbl>
              <a:tblPr/>
              <a:tblGrid>
                <a:gridCol w="2032000"/>
                <a:gridCol w="2032000"/>
                <a:gridCol w="2032000"/>
              </a:tblGrid>
              <a:tr h="1857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hMerge="1">
                  <a:txBody>
                    <a:bodyPr/>
                    <a:lstStyle/>
                    <a:p>
                      <a:endParaRPr lang="zh-CN" altLang="en-US"/>
                    </a:p>
                  </a:txBody>
                  <a:tcPr/>
                </a:tc>
              </a:tr>
              <a:tr h="18573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Mary</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Chicago</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2364 Bishop</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371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101 Plymouth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3714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202 Main</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sp>
        <p:nvSpPr>
          <p:cNvPr id="9" name="TextBox 8"/>
          <p:cNvSpPr txBox="1">
            <a:spLocks noChangeArrowheads="1"/>
          </p:cNvSpPr>
          <p:nvPr/>
        </p:nvSpPr>
        <p:spPr bwMode="auto">
          <a:xfrm>
            <a:off x="3505200" y="3276600"/>
            <a:ext cx="20574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2400" b="1"/>
              <a:t>Import(City)</a:t>
            </a:r>
            <a:endParaRPr lang="zh-CN" altLang="en-US" sz="2400" b="1"/>
          </a:p>
        </p:txBody>
      </p:sp>
      <p:sp>
        <p:nvSpPr>
          <p:cNvPr id="13" name="TextBox 12"/>
          <p:cNvSpPr txBox="1">
            <a:spLocks noChangeArrowheads="1"/>
          </p:cNvSpPr>
          <p:nvPr/>
        </p:nvSpPr>
        <p:spPr bwMode="auto">
          <a:xfrm>
            <a:off x="3581400" y="3276600"/>
            <a:ext cx="20574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2400" b="1"/>
              <a:t>Export(City)</a:t>
            </a:r>
            <a:endParaRPr lang="zh-CN" altLang="en-US" sz="2400" b="1"/>
          </a:p>
        </p:txBody>
      </p:sp>
      <p:graphicFrame>
        <p:nvGraphicFramePr>
          <p:cNvPr id="14" name="表格 13"/>
          <p:cNvGraphicFramePr>
            <a:graphicFrameLocks noGrp="1"/>
          </p:cNvGraphicFramePr>
          <p:nvPr/>
        </p:nvGraphicFramePr>
        <p:xfrm>
          <a:off x="1600200" y="3844925"/>
          <a:ext cx="6096000" cy="1845945"/>
        </p:xfrm>
        <a:graphic>
          <a:graphicData uri="http://schemas.openxmlformats.org/drawingml/2006/table">
            <a:tbl>
              <a:tblPr/>
              <a:tblGrid>
                <a:gridCol w="2032000"/>
                <a:gridCol w="2032000"/>
                <a:gridCol w="2032000"/>
              </a:tblGrid>
              <a:tr h="1857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185738">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Mary</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Chicago</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2364 Bishop</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371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101 Plymouth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3714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202 Main</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P spid="9" grpId="1"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smtClean="0"/>
              <a:t>Span Table Algebra: </a:t>
            </a:r>
            <a:br>
              <a:rPr lang="en-US" altLang="zh-CN" sz="2900" smtClean="0"/>
            </a:br>
            <a:r>
              <a:rPr lang="en-US" altLang="zh-CN" sz="2900" smtClean="0"/>
              <a:t>Expressive Power Analysis</a:t>
            </a:r>
            <a:endParaRPr lang="zh-CN" altLang="en-US" sz="2900" smtClean="0"/>
          </a:p>
        </p:txBody>
      </p:sp>
      <p:sp>
        <p:nvSpPr>
          <p:cNvPr id="3" name="内容占位符 2"/>
          <p:cNvSpPr>
            <a:spLocks noGrp="1"/>
          </p:cNvSpPr>
          <p:nvPr>
            <p:ph sz="quarter" idx="1"/>
          </p:nvPr>
        </p:nvSpPr>
        <p:spPr>
          <a:xfrm>
            <a:off x="457200" y="1219200"/>
            <a:ext cx="8229600" cy="4937125"/>
          </a:xfrm>
        </p:spPr>
        <p:txBody>
          <a:bodyPr>
            <a:normAutofit/>
          </a:bodyPr>
          <a:lstStyle/>
          <a:p>
            <a:r>
              <a:rPr lang="en-US" altLang="zh-CN" sz="2000" dirty="0" smtClean="0"/>
              <a:t>Import and </a:t>
            </a:r>
            <a:r>
              <a:rPr lang="en-US" altLang="zh-CN" sz="2000" smtClean="0"/>
              <a:t>Export etc. can </a:t>
            </a:r>
            <a:r>
              <a:rPr lang="en-US" altLang="zh-CN" sz="2000" dirty="0" smtClean="0"/>
              <a:t>be expressed in terms of Nest and </a:t>
            </a:r>
            <a:r>
              <a:rPr lang="en-US" altLang="zh-CN" sz="2000" dirty="0" err="1" smtClean="0"/>
              <a:t>Unnest</a:t>
            </a:r>
            <a:r>
              <a:rPr lang="en-US" altLang="zh-CN" sz="2000" dirty="0" smtClean="0"/>
              <a:t>:</a:t>
            </a:r>
          </a:p>
          <a:p>
            <a:endParaRPr lang="en-US" altLang="zh-CN" sz="2000" dirty="0" smtClean="0"/>
          </a:p>
          <a:p>
            <a:pPr>
              <a:buFont typeface="Wingdings 3" pitchFamily="18" charset="2"/>
              <a:buNone/>
            </a:pPr>
            <a:endParaRPr lang="en-US" altLang="zh-CN" sz="2400" dirty="0" smtClean="0"/>
          </a:p>
          <a:p>
            <a:r>
              <a:rPr lang="en-US" altLang="zh-CN" sz="2000" dirty="0" smtClean="0"/>
              <a:t>Nest and </a:t>
            </a:r>
            <a:r>
              <a:rPr lang="en-US" altLang="zh-CN" sz="2000" dirty="0" err="1" smtClean="0"/>
              <a:t>Unnest</a:t>
            </a:r>
            <a:r>
              <a:rPr lang="en-US" altLang="zh-CN" sz="2000" dirty="0" smtClean="0"/>
              <a:t> can be expressed as a sequence of Span Table Operators:</a:t>
            </a:r>
          </a:p>
        </p:txBody>
      </p:sp>
      <p:sp>
        <p:nvSpPr>
          <p:cNvPr id="4" name="TextBox 3"/>
          <p:cNvSpPr txBox="1">
            <a:spLocks noRot="1" noChangeAspect="1" noMove="1" noResize="1" noEditPoints="1" noAdjustHandles="1" noChangeArrowheads="1" noChangeShapeType="1" noTextEdit="1"/>
          </p:cNvSpPr>
          <p:nvPr/>
        </p:nvSpPr>
        <p:spPr>
          <a:xfrm>
            <a:off x="381000" y="1676400"/>
            <a:ext cx="8534400" cy="458652"/>
          </a:xfrm>
          <a:prstGeom prst="rect">
            <a:avLst/>
          </a:prstGeom>
          <a:blipFill rotWithShape="1">
            <a:blip r:embed="rId2" cstate="print"/>
            <a:stretch>
              <a:fillRect/>
            </a:stretch>
          </a:blipFill>
        </p:spPr>
        <p:txBody>
          <a:bodyPr/>
          <a:lstStyle/>
          <a:p>
            <a:pPr fontAlgn="auto">
              <a:spcBef>
                <a:spcPts val="0"/>
              </a:spcBef>
              <a:spcAft>
                <a:spcPts val="0"/>
              </a:spcAft>
              <a:defRPr/>
            </a:pPr>
            <a:r>
              <a:rPr lang="zh-CN" altLang="en-US">
                <a:noFill/>
                <a:latin typeface="+mn-lt"/>
                <a:ea typeface="+mn-ea"/>
              </a:rPr>
              <a:t> </a:t>
            </a:r>
          </a:p>
        </p:txBody>
      </p:sp>
      <p:sp>
        <p:nvSpPr>
          <p:cNvPr id="6" name="TextBox 5"/>
          <p:cNvSpPr txBox="1">
            <a:spLocks noRot="1" noChangeAspect="1" noMove="1" noResize="1" noEditPoints="1" noAdjustHandles="1" noChangeArrowheads="1" noChangeShapeType="1" noTextEdit="1"/>
          </p:cNvSpPr>
          <p:nvPr/>
        </p:nvSpPr>
        <p:spPr>
          <a:xfrm>
            <a:off x="389792" y="2057400"/>
            <a:ext cx="8534400" cy="458652"/>
          </a:xfrm>
          <a:prstGeom prst="rect">
            <a:avLst/>
          </a:prstGeom>
          <a:blipFill rotWithShape="1">
            <a:blip r:embed="rId3" cstate="print"/>
            <a:stretch>
              <a:fillRect/>
            </a:stretch>
          </a:blipFill>
        </p:spPr>
        <p:txBody>
          <a:bodyPr/>
          <a:lstStyle/>
          <a:p>
            <a:pPr fontAlgn="auto">
              <a:spcBef>
                <a:spcPts val="0"/>
              </a:spcBef>
              <a:spcAft>
                <a:spcPts val="0"/>
              </a:spcAft>
              <a:defRPr/>
            </a:pPr>
            <a:r>
              <a:rPr lang="zh-CN" altLang="en-US">
                <a:noFill/>
                <a:latin typeface="+mn-lt"/>
                <a:ea typeface="+mn-ea"/>
              </a:rPr>
              <a:t> </a:t>
            </a:r>
          </a:p>
        </p:txBody>
      </p:sp>
      <p:pic>
        <p:nvPicPr>
          <p:cNvPr id="20485" name="图片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00200" y="2819400"/>
            <a:ext cx="6096000"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图片 9"/>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20838" y="4495800"/>
            <a:ext cx="5770562" cy="173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7" name="TextBox 10"/>
          <p:cNvSpPr txBox="1">
            <a:spLocks noChangeArrowheads="1"/>
          </p:cNvSpPr>
          <p:nvPr/>
        </p:nvSpPr>
        <p:spPr bwMode="auto">
          <a:xfrm>
            <a:off x="395288" y="5368925"/>
            <a:ext cx="2057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Detailed proofs in paper appendix.</a:t>
            </a: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ea typeface="宋体" pitchFamily="2" charset="-122"/>
              </a:rPr>
              <a:t>Outline</a:t>
            </a:r>
          </a:p>
        </p:txBody>
      </p:sp>
      <p:sp>
        <p:nvSpPr>
          <p:cNvPr id="44035" name="Rectangle 3"/>
          <p:cNvSpPr>
            <a:spLocks noGrp="1"/>
          </p:cNvSpPr>
          <p:nvPr>
            <p:ph type="body" idx="1"/>
          </p:nvPr>
        </p:nvSpPr>
        <p:spPr>
          <a:xfrm>
            <a:off x="457200" y="1219200"/>
            <a:ext cx="8229600" cy="4910138"/>
          </a:xfrm>
        </p:spPr>
        <p:txBody>
          <a:bodyPr/>
          <a:lstStyle/>
          <a:p>
            <a:r>
              <a:rPr lang="en-US" dirty="0" smtClean="0">
                <a:solidFill>
                  <a:schemeClr val="bg1">
                    <a:lumMod val="75000"/>
                  </a:schemeClr>
                </a:solidFill>
                <a:ea typeface="华文新魏" pitchFamily="2" charset="-122"/>
              </a:rPr>
              <a:t>Motivation</a:t>
            </a:r>
          </a:p>
          <a:p>
            <a:r>
              <a:rPr lang="en-US" dirty="0" smtClean="0">
                <a:solidFill>
                  <a:schemeClr val="bg1">
                    <a:lumMod val="75000"/>
                  </a:schemeClr>
                </a:solidFill>
                <a:ea typeface="华文新魏" pitchFamily="2" charset="-122"/>
              </a:rPr>
              <a:t>Interface</a:t>
            </a:r>
          </a:p>
          <a:p>
            <a:r>
              <a:rPr lang="en-US" dirty="0" smtClean="0">
                <a:solidFill>
                  <a:schemeClr val="bg1">
                    <a:lumMod val="75000"/>
                  </a:schemeClr>
                </a:solidFill>
                <a:ea typeface="华文新魏" pitchFamily="2" charset="-122"/>
              </a:rPr>
              <a:t>Algebra</a:t>
            </a:r>
          </a:p>
          <a:p>
            <a:r>
              <a:rPr lang="en-US" dirty="0" smtClean="0">
                <a:solidFill>
                  <a:srgbClr val="C00000"/>
                </a:solidFill>
                <a:ea typeface="华文新魏" pitchFamily="2" charset="-122"/>
              </a:rPr>
              <a:t>Guidance Feature</a:t>
            </a:r>
          </a:p>
          <a:p>
            <a:r>
              <a:rPr lang="en-US" dirty="0" smtClean="0">
                <a:ea typeface="华文新魏" pitchFamily="2" charset="-122"/>
              </a:rPr>
              <a:t>Storage</a:t>
            </a:r>
          </a:p>
          <a:p>
            <a:r>
              <a:rPr lang="en-US" dirty="0" smtClean="0">
                <a:ea typeface="华文新魏" pitchFamily="2" charset="-122"/>
              </a:rPr>
              <a:t>Evaluation</a:t>
            </a:r>
          </a:p>
        </p:txBody>
      </p:sp>
    </p:spTree>
    <p:extLst>
      <p:ext uri="{BB962C8B-B14F-4D97-AF65-F5344CB8AC3E}">
        <p14:creationId xmlns:p14="http://schemas.microsoft.com/office/powerpoint/2010/main" xmlns="" val="199655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Inevitable </a:t>
            </a:r>
            <a:r>
              <a:rPr lang="en-US" altLang="zh-CN" dirty="0" err="1"/>
              <a:t>Denormalization</a:t>
            </a:r>
            <a:endParaRPr lang="zh-CN" altLang="en-US" dirty="0"/>
          </a:p>
        </p:txBody>
      </p:sp>
      <p:sp>
        <p:nvSpPr>
          <p:cNvPr id="3" name="内容占位符 2"/>
          <p:cNvSpPr>
            <a:spLocks noGrp="1"/>
          </p:cNvSpPr>
          <p:nvPr>
            <p:ph sz="quarter" idx="1"/>
          </p:nvPr>
        </p:nvSpPr>
        <p:spPr/>
        <p:txBody>
          <a:bodyPr/>
          <a:lstStyle/>
          <a:p>
            <a:r>
              <a:rPr lang="en-US" altLang="zh-CN" sz="2400" dirty="0" smtClean="0"/>
              <a:t>Traditional design uses data integrity constraints</a:t>
            </a:r>
            <a:endParaRPr lang="en-US" altLang="zh-CN" sz="2400" dirty="0"/>
          </a:p>
          <a:p>
            <a:r>
              <a:rPr lang="en-US" altLang="zh-CN" sz="2400" dirty="0" smtClean="0"/>
              <a:t>We can not do this since we have no pre-defined constraints</a:t>
            </a:r>
          </a:p>
          <a:p>
            <a:r>
              <a:rPr lang="en-US" altLang="zh-CN" sz="2400" dirty="0" smtClean="0"/>
              <a:t>Denormalization</a:t>
            </a:r>
          </a:p>
        </p:txBody>
      </p:sp>
      <p:graphicFrame>
        <p:nvGraphicFramePr>
          <p:cNvPr id="4" name="表格 3"/>
          <p:cNvGraphicFramePr>
            <a:graphicFrameLocks noGrp="1"/>
          </p:cNvGraphicFramePr>
          <p:nvPr>
            <p:extLst>
              <p:ext uri="{D42A27DB-BD31-4B8C-83A1-F6EECF244321}">
                <p14:modId xmlns:p14="http://schemas.microsoft.com/office/powerpoint/2010/main" xmlns="" val="1794162687"/>
              </p:ext>
            </p:extLst>
          </p:nvPr>
        </p:nvGraphicFramePr>
        <p:xfrm>
          <a:off x="2667000" y="3002280"/>
          <a:ext cx="3505200" cy="1112520"/>
        </p:xfrm>
        <a:graphic>
          <a:graphicData uri="http://schemas.openxmlformats.org/drawingml/2006/table">
            <a:tbl>
              <a:tblPr firstRow="1" bandRow="1">
                <a:tableStyleId>{5C22544A-7EE6-4342-B048-85BDC9FD1C3A}</a:tableStyleId>
              </a:tblPr>
              <a:tblGrid>
                <a:gridCol w="1168400"/>
                <a:gridCol w="1168400"/>
                <a:gridCol w="1168400"/>
              </a:tblGrid>
              <a:tr h="370840">
                <a:tc>
                  <a:txBody>
                    <a:bodyPr/>
                    <a:lstStyle/>
                    <a:p>
                      <a:pPr algn="ctr"/>
                      <a:r>
                        <a:rPr lang="en-US" altLang="zh-CN" dirty="0" smtClean="0"/>
                        <a:t>A</a:t>
                      </a:r>
                      <a:endParaRPr lang="zh-CN" altLang="en-US" dirty="0"/>
                    </a:p>
                  </a:txBody>
                  <a:tcPr/>
                </a:tc>
                <a:tc>
                  <a:txBody>
                    <a:bodyPr/>
                    <a:lstStyle/>
                    <a:p>
                      <a:pPr algn="ctr"/>
                      <a:r>
                        <a:rPr lang="en-US" altLang="zh-CN" dirty="0" smtClean="0"/>
                        <a:t>B</a:t>
                      </a:r>
                      <a:endParaRPr lang="zh-CN" altLang="en-US" dirty="0"/>
                    </a:p>
                  </a:txBody>
                  <a:tcPr/>
                </a:tc>
                <a:tc>
                  <a:txBody>
                    <a:bodyPr/>
                    <a:lstStyle/>
                    <a:p>
                      <a:pPr algn="ctr"/>
                      <a:r>
                        <a:rPr lang="en-US" altLang="zh-CN" dirty="0" smtClean="0"/>
                        <a:t>C</a:t>
                      </a:r>
                      <a:endParaRPr lang="zh-CN" altLang="en-US" dirty="0"/>
                    </a:p>
                  </a:txBody>
                  <a:tcPr/>
                </a:tc>
              </a:tr>
              <a:tr h="370840">
                <a:tc>
                  <a:txBody>
                    <a:bodyPr/>
                    <a:lstStyle/>
                    <a:p>
                      <a:pPr algn="ctr"/>
                      <a:r>
                        <a:rPr lang="en-US" altLang="zh-CN" dirty="0" smtClean="0"/>
                        <a:t>a0</a:t>
                      </a:r>
                      <a:endParaRPr lang="zh-CN" altLang="en-US" dirty="0"/>
                    </a:p>
                  </a:txBody>
                  <a:tcPr/>
                </a:tc>
                <a:tc>
                  <a:txBody>
                    <a:bodyPr/>
                    <a:lstStyle/>
                    <a:p>
                      <a:pPr algn="ctr"/>
                      <a:r>
                        <a:rPr lang="en-US" altLang="zh-CN" dirty="0" smtClean="0"/>
                        <a:t>b0</a:t>
                      </a:r>
                      <a:endParaRPr lang="zh-CN" altLang="en-US" dirty="0"/>
                    </a:p>
                  </a:txBody>
                  <a:tcPr/>
                </a:tc>
                <a:tc>
                  <a:txBody>
                    <a:bodyPr/>
                    <a:lstStyle/>
                    <a:p>
                      <a:pPr algn="ctr"/>
                      <a:r>
                        <a:rPr lang="en-US" altLang="zh-CN" dirty="0" smtClean="0"/>
                        <a:t>c0</a:t>
                      </a:r>
                      <a:endParaRPr lang="zh-CN" altLang="en-US" dirty="0"/>
                    </a:p>
                  </a:txBody>
                  <a:tcPr/>
                </a:tc>
              </a:tr>
              <a:tr h="370840">
                <a:tc>
                  <a:txBody>
                    <a:bodyPr/>
                    <a:lstStyle/>
                    <a:p>
                      <a:pPr algn="ctr"/>
                      <a:r>
                        <a:rPr lang="en-US" altLang="zh-CN" dirty="0" smtClean="0"/>
                        <a:t>a0</a:t>
                      </a:r>
                      <a:endParaRPr lang="zh-CN" altLang="en-US" dirty="0"/>
                    </a:p>
                  </a:txBody>
                  <a:tcPr/>
                </a:tc>
                <a:tc>
                  <a:txBody>
                    <a:bodyPr/>
                    <a:lstStyle/>
                    <a:p>
                      <a:pPr algn="ctr"/>
                      <a:r>
                        <a:rPr lang="en-US" altLang="zh-CN" dirty="0" smtClean="0"/>
                        <a:t>b0</a:t>
                      </a:r>
                      <a:endParaRPr lang="zh-CN" altLang="en-US" dirty="0"/>
                    </a:p>
                  </a:txBody>
                  <a:tcPr/>
                </a:tc>
                <a:tc>
                  <a:txBody>
                    <a:bodyPr/>
                    <a:lstStyle/>
                    <a:p>
                      <a:pPr algn="ctr"/>
                      <a:r>
                        <a:rPr lang="en-US" altLang="zh-CN" dirty="0" smtClean="0"/>
                        <a:t>c1</a:t>
                      </a:r>
                      <a:endParaRPr lang="zh-CN" altLang="en-US" dirty="0"/>
                    </a:p>
                  </a:txBody>
                  <a:tcPr/>
                </a:tc>
              </a:tr>
            </a:tbl>
          </a:graphicData>
        </a:graphic>
      </p:graphicFrame>
      <p:sp>
        <p:nvSpPr>
          <p:cNvPr id="5" name="TextBox 4"/>
          <p:cNvSpPr txBox="1"/>
          <p:nvPr/>
        </p:nvSpPr>
        <p:spPr>
          <a:xfrm>
            <a:off x="3733800" y="4267200"/>
            <a:ext cx="1371600" cy="369332"/>
          </a:xfrm>
          <a:prstGeom prst="rect">
            <a:avLst/>
          </a:prstGeom>
          <a:noFill/>
        </p:spPr>
        <p:txBody>
          <a:bodyPr wrap="square" rtlCol="0">
            <a:spAutoFit/>
          </a:bodyPr>
          <a:lstStyle/>
          <a:p>
            <a:r>
              <a:rPr lang="en-US" altLang="zh-CN" dirty="0" smtClean="0"/>
              <a:t>FD: A </a:t>
            </a:r>
            <a:r>
              <a:rPr lang="en-US" altLang="zh-CN" dirty="0" smtClean="0">
                <a:sym typeface="Wingdings" pitchFamily="2" charset="2"/>
              </a:rPr>
              <a:t> B</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xmlns="" val="2383315433"/>
              </p:ext>
            </p:extLst>
          </p:nvPr>
        </p:nvGraphicFramePr>
        <p:xfrm>
          <a:off x="2667000" y="3000375"/>
          <a:ext cx="3505200" cy="1112520"/>
        </p:xfrm>
        <a:graphic>
          <a:graphicData uri="http://schemas.openxmlformats.org/drawingml/2006/table">
            <a:tbl>
              <a:tblPr firstRow="1" bandRow="1">
                <a:tableStyleId>{5C22544A-7EE6-4342-B048-85BDC9FD1C3A}</a:tableStyleId>
              </a:tblPr>
              <a:tblGrid>
                <a:gridCol w="1168400"/>
                <a:gridCol w="1168400"/>
                <a:gridCol w="1168400"/>
              </a:tblGrid>
              <a:tr h="370840">
                <a:tc>
                  <a:txBody>
                    <a:bodyPr/>
                    <a:lstStyle/>
                    <a:p>
                      <a:pPr algn="ctr"/>
                      <a:r>
                        <a:rPr lang="en-US" altLang="zh-CN" dirty="0" smtClean="0"/>
                        <a:t>A</a:t>
                      </a:r>
                      <a:endParaRPr lang="zh-CN" altLang="en-US" dirty="0"/>
                    </a:p>
                  </a:txBody>
                  <a:tcPr/>
                </a:tc>
                <a:tc>
                  <a:txBody>
                    <a:bodyPr/>
                    <a:lstStyle/>
                    <a:p>
                      <a:pPr algn="ctr"/>
                      <a:r>
                        <a:rPr lang="en-US" altLang="zh-CN" dirty="0" smtClean="0"/>
                        <a:t>B</a:t>
                      </a:r>
                      <a:endParaRPr lang="zh-CN" altLang="en-US" dirty="0"/>
                    </a:p>
                  </a:txBody>
                  <a:tcPr/>
                </a:tc>
                <a:tc>
                  <a:txBody>
                    <a:bodyPr/>
                    <a:lstStyle/>
                    <a:p>
                      <a:pPr algn="ctr"/>
                      <a:r>
                        <a:rPr lang="en-US" altLang="zh-CN" dirty="0" smtClean="0"/>
                        <a:t>C</a:t>
                      </a:r>
                      <a:endParaRPr lang="zh-CN" altLang="en-US" dirty="0"/>
                    </a:p>
                  </a:txBody>
                  <a:tcPr/>
                </a:tc>
              </a:tr>
              <a:tr h="370840">
                <a:tc>
                  <a:txBody>
                    <a:bodyPr/>
                    <a:lstStyle/>
                    <a:p>
                      <a:pPr algn="ctr"/>
                      <a:r>
                        <a:rPr lang="en-US" altLang="zh-CN" dirty="0" smtClean="0"/>
                        <a:t>a0</a:t>
                      </a:r>
                      <a:endParaRPr lang="zh-CN" altLang="en-US" dirty="0"/>
                    </a:p>
                  </a:txBody>
                  <a:tcPr/>
                </a:tc>
                <a:tc>
                  <a:txBody>
                    <a:bodyPr/>
                    <a:lstStyle/>
                    <a:p>
                      <a:pPr algn="ctr"/>
                      <a:r>
                        <a:rPr lang="en-US" altLang="zh-CN" dirty="0" smtClean="0"/>
                        <a:t>b0</a:t>
                      </a:r>
                      <a:endParaRPr lang="zh-CN" altLang="en-US" dirty="0"/>
                    </a:p>
                  </a:txBody>
                  <a:tcPr/>
                </a:tc>
                <a:tc>
                  <a:txBody>
                    <a:bodyPr/>
                    <a:lstStyle/>
                    <a:p>
                      <a:pPr algn="ctr"/>
                      <a:r>
                        <a:rPr lang="en-US" altLang="zh-CN" dirty="0" smtClean="0"/>
                        <a:t>c0</a:t>
                      </a:r>
                      <a:endParaRPr lang="zh-CN" altLang="en-US" dirty="0"/>
                    </a:p>
                  </a:txBody>
                  <a:tcPr/>
                </a:tc>
              </a:tr>
              <a:tr h="370840">
                <a:tc>
                  <a:txBody>
                    <a:bodyPr/>
                    <a:lstStyle/>
                    <a:p>
                      <a:pPr algn="ctr"/>
                      <a:r>
                        <a:rPr lang="en-US" altLang="zh-CN" dirty="0" smtClean="0"/>
                        <a:t>a0</a:t>
                      </a:r>
                      <a:endParaRPr lang="zh-CN" altLang="en-US" dirty="0"/>
                    </a:p>
                  </a:txBody>
                  <a:tcPr/>
                </a:tc>
                <a:tc>
                  <a:txBody>
                    <a:bodyPr/>
                    <a:lstStyle/>
                    <a:p>
                      <a:pPr algn="ctr"/>
                      <a:r>
                        <a:rPr lang="en-US" altLang="zh-CN" dirty="0" smtClean="0">
                          <a:solidFill>
                            <a:srgbClr val="FF0000"/>
                          </a:solidFill>
                        </a:rPr>
                        <a:t>b1</a:t>
                      </a:r>
                      <a:endParaRPr lang="zh-CN" altLang="en-US" dirty="0">
                        <a:solidFill>
                          <a:srgbClr val="FF0000"/>
                        </a:solidFill>
                      </a:endParaRPr>
                    </a:p>
                  </a:txBody>
                  <a:tcPr/>
                </a:tc>
                <a:tc>
                  <a:txBody>
                    <a:bodyPr/>
                    <a:lstStyle/>
                    <a:p>
                      <a:pPr algn="ctr"/>
                      <a:r>
                        <a:rPr lang="en-US" altLang="zh-CN" dirty="0" smtClean="0"/>
                        <a:t>c1</a:t>
                      </a:r>
                      <a:endParaRPr lang="zh-CN" altLang="en-US" dirty="0"/>
                    </a:p>
                  </a:txBody>
                  <a:tcPr/>
                </a:tc>
              </a:tr>
            </a:tbl>
          </a:graphicData>
        </a:graphic>
      </p:graphicFrame>
    </p:spTree>
    <p:extLst>
      <p:ext uri="{BB962C8B-B14F-4D97-AF65-F5344CB8AC3E}">
        <p14:creationId xmlns:p14="http://schemas.microsoft.com/office/powerpoint/2010/main" xmlns="" val="33303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en-US" altLang="zh-CN" dirty="0" smtClean="0"/>
              <a:t>Guide User Data Entry</a:t>
            </a:r>
            <a:endParaRPr lang="zh-CN" altLang="en-US" dirty="0" smtClean="0"/>
          </a:p>
        </p:txBody>
      </p:sp>
      <p:sp>
        <p:nvSpPr>
          <p:cNvPr id="3" name="内容占位符 2"/>
          <p:cNvSpPr>
            <a:spLocks noGrp="1"/>
          </p:cNvSpPr>
          <p:nvPr>
            <p:ph sz="quarter" idx="1"/>
          </p:nvPr>
        </p:nvSpPr>
        <p:spPr>
          <a:xfrm>
            <a:off x="457200" y="1219200"/>
            <a:ext cx="8229600" cy="4937125"/>
          </a:xfrm>
        </p:spPr>
        <p:txBody>
          <a:bodyPr/>
          <a:lstStyle/>
          <a:p>
            <a:r>
              <a:rPr lang="en-US" altLang="zh-CN" sz="2800" dirty="0" smtClean="0"/>
              <a:t>We maintain a set of “soft” functional dependencies (FDs) to guide user data entry:</a:t>
            </a:r>
          </a:p>
          <a:p>
            <a:pPr lvl="1"/>
            <a:r>
              <a:rPr lang="en-US" altLang="zh-CN" sz="2400" dirty="0" smtClean="0"/>
              <a:t>Inductive completion</a:t>
            </a:r>
          </a:p>
          <a:p>
            <a:pPr lvl="1"/>
            <a:r>
              <a:rPr lang="en-US" altLang="zh-CN" sz="2400" dirty="0" smtClean="0"/>
              <a:t>Error prevention</a:t>
            </a:r>
            <a:endParaRPr lang="zh-CN" altLang="en-US" sz="2400" dirty="0" smtClean="0"/>
          </a:p>
        </p:txBody>
      </p:sp>
      <p:graphicFrame>
        <p:nvGraphicFramePr>
          <p:cNvPr id="4" name="表格 3"/>
          <p:cNvGraphicFramePr>
            <a:graphicFrameLocks noGrp="1"/>
          </p:cNvGraphicFramePr>
          <p:nvPr>
            <p:extLst>
              <p:ext uri="{D42A27DB-BD31-4B8C-83A1-F6EECF244321}">
                <p14:modId xmlns:p14="http://schemas.microsoft.com/office/powerpoint/2010/main" xmlns="" val="4109695441"/>
              </p:ext>
            </p:extLst>
          </p:nvPr>
        </p:nvGraphicFramePr>
        <p:xfrm>
          <a:off x="1600200" y="4156075"/>
          <a:ext cx="6096000" cy="1341120"/>
        </p:xfrm>
        <a:graphic>
          <a:graphicData uri="http://schemas.openxmlformats.org/drawingml/2006/table">
            <a:tbl>
              <a:tblPr/>
              <a:tblGrid>
                <a:gridCol w="1524000"/>
                <a:gridCol w="1524000"/>
                <a:gridCol w="1524000"/>
                <a:gridCol w="15240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ID</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bl>
          </a:graphicData>
        </a:graphic>
      </p:graphicFrame>
      <p:sp>
        <p:nvSpPr>
          <p:cNvPr id="5" name="TextBox 4"/>
          <p:cNvSpPr txBox="1">
            <a:spLocks noChangeArrowheads="1"/>
          </p:cNvSpPr>
          <p:nvPr/>
        </p:nvSpPr>
        <p:spPr bwMode="auto">
          <a:xfrm>
            <a:off x="1600200" y="5846763"/>
            <a:ext cx="2362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FD: Name </a:t>
            </a:r>
            <a:r>
              <a:rPr lang="en-US" altLang="zh-CN">
                <a:sym typeface="Wingdings" pitchFamily="2" charset="2"/>
              </a:rPr>
              <a:t> Grade</a:t>
            </a:r>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xmlns="" val="3005340031"/>
              </p:ext>
            </p:extLst>
          </p:nvPr>
        </p:nvGraphicFramePr>
        <p:xfrm>
          <a:off x="1600200" y="4159250"/>
          <a:ext cx="6096000" cy="1676400"/>
        </p:xfrm>
        <a:graphic>
          <a:graphicData uri="http://schemas.openxmlformats.org/drawingml/2006/table">
            <a:tbl>
              <a:tblPr/>
              <a:tblGrid>
                <a:gridCol w="1524000"/>
                <a:gridCol w="1524000"/>
                <a:gridCol w="1524000"/>
                <a:gridCol w="15240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ID</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xmlns="" val="3610272413"/>
              </p:ext>
            </p:extLst>
          </p:nvPr>
        </p:nvGraphicFramePr>
        <p:xfrm>
          <a:off x="1600200" y="4159250"/>
          <a:ext cx="6096000" cy="1676400"/>
        </p:xfrm>
        <a:graphic>
          <a:graphicData uri="http://schemas.openxmlformats.org/drawingml/2006/table">
            <a:tbl>
              <a:tblPr/>
              <a:tblGrid>
                <a:gridCol w="1524000"/>
                <a:gridCol w="1524000"/>
                <a:gridCol w="1524000"/>
                <a:gridCol w="15240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ID</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xmlns="" val="3904050785"/>
              </p:ext>
            </p:extLst>
          </p:nvPr>
        </p:nvGraphicFramePr>
        <p:xfrm>
          <a:off x="1600200" y="4159250"/>
          <a:ext cx="6096000" cy="1676400"/>
        </p:xfrm>
        <a:graphic>
          <a:graphicData uri="http://schemas.openxmlformats.org/drawingml/2006/table">
            <a:tbl>
              <a:tblPr/>
              <a:tblGrid>
                <a:gridCol w="1524000"/>
                <a:gridCol w="1524000"/>
                <a:gridCol w="1524000"/>
                <a:gridCol w="15240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ID</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C</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4B29"/>
                    </a:solidFill>
                  </a:tcPr>
                </a:tc>
              </a:tr>
            </a:tbl>
          </a:graphicData>
        </a:graphic>
      </p:graphicFrame>
      <p:sp>
        <p:nvSpPr>
          <p:cNvPr id="9" name="TextBox 8"/>
          <p:cNvSpPr txBox="1">
            <a:spLocks noChangeArrowheads="1"/>
          </p:cNvSpPr>
          <p:nvPr/>
        </p:nvSpPr>
        <p:spPr bwMode="auto">
          <a:xfrm>
            <a:off x="1676400" y="3011071"/>
            <a:ext cx="1371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1600" dirty="0">
                <a:solidFill>
                  <a:schemeClr val="tx2"/>
                </a:solidFill>
              </a:rPr>
              <a:t>(1) rollback</a:t>
            </a:r>
            <a:endParaRPr lang="zh-CN" altLang="en-US" sz="1600" dirty="0">
              <a:solidFill>
                <a:schemeClr val="tx2"/>
              </a:solidFill>
            </a:endParaRPr>
          </a:p>
        </p:txBody>
      </p:sp>
      <p:sp>
        <p:nvSpPr>
          <p:cNvPr id="10" name="TextBox 9"/>
          <p:cNvSpPr txBox="1">
            <a:spLocks noChangeArrowheads="1"/>
          </p:cNvSpPr>
          <p:nvPr/>
        </p:nvSpPr>
        <p:spPr bwMode="auto">
          <a:xfrm>
            <a:off x="1676400" y="3315871"/>
            <a:ext cx="4953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1600" dirty="0">
                <a:solidFill>
                  <a:schemeClr val="tx2"/>
                </a:solidFill>
              </a:rPr>
              <a:t>(2) also update relevant entries to preserve data integrity</a:t>
            </a:r>
            <a:endParaRPr lang="zh-CN" altLang="en-US" sz="1600" dirty="0">
              <a:solidFill>
                <a:schemeClr val="tx2"/>
              </a:solidFill>
            </a:endParaRPr>
          </a:p>
        </p:txBody>
      </p:sp>
      <p:sp>
        <p:nvSpPr>
          <p:cNvPr id="11" name="TextBox 10"/>
          <p:cNvSpPr txBox="1">
            <a:spLocks noChangeArrowheads="1"/>
          </p:cNvSpPr>
          <p:nvPr/>
        </p:nvSpPr>
        <p:spPr bwMode="auto">
          <a:xfrm>
            <a:off x="1676400" y="3623846"/>
            <a:ext cx="4343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1600" dirty="0">
                <a:solidFill>
                  <a:schemeClr val="tx2"/>
                </a:solidFill>
              </a:rPr>
              <a:t>(3) force the entry and update the soft FDs.</a:t>
            </a:r>
            <a:endParaRPr lang="zh-CN" altLang="en-US" sz="1600" dirty="0">
              <a:solidFill>
                <a:schemeClr val="tx2"/>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xmlns="" val="2423701009"/>
              </p:ext>
            </p:extLst>
          </p:nvPr>
        </p:nvGraphicFramePr>
        <p:xfrm>
          <a:off x="1600200" y="4159250"/>
          <a:ext cx="6096000" cy="1676400"/>
        </p:xfrm>
        <a:graphic>
          <a:graphicData uri="http://schemas.openxmlformats.org/drawingml/2006/table">
            <a:tbl>
              <a:tblPr/>
              <a:tblGrid>
                <a:gridCol w="1524000"/>
                <a:gridCol w="1524000"/>
                <a:gridCol w="1524000"/>
                <a:gridCol w="15240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ID</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C</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C</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xmlns="" val="3232838890"/>
              </p:ext>
            </p:extLst>
          </p:nvPr>
        </p:nvGraphicFramePr>
        <p:xfrm>
          <a:off x="1600200" y="4159250"/>
          <a:ext cx="6096000" cy="1676400"/>
        </p:xfrm>
        <a:graphic>
          <a:graphicData uri="http://schemas.openxmlformats.org/drawingml/2006/table">
            <a:tbl>
              <a:tblPr/>
              <a:tblGrid>
                <a:gridCol w="1524000"/>
                <a:gridCol w="1524000"/>
                <a:gridCol w="1524000"/>
                <a:gridCol w="15240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ID</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6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Gill Sans MT" pitchFamily="34" charset="0"/>
                          <a:ea typeface="华文新魏" pitchFamily="2" charset="-122"/>
                        </a:rPr>
                        <a:t>C</a:t>
                      </a:r>
                      <a:endParaRPr kumimoji="0" lang="zh-CN" altLang="en-US" sz="16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bl>
          </a:graphicData>
        </a:graphic>
      </p:graphicFrame>
      <p:sp>
        <p:nvSpPr>
          <p:cNvPr id="14" name="TextBox 13"/>
          <p:cNvSpPr txBox="1">
            <a:spLocks noChangeArrowheads="1"/>
          </p:cNvSpPr>
          <p:nvPr/>
        </p:nvSpPr>
        <p:spPr bwMode="auto">
          <a:xfrm>
            <a:off x="4800600" y="5835650"/>
            <a:ext cx="3581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FD: Name, Course </a:t>
            </a:r>
            <a:r>
              <a:rPr lang="en-US" altLang="zh-CN">
                <a:sym typeface="Wingdings" pitchFamily="2" charset="2"/>
              </a:rPr>
              <a:t> Grade</a:t>
            </a:r>
            <a:endParaRPr lang="zh-CN" altLang="en-US"/>
          </a:p>
        </p:txBody>
      </p:sp>
      <p:sp>
        <p:nvSpPr>
          <p:cNvPr id="15" name="乘号 14"/>
          <p:cNvSpPr/>
          <p:nvPr/>
        </p:nvSpPr>
        <p:spPr>
          <a:xfrm>
            <a:off x="1143000" y="5791200"/>
            <a:ext cx="2819400" cy="45720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en-US" altLang="zh-CN" dirty="0" smtClean="0"/>
              <a:t>How to Manage FDs?</a:t>
            </a:r>
            <a:endParaRPr lang="zh-CN" altLang="en-US" dirty="0" smtClean="0"/>
          </a:p>
        </p:txBody>
      </p:sp>
      <p:sp>
        <p:nvSpPr>
          <p:cNvPr id="22530" name="内容占位符 2"/>
          <p:cNvSpPr>
            <a:spLocks noGrp="1"/>
          </p:cNvSpPr>
          <p:nvPr>
            <p:ph sz="quarter" idx="1"/>
          </p:nvPr>
        </p:nvSpPr>
        <p:spPr>
          <a:xfrm>
            <a:off x="457200" y="1219200"/>
            <a:ext cx="8229600" cy="4937125"/>
          </a:xfrm>
        </p:spPr>
        <p:txBody>
          <a:bodyPr/>
          <a:lstStyle/>
          <a:p>
            <a:r>
              <a:rPr lang="en-US" altLang="zh-CN" dirty="0" smtClean="0"/>
              <a:t>Frequent data entry</a:t>
            </a:r>
          </a:p>
          <a:p>
            <a:r>
              <a:rPr lang="en-US" altLang="zh-CN" dirty="0" smtClean="0"/>
              <a:t>Frequent FD re-induction</a:t>
            </a:r>
          </a:p>
          <a:p>
            <a:r>
              <a:rPr lang="en-US" altLang="zh-CN" dirty="0" smtClean="0"/>
              <a:t>Past solution too expensive to be applied</a:t>
            </a:r>
          </a:p>
          <a:p>
            <a:r>
              <a:rPr lang="en-US" altLang="zh-CN" dirty="0" smtClean="0"/>
              <a:t>Incremental </a:t>
            </a:r>
            <a:r>
              <a:rPr lang="en-US" altLang="zh-CN" dirty="0"/>
              <a:t>FD </a:t>
            </a:r>
            <a:r>
              <a:rPr lang="en-US" altLang="zh-CN" dirty="0" smtClean="0"/>
              <a:t>Induction (IFDI):</a:t>
            </a:r>
          </a:p>
          <a:p>
            <a:pPr lvl="1"/>
            <a:r>
              <a:rPr lang="en-US" altLang="zh-CN" sz="2000" dirty="0"/>
              <a:t>I</a:t>
            </a:r>
            <a:r>
              <a:rPr lang="en-US" altLang="zh-CN" sz="2000" dirty="0" smtClean="0"/>
              <a:t>nduce Initial FDs and maintain important data structures.</a:t>
            </a:r>
          </a:p>
          <a:p>
            <a:pPr lvl="1"/>
            <a:r>
              <a:rPr lang="en-US" altLang="zh-CN" sz="2000" dirty="0" smtClean="0"/>
              <a:t>Maintain these structures and incrementally re-induce FDs.</a:t>
            </a:r>
          </a:p>
          <a:p>
            <a:pPr lvl="1"/>
            <a:r>
              <a:rPr lang="en-US" altLang="zh-CN" sz="2000" dirty="0" smtClean="0"/>
              <a:t>We optimize the way to update these structures so that the algorithm is able to respond in real time.</a:t>
            </a:r>
            <a:endParaRPr lang="zh-CN" alt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ea typeface="宋体" pitchFamily="2" charset="-122"/>
              </a:rPr>
              <a:t>Outline</a:t>
            </a:r>
          </a:p>
        </p:txBody>
      </p:sp>
      <p:sp>
        <p:nvSpPr>
          <p:cNvPr id="44035" name="Rectangle 3"/>
          <p:cNvSpPr>
            <a:spLocks noGrp="1"/>
          </p:cNvSpPr>
          <p:nvPr>
            <p:ph type="body" idx="1"/>
          </p:nvPr>
        </p:nvSpPr>
        <p:spPr>
          <a:xfrm>
            <a:off x="457200" y="1219200"/>
            <a:ext cx="8229600" cy="4910138"/>
          </a:xfrm>
        </p:spPr>
        <p:txBody>
          <a:bodyPr/>
          <a:lstStyle/>
          <a:p>
            <a:r>
              <a:rPr lang="en-US" dirty="0" smtClean="0">
                <a:solidFill>
                  <a:schemeClr val="bg1">
                    <a:lumMod val="75000"/>
                  </a:schemeClr>
                </a:solidFill>
                <a:ea typeface="华文新魏" pitchFamily="2" charset="-122"/>
              </a:rPr>
              <a:t>Motivation</a:t>
            </a:r>
          </a:p>
          <a:p>
            <a:r>
              <a:rPr lang="en-US" dirty="0" smtClean="0">
                <a:solidFill>
                  <a:schemeClr val="bg1">
                    <a:lumMod val="75000"/>
                  </a:schemeClr>
                </a:solidFill>
                <a:ea typeface="华文新魏" pitchFamily="2" charset="-122"/>
              </a:rPr>
              <a:t>Interface</a:t>
            </a:r>
          </a:p>
          <a:p>
            <a:r>
              <a:rPr lang="en-US" dirty="0" smtClean="0">
                <a:solidFill>
                  <a:schemeClr val="bg1">
                    <a:lumMod val="75000"/>
                  </a:schemeClr>
                </a:solidFill>
                <a:ea typeface="华文新魏" pitchFamily="2" charset="-122"/>
              </a:rPr>
              <a:t>Algebra</a:t>
            </a:r>
          </a:p>
          <a:p>
            <a:r>
              <a:rPr lang="en-US" dirty="0" smtClean="0">
                <a:solidFill>
                  <a:schemeClr val="bg1">
                    <a:lumMod val="75000"/>
                  </a:schemeClr>
                </a:solidFill>
                <a:ea typeface="华文新魏" pitchFamily="2" charset="-122"/>
              </a:rPr>
              <a:t>Guidance Feature</a:t>
            </a:r>
          </a:p>
          <a:p>
            <a:r>
              <a:rPr lang="en-US" dirty="0" smtClean="0">
                <a:solidFill>
                  <a:srgbClr val="C00000"/>
                </a:solidFill>
                <a:ea typeface="华文新魏" pitchFamily="2" charset="-122"/>
              </a:rPr>
              <a:t>Storage</a:t>
            </a:r>
          </a:p>
          <a:p>
            <a:r>
              <a:rPr lang="en-US" dirty="0" smtClean="0">
                <a:ea typeface="华文新魏" pitchFamily="2" charset="-122"/>
              </a:rPr>
              <a:t>Evaluation</a:t>
            </a:r>
          </a:p>
        </p:txBody>
      </p:sp>
    </p:spTree>
    <p:extLst>
      <p:ext uri="{BB962C8B-B14F-4D97-AF65-F5344CB8AC3E}">
        <p14:creationId xmlns:p14="http://schemas.microsoft.com/office/powerpoint/2010/main" xmlns="" val="1996555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ea typeface="宋体" pitchFamily="2" charset="-122"/>
              </a:rPr>
              <a:t>Outline</a:t>
            </a:r>
          </a:p>
        </p:txBody>
      </p:sp>
      <p:sp>
        <p:nvSpPr>
          <p:cNvPr id="44035" name="Rectangle 3"/>
          <p:cNvSpPr>
            <a:spLocks noGrp="1"/>
          </p:cNvSpPr>
          <p:nvPr>
            <p:ph type="body" idx="1"/>
          </p:nvPr>
        </p:nvSpPr>
        <p:spPr>
          <a:xfrm>
            <a:off x="457200" y="1219200"/>
            <a:ext cx="8229600" cy="4910138"/>
          </a:xfrm>
        </p:spPr>
        <p:txBody>
          <a:bodyPr/>
          <a:lstStyle/>
          <a:p>
            <a:r>
              <a:rPr lang="en-US" dirty="0" smtClean="0">
                <a:solidFill>
                  <a:srgbClr val="C00000"/>
                </a:solidFill>
                <a:ea typeface="华文新魏" pitchFamily="2" charset="-122"/>
              </a:rPr>
              <a:t>Motivation</a:t>
            </a:r>
          </a:p>
          <a:p>
            <a:r>
              <a:rPr lang="en-US" dirty="0" smtClean="0">
                <a:ea typeface="华文新魏" pitchFamily="2" charset="-122"/>
              </a:rPr>
              <a:t>Interface</a:t>
            </a:r>
          </a:p>
          <a:p>
            <a:r>
              <a:rPr lang="en-US" dirty="0" smtClean="0">
                <a:ea typeface="华文新魏" pitchFamily="2" charset="-122"/>
              </a:rPr>
              <a:t>Algebra</a:t>
            </a:r>
          </a:p>
          <a:p>
            <a:r>
              <a:rPr lang="en-US" dirty="0" smtClean="0">
                <a:ea typeface="华文新魏" pitchFamily="2" charset="-122"/>
              </a:rPr>
              <a:t>Guidance Feature</a:t>
            </a:r>
          </a:p>
          <a:p>
            <a:r>
              <a:rPr lang="en-US" dirty="0" smtClean="0">
                <a:ea typeface="华文新魏" pitchFamily="2" charset="-122"/>
              </a:rPr>
              <a:t>Storage</a:t>
            </a:r>
          </a:p>
          <a:p>
            <a:r>
              <a:rPr lang="en-US" dirty="0" smtClean="0">
                <a:ea typeface="华文新魏" pitchFamily="2" charset="-122"/>
              </a:rPr>
              <a:t>Evaluation</a:t>
            </a:r>
          </a:p>
        </p:txBody>
      </p:sp>
    </p:spTree>
    <p:extLst>
      <p:ext uri="{BB962C8B-B14F-4D97-AF65-F5344CB8AC3E}">
        <p14:creationId xmlns:p14="http://schemas.microsoft.com/office/powerpoint/2010/main" xmlns="" val="875636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en-US" altLang="zh-CN" dirty="0" smtClean="0"/>
              <a:t>Vertical Partitioning</a:t>
            </a:r>
            <a:endParaRPr lang="zh-CN" altLang="en-US" dirty="0" smtClean="0"/>
          </a:p>
        </p:txBody>
      </p:sp>
      <p:pic>
        <p:nvPicPr>
          <p:cNvPr id="26626" name="内容占位符 3"/>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1066800" y="1395354"/>
            <a:ext cx="7010400" cy="2948046"/>
          </a:xfrm>
        </p:spPr>
      </p:pic>
      <p:sp>
        <p:nvSpPr>
          <p:cNvPr id="5" name="内容占位符 2"/>
          <p:cNvSpPr txBox="1">
            <a:spLocks/>
          </p:cNvSpPr>
          <p:nvPr/>
        </p:nvSpPr>
        <p:spPr>
          <a:xfrm>
            <a:off x="457200" y="4648199"/>
            <a:ext cx="8229600" cy="1524001"/>
          </a:xfrm>
          <a:prstGeom prst="rect">
            <a:avLst/>
          </a:prstGeom>
        </p:spPr>
        <p:txBody>
          <a:bodyPr>
            <a:normAutofit/>
          </a:bodyPr>
          <a:lstStyle>
            <a:lvl1pPr marL="273050" indent="-273050">
              <a:defRPr>
                <a:solidFill>
                  <a:schemeClr val="tx1"/>
                </a:solidFill>
                <a:latin typeface="Gill Sans MT" pitchFamily="34" charset="0"/>
                <a:ea typeface="华文新魏" pitchFamily="2" charset="-122"/>
              </a:defRPr>
            </a:lvl1pPr>
            <a:lvl2pPr marL="547688" indent="-2730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pPr>
              <a:lnSpc>
                <a:spcPct val="90000"/>
              </a:lnSpc>
              <a:spcBef>
                <a:spcPts val="600"/>
              </a:spcBef>
              <a:buClr>
                <a:schemeClr val="accent1"/>
              </a:buClr>
              <a:buSzPct val="76000"/>
              <a:buFont typeface="Wingdings 3" pitchFamily="18" charset="2"/>
              <a:buChar char=""/>
            </a:pPr>
            <a:r>
              <a:rPr lang="en-US" altLang="zh-CN" sz="2000" dirty="0"/>
              <a:t>Span tables are </a:t>
            </a:r>
            <a:r>
              <a:rPr lang="en-US" altLang="zh-CN" sz="2000" dirty="0" smtClean="0"/>
              <a:t>vertically partitioned </a:t>
            </a:r>
            <a:r>
              <a:rPr lang="en-US" altLang="zh-CN" sz="2000" dirty="0"/>
              <a:t>and stored in relational </a:t>
            </a:r>
            <a:r>
              <a:rPr lang="en-US" altLang="zh-CN" sz="2000" dirty="0" smtClean="0"/>
              <a:t>databases.</a:t>
            </a:r>
          </a:p>
          <a:p>
            <a:pPr>
              <a:lnSpc>
                <a:spcPct val="90000"/>
              </a:lnSpc>
              <a:spcBef>
                <a:spcPts val="600"/>
              </a:spcBef>
              <a:buClr>
                <a:schemeClr val="accent1"/>
              </a:buClr>
              <a:buSzPct val="76000"/>
              <a:buFont typeface="Wingdings 3" pitchFamily="18" charset="2"/>
              <a:buChar char=""/>
            </a:pPr>
            <a:r>
              <a:rPr lang="en-US" altLang="zh-CN" sz="2000" dirty="0" smtClean="0"/>
              <a:t>Connecting span table to underlying storage:</a:t>
            </a:r>
            <a:endParaRPr lang="en-US" altLang="zh-CN" sz="2000" dirty="0"/>
          </a:p>
          <a:p>
            <a:pPr lvl="1">
              <a:lnSpc>
                <a:spcPct val="90000"/>
              </a:lnSpc>
              <a:spcBef>
                <a:spcPts val="500"/>
              </a:spcBef>
              <a:buClr>
                <a:schemeClr val="accent2"/>
              </a:buClr>
              <a:buSzPct val="76000"/>
              <a:buFont typeface="Wingdings 3" pitchFamily="18" charset="2"/>
              <a:buChar char=""/>
            </a:pPr>
            <a:r>
              <a:rPr lang="en-US" altLang="zh-CN" dirty="0">
                <a:solidFill>
                  <a:schemeClr val="tx2"/>
                </a:solidFill>
              </a:rPr>
              <a:t>Upward </a:t>
            </a:r>
            <a:r>
              <a:rPr lang="en-US" altLang="zh-CN" dirty="0" smtClean="0">
                <a:solidFill>
                  <a:schemeClr val="tx2"/>
                </a:solidFill>
              </a:rPr>
              <a:t>mapping</a:t>
            </a:r>
          </a:p>
          <a:p>
            <a:pPr lvl="1">
              <a:lnSpc>
                <a:spcPct val="90000"/>
              </a:lnSpc>
              <a:spcBef>
                <a:spcPts val="500"/>
              </a:spcBef>
              <a:buClr>
                <a:schemeClr val="accent2"/>
              </a:buClr>
              <a:buSzPct val="76000"/>
              <a:buFont typeface="Wingdings 3" pitchFamily="18" charset="2"/>
              <a:buChar char=""/>
            </a:pPr>
            <a:r>
              <a:rPr lang="en-US" altLang="zh-CN" dirty="0" smtClean="0">
                <a:solidFill>
                  <a:schemeClr val="tx2"/>
                </a:solidFill>
              </a:rPr>
              <a:t>Downward mapping</a:t>
            </a:r>
            <a:endParaRPr lang="zh-CN" altLang="en-US"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ea typeface="宋体" pitchFamily="2" charset="-122"/>
              </a:rPr>
              <a:t>Outline</a:t>
            </a:r>
          </a:p>
        </p:txBody>
      </p:sp>
      <p:sp>
        <p:nvSpPr>
          <p:cNvPr id="44035" name="Rectangle 3"/>
          <p:cNvSpPr>
            <a:spLocks noGrp="1"/>
          </p:cNvSpPr>
          <p:nvPr>
            <p:ph type="body" idx="1"/>
          </p:nvPr>
        </p:nvSpPr>
        <p:spPr>
          <a:xfrm>
            <a:off x="457200" y="1219200"/>
            <a:ext cx="8229600" cy="4910138"/>
          </a:xfrm>
        </p:spPr>
        <p:txBody>
          <a:bodyPr/>
          <a:lstStyle/>
          <a:p>
            <a:r>
              <a:rPr lang="en-US" dirty="0" smtClean="0">
                <a:solidFill>
                  <a:schemeClr val="bg1">
                    <a:lumMod val="75000"/>
                  </a:schemeClr>
                </a:solidFill>
                <a:ea typeface="华文新魏" pitchFamily="2" charset="-122"/>
              </a:rPr>
              <a:t>Motivation</a:t>
            </a:r>
          </a:p>
          <a:p>
            <a:r>
              <a:rPr lang="en-US" dirty="0" smtClean="0">
                <a:solidFill>
                  <a:schemeClr val="bg1">
                    <a:lumMod val="75000"/>
                  </a:schemeClr>
                </a:solidFill>
                <a:ea typeface="华文新魏" pitchFamily="2" charset="-122"/>
              </a:rPr>
              <a:t>Interface</a:t>
            </a:r>
          </a:p>
          <a:p>
            <a:r>
              <a:rPr lang="en-US" dirty="0" smtClean="0">
                <a:solidFill>
                  <a:schemeClr val="bg1">
                    <a:lumMod val="75000"/>
                  </a:schemeClr>
                </a:solidFill>
                <a:ea typeface="华文新魏" pitchFamily="2" charset="-122"/>
              </a:rPr>
              <a:t>Algebra</a:t>
            </a:r>
          </a:p>
          <a:p>
            <a:r>
              <a:rPr lang="en-US" dirty="0" smtClean="0">
                <a:solidFill>
                  <a:schemeClr val="bg1">
                    <a:lumMod val="75000"/>
                  </a:schemeClr>
                </a:solidFill>
                <a:ea typeface="华文新魏" pitchFamily="2" charset="-122"/>
              </a:rPr>
              <a:t>Guidance Feature</a:t>
            </a:r>
          </a:p>
          <a:p>
            <a:r>
              <a:rPr lang="en-US" dirty="0" smtClean="0">
                <a:solidFill>
                  <a:schemeClr val="bg1">
                    <a:lumMod val="75000"/>
                  </a:schemeClr>
                </a:solidFill>
                <a:ea typeface="华文新魏" pitchFamily="2" charset="-122"/>
              </a:rPr>
              <a:t>Storage</a:t>
            </a:r>
          </a:p>
          <a:p>
            <a:r>
              <a:rPr lang="en-US" dirty="0" smtClean="0">
                <a:solidFill>
                  <a:srgbClr val="C00000"/>
                </a:solidFill>
                <a:ea typeface="华文新魏" pitchFamily="2" charset="-122"/>
              </a:rPr>
              <a:t>Evaluation</a:t>
            </a:r>
          </a:p>
        </p:txBody>
      </p:sp>
    </p:spTree>
    <p:extLst>
      <p:ext uri="{BB962C8B-B14F-4D97-AF65-F5344CB8AC3E}">
        <p14:creationId xmlns:p14="http://schemas.microsoft.com/office/powerpoint/2010/main" xmlns="" val="1996555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r>
              <a:rPr lang="en-US" altLang="zh-CN" smtClean="0"/>
              <a:t>Evaluation:</a:t>
            </a:r>
            <a:endParaRPr lang="zh-CN" altLang="en-US" smtClean="0"/>
          </a:p>
        </p:txBody>
      </p:sp>
      <p:sp>
        <p:nvSpPr>
          <p:cNvPr id="27650" name="内容占位符 2"/>
          <p:cNvSpPr>
            <a:spLocks noGrp="1"/>
          </p:cNvSpPr>
          <p:nvPr>
            <p:ph sz="quarter" idx="1"/>
          </p:nvPr>
        </p:nvSpPr>
        <p:spPr>
          <a:xfrm>
            <a:off x="457200" y="1219200"/>
            <a:ext cx="8229600" cy="4937125"/>
          </a:xfrm>
        </p:spPr>
        <p:txBody>
          <a:bodyPr/>
          <a:lstStyle/>
          <a:p>
            <a:r>
              <a:rPr lang="en-US" altLang="zh-CN" dirty="0" smtClean="0"/>
              <a:t>Our experiments are designed to answer four questions:</a:t>
            </a:r>
          </a:p>
          <a:p>
            <a:pPr lvl="1"/>
            <a:r>
              <a:rPr lang="en-US" altLang="zh-CN" sz="3200" dirty="0" smtClean="0"/>
              <a:t>Span Table usability</a:t>
            </a:r>
          </a:p>
          <a:p>
            <a:pPr lvl="1"/>
            <a:r>
              <a:rPr lang="en-US" altLang="zh-CN" sz="3200" dirty="0" smtClean="0"/>
              <a:t>Guidance</a:t>
            </a:r>
            <a:r>
              <a:rPr lang="en-US" altLang="zh-CN" sz="3200" dirty="0"/>
              <a:t> </a:t>
            </a:r>
            <a:r>
              <a:rPr lang="en-US" altLang="zh-CN" sz="3200" dirty="0" smtClean="0"/>
              <a:t>feature usability</a:t>
            </a:r>
          </a:p>
          <a:p>
            <a:pPr lvl="1"/>
            <a:r>
              <a:rPr lang="en-US" altLang="zh-CN" sz="3200" dirty="0" smtClean="0"/>
              <a:t>IFDI efficiency</a:t>
            </a:r>
          </a:p>
          <a:p>
            <a:pPr lvl="1"/>
            <a:r>
              <a:rPr lang="en-US" altLang="zh-CN" sz="3200" dirty="0" smtClean="0"/>
              <a:t>Storage performance</a:t>
            </a:r>
            <a:endParaRPr lang="zh-CN" alt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7650">
                                            <p:txEl>
                                              <p:pRg st="1" end="1"/>
                                            </p:txEl>
                                          </p:spTgt>
                                        </p:tgtEl>
                                        <p:attrNameLst>
                                          <p:attrName>style.color</p:attrName>
                                        </p:attrNameLst>
                                      </p:cBhvr>
                                      <p:to>
                                        <a:srgbClr val="C00000"/>
                                      </p:to>
                                    </p:animClr>
                                    <p:animClr clrSpc="rgb" dir="cw">
                                      <p:cBhvr>
                                        <p:cTn id="7" dur="500" fill="hold"/>
                                        <p:tgtEl>
                                          <p:spTgt spid="27650">
                                            <p:txEl>
                                              <p:pRg st="1" end="1"/>
                                            </p:txEl>
                                          </p:spTgt>
                                        </p:tgtEl>
                                        <p:attrNameLst>
                                          <p:attrName>fillcolor</p:attrName>
                                        </p:attrNameLst>
                                      </p:cBhvr>
                                      <p:to>
                                        <a:srgbClr val="C00000"/>
                                      </p:to>
                                    </p:animClr>
                                    <p:set>
                                      <p:cBhvr>
                                        <p:cTn id="8" dur="500" fill="hold"/>
                                        <p:tgtEl>
                                          <p:spTgt spid="27650">
                                            <p:txEl>
                                              <p:pRg st="1" end="1"/>
                                            </p:txEl>
                                          </p:spTgt>
                                        </p:tgtEl>
                                        <p:attrNameLst>
                                          <p:attrName>fill.type</p:attrName>
                                        </p:attrNameLst>
                                      </p:cBhvr>
                                      <p:to>
                                        <p:strVal val="solid"/>
                                      </p:to>
                                    </p:set>
                                    <p:set>
                                      <p:cBhvr>
                                        <p:cTn id="9" dur="500" fill="hold"/>
                                        <p:tgtEl>
                                          <p:spTgt spid="27650">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7650">
                                            <p:txEl>
                                              <p:pRg st="2" end="2"/>
                                            </p:txEl>
                                          </p:spTgt>
                                        </p:tgtEl>
                                        <p:attrNameLst>
                                          <p:attrName>style.color</p:attrName>
                                        </p:attrNameLst>
                                      </p:cBhvr>
                                      <p:to>
                                        <a:srgbClr val="C00000"/>
                                      </p:to>
                                    </p:animClr>
                                    <p:animClr clrSpc="rgb" dir="cw">
                                      <p:cBhvr>
                                        <p:cTn id="12" dur="500" fill="hold"/>
                                        <p:tgtEl>
                                          <p:spTgt spid="27650">
                                            <p:txEl>
                                              <p:pRg st="2" end="2"/>
                                            </p:txEl>
                                          </p:spTgt>
                                        </p:tgtEl>
                                        <p:attrNameLst>
                                          <p:attrName>fillcolor</p:attrName>
                                        </p:attrNameLst>
                                      </p:cBhvr>
                                      <p:to>
                                        <a:srgbClr val="C00000"/>
                                      </p:to>
                                    </p:animClr>
                                    <p:set>
                                      <p:cBhvr>
                                        <p:cTn id="13" dur="500" fill="hold"/>
                                        <p:tgtEl>
                                          <p:spTgt spid="27650">
                                            <p:txEl>
                                              <p:pRg st="2" end="2"/>
                                            </p:txEl>
                                          </p:spTgt>
                                        </p:tgtEl>
                                        <p:attrNameLst>
                                          <p:attrName>fill.type</p:attrName>
                                        </p:attrNameLst>
                                      </p:cBhvr>
                                      <p:to>
                                        <p:strVal val="solid"/>
                                      </p:to>
                                    </p:set>
                                    <p:set>
                                      <p:cBhvr>
                                        <p:cTn id="14" dur="500" fill="hold"/>
                                        <p:tgtEl>
                                          <p:spTgt spid="27650">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smtClean="0"/>
              <a:t>Evaluation:</a:t>
            </a:r>
            <a:br>
              <a:rPr lang="en-US" altLang="zh-CN" sz="2900" smtClean="0"/>
            </a:br>
            <a:r>
              <a:rPr lang="en-US" altLang="zh-CN" sz="2900" smtClean="0"/>
              <a:t>User Study on Schema Operations</a:t>
            </a:r>
            <a:endParaRPr lang="zh-CN" altLang="en-US" sz="2900" smtClean="0"/>
          </a:p>
        </p:txBody>
      </p:sp>
      <p:sp>
        <p:nvSpPr>
          <p:cNvPr id="3" name="内容占位符 2"/>
          <p:cNvSpPr>
            <a:spLocks noGrp="1"/>
          </p:cNvSpPr>
          <p:nvPr>
            <p:ph sz="quarter" idx="1"/>
          </p:nvPr>
        </p:nvSpPr>
        <p:spPr>
          <a:xfrm>
            <a:off x="407773" y="1230717"/>
            <a:ext cx="8229600" cy="5181600"/>
          </a:xfrm>
        </p:spPr>
        <p:txBody>
          <a:bodyPr>
            <a:normAutofit/>
          </a:bodyPr>
          <a:lstStyle/>
          <a:p>
            <a:pPr>
              <a:lnSpc>
                <a:spcPct val="90000"/>
              </a:lnSpc>
            </a:pPr>
            <a:r>
              <a:rPr lang="en-US" altLang="zh-CN" sz="2000" dirty="0"/>
              <a:t>T</a:t>
            </a:r>
            <a:r>
              <a:rPr lang="en-US" altLang="zh-CN" sz="2000" dirty="0" smtClean="0"/>
              <a:t>asks: </a:t>
            </a:r>
          </a:p>
          <a:p>
            <a:pPr lvl="1">
              <a:lnSpc>
                <a:spcPct val="90000"/>
              </a:lnSpc>
            </a:pPr>
            <a:r>
              <a:rPr lang="en-US" altLang="zh-CN" sz="1700" dirty="0" smtClean="0"/>
              <a:t>Schema Design: Create the schema for an address book.</a:t>
            </a:r>
          </a:p>
          <a:p>
            <a:pPr lvl="1">
              <a:lnSpc>
                <a:spcPct val="90000"/>
              </a:lnSpc>
            </a:pPr>
            <a:r>
              <a:rPr lang="en-US" altLang="zh-CN" sz="1700" dirty="0" smtClean="0"/>
              <a:t>Schema Update: Move an attribute from one relation to another in a gene database.</a:t>
            </a:r>
          </a:p>
          <a:p>
            <a:pPr>
              <a:lnSpc>
                <a:spcPct val="90000"/>
              </a:lnSpc>
            </a:pPr>
            <a:r>
              <a:rPr lang="en-US" altLang="zh-CN" sz="2000" dirty="0" smtClean="0"/>
              <a:t>Measure:</a:t>
            </a:r>
          </a:p>
          <a:p>
            <a:pPr lvl="1">
              <a:lnSpc>
                <a:spcPct val="90000"/>
              </a:lnSpc>
            </a:pPr>
            <a:r>
              <a:rPr lang="en-US" altLang="zh-CN" sz="1700" dirty="0" smtClean="0"/>
              <a:t>Time to complete each task.</a:t>
            </a:r>
          </a:p>
          <a:p>
            <a:pPr>
              <a:lnSpc>
                <a:spcPct val="90000"/>
              </a:lnSpc>
            </a:pPr>
            <a:r>
              <a:rPr lang="en-US" altLang="zh-CN" sz="2000" dirty="0" smtClean="0"/>
              <a:t>Compared against SSMS (MS SQL Server Management Studio 2008).</a:t>
            </a:r>
          </a:p>
          <a:p>
            <a:pPr>
              <a:lnSpc>
                <a:spcPct val="90000"/>
              </a:lnSpc>
            </a:pPr>
            <a:endParaRPr lang="en-US" altLang="zh-CN" sz="2000" dirty="0" smtClean="0"/>
          </a:p>
          <a:p>
            <a:pPr>
              <a:lnSpc>
                <a:spcPct val="90000"/>
              </a:lnSpc>
            </a:pPr>
            <a:endParaRPr lang="en-US" altLang="zh-CN" sz="2000" dirty="0" smtClean="0"/>
          </a:p>
          <a:p>
            <a:pPr>
              <a:lnSpc>
                <a:spcPct val="90000"/>
              </a:lnSpc>
            </a:pPr>
            <a:endParaRPr lang="en-US" altLang="zh-CN" sz="2000" dirty="0" smtClean="0"/>
          </a:p>
          <a:p>
            <a:pPr>
              <a:lnSpc>
                <a:spcPct val="90000"/>
              </a:lnSpc>
            </a:pPr>
            <a:endParaRPr lang="en-US" altLang="zh-CN" sz="2000" dirty="0" smtClean="0"/>
          </a:p>
          <a:p>
            <a:pPr>
              <a:lnSpc>
                <a:spcPct val="90000"/>
              </a:lnSpc>
            </a:pPr>
            <a:endParaRPr lang="en-US" altLang="zh-CN" sz="2000" dirty="0" smtClean="0"/>
          </a:p>
          <a:p>
            <a:pPr>
              <a:lnSpc>
                <a:spcPct val="90000"/>
              </a:lnSpc>
            </a:pPr>
            <a:endParaRPr lang="en-US" altLang="zh-CN" sz="2000" dirty="0" smtClean="0"/>
          </a:p>
          <a:p>
            <a:pPr>
              <a:lnSpc>
                <a:spcPct val="90000"/>
              </a:lnSpc>
              <a:buFont typeface="Wingdings 3" pitchFamily="18" charset="2"/>
              <a:buNone/>
            </a:pPr>
            <a:endParaRPr lang="en-US" altLang="zh-CN" sz="1700" dirty="0" smtClean="0"/>
          </a:p>
          <a:p>
            <a:pPr>
              <a:lnSpc>
                <a:spcPct val="90000"/>
              </a:lnSpc>
              <a:buFont typeface="Wingdings 3" pitchFamily="18" charset="2"/>
              <a:buNone/>
            </a:pPr>
            <a:endParaRPr lang="en-US" altLang="zh-CN" sz="1700" dirty="0" smtClean="0"/>
          </a:p>
        </p:txBody>
      </p:sp>
      <p:pic>
        <p:nvPicPr>
          <p:cNvPr id="28675" name="图片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 y="3276600"/>
            <a:ext cx="3733801" cy="2606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p:nvPr/>
        </p:nvSpPr>
        <p:spPr>
          <a:xfrm>
            <a:off x="4522573" y="3807474"/>
            <a:ext cx="3886200" cy="1505027"/>
          </a:xfrm>
          <a:prstGeom prst="rect">
            <a:avLst/>
          </a:prstGeom>
        </p:spPr>
        <p:txBody>
          <a:bodyPr wrap="square">
            <a:spAutoFit/>
          </a:bodyPr>
          <a:lstStyle/>
          <a:p>
            <a:pPr lvl="1">
              <a:lnSpc>
                <a:spcPct val="90000"/>
              </a:lnSpc>
            </a:pPr>
            <a:r>
              <a:rPr lang="en-US" altLang="zh-CN" sz="1700" dirty="0" smtClean="0"/>
              <a:t>All users failed in this task using SSMS since they were unable to migrate the data manually. In contrast, all of them were able to complete the task within seconds with CRIUS.</a:t>
            </a:r>
          </a:p>
        </p:txBody>
      </p:sp>
      <p:sp>
        <p:nvSpPr>
          <p:cNvPr id="5" name="TextBox 4"/>
          <p:cNvSpPr txBox="1"/>
          <p:nvPr/>
        </p:nvSpPr>
        <p:spPr>
          <a:xfrm>
            <a:off x="1676400" y="5943600"/>
            <a:ext cx="1981200" cy="369332"/>
          </a:xfrm>
          <a:prstGeom prst="rect">
            <a:avLst/>
          </a:prstGeom>
          <a:noFill/>
        </p:spPr>
        <p:txBody>
          <a:bodyPr wrap="square" rtlCol="0">
            <a:spAutoFit/>
          </a:bodyPr>
          <a:lstStyle/>
          <a:p>
            <a:r>
              <a:rPr lang="en-US" altLang="zh-CN" dirty="0" smtClean="0"/>
              <a:t>Schema Design</a:t>
            </a:r>
            <a:endParaRPr lang="zh-CN" altLang="en-US" dirty="0"/>
          </a:p>
        </p:txBody>
      </p:sp>
      <p:sp>
        <p:nvSpPr>
          <p:cNvPr id="7" name="TextBox 6"/>
          <p:cNvSpPr txBox="1"/>
          <p:nvPr/>
        </p:nvSpPr>
        <p:spPr>
          <a:xfrm>
            <a:off x="5638800" y="5943600"/>
            <a:ext cx="1981200" cy="369332"/>
          </a:xfrm>
          <a:prstGeom prst="rect">
            <a:avLst/>
          </a:prstGeom>
          <a:noFill/>
        </p:spPr>
        <p:txBody>
          <a:bodyPr wrap="square" rtlCol="0">
            <a:spAutoFit/>
          </a:bodyPr>
          <a:lstStyle/>
          <a:p>
            <a:r>
              <a:rPr lang="en-US" altLang="zh-CN" dirty="0" smtClean="0"/>
              <a:t>Schema Update</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smtClean="0"/>
              <a:t>Evaluation:</a:t>
            </a:r>
            <a:br>
              <a:rPr lang="en-US" altLang="zh-CN" sz="2900" smtClean="0"/>
            </a:br>
            <a:r>
              <a:rPr lang="en-US" altLang="zh-CN" sz="2900" smtClean="0"/>
              <a:t>User study on Integrity-Based Guidance</a:t>
            </a:r>
            <a:endParaRPr lang="zh-CN" altLang="en-US" sz="2900" smtClean="0"/>
          </a:p>
        </p:txBody>
      </p:sp>
      <p:sp>
        <p:nvSpPr>
          <p:cNvPr id="30722" name="内容占位符 2"/>
          <p:cNvSpPr>
            <a:spLocks noGrp="1"/>
          </p:cNvSpPr>
          <p:nvPr>
            <p:ph sz="quarter" idx="1"/>
          </p:nvPr>
        </p:nvSpPr>
        <p:spPr>
          <a:xfrm>
            <a:off x="457200" y="1371600"/>
            <a:ext cx="4445000" cy="4784725"/>
          </a:xfrm>
        </p:spPr>
        <p:txBody>
          <a:bodyPr/>
          <a:lstStyle/>
          <a:p>
            <a:r>
              <a:rPr lang="en-US" altLang="zh-CN" sz="1800" smtClean="0"/>
              <a:t>The three tasks:</a:t>
            </a:r>
          </a:p>
          <a:p>
            <a:pPr lvl="1"/>
            <a:r>
              <a:rPr lang="en-US" altLang="zh-CN" sz="1800" smtClean="0"/>
              <a:t>Insert a new contact and his address into the address book.</a:t>
            </a:r>
          </a:p>
          <a:p>
            <a:pPr lvl="1"/>
            <a:r>
              <a:rPr lang="en-US" altLang="zh-CN" sz="1800" smtClean="0"/>
              <a:t>Update the cell phone number of one contact.</a:t>
            </a:r>
          </a:p>
          <a:p>
            <a:pPr lvl="1"/>
            <a:r>
              <a:rPr lang="en-US" altLang="zh-CN" sz="1800" smtClean="0"/>
              <a:t>Update the address of one contact to the address of another contact.</a:t>
            </a:r>
          </a:p>
          <a:p>
            <a:r>
              <a:rPr lang="en-US" altLang="zh-CN" sz="2000" smtClean="0"/>
              <a:t>Measure:</a:t>
            </a:r>
          </a:p>
          <a:p>
            <a:pPr lvl="1"/>
            <a:r>
              <a:rPr lang="en-US" altLang="zh-CN" sz="1800" smtClean="0"/>
              <a:t>time to complete each task, and </a:t>
            </a:r>
          </a:p>
          <a:p>
            <a:pPr lvl="1"/>
            <a:r>
              <a:rPr lang="en-US" altLang="zh-CN" sz="1800" smtClean="0"/>
              <a:t>overall count of key strokes/mouse clicks.</a:t>
            </a:r>
          </a:p>
          <a:p>
            <a:r>
              <a:rPr lang="en-US" altLang="zh-CN" sz="1800" smtClean="0"/>
              <a:t>Compare with and without the guidance feature on.</a:t>
            </a:r>
            <a:endParaRPr lang="en-US" altLang="zh-CN" sz="2000" smtClean="0"/>
          </a:p>
        </p:txBody>
      </p:sp>
      <p:pic>
        <p:nvPicPr>
          <p:cNvPr id="30723" name="图片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5200" y="1235075"/>
            <a:ext cx="40132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4283075"/>
            <a:ext cx="41148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p:txBody>
          <a:bodyPr/>
          <a:lstStyle/>
          <a:p>
            <a:r>
              <a:rPr lang="en-US" altLang="zh-CN" smtClean="0"/>
              <a:t>Conclusion</a:t>
            </a:r>
            <a:endParaRPr lang="zh-CN" altLang="en-US" smtClean="0"/>
          </a:p>
        </p:txBody>
      </p:sp>
      <p:sp>
        <p:nvSpPr>
          <p:cNvPr id="33794" name="内容占位符 2"/>
          <p:cNvSpPr>
            <a:spLocks noGrp="1"/>
          </p:cNvSpPr>
          <p:nvPr>
            <p:ph sz="quarter" idx="1"/>
          </p:nvPr>
        </p:nvSpPr>
        <p:spPr>
          <a:xfrm>
            <a:off x="457200" y="1219200"/>
            <a:ext cx="8229600" cy="4937125"/>
          </a:xfrm>
        </p:spPr>
        <p:txBody>
          <a:bodyPr/>
          <a:lstStyle/>
          <a:p>
            <a:r>
              <a:rPr lang="en-US" altLang="zh-CN" sz="2800" dirty="0" smtClean="0"/>
              <a:t>The design and implementation of CRIUS</a:t>
            </a:r>
          </a:p>
          <a:p>
            <a:r>
              <a:rPr lang="en-US" altLang="zh-CN" sz="2800" dirty="0" smtClean="0"/>
              <a:t>Span table algebra</a:t>
            </a:r>
          </a:p>
          <a:p>
            <a:r>
              <a:rPr lang="en-US" altLang="zh-CN" sz="2800" dirty="0" smtClean="0"/>
              <a:t>Integrity-based guidance based on IFDI</a:t>
            </a:r>
          </a:p>
          <a:p>
            <a:r>
              <a:rPr lang="en-US" altLang="zh-CN" sz="2800" dirty="0" smtClean="0"/>
              <a:t>Storage</a:t>
            </a:r>
          </a:p>
          <a:p>
            <a:r>
              <a:rPr lang="en-US" altLang="zh-CN" sz="2800" dirty="0" smtClean="0"/>
              <a:t>Evaluation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3"/>
          <p:cNvSpPr txBox="1">
            <a:spLocks noChangeArrowheads="1"/>
          </p:cNvSpPr>
          <p:nvPr/>
        </p:nvSpPr>
        <p:spPr bwMode="auto">
          <a:xfrm>
            <a:off x="2743200" y="2667000"/>
            <a:ext cx="3886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6000"/>
              <a:t>Questions</a:t>
            </a:r>
            <a:endParaRPr lang="zh-CN" altLang="en-US" sz="6000"/>
          </a:p>
        </p:txBody>
      </p:sp>
      <p:sp>
        <p:nvSpPr>
          <p:cNvPr id="34818" name="TextBox 4"/>
          <p:cNvSpPr txBox="1">
            <a:spLocks noChangeArrowheads="1"/>
          </p:cNvSpPr>
          <p:nvPr/>
        </p:nvSpPr>
        <p:spPr bwMode="auto">
          <a:xfrm rot="4584499">
            <a:off x="6315869" y="2609057"/>
            <a:ext cx="533400"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6000"/>
              <a:t>?</a:t>
            </a:r>
            <a:endParaRPr lang="zh-CN" altLang="en-US" sz="6000"/>
          </a:p>
        </p:txBody>
      </p:sp>
      <p:sp>
        <p:nvSpPr>
          <p:cNvPr id="34819" name="TextBox 5"/>
          <p:cNvSpPr txBox="1">
            <a:spLocks noChangeArrowheads="1"/>
          </p:cNvSpPr>
          <p:nvPr/>
        </p:nvSpPr>
        <p:spPr bwMode="auto">
          <a:xfrm rot="1395018">
            <a:off x="6080125" y="2159000"/>
            <a:ext cx="533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6000"/>
              <a:t>?</a:t>
            </a:r>
            <a:endParaRPr lang="zh-CN" altLang="en-US" sz="6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en-US" altLang="zh-CN" smtClean="0"/>
              <a:t>IFDI: Inducing Initial FDs</a:t>
            </a:r>
            <a:endParaRPr lang="zh-CN" altLang="en-US" smtClean="0"/>
          </a:p>
        </p:txBody>
      </p:sp>
      <p:graphicFrame>
        <p:nvGraphicFramePr>
          <p:cNvPr id="4" name="表格 3"/>
          <p:cNvGraphicFramePr>
            <a:graphicFrameLocks noGrp="1"/>
          </p:cNvGraphicFramePr>
          <p:nvPr/>
        </p:nvGraphicFramePr>
        <p:xfrm>
          <a:off x="762000" y="1447800"/>
          <a:ext cx="2895600" cy="1645920"/>
        </p:xfrm>
        <a:graphic>
          <a:graphicData uri="http://schemas.openxmlformats.org/drawingml/2006/table">
            <a:tbl>
              <a:tblPr/>
              <a:tblGrid>
                <a:gridCol w="723900"/>
                <a:gridCol w="723900"/>
                <a:gridCol w="723900"/>
                <a:gridCol w="723900"/>
              </a:tblGrid>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Gill Sans MT" pitchFamily="34" charset="0"/>
                          <a:ea typeface="华文新魏" pitchFamily="2" charset="-122"/>
                        </a:rPr>
                        <a:t>ID</a:t>
                      </a:r>
                      <a:endParaRPr kumimoji="0" lang="zh-CN" altLang="en-US" sz="12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2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2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2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4</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5</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Jack</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bl>
          </a:graphicData>
        </a:graphic>
      </p:graphicFrame>
      <p:sp>
        <p:nvSpPr>
          <p:cNvPr id="6" name="TextBox 5"/>
          <p:cNvSpPr txBox="1">
            <a:spLocks noChangeArrowheads="1"/>
          </p:cNvSpPr>
          <p:nvPr/>
        </p:nvSpPr>
        <p:spPr bwMode="auto">
          <a:xfrm>
            <a:off x="852488" y="3254375"/>
            <a:ext cx="2728912"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Attribute Partitions:</a:t>
            </a:r>
          </a:p>
          <a:p>
            <a:r>
              <a:rPr lang="en-US" altLang="zh-CN"/>
              <a:t>P</a:t>
            </a:r>
            <a:r>
              <a:rPr lang="en-US" altLang="zh-CN" baseline="-25000"/>
              <a:t>N</a:t>
            </a:r>
            <a:r>
              <a:rPr lang="en-US" altLang="zh-CN"/>
              <a:t> = {(1,2), (3,4), (5)}</a:t>
            </a:r>
          </a:p>
          <a:p>
            <a:r>
              <a:rPr lang="en-US" altLang="zh-CN"/>
              <a:t>P</a:t>
            </a:r>
            <a:r>
              <a:rPr lang="en-US" altLang="zh-CN" baseline="-25000"/>
              <a:t>C</a:t>
            </a:r>
            <a:r>
              <a:rPr lang="en-US" altLang="zh-CN"/>
              <a:t> = {(1,3,5), (2,4)}</a:t>
            </a:r>
          </a:p>
          <a:p>
            <a:r>
              <a:rPr lang="en-US" altLang="zh-CN"/>
              <a:t>P</a:t>
            </a:r>
            <a:r>
              <a:rPr lang="en-US" altLang="zh-CN" baseline="-25000"/>
              <a:t>G</a:t>
            </a:r>
            <a:r>
              <a:rPr lang="en-US" altLang="zh-CN"/>
              <a:t> = {(1,2,5), (3,4)}</a:t>
            </a:r>
          </a:p>
          <a:p>
            <a:r>
              <a:rPr lang="en-US" altLang="zh-CN"/>
              <a:t>P</a:t>
            </a:r>
            <a:r>
              <a:rPr lang="en-US" altLang="zh-CN" baseline="-25000"/>
              <a:t>NC</a:t>
            </a:r>
            <a:r>
              <a:rPr lang="en-US" altLang="zh-CN"/>
              <a:t> = {(1), (2), (3), (4), (5)}</a:t>
            </a:r>
          </a:p>
          <a:p>
            <a:r>
              <a:rPr lang="en-US" altLang="zh-CN"/>
              <a:t>P</a:t>
            </a:r>
            <a:r>
              <a:rPr lang="en-US" altLang="zh-CN" baseline="-25000"/>
              <a:t>NG</a:t>
            </a:r>
            <a:r>
              <a:rPr lang="en-US" altLang="zh-CN"/>
              <a:t> = {(1,2), (3,4), (5)}</a:t>
            </a:r>
          </a:p>
          <a:p>
            <a:r>
              <a:rPr lang="en-US" altLang="zh-CN"/>
              <a:t>P</a:t>
            </a:r>
            <a:r>
              <a:rPr lang="en-US" altLang="zh-CN" baseline="-25000"/>
              <a:t>CG</a:t>
            </a:r>
            <a:r>
              <a:rPr lang="en-US" altLang="zh-CN"/>
              <a:t> = {(1,5), (2), (3), (4)}</a:t>
            </a:r>
          </a:p>
          <a:p>
            <a:r>
              <a:rPr lang="en-US" altLang="zh-CN"/>
              <a:t>P</a:t>
            </a:r>
            <a:r>
              <a:rPr lang="en-US" altLang="zh-CN" baseline="-25000"/>
              <a:t>NCG</a:t>
            </a:r>
            <a:r>
              <a:rPr lang="en-US" altLang="zh-CN"/>
              <a:t> = {(1), (2), (3), (4), (5)}</a:t>
            </a:r>
            <a:endParaRPr lang="zh-CN" altLang="en-US"/>
          </a:p>
        </p:txBody>
      </p:sp>
      <p:sp>
        <p:nvSpPr>
          <p:cNvPr id="7" name="TextBox 6"/>
          <p:cNvSpPr txBox="1">
            <a:spLocks noChangeArrowheads="1"/>
          </p:cNvSpPr>
          <p:nvPr/>
        </p:nvSpPr>
        <p:spPr bwMode="auto">
          <a:xfrm>
            <a:off x="852488" y="5624513"/>
            <a:ext cx="27289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2400">
                <a:solidFill>
                  <a:srgbClr val="C00000"/>
                </a:solidFill>
              </a:rPr>
              <a:t>X </a:t>
            </a:r>
            <a:r>
              <a:rPr lang="en-US" altLang="zh-CN" sz="2400">
                <a:solidFill>
                  <a:srgbClr val="C00000"/>
                </a:solidFill>
                <a:sym typeface="Wingdings" pitchFamily="2" charset="2"/>
              </a:rPr>
              <a:t> Y iff P</a:t>
            </a:r>
            <a:r>
              <a:rPr lang="en-US" altLang="zh-CN" sz="2400" baseline="-25000">
                <a:solidFill>
                  <a:srgbClr val="C00000"/>
                </a:solidFill>
                <a:sym typeface="Wingdings" pitchFamily="2" charset="2"/>
              </a:rPr>
              <a:t>X</a:t>
            </a:r>
            <a:r>
              <a:rPr lang="en-US" altLang="zh-CN" sz="2400">
                <a:solidFill>
                  <a:srgbClr val="C00000"/>
                </a:solidFill>
                <a:sym typeface="Wingdings" pitchFamily="2" charset="2"/>
              </a:rPr>
              <a:t> = P</a:t>
            </a:r>
            <a:r>
              <a:rPr lang="en-US" altLang="zh-CN" sz="2400" baseline="-25000">
                <a:solidFill>
                  <a:srgbClr val="C00000"/>
                </a:solidFill>
                <a:sym typeface="Wingdings" pitchFamily="2" charset="2"/>
              </a:rPr>
              <a:t>XUY</a:t>
            </a:r>
            <a:endParaRPr lang="zh-CN" altLang="en-US" sz="2400" baseline="-25000">
              <a:solidFill>
                <a:srgbClr val="C00000"/>
              </a:solidFill>
            </a:endParaRPr>
          </a:p>
        </p:txBody>
      </p:sp>
      <p:sp>
        <p:nvSpPr>
          <p:cNvPr id="8" name="椭圆 7"/>
          <p:cNvSpPr/>
          <p:nvPr/>
        </p:nvSpPr>
        <p:spPr>
          <a:xfrm>
            <a:off x="6019800" y="45688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NCG</a:t>
            </a:r>
            <a:endParaRPr lang="zh-CN" altLang="en-US" sz="2800">
              <a:solidFill>
                <a:schemeClr val="tx1"/>
              </a:solidFill>
            </a:endParaRPr>
          </a:p>
        </p:txBody>
      </p:sp>
      <p:sp>
        <p:nvSpPr>
          <p:cNvPr id="9" name="椭圆 8"/>
          <p:cNvSpPr/>
          <p:nvPr/>
        </p:nvSpPr>
        <p:spPr>
          <a:xfrm>
            <a:off x="6019800" y="36544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NG</a:t>
            </a:r>
            <a:endParaRPr lang="zh-CN" altLang="en-US" sz="2800">
              <a:solidFill>
                <a:schemeClr val="tx1"/>
              </a:solidFill>
            </a:endParaRPr>
          </a:p>
        </p:txBody>
      </p:sp>
      <p:sp>
        <p:nvSpPr>
          <p:cNvPr id="10" name="椭圆 9"/>
          <p:cNvSpPr/>
          <p:nvPr/>
        </p:nvSpPr>
        <p:spPr>
          <a:xfrm>
            <a:off x="4495800" y="36544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NC</a:t>
            </a:r>
            <a:endParaRPr lang="zh-CN" altLang="en-US" sz="2800">
              <a:solidFill>
                <a:schemeClr val="tx1"/>
              </a:solidFill>
            </a:endParaRPr>
          </a:p>
        </p:txBody>
      </p:sp>
      <p:sp>
        <p:nvSpPr>
          <p:cNvPr id="11" name="椭圆 10"/>
          <p:cNvSpPr/>
          <p:nvPr/>
        </p:nvSpPr>
        <p:spPr>
          <a:xfrm>
            <a:off x="7543800" y="36544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CG</a:t>
            </a:r>
            <a:endParaRPr lang="zh-CN" altLang="en-US" sz="2800">
              <a:solidFill>
                <a:schemeClr val="tx1"/>
              </a:solidFill>
            </a:endParaRPr>
          </a:p>
        </p:txBody>
      </p:sp>
      <p:sp>
        <p:nvSpPr>
          <p:cNvPr id="12" name="椭圆 11"/>
          <p:cNvSpPr/>
          <p:nvPr/>
        </p:nvSpPr>
        <p:spPr>
          <a:xfrm>
            <a:off x="6019800" y="27400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C</a:t>
            </a:r>
            <a:endParaRPr lang="zh-CN" altLang="en-US" sz="2800">
              <a:solidFill>
                <a:schemeClr val="tx1"/>
              </a:solidFill>
            </a:endParaRPr>
          </a:p>
        </p:txBody>
      </p:sp>
      <p:sp>
        <p:nvSpPr>
          <p:cNvPr id="13" name="椭圆 12"/>
          <p:cNvSpPr/>
          <p:nvPr/>
        </p:nvSpPr>
        <p:spPr>
          <a:xfrm>
            <a:off x="4495800" y="27400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N</a:t>
            </a:r>
            <a:endParaRPr lang="zh-CN" altLang="en-US" sz="2800">
              <a:solidFill>
                <a:schemeClr val="tx1"/>
              </a:solidFill>
            </a:endParaRPr>
          </a:p>
        </p:txBody>
      </p:sp>
      <p:sp>
        <p:nvSpPr>
          <p:cNvPr id="14" name="椭圆 13"/>
          <p:cNvSpPr/>
          <p:nvPr/>
        </p:nvSpPr>
        <p:spPr>
          <a:xfrm>
            <a:off x="7543800" y="27400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G</a:t>
            </a:r>
            <a:endParaRPr lang="zh-CN" altLang="en-US" sz="2800">
              <a:solidFill>
                <a:schemeClr val="tx1"/>
              </a:solidFill>
            </a:endParaRPr>
          </a:p>
        </p:txBody>
      </p:sp>
      <p:sp>
        <p:nvSpPr>
          <p:cNvPr id="15" name="椭圆 14"/>
          <p:cNvSpPr/>
          <p:nvPr/>
        </p:nvSpPr>
        <p:spPr>
          <a:xfrm>
            <a:off x="6019800" y="18256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zh-CN" altLang="en-US" sz="2800">
              <a:solidFill>
                <a:schemeClr val="tx1"/>
              </a:solidFill>
            </a:endParaRPr>
          </a:p>
        </p:txBody>
      </p:sp>
      <p:cxnSp>
        <p:nvCxnSpPr>
          <p:cNvPr id="17" name="直接箭头连接符 16"/>
          <p:cNvCxnSpPr>
            <a:stCxn id="15" idx="3"/>
            <a:endCxn id="13" idx="0"/>
          </p:cNvCxnSpPr>
          <p:nvPr/>
        </p:nvCxnSpPr>
        <p:spPr>
          <a:xfrm flipH="1">
            <a:off x="4914900" y="2085975"/>
            <a:ext cx="1227138"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5" idx="4"/>
            <a:endCxn id="12" idx="0"/>
          </p:cNvCxnSpPr>
          <p:nvPr/>
        </p:nvCxnSpPr>
        <p:spPr>
          <a:xfrm>
            <a:off x="6438900" y="2130425"/>
            <a:ext cx="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5" idx="5"/>
            <a:endCxn id="14" idx="0"/>
          </p:cNvCxnSpPr>
          <p:nvPr/>
        </p:nvCxnSpPr>
        <p:spPr>
          <a:xfrm>
            <a:off x="6735763" y="2085975"/>
            <a:ext cx="1227137"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3" idx="4"/>
            <a:endCxn id="10" idx="0"/>
          </p:cNvCxnSpPr>
          <p:nvPr/>
        </p:nvCxnSpPr>
        <p:spPr>
          <a:xfrm>
            <a:off x="4914900" y="3044825"/>
            <a:ext cx="0" cy="609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2" idx="4"/>
            <a:endCxn id="10" idx="7"/>
          </p:cNvCxnSpPr>
          <p:nvPr/>
        </p:nvCxnSpPr>
        <p:spPr>
          <a:xfrm flipH="1">
            <a:off x="5211763" y="3044825"/>
            <a:ext cx="1227137"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2" idx="4"/>
            <a:endCxn id="11" idx="1"/>
          </p:cNvCxnSpPr>
          <p:nvPr/>
        </p:nvCxnSpPr>
        <p:spPr>
          <a:xfrm>
            <a:off x="6438900" y="3044825"/>
            <a:ext cx="1227138"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3" idx="4"/>
            <a:endCxn id="9" idx="1"/>
          </p:cNvCxnSpPr>
          <p:nvPr/>
        </p:nvCxnSpPr>
        <p:spPr>
          <a:xfrm>
            <a:off x="4914900" y="3044825"/>
            <a:ext cx="1227138" cy="654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11" idx="0"/>
          </p:cNvCxnSpPr>
          <p:nvPr/>
        </p:nvCxnSpPr>
        <p:spPr>
          <a:xfrm>
            <a:off x="7962900" y="3044825"/>
            <a:ext cx="0" cy="609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4" idx="4"/>
            <a:endCxn id="9" idx="7"/>
          </p:cNvCxnSpPr>
          <p:nvPr/>
        </p:nvCxnSpPr>
        <p:spPr>
          <a:xfrm flipH="1">
            <a:off x="6735763" y="3044825"/>
            <a:ext cx="1227137"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0" idx="4"/>
            <a:endCxn id="8" idx="1"/>
          </p:cNvCxnSpPr>
          <p:nvPr/>
        </p:nvCxnSpPr>
        <p:spPr>
          <a:xfrm>
            <a:off x="4914900" y="3959225"/>
            <a:ext cx="1227138" cy="654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1" idx="4"/>
            <a:endCxn id="8" idx="7"/>
          </p:cNvCxnSpPr>
          <p:nvPr/>
        </p:nvCxnSpPr>
        <p:spPr>
          <a:xfrm flipH="1">
            <a:off x="6735763" y="3959225"/>
            <a:ext cx="1227137"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9" idx="4"/>
            <a:endCxn id="8" idx="0"/>
          </p:cNvCxnSpPr>
          <p:nvPr/>
        </p:nvCxnSpPr>
        <p:spPr>
          <a:xfrm>
            <a:off x="6438900" y="3959225"/>
            <a:ext cx="0" cy="609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56" name="矩形 55"/>
          <p:cNvSpPr>
            <a:spLocks noChangeArrowheads="1"/>
          </p:cNvSpPr>
          <p:nvPr/>
        </p:nvSpPr>
        <p:spPr bwMode="auto">
          <a:xfrm>
            <a:off x="3992563" y="2463800"/>
            <a:ext cx="922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{(1,2), (3,4)}</a:t>
            </a:r>
          </a:p>
        </p:txBody>
      </p:sp>
      <p:sp>
        <p:nvSpPr>
          <p:cNvPr id="60" name="矩形 59"/>
          <p:cNvSpPr>
            <a:spLocks noChangeArrowheads="1"/>
          </p:cNvSpPr>
          <p:nvPr/>
        </p:nvSpPr>
        <p:spPr bwMode="auto">
          <a:xfrm>
            <a:off x="5410200" y="2463800"/>
            <a:ext cx="1033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{(1,3,5), (2,4)}</a:t>
            </a:r>
          </a:p>
        </p:txBody>
      </p:sp>
      <p:sp>
        <p:nvSpPr>
          <p:cNvPr id="61" name="矩形 60"/>
          <p:cNvSpPr>
            <a:spLocks noChangeArrowheads="1"/>
          </p:cNvSpPr>
          <p:nvPr/>
        </p:nvSpPr>
        <p:spPr bwMode="auto">
          <a:xfrm>
            <a:off x="7958138" y="2463800"/>
            <a:ext cx="1033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{(1,2,5), (3,4)}</a:t>
            </a:r>
          </a:p>
        </p:txBody>
      </p:sp>
      <p:sp>
        <p:nvSpPr>
          <p:cNvPr id="62" name="矩形 61"/>
          <p:cNvSpPr>
            <a:spLocks noChangeArrowheads="1"/>
          </p:cNvSpPr>
          <p:nvPr/>
        </p:nvSpPr>
        <p:spPr bwMode="auto">
          <a:xfrm>
            <a:off x="4627563" y="3378200"/>
            <a:ext cx="287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a:t>
            </a:r>
          </a:p>
        </p:txBody>
      </p:sp>
      <p:sp>
        <p:nvSpPr>
          <p:cNvPr id="63" name="矩形 62"/>
          <p:cNvSpPr>
            <a:spLocks noChangeArrowheads="1"/>
          </p:cNvSpPr>
          <p:nvPr/>
        </p:nvSpPr>
        <p:spPr bwMode="auto">
          <a:xfrm>
            <a:off x="5981700" y="3378200"/>
            <a:ext cx="9239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{(1,2), (3,4)}</a:t>
            </a:r>
          </a:p>
        </p:txBody>
      </p:sp>
      <p:sp>
        <p:nvSpPr>
          <p:cNvPr id="64" name="矩形 63"/>
          <p:cNvSpPr>
            <a:spLocks noChangeArrowheads="1"/>
          </p:cNvSpPr>
          <p:nvPr/>
        </p:nvSpPr>
        <p:spPr bwMode="auto">
          <a:xfrm>
            <a:off x="7962900" y="3378200"/>
            <a:ext cx="5746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{(1,5)}</a:t>
            </a:r>
          </a:p>
        </p:txBody>
      </p:sp>
      <p:sp>
        <p:nvSpPr>
          <p:cNvPr id="65" name="矩形 64"/>
          <p:cNvSpPr>
            <a:spLocks noChangeArrowheads="1"/>
          </p:cNvSpPr>
          <p:nvPr/>
        </p:nvSpPr>
        <p:spPr bwMode="auto">
          <a:xfrm>
            <a:off x="6156325" y="4264025"/>
            <a:ext cx="2873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a:t>
            </a:r>
          </a:p>
        </p:txBody>
      </p:sp>
      <p:sp>
        <p:nvSpPr>
          <p:cNvPr id="66" name="矩形 65"/>
          <p:cNvSpPr>
            <a:spLocks noChangeArrowheads="1"/>
          </p:cNvSpPr>
          <p:nvPr/>
        </p:nvSpPr>
        <p:spPr bwMode="auto">
          <a:xfrm>
            <a:off x="4452938" y="1447800"/>
            <a:ext cx="17986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Attribute Lattice:</a:t>
            </a:r>
          </a:p>
        </p:txBody>
      </p:sp>
      <p:sp>
        <p:nvSpPr>
          <p:cNvPr id="67" name="TextBox 66"/>
          <p:cNvSpPr txBox="1">
            <a:spLocks noChangeArrowheads="1"/>
          </p:cNvSpPr>
          <p:nvPr/>
        </p:nvSpPr>
        <p:spPr bwMode="auto">
          <a:xfrm>
            <a:off x="3871913" y="5532438"/>
            <a:ext cx="51101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N </a:t>
            </a:r>
            <a:r>
              <a:rPr lang="en-US" altLang="zh-CN">
                <a:sym typeface="Wingdings" pitchFamily="2" charset="2"/>
              </a:rPr>
              <a:t> G since </a:t>
            </a:r>
            <a:r>
              <a:rPr lang="en-US" altLang="zh-CN"/>
              <a:t>P</a:t>
            </a:r>
            <a:r>
              <a:rPr lang="en-US" altLang="zh-CN" baseline="-25000"/>
              <a:t>N</a:t>
            </a:r>
            <a:r>
              <a:rPr lang="en-US" altLang="zh-CN">
                <a:sym typeface="Wingdings" pitchFamily="2" charset="2"/>
              </a:rPr>
              <a:t> = </a:t>
            </a:r>
            <a:r>
              <a:rPr lang="en-US" altLang="zh-CN"/>
              <a:t>P</a:t>
            </a:r>
            <a:r>
              <a:rPr lang="en-US" altLang="zh-CN" baseline="-25000"/>
              <a:t>NG</a:t>
            </a:r>
            <a:r>
              <a:rPr lang="en-US" altLang="zh-CN"/>
              <a:t> </a:t>
            </a:r>
          </a:p>
          <a:p>
            <a:r>
              <a:rPr lang="en-US" altLang="zh-CN"/>
              <a:t>NC </a:t>
            </a:r>
            <a:r>
              <a:rPr lang="en-US" altLang="zh-CN">
                <a:sym typeface="Wingdings" pitchFamily="2" charset="2"/>
              </a:rPr>
              <a:t> G since </a:t>
            </a:r>
            <a:r>
              <a:rPr lang="en-US" altLang="zh-CN"/>
              <a:t>P</a:t>
            </a:r>
            <a:r>
              <a:rPr lang="en-US" altLang="zh-CN" baseline="-25000"/>
              <a:t>NC</a:t>
            </a:r>
            <a:r>
              <a:rPr lang="en-US" altLang="zh-CN">
                <a:sym typeface="Wingdings" pitchFamily="2" charset="2"/>
              </a:rPr>
              <a:t> = </a:t>
            </a:r>
            <a:r>
              <a:rPr lang="en-US" altLang="zh-CN"/>
              <a:t>P</a:t>
            </a:r>
            <a:r>
              <a:rPr lang="en-US" altLang="zh-CN" baseline="-25000"/>
              <a:t>NCG</a:t>
            </a:r>
            <a:r>
              <a:rPr lang="en-US" altLang="zh-CN"/>
              <a:t> (dominated by the above)</a:t>
            </a:r>
            <a:endParaRPr lang="en-US" altLang="zh-CN" baseline="-25000"/>
          </a:p>
        </p:txBody>
      </p:sp>
      <p:sp>
        <p:nvSpPr>
          <p:cNvPr id="68" name="TextBox 67"/>
          <p:cNvSpPr txBox="1">
            <a:spLocks noChangeArrowheads="1"/>
          </p:cNvSpPr>
          <p:nvPr/>
        </p:nvSpPr>
        <p:spPr bwMode="auto">
          <a:xfrm>
            <a:off x="4125913" y="4495800"/>
            <a:ext cx="15779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P</a:t>
            </a:r>
            <a:r>
              <a:rPr lang="en-US" altLang="zh-CN" baseline="-25000"/>
              <a:t>XUY</a:t>
            </a:r>
            <a:r>
              <a:rPr lang="en-US" altLang="zh-CN"/>
              <a:t> = P</a:t>
            </a:r>
            <a:r>
              <a:rPr lang="en-US" altLang="zh-CN" baseline="-25000"/>
              <a:t>X</a:t>
            </a:r>
            <a:r>
              <a:rPr lang="en-US" altLang="zh-CN"/>
              <a:t> · P</a:t>
            </a:r>
            <a:r>
              <a:rPr lang="en-US" altLang="zh-CN" baseline="-25000"/>
              <a:t>Y</a:t>
            </a:r>
            <a:endParaRPr lang="zh-CN" altLang="en-US"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P spid="13" grpId="0" animBg="1"/>
      <p:bldP spid="14" grpId="0" animBg="1"/>
      <p:bldP spid="15" grpId="0" animBg="1"/>
      <p:bldP spid="56" grpId="0"/>
      <p:bldP spid="60" grpId="0"/>
      <p:bldP spid="61" grpId="0"/>
      <p:bldP spid="62" grpId="0"/>
      <p:bldP spid="63" grpId="0"/>
      <p:bldP spid="64" grpId="0"/>
      <p:bldP spid="65" grpId="0"/>
      <p:bldP spid="66" grpId="0"/>
      <p:bldP spid="67" grpId="0"/>
      <p:bldP spid="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en-US" altLang="zh-CN" smtClean="0"/>
              <a:t>IFDI: Maintaining FDs on Value Update</a:t>
            </a:r>
            <a:endParaRPr lang="zh-CN" altLang="en-US" smtClean="0"/>
          </a:p>
        </p:txBody>
      </p:sp>
      <p:graphicFrame>
        <p:nvGraphicFramePr>
          <p:cNvPr id="4" name="表格 3"/>
          <p:cNvGraphicFramePr>
            <a:graphicFrameLocks noGrp="1"/>
          </p:cNvGraphicFramePr>
          <p:nvPr>
            <p:extLst>
              <p:ext uri="{D42A27DB-BD31-4B8C-83A1-F6EECF244321}">
                <p14:modId xmlns:p14="http://schemas.microsoft.com/office/powerpoint/2010/main" xmlns="" val="3004235346"/>
              </p:ext>
            </p:extLst>
          </p:nvPr>
        </p:nvGraphicFramePr>
        <p:xfrm>
          <a:off x="685800" y="1371600"/>
          <a:ext cx="2895600" cy="1645920"/>
        </p:xfrm>
        <a:graphic>
          <a:graphicData uri="http://schemas.openxmlformats.org/drawingml/2006/table">
            <a:tbl>
              <a:tblPr/>
              <a:tblGrid>
                <a:gridCol w="723900"/>
                <a:gridCol w="723900"/>
                <a:gridCol w="723900"/>
                <a:gridCol w="723900"/>
              </a:tblGrid>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FFFFFF"/>
                          </a:solidFill>
                          <a:effectLst/>
                          <a:latin typeface="Gill Sans MT" pitchFamily="34" charset="0"/>
                          <a:ea typeface="华文新魏" pitchFamily="2" charset="-122"/>
                        </a:rPr>
                        <a:t>ID</a:t>
                      </a:r>
                      <a:endParaRPr kumimoji="0" lang="zh-CN" altLang="en-US" sz="1200" b="1" i="0" u="none" strike="noStrike" cap="none" normalizeH="0" baseline="0" dirty="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Gill Sans MT" pitchFamily="34" charset="0"/>
                          <a:ea typeface="华文新魏" pitchFamily="2" charset="-122"/>
                        </a:rPr>
                        <a:t>Name</a:t>
                      </a:r>
                      <a:endParaRPr kumimoji="0" lang="zh-CN" altLang="en-US" sz="12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Gill Sans MT" pitchFamily="34" charset="0"/>
                          <a:ea typeface="华文新魏" pitchFamily="2" charset="-122"/>
                        </a:rPr>
                        <a:t>Course</a:t>
                      </a:r>
                      <a:endParaRPr kumimoji="0" lang="zh-CN" altLang="en-US" sz="12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Gill Sans MT" pitchFamily="34" charset="0"/>
                          <a:ea typeface="华文新魏" pitchFamily="2" charset="-122"/>
                        </a:rPr>
                        <a:t>Grade</a:t>
                      </a:r>
                      <a:endParaRPr kumimoji="0" lang="zh-CN" altLang="en-US" sz="1200" b="1" i="0" u="none" strike="noStrike" cap="none" normalizeH="0" baseline="0" smtClean="0">
                        <a:ln>
                          <a:noFill/>
                        </a:ln>
                        <a:solidFill>
                          <a:srgbClr val="FFFFFF"/>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1</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2</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Peter</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FF0000"/>
                          </a:solidFill>
                          <a:effectLst/>
                          <a:latin typeface="Gill Sans MT" pitchFamily="34" charset="0"/>
                          <a:ea typeface="华文新魏" pitchFamily="2" charset="-122"/>
                        </a:rPr>
                        <a:t>A</a:t>
                      </a:r>
                      <a:r>
                        <a:rPr kumimoji="0" lang="en-US" altLang="zh-CN" sz="1200" b="0" i="0" u="none" strike="noStrike" cap="none" normalizeH="0" baseline="0" dirty="0" smtClean="0">
                          <a:ln>
                            <a:noFill/>
                          </a:ln>
                          <a:solidFill>
                            <a:srgbClr val="FF0000"/>
                          </a:solidFill>
                          <a:effectLst/>
                          <a:latin typeface="Gill Sans MT" pitchFamily="34" charset="0"/>
                          <a:ea typeface="华文新魏" pitchFamily="2" charset="-122"/>
                          <a:sym typeface="Wingdings" pitchFamily="2" charset="2"/>
                        </a:rPr>
                        <a:t>B</a:t>
                      </a:r>
                      <a:endParaRPr kumimoji="0" lang="zh-CN" altLang="en-US" sz="1200" b="0" i="0" u="none" strike="noStrike" cap="none" normalizeH="0" baseline="0" dirty="0" smtClean="0">
                        <a:ln>
                          <a:noFill/>
                        </a:ln>
                        <a:solidFill>
                          <a:srgbClr val="FF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3</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4</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Leo</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Physics</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B</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5</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Jack</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Math</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Gill Sans MT" pitchFamily="34" charset="0"/>
                          <a:ea typeface="华文新魏" pitchFamily="2" charset="-122"/>
                        </a:rPr>
                        <a:t>A</a:t>
                      </a:r>
                      <a:endParaRPr kumimoji="0" lang="zh-CN" altLang="en-US" sz="12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bl>
          </a:graphicData>
        </a:graphic>
      </p:graphicFrame>
      <p:sp>
        <p:nvSpPr>
          <p:cNvPr id="5" name="TextBox 4"/>
          <p:cNvSpPr txBox="1"/>
          <p:nvPr/>
        </p:nvSpPr>
        <p:spPr>
          <a:xfrm>
            <a:off x="-3200400" y="3554413"/>
            <a:ext cx="2895600" cy="2862262"/>
          </a:xfrm>
          <a:prstGeom prst="rect">
            <a:avLst/>
          </a:prstGeom>
          <a:noFill/>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Attribute Partitions:</a:t>
            </a:r>
          </a:p>
          <a:p>
            <a:r>
              <a:rPr lang="en-US" altLang="zh-CN">
                <a:solidFill>
                  <a:srgbClr val="7F7F7F"/>
                </a:solidFill>
              </a:rPr>
              <a:t>P</a:t>
            </a:r>
            <a:r>
              <a:rPr lang="en-US" altLang="zh-CN" baseline="-25000">
                <a:solidFill>
                  <a:srgbClr val="7F7F7F"/>
                </a:solidFill>
              </a:rPr>
              <a:t>G</a:t>
            </a:r>
            <a:r>
              <a:rPr lang="en-US" altLang="zh-CN">
                <a:solidFill>
                  <a:srgbClr val="7F7F7F"/>
                </a:solidFill>
              </a:rPr>
              <a:t> = {(1,2,5), (3,4)}</a:t>
            </a:r>
          </a:p>
          <a:p>
            <a:r>
              <a:rPr lang="en-US" altLang="zh-CN">
                <a:solidFill>
                  <a:srgbClr val="7F7F7F"/>
                </a:solidFill>
              </a:rPr>
              <a:t>P</a:t>
            </a:r>
            <a:r>
              <a:rPr lang="en-US" altLang="zh-CN" baseline="-25000">
                <a:solidFill>
                  <a:srgbClr val="7F7F7F"/>
                </a:solidFill>
              </a:rPr>
              <a:t>NG</a:t>
            </a:r>
            <a:r>
              <a:rPr lang="en-US" altLang="zh-CN">
                <a:solidFill>
                  <a:srgbClr val="7F7F7F"/>
                </a:solidFill>
              </a:rPr>
              <a:t> = {(1,2), (3,4), (5)}</a:t>
            </a:r>
          </a:p>
          <a:p>
            <a:r>
              <a:rPr lang="en-US" altLang="zh-CN">
                <a:solidFill>
                  <a:srgbClr val="7F7F7F"/>
                </a:solidFill>
              </a:rPr>
              <a:t>P</a:t>
            </a:r>
            <a:r>
              <a:rPr lang="en-US" altLang="zh-CN" baseline="-25000">
                <a:solidFill>
                  <a:srgbClr val="7F7F7F"/>
                </a:solidFill>
              </a:rPr>
              <a:t>CG</a:t>
            </a:r>
            <a:r>
              <a:rPr lang="en-US" altLang="zh-CN">
                <a:solidFill>
                  <a:srgbClr val="7F7F7F"/>
                </a:solidFill>
              </a:rPr>
              <a:t> = {(1,5), (2), (3), (4)}</a:t>
            </a:r>
          </a:p>
          <a:p>
            <a:r>
              <a:rPr lang="en-US" altLang="zh-CN">
                <a:solidFill>
                  <a:srgbClr val="7F7F7F"/>
                </a:solidFill>
              </a:rPr>
              <a:t>P</a:t>
            </a:r>
            <a:r>
              <a:rPr lang="en-US" altLang="zh-CN" baseline="-25000">
                <a:solidFill>
                  <a:srgbClr val="7F7F7F"/>
                </a:solidFill>
              </a:rPr>
              <a:t>NCG</a:t>
            </a:r>
            <a:r>
              <a:rPr lang="en-US" altLang="zh-CN">
                <a:solidFill>
                  <a:srgbClr val="7F7F7F"/>
                </a:solidFill>
              </a:rPr>
              <a:t> = {(1), (2), (3), (4), (5)}</a:t>
            </a:r>
          </a:p>
          <a:p>
            <a:r>
              <a:rPr lang="en-US" altLang="zh-CN"/>
              <a:t>P</a:t>
            </a:r>
            <a:r>
              <a:rPr lang="en-US" altLang="zh-CN" baseline="-25000"/>
              <a:t>G</a:t>
            </a:r>
            <a:r>
              <a:rPr lang="en-US" altLang="zh-CN"/>
              <a:t> = {(1,5), (2,3,4)}</a:t>
            </a:r>
          </a:p>
          <a:p>
            <a:r>
              <a:rPr lang="en-US" altLang="zh-CN"/>
              <a:t>P</a:t>
            </a:r>
            <a:r>
              <a:rPr lang="en-US" altLang="zh-CN" baseline="-25000"/>
              <a:t>NG</a:t>
            </a:r>
            <a:r>
              <a:rPr lang="en-US" altLang="zh-CN"/>
              <a:t> = {(1), (2), (3,4), (5)}</a:t>
            </a:r>
          </a:p>
          <a:p>
            <a:r>
              <a:rPr lang="en-US" altLang="zh-CN"/>
              <a:t>P</a:t>
            </a:r>
            <a:r>
              <a:rPr lang="en-US" altLang="zh-CN" baseline="-25000"/>
              <a:t>CG</a:t>
            </a:r>
            <a:r>
              <a:rPr lang="en-US" altLang="zh-CN"/>
              <a:t> = {(1,5), (2, 4), (3)}</a:t>
            </a:r>
          </a:p>
          <a:p>
            <a:r>
              <a:rPr lang="en-US" altLang="zh-CN"/>
              <a:t>P</a:t>
            </a:r>
            <a:r>
              <a:rPr lang="en-US" altLang="zh-CN" baseline="-25000"/>
              <a:t>NCG</a:t>
            </a:r>
            <a:r>
              <a:rPr lang="en-US" altLang="zh-CN"/>
              <a:t> = {(1), (2), (3), (4), (5)}</a:t>
            </a:r>
            <a:endParaRPr lang="zh-CN" altLang="en-US"/>
          </a:p>
          <a:p>
            <a:endParaRPr lang="zh-CN" altLang="en-US"/>
          </a:p>
        </p:txBody>
      </p:sp>
      <p:sp>
        <p:nvSpPr>
          <p:cNvPr id="24616" name="TextBox 5"/>
          <p:cNvSpPr txBox="1">
            <a:spLocks noChangeArrowheads="1"/>
          </p:cNvSpPr>
          <p:nvPr/>
        </p:nvSpPr>
        <p:spPr bwMode="auto">
          <a:xfrm>
            <a:off x="838200" y="5794375"/>
            <a:ext cx="27289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2400">
                <a:solidFill>
                  <a:srgbClr val="C00000"/>
                </a:solidFill>
              </a:rPr>
              <a:t>X </a:t>
            </a:r>
            <a:r>
              <a:rPr lang="en-US" altLang="zh-CN" sz="2400">
                <a:solidFill>
                  <a:srgbClr val="C00000"/>
                </a:solidFill>
                <a:sym typeface="Wingdings" pitchFamily="2" charset="2"/>
              </a:rPr>
              <a:t> Y iff P</a:t>
            </a:r>
            <a:r>
              <a:rPr lang="en-US" altLang="zh-CN" sz="2400" baseline="-25000">
                <a:solidFill>
                  <a:srgbClr val="C00000"/>
                </a:solidFill>
                <a:sym typeface="Wingdings" pitchFamily="2" charset="2"/>
              </a:rPr>
              <a:t>X</a:t>
            </a:r>
            <a:r>
              <a:rPr lang="en-US" altLang="zh-CN" sz="2400">
                <a:solidFill>
                  <a:srgbClr val="C00000"/>
                </a:solidFill>
                <a:sym typeface="Wingdings" pitchFamily="2" charset="2"/>
              </a:rPr>
              <a:t> = P</a:t>
            </a:r>
            <a:r>
              <a:rPr lang="en-US" altLang="zh-CN" sz="2400" baseline="-25000">
                <a:solidFill>
                  <a:srgbClr val="C00000"/>
                </a:solidFill>
                <a:sym typeface="Wingdings" pitchFamily="2" charset="2"/>
              </a:rPr>
              <a:t>XUY</a:t>
            </a:r>
            <a:endParaRPr lang="zh-CN" altLang="en-US" sz="2400" baseline="-25000">
              <a:solidFill>
                <a:srgbClr val="C00000"/>
              </a:solidFill>
            </a:endParaRPr>
          </a:p>
        </p:txBody>
      </p:sp>
      <p:sp>
        <p:nvSpPr>
          <p:cNvPr id="7" name="椭圆 6"/>
          <p:cNvSpPr/>
          <p:nvPr/>
        </p:nvSpPr>
        <p:spPr>
          <a:xfrm>
            <a:off x="5761038" y="43402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NCG</a:t>
            </a:r>
            <a:endParaRPr lang="zh-CN" altLang="en-US" sz="2800">
              <a:solidFill>
                <a:schemeClr val="tx1"/>
              </a:solidFill>
            </a:endParaRPr>
          </a:p>
        </p:txBody>
      </p:sp>
      <p:sp>
        <p:nvSpPr>
          <p:cNvPr id="8" name="椭圆 7"/>
          <p:cNvSpPr/>
          <p:nvPr/>
        </p:nvSpPr>
        <p:spPr>
          <a:xfrm>
            <a:off x="5761038" y="34258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NG</a:t>
            </a:r>
            <a:endParaRPr lang="zh-CN" altLang="en-US" sz="2800">
              <a:solidFill>
                <a:schemeClr val="tx1"/>
              </a:solidFill>
            </a:endParaRPr>
          </a:p>
        </p:txBody>
      </p:sp>
      <p:sp>
        <p:nvSpPr>
          <p:cNvPr id="9" name="椭圆 8"/>
          <p:cNvSpPr/>
          <p:nvPr/>
        </p:nvSpPr>
        <p:spPr>
          <a:xfrm>
            <a:off x="4237038" y="3425825"/>
            <a:ext cx="838200" cy="304800"/>
          </a:xfrm>
          <a:prstGeom prst="ellipse">
            <a:avLst/>
          </a:prstGeom>
          <a:solidFill>
            <a:schemeClr val="bg1">
              <a:lumMod val="6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NC</a:t>
            </a:r>
            <a:endParaRPr lang="zh-CN" altLang="en-US" sz="2800">
              <a:solidFill>
                <a:schemeClr val="tx1"/>
              </a:solidFill>
            </a:endParaRPr>
          </a:p>
        </p:txBody>
      </p:sp>
      <p:sp>
        <p:nvSpPr>
          <p:cNvPr id="10" name="椭圆 9"/>
          <p:cNvSpPr/>
          <p:nvPr/>
        </p:nvSpPr>
        <p:spPr>
          <a:xfrm>
            <a:off x="7285038" y="34258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CG</a:t>
            </a:r>
            <a:endParaRPr lang="zh-CN" altLang="en-US" sz="2800">
              <a:solidFill>
                <a:schemeClr val="tx1"/>
              </a:solidFill>
            </a:endParaRPr>
          </a:p>
        </p:txBody>
      </p:sp>
      <p:sp>
        <p:nvSpPr>
          <p:cNvPr id="11" name="椭圆 10"/>
          <p:cNvSpPr/>
          <p:nvPr/>
        </p:nvSpPr>
        <p:spPr>
          <a:xfrm>
            <a:off x="5761038" y="2511425"/>
            <a:ext cx="838200" cy="304800"/>
          </a:xfrm>
          <a:prstGeom prst="ellipse">
            <a:avLst/>
          </a:prstGeom>
          <a:solidFill>
            <a:schemeClr val="bg1">
              <a:lumMod val="6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C</a:t>
            </a:r>
            <a:endParaRPr lang="zh-CN" altLang="en-US" sz="2800">
              <a:solidFill>
                <a:schemeClr val="tx1"/>
              </a:solidFill>
            </a:endParaRPr>
          </a:p>
        </p:txBody>
      </p:sp>
      <p:sp>
        <p:nvSpPr>
          <p:cNvPr id="12" name="椭圆 11"/>
          <p:cNvSpPr/>
          <p:nvPr/>
        </p:nvSpPr>
        <p:spPr>
          <a:xfrm>
            <a:off x="4237038" y="2511425"/>
            <a:ext cx="838200" cy="304800"/>
          </a:xfrm>
          <a:prstGeom prst="ellipse">
            <a:avLst/>
          </a:prstGeom>
          <a:solidFill>
            <a:schemeClr val="bg1">
              <a:lumMod val="6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dirty="0">
                <a:solidFill>
                  <a:schemeClr val="tx1"/>
                </a:solidFill>
              </a:rPr>
              <a:t>N</a:t>
            </a:r>
            <a:endParaRPr lang="zh-CN" altLang="en-US" sz="2800" dirty="0">
              <a:solidFill>
                <a:schemeClr val="tx1"/>
              </a:solidFill>
            </a:endParaRPr>
          </a:p>
        </p:txBody>
      </p:sp>
      <p:sp>
        <p:nvSpPr>
          <p:cNvPr id="13" name="椭圆 12"/>
          <p:cNvSpPr/>
          <p:nvPr/>
        </p:nvSpPr>
        <p:spPr>
          <a:xfrm>
            <a:off x="7285038" y="2511425"/>
            <a:ext cx="8382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1400">
                <a:solidFill>
                  <a:schemeClr val="tx1"/>
                </a:solidFill>
              </a:rPr>
              <a:t>G</a:t>
            </a:r>
            <a:endParaRPr lang="zh-CN" altLang="en-US" sz="2800">
              <a:solidFill>
                <a:schemeClr val="tx1"/>
              </a:solidFill>
            </a:endParaRPr>
          </a:p>
        </p:txBody>
      </p:sp>
      <p:sp>
        <p:nvSpPr>
          <p:cNvPr id="14" name="椭圆 13"/>
          <p:cNvSpPr/>
          <p:nvPr/>
        </p:nvSpPr>
        <p:spPr>
          <a:xfrm>
            <a:off x="5761038" y="1597025"/>
            <a:ext cx="838200" cy="304800"/>
          </a:xfrm>
          <a:prstGeom prst="ellipse">
            <a:avLst/>
          </a:prstGeom>
          <a:solidFill>
            <a:schemeClr val="bg1">
              <a:lumMod val="6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zh-CN" altLang="en-US" sz="2800">
              <a:solidFill>
                <a:schemeClr val="tx1"/>
              </a:solidFill>
            </a:endParaRPr>
          </a:p>
        </p:txBody>
      </p:sp>
      <p:cxnSp>
        <p:nvCxnSpPr>
          <p:cNvPr id="15" name="直接箭头连接符 14"/>
          <p:cNvCxnSpPr>
            <a:stCxn id="14" idx="3"/>
            <a:endCxn id="12" idx="0"/>
          </p:cNvCxnSpPr>
          <p:nvPr/>
        </p:nvCxnSpPr>
        <p:spPr>
          <a:xfrm flipH="1">
            <a:off x="4656138" y="1857375"/>
            <a:ext cx="1228725"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4" idx="4"/>
            <a:endCxn id="11" idx="0"/>
          </p:cNvCxnSpPr>
          <p:nvPr/>
        </p:nvCxnSpPr>
        <p:spPr>
          <a:xfrm>
            <a:off x="6180138" y="1901825"/>
            <a:ext cx="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4" idx="5"/>
            <a:endCxn id="13" idx="0"/>
          </p:cNvCxnSpPr>
          <p:nvPr/>
        </p:nvCxnSpPr>
        <p:spPr>
          <a:xfrm>
            <a:off x="6477000" y="1857375"/>
            <a:ext cx="1227138"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2" idx="4"/>
            <a:endCxn id="9" idx="0"/>
          </p:cNvCxnSpPr>
          <p:nvPr/>
        </p:nvCxnSpPr>
        <p:spPr>
          <a:xfrm>
            <a:off x="4656138" y="2816225"/>
            <a:ext cx="0" cy="609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4"/>
            <a:endCxn id="9" idx="7"/>
          </p:cNvCxnSpPr>
          <p:nvPr/>
        </p:nvCxnSpPr>
        <p:spPr>
          <a:xfrm flipH="1">
            <a:off x="4953000" y="2816225"/>
            <a:ext cx="1227138"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4"/>
            <a:endCxn id="10" idx="1"/>
          </p:cNvCxnSpPr>
          <p:nvPr/>
        </p:nvCxnSpPr>
        <p:spPr>
          <a:xfrm>
            <a:off x="6180138" y="2816225"/>
            <a:ext cx="1228725"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2" idx="4"/>
            <a:endCxn id="8" idx="1"/>
          </p:cNvCxnSpPr>
          <p:nvPr/>
        </p:nvCxnSpPr>
        <p:spPr>
          <a:xfrm>
            <a:off x="4656138" y="2816225"/>
            <a:ext cx="1228725" cy="654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10" idx="0"/>
          </p:cNvCxnSpPr>
          <p:nvPr/>
        </p:nvCxnSpPr>
        <p:spPr>
          <a:xfrm>
            <a:off x="7704138" y="2816225"/>
            <a:ext cx="0" cy="609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3" idx="4"/>
            <a:endCxn id="8" idx="7"/>
          </p:cNvCxnSpPr>
          <p:nvPr/>
        </p:nvCxnSpPr>
        <p:spPr>
          <a:xfrm flipH="1">
            <a:off x="6477000" y="2816225"/>
            <a:ext cx="1227138"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9" idx="4"/>
            <a:endCxn id="7" idx="1"/>
          </p:cNvCxnSpPr>
          <p:nvPr/>
        </p:nvCxnSpPr>
        <p:spPr>
          <a:xfrm>
            <a:off x="4656138" y="3730625"/>
            <a:ext cx="1228725" cy="654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0" idx="4"/>
            <a:endCxn id="7" idx="7"/>
          </p:cNvCxnSpPr>
          <p:nvPr/>
        </p:nvCxnSpPr>
        <p:spPr>
          <a:xfrm flipH="1">
            <a:off x="6477000" y="3730625"/>
            <a:ext cx="1227138" cy="65405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8" idx="4"/>
            <a:endCxn id="7" idx="0"/>
          </p:cNvCxnSpPr>
          <p:nvPr/>
        </p:nvCxnSpPr>
        <p:spPr>
          <a:xfrm>
            <a:off x="6180138" y="3730625"/>
            <a:ext cx="0" cy="6096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24637" name="矩形 26"/>
          <p:cNvSpPr>
            <a:spLocks noChangeArrowheads="1"/>
          </p:cNvSpPr>
          <p:nvPr/>
        </p:nvSpPr>
        <p:spPr bwMode="auto">
          <a:xfrm>
            <a:off x="3733800" y="2235200"/>
            <a:ext cx="922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{(1,2), (3,4)}</a:t>
            </a:r>
          </a:p>
        </p:txBody>
      </p:sp>
      <p:sp>
        <p:nvSpPr>
          <p:cNvPr id="24638" name="矩形 27"/>
          <p:cNvSpPr>
            <a:spLocks noChangeArrowheads="1"/>
          </p:cNvSpPr>
          <p:nvPr/>
        </p:nvSpPr>
        <p:spPr bwMode="auto">
          <a:xfrm>
            <a:off x="5151438" y="2235200"/>
            <a:ext cx="1033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{(1,3,5), (2,4)}</a:t>
            </a:r>
          </a:p>
        </p:txBody>
      </p:sp>
      <p:sp>
        <p:nvSpPr>
          <p:cNvPr id="24639" name="矩形 28"/>
          <p:cNvSpPr>
            <a:spLocks noChangeArrowheads="1"/>
          </p:cNvSpPr>
          <p:nvPr/>
        </p:nvSpPr>
        <p:spPr bwMode="auto">
          <a:xfrm>
            <a:off x="8001000" y="2359025"/>
            <a:ext cx="10334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{(1,2,5), (3,4)}</a:t>
            </a:r>
          </a:p>
        </p:txBody>
      </p:sp>
      <p:sp>
        <p:nvSpPr>
          <p:cNvPr id="24640" name="矩形 29"/>
          <p:cNvSpPr>
            <a:spLocks noChangeArrowheads="1"/>
          </p:cNvSpPr>
          <p:nvPr/>
        </p:nvSpPr>
        <p:spPr bwMode="auto">
          <a:xfrm>
            <a:off x="4368800" y="3149600"/>
            <a:ext cx="287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a:t>
            </a:r>
          </a:p>
        </p:txBody>
      </p:sp>
      <p:sp>
        <p:nvSpPr>
          <p:cNvPr id="24641" name="矩形 30"/>
          <p:cNvSpPr>
            <a:spLocks noChangeArrowheads="1"/>
          </p:cNvSpPr>
          <p:nvPr/>
        </p:nvSpPr>
        <p:spPr bwMode="auto">
          <a:xfrm>
            <a:off x="6134100" y="3683000"/>
            <a:ext cx="922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{(1,2), (3,4)}</a:t>
            </a:r>
          </a:p>
        </p:txBody>
      </p:sp>
      <p:sp>
        <p:nvSpPr>
          <p:cNvPr id="24642" name="矩形 31"/>
          <p:cNvSpPr>
            <a:spLocks noChangeArrowheads="1"/>
          </p:cNvSpPr>
          <p:nvPr/>
        </p:nvSpPr>
        <p:spPr bwMode="auto">
          <a:xfrm>
            <a:off x="8077200" y="3273425"/>
            <a:ext cx="57467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{(1,5)}</a:t>
            </a:r>
          </a:p>
        </p:txBody>
      </p:sp>
      <p:sp>
        <p:nvSpPr>
          <p:cNvPr id="24643" name="矩形 32"/>
          <p:cNvSpPr>
            <a:spLocks noChangeArrowheads="1"/>
          </p:cNvSpPr>
          <p:nvPr/>
        </p:nvSpPr>
        <p:spPr bwMode="auto">
          <a:xfrm>
            <a:off x="5456238" y="4187825"/>
            <a:ext cx="287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a:t>
            </a:r>
          </a:p>
        </p:txBody>
      </p:sp>
      <p:sp>
        <p:nvSpPr>
          <p:cNvPr id="24644" name="矩形 33"/>
          <p:cNvSpPr>
            <a:spLocks noChangeArrowheads="1"/>
          </p:cNvSpPr>
          <p:nvPr/>
        </p:nvSpPr>
        <p:spPr bwMode="auto">
          <a:xfrm>
            <a:off x="4195763" y="1219200"/>
            <a:ext cx="1797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Attribute Lattice:</a:t>
            </a:r>
          </a:p>
        </p:txBody>
      </p:sp>
      <p:sp>
        <p:nvSpPr>
          <p:cNvPr id="24645" name="TextBox 34"/>
          <p:cNvSpPr txBox="1">
            <a:spLocks noChangeArrowheads="1"/>
          </p:cNvSpPr>
          <p:nvPr/>
        </p:nvSpPr>
        <p:spPr bwMode="auto">
          <a:xfrm>
            <a:off x="4413250" y="5702300"/>
            <a:ext cx="40973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N </a:t>
            </a:r>
            <a:r>
              <a:rPr lang="en-US" altLang="zh-CN">
                <a:sym typeface="Wingdings" pitchFamily="2" charset="2"/>
              </a:rPr>
              <a:t> G no longer holds since </a:t>
            </a:r>
            <a:r>
              <a:rPr lang="en-US" altLang="zh-CN"/>
              <a:t>P</a:t>
            </a:r>
            <a:r>
              <a:rPr lang="en-US" altLang="zh-CN" baseline="-25000"/>
              <a:t>N</a:t>
            </a:r>
            <a:r>
              <a:rPr lang="en-US" altLang="zh-CN">
                <a:sym typeface="Wingdings" pitchFamily="2" charset="2"/>
              </a:rPr>
              <a:t> ≠ </a:t>
            </a:r>
            <a:r>
              <a:rPr lang="en-US" altLang="zh-CN"/>
              <a:t>P</a:t>
            </a:r>
            <a:r>
              <a:rPr lang="en-US" altLang="zh-CN" baseline="-25000"/>
              <a:t>NG</a:t>
            </a:r>
            <a:r>
              <a:rPr lang="en-US" altLang="zh-CN"/>
              <a:t> </a:t>
            </a:r>
          </a:p>
          <a:p>
            <a:r>
              <a:rPr lang="en-US" altLang="zh-CN"/>
              <a:t>NC </a:t>
            </a:r>
            <a:r>
              <a:rPr lang="en-US" altLang="zh-CN">
                <a:sym typeface="Wingdings" pitchFamily="2" charset="2"/>
              </a:rPr>
              <a:t> G since </a:t>
            </a:r>
            <a:r>
              <a:rPr lang="en-US" altLang="zh-CN"/>
              <a:t>P</a:t>
            </a:r>
            <a:r>
              <a:rPr lang="en-US" altLang="zh-CN" baseline="-25000"/>
              <a:t>NC</a:t>
            </a:r>
            <a:r>
              <a:rPr lang="en-US" altLang="zh-CN">
                <a:sym typeface="Wingdings" pitchFamily="2" charset="2"/>
              </a:rPr>
              <a:t> = </a:t>
            </a:r>
            <a:r>
              <a:rPr lang="en-US" altLang="zh-CN"/>
              <a:t>P</a:t>
            </a:r>
            <a:r>
              <a:rPr lang="en-US" altLang="zh-CN" baseline="-25000"/>
              <a:t>NCG</a:t>
            </a:r>
          </a:p>
        </p:txBody>
      </p:sp>
      <p:sp>
        <p:nvSpPr>
          <p:cNvPr id="24646" name="矩形 35"/>
          <p:cNvSpPr>
            <a:spLocks noChangeArrowheads="1"/>
          </p:cNvSpPr>
          <p:nvPr/>
        </p:nvSpPr>
        <p:spPr bwMode="auto">
          <a:xfrm>
            <a:off x="6142038" y="3987800"/>
            <a:ext cx="5746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{(3,4)}</a:t>
            </a:r>
          </a:p>
        </p:txBody>
      </p:sp>
      <p:sp>
        <p:nvSpPr>
          <p:cNvPr id="24647" name="矩形 36"/>
          <p:cNvSpPr>
            <a:spLocks noChangeArrowheads="1"/>
          </p:cNvSpPr>
          <p:nvPr/>
        </p:nvSpPr>
        <p:spPr bwMode="auto">
          <a:xfrm>
            <a:off x="8069263" y="3578225"/>
            <a:ext cx="922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{(1,5), (2,4)}</a:t>
            </a:r>
          </a:p>
        </p:txBody>
      </p:sp>
      <p:sp>
        <p:nvSpPr>
          <p:cNvPr id="24648" name="矩形 37"/>
          <p:cNvSpPr>
            <a:spLocks noChangeArrowheads="1"/>
          </p:cNvSpPr>
          <p:nvPr/>
        </p:nvSpPr>
        <p:spPr bwMode="auto">
          <a:xfrm>
            <a:off x="5456238" y="4492625"/>
            <a:ext cx="287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a:t>
            </a:r>
          </a:p>
        </p:txBody>
      </p:sp>
      <p:sp>
        <p:nvSpPr>
          <p:cNvPr id="24649" name="矩形 38"/>
          <p:cNvSpPr>
            <a:spLocks noChangeArrowheads="1"/>
          </p:cNvSpPr>
          <p:nvPr/>
        </p:nvSpPr>
        <p:spPr bwMode="auto">
          <a:xfrm>
            <a:off x="8001000" y="2663825"/>
            <a:ext cx="10334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1200">
                <a:latin typeface="Gill Sans MT" pitchFamily="34" charset="0"/>
              </a:rPr>
              <a:t>{(1,5), (2,3,4)}</a:t>
            </a:r>
          </a:p>
        </p:txBody>
      </p:sp>
      <p:sp>
        <p:nvSpPr>
          <p:cNvPr id="24650" name="TextBox 39"/>
          <p:cNvSpPr txBox="1">
            <a:spLocks noChangeArrowheads="1"/>
          </p:cNvSpPr>
          <p:nvPr/>
        </p:nvSpPr>
        <p:spPr bwMode="auto">
          <a:xfrm rot="10800000">
            <a:off x="5419725" y="4349750"/>
            <a:ext cx="3508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zh-CN" altLang="en-US" sz="1400">
                <a:latin typeface="Calibri" pitchFamily="34" charset="0"/>
              </a:rPr>
              <a:t>↑</a:t>
            </a:r>
            <a:endParaRPr lang="zh-CN" altLang="en-US" sz="1400"/>
          </a:p>
        </p:txBody>
      </p:sp>
      <p:sp>
        <p:nvSpPr>
          <p:cNvPr id="24651" name="TextBox 40"/>
          <p:cNvSpPr txBox="1">
            <a:spLocks noChangeArrowheads="1"/>
          </p:cNvSpPr>
          <p:nvPr/>
        </p:nvSpPr>
        <p:spPr bwMode="auto">
          <a:xfrm rot="10800000">
            <a:off x="8335963" y="2520950"/>
            <a:ext cx="3508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zh-CN" altLang="en-US" sz="1400">
                <a:latin typeface="Calibri" pitchFamily="34" charset="0"/>
              </a:rPr>
              <a:t>↑</a:t>
            </a:r>
            <a:endParaRPr lang="zh-CN" altLang="en-US" sz="1400"/>
          </a:p>
        </p:txBody>
      </p:sp>
      <p:sp>
        <p:nvSpPr>
          <p:cNvPr id="24652" name="TextBox 41"/>
          <p:cNvSpPr txBox="1">
            <a:spLocks noChangeArrowheads="1"/>
          </p:cNvSpPr>
          <p:nvPr/>
        </p:nvSpPr>
        <p:spPr bwMode="auto">
          <a:xfrm rot="10800000">
            <a:off x="6307138" y="3835400"/>
            <a:ext cx="3508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zh-CN" altLang="en-US" sz="1400">
                <a:latin typeface="Calibri" pitchFamily="34" charset="0"/>
              </a:rPr>
              <a:t>↑</a:t>
            </a:r>
            <a:endParaRPr lang="zh-CN" altLang="en-US" sz="1400"/>
          </a:p>
        </p:txBody>
      </p:sp>
      <p:sp>
        <p:nvSpPr>
          <p:cNvPr id="24653" name="TextBox 42"/>
          <p:cNvSpPr txBox="1">
            <a:spLocks noChangeArrowheads="1"/>
          </p:cNvSpPr>
          <p:nvPr/>
        </p:nvSpPr>
        <p:spPr bwMode="auto">
          <a:xfrm rot="10800000">
            <a:off x="8229600" y="3422650"/>
            <a:ext cx="3508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zh-CN" altLang="en-US" sz="1400">
                <a:latin typeface="Calibri" pitchFamily="34" charset="0"/>
              </a:rPr>
              <a:t>↑</a:t>
            </a:r>
            <a:endParaRPr lang="zh-CN" altLang="en-US" sz="1400"/>
          </a:p>
        </p:txBody>
      </p:sp>
      <p:sp>
        <p:nvSpPr>
          <p:cNvPr id="44" name="TextBox 43"/>
          <p:cNvSpPr txBox="1"/>
          <p:nvPr/>
        </p:nvSpPr>
        <p:spPr>
          <a:xfrm>
            <a:off x="609600" y="3276600"/>
            <a:ext cx="5734050" cy="2308225"/>
          </a:xfrm>
          <a:prstGeom prst="rect">
            <a:avLst/>
          </a:prstGeom>
          <a:noFill/>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Attribute Partitions:</a:t>
            </a:r>
          </a:p>
          <a:p>
            <a:r>
              <a:rPr lang="en-US" altLang="zh-CN">
                <a:solidFill>
                  <a:srgbClr val="7F7F7F"/>
                </a:solidFill>
              </a:rPr>
              <a:t>P</a:t>
            </a:r>
            <a:r>
              <a:rPr lang="en-US" altLang="zh-CN" baseline="-25000">
                <a:solidFill>
                  <a:srgbClr val="7F7F7F"/>
                </a:solidFill>
              </a:rPr>
              <a:t>N</a:t>
            </a:r>
            <a:r>
              <a:rPr lang="en-US" altLang="zh-CN">
                <a:solidFill>
                  <a:srgbClr val="7F7F7F"/>
                </a:solidFill>
              </a:rPr>
              <a:t> = {(1,2), (3,4), (5)}</a:t>
            </a:r>
          </a:p>
          <a:p>
            <a:r>
              <a:rPr lang="en-US" altLang="zh-CN">
                <a:solidFill>
                  <a:srgbClr val="7F7F7F"/>
                </a:solidFill>
              </a:rPr>
              <a:t>P</a:t>
            </a:r>
            <a:r>
              <a:rPr lang="en-US" altLang="zh-CN" baseline="-25000">
                <a:solidFill>
                  <a:srgbClr val="7F7F7F"/>
                </a:solidFill>
              </a:rPr>
              <a:t>C</a:t>
            </a:r>
            <a:r>
              <a:rPr lang="en-US" altLang="zh-CN">
                <a:solidFill>
                  <a:srgbClr val="7F7F7F"/>
                </a:solidFill>
              </a:rPr>
              <a:t> = {(1,3,5), (2,4)}</a:t>
            </a:r>
          </a:p>
          <a:p>
            <a:r>
              <a:rPr lang="en-US" altLang="zh-CN"/>
              <a:t>P</a:t>
            </a:r>
            <a:r>
              <a:rPr lang="en-US" altLang="zh-CN" baseline="-25000"/>
              <a:t>G</a:t>
            </a:r>
            <a:r>
              <a:rPr lang="en-US" altLang="zh-CN"/>
              <a:t> = {(1,2,5), (3,4)} </a:t>
            </a:r>
            <a:r>
              <a:rPr lang="en-US" altLang="zh-CN">
                <a:sym typeface="Wingdings" pitchFamily="2" charset="2"/>
              </a:rPr>
              <a:t> </a:t>
            </a:r>
            <a:r>
              <a:rPr lang="en-US" altLang="zh-CN"/>
              <a:t>P</a:t>
            </a:r>
            <a:r>
              <a:rPr lang="en-US" altLang="zh-CN" baseline="-25000"/>
              <a:t>G</a:t>
            </a:r>
            <a:r>
              <a:rPr lang="en-US" altLang="zh-CN"/>
              <a:t> = {(1,5), (2,3,4)}</a:t>
            </a:r>
          </a:p>
          <a:p>
            <a:r>
              <a:rPr lang="en-US" altLang="zh-CN">
                <a:solidFill>
                  <a:srgbClr val="7F7F7F"/>
                </a:solidFill>
              </a:rPr>
              <a:t>P</a:t>
            </a:r>
            <a:r>
              <a:rPr lang="en-US" altLang="zh-CN" baseline="-25000">
                <a:solidFill>
                  <a:srgbClr val="7F7F7F"/>
                </a:solidFill>
              </a:rPr>
              <a:t>NC</a:t>
            </a:r>
            <a:r>
              <a:rPr lang="en-US" altLang="zh-CN">
                <a:solidFill>
                  <a:srgbClr val="7F7F7F"/>
                </a:solidFill>
              </a:rPr>
              <a:t> = {(1), (2), (3), (4), (5)}</a:t>
            </a:r>
          </a:p>
          <a:p>
            <a:r>
              <a:rPr lang="en-US" altLang="zh-CN"/>
              <a:t>P</a:t>
            </a:r>
            <a:r>
              <a:rPr lang="en-US" altLang="zh-CN" baseline="-25000"/>
              <a:t>NG</a:t>
            </a:r>
            <a:r>
              <a:rPr lang="en-US" altLang="zh-CN"/>
              <a:t> = {(1,2), (3,4), (5)} </a:t>
            </a:r>
            <a:r>
              <a:rPr lang="en-US" altLang="zh-CN">
                <a:sym typeface="Wingdings" pitchFamily="2" charset="2"/>
              </a:rPr>
              <a:t> </a:t>
            </a:r>
            <a:r>
              <a:rPr lang="en-US" altLang="zh-CN"/>
              <a:t>P</a:t>
            </a:r>
            <a:r>
              <a:rPr lang="en-US" altLang="zh-CN" baseline="-25000"/>
              <a:t>NG</a:t>
            </a:r>
            <a:r>
              <a:rPr lang="en-US" altLang="zh-CN"/>
              <a:t> = {(1), (2), (3,4), (5)}</a:t>
            </a:r>
          </a:p>
          <a:p>
            <a:r>
              <a:rPr lang="en-US" altLang="zh-CN"/>
              <a:t>P</a:t>
            </a:r>
            <a:r>
              <a:rPr lang="en-US" altLang="zh-CN" baseline="-25000"/>
              <a:t>CG</a:t>
            </a:r>
            <a:r>
              <a:rPr lang="en-US" altLang="zh-CN"/>
              <a:t> = {(1,5), (2), (3), (4)} </a:t>
            </a:r>
            <a:r>
              <a:rPr lang="en-US" altLang="zh-CN">
                <a:sym typeface="Wingdings" pitchFamily="2" charset="2"/>
              </a:rPr>
              <a:t> </a:t>
            </a:r>
            <a:r>
              <a:rPr lang="en-US" altLang="zh-CN"/>
              <a:t>P</a:t>
            </a:r>
            <a:r>
              <a:rPr lang="en-US" altLang="zh-CN" baseline="-25000"/>
              <a:t>CG</a:t>
            </a:r>
            <a:r>
              <a:rPr lang="en-US" altLang="zh-CN"/>
              <a:t> = {(1,5), (2, 4), (3)}</a:t>
            </a:r>
          </a:p>
          <a:p>
            <a:r>
              <a:rPr lang="en-US" altLang="zh-CN"/>
              <a:t>P</a:t>
            </a:r>
            <a:r>
              <a:rPr lang="en-US" altLang="zh-CN" baseline="-25000"/>
              <a:t>NCG</a:t>
            </a:r>
            <a:r>
              <a:rPr lang="en-US" altLang="zh-CN"/>
              <a:t> = {(1), (2), (3), (4), (5)} </a:t>
            </a:r>
            <a:r>
              <a:rPr lang="en-US" altLang="zh-CN">
                <a:sym typeface="Wingdings" pitchFamily="2" charset="2"/>
              </a:rPr>
              <a:t> </a:t>
            </a:r>
            <a:r>
              <a:rPr lang="en-US" altLang="zh-CN"/>
              <a:t>P</a:t>
            </a:r>
            <a:r>
              <a:rPr lang="en-US" altLang="zh-CN" baseline="-25000"/>
              <a:t>NCG</a:t>
            </a:r>
            <a:r>
              <a:rPr lang="en-US" altLang="zh-CN"/>
              <a:t> = {(1), (2), (3), (4), (5)}</a:t>
            </a:r>
            <a:endParaRPr lang="zh-CN" altLang="en-US"/>
          </a:p>
        </p:txBody>
      </p:sp>
      <p:sp>
        <p:nvSpPr>
          <p:cNvPr id="45" name="TextBox 44"/>
          <p:cNvSpPr txBox="1">
            <a:spLocks noChangeArrowheads="1"/>
          </p:cNvSpPr>
          <p:nvPr/>
        </p:nvSpPr>
        <p:spPr bwMode="auto">
          <a:xfrm>
            <a:off x="6973888" y="4662488"/>
            <a:ext cx="1828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Only visit half of the lattice nodes!</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a:spLocks noChangeArrowheads="1"/>
          </p:cNvSpPr>
          <p:nvPr/>
        </p:nvSpPr>
        <p:spPr bwMode="auto">
          <a:xfrm>
            <a:off x="4724400" y="3567113"/>
            <a:ext cx="2000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G</a:t>
            </a:r>
            <a:r>
              <a:rPr lang="en-US" altLang="zh-CN">
                <a:latin typeface="Gill Sans MT" pitchFamily="34" charset="0"/>
              </a:rPr>
              <a:t> = {(1,5), </a:t>
            </a:r>
            <a:r>
              <a:rPr lang="en-US" altLang="zh-CN">
                <a:solidFill>
                  <a:srgbClr val="FF0000"/>
                </a:solidFill>
                <a:latin typeface="Gill Sans MT" pitchFamily="34" charset="0"/>
              </a:rPr>
              <a:t>(2,3,4)</a:t>
            </a:r>
            <a:r>
              <a:rPr lang="en-US" altLang="zh-CN">
                <a:latin typeface="Gill Sans MT" pitchFamily="34" charset="0"/>
              </a:rPr>
              <a:t>}</a:t>
            </a:r>
          </a:p>
        </p:txBody>
      </p:sp>
      <p:sp>
        <p:nvSpPr>
          <p:cNvPr id="38" name="矩形 37"/>
          <p:cNvSpPr>
            <a:spLocks noChangeArrowheads="1"/>
          </p:cNvSpPr>
          <p:nvPr/>
        </p:nvSpPr>
        <p:spPr bwMode="auto">
          <a:xfrm>
            <a:off x="4724400" y="3200400"/>
            <a:ext cx="1952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a:t>
            </a:r>
            <a:r>
              <a:rPr lang="en-US" altLang="zh-CN">
                <a:latin typeface="Gill Sans MT" pitchFamily="34" charset="0"/>
              </a:rPr>
              <a:t> = {(1,3,5), </a:t>
            </a:r>
            <a:r>
              <a:rPr lang="en-US" altLang="zh-CN">
                <a:solidFill>
                  <a:srgbClr val="FF0000"/>
                </a:solidFill>
                <a:latin typeface="Gill Sans MT" pitchFamily="34" charset="0"/>
              </a:rPr>
              <a:t>(2,4)</a:t>
            </a:r>
            <a:r>
              <a:rPr lang="en-US" altLang="zh-CN">
                <a:latin typeface="Gill Sans MT" pitchFamily="34" charset="0"/>
              </a:rPr>
              <a:t>}</a:t>
            </a:r>
          </a:p>
        </p:txBody>
      </p:sp>
      <p:sp>
        <p:nvSpPr>
          <p:cNvPr id="15" name="矩形 14"/>
          <p:cNvSpPr>
            <a:spLocks noChangeArrowheads="1"/>
          </p:cNvSpPr>
          <p:nvPr/>
        </p:nvSpPr>
        <p:spPr bwMode="auto">
          <a:xfrm>
            <a:off x="903288" y="4202113"/>
            <a:ext cx="17319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(2)}</a:t>
            </a:r>
          </a:p>
        </p:txBody>
      </p:sp>
      <p:sp>
        <p:nvSpPr>
          <p:cNvPr id="17" name="矩形 16"/>
          <p:cNvSpPr>
            <a:spLocks noChangeArrowheads="1"/>
          </p:cNvSpPr>
          <p:nvPr/>
        </p:nvSpPr>
        <p:spPr bwMode="auto">
          <a:xfrm>
            <a:off x="903288" y="4202113"/>
            <a:ext cx="24495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(2), (3), (4)}</a:t>
            </a:r>
          </a:p>
        </p:txBody>
      </p:sp>
      <p:sp>
        <p:nvSpPr>
          <p:cNvPr id="2" name="标题 1"/>
          <p:cNvSpPr>
            <a:spLocks noGrp="1"/>
          </p:cNvSpPr>
          <p:nvPr>
            <p:ph type="title"/>
          </p:nvPr>
        </p:nvSpPr>
        <p:spPr/>
        <p:txBody>
          <a:bodyPr>
            <a:normAutofit/>
          </a:bodyPr>
          <a:lstStyle/>
          <a:p>
            <a:r>
              <a:rPr lang="en-US" altLang="zh-CN" sz="2900" smtClean="0"/>
              <a:t>IFDI: Maintaining FDs on Value Update</a:t>
            </a:r>
            <a:br>
              <a:rPr lang="en-US" altLang="zh-CN" sz="2900" smtClean="0"/>
            </a:br>
            <a:r>
              <a:rPr lang="en-US" altLang="zh-CN" sz="2900" smtClean="0"/>
              <a:t>Cont’d</a:t>
            </a:r>
            <a:endParaRPr lang="zh-CN" altLang="en-US" sz="2900" smtClean="0"/>
          </a:p>
        </p:txBody>
      </p:sp>
      <p:sp>
        <p:nvSpPr>
          <p:cNvPr id="25606" name="内容占位符 2"/>
          <p:cNvSpPr>
            <a:spLocks noGrp="1"/>
          </p:cNvSpPr>
          <p:nvPr>
            <p:ph sz="quarter" idx="1"/>
          </p:nvPr>
        </p:nvSpPr>
        <p:spPr>
          <a:xfrm>
            <a:off x="457200" y="1219200"/>
            <a:ext cx="8229600" cy="533400"/>
          </a:xfrm>
        </p:spPr>
        <p:txBody>
          <a:bodyPr/>
          <a:lstStyle/>
          <a:p>
            <a:r>
              <a:rPr lang="en-US" altLang="zh-CN" smtClean="0"/>
              <a:t>How do we efficiently update attribute partitions?</a:t>
            </a:r>
            <a:endParaRPr lang="zh-CN" altLang="en-US" smtClean="0"/>
          </a:p>
        </p:txBody>
      </p:sp>
      <p:sp>
        <p:nvSpPr>
          <p:cNvPr id="25607" name="矩形 3"/>
          <p:cNvSpPr>
            <a:spLocks noChangeArrowheads="1"/>
          </p:cNvSpPr>
          <p:nvPr/>
        </p:nvSpPr>
        <p:spPr bwMode="auto">
          <a:xfrm>
            <a:off x="838200" y="1676400"/>
            <a:ext cx="7848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(2), (3), (4)} </a:t>
            </a:r>
            <a:r>
              <a:rPr lang="en-US" altLang="zh-CN">
                <a:latin typeface="Gill Sans MT" pitchFamily="34" charset="0"/>
                <a:sym typeface="Wingdings" pitchFamily="2" charset="2"/>
              </a:rPr>
              <a:t> </a:t>
            </a:r>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(2, 4), (3)} when tuple 2 is updated. </a:t>
            </a:r>
          </a:p>
        </p:txBody>
      </p:sp>
      <p:sp>
        <p:nvSpPr>
          <p:cNvPr id="6" name="矩形 5"/>
          <p:cNvSpPr>
            <a:spLocks noChangeArrowheads="1"/>
          </p:cNvSpPr>
          <p:nvPr/>
        </p:nvSpPr>
        <p:spPr bwMode="auto">
          <a:xfrm>
            <a:off x="903288" y="2843213"/>
            <a:ext cx="19526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a:t>
            </a:r>
            <a:r>
              <a:rPr lang="en-US" altLang="zh-CN">
                <a:latin typeface="Gill Sans MT" pitchFamily="34" charset="0"/>
              </a:rPr>
              <a:t> = {(1,3,5), (2,4)}</a:t>
            </a:r>
          </a:p>
        </p:txBody>
      </p:sp>
      <p:sp>
        <p:nvSpPr>
          <p:cNvPr id="7" name="矩形 6"/>
          <p:cNvSpPr>
            <a:spLocks noChangeArrowheads="1"/>
          </p:cNvSpPr>
          <p:nvPr/>
        </p:nvSpPr>
        <p:spPr bwMode="auto">
          <a:xfrm>
            <a:off x="903288" y="3135313"/>
            <a:ext cx="19573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G</a:t>
            </a:r>
            <a:r>
              <a:rPr lang="en-US" altLang="zh-CN">
                <a:latin typeface="Gill Sans MT" pitchFamily="34" charset="0"/>
              </a:rPr>
              <a:t> = {(1,2,5), (3,4)}</a:t>
            </a:r>
          </a:p>
        </p:txBody>
      </p:sp>
      <p:sp>
        <p:nvSpPr>
          <p:cNvPr id="10" name="矩形 9"/>
          <p:cNvSpPr>
            <a:spLocks noChangeArrowheads="1"/>
          </p:cNvSpPr>
          <p:nvPr/>
        </p:nvSpPr>
        <p:spPr bwMode="auto">
          <a:xfrm>
            <a:off x="903288" y="4202113"/>
            <a:ext cx="9413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a:t>
            </a:r>
          </a:p>
        </p:txBody>
      </p:sp>
      <p:sp>
        <p:nvSpPr>
          <p:cNvPr id="13" name="矩形 12"/>
          <p:cNvSpPr>
            <a:spLocks noChangeArrowheads="1"/>
          </p:cNvSpPr>
          <p:nvPr/>
        </p:nvSpPr>
        <p:spPr bwMode="auto">
          <a:xfrm>
            <a:off x="903288" y="3516313"/>
            <a:ext cx="1066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S</a:t>
            </a:r>
            <a:r>
              <a:rPr lang="en-US" altLang="zh-CN" baseline="-25000">
                <a:latin typeface="Gill Sans MT" pitchFamily="34" charset="0"/>
              </a:rPr>
              <a:t>1</a:t>
            </a:r>
            <a:r>
              <a:rPr lang="en-US" altLang="zh-CN">
                <a:latin typeface="Gill Sans MT" pitchFamily="34" charset="0"/>
              </a:rPr>
              <a:t> = {1,5}</a:t>
            </a:r>
          </a:p>
          <a:p>
            <a:r>
              <a:rPr lang="en-US" altLang="zh-CN">
                <a:latin typeface="Gill Sans MT" pitchFamily="34" charset="0"/>
              </a:rPr>
              <a:t>S</a:t>
            </a:r>
            <a:r>
              <a:rPr lang="en-US" altLang="zh-CN" baseline="-25000">
                <a:latin typeface="Gill Sans MT" pitchFamily="34" charset="0"/>
              </a:rPr>
              <a:t>2 </a:t>
            </a:r>
            <a:r>
              <a:rPr lang="en-US" altLang="zh-CN">
                <a:latin typeface="Gill Sans MT" pitchFamily="34" charset="0"/>
              </a:rPr>
              <a:t>= {2}</a:t>
            </a:r>
          </a:p>
        </p:txBody>
      </p:sp>
      <p:sp>
        <p:nvSpPr>
          <p:cNvPr id="14" name="矩形 13"/>
          <p:cNvSpPr>
            <a:spLocks noChangeArrowheads="1"/>
          </p:cNvSpPr>
          <p:nvPr/>
        </p:nvSpPr>
        <p:spPr bwMode="auto">
          <a:xfrm>
            <a:off x="903288" y="3135313"/>
            <a:ext cx="19573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G</a:t>
            </a:r>
            <a:r>
              <a:rPr lang="en-US" altLang="zh-CN">
                <a:latin typeface="Gill Sans MT" pitchFamily="34" charset="0"/>
              </a:rPr>
              <a:t> = {</a:t>
            </a:r>
            <a:r>
              <a:rPr lang="en-US" altLang="zh-CN">
                <a:solidFill>
                  <a:srgbClr val="FF0000"/>
                </a:solidFill>
                <a:latin typeface="Gill Sans MT" pitchFamily="34" charset="0"/>
              </a:rPr>
              <a:t>(1,2,5)</a:t>
            </a:r>
            <a:r>
              <a:rPr lang="en-US" altLang="zh-CN">
                <a:latin typeface="Gill Sans MT" pitchFamily="34" charset="0"/>
              </a:rPr>
              <a:t>, (3,4)}</a:t>
            </a:r>
          </a:p>
        </p:txBody>
      </p:sp>
      <p:sp>
        <p:nvSpPr>
          <p:cNvPr id="16" name="矩形 15"/>
          <p:cNvSpPr>
            <a:spLocks noChangeArrowheads="1"/>
          </p:cNvSpPr>
          <p:nvPr/>
        </p:nvSpPr>
        <p:spPr bwMode="auto">
          <a:xfrm>
            <a:off x="901700" y="3135313"/>
            <a:ext cx="19573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G</a:t>
            </a:r>
            <a:r>
              <a:rPr lang="en-US" altLang="zh-CN">
                <a:latin typeface="Gill Sans MT" pitchFamily="34" charset="0"/>
              </a:rPr>
              <a:t> = {(1,2,5), </a:t>
            </a:r>
            <a:r>
              <a:rPr lang="en-US" altLang="zh-CN">
                <a:solidFill>
                  <a:srgbClr val="FF0000"/>
                </a:solidFill>
                <a:latin typeface="Gill Sans MT" pitchFamily="34" charset="0"/>
              </a:rPr>
              <a:t>(3,4)</a:t>
            </a:r>
            <a:r>
              <a:rPr lang="en-US" altLang="zh-CN">
                <a:latin typeface="Gill Sans MT" pitchFamily="34" charset="0"/>
              </a:rPr>
              <a:t>}</a:t>
            </a:r>
          </a:p>
        </p:txBody>
      </p:sp>
      <p:sp>
        <p:nvSpPr>
          <p:cNvPr id="18" name="矩形 17"/>
          <p:cNvSpPr>
            <a:spLocks noChangeArrowheads="1"/>
          </p:cNvSpPr>
          <p:nvPr/>
        </p:nvSpPr>
        <p:spPr bwMode="auto">
          <a:xfrm>
            <a:off x="903288" y="3516313"/>
            <a:ext cx="9001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S</a:t>
            </a:r>
            <a:r>
              <a:rPr lang="en-US" altLang="zh-CN" baseline="-25000">
                <a:latin typeface="Gill Sans MT" pitchFamily="34" charset="0"/>
              </a:rPr>
              <a:t>1</a:t>
            </a:r>
            <a:r>
              <a:rPr lang="en-US" altLang="zh-CN">
                <a:latin typeface="Gill Sans MT" pitchFamily="34" charset="0"/>
              </a:rPr>
              <a:t> = {3}</a:t>
            </a:r>
          </a:p>
          <a:p>
            <a:r>
              <a:rPr lang="en-US" altLang="zh-CN">
                <a:latin typeface="Gill Sans MT" pitchFamily="34" charset="0"/>
              </a:rPr>
              <a:t>S</a:t>
            </a:r>
            <a:r>
              <a:rPr lang="en-US" altLang="zh-CN" baseline="-25000">
                <a:latin typeface="Gill Sans MT" pitchFamily="34" charset="0"/>
              </a:rPr>
              <a:t>2 </a:t>
            </a:r>
            <a:r>
              <a:rPr lang="en-US" altLang="zh-CN">
                <a:latin typeface="Gill Sans MT" pitchFamily="34" charset="0"/>
              </a:rPr>
              <a:t>= {4}</a:t>
            </a:r>
          </a:p>
        </p:txBody>
      </p:sp>
      <p:sp>
        <p:nvSpPr>
          <p:cNvPr id="19" name="矩形 18"/>
          <p:cNvSpPr>
            <a:spLocks noChangeArrowheads="1"/>
          </p:cNvSpPr>
          <p:nvPr/>
        </p:nvSpPr>
        <p:spPr bwMode="auto">
          <a:xfrm>
            <a:off x="903288" y="3516313"/>
            <a:ext cx="7842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S</a:t>
            </a:r>
            <a:r>
              <a:rPr lang="en-US" altLang="zh-CN" baseline="-25000">
                <a:latin typeface="Gill Sans MT" pitchFamily="34" charset="0"/>
              </a:rPr>
              <a:t>1</a:t>
            </a:r>
            <a:r>
              <a:rPr lang="en-US" altLang="zh-CN">
                <a:latin typeface="Gill Sans MT" pitchFamily="34" charset="0"/>
              </a:rPr>
              <a:t> = {}</a:t>
            </a:r>
          </a:p>
          <a:p>
            <a:r>
              <a:rPr lang="en-US" altLang="zh-CN">
                <a:latin typeface="Gill Sans MT" pitchFamily="34" charset="0"/>
              </a:rPr>
              <a:t>S</a:t>
            </a:r>
            <a:r>
              <a:rPr lang="en-US" altLang="zh-CN" baseline="-25000">
                <a:latin typeface="Gill Sans MT" pitchFamily="34" charset="0"/>
              </a:rPr>
              <a:t>2 </a:t>
            </a:r>
            <a:r>
              <a:rPr lang="en-US" altLang="zh-CN">
                <a:latin typeface="Gill Sans MT" pitchFamily="34" charset="0"/>
              </a:rPr>
              <a:t>= {}</a:t>
            </a:r>
          </a:p>
        </p:txBody>
      </p:sp>
      <p:sp>
        <p:nvSpPr>
          <p:cNvPr id="20" name="矩形 19"/>
          <p:cNvSpPr>
            <a:spLocks noChangeArrowheads="1"/>
          </p:cNvSpPr>
          <p:nvPr/>
        </p:nvSpPr>
        <p:spPr bwMode="auto">
          <a:xfrm>
            <a:off x="903288" y="5216525"/>
            <a:ext cx="1952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a:t>
            </a:r>
            <a:r>
              <a:rPr lang="en-US" altLang="zh-CN">
                <a:latin typeface="Gill Sans MT" pitchFamily="34" charset="0"/>
              </a:rPr>
              <a:t> = {(1,3,5), (2,4)}</a:t>
            </a:r>
          </a:p>
        </p:txBody>
      </p:sp>
      <p:sp>
        <p:nvSpPr>
          <p:cNvPr id="21" name="矩形 20"/>
          <p:cNvSpPr>
            <a:spLocks noChangeArrowheads="1"/>
          </p:cNvSpPr>
          <p:nvPr/>
        </p:nvSpPr>
        <p:spPr bwMode="auto">
          <a:xfrm>
            <a:off x="914400" y="5586413"/>
            <a:ext cx="2000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G</a:t>
            </a:r>
            <a:r>
              <a:rPr lang="en-US" altLang="zh-CN">
                <a:latin typeface="Gill Sans MT" pitchFamily="34" charset="0"/>
              </a:rPr>
              <a:t> = {(1,5), (2,3,4)}</a:t>
            </a:r>
          </a:p>
        </p:txBody>
      </p:sp>
      <p:sp>
        <p:nvSpPr>
          <p:cNvPr id="22" name="矩形 21"/>
          <p:cNvSpPr>
            <a:spLocks noChangeArrowheads="1"/>
          </p:cNvSpPr>
          <p:nvPr/>
        </p:nvSpPr>
        <p:spPr bwMode="auto">
          <a:xfrm>
            <a:off x="914400" y="5954713"/>
            <a:ext cx="23415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(2, 4), (3)}</a:t>
            </a:r>
          </a:p>
        </p:txBody>
      </p:sp>
      <p:sp>
        <p:nvSpPr>
          <p:cNvPr id="23" name="TextBox 22"/>
          <p:cNvSpPr txBox="1">
            <a:spLocks noChangeArrowheads="1"/>
          </p:cNvSpPr>
          <p:nvPr/>
        </p:nvSpPr>
        <p:spPr bwMode="auto">
          <a:xfrm>
            <a:off x="914400" y="2449513"/>
            <a:ext cx="1828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b="1"/>
              <a:t>P</a:t>
            </a:r>
            <a:r>
              <a:rPr lang="en-US" altLang="zh-CN" b="1" baseline="-25000"/>
              <a:t>CG</a:t>
            </a:r>
            <a:r>
              <a:rPr lang="en-US" altLang="zh-CN" b="1"/>
              <a:t> = P</a:t>
            </a:r>
            <a:r>
              <a:rPr lang="en-US" altLang="zh-CN" b="1" baseline="-25000"/>
              <a:t>C</a:t>
            </a:r>
            <a:r>
              <a:rPr lang="en-US" altLang="zh-CN" b="1"/>
              <a:t> · P</a:t>
            </a:r>
            <a:r>
              <a:rPr lang="en-US" altLang="zh-CN" b="1" baseline="-25000"/>
              <a:t>G</a:t>
            </a:r>
            <a:endParaRPr lang="zh-CN" altLang="en-US" b="1" baseline="-25000"/>
          </a:p>
        </p:txBody>
      </p:sp>
      <p:sp>
        <p:nvSpPr>
          <p:cNvPr id="24" name="TextBox 23"/>
          <p:cNvSpPr txBox="1">
            <a:spLocks noChangeArrowheads="1"/>
          </p:cNvSpPr>
          <p:nvPr/>
        </p:nvSpPr>
        <p:spPr bwMode="auto">
          <a:xfrm>
            <a:off x="903288" y="4800600"/>
            <a:ext cx="1952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b="1"/>
              <a:t>P’</a:t>
            </a:r>
            <a:r>
              <a:rPr lang="en-US" altLang="zh-CN" b="1" baseline="-25000"/>
              <a:t>CG</a:t>
            </a:r>
            <a:r>
              <a:rPr lang="en-US" altLang="zh-CN" b="1"/>
              <a:t> = P</a:t>
            </a:r>
            <a:r>
              <a:rPr lang="en-US" altLang="zh-CN" b="1" baseline="-25000"/>
              <a:t>C</a:t>
            </a:r>
            <a:r>
              <a:rPr lang="en-US" altLang="zh-CN" b="1"/>
              <a:t> · P’</a:t>
            </a:r>
            <a:r>
              <a:rPr lang="en-US" altLang="zh-CN" b="1" baseline="-25000"/>
              <a:t>G</a:t>
            </a:r>
            <a:endParaRPr lang="zh-CN" altLang="en-US" b="1" baseline="-25000"/>
          </a:p>
        </p:txBody>
      </p:sp>
      <p:sp>
        <p:nvSpPr>
          <p:cNvPr id="25" name="矩形 24"/>
          <p:cNvSpPr>
            <a:spLocks noChangeArrowheads="1"/>
          </p:cNvSpPr>
          <p:nvPr/>
        </p:nvSpPr>
        <p:spPr bwMode="auto">
          <a:xfrm>
            <a:off x="4724400" y="3197225"/>
            <a:ext cx="1952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a:t>
            </a:r>
            <a:r>
              <a:rPr lang="en-US" altLang="zh-CN">
                <a:latin typeface="Gill Sans MT" pitchFamily="34" charset="0"/>
              </a:rPr>
              <a:t> = {(1,3,5), (2,4)}</a:t>
            </a:r>
          </a:p>
        </p:txBody>
      </p:sp>
      <p:sp>
        <p:nvSpPr>
          <p:cNvPr id="27" name="TextBox 26"/>
          <p:cNvSpPr txBox="1">
            <a:spLocks noChangeArrowheads="1"/>
          </p:cNvSpPr>
          <p:nvPr/>
        </p:nvSpPr>
        <p:spPr bwMode="auto">
          <a:xfrm>
            <a:off x="750888" y="2082800"/>
            <a:ext cx="30591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Naively re-computing product:</a:t>
            </a:r>
            <a:endParaRPr lang="zh-CN" altLang="en-US"/>
          </a:p>
        </p:txBody>
      </p:sp>
      <p:sp>
        <p:nvSpPr>
          <p:cNvPr id="28" name="TextBox 27"/>
          <p:cNvSpPr txBox="1">
            <a:spLocks noChangeArrowheads="1"/>
          </p:cNvSpPr>
          <p:nvPr/>
        </p:nvSpPr>
        <p:spPr bwMode="auto">
          <a:xfrm>
            <a:off x="4724400" y="2082800"/>
            <a:ext cx="30591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Incrementally update product:</a:t>
            </a:r>
            <a:endParaRPr lang="zh-CN" altLang="en-US"/>
          </a:p>
        </p:txBody>
      </p:sp>
      <p:sp>
        <p:nvSpPr>
          <p:cNvPr id="29" name="矩形 28"/>
          <p:cNvSpPr>
            <a:spLocks noChangeArrowheads="1"/>
          </p:cNvSpPr>
          <p:nvPr/>
        </p:nvSpPr>
        <p:spPr bwMode="auto">
          <a:xfrm>
            <a:off x="4724400" y="3567113"/>
            <a:ext cx="2000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G</a:t>
            </a:r>
            <a:r>
              <a:rPr lang="en-US" altLang="zh-CN">
                <a:latin typeface="Gill Sans MT" pitchFamily="34" charset="0"/>
              </a:rPr>
              <a:t> = {(1,5), (2,3,4)}</a:t>
            </a:r>
          </a:p>
        </p:txBody>
      </p:sp>
      <p:sp>
        <p:nvSpPr>
          <p:cNvPr id="30" name="TextBox 29"/>
          <p:cNvSpPr txBox="1">
            <a:spLocks noChangeArrowheads="1"/>
          </p:cNvSpPr>
          <p:nvPr/>
        </p:nvSpPr>
        <p:spPr bwMode="auto">
          <a:xfrm>
            <a:off x="4724400" y="2449513"/>
            <a:ext cx="3962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b="1"/>
              <a:t>P’</a:t>
            </a:r>
            <a:r>
              <a:rPr lang="en-US" altLang="zh-CN" b="1" baseline="-25000"/>
              <a:t>CG</a:t>
            </a:r>
            <a:r>
              <a:rPr lang="en-US" altLang="zh-CN" b="1"/>
              <a:t> = Update (P</a:t>
            </a:r>
            <a:r>
              <a:rPr lang="en-US" altLang="zh-CN" b="1" baseline="-25000"/>
              <a:t>CG</a:t>
            </a:r>
            <a:r>
              <a:rPr lang="en-US" altLang="zh-CN" b="1"/>
              <a:t> , P</a:t>
            </a:r>
            <a:r>
              <a:rPr lang="en-US" altLang="zh-CN" b="1" baseline="-25000"/>
              <a:t>C</a:t>
            </a:r>
            <a:r>
              <a:rPr lang="en-US" altLang="zh-CN" b="1"/>
              <a:t> , P’</a:t>
            </a:r>
            <a:r>
              <a:rPr lang="en-US" altLang="zh-CN" b="1" baseline="-25000"/>
              <a:t>G</a:t>
            </a:r>
            <a:r>
              <a:rPr lang="en-US" altLang="zh-CN" b="1"/>
              <a:t> , tid)</a:t>
            </a:r>
            <a:endParaRPr lang="zh-CN" altLang="en-US" b="1" baseline="-25000"/>
          </a:p>
        </p:txBody>
      </p:sp>
      <p:sp>
        <p:nvSpPr>
          <p:cNvPr id="32" name="矩形 31"/>
          <p:cNvSpPr>
            <a:spLocks noChangeArrowheads="1"/>
          </p:cNvSpPr>
          <p:nvPr/>
        </p:nvSpPr>
        <p:spPr bwMode="auto">
          <a:xfrm>
            <a:off x="4724400" y="2819400"/>
            <a:ext cx="24495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(2), (3), (4)}</a:t>
            </a:r>
          </a:p>
        </p:txBody>
      </p:sp>
      <p:sp>
        <p:nvSpPr>
          <p:cNvPr id="33" name="TextBox 32"/>
          <p:cNvSpPr txBox="1">
            <a:spLocks noChangeArrowheads="1"/>
          </p:cNvSpPr>
          <p:nvPr/>
        </p:nvSpPr>
        <p:spPr bwMode="auto">
          <a:xfrm>
            <a:off x="7418388" y="2819400"/>
            <a:ext cx="990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tid = 2</a:t>
            </a:r>
            <a:endParaRPr lang="zh-CN" altLang="en-US"/>
          </a:p>
        </p:txBody>
      </p:sp>
      <p:sp>
        <p:nvSpPr>
          <p:cNvPr id="34" name="TextBox 33"/>
          <p:cNvSpPr txBox="1">
            <a:spLocks noChangeArrowheads="1"/>
          </p:cNvSpPr>
          <p:nvPr/>
        </p:nvSpPr>
        <p:spPr bwMode="auto">
          <a:xfrm>
            <a:off x="4724400" y="3986213"/>
            <a:ext cx="4114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1) Remove tuple from the old group:</a:t>
            </a:r>
            <a:endParaRPr lang="zh-CN" altLang="en-US"/>
          </a:p>
        </p:txBody>
      </p:sp>
      <p:sp>
        <p:nvSpPr>
          <p:cNvPr id="35" name="TextBox 34"/>
          <p:cNvSpPr txBox="1">
            <a:spLocks noChangeArrowheads="1"/>
          </p:cNvSpPr>
          <p:nvPr/>
        </p:nvSpPr>
        <p:spPr bwMode="auto">
          <a:xfrm>
            <a:off x="4724400" y="4354513"/>
            <a:ext cx="4114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2) Add tuple to the new group:</a:t>
            </a:r>
            <a:endParaRPr lang="zh-CN" altLang="en-US"/>
          </a:p>
        </p:txBody>
      </p:sp>
      <p:sp>
        <p:nvSpPr>
          <p:cNvPr id="36" name="矩形 35"/>
          <p:cNvSpPr>
            <a:spLocks noChangeArrowheads="1"/>
          </p:cNvSpPr>
          <p:nvPr/>
        </p:nvSpPr>
        <p:spPr bwMode="auto">
          <a:xfrm>
            <a:off x="4702175" y="4735513"/>
            <a:ext cx="24939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a:t>
            </a:r>
            <a:r>
              <a:rPr lang="en-US" altLang="zh-CN">
                <a:solidFill>
                  <a:srgbClr val="FF0000"/>
                </a:solidFill>
                <a:latin typeface="Gill Sans MT" pitchFamily="34" charset="0"/>
              </a:rPr>
              <a:t>(2)</a:t>
            </a:r>
            <a:r>
              <a:rPr lang="en-US" altLang="zh-CN">
                <a:latin typeface="Gill Sans MT" pitchFamily="34" charset="0"/>
              </a:rPr>
              <a:t>, (3), (4)}</a:t>
            </a:r>
          </a:p>
        </p:txBody>
      </p:sp>
      <p:sp>
        <p:nvSpPr>
          <p:cNvPr id="37" name="矩形 36"/>
          <p:cNvSpPr>
            <a:spLocks noChangeArrowheads="1"/>
          </p:cNvSpPr>
          <p:nvPr/>
        </p:nvSpPr>
        <p:spPr bwMode="auto">
          <a:xfrm>
            <a:off x="4702175" y="4735513"/>
            <a:ext cx="21669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(3), (4)}</a:t>
            </a:r>
          </a:p>
        </p:txBody>
      </p:sp>
      <p:sp>
        <p:nvSpPr>
          <p:cNvPr id="40" name="矩形 39"/>
          <p:cNvSpPr>
            <a:spLocks noChangeArrowheads="1"/>
          </p:cNvSpPr>
          <p:nvPr/>
        </p:nvSpPr>
        <p:spPr bwMode="auto">
          <a:xfrm>
            <a:off x="4700588" y="4735513"/>
            <a:ext cx="21669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(3), </a:t>
            </a:r>
            <a:r>
              <a:rPr lang="en-US" altLang="zh-CN">
                <a:solidFill>
                  <a:srgbClr val="FF0000"/>
                </a:solidFill>
                <a:latin typeface="Gill Sans MT" pitchFamily="34" charset="0"/>
              </a:rPr>
              <a:t>(4)</a:t>
            </a:r>
            <a:r>
              <a:rPr lang="en-US" altLang="zh-CN">
                <a:latin typeface="Gill Sans MT" pitchFamily="34" charset="0"/>
              </a:rPr>
              <a:t>}</a:t>
            </a:r>
          </a:p>
        </p:txBody>
      </p:sp>
      <p:sp>
        <p:nvSpPr>
          <p:cNvPr id="41" name="矩形 40"/>
          <p:cNvSpPr>
            <a:spLocks noChangeArrowheads="1"/>
          </p:cNvSpPr>
          <p:nvPr/>
        </p:nvSpPr>
        <p:spPr bwMode="auto">
          <a:xfrm>
            <a:off x="4697413" y="4735513"/>
            <a:ext cx="2343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a:latin typeface="Gill Sans MT" pitchFamily="34" charset="0"/>
              </a:rPr>
              <a:t>P’</a:t>
            </a:r>
            <a:r>
              <a:rPr lang="en-US" altLang="zh-CN" baseline="-25000">
                <a:latin typeface="Gill Sans MT" pitchFamily="34" charset="0"/>
              </a:rPr>
              <a:t>CG</a:t>
            </a:r>
            <a:r>
              <a:rPr lang="en-US" altLang="zh-CN">
                <a:latin typeface="Gill Sans MT" pitchFamily="34" charset="0"/>
              </a:rPr>
              <a:t> = {(1,5), </a:t>
            </a:r>
            <a:r>
              <a:rPr lang="en-US" altLang="zh-CN">
                <a:solidFill>
                  <a:srgbClr val="FF0000"/>
                </a:solidFill>
                <a:latin typeface="Gill Sans MT" pitchFamily="34" charset="0"/>
              </a:rPr>
              <a:t>(2, 4)</a:t>
            </a:r>
            <a:r>
              <a:rPr lang="en-US" altLang="zh-CN">
                <a:latin typeface="Gill Sans MT" pitchFamily="34" charset="0"/>
              </a:rPr>
              <a:t>, (3)}</a:t>
            </a:r>
          </a:p>
        </p:txBody>
      </p:sp>
    </p:spTree>
    <p:extLst>
      <p:ext uri="{BB962C8B-B14F-4D97-AF65-F5344CB8AC3E}">
        <p14:creationId xmlns:p14="http://schemas.microsoft.com/office/powerpoint/2010/main" xmlns="" val="54599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3"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2"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ntr" presetSubtype="0" fill="hold" grpId="4"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ntr" presetSubtype="0" fill="hold" grpId="2"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36"/>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25"/>
                                        </p:tgtEl>
                                        <p:attrNameLst>
                                          <p:attrName>style.visibility</p:attrName>
                                        </p:attrNameLst>
                                      </p:cBhvr>
                                      <p:to>
                                        <p:strVal val="hidden"/>
                                      </p:to>
                                    </p:set>
                                  </p:childTnLst>
                                </p:cTn>
                              </p:par>
                              <p:par>
                                <p:cTn id="119" presetID="1" presetClass="exit"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37"/>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40"/>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8" grpId="0"/>
      <p:bldP spid="15" grpId="0"/>
      <p:bldP spid="15" grpId="1"/>
      <p:bldP spid="17" grpId="0"/>
      <p:bldP spid="6" grpId="0"/>
      <p:bldP spid="7" grpId="0"/>
      <p:bldP spid="7" grpId="1"/>
      <p:bldP spid="7" grpId="2"/>
      <p:bldP spid="10" grpId="0"/>
      <p:bldP spid="10" grpId="1"/>
      <p:bldP spid="13" grpId="0"/>
      <p:bldP spid="13" grpId="1"/>
      <p:bldP spid="14" grpId="0"/>
      <p:bldP spid="14" grpId="1"/>
      <p:bldP spid="16" grpId="0"/>
      <p:bldP spid="16" grpId="1"/>
      <p:bldP spid="18" grpId="0"/>
      <p:bldP spid="18" grpId="1"/>
      <p:bldP spid="19" grpId="0"/>
      <p:bldP spid="19" grpId="1"/>
      <p:bldP spid="19" grpId="2"/>
      <p:bldP spid="19" grpId="3"/>
      <p:bldP spid="19" grpId="4"/>
      <p:bldP spid="20" grpId="0"/>
      <p:bldP spid="21" grpId="0"/>
      <p:bldP spid="22" grpId="0"/>
      <p:bldP spid="23" grpId="0"/>
      <p:bldP spid="24" grpId="0"/>
      <p:bldP spid="25" grpId="0"/>
      <p:bldP spid="25" grpId="1"/>
      <p:bldP spid="27" grpId="0"/>
      <p:bldP spid="28" grpId="0"/>
      <p:bldP spid="29" grpId="0"/>
      <p:bldP spid="29" grpId="1"/>
      <p:bldP spid="30" grpId="0"/>
      <p:bldP spid="32" grpId="0"/>
      <p:bldP spid="33" grpId="0"/>
      <p:bldP spid="34" grpId="0"/>
      <p:bldP spid="35" grpId="0"/>
      <p:bldP spid="36" grpId="0"/>
      <p:bldP spid="36" grpId="1"/>
      <p:bldP spid="37" grpId="0"/>
      <p:bldP spid="37" grpId="1"/>
      <p:bldP spid="40" grpId="0"/>
      <p:bldP spid="40" grpId="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57200" y="1219200"/>
            <a:ext cx="8229600" cy="5181600"/>
          </a:xfrm>
        </p:spPr>
        <p:txBody>
          <a:bodyPr>
            <a:normAutofit/>
          </a:bodyPr>
          <a:lstStyle/>
          <a:p>
            <a:pPr>
              <a:lnSpc>
                <a:spcPct val="90000"/>
              </a:lnSpc>
            </a:pPr>
            <a:r>
              <a:rPr lang="en-US" altLang="zh-CN" sz="2800" dirty="0" smtClean="0"/>
              <a:t>Non-technical people directly exposed to data.</a:t>
            </a:r>
          </a:p>
          <a:p>
            <a:pPr>
              <a:lnSpc>
                <a:spcPct val="90000"/>
              </a:lnSpc>
            </a:pPr>
            <a:endParaRPr lang="en-US" altLang="zh-CN" sz="2800" dirty="0"/>
          </a:p>
          <a:p>
            <a:pPr>
              <a:lnSpc>
                <a:spcPct val="90000"/>
              </a:lnSpc>
            </a:pPr>
            <a:endParaRPr lang="en-US" altLang="zh-CN" sz="2800" dirty="0" smtClean="0"/>
          </a:p>
          <a:p>
            <a:pPr>
              <a:lnSpc>
                <a:spcPct val="90000"/>
              </a:lnSpc>
            </a:pPr>
            <a:endParaRPr lang="en-US" altLang="zh-CN" sz="2800" dirty="0"/>
          </a:p>
          <a:p>
            <a:pPr>
              <a:lnSpc>
                <a:spcPct val="90000"/>
              </a:lnSpc>
            </a:pPr>
            <a:endParaRPr lang="en-US" altLang="zh-CN" sz="2800" dirty="0" smtClean="0"/>
          </a:p>
          <a:p>
            <a:pPr>
              <a:lnSpc>
                <a:spcPct val="90000"/>
              </a:lnSpc>
            </a:pPr>
            <a:endParaRPr lang="en-US" altLang="zh-CN" sz="2800" dirty="0" smtClean="0"/>
          </a:p>
          <a:p>
            <a:pPr>
              <a:lnSpc>
                <a:spcPct val="90000"/>
              </a:lnSpc>
            </a:pPr>
            <a:r>
              <a:rPr lang="en-US" altLang="zh-CN" sz="2800" dirty="0" smtClean="0"/>
              <a:t>Hard to design a schema in advance.</a:t>
            </a:r>
          </a:p>
          <a:p>
            <a:pPr>
              <a:lnSpc>
                <a:spcPct val="90000"/>
              </a:lnSpc>
            </a:pPr>
            <a:r>
              <a:rPr lang="en-US" altLang="zh-CN" sz="2800" dirty="0"/>
              <a:t>S</a:t>
            </a:r>
            <a:r>
              <a:rPr lang="en-US" altLang="zh-CN" sz="2800" dirty="0" smtClean="0"/>
              <a:t>tart with a simple structure and grow it as needed.</a:t>
            </a:r>
          </a:p>
          <a:p>
            <a:pPr>
              <a:lnSpc>
                <a:spcPct val="90000"/>
              </a:lnSpc>
            </a:pPr>
            <a:r>
              <a:rPr lang="en-US" altLang="zh-CN" sz="2800" dirty="0" smtClean="0"/>
              <a:t>We call this process </a:t>
            </a:r>
            <a:r>
              <a:rPr lang="en-US" altLang="zh-CN" sz="2800" dirty="0" smtClean="0">
                <a:solidFill>
                  <a:srgbClr val="7D8525"/>
                </a:solidFill>
              </a:rPr>
              <a:t>organic schema evolution</a:t>
            </a:r>
          </a:p>
        </p:txBody>
      </p:sp>
      <p:sp>
        <p:nvSpPr>
          <p:cNvPr id="14352" name="标题 1"/>
          <p:cNvSpPr>
            <a:spLocks noGrp="1"/>
          </p:cNvSpPr>
          <p:nvPr>
            <p:ph type="title"/>
          </p:nvPr>
        </p:nvSpPr>
        <p:spPr/>
        <p:txBody>
          <a:bodyPr/>
          <a:lstStyle/>
          <a:p>
            <a:r>
              <a:rPr lang="en-US" altLang="zh-CN" smtClean="0"/>
              <a:t>Motivation</a:t>
            </a:r>
            <a:endParaRPr lang="zh-CN" altLang="en-US" smtClean="0"/>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91000" y="2619165"/>
            <a:ext cx="1643516" cy="1166813"/>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14700" y="2016499"/>
            <a:ext cx="1228954" cy="122438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02884" y="1942890"/>
            <a:ext cx="1379116" cy="1297991"/>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5800" y="1752600"/>
            <a:ext cx="1676400" cy="1676400"/>
          </a:xfrm>
          <a:prstGeom prst="rect">
            <a:avLst/>
          </a:prstGeom>
        </p:spPr>
      </p:pic>
      <p:sp>
        <p:nvSpPr>
          <p:cNvPr id="8" name="左箭头 7"/>
          <p:cNvSpPr/>
          <p:nvPr/>
        </p:nvSpPr>
        <p:spPr>
          <a:xfrm rot="11551847">
            <a:off x="2286000" y="2455043"/>
            <a:ext cx="914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rot="20932081">
            <a:off x="5829836" y="2667326"/>
            <a:ext cx="1036216"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smtClean="0"/>
              <a:t>Evaluation:</a:t>
            </a:r>
            <a:br>
              <a:rPr lang="en-US" altLang="zh-CN" sz="2900" smtClean="0"/>
            </a:br>
            <a:r>
              <a:rPr lang="en-US" altLang="zh-CN" sz="2900" smtClean="0"/>
              <a:t>User Study on Schema Operations Cont’d</a:t>
            </a:r>
            <a:endParaRPr lang="zh-CN" altLang="en-US" sz="2900" smtClean="0"/>
          </a:p>
        </p:txBody>
      </p:sp>
      <p:sp>
        <p:nvSpPr>
          <p:cNvPr id="29698" name="内容占位符 2"/>
          <p:cNvSpPr>
            <a:spLocks noGrp="1"/>
          </p:cNvSpPr>
          <p:nvPr>
            <p:ph sz="quarter" idx="1"/>
          </p:nvPr>
        </p:nvSpPr>
        <p:spPr>
          <a:xfrm>
            <a:off x="457200" y="1219200"/>
            <a:ext cx="8229600" cy="4937125"/>
          </a:xfrm>
        </p:spPr>
        <p:txBody>
          <a:bodyPr/>
          <a:lstStyle/>
          <a:p>
            <a:r>
              <a:rPr lang="en-US" altLang="zh-CN" sz="1800" dirty="0" smtClean="0"/>
              <a:t>Task:</a:t>
            </a:r>
          </a:p>
          <a:p>
            <a:pPr lvl="1"/>
            <a:r>
              <a:rPr lang="en-US" altLang="zh-CN" sz="1500" dirty="0" smtClean="0"/>
              <a:t>move an attribute across relations in a gene database (the same as before).</a:t>
            </a:r>
          </a:p>
          <a:p>
            <a:r>
              <a:rPr lang="en-US" altLang="zh-CN" sz="1800" dirty="0" smtClean="0"/>
              <a:t>Measure:</a:t>
            </a:r>
          </a:p>
          <a:p>
            <a:pPr lvl="1"/>
            <a:r>
              <a:rPr lang="en-US" altLang="zh-CN" sz="1500" dirty="0" smtClean="0"/>
              <a:t>time to complete the task.</a:t>
            </a:r>
          </a:p>
          <a:p>
            <a:r>
              <a:rPr lang="en-US" altLang="zh-CN" sz="1800" dirty="0" smtClean="0"/>
              <a:t>Compare CRIUS with a strawman system with only nested relational operators.</a:t>
            </a:r>
          </a:p>
        </p:txBody>
      </p:sp>
      <p:pic>
        <p:nvPicPr>
          <p:cNvPr id="29699"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927600"/>
            <a:ext cx="4541108" cy="3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8767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smtClean="0"/>
              <a:t>Evaluation:</a:t>
            </a:r>
            <a:br>
              <a:rPr lang="en-US" altLang="zh-CN" sz="2900" smtClean="0"/>
            </a:br>
            <a:r>
              <a:rPr lang="en-US" altLang="zh-CN" sz="2900" smtClean="0"/>
              <a:t>Performance of IFDI</a:t>
            </a:r>
            <a:endParaRPr lang="zh-CN" altLang="en-US" sz="2900" smtClean="0"/>
          </a:p>
        </p:txBody>
      </p:sp>
      <p:sp>
        <p:nvSpPr>
          <p:cNvPr id="31746" name="内容占位符 2"/>
          <p:cNvSpPr>
            <a:spLocks noGrp="1"/>
          </p:cNvSpPr>
          <p:nvPr>
            <p:ph sz="quarter" idx="1"/>
          </p:nvPr>
        </p:nvSpPr>
        <p:spPr>
          <a:xfrm>
            <a:off x="457200" y="1219200"/>
            <a:ext cx="8229600" cy="4937125"/>
          </a:xfrm>
        </p:spPr>
        <p:txBody>
          <a:bodyPr/>
          <a:lstStyle/>
          <a:p>
            <a:r>
              <a:rPr lang="en-US" altLang="zh-CN" sz="1800" dirty="0" smtClean="0"/>
              <a:t>Task:</a:t>
            </a:r>
          </a:p>
          <a:p>
            <a:pPr lvl="1"/>
            <a:r>
              <a:rPr lang="en-US" altLang="zh-CN" sz="1500" dirty="0" smtClean="0"/>
              <a:t>Re-generate the minimal FDs on value update.</a:t>
            </a:r>
          </a:p>
          <a:p>
            <a:r>
              <a:rPr lang="en-US" altLang="zh-CN" sz="1800" dirty="0" smtClean="0"/>
              <a:t>Measure:</a:t>
            </a:r>
          </a:p>
          <a:p>
            <a:pPr lvl="1"/>
            <a:r>
              <a:rPr lang="en-US" altLang="zh-CN" sz="1500" dirty="0" smtClean="0"/>
              <a:t>The time to complete the task.</a:t>
            </a:r>
          </a:p>
          <a:p>
            <a:r>
              <a:rPr lang="en-US" altLang="zh-CN" sz="1800" dirty="0" smtClean="0"/>
              <a:t>Compare IFDI with the naive algorithm.</a:t>
            </a:r>
          </a:p>
        </p:txBody>
      </p:sp>
      <p:pic>
        <p:nvPicPr>
          <p:cNvPr id="31747"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675" y="2906712"/>
            <a:ext cx="7997825" cy="280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Box 6"/>
          <p:cNvSpPr txBox="1">
            <a:spLocks noChangeArrowheads="1"/>
          </p:cNvSpPr>
          <p:nvPr/>
        </p:nvSpPr>
        <p:spPr bwMode="auto">
          <a:xfrm>
            <a:off x="1143000" y="5700069"/>
            <a:ext cx="3352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1400" dirty="0" smtClean="0"/>
              <a:t>a five-column table with varying row size</a:t>
            </a:r>
            <a:endParaRPr lang="zh-CN" altLang="en-US" sz="1400" dirty="0"/>
          </a:p>
        </p:txBody>
      </p:sp>
      <p:sp>
        <p:nvSpPr>
          <p:cNvPr id="8" name="TextBox 6"/>
          <p:cNvSpPr txBox="1">
            <a:spLocks noChangeArrowheads="1"/>
          </p:cNvSpPr>
          <p:nvPr/>
        </p:nvSpPr>
        <p:spPr bwMode="auto">
          <a:xfrm>
            <a:off x="4877828" y="5700069"/>
            <a:ext cx="403757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1400" dirty="0" smtClean="0"/>
              <a:t>a ten-thousand-row table with varying column size.</a:t>
            </a:r>
            <a:endParaRPr lang="zh-CN" alt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smtClean="0"/>
              <a:t>Evaluation:</a:t>
            </a:r>
            <a:br>
              <a:rPr lang="en-US" altLang="zh-CN" sz="2900" smtClean="0"/>
            </a:br>
            <a:r>
              <a:rPr lang="en-US" altLang="zh-CN" sz="2900" smtClean="0"/>
              <a:t>Performance of Vertical Storage</a:t>
            </a:r>
            <a:endParaRPr lang="zh-CN" altLang="en-US" sz="2900" smtClean="0"/>
          </a:p>
        </p:txBody>
      </p:sp>
      <p:sp>
        <p:nvSpPr>
          <p:cNvPr id="32770" name="内容占位符 2"/>
          <p:cNvSpPr>
            <a:spLocks noGrp="1"/>
          </p:cNvSpPr>
          <p:nvPr>
            <p:ph sz="quarter" idx="1"/>
          </p:nvPr>
        </p:nvSpPr>
        <p:spPr>
          <a:xfrm>
            <a:off x="457200" y="1219200"/>
            <a:ext cx="8229600" cy="4937125"/>
          </a:xfrm>
        </p:spPr>
        <p:txBody>
          <a:bodyPr/>
          <a:lstStyle/>
          <a:p>
            <a:r>
              <a:rPr lang="en-US" altLang="zh-CN" sz="1800" dirty="0" smtClean="0"/>
              <a:t>Tasks:</a:t>
            </a:r>
          </a:p>
          <a:p>
            <a:pPr lvl="1"/>
            <a:r>
              <a:rPr lang="en-US" altLang="zh-CN" sz="1500" dirty="0"/>
              <a:t>E</a:t>
            </a:r>
            <a:r>
              <a:rPr lang="en-US" altLang="zh-CN" sz="1500" dirty="0" smtClean="0"/>
              <a:t>xecute an schema update.</a:t>
            </a:r>
          </a:p>
          <a:p>
            <a:pPr lvl="1"/>
            <a:r>
              <a:rPr lang="en-US" altLang="zh-CN" sz="1500" dirty="0" smtClean="0"/>
              <a:t>Load data from the relational back-end and construct a span table.</a:t>
            </a:r>
          </a:p>
          <a:p>
            <a:r>
              <a:rPr lang="en-US" altLang="zh-CN" sz="1800" dirty="0" smtClean="0"/>
              <a:t>Measure:</a:t>
            </a:r>
          </a:p>
          <a:p>
            <a:pPr lvl="1"/>
            <a:r>
              <a:rPr lang="en-US" altLang="zh-CN" sz="1500" dirty="0" smtClean="0"/>
              <a:t>Time to complete each task.</a:t>
            </a:r>
          </a:p>
          <a:p>
            <a:r>
              <a:rPr lang="en-US" altLang="zh-CN" sz="1800" dirty="0" smtClean="0"/>
              <a:t>Compare CRIUS with the naive storage </a:t>
            </a:r>
            <a:endParaRPr lang="zh-CN" altLang="en-US" sz="1800" dirty="0" smtClean="0"/>
          </a:p>
        </p:txBody>
      </p:sp>
      <p:pic>
        <p:nvPicPr>
          <p:cNvPr id="32771" name="图片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5300" y="3255963"/>
            <a:ext cx="3600500" cy="268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图片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600" y="3255963"/>
            <a:ext cx="3524807" cy="266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8121650" y="5713854"/>
            <a:ext cx="485775" cy="246221"/>
          </a:xfrm>
          <a:prstGeom prst="rect">
            <a:avLst/>
          </a:prstGeom>
          <a:noFill/>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1000" dirty="0">
                <a:latin typeface="Bookman Old Style" pitchFamily="18" charset="0"/>
              </a:rPr>
              <a:t>MB</a:t>
            </a:r>
            <a:endParaRPr lang="zh-CN" altLang="en-US" dirty="0">
              <a:latin typeface="Bookman Old Style" pitchFamily="18" charset="0"/>
            </a:endParaRPr>
          </a:p>
        </p:txBody>
      </p:sp>
      <p:sp>
        <p:nvSpPr>
          <p:cNvPr id="9" name="TextBox 8"/>
          <p:cNvSpPr txBox="1"/>
          <p:nvPr/>
        </p:nvSpPr>
        <p:spPr>
          <a:xfrm>
            <a:off x="4722342" y="3166184"/>
            <a:ext cx="457200" cy="261937"/>
          </a:xfrm>
          <a:prstGeom prst="rect">
            <a:avLst/>
          </a:prstGeom>
          <a:noFill/>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sz="1100">
                <a:latin typeface="Bookman Old Style" pitchFamily="18" charset="0"/>
              </a:rPr>
              <a:t>ms</a:t>
            </a:r>
            <a:endParaRPr lang="zh-CN" altLang="en-US" sz="1100">
              <a:latin typeface="Bookman Old Style" pitchFamily="18" charset="0"/>
            </a:endParaRPr>
          </a:p>
        </p:txBody>
      </p:sp>
      <p:sp>
        <p:nvSpPr>
          <p:cNvPr id="3" name="TextBox 2"/>
          <p:cNvSpPr txBox="1"/>
          <p:nvPr/>
        </p:nvSpPr>
        <p:spPr>
          <a:xfrm>
            <a:off x="1133450" y="5964193"/>
            <a:ext cx="3124200" cy="261610"/>
          </a:xfrm>
          <a:prstGeom prst="rect">
            <a:avLst/>
          </a:prstGeom>
          <a:noFill/>
        </p:spPr>
        <p:txBody>
          <a:bodyPr wrap="square" rtlCol="0">
            <a:spAutoFit/>
          </a:bodyPr>
          <a:lstStyle/>
          <a:p>
            <a:r>
              <a:rPr lang="en-US" altLang="zh-CN" sz="1100" dirty="0" smtClean="0"/>
              <a:t>Time to move an attribute with varying DB size.</a:t>
            </a:r>
            <a:endParaRPr lang="zh-CN" altLang="en-US" sz="1100" dirty="0"/>
          </a:p>
        </p:txBody>
      </p:sp>
      <p:sp>
        <p:nvSpPr>
          <p:cNvPr id="11" name="TextBox 10"/>
          <p:cNvSpPr txBox="1"/>
          <p:nvPr/>
        </p:nvSpPr>
        <p:spPr>
          <a:xfrm>
            <a:off x="5153303" y="5964193"/>
            <a:ext cx="2923897" cy="261610"/>
          </a:xfrm>
          <a:prstGeom prst="rect">
            <a:avLst/>
          </a:prstGeom>
          <a:noFill/>
        </p:spPr>
        <p:txBody>
          <a:bodyPr wrap="square" rtlCol="0">
            <a:spAutoFit/>
          </a:bodyPr>
          <a:lstStyle/>
          <a:p>
            <a:r>
              <a:rPr lang="en-US" altLang="zh-CN" sz="1100" dirty="0" smtClean="0"/>
              <a:t>Time to display data with varying DB size.</a:t>
            </a:r>
            <a:endParaRPr lang="zh-CN" altLang="en-US" sz="1100" dirty="0"/>
          </a:p>
        </p:txBody>
      </p:sp>
    </p:spTree>
    <p:extLst>
      <p:ext uri="{BB962C8B-B14F-4D97-AF65-F5344CB8AC3E}">
        <p14:creationId xmlns:p14="http://schemas.microsoft.com/office/powerpoint/2010/main" xmlns="" val="248151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pPr eaLnBrk="1" hangingPunct="1"/>
            <a:r>
              <a:rPr lang="en-US" altLang="zh-CN" smtClean="0"/>
              <a:t>Motivation Cont’d</a:t>
            </a:r>
            <a:endParaRPr lang="zh-CN" altLang="en-US" smtClean="0"/>
          </a:p>
        </p:txBody>
      </p:sp>
      <p:sp>
        <p:nvSpPr>
          <p:cNvPr id="18434" name="内容占位符 2"/>
          <p:cNvSpPr>
            <a:spLocks noGrp="1"/>
          </p:cNvSpPr>
          <p:nvPr>
            <p:ph sz="quarter" idx="1"/>
          </p:nvPr>
        </p:nvSpPr>
        <p:spPr>
          <a:xfrm>
            <a:off x="457200" y="1219200"/>
            <a:ext cx="8229600" cy="4937125"/>
          </a:xfrm>
        </p:spPr>
        <p:txBody>
          <a:bodyPr/>
          <a:lstStyle/>
          <a:p>
            <a:pPr eaLnBrk="1" hangingPunct="1"/>
            <a:r>
              <a:rPr lang="en-US" altLang="zh-CN" sz="2400" dirty="0" smtClean="0"/>
              <a:t>While users have the freedom of organically growing their schema, the data </a:t>
            </a:r>
            <a:r>
              <a:rPr lang="en-US" altLang="zh-CN" sz="2400" smtClean="0"/>
              <a:t>is now subject </a:t>
            </a:r>
            <a:r>
              <a:rPr lang="en-US" altLang="zh-CN" sz="2400" dirty="0" smtClean="0"/>
              <a:t>to </a:t>
            </a:r>
            <a:r>
              <a:rPr lang="en-US" altLang="zh-CN" sz="2400" dirty="0" err="1" smtClean="0"/>
              <a:t>denormalization</a:t>
            </a:r>
            <a:r>
              <a:rPr lang="en-US" altLang="zh-CN" sz="2400" dirty="0" smtClean="0"/>
              <a:t>.</a:t>
            </a:r>
          </a:p>
          <a:p>
            <a:pPr eaLnBrk="1" hangingPunct="1"/>
            <a:r>
              <a:rPr lang="en-US" altLang="zh-CN" sz="2400" dirty="0" smtClean="0"/>
              <a:t>Consequently, users have to explicitly deal with duplicated data entries, which may produce errors that violate integrity constraints.</a:t>
            </a:r>
          </a:p>
          <a:p>
            <a:pPr eaLnBrk="1" hangingPunct="1"/>
            <a:r>
              <a:rPr lang="en-US" altLang="zh-CN" sz="2400" dirty="0" smtClean="0"/>
              <a:t>Therefore, an organic database system must:</a:t>
            </a:r>
          </a:p>
          <a:p>
            <a:pPr marL="742950" lvl="1" indent="-285750" eaLnBrk="1" hangingPunct="1"/>
            <a:r>
              <a:rPr lang="en-US" altLang="zh-CN" sz="2000" dirty="0" smtClean="0"/>
              <a:t>Make it easy for the end user to make schema changes</a:t>
            </a:r>
          </a:p>
          <a:p>
            <a:pPr marL="742950" lvl="1" indent="-285750" eaLnBrk="1" hangingPunct="1"/>
            <a:r>
              <a:rPr lang="en-US" altLang="zh-CN" sz="2000" dirty="0" smtClean="0"/>
              <a:t>Guarantee efficient and safe data entry</a:t>
            </a:r>
          </a:p>
          <a:p>
            <a:pPr marL="742950" lvl="1" indent="-285750" eaLnBrk="1" hangingPunct="1"/>
            <a:r>
              <a:rPr lang="en-US" altLang="zh-CN" sz="2000" dirty="0" smtClean="0"/>
              <a:t>Implement these features with low cost</a:t>
            </a:r>
          </a:p>
          <a:p>
            <a:pPr marL="742950" lvl="1" indent="-285750" eaLnBrk="1" hangingPunct="1"/>
            <a:endParaRPr lang="en-US" altLang="zh-CN" sz="2000" dirty="0" smtClean="0"/>
          </a:p>
          <a:p>
            <a:pPr marL="742950" lvl="1" indent="-285750" eaLnBrk="1" hangingPunct="1"/>
            <a:endParaRPr lang="en-US" altLang="zh-CN" sz="2000" dirty="0" smtClean="0"/>
          </a:p>
        </p:txBody>
      </p:sp>
    </p:spTree>
    <p:extLst>
      <p:ext uri="{BB962C8B-B14F-4D97-AF65-F5344CB8AC3E}">
        <p14:creationId xmlns:p14="http://schemas.microsoft.com/office/powerpoint/2010/main" xmlns="" val="417283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lstStyle/>
          <a:p>
            <a:r>
              <a:rPr lang="en-US" altLang="zh-CN" dirty="0" smtClean="0"/>
              <a:t>Challenges</a:t>
            </a:r>
            <a:endParaRPr lang="zh-CN" altLang="en-US" dirty="0" smtClean="0"/>
          </a:p>
        </p:txBody>
      </p:sp>
      <p:sp>
        <p:nvSpPr>
          <p:cNvPr id="3" name="内容占位符 2"/>
          <p:cNvSpPr>
            <a:spLocks noGrp="1"/>
          </p:cNvSpPr>
          <p:nvPr>
            <p:ph sz="quarter" idx="1"/>
          </p:nvPr>
        </p:nvSpPr>
        <p:spPr>
          <a:xfrm>
            <a:off x="457200" y="1219200"/>
            <a:ext cx="8229600" cy="4937125"/>
          </a:xfrm>
        </p:spPr>
        <p:txBody>
          <a:bodyPr>
            <a:normAutofit/>
          </a:bodyPr>
          <a:lstStyle/>
          <a:p>
            <a:pPr>
              <a:lnSpc>
                <a:spcPct val="90000"/>
              </a:lnSpc>
            </a:pPr>
            <a:r>
              <a:rPr lang="en-US" altLang="zh-CN" sz="2800" dirty="0" smtClean="0"/>
              <a:t>Schema Update Specification</a:t>
            </a:r>
          </a:p>
          <a:p>
            <a:pPr>
              <a:lnSpc>
                <a:spcPct val="90000"/>
              </a:lnSpc>
            </a:pPr>
            <a:r>
              <a:rPr lang="en-US" altLang="zh-CN" sz="2800" dirty="0" smtClean="0"/>
              <a:t>Data Migration</a:t>
            </a:r>
          </a:p>
          <a:p>
            <a:pPr>
              <a:lnSpc>
                <a:spcPct val="90000"/>
              </a:lnSpc>
            </a:pPr>
            <a:r>
              <a:rPr lang="en-US" altLang="zh-CN" sz="2800" dirty="0" smtClean="0"/>
              <a:t>Data Entry</a:t>
            </a:r>
          </a:p>
          <a:p>
            <a:pPr>
              <a:lnSpc>
                <a:spcPct val="90000"/>
              </a:lnSpc>
            </a:pPr>
            <a:r>
              <a:rPr lang="en-US" altLang="zh-CN" sz="2800" dirty="0" smtClean="0"/>
              <a:t>Schema Evolution Performance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ea typeface="宋体" pitchFamily="2" charset="-122"/>
              </a:rPr>
              <a:t>Outline</a:t>
            </a:r>
          </a:p>
        </p:txBody>
      </p:sp>
      <p:sp>
        <p:nvSpPr>
          <p:cNvPr id="44035" name="Rectangle 3"/>
          <p:cNvSpPr>
            <a:spLocks noGrp="1"/>
          </p:cNvSpPr>
          <p:nvPr>
            <p:ph type="body" idx="1"/>
          </p:nvPr>
        </p:nvSpPr>
        <p:spPr>
          <a:xfrm>
            <a:off x="457200" y="1219200"/>
            <a:ext cx="8229600" cy="4910138"/>
          </a:xfrm>
        </p:spPr>
        <p:txBody>
          <a:bodyPr/>
          <a:lstStyle/>
          <a:p>
            <a:r>
              <a:rPr lang="en-US" dirty="0" smtClean="0">
                <a:solidFill>
                  <a:schemeClr val="bg1">
                    <a:lumMod val="75000"/>
                  </a:schemeClr>
                </a:solidFill>
                <a:ea typeface="华文新魏" pitchFamily="2" charset="-122"/>
              </a:rPr>
              <a:t>Motivation</a:t>
            </a:r>
          </a:p>
          <a:p>
            <a:r>
              <a:rPr lang="en-US" dirty="0" smtClean="0">
                <a:solidFill>
                  <a:srgbClr val="C00000"/>
                </a:solidFill>
                <a:ea typeface="华文新魏" pitchFamily="2" charset="-122"/>
              </a:rPr>
              <a:t>Interface</a:t>
            </a:r>
          </a:p>
          <a:p>
            <a:r>
              <a:rPr lang="en-US" dirty="0" smtClean="0">
                <a:ea typeface="华文新魏" pitchFamily="2" charset="-122"/>
              </a:rPr>
              <a:t>Algebra</a:t>
            </a:r>
          </a:p>
          <a:p>
            <a:r>
              <a:rPr lang="en-US" dirty="0" smtClean="0">
                <a:ea typeface="华文新魏" pitchFamily="2" charset="-122"/>
              </a:rPr>
              <a:t>Guidance Feature</a:t>
            </a:r>
          </a:p>
          <a:p>
            <a:r>
              <a:rPr lang="en-US" dirty="0" smtClean="0">
                <a:ea typeface="华文新魏" pitchFamily="2" charset="-122"/>
              </a:rPr>
              <a:t>Storage</a:t>
            </a:r>
          </a:p>
          <a:p>
            <a:r>
              <a:rPr lang="en-US" dirty="0" smtClean="0">
                <a:ea typeface="华文新魏" pitchFamily="2" charset="-122"/>
              </a:rPr>
              <a:t>Evaluation</a:t>
            </a:r>
          </a:p>
        </p:txBody>
      </p:sp>
    </p:spTree>
    <p:extLst>
      <p:ext uri="{BB962C8B-B14F-4D97-AF65-F5344CB8AC3E}">
        <p14:creationId xmlns:p14="http://schemas.microsoft.com/office/powerpoint/2010/main" xmlns="" val="1996555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294967295"/>
          </p:nvPr>
        </p:nvSpPr>
        <p:spPr>
          <a:xfrm>
            <a:off x="457200" y="1219200"/>
            <a:ext cx="8229600" cy="5181600"/>
          </a:xfrm>
        </p:spPr>
        <p:txBody>
          <a:bodyPr>
            <a:normAutofit/>
          </a:bodyPr>
          <a:lstStyle/>
          <a:p>
            <a:pPr>
              <a:lnSpc>
                <a:spcPct val="90000"/>
              </a:lnSpc>
            </a:pPr>
            <a:r>
              <a:rPr lang="en-US" altLang="zh-CN" sz="3200" dirty="0" smtClean="0"/>
              <a:t>Flat spreadsheets</a:t>
            </a:r>
            <a:endParaRPr lang="en-US" altLang="zh-CN" sz="3200" dirty="0"/>
          </a:p>
          <a:p>
            <a:pPr>
              <a:lnSpc>
                <a:spcPct val="90000"/>
              </a:lnSpc>
            </a:pPr>
            <a:endParaRPr lang="en-US" altLang="zh-CN" sz="2400" dirty="0" smtClean="0"/>
          </a:p>
          <a:p>
            <a:pPr>
              <a:lnSpc>
                <a:spcPct val="90000"/>
              </a:lnSpc>
            </a:pPr>
            <a:endParaRPr lang="en-US" altLang="zh-CN" sz="2400" dirty="0" smtClean="0"/>
          </a:p>
          <a:p>
            <a:pPr>
              <a:lnSpc>
                <a:spcPct val="90000"/>
              </a:lnSpc>
              <a:buFont typeface="Wingdings 3" pitchFamily="18" charset="2"/>
              <a:buNone/>
            </a:pPr>
            <a:endParaRPr lang="en-US" altLang="zh-CN" sz="2400" dirty="0" smtClean="0"/>
          </a:p>
        </p:txBody>
      </p:sp>
      <p:graphicFrame>
        <p:nvGraphicFramePr>
          <p:cNvPr id="5" name="表格 4"/>
          <p:cNvGraphicFramePr>
            <a:graphicFrameLocks noGrp="1"/>
          </p:cNvGraphicFramePr>
          <p:nvPr>
            <p:extLst>
              <p:ext uri="{D42A27DB-BD31-4B8C-83A1-F6EECF244321}">
                <p14:modId xmlns:p14="http://schemas.microsoft.com/office/powerpoint/2010/main" xmlns="" val="4019649538"/>
              </p:ext>
            </p:extLst>
          </p:nvPr>
        </p:nvGraphicFramePr>
        <p:xfrm>
          <a:off x="1600200" y="2711450"/>
          <a:ext cx="6096000" cy="742950"/>
        </p:xfrm>
        <a:graphic>
          <a:graphicData uri="http://schemas.openxmlformats.org/drawingml/2006/table">
            <a:tbl>
              <a:tblPr/>
              <a:tblGrid>
                <a:gridCol w="2032000"/>
                <a:gridCol w="2032000"/>
                <a:gridCol w="2032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A7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A7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DA7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Gill Sans MT" pitchFamily="34" charset="0"/>
                          <a:ea typeface="华文新魏" pitchFamily="2" charset="-122"/>
                        </a:rPr>
                        <a:t>202 Main</a:t>
                      </a:r>
                      <a:endParaRPr kumimoji="0" lang="zh-CN" altLang="en-US" sz="18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xmlns="" val="27035866"/>
              </p:ext>
            </p:extLst>
          </p:nvPr>
        </p:nvGraphicFramePr>
        <p:xfrm>
          <a:off x="1600200" y="1981200"/>
          <a:ext cx="6096000" cy="1114425"/>
        </p:xfrm>
        <a:graphic>
          <a:graphicData uri="http://schemas.openxmlformats.org/drawingml/2006/table">
            <a:tbl>
              <a:tblPr/>
              <a:tblGrid>
                <a:gridCol w="2032000"/>
                <a:gridCol w="2032000"/>
                <a:gridCol w="2032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Mary</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Gill Sans MT" pitchFamily="34" charset="0"/>
                          <a:ea typeface="华文新魏" pitchFamily="2" charset="-122"/>
                        </a:rPr>
                        <a:t>Chicago</a:t>
                      </a:r>
                      <a:endParaRPr kumimoji="0" lang="zh-CN" altLang="en-US" sz="18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2364 Bishop</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Gill Sans MT" pitchFamily="34" charset="0"/>
                          <a:ea typeface="华文新魏" pitchFamily="2" charset="-122"/>
                        </a:rPr>
                        <a:t>101 Plymouth</a:t>
                      </a:r>
                      <a:endParaRPr kumimoji="0" lang="zh-CN" altLang="en-US" sz="1800" b="0" i="0" u="none" strike="noStrike" cap="none" normalizeH="0" baseline="0" dirty="0" smtClean="0">
                        <a:ln>
                          <a:noFill/>
                        </a:ln>
                        <a:solidFill>
                          <a:srgbClr val="000000"/>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sp>
        <p:nvSpPr>
          <p:cNvPr id="43025" name="标题 1"/>
          <p:cNvSpPr>
            <a:spLocks noGrp="1"/>
          </p:cNvSpPr>
          <p:nvPr>
            <p:ph type="title" idx="4294967295"/>
          </p:nvPr>
        </p:nvSpPr>
        <p:spPr/>
        <p:txBody>
          <a:bodyPr/>
          <a:lstStyle/>
          <a:p>
            <a:r>
              <a:rPr lang="en-US" altLang="zh-CN" dirty="0" smtClean="0"/>
              <a:t>Spreadsheet?</a:t>
            </a:r>
            <a:endParaRPr lang="zh-CN" altLang="en-US" dirty="0" smtClean="0"/>
          </a:p>
        </p:txBody>
      </p:sp>
      <p:graphicFrame>
        <p:nvGraphicFramePr>
          <p:cNvPr id="8" name="表格 7"/>
          <p:cNvGraphicFramePr>
            <a:graphicFrameLocks noGrp="1"/>
          </p:cNvGraphicFramePr>
          <p:nvPr>
            <p:extLst>
              <p:ext uri="{D42A27DB-BD31-4B8C-83A1-F6EECF244321}">
                <p14:modId xmlns:p14="http://schemas.microsoft.com/office/powerpoint/2010/main" xmlns="" val="2257776507"/>
              </p:ext>
            </p:extLst>
          </p:nvPr>
        </p:nvGraphicFramePr>
        <p:xfrm>
          <a:off x="1633954" y="4343400"/>
          <a:ext cx="3200400" cy="1097280"/>
        </p:xfrm>
        <a:graphic>
          <a:graphicData uri="http://schemas.openxmlformats.org/drawingml/2006/table">
            <a:tbl>
              <a:tblPr/>
              <a:tblGrid>
                <a:gridCol w="609599"/>
                <a:gridCol w="1219200"/>
                <a:gridCol w="1371601"/>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ID</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1</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Mary</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Chicago</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Keith</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Ann Arbor</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xmlns="" val="1526484630"/>
              </p:ext>
            </p:extLst>
          </p:nvPr>
        </p:nvGraphicFramePr>
        <p:xfrm>
          <a:off x="5638800" y="4114800"/>
          <a:ext cx="2032000" cy="1485900"/>
        </p:xfrm>
        <a:graphic>
          <a:graphicData uri="http://schemas.openxmlformats.org/drawingml/2006/table">
            <a:tbl>
              <a:tblPr/>
              <a:tblGrid>
                <a:gridCol w="533400"/>
                <a:gridCol w="1498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ID</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1</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2364 Bishop</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101 Plymouth</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202 Main</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sp>
        <p:nvSpPr>
          <p:cNvPr id="11" name="矩形 10"/>
          <p:cNvSpPr/>
          <p:nvPr/>
        </p:nvSpPr>
        <p:spPr>
          <a:xfrm>
            <a:off x="2743200" y="5715000"/>
            <a:ext cx="915635" cy="369332"/>
          </a:xfrm>
          <a:prstGeom prst="rect">
            <a:avLst/>
          </a:prstGeom>
        </p:spPr>
        <p:txBody>
          <a:bodyPr wrap="none">
            <a:spAutoFit/>
          </a:bodyPr>
          <a:lstStyle/>
          <a:p>
            <a:r>
              <a:rPr lang="en-US" altLang="zh-CN" dirty="0" smtClean="0"/>
              <a:t>Person</a:t>
            </a:r>
            <a:endParaRPr lang="zh-CN" altLang="en-US" dirty="0"/>
          </a:p>
        </p:txBody>
      </p:sp>
      <p:sp>
        <p:nvSpPr>
          <p:cNvPr id="12" name="矩形 11"/>
          <p:cNvSpPr/>
          <p:nvPr/>
        </p:nvSpPr>
        <p:spPr>
          <a:xfrm>
            <a:off x="6172200" y="5706094"/>
            <a:ext cx="1031051" cy="369332"/>
          </a:xfrm>
          <a:prstGeom prst="rect">
            <a:avLst/>
          </a:prstGeom>
        </p:spPr>
        <p:txBody>
          <a:bodyPr wrap="none">
            <a:spAutoFit/>
          </a:bodyPr>
          <a:lstStyle/>
          <a:p>
            <a:r>
              <a:rPr lang="en-US" altLang="zh-CN" dirty="0" smtClean="0"/>
              <a:t>Address</a:t>
            </a:r>
            <a:endParaRPr lang="zh-CN" altLang="en-US" dirty="0"/>
          </a:p>
        </p:txBody>
      </p:sp>
      <p:cxnSp>
        <p:nvCxnSpPr>
          <p:cNvPr id="6" name="直接连接符 5"/>
          <p:cNvCxnSpPr/>
          <p:nvPr/>
        </p:nvCxnSpPr>
        <p:spPr>
          <a:xfrm flipV="1">
            <a:off x="5907975" y="38100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945575" y="3810000"/>
            <a:ext cx="396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945575" y="3810000"/>
            <a:ext cx="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657600" y="1219200"/>
            <a:ext cx="4473725" cy="535531"/>
          </a:xfrm>
          <a:prstGeom prst="rect">
            <a:avLst/>
          </a:prstGeom>
        </p:spPr>
        <p:txBody>
          <a:bodyPr wrap="none">
            <a:spAutoFit/>
          </a:bodyPr>
          <a:lstStyle/>
          <a:p>
            <a:pPr>
              <a:lnSpc>
                <a:spcPct val="90000"/>
              </a:lnSpc>
            </a:pPr>
            <a:r>
              <a:rPr lang="en-US" altLang="zh-CN" sz="3200" dirty="0" err="1">
                <a:latin typeface="+mn-lt"/>
                <a:ea typeface="+mn-ea"/>
              </a:rPr>
              <a:t>v.s</a:t>
            </a:r>
            <a:r>
              <a:rPr lang="en-US" altLang="zh-CN" sz="3200" dirty="0">
                <a:latin typeface="+mn-lt"/>
                <a:ea typeface="+mn-ea"/>
              </a:rPr>
              <a:t>. Hierarchical semantics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support hierarchical semantics?</a:t>
            </a:r>
            <a:endParaRPr lang="zh-CN" altLang="en-US" dirty="0"/>
          </a:p>
        </p:txBody>
      </p:sp>
      <p:sp>
        <p:nvSpPr>
          <p:cNvPr id="3" name="内容占位符 2"/>
          <p:cNvSpPr>
            <a:spLocks noGrp="1"/>
          </p:cNvSpPr>
          <p:nvPr>
            <p:ph sz="quarter" idx="1"/>
          </p:nvPr>
        </p:nvSpPr>
        <p:spPr>
          <a:xfrm>
            <a:off x="457200" y="1219200"/>
            <a:ext cx="8229600" cy="1905000"/>
          </a:xfrm>
        </p:spPr>
        <p:txBody>
          <a:bodyPr/>
          <a:lstStyle/>
          <a:p>
            <a:r>
              <a:rPr lang="en-US" altLang="zh-CN" sz="3200" dirty="0" smtClean="0"/>
              <a:t>We permit nesting!</a:t>
            </a:r>
          </a:p>
        </p:txBody>
      </p:sp>
      <p:graphicFrame>
        <p:nvGraphicFramePr>
          <p:cNvPr id="11" name="表格 10"/>
          <p:cNvGraphicFramePr>
            <a:graphicFrameLocks noGrp="1"/>
          </p:cNvGraphicFramePr>
          <p:nvPr>
            <p:extLst>
              <p:ext uri="{D42A27DB-BD31-4B8C-83A1-F6EECF244321}">
                <p14:modId xmlns:p14="http://schemas.microsoft.com/office/powerpoint/2010/main" xmlns="" val="1737322701"/>
              </p:ext>
            </p:extLst>
          </p:nvPr>
        </p:nvGraphicFramePr>
        <p:xfrm>
          <a:off x="1676400" y="2590800"/>
          <a:ext cx="6096000" cy="1857375"/>
        </p:xfrm>
        <a:graphic>
          <a:graphicData uri="http://schemas.openxmlformats.org/drawingml/2006/table">
            <a:tbl>
              <a:tblPr/>
              <a:tblGrid>
                <a:gridCol w="2032000"/>
                <a:gridCol w="2032000"/>
                <a:gridCol w="2032000"/>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Name</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633F32"/>
                          </a:solidFill>
                          <a:effectLst/>
                          <a:latin typeface="Gill Sans MT" pitchFamily="34" charset="0"/>
                          <a:ea typeface="华文新魏" pitchFamily="2" charset="-122"/>
                        </a:rPr>
                        <a:t>City</a:t>
                      </a:r>
                      <a:endParaRPr kumimoji="0" lang="zh-CN" altLang="en-US" sz="1800" b="1" i="0" u="none" strike="noStrike" cap="none" normalizeH="0" baseline="0" dirty="0" smtClean="0">
                        <a:ln>
                          <a:noFill/>
                        </a:ln>
                        <a:solidFill>
                          <a:srgbClr val="633F32"/>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633F32"/>
                          </a:solidFill>
                          <a:effectLst/>
                          <a:latin typeface="Gill Sans MT" pitchFamily="34" charset="0"/>
                          <a:ea typeface="华文新魏" pitchFamily="2" charset="-122"/>
                        </a:rPr>
                        <a:t>Address</a:t>
                      </a:r>
                      <a:endParaRPr kumimoji="0" lang="zh-CN" altLang="en-US" sz="1800" b="1" i="0" u="none" strike="noStrike" cap="none" normalizeH="0" baseline="0" smtClean="0">
                        <a:ln>
                          <a:noFill/>
                        </a:ln>
                        <a:solidFill>
                          <a:srgbClr val="633F32"/>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C73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Mary</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Chicago</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2364 Bishop</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r h="371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Keith</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Gill Sans MT" pitchFamily="34" charset="0"/>
                          <a:ea typeface="华文新魏" pitchFamily="2" charset="-122"/>
                        </a:rPr>
                        <a:t>Ann Arbor</a:t>
                      </a:r>
                      <a:endParaRPr kumimoji="0" lang="zh-CN" altLang="en-US" sz="1800" b="0" i="0" u="none" strike="noStrike" cap="none" normalizeH="0" baseline="0" smtClean="0">
                        <a:ln>
                          <a:noFill/>
                        </a:ln>
                        <a:solidFill>
                          <a:schemeClr val="tx1"/>
                        </a:solidFill>
                        <a:effectLst/>
                        <a:latin typeface="Gill Sans MT" pitchFamily="34" charset="0"/>
                        <a:ea typeface="华文新魏" pitchFamily="2"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101 Plymouth</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D7"/>
                    </a:solidFill>
                  </a:tcPr>
                </a:tc>
              </a:tr>
              <a:tr h="3714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Gill Sans MT" pitchFamily="34" charset="0"/>
                          <a:ea typeface="华文新魏" pitchFamily="2" charset="-122"/>
                        </a:rPr>
                        <a:t>202 Main</a:t>
                      </a:r>
                      <a:endParaRPr kumimoji="0" lang="zh-CN" altLang="en-US" sz="1800" b="0" i="0" u="none" strike="noStrike" cap="none" normalizeH="0" baseline="0" dirty="0" smtClean="0">
                        <a:ln>
                          <a:noFill/>
                        </a:ln>
                        <a:solidFill>
                          <a:schemeClr val="tx1"/>
                        </a:solidFill>
                        <a:effectLst/>
                        <a:latin typeface="Gill Sans MT" pitchFamily="34" charset="0"/>
                        <a:ea typeface="华文新魏"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EC"/>
                    </a:solidFill>
                  </a:tcPr>
                </a:tc>
              </a:tr>
            </a:tbl>
          </a:graphicData>
        </a:graphic>
      </p:graphicFrame>
    </p:spTree>
    <p:extLst>
      <p:ext uri="{BB962C8B-B14F-4D97-AF65-F5344CB8AC3E}">
        <p14:creationId xmlns:p14="http://schemas.microsoft.com/office/powerpoint/2010/main" xmlns="" val="27796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dirty="0" smtClean="0"/>
              <a:t>Span Table</a:t>
            </a:r>
            <a:endParaRPr lang="zh-CN" altLang="en-US" sz="2900" dirty="0" smtClean="0"/>
          </a:p>
        </p:txBody>
      </p:sp>
      <p:sp>
        <p:nvSpPr>
          <p:cNvPr id="3" name="内容占位符 2"/>
          <p:cNvSpPr>
            <a:spLocks noGrp="1"/>
          </p:cNvSpPr>
          <p:nvPr>
            <p:ph sz="quarter" idx="1"/>
          </p:nvPr>
        </p:nvSpPr>
        <p:spPr>
          <a:xfrm>
            <a:off x="457200" y="1219200"/>
            <a:ext cx="8229600" cy="4937125"/>
          </a:xfrm>
        </p:spPr>
        <p:txBody>
          <a:bodyPr>
            <a:normAutofit/>
          </a:bodyPr>
          <a:lstStyle/>
          <a:p>
            <a:pPr marL="274320" indent="-274320" fontAlgn="auto">
              <a:spcAft>
                <a:spcPts val="0"/>
              </a:spcAft>
              <a:buFont typeface="Wingdings 3"/>
              <a:buChar char=""/>
              <a:defRPr/>
            </a:pPr>
            <a:r>
              <a:rPr lang="en-US" altLang="zh-CN" sz="3200" dirty="0">
                <a:solidFill>
                  <a:schemeClr val="accent3">
                    <a:lumMod val="50000"/>
                  </a:schemeClr>
                </a:solidFill>
              </a:rPr>
              <a:t>Span </a:t>
            </a:r>
            <a:r>
              <a:rPr lang="en-US" altLang="zh-CN" sz="3200" dirty="0" smtClean="0">
                <a:solidFill>
                  <a:schemeClr val="accent3">
                    <a:lumMod val="50000"/>
                  </a:schemeClr>
                </a:solidFill>
              </a:rPr>
              <a:t>Table</a:t>
            </a:r>
            <a:r>
              <a:rPr lang="en-US" altLang="zh-CN" sz="3200" dirty="0">
                <a:solidFill>
                  <a:schemeClr val="accent3">
                    <a:lumMod val="50000"/>
                  </a:schemeClr>
                </a:solidFill>
              </a:rPr>
              <a:t>:</a:t>
            </a:r>
            <a:r>
              <a:rPr lang="en-US" altLang="zh-CN" sz="3200" dirty="0" smtClean="0"/>
              <a:t> </a:t>
            </a:r>
            <a:r>
              <a:rPr lang="en-US" altLang="zh-CN" sz="3200" dirty="0"/>
              <a:t>a next-generation spreadsheet that nests data in a single </a:t>
            </a:r>
            <a:r>
              <a:rPr lang="en-US" altLang="zh-CN" sz="3200" dirty="0" smtClean="0"/>
              <a:t>representation:</a:t>
            </a:r>
          </a:p>
        </p:txBody>
      </p:sp>
      <p:pic>
        <p:nvPicPr>
          <p:cNvPr id="17411" name="图片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706687"/>
            <a:ext cx="7543800"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TextBox 4"/>
          <p:cNvSpPr txBox="1">
            <a:spLocks noChangeArrowheads="1"/>
          </p:cNvSpPr>
          <p:nvPr/>
        </p:nvSpPr>
        <p:spPr bwMode="auto">
          <a:xfrm>
            <a:off x="1066800" y="4611687"/>
            <a:ext cx="3200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Specify an evolution by dragging StateName inside Address</a:t>
            </a:r>
            <a:endParaRPr lang="zh-CN" altLang="en-US"/>
          </a:p>
        </p:txBody>
      </p:sp>
      <p:sp>
        <p:nvSpPr>
          <p:cNvPr id="17413" name="TextBox 5"/>
          <p:cNvSpPr txBox="1">
            <a:spLocks noChangeArrowheads="1"/>
          </p:cNvSpPr>
          <p:nvPr/>
        </p:nvSpPr>
        <p:spPr bwMode="auto">
          <a:xfrm>
            <a:off x="4953000" y="4611687"/>
            <a:ext cx="3200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Specify an evolution by dragging Person upward.</a:t>
            </a:r>
            <a:endParaRPr lang="zh-CN" altLang="en-US"/>
          </a:p>
        </p:txBody>
      </p:sp>
      <p:sp>
        <p:nvSpPr>
          <p:cNvPr id="17414" name="TextBox 6"/>
          <p:cNvSpPr txBox="1">
            <a:spLocks noChangeArrowheads="1"/>
          </p:cNvSpPr>
          <p:nvPr/>
        </p:nvSpPr>
        <p:spPr bwMode="auto">
          <a:xfrm rot="5400000">
            <a:off x="8083550" y="3157537"/>
            <a:ext cx="9667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dirty="0"/>
              <a:t>schema</a:t>
            </a:r>
            <a:endParaRPr lang="zh-CN" altLang="en-US" dirty="0"/>
          </a:p>
        </p:txBody>
      </p:sp>
      <p:sp>
        <p:nvSpPr>
          <p:cNvPr id="17415" name="TextBox 7"/>
          <p:cNvSpPr txBox="1">
            <a:spLocks noChangeArrowheads="1"/>
          </p:cNvSpPr>
          <p:nvPr/>
        </p:nvSpPr>
        <p:spPr bwMode="auto">
          <a:xfrm rot="5400000">
            <a:off x="8258969" y="3955256"/>
            <a:ext cx="6159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ill Sans MT" pitchFamily="34" charset="0"/>
                <a:ea typeface="华文新魏" pitchFamily="2" charset="-122"/>
              </a:defRPr>
            </a:lvl1pPr>
            <a:lvl2pPr marL="742950" indent="-285750">
              <a:defRPr>
                <a:solidFill>
                  <a:schemeClr val="tx1"/>
                </a:solidFill>
                <a:latin typeface="Gill Sans MT" pitchFamily="34" charset="0"/>
                <a:ea typeface="华文新魏" pitchFamily="2" charset="-122"/>
              </a:defRPr>
            </a:lvl2pPr>
            <a:lvl3pPr marL="1143000" indent="-228600">
              <a:defRPr>
                <a:solidFill>
                  <a:schemeClr val="tx1"/>
                </a:solidFill>
                <a:latin typeface="Gill Sans MT" pitchFamily="34" charset="0"/>
                <a:ea typeface="华文新魏" pitchFamily="2" charset="-122"/>
              </a:defRPr>
            </a:lvl3pPr>
            <a:lvl4pPr marL="1600200" indent="-228600">
              <a:defRPr>
                <a:solidFill>
                  <a:schemeClr val="tx1"/>
                </a:solidFill>
                <a:latin typeface="Gill Sans MT" pitchFamily="34" charset="0"/>
                <a:ea typeface="华文新魏" pitchFamily="2" charset="-122"/>
              </a:defRPr>
            </a:lvl4pPr>
            <a:lvl5pPr marL="2057400" indent="-228600">
              <a:defRPr>
                <a:solidFill>
                  <a:schemeClr val="tx1"/>
                </a:solidFill>
                <a:latin typeface="Gill Sans MT" pitchFamily="34" charset="0"/>
                <a:ea typeface="华文新魏" pitchFamily="2" charset="-122"/>
              </a:defRPr>
            </a:lvl5pPr>
            <a:lvl6pPr marL="2514600" indent="-228600" fontAlgn="base">
              <a:spcBef>
                <a:spcPct val="0"/>
              </a:spcBef>
              <a:spcAft>
                <a:spcPct val="0"/>
              </a:spcAft>
              <a:defRPr>
                <a:solidFill>
                  <a:schemeClr val="tx1"/>
                </a:solidFill>
                <a:latin typeface="Gill Sans MT" pitchFamily="34" charset="0"/>
                <a:ea typeface="华文新魏" pitchFamily="2" charset="-122"/>
              </a:defRPr>
            </a:lvl6pPr>
            <a:lvl7pPr marL="2971800" indent="-228600" fontAlgn="base">
              <a:spcBef>
                <a:spcPct val="0"/>
              </a:spcBef>
              <a:spcAft>
                <a:spcPct val="0"/>
              </a:spcAft>
              <a:defRPr>
                <a:solidFill>
                  <a:schemeClr val="tx1"/>
                </a:solidFill>
                <a:latin typeface="Gill Sans MT" pitchFamily="34" charset="0"/>
                <a:ea typeface="华文新魏" pitchFamily="2" charset="-122"/>
              </a:defRPr>
            </a:lvl7pPr>
            <a:lvl8pPr marL="3429000" indent="-228600" fontAlgn="base">
              <a:spcBef>
                <a:spcPct val="0"/>
              </a:spcBef>
              <a:spcAft>
                <a:spcPct val="0"/>
              </a:spcAft>
              <a:defRPr>
                <a:solidFill>
                  <a:schemeClr val="tx1"/>
                </a:solidFill>
                <a:latin typeface="Gill Sans MT" pitchFamily="34" charset="0"/>
                <a:ea typeface="华文新魏" pitchFamily="2" charset="-122"/>
              </a:defRPr>
            </a:lvl8pPr>
            <a:lvl9pPr marL="3886200" indent="-228600" fontAlgn="base">
              <a:spcBef>
                <a:spcPct val="0"/>
              </a:spcBef>
              <a:spcAft>
                <a:spcPct val="0"/>
              </a:spcAft>
              <a:defRPr>
                <a:solidFill>
                  <a:schemeClr val="tx1"/>
                </a:solidFill>
                <a:latin typeface="Gill Sans MT" pitchFamily="34" charset="0"/>
                <a:ea typeface="华文新魏" pitchFamily="2" charset="-122"/>
              </a:defRPr>
            </a:lvl9pPr>
          </a:lstStyle>
          <a:p>
            <a:r>
              <a:rPr lang="en-US" altLang="zh-CN"/>
              <a:t>data</a:t>
            </a:r>
            <a:endParaRPr lang="zh-CN"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7966</TotalTime>
  <Words>2826</Words>
  <Application>Microsoft Office PowerPoint</Application>
  <PresentationFormat>On-screen Show (4:3)</PresentationFormat>
  <Paragraphs>662</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质朴</vt:lpstr>
      <vt:lpstr>CRIUS: User-Friendly Database Design</vt:lpstr>
      <vt:lpstr>Outline</vt:lpstr>
      <vt:lpstr>Motivation</vt:lpstr>
      <vt:lpstr>Motivation Cont’d</vt:lpstr>
      <vt:lpstr>Challenges</vt:lpstr>
      <vt:lpstr>Outline</vt:lpstr>
      <vt:lpstr>Spreadsheet?</vt:lpstr>
      <vt:lpstr>How to support hierarchical semantics?</vt:lpstr>
      <vt:lpstr>Span Table</vt:lpstr>
      <vt:lpstr>Outline</vt:lpstr>
      <vt:lpstr>Data Migration in Schema Evolution</vt:lpstr>
      <vt:lpstr>Introducing Operators!</vt:lpstr>
      <vt:lpstr>Span Table Algebra: Schema Restructuring Operators</vt:lpstr>
      <vt:lpstr>Span Table Algebra:  Expressive Power Analysis</vt:lpstr>
      <vt:lpstr>Outline</vt:lpstr>
      <vt:lpstr>Inevitable Denormalization</vt:lpstr>
      <vt:lpstr>Guide User Data Entry</vt:lpstr>
      <vt:lpstr>How to Manage FDs?</vt:lpstr>
      <vt:lpstr>Outline</vt:lpstr>
      <vt:lpstr>Vertical Partitioning</vt:lpstr>
      <vt:lpstr>Outline</vt:lpstr>
      <vt:lpstr>Evaluation:</vt:lpstr>
      <vt:lpstr>Evaluation: User Study on Schema Operations</vt:lpstr>
      <vt:lpstr>Evaluation: User study on Integrity-Based Guidance</vt:lpstr>
      <vt:lpstr>Conclusion</vt:lpstr>
      <vt:lpstr>Slide 26</vt:lpstr>
      <vt:lpstr>IFDI: Inducing Initial FDs</vt:lpstr>
      <vt:lpstr>IFDI: Maintaining FDs on Value Update</vt:lpstr>
      <vt:lpstr>IFDI: Maintaining FDs on Value Update Cont’d</vt:lpstr>
      <vt:lpstr>Evaluation: User Study on Schema Operations Cont’d</vt:lpstr>
      <vt:lpstr>Evaluation: Performance of IFDI</vt:lpstr>
      <vt:lpstr>Evaluation: Performance of Vertical Storage</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IBM_ADMIN</dc:creator>
  <cp:lastModifiedBy>radu</cp:lastModifiedBy>
  <cp:revision>899</cp:revision>
  <dcterms:created xsi:type="dcterms:W3CDTF">2011-08-15T16:15:46Z</dcterms:created>
  <dcterms:modified xsi:type="dcterms:W3CDTF">2011-08-31T18:47:17Z</dcterms:modified>
</cp:coreProperties>
</file>