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embeddings/oleObject1.bin" ContentType="application/vnd.openxmlformats-officedocument.oleObject"/>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embeddings/oleObject5.bin" ContentType="application/vnd.openxmlformats-officedocument.oleObject"/>
  <Override PartName="/ppt/tags/tag10.xml" ContentType="application/vnd.openxmlformats-officedocument.presentationml.tags+xml"/>
  <Override PartName="/ppt/notesSlides/notesSlide14.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tags/tag11.xml" ContentType="application/vnd.openxmlformats-officedocument.presentationml.tags+xml"/>
  <Override PartName="/ppt/notesSlides/notesSlide15.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embeddings/oleObject17.bin" ContentType="application/vnd.openxmlformats-officedocument.oleObject"/>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tags/tag19.xml" ContentType="application/vnd.openxmlformats-officedocument.presentationml.tags+xml"/>
  <Override PartName="/ppt/notesSlides/notesSlide27.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256" r:id="rId2"/>
    <p:sldId id="360" r:id="rId3"/>
    <p:sldId id="335" r:id="rId4"/>
    <p:sldId id="363" r:id="rId5"/>
    <p:sldId id="332" r:id="rId6"/>
    <p:sldId id="400" r:id="rId7"/>
    <p:sldId id="375" r:id="rId8"/>
    <p:sldId id="376" r:id="rId9"/>
    <p:sldId id="359" r:id="rId10"/>
    <p:sldId id="396" r:id="rId11"/>
    <p:sldId id="353" r:id="rId12"/>
    <p:sldId id="378" r:id="rId13"/>
    <p:sldId id="384" r:id="rId14"/>
    <p:sldId id="380" r:id="rId15"/>
    <p:sldId id="391" r:id="rId16"/>
    <p:sldId id="354" r:id="rId17"/>
    <p:sldId id="387" r:id="rId18"/>
    <p:sldId id="386" r:id="rId19"/>
    <p:sldId id="389" r:id="rId20"/>
    <p:sldId id="394" r:id="rId21"/>
    <p:sldId id="345" r:id="rId22"/>
    <p:sldId id="350" r:id="rId23"/>
    <p:sldId id="351" r:id="rId24"/>
    <p:sldId id="336" r:id="rId25"/>
    <p:sldId id="290" r:id="rId26"/>
    <p:sldId id="399" r:id="rId27"/>
    <p:sldId id="397" r:id="rId28"/>
    <p:sldId id="395" r:id="rId29"/>
    <p:sldId id="357" r:id="rId30"/>
    <p:sldId id="398"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Genev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Genev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Genev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Genev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Geneva" charset="0"/>
        <a:ea typeface="ＭＳ Ｐゴシック" charset="0"/>
        <a:cs typeface="ＭＳ Ｐゴシック" charset="0"/>
      </a:defRPr>
    </a:lvl5pPr>
    <a:lvl6pPr marL="2286000" algn="l" defTabSz="457200" rtl="0" eaLnBrk="1" latinLnBrk="0" hangingPunct="1">
      <a:defRPr sz="2400" kern="1200">
        <a:solidFill>
          <a:schemeClr val="tx1"/>
        </a:solidFill>
        <a:latin typeface="Geneva" charset="0"/>
        <a:ea typeface="ＭＳ Ｐゴシック" charset="0"/>
        <a:cs typeface="ＭＳ Ｐゴシック" charset="0"/>
      </a:defRPr>
    </a:lvl6pPr>
    <a:lvl7pPr marL="2743200" algn="l" defTabSz="457200" rtl="0" eaLnBrk="1" latinLnBrk="0" hangingPunct="1">
      <a:defRPr sz="2400" kern="1200">
        <a:solidFill>
          <a:schemeClr val="tx1"/>
        </a:solidFill>
        <a:latin typeface="Geneva" charset="0"/>
        <a:ea typeface="ＭＳ Ｐゴシック" charset="0"/>
        <a:cs typeface="ＭＳ Ｐゴシック" charset="0"/>
      </a:defRPr>
    </a:lvl7pPr>
    <a:lvl8pPr marL="3200400" algn="l" defTabSz="457200" rtl="0" eaLnBrk="1" latinLnBrk="0" hangingPunct="1">
      <a:defRPr sz="2400" kern="1200">
        <a:solidFill>
          <a:schemeClr val="tx1"/>
        </a:solidFill>
        <a:latin typeface="Geneva" charset="0"/>
        <a:ea typeface="ＭＳ Ｐゴシック" charset="0"/>
        <a:cs typeface="ＭＳ Ｐゴシック" charset="0"/>
      </a:defRPr>
    </a:lvl8pPr>
    <a:lvl9pPr marL="3657600" algn="l" defTabSz="457200" rtl="0" eaLnBrk="1" latinLnBrk="0" hangingPunct="1">
      <a:defRPr sz="2400" kern="1200">
        <a:solidFill>
          <a:schemeClr val="tx1"/>
        </a:solidFill>
        <a:latin typeface="Genev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506"/>
    <a:srgbClr val="FF3333"/>
    <a:srgbClr val="666666"/>
    <a:srgbClr val="999999"/>
    <a:srgbClr val="6C6C6C"/>
    <a:srgbClr val="FF0000"/>
    <a:srgbClr val="E4E4E4"/>
    <a:srgbClr val="660066"/>
    <a:srgbClr val="99CC66"/>
    <a:srgbClr val="996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65" autoAdjust="0"/>
  </p:normalViewPr>
  <p:slideViewPr>
    <p:cSldViewPr>
      <p:cViewPr>
        <p:scale>
          <a:sx n="100" d="100"/>
          <a:sy n="100" d="100"/>
        </p:scale>
        <p:origin x="-936" y="2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1" Type="http://schemas.openxmlformats.org/officeDocument/2006/relationships/image" Target="../media/image30.emf"/><Relationship Id="rId2"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34.emf"/><Relationship Id="rId1" Type="http://schemas.openxmlformats.org/officeDocument/2006/relationships/image" Target="../media/image38.emf"/><Relationship Id="rId2"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emf"/><Relationship Id="rId2" Type="http://schemas.openxmlformats.org/officeDocument/2006/relationships/image" Target="../media/image5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5010"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0069827-ABA5-5A48-8505-9E39F2D1516B}" type="datetime1">
              <a:rPr lang="en-US"/>
              <a:pPr>
                <a:defRPr/>
              </a:pPr>
              <a:t>8/30/11</a:t>
            </a:fld>
            <a:endParaRPr lang="en-US"/>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E5B19EB-F995-6541-BF70-C7C24D7CFC37}" type="slidenum">
              <a:rPr lang="en-US"/>
              <a:pPr>
                <a:defRPr/>
              </a:pPr>
              <a:t>‹#›</a:t>
            </a:fld>
            <a:endParaRPr lang="en-US"/>
          </a:p>
        </p:txBody>
      </p:sp>
    </p:spTree>
    <p:extLst>
      <p:ext uri="{BB962C8B-B14F-4D97-AF65-F5344CB8AC3E}">
        <p14:creationId xmlns:p14="http://schemas.microsoft.com/office/powerpoint/2010/main" val="3282928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0"/>
                <a:cs typeface="+mn-cs"/>
              </a:defRPr>
            </a:lvl1pPr>
          </a:lstStyle>
          <a:p>
            <a:pPr>
              <a:defRPr/>
            </a:pPr>
            <a:endParaRPr lang="en-US"/>
          </a:p>
        </p:txBody>
      </p:sp>
      <p:sp>
        <p:nvSpPr>
          <p:cNvPr id="3" name="Date Placeholder 2"/>
          <p:cNvSpPr>
            <a:spLocks noGrp="1"/>
          </p:cNvSpPr>
          <p:nvPr>
            <p:ph type="dt" idx="1"/>
          </p:nvPr>
        </p:nvSpPr>
        <p:spPr>
          <a:xfrm>
            <a:off x="3885010"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DA693AF-0783-F44A-9B92-EE6203004CBB}" type="datetime1">
              <a:rPr lang="en-US"/>
              <a:pPr>
                <a:defRPr/>
              </a:pPr>
              <a:t>8/30/11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4684"/>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charset="0"/>
                <a:cs typeface="+mn-cs"/>
              </a:defRPr>
            </a:lvl1pPr>
          </a:lstStyle>
          <a:p>
            <a:pPr>
              <a:defRPr/>
            </a:pPr>
            <a:endParaRPr lang="en-US"/>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D81362D-AC5B-F248-B217-2A992FFE2E41}" type="slidenum">
              <a:rPr lang="en-US"/>
              <a:pPr>
                <a:defRPr/>
              </a:pPr>
              <a:t>‹#›</a:t>
            </a:fld>
            <a:endParaRPr lang="en-US"/>
          </a:p>
        </p:txBody>
      </p:sp>
    </p:spTree>
    <p:extLst>
      <p:ext uri="{BB962C8B-B14F-4D97-AF65-F5344CB8AC3E}">
        <p14:creationId xmlns:p14="http://schemas.microsoft.com/office/powerpoint/2010/main" val="4104072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100" dirty="0" smtClean="0">
                <a:latin typeface="Times New Roman"/>
                <a:cs typeface="Times New Roman"/>
              </a:rPr>
              <a:t>Hi</a:t>
            </a:r>
            <a:r>
              <a:rPr lang="en-US" sz="1100" baseline="0" dirty="0" smtClean="0">
                <a:latin typeface="Times New Roman"/>
                <a:cs typeface="Times New Roman"/>
              </a:rPr>
              <a:t> everyone. I’m Liping. Today </a:t>
            </a:r>
            <a:r>
              <a:rPr lang="en-US" sz="1100" baseline="0" dirty="0" err="1" smtClean="0">
                <a:latin typeface="Times New Roman"/>
                <a:cs typeface="Times New Roman"/>
              </a:rPr>
              <a:t>i’m</a:t>
            </a:r>
            <a:r>
              <a:rPr lang="en-US" sz="1100" baseline="0" dirty="0" smtClean="0">
                <a:latin typeface="Times New Roman"/>
                <a:cs typeface="Times New Roman"/>
              </a:rPr>
              <a:t> going to present our paper Optimizing Probabilistic Query Processing on Continuous Uncertain Data</a:t>
            </a:r>
          </a:p>
          <a:p>
            <a:r>
              <a:rPr lang="en-US" sz="1100" baseline="0" dirty="0" smtClean="0">
                <a:latin typeface="Times New Roman"/>
                <a:cs typeface="Times New Roman"/>
              </a:rPr>
              <a:t>it’s a joint work with my advisor </a:t>
            </a:r>
            <a:r>
              <a:rPr lang="en-US" sz="1100" baseline="0" dirty="0" err="1" smtClean="0">
                <a:latin typeface="Times New Roman"/>
                <a:cs typeface="Times New Roman"/>
              </a:rPr>
              <a:t>Yanlei</a:t>
            </a:r>
            <a:r>
              <a:rPr lang="en-US" sz="1100" baseline="0" dirty="0" smtClean="0">
                <a:latin typeface="Times New Roman"/>
                <a:cs typeface="Times New Roman"/>
              </a:rPr>
              <a:t> </a:t>
            </a:r>
            <a:r>
              <a:rPr lang="en-US" sz="1100" baseline="0" dirty="0" err="1" smtClean="0">
                <a:latin typeface="Times New Roman"/>
                <a:cs typeface="Times New Roman"/>
              </a:rPr>
              <a:t>Diao</a:t>
            </a:r>
            <a:r>
              <a:rPr lang="en-US" sz="1100" baseline="0" dirty="0" smtClean="0">
                <a:latin typeface="Times New Roman"/>
                <a:cs typeface="Times New Roman"/>
              </a:rPr>
              <a:t> and Anna Liu</a:t>
            </a:r>
            <a:endParaRPr lang="en-US" sz="1100" dirty="0">
              <a:latin typeface="Times New Roman"/>
              <a:cs typeface="Times New Roman"/>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fld id="{2C267972-3DFB-0448-B00D-844762C941F3}"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100" dirty="0" smtClean="0">
                <a:solidFill>
                  <a:srgbClr val="000000"/>
                </a:solidFill>
                <a:latin typeface="Times New Roman"/>
                <a:cs typeface="Times New Roman"/>
              </a:rPr>
              <a:t>When</a:t>
            </a:r>
            <a:r>
              <a:rPr lang="en-US" altLang="zh-CN" sz="1100" baseline="0" dirty="0" smtClean="0">
                <a:solidFill>
                  <a:srgbClr val="000000"/>
                </a:solidFill>
                <a:latin typeface="Times New Roman"/>
                <a:cs typeface="Times New Roman"/>
              </a:rPr>
              <a:t> a tuple passes the fast filters, we still needs to compute the true probability using integrals to remove the false positives. In order to expedite the integration, our</a:t>
            </a:r>
            <a:r>
              <a:rPr lang="en-US" altLang="zh-CN" sz="1100" dirty="0" smtClean="0">
                <a:solidFill>
                  <a:srgbClr val="000000"/>
                </a:solidFill>
                <a:latin typeface="Times New Roman"/>
                <a:cs typeface="Times New Roman"/>
              </a:rPr>
              <a:t> idea is to reduce its</a:t>
            </a:r>
            <a:r>
              <a:rPr lang="en-US" altLang="zh-CN" sz="1100" baseline="0" dirty="0" smtClean="0">
                <a:solidFill>
                  <a:srgbClr val="000000"/>
                </a:solidFill>
                <a:latin typeface="Times New Roman"/>
                <a:cs typeface="Times New Roman"/>
              </a:rPr>
              <a:t> </a:t>
            </a:r>
            <a:r>
              <a:rPr lang="en-US" altLang="zh-CN" sz="1100" dirty="0" smtClean="0">
                <a:solidFill>
                  <a:srgbClr val="000000"/>
                </a:solidFill>
                <a:latin typeface="Times New Roman"/>
                <a:cs typeface="Times New Roman"/>
              </a:rPr>
              <a:t>dimensionality using linear transformation. </a:t>
            </a:r>
          </a:p>
          <a:p>
            <a:endParaRPr lang="en-US" sz="1100" dirty="0" smtClean="0">
              <a:solidFill>
                <a:srgbClr val="000000"/>
              </a:solidFill>
              <a:latin typeface="Times New Roman"/>
              <a:cs typeface="Times New Roman"/>
            </a:endParaRPr>
          </a:p>
          <a:p>
            <a:r>
              <a:rPr lang="en-US" sz="1100" kern="1200" dirty="0" smtClean="0">
                <a:solidFill>
                  <a:srgbClr val="000000"/>
                </a:solidFill>
                <a:latin typeface="Times New Roman"/>
                <a:ea typeface="ＭＳ Ｐゴシック" charset="0"/>
                <a:cs typeface="Times New Roman"/>
              </a:rPr>
              <a:t>Linear transformation basically says that given</a:t>
            </a:r>
            <a:r>
              <a:rPr lang="en-US" sz="1100" kern="1200" baseline="0" dirty="0" smtClean="0">
                <a:solidFill>
                  <a:srgbClr val="000000"/>
                </a:solidFill>
                <a:latin typeface="Times New Roman"/>
                <a:ea typeface="ＭＳ Ｐゴシック" charset="0"/>
                <a:cs typeface="Times New Roman"/>
              </a:rPr>
              <a:t> a vector X that follows a multivariate Gaussian and Y is </a:t>
            </a:r>
            <a:r>
              <a:rPr lang="en-US" sz="1100" kern="1200" dirty="0" smtClean="0">
                <a:solidFill>
                  <a:srgbClr val="000000"/>
                </a:solidFill>
                <a:latin typeface="Times New Roman"/>
                <a:ea typeface="ＭＳ Ｐゴシック" charset="0"/>
                <a:cs typeface="Times New Roman"/>
              </a:rPr>
              <a:t>a linear transformation of X,</a:t>
            </a:r>
            <a:r>
              <a:rPr lang="en-US" sz="1100" kern="1200" baseline="0" dirty="0" smtClean="0">
                <a:solidFill>
                  <a:srgbClr val="000000"/>
                </a:solidFill>
                <a:latin typeface="Times New Roman"/>
                <a:ea typeface="ＭＳ Ｐゴシック" charset="0"/>
                <a:cs typeface="Times New Roman"/>
              </a:rPr>
              <a:t> then Y also follows a multivariate Gaussian. </a:t>
            </a:r>
            <a:r>
              <a:rPr lang="en-US" sz="1100" kern="1200" dirty="0" smtClean="0">
                <a:solidFill>
                  <a:srgbClr val="000000"/>
                </a:solidFill>
                <a:latin typeface="Times New Roman"/>
                <a:ea typeface="ＭＳ Ｐゴシック" charset="0"/>
                <a:cs typeface="Times New Roman"/>
              </a:rPr>
              <a:t>We can simply extend this</a:t>
            </a:r>
            <a:r>
              <a:rPr lang="en-US" sz="1100" kern="1200" baseline="0" dirty="0" smtClean="0">
                <a:solidFill>
                  <a:srgbClr val="000000"/>
                </a:solidFill>
                <a:latin typeface="Times New Roman"/>
                <a:ea typeface="ＭＳ Ｐゴシック" charset="0"/>
                <a:cs typeface="Times New Roman"/>
              </a:rPr>
              <a:t> result </a:t>
            </a:r>
            <a:r>
              <a:rPr lang="en-US" sz="1100" kern="1200" dirty="0" smtClean="0">
                <a:solidFill>
                  <a:srgbClr val="000000"/>
                </a:solidFill>
                <a:latin typeface="Times New Roman"/>
                <a:ea typeface="ＭＳ Ｐゴシック" charset="0"/>
                <a:cs typeface="Times New Roman"/>
              </a:rPr>
              <a:t>to a GMM</a:t>
            </a:r>
          </a:p>
          <a:p>
            <a:endParaRPr lang="en-US" sz="1100" kern="1200" dirty="0" smtClean="0">
              <a:solidFill>
                <a:srgbClr val="000000"/>
              </a:solidFill>
              <a:latin typeface="Times New Roman"/>
              <a:ea typeface="ＭＳ Ｐゴシック" charset="0"/>
              <a:cs typeface="Times New Roman"/>
            </a:endParaRPr>
          </a:p>
          <a:p>
            <a:r>
              <a:rPr lang="en-US" sz="1100" kern="1200" dirty="0" smtClean="0">
                <a:solidFill>
                  <a:srgbClr val="000000"/>
                </a:solidFill>
                <a:latin typeface="Times New Roman"/>
                <a:ea typeface="ＭＳ Ｐゴシック" charset="0"/>
                <a:cs typeface="Times New Roman"/>
              </a:rPr>
              <a:t>1: To apply the above</a:t>
            </a:r>
            <a:r>
              <a:rPr lang="en-US" sz="1100" kern="1200" baseline="0" dirty="0" smtClean="0">
                <a:solidFill>
                  <a:srgbClr val="000000"/>
                </a:solidFill>
                <a:latin typeface="Times New Roman"/>
                <a:ea typeface="ＭＳ Ｐゴシック" charset="0"/>
                <a:cs typeface="Times New Roman"/>
              </a:rPr>
              <a:t> result</a:t>
            </a:r>
            <a:r>
              <a:rPr lang="en-US" sz="1100" kern="1200" dirty="0" smtClean="0">
                <a:solidFill>
                  <a:srgbClr val="000000"/>
                </a:solidFill>
                <a:latin typeface="Times New Roman"/>
                <a:ea typeface="ＭＳ Ｐゴシック" charset="0"/>
                <a:cs typeface="Times New Roman"/>
              </a:rPr>
              <a:t>, given</a:t>
            </a:r>
            <a:r>
              <a:rPr lang="en-US" sz="1100" kern="1200" baseline="0" dirty="0" smtClean="0">
                <a:solidFill>
                  <a:srgbClr val="000000"/>
                </a:solidFill>
                <a:latin typeface="Times New Roman"/>
                <a:ea typeface="ＭＳ Ｐゴシック" charset="0"/>
                <a:cs typeface="Times New Roman"/>
              </a:rPr>
              <a:t> a selection region R_\theta and a distribution </a:t>
            </a:r>
            <a:r>
              <a:rPr lang="en-US" sz="1100" kern="1200" baseline="0" dirty="0" err="1" smtClean="0">
                <a:solidFill>
                  <a:srgbClr val="000000"/>
                </a:solidFill>
                <a:latin typeface="Times New Roman"/>
                <a:ea typeface="ＭＳ Ｐゴシック" charset="0"/>
                <a:cs typeface="Times New Roman"/>
              </a:rPr>
              <a:t>f_X</a:t>
            </a:r>
            <a:r>
              <a:rPr lang="en-US" sz="1100" kern="1200" baseline="0" dirty="0" smtClean="0">
                <a:solidFill>
                  <a:srgbClr val="000000"/>
                </a:solidFill>
                <a:latin typeface="Times New Roman"/>
                <a:ea typeface="ＭＳ Ｐゴシック" charset="0"/>
                <a:cs typeface="Times New Roman"/>
              </a:rPr>
              <a:t> defined in an n-dim space, after applying linear transformation, we get a new selection region and a new distribution in the m-dim space. So the integral is transformed from an n-dim one to an m-dim one. </a:t>
            </a:r>
            <a:endParaRPr lang="en-US" sz="1100" kern="1200" dirty="0" smtClean="0">
              <a:solidFill>
                <a:srgbClr val="000000"/>
              </a:solidFill>
              <a:latin typeface="Times New Roman"/>
              <a:ea typeface="ＭＳ Ｐゴシック" charset="0"/>
              <a:cs typeface="Times New Roman"/>
            </a:endParaRPr>
          </a:p>
          <a:p>
            <a:endParaRPr lang="en-US" sz="1100" kern="1200" dirty="0" smtClean="0">
              <a:solidFill>
                <a:srgbClr val="000000"/>
              </a:solidFill>
              <a:latin typeface="Times New Roman"/>
              <a:ea typeface="ＭＳ Ｐゴシック" charset="0"/>
              <a:cs typeface="Times New Roman"/>
            </a:endParaRPr>
          </a:p>
          <a:p>
            <a:r>
              <a:rPr lang="en-US" sz="1100" kern="1200" dirty="0" smtClean="0">
                <a:solidFill>
                  <a:srgbClr val="000000"/>
                </a:solidFill>
                <a:latin typeface="Times New Roman"/>
                <a:ea typeface="ＭＳ Ｐゴシック" charset="0"/>
                <a:cs typeface="Times New Roman"/>
              </a:rPr>
              <a:t>2: </a:t>
            </a:r>
            <a:r>
              <a:rPr lang="en-US" altLang="zh-CN" sz="1100" b="1" strike="noStrike" kern="0" baseline="0" dirty="0" smtClean="0">
                <a:solidFill>
                  <a:srgbClr val="000000"/>
                </a:solidFill>
                <a:latin typeface="Times New Roman"/>
                <a:ea typeface="ＭＳ Ｐゴシック" charset="0"/>
                <a:cs typeface="Times New Roman"/>
              </a:rPr>
              <a:t>In our paper, we have a full algorithm to find a transformation matrix and let me summarize the results: </a:t>
            </a:r>
            <a:r>
              <a:rPr lang="en-US" altLang="zh-CN" sz="1100" strike="noStrike" kern="0" baseline="0" dirty="0" smtClean="0">
                <a:solidFill>
                  <a:srgbClr val="000000"/>
                </a:solidFill>
                <a:latin typeface="Times New Roman"/>
                <a:ea typeface="ＭＳ Ｐゴシック" charset="0"/>
                <a:cs typeface="Times New Roman"/>
              </a:rPr>
              <a:t>the probabilities before and after the transformation are equal, which means we can still get a correct value for the integral, </a:t>
            </a:r>
            <a:r>
              <a:rPr lang="en-US" altLang="zh-CN" sz="1100" kern="0" baseline="0" dirty="0" smtClean="0">
                <a:solidFill>
                  <a:srgbClr val="000000"/>
                </a:solidFill>
                <a:latin typeface="Times New Roman"/>
                <a:ea typeface="ＭＳ Ｐゴシック" charset="0"/>
                <a:cs typeface="Times New Roman"/>
              </a:rPr>
              <a:t>and</a:t>
            </a:r>
          </a:p>
          <a:p>
            <a:pPr marL="228600" indent="-228600">
              <a:buAutoNum type="arabicParenR"/>
            </a:pPr>
            <a:r>
              <a:rPr lang="en-US" altLang="zh-CN" sz="1100" kern="0" baseline="0" dirty="0" smtClean="0">
                <a:solidFill>
                  <a:srgbClr val="000000"/>
                </a:solidFill>
                <a:latin typeface="Times New Roman"/>
                <a:ea typeface="ＭＳ Ｐゴシック" charset="0"/>
                <a:cs typeface="Times New Roman"/>
              </a:rPr>
              <a:t>m&lt;n, we can reduce the dimensionality of integration</a:t>
            </a:r>
          </a:p>
          <a:p>
            <a:endParaRPr lang="en-US" sz="1100" strike="sngStrike" kern="0" baseline="0" dirty="0" smtClean="0">
              <a:solidFill>
                <a:srgbClr val="000000"/>
              </a:solidFill>
              <a:latin typeface="Times New Roman"/>
              <a:ea typeface="ＭＳ Ｐゴシック" charset="0"/>
              <a:cs typeface="Times New Roman"/>
            </a:endParaRPr>
          </a:p>
          <a:p>
            <a:r>
              <a:rPr lang="en-US" sz="1100" strike="sngStrike" kern="0" baseline="0" dirty="0" smtClean="0">
                <a:solidFill>
                  <a:srgbClr val="000000"/>
                </a:solidFill>
                <a:latin typeface="Times New Roman"/>
                <a:ea typeface="ＭＳ Ｐゴシック" charset="0"/>
                <a:cs typeface="Times New Roman"/>
              </a:rPr>
              <a:t>We next show how to find such a transformation matrix</a:t>
            </a:r>
            <a:endParaRPr lang="en-US" sz="1100" strike="sngStrike" dirty="0">
              <a:solidFill>
                <a:srgbClr val="000000"/>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10</a:t>
            </a:fld>
            <a:endParaRPr lang="en-US"/>
          </a:p>
        </p:txBody>
      </p:sp>
    </p:spTree>
    <p:extLst>
      <p:ext uri="{BB962C8B-B14F-4D97-AF65-F5344CB8AC3E}">
        <p14:creationId xmlns:p14="http://schemas.microsoft.com/office/powerpoint/2010/main" val="1749448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a:cs typeface="Times New Roman"/>
              </a:rPr>
              <a:t>Next let’s move on to the optimization</a:t>
            </a:r>
            <a:r>
              <a:rPr lang="en-US" sz="1100" baseline="0" dirty="0" smtClean="0">
                <a:latin typeface="Times New Roman"/>
                <a:cs typeface="Times New Roman"/>
              </a:rPr>
              <a:t> of probabilistic threshold joins</a:t>
            </a:r>
            <a:endParaRPr lang="en-US" sz="1100" dirty="0">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11</a:t>
            </a:fld>
            <a:endParaRPr lang="en-US"/>
          </a:p>
        </p:txBody>
      </p:sp>
    </p:spTree>
    <p:extLst>
      <p:ext uri="{BB962C8B-B14F-4D97-AF65-F5344CB8AC3E}">
        <p14:creationId xmlns:p14="http://schemas.microsoft.com/office/powerpoint/2010/main" val="342327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solidFill>
                  <a:srgbClr val="000000"/>
                </a:solidFill>
                <a:latin typeface="Times New Roman"/>
                <a:cs typeface="Times New Roman"/>
              </a:rPr>
              <a:t>a </a:t>
            </a:r>
            <a:r>
              <a:rPr lang="en-US" sz="1000" kern="0" dirty="0" smtClean="0">
                <a:solidFill>
                  <a:srgbClr val="000000"/>
                </a:solidFill>
                <a:latin typeface="Times New Roman"/>
                <a:cs typeface="Times New Roman"/>
              </a:rPr>
              <a:t>probabilistic threshold join of </a:t>
            </a:r>
            <a:r>
              <a:rPr lang="en-US" sz="1000" kern="0" baseline="0" dirty="0" smtClean="0">
                <a:solidFill>
                  <a:srgbClr val="000000"/>
                </a:solidFill>
                <a:latin typeface="Times New Roman"/>
                <a:cs typeface="Times New Roman"/>
              </a:rPr>
              <a:t>relations R and S </a:t>
            </a:r>
            <a:r>
              <a:rPr lang="en-US" sz="1000" kern="0" dirty="0" smtClean="0">
                <a:solidFill>
                  <a:srgbClr val="000000"/>
                </a:solidFill>
                <a:latin typeface="Times New Roman"/>
                <a:cs typeface="Times New Roman"/>
              </a:rPr>
              <a:t>is</a:t>
            </a:r>
            <a:r>
              <a:rPr lang="en-US" sz="1000" kern="0" baseline="0" dirty="0" smtClean="0">
                <a:solidFill>
                  <a:srgbClr val="000000"/>
                </a:solidFill>
                <a:latin typeface="Times New Roman"/>
                <a:cs typeface="Times New Roman"/>
              </a:rPr>
              <a:t> defined to be a cross-product followed by a probabilistic threshold selection. The true matches are the tuple pairs (</a:t>
            </a:r>
            <a:r>
              <a:rPr lang="en-US" sz="1000" kern="0" baseline="0" dirty="0" err="1" smtClean="0">
                <a:solidFill>
                  <a:srgbClr val="000000"/>
                </a:solidFill>
                <a:latin typeface="Times New Roman"/>
                <a:cs typeface="Times New Roman"/>
              </a:rPr>
              <a:t>r,s</a:t>
            </a:r>
            <a:r>
              <a:rPr lang="en-US" sz="1000" kern="0" baseline="0" dirty="0" smtClean="0">
                <a:solidFill>
                  <a:srgbClr val="000000"/>
                </a:solidFill>
                <a:latin typeface="Times New Roman"/>
                <a:cs typeface="Times New Roman"/>
              </a:rPr>
              <a:t>) that satisfy the </a:t>
            </a:r>
            <a:r>
              <a:rPr lang="en-US" sz="1000" b="1" kern="0" baseline="0" dirty="0" smtClean="0">
                <a:solidFill>
                  <a:srgbClr val="000000"/>
                </a:solidFill>
                <a:latin typeface="Times New Roman"/>
                <a:cs typeface="Times New Roman"/>
              </a:rPr>
              <a:t>join </a:t>
            </a:r>
            <a:r>
              <a:rPr lang="en-US" sz="1000" b="0" kern="0" baseline="0" dirty="0" smtClean="0">
                <a:solidFill>
                  <a:srgbClr val="000000"/>
                </a:solidFill>
                <a:latin typeface="Times New Roman"/>
                <a:cs typeface="Times New Roman"/>
              </a:rPr>
              <a:t>condition \theta </a:t>
            </a:r>
            <a:r>
              <a:rPr lang="en-US" sz="1000" kern="0" baseline="0" dirty="0" smtClean="0">
                <a:solidFill>
                  <a:srgbClr val="000000"/>
                </a:solidFill>
                <a:latin typeface="Times New Roman"/>
                <a:cs typeface="Times New Roman"/>
              </a:rPr>
              <a:t>with probability greater than \lambda.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kern="0" baseline="0" dirty="0" smtClean="0">
              <a:solidFill>
                <a:srgbClr val="000000"/>
              </a:solidFill>
              <a:latin typeface="Times New Roman"/>
              <a:cs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0" baseline="0" dirty="0" smtClean="0">
                <a:solidFill>
                  <a:srgbClr val="000000"/>
                </a:solidFill>
                <a:latin typeface="Times New Roman"/>
                <a:cs typeface="Times New Roman"/>
              </a:rPr>
              <a:t>1: The problem is that the cross-product will generate large numbers of intermediate tuples </a:t>
            </a:r>
            <a:r>
              <a:rPr lang="en-US" sz="1000" b="1" kern="0" baseline="0" dirty="0" smtClean="0">
                <a:solidFill>
                  <a:srgbClr val="000000"/>
                </a:solidFill>
                <a:latin typeface="Times New Roman"/>
                <a:cs typeface="Times New Roman"/>
              </a:rPr>
              <a:t>that maybe filtered later</a:t>
            </a:r>
            <a:r>
              <a:rPr lang="en-US" sz="1000" kern="0" baseline="0" dirty="0" smtClean="0">
                <a:solidFill>
                  <a:srgbClr val="000000"/>
                </a:solidFill>
                <a:latin typeface="Times New Roman"/>
                <a:cs typeface="Times New Roman"/>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kern="0" baseline="0" dirty="0" smtClean="0">
              <a:solidFill>
                <a:srgbClr val="000000"/>
              </a:solidFill>
              <a:latin typeface="Times New Roman"/>
              <a:cs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solidFill>
                  <a:srgbClr val="000000"/>
                </a:solidFill>
                <a:latin typeface="Times New Roman"/>
                <a:cs typeface="Times New Roman"/>
              </a:rPr>
              <a:t>2: </a:t>
            </a:r>
            <a:r>
              <a:rPr lang="en-US" sz="1000" b="1" kern="1200" dirty="0" smtClean="0">
                <a:solidFill>
                  <a:srgbClr val="000000"/>
                </a:solidFill>
                <a:latin typeface="Times New Roman"/>
                <a:ea typeface="ＭＳ Ｐゴシック" charset="0"/>
                <a:cs typeface="Times New Roman"/>
              </a:rPr>
              <a:t>We introduce</a:t>
            </a:r>
            <a:r>
              <a:rPr lang="en-US" sz="1000" b="1" kern="1200" baseline="0" dirty="0" smtClean="0">
                <a:solidFill>
                  <a:srgbClr val="000000"/>
                </a:solidFill>
                <a:latin typeface="Times New Roman"/>
                <a:ea typeface="ＭＳ Ｐゴシック" charset="0"/>
                <a:cs typeface="Times New Roman"/>
              </a:rPr>
              <a:t> a new operator called </a:t>
            </a:r>
            <a:r>
              <a:rPr lang="en-US" sz="1000" b="1" kern="1200" dirty="0" smtClean="0">
                <a:solidFill>
                  <a:srgbClr val="000000"/>
                </a:solidFill>
                <a:latin typeface="Times New Roman"/>
                <a:ea typeface="ＭＳ Ｐゴシック" charset="0"/>
                <a:cs typeface="Times New Roman"/>
              </a:rPr>
              <a:t>the filtered cross-product</a:t>
            </a:r>
            <a:r>
              <a:rPr lang="en-US" sz="1000" kern="1200" dirty="0" smtClean="0">
                <a:solidFill>
                  <a:srgbClr val="000000"/>
                </a:solidFill>
                <a:latin typeface="Times New Roman"/>
                <a:ea typeface="ＭＳ Ｐゴシック" charset="0"/>
                <a:cs typeface="Times New Roman"/>
              </a:rPr>
              <a:t>.</a:t>
            </a:r>
            <a:r>
              <a:rPr lang="en-US" sz="1000" kern="1200" baseline="0" dirty="0" smtClean="0">
                <a:solidFill>
                  <a:srgbClr val="000000"/>
                </a:solidFill>
                <a:latin typeface="Times New Roman"/>
                <a:ea typeface="ＭＳ Ｐゴシック" charset="0"/>
                <a:cs typeface="Times New Roman"/>
              </a:rPr>
              <a:t> It uses indexes to filter non-viable tuple pairs early. </a:t>
            </a:r>
            <a:r>
              <a:rPr lang="en-US" sz="1000" b="1" kern="1200" dirty="0" smtClean="0">
                <a:solidFill>
                  <a:srgbClr val="000000"/>
                </a:solidFill>
                <a:latin typeface="Times New Roman"/>
                <a:ea typeface="ＭＳ Ｐゴシック" charset="0"/>
                <a:cs typeface="Times New Roman"/>
              </a:rPr>
              <a:t>Assume</a:t>
            </a:r>
            <a:r>
              <a:rPr lang="en-US" sz="1000" b="1" kern="1200" baseline="0" dirty="0" smtClean="0">
                <a:solidFill>
                  <a:srgbClr val="000000"/>
                </a:solidFill>
                <a:latin typeface="Times New Roman"/>
                <a:ea typeface="ＭＳ Ｐゴシック" charset="0"/>
                <a:cs typeface="Times New Roman"/>
              </a:rPr>
              <a:t> we build an index on S</a:t>
            </a:r>
            <a:r>
              <a:rPr lang="en-US" sz="1000" kern="1200" baseline="0" dirty="0" smtClean="0">
                <a:solidFill>
                  <a:srgbClr val="000000"/>
                </a:solidFill>
                <a:latin typeface="Times New Roman"/>
                <a:ea typeface="ＭＳ Ｐゴシック" charset="0"/>
                <a:cs typeface="Times New Roman"/>
              </a:rPr>
              <a:t>. </a:t>
            </a:r>
            <a:r>
              <a:rPr lang="en-US" sz="1000" dirty="0" smtClean="0">
                <a:solidFill>
                  <a:srgbClr val="000000"/>
                </a:solidFill>
                <a:latin typeface="Times New Roman"/>
                <a:cs typeface="Times New Roman"/>
              </a:rPr>
              <a:t>For each probing tuple </a:t>
            </a:r>
            <a:r>
              <a:rPr lang="en-US" sz="1000" i="1" dirty="0" smtClean="0">
                <a:solidFill>
                  <a:srgbClr val="000000"/>
                </a:solidFill>
                <a:latin typeface="Times New Roman"/>
                <a:cs typeface="Times New Roman"/>
              </a:rPr>
              <a:t>r</a:t>
            </a:r>
            <a:r>
              <a:rPr lang="en-US" sz="1000" dirty="0" smtClean="0">
                <a:solidFill>
                  <a:srgbClr val="000000"/>
                </a:solidFill>
                <a:latin typeface="Times New Roman"/>
                <a:cs typeface="Times New Roman"/>
              </a:rPr>
              <a:t>, the index returns a subset of S to pair with </a:t>
            </a:r>
            <a:r>
              <a:rPr lang="en-US" sz="1000" i="1" dirty="0" smtClean="0">
                <a:solidFill>
                  <a:srgbClr val="000000"/>
                </a:solidFill>
                <a:latin typeface="Times New Roman"/>
                <a:cs typeface="Times New Roman"/>
              </a:rPr>
              <a:t>r</a:t>
            </a:r>
            <a:r>
              <a:rPr lang="en-US" sz="1000" i="0" dirty="0" smtClean="0">
                <a:solidFill>
                  <a:srgbClr val="000000"/>
                </a:solidFill>
                <a:latin typeface="Times New Roman"/>
                <a:cs typeface="Times New Roman"/>
              </a:rPr>
              <a:t>.</a:t>
            </a:r>
            <a:r>
              <a:rPr lang="en-US" sz="1000" i="0" baseline="0" dirty="0" smtClean="0">
                <a:solidFill>
                  <a:srgbClr val="000000"/>
                </a:solidFill>
                <a:latin typeface="Times New Roman"/>
                <a:cs typeface="Times New Roman"/>
              </a:rPr>
              <a:t> </a:t>
            </a:r>
            <a:r>
              <a:rPr lang="en-US" sz="1000" i="0" kern="1200" baseline="0" dirty="0" smtClean="0">
                <a:solidFill>
                  <a:srgbClr val="000000"/>
                </a:solidFill>
                <a:latin typeface="Times New Roman"/>
                <a:ea typeface="ＭＳ Ｐゴシック" charset="0"/>
                <a:cs typeface="Times New Roman"/>
              </a:rPr>
              <a:t>And the (</a:t>
            </a:r>
            <a:r>
              <a:rPr lang="en-US" sz="1000" i="0" kern="1200" baseline="0" dirty="0" err="1" smtClean="0">
                <a:solidFill>
                  <a:srgbClr val="000000"/>
                </a:solidFill>
                <a:latin typeface="Times New Roman"/>
                <a:ea typeface="ＭＳ Ｐゴシック" charset="0"/>
                <a:cs typeface="Times New Roman"/>
              </a:rPr>
              <a:t>r,s</a:t>
            </a:r>
            <a:r>
              <a:rPr lang="en-US" sz="1000" i="0" kern="1200" baseline="0" dirty="0" smtClean="0">
                <a:solidFill>
                  <a:srgbClr val="000000"/>
                </a:solidFill>
                <a:latin typeface="Times New Roman"/>
                <a:ea typeface="ＭＳ Ｐゴシック" charset="0"/>
                <a:cs typeface="Times New Roman"/>
              </a:rPr>
              <a:t>) pairs returned by </a:t>
            </a:r>
            <a:r>
              <a:rPr lang="en-US" sz="1000" i="0" baseline="0" dirty="0" smtClean="0">
                <a:solidFill>
                  <a:srgbClr val="000000"/>
                </a:solidFill>
                <a:latin typeface="Times New Roman"/>
                <a:cs typeface="Times New Roman"/>
              </a:rPr>
              <a:t>the filtered cross-product include all </a:t>
            </a:r>
            <a:r>
              <a:rPr lang="en-US" sz="1000" kern="1200" dirty="0" smtClean="0">
                <a:solidFill>
                  <a:srgbClr val="000000"/>
                </a:solidFill>
                <a:latin typeface="Times New Roman"/>
                <a:ea typeface="ＭＳ Ｐゴシック" charset="0"/>
                <a:cs typeface="Times New Roman"/>
              </a:rPr>
              <a:t>true matches.</a:t>
            </a:r>
            <a:r>
              <a:rPr lang="en-US" sz="1000" kern="1200" baseline="0" dirty="0" smtClean="0">
                <a:solidFill>
                  <a:srgbClr val="000000"/>
                </a:solidFill>
                <a:latin typeface="Times New Roman"/>
                <a:ea typeface="ＭＳ Ｐゴシック" charset="0"/>
                <a:cs typeface="Times New Roman"/>
              </a:rPr>
              <a:t> A</a:t>
            </a:r>
            <a:r>
              <a:rPr lang="en-US" sz="1000" kern="1200" dirty="0" smtClean="0">
                <a:solidFill>
                  <a:srgbClr val="000000"/>
                </a:solidFill>
                <a:latin typeface="Times New Roman"/>
                <a:ea typeface="ＭＳ Ｐゴシック" charset="0"/>
                <a:cs typeface="Times New Roman"/>
              </a:rPr>
              <a:t>fter</a:t>
            </a:r>
            <a:r>
              <a:rPr lang="en-US" sz="1000" kern="1200" baseline="0" dirty="0" smtClean="0">
                <a:solidFill>
                  <a:srgbClr val="000000"/>
                </a:solidFill>
                <a:latin typeface="Times New Roman"/>
                <a:ea typeface="ＭＳ Ｐゴシック" charset="0"/>
                <a:cs typeface="Times New Roman"/>
              </a:rPr>
              <a:t> this, we still need to evaluate the selection to filter the false positives.</a:t>
            </a:r>
            <a:endParaRPr lang="en-US" sz="1000" kern="1200" dirty="0" smtClean="0">
              <a:solidFill>
                <a:srgbClr val="000000"/>
              </a:solidFill>
              <a:latin typeface="Times New Roman"/>
              <a:ea typeface="ＭＳ Ｐゴシック" charset="0"/>
              <a:cs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kern="1200" dirty="0" smtClean="0">
              <a:solidFill>
                <a:srgbClr val="000000"/>
              </a:solidFill>
              <a:latin typeface="Times New Roman"/>
              <a:ea typeface="ＭＳ Ｐゴシック" charset="0"/>
              <a:cs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rgbClr val="000000"/>
                </a:solidFill>
                <a:latin typeface="Times New Roman"/>
                <a:ea typeface="ＭＳ Ｐゴシック" charset="0"/>
                <a:cs typeface="Times New Roman"/>
              </a:rPr>
              <a:t>3: Since the filtered</a:t>
            </a:r>
            <a:r>
              <a:rPr lang="en-US" sz="1000" kern="1200" baseline="0" dirty="0" smtClean="0">
                <a:solidFill>
                  <a:srgbClr val="000000"/>
                </a:solidFill>
                <a:latin typeface="Times New Roman"/>
                <a:ea typeface="ＭＳ Ｐゴシック" charset="0"/>
                <a:cs typeface="Times New Roman"/>
              </a:rPr>
              <a:t> cross-product returns a superset of true matches, </a:t>
            </a:r>
            <a:r>
              <a:rPr lang="en-US" sz="1000" b="1" kern="1200" baseline="0" dirty="0" smtClean="0">
                <a:solidFill>
                  <a:srgbClr val="000000"/>
                </a:solidFill>
                <a:latin typeface="Times New Roman"/>
                <a:ea typeface="ＭＳ Ｐゴシック" charset="0"/>
                <a:cs typeface="Times New Roman"/>
              </a:rPr>
              <a:t>we say </a:t>
            </a:r>
            <a:r>
              <a:rPr lang="en-US" sz="1000" kern="1200" baseline="0" dirty="0" smtClean="0">
                <a:solidFill>
                  <a:srgbClr val="000000"/>
                </a:solidFill>
                <a:latin typeface="Times New Roman"/>
                <a:ea typeface="ＭＳ Ｐゴシック" charset="0"/>
                <a:cs typeface="Times New Roman"/>
              </a:rPr>
              <a:t>the tuples it returned satisfy the</a:t>
            </a:r>
            <a:r>
              <a:rPr lang="en-US" sz="1000" dirty="0" smtClean="0">
                <a:solidFill>
                  <a:srgbClr val="000000"/>
                </a:solidFill>
                <a:latin typeface="Times New Roman"/>
                <a:cs typeface="Times New Roman"/>
              </a:rPr>
              <a:t> necessary condition for the true matches. Of course</a:t>
            </a:r>
            <a:r>
              <a:rPr lang="en-US" sz="1000" baseline="0" dirty="0" smtClean="0">
                <a:solidFill>
                  <a:srgbClr val="000000"/>
                </a:solidFill>
                <a:latin typeface="Times New Roman"/>
                <a:cs typeface="Times New Roman"/>
              </a:rPr>
              <a:t> we want it to be “tight” enough to minimize the number of false positives, and </a:t>
            </a:r>
            <a:r>
              <a:rPr lang="en-US" sz="1000" dirty="0" smtClean="0">
                <a:solidFill>
                  <a:srgbClr val="000000"/>
                </a:solidFill>
                <a:latin typeface="Times New Roman"/>
                <a:cs typeface="Times New Roman"/>
              </a:rPr>
              <a:t>a sufficient and necessary condition if possible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solidFill>
                <a:srgbClr val="000000"/>
              </a:solidFill>
              <a:latin typeface="Times New Roman"/>
              <a:cs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solidFill>
                <a:srgbClr val="000000"/>
              </a:solidFill>
              <a:latin typeface="Times New Roman"/>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solidFill>
                <a:srgbClr val="000000"/>
              </a:solidFill>
              <a:latin typeface="Times New Roman"/>
              <a:cs typeface="Times New Roman"/>
            </a:endParaRPr>
          </a:p>
          <a:p>
            <a:endParaRPr lang="en-US" sz="1000" dirty="0">
              <a:solidFill>
                <a:srgbClr val="000000"/>
              </a:solidFill>
              <a:latin typeface="Times New Roman"/>
              <a:cs typeface="Times New Roman"/>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fld id="{BBA7EA0D-7FF0-4C41-ACA6-AE80404A7ED8}" type="slidenum">
              <a:rPr lang="en-US" sz="1200"/>
              <a:pP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rgbClr val="000000"/>
                </a:solidFill>
                <a:latin typeface="Times New Roman"/>
                <a:ea typeface="ＭＳ Ｐゴシック" charset="0"/>
                <a:cs typeface="Times New Roman"/>
              </a:rPr>
              <a:t>1:  let’s consider the</a:t>
            </a:r>
            <a:r>
              <a:rPr lang="en-US" sz="1000" kern="1200" baseline="0" dirty="0" smtClean="0">
                <a:solidFill>
                  <a:srgbClr val="000000"/>
                </a:solidFill>
                <a:latin typeface="Times New Roman"/>
                <a:ea typeface="ＭＳ Ｐゴシック" charset="0"/>
                <a:cs typeface="Times New Roman"/>
              </a:rPr>
              <a:t> join predicate </a:t>
            </a:r>
            <a:r>
              <a:rPr lang="en-US" sz="1000" kern="1200" dirty="0" smtClean="0">
                <a:solidFill>
                  <a:srgbClr val="000000"/>
                </a:solidFill>
                <a:latin typeface="Times New Roman"/>
                <a:ea typeface="ＭＳ Ｐゴシック" charset="0"/>
                <a:cs typeface="Times New Roman"/>
              </a:rPr>
              <a:t>R.A−S.A&lt;</a:t>
            </a:r>
            <a:r>
              <a:rPr lang="en-US" sz="1000" kern="1200" dirty="0" err="1" smtClean="0">
                <a:solidFill>
                  <a:srgbClr val="000000"/>
                </a:solidFill>
                <a:latin typeface="Times New Roman"/>
                <a:ea typeface="ＭＳ Ｐゴシック" charset="0"/>
                <a:cs typeface="Times New Roman"/>
              </a:rPr>
              <a:t>δ</a:t>
            </a:r>
            <a:r>
              <a:rPr lang="en-US" sz="1000" kern="1200" baseline="0" dirty="0" smtClean="0">
                <a:solidFill>
                  <a:srgbClr val="000000"/>
                </a:solidFill>
                <a:latin typeface="Times New Roman"/>
                <a:ea typeface="ＭＳ Ｐゴシック" charset="0"/>
                <a:cs typeface="Times New Roman"/>
              </a:rPr>
              <a:t> </a:t>
            </a:r>
            <a:r>
              <a:rPr lang="en-US" sz="1000" kern="1200" dirty="0" smtClean="0">
                <a:solidFill>
                  <a:srgbClr val="000000"/>
                </a:solidFill>
                <a:latin typeface="Times New Roman"/>
                <a:ea typeface="ＭＳ Ｐゴシック" charset="0"/>
                <a:cs typeface="Times New Roman"/>
              </a:rPr>
              <a:t>and</a:t>
            </a:r>
            <a:r>
              <a:rPr lang="en-US" sz="1000" kern="1200" baseline="0" dirty="0" smtClean="0">
                <a:solidFill>
                  <a:srgbClr val="000000"/>
                </a:solidFill>
                <a:latin typeface="Times New Roman"/>
                <a:ea typeface="ＭＳ Ｐゴシック" charset="0"/>
                <a:cs typeface="Times New Roman"/>
              </a:rPr>
              <a:t> </a:t>
            </a:r>
            <a:r>
              <a:rPr lang="en-US" sz="1000" b="1" kern="1200" baseline="0" dirty="0" smtClean="0">
                <a:solidFill>
                  <a:srgbClr val="000000"/>
                </a:solidFill>
                <a:latin typeface="Times New Roman"/>
                <a:ea typeface="ＭＳ Ｐゴシック" charset="0"/>
                <a:cs typeface="Times New Roman"/>
              </a:rPr>
              <a:t>assume we build an index on S. T</a:t>
            </a:r>
            <a:r>
              <a:rPr lang="en-US" sz="1000" b="1" kern="1200" dirty="0" smtClean="0">
                <a:solidFill>
                  <a:srgbClr val="000000"/>
                </a:solidFill>
                <a:latin typeface="Times New Roman"/>
                <a:ea typeface="ＭＳ Ｐゴシック" charset="0"/>
                <a:cs typeface="Times New Roman"/>
              </a:rPr>
              <a:t>he design of the join index </a:t>
            </a:r>
            <a:r>
              <a:rPr lang="en-US" sz="1000" kern="1200" dirty="0" smtClean="0">
                <a:solidFill>
                  <a:srgbClr val="000000"/>
                </a:solidFill>
                <a:latin typeface="Times New Roman"/>
                <a:ea typeface="ＭＳ Ｐゴシック" charset="0"/>
                <a:cs typeface="Times New Roman"/>
              </a:rPr>
              <a:t>needs to answer two questions: (1) what is the search key of the index? (2) given a</a:t>
            </a:r>
            <a:r>
              <a:rPr lang="en-US" sz="1000" kern="1200" baseline="0" dirty="0" smtClean="0">
                <a:solidFill>
                  <a:srgbClr val="000000"/>
                </a:solidFill>
                <a:latin typeface="Times New Roman"/>
                <a:ea typeface="ＭＳ Ｐゴシック" charset="0"/>
                <a:cs typeface="Times New Roman"/>
              </a:rPr>
              <a:t> probing</a:t>
            </a:r>
            <a:r>
              <a:rPr lang="en-US" sz="1000" kern="1200" dirty="0" smtClean="0">
                <a:solidFill>
                  <a:srgbClr val="000000"/>
                </a:solidFill>
                <a:latin typeface="Times New Roman"/>
                <a:ea typeface="ＭＳ Ｐゴシック" charset="0"/>
                <a:cs typeface="Times New Roman"/>
              </a:rPr>
              <a:t> tuple, how do we form a query region over the index?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rgbClr val="000000"/>
                </a:solidFill>
                <a:latin typeface="Times New Roman"/>
                <a:ea typeface="ＭＳ Ｐゴシック" charset="0"/>
                <a:cs typeface="Times New Roman"/>
              </a:rPr>
              <a:t>2: </a:t>
            </a:r>
            <a:r>
              <a:rPr lang="en-US" sz="1000" kern="1200" baseline="0" dirty="0" smtClean="0">
                <a:solidFill>
                  <a:srgbClr val="000000"/>
                </a:solidFill>
                <a:latin typeface="Times New Roman"/>
                <a:ea typeface="ＭＳ Ｐゴシック" charset="0"/>
                <a:cs typeface="Times New Roman"/>
              </a:rPr>
              <a:t>i</a:t>
            </a:r>
            <a:r>
              <a:rPr lang="en-US" sz="1000" kern="1200" dirty="0" smtClean="0">
                <a:solidFill>
                  <a:srgbClr val="000000"/>
                </a:solidFill>
                <a:latin typeface="Times New Roman"/>
                <a:ea typeface="ＭＳ Ｐゴシック" charset="0"/>
                <a:cs typeface="Times New Roman"/>
              </a:rPr>
              <a:t>n a traditional database</a:t>
            </a:r>
            <a:r>
              <a:rPr lang="en-US" sz="1000" kern="1200" baseline="0" dirty="0" smtClean="0">
                <a:solidFill>
                  <a:srgbClr val="000000"/>
                </a:solidFill>
                <a:latin typeface="Times New Roman"/>
                <a:ea typeface="ＭＳ Ｐゴシック" charset="0"/>
                <a:cs typeface="Times New Roman"/>
              </a:rPr>
              <a:t> </a:t>
            </a:r>
            <a:r>
              <a:rPr lang="en-US" altLang="zh-CN" sz="1000" kern="1200" baseline="0" dirty="0" smtClean="0">
                <a:solidFill>
                  <a:srgbClr val="000000"/>
                </a:solidFill>
                <a:latin typeface="Times New Roman"/>
                <a:ea typeface="ＭＳ Ｐゴシック" charset="0"/>
                <a:cs typeface="Times New Roman"/>
              </a:rPr>
              <a:t>where both R.A and </a:t>
            </a:r>
            <a:r>
              <a:rPr lang="en-US" sz="1000" kern="1200" dirty="0" smtClean="0">
                <a:solidFill>
                  <a:srgbClr val="000000"/>
                </a:solidFill>
                <a:latin typeface="Times New Roman"/>
                <a:ea typeface="ＭＳ Ｐゴシック" charset="0"/>
                <a:cs typeface="Times New Roman"/>
              </a:rPr>
              <a:t>S.A have deterministic values</a:t>
            </a:r>
          </a:p>
          <a:p>
            <a:r>
              <a:rPr lang="en-US" sz="1000" kern="1200" dirty="0" smtClean="0">
                <a:solidFill>
                  <a:srgbClr val="000000"/>
                </a:solidFill>
                <a:latin typeface="Times New Roman"/>
                <a:ea typeface="ＭＳ Ｐゴシック" charset="0"/>
                <a:cs typeface="Times New Roman"/>
              </a:rPr>
              <a:t>3:</a:t>
            </a:r>
            <a:r>
              <a:rPr lang="en-US" sz="1000" kern="1200" baseline="0" dirty="0" smtClean="0">
                <a:solidFill>
                  <a:srgbClr val="000000"/>
                </a:solidFill>
                <a:latin typeface="Times New Roman"/>
                <a:ea typeface="ＭＳ Ｐゴシック" charset="0"/>
                <a:cs typeface="Times New Roman"/>
              </a:rPr>
              <a:t> S.A </a:t>
            </a:r>
            <a:r>
              <a:rPr lang="en-US" sz="1000" kern="1200" dirty="0" smtClean="0">
                <a:solidFill>
                  <a:srgbClr val="000000"/>
                </a:solidFill>
                <a:latin typeface="Times New Roman"/>
                <a:ea typeface="ＭＳ Ｐゴシック" charset="0"/>
                <a:cs typeface="Times New Roman"/>
              </a:rPr>
              <a:t>naturally forms the search key of an index</a:t>
            </a:r>
            <a:r>
              <a:rPr lang="en-US" sz="1000" kern="1200" baseline="0" dirty="0" smtClean="0">
                <a:solidFill>
                  <a:srgbClr val="000000"/>
                </a:solidFill>
                <a:latin typeface="Times New Roman"/>
                <a:ea typeface="ＭＳ Ｐゴシック" charset="0"/>
                <a:cs typeface="Times New Roman"/>
              </a:rPr>
              <a:t> such as a B-tree</a:t>
            </a:r>
            <a:endParaRPr lang="en-US" sz="1000" kern="1200" dirty="0" smtClean="0">
              <a:solidFill>
                <a:srgbClr val="000000"/>
              </a:solidFill>
              <a:latin typeface="Times New Roman"/>
              <a:ea typeface="ＭＳ Ｐゴシック" charset="0"/>
              <a:cs typeface="Times New Roman"/>
            </a:endParaRPr>
          </a:p>
          <a:p>
            <a:r>
              <a:rPr lang="en-US" sz="1000" kern="1200" dirty="0" smtClean="0">
                <a:solidFill>
                  <a:srgbClr val="000000"/>
                </a:solidFill>
                <a:latin typeface="Times New Roman"/>
                <a:ea typeface="ＭＳ Ｐゴシック" charset="0"/>
                <a:cs typeface="Times New Roman"/>
              </a:rPr>
              <a:t>4</a:t>
            </a:r>
            <a:r>
              <a:rPr lang="en-US" sz="1000" b="1" kern="1200" dirty="0" smtClean="0">
                <a:solidFill>
                  <a:srgbClr val="000000"/>
                </a:solidFill>
                <a:latin typeface="Times New Roman"/>
                <a:ea typeface="ＭＳ Ｐゴシック" charset="0"/>
                <a:cs typeface="Times New Roman"/>
              </a:rPr>
              <a:t>: Given an R tuple</a:t>
            </a:r>
            <a:r>
              <a:rPr lang="en-US" sz="1000" kern="1200" dirty="0" smtClean="0">
                <a:solidFill>
                  <a:srgbClr val="000000"/>
                </a:solidFill>
                <a:latin typeface="Times New Roman"/>
                <a:ea typeface="ＭＳ Ｐゴシック" charset="0"/>
                <a:cs typeface="Times New Roman"/>
              </a:rPr>
              <a:t>, the join predicate can</a:t>
            </a:r>
            <a:r>
              <a:rPr lang="en-US" sz="1000" kern="1200" baseline="0" dirty="0" smtClean="0">
                <a:solidFill>
                  <a:srgbClr val="000000"/>
                </a:solidFill>
                <a:latin typeface="Times New Roman"/>
                <a:ea typeface="ＭＳ Ｐゴシック" charset="0"/>
                <a:cs typeface="Times New Roman"/>
              </a:rPr>
              <a:t> be</a:t>
            </a:r>
            <a:r>
              <a:rPr lang="en-US" sz="1000" kern="1200" dirty="0" smtClean="0">
                <a:solidFill>
                  <a:srgbClr val="000000"/>
                </a:solidFill>
                <a:latin typeface="Times New Roman"/>
                <a:ea typeface="ＭＳ Ｐゴシック" charset="0"/>
                <a:cs typeface="Times New Roman"/>
              </a:rPr>
              <a:t> instantiated with a deterministic</a:t>
            </a:r>
            <a:r>
              <a:rPr lang="en-US" sz="1000" kern="1200" baseline="0" dirty="0" smtClean="0">
                <a:solidFill>
                  <a:srgbClr val="000000"/>
                </a:solidFill>
                <a:latin typeface="Times New Roman"/>
                <a:ea typeface="ＭＳ Ｐゴシック" charset="0"/>
                <a:cs typeface="Times New Roman"/>
              </a:rPr>
              <a:t> value of </a:t>
            </a:r>
            <a:r>
              <a:rPr lang="en-US" sz="1000" kern="1200" dirty="0" smtClean="0">
                <a:solidFill>
                  <a:srgbClr val="000000"/>
                </a:solidFill>
                <a:latin typeface="Times New Roman"/>
                <a:ea typeface="ＭＳ Ｐゴシック" charset="0"/>
                <a:cs typeface="Times New Roman"/>
              </a:rPr>
              <a:t>R.A</a:t>
            </a:r>
            <a:r>
              <a:rPr lang="en-US" sz="1000" kern="1200" baseline="0" dirty="0" smtClean="0">
                <a:solidFill>
                  <a:srgbClr val="000000"/>
                </a:solidFill>
                <a:latin typeface="Times New Roman"/>
                <a:ea typeface="ＭＳ Ｐゴシック" charset="0"/>
                <a:cs typeface="Times New Roman"/>
              </a:rPr>
              <a:t> and </a:t>
            </a:r>
            <a:r>
              <a:rPr lang="en-US" sz="1000" kern="1200" dirty="0" smtClean="0">
                <a:solidFill>
                  <a:srgbClr val="000000"/>
                </a:solidFill>
                <a:latin typeface="Times New Roman"/>
                <a:ea typeface="ＭＳ Ｐゴシック" charset="0"/>
                <a:cs typeface="Times New Roman"/>
              </a:rPr>
              <a:t>naturally</a:t>
            </a:r>
            <a:r>
              <a:rPr lang="en-US" sz="1000" b="1" kern="1200" dirty="0" smtClean="0">
                <a:solidFill>
                  <a:srgbClr val="000000"/>
                </a:solidFill>
                <a:latin typeface="Times New Roman"/>
                <a:ea typeface="ＭＳ Ｐゴシック" charset="0"/>
                <a:cs typeface="Times New Roman"/>
              </a:rPr>
              <a:t> forms </a:t>
            </a:r>
            <a:r>
              <a:rPr lang="en-US" sz="1000" kern="1200" dirty="0" smtClean="0">
                <a:solidFill>
                  <a:srgbClr val="000000"/>
                </a:solidFill>
                <a:latin typeface="Times New Roman"/>
                <a:ea typeface="ＭＳ Ｐゴシック" charset="0"/>
                <a:cs typeface="Times New Roman"/>
              </a:rPr>
              <a:t>a query region.</a:t>
            </a:r>
            <a:r>
              <a:rPr lang="en-US" sz="1000" kern="1200" baseline="0" dirty="0" smtClean="0">
                <a:solidFill>
                  <a:srgbClr val="000000"/>
                </a:solidFill>
                <a:latin typeface="Times New Roman"/>
                <a:ea typeface="ＭＳ Ｐゴシック" charset="0"/>
                <a:cs typeface="Times New Roman"/>
              </a:rPr>
              <a:t> For example, given R.A=5,</a:t>
            </a:r>
            <a:r>
              <a:rPr lang="en-US" sz="1000" kern="1200" dirty="0" smtClean="0">
                <a:solidFill>
                  <a:srgbClr val="000000"/>
                </a:solidFill>
                <a:latin typeface="Times New Roman"/>
                <a:ea typeface="ＭＳ Ｐゴシック" charset="0"/>
                <a:cs typeface="Times New Roman"/>
              </a:rPr>
              <a:t> the query region is S.A &gt; 5 − </a:t>
            </a:r>
            <a:r>
              <a:rPr lang="en-US" sz="1000" kern="1200" dirty="0" err="1" smtClean="0">
                <a:solidFill>
                  <a:srgbClr val="000000"/>
                </a:solidFill>
                <a:latin typeface="Times New Roman"/>
                <a:ea typeface="ＭＳ Ｐゴシック" charset="0"/>
                <a:cs typeface="Times New Roman"/>
              </a:rPr>
              <a:t>δ</a:t>
            </a:r>
            <a:r>
              <a:rPr lang="en-US" sz="1000" kern="1200" dirty="0" smtClean="0">
                <a:solidFill>
                  <a:srgbClr val="000000"/>
                </a:solidFill>
                <a:latin typeface="Times New Roman"/>
                <a:ea typeface="ＭＳ Ｐゴシック" charset="0"/>
                <a:cs typeface="Times New Roman"/>
              </a:rPr>
              <a:t>. </a:t>
            </a:r>
          </a:p>
          <a:p>
            <a:r>
              <a:rPr lang="en-US" sz="1000" kern="1200" dirty="0" smtClean="0">
                <a:solidFill>
                  <a:srgbClr val="000000"/>
                </a:solidFill>
                <a:latin typeface="Times New Roman"/>
                <a:ea typeface="ＭＳ Ｐゴシック" charset="0"/>
                <a:cs typeface="Times New Roman"/>
              </a:rPr>
              <a:t>5:</a:t>
            </a:r>
            <a:r>
              <a:rPr lang="en-US" sz="1000" kern="1200" baseline="0" dirty="0" smtClean="0">
                <a:solidFill>
                  <a:srgbClr val="000000"/>
                </a:solidFill>
                <a:latin typeface="Times New Roman"/>
                <a:ea typeface="ＭＳ Ｐゴシック" charset="0"/>
                <a:cs typeface="Times New Roman"/>
              </a:rPr>
              <a:t> </a:t>
            </a:r>
            <a:r>
              <a:rPr lang="en-US" sz="1000" kern="1200" dirty="0" smtClean="0">
                <a:solidFill>
                  <a:srgbClr val="000000"/>
                </a:solidFill>
                <a:latin typeface="Times New Roman"/>
                <a:ea typeface="ＭＳ Ｐゴシック" charset="0"/>
                <a:cs typeface="Times New Roman"/>
              </a:rPr>
              <a:t>Now consider the join in the probabilistic case, where R.A and S.A each follows a distribution. </a:t>
            </a:r>
          </a:p>
          <a:p>
            <a:r>
              <a:rPr lang="en-US" sz="1000" kern="1200" dirty="0" smtClean="0">
                <a:solidFill>
                  <a:srgbClr val="000000"/>
                </a:solidFill>
                <a:latin typeface="Times New Roman"/>
                <a:ea typeface="ＭＳ Ｐゴシック" charset="0"/>
                <a:cs typeface="Times New Roman"/>
              </a:rPr>
              <a:t>6: From our previous discussion, in order to build an index for</a:t>
            </a:r>
            <a:r>
              <a:rPr lang="en-US" sz="1000" kern="1200" baseline="0" dirty="0" smtClean="0">
                <a:solidFill>
                  <a:srgbClr val="000000"/>
                </a:solidFill>
                <a:latin typeface="Times New Roman"/>
                <a:ea typeface="ＭＳ Ｐゴシック" charset="0"/>
                <a:cs typeface="Times New Roman"/>
              </a:rPr>
              <a:t> continuous uncertain data, the key is </a:t>
            </a:r>
            <a:r>
              <a:rPr lang="en-US" sz="1000" kern="1200" dirty="0" smtClean="0">
                <a:solidFill>
                  <a:srgbClr val="000000"/>
                </a:solidFill>
                <a:latin typeface="Times New Roman"/>
                <a:ea typeface="ＭＳ Ｐゴシック" charset="0"/>
                <a:cs typeface="Times New Roman"/>
              </a:rPr>
              <a:t>to find a necessary condition</a:t>
            </a:r>
            <a:endParaRPr lang="en-US" sz="1000" kern="1200" baseline="0" dirty="0" smtClean="0">
              <a:solidFill>
                <a:srgbClr val="000000"/>
              </a:solidFill>
              <a:latin typeface="Times New Roman"/>
              <a:ea typeface="ＭＳ Ｐゴシック" charset="0"/>
              <a:cs typeface="Times New Roman"/>
            </a:endParaRPr>
          </a:p>
          <a:p>
            <a:r>
              <a:rPr lang="en-US" sz="1000" kern="1200" baseline="0" dirty="0" smtClean="0">
                <a:solidFill>
                  <a:srgbClr val="000000"/>
                </a:solidFill>
                <a:latin typeface="Times New Roman"/>
                <a:ea typeface="ＭＳ Ｐゴシック" charset="0"/>
                <a:cs typeface="Times New Roman"/>
              </a:rPr>
              <a:t>7: </a:t>
            </a:r>
            <a:r>
              <a:rPr lang="en-US" sz="1000" b="1" kern="1200" baseline="0" dirty="0" smtClean="0">
                <a:solidFill>
                  <a:srgbClr val="000000"/>
                </a:solidFill>
                <a:latin typeface="Times New Roman"/>
                <a:ea typeface="ＭＳ Ｐゴシック" charset="0"/>
                <a:cs typeface="Times New Roman"/>
              </a:rPr>
              <a:t>When it comes to the </a:t>
            </a:r>
            <a:r>
              <a:rPr lang="en-US" sz="1000" b="1" kern="1200" dirty="0" smtClean="0">
                <a:solidFill>
                  <a:srgbClr val="000000"/>
                </a:solidFill>
                <a:latin typeface="Times New Roman"/>
                <a:ea typeface="ＭＳ Ｐゴシック" charset="0"/>
                <a:cs typeface="Times New Roman"/>
              </a:rPr>
              <a:t>index design</a:t>
            </a:r>
            <a:r>
              <a:rPr lang="en-US" sz="1000" kern="1200" dirty="0" smtClean="0">
                <a:solidFill>
                  <a:srgbClr val="000000"/>
                </a:solidFill>
                <a:latin typeface="Times New Roman"/>
                <a:ea typeface="ＭＳ Ｐゴシック" charset="0"/>
                <a:cs typeface="Times New Roman"/>
              </a:rPr>
              <a:t>, the necessary condition has to meet two requirements: (1) the quantities concerning S can be used to form the search key of a common index structure such as an R-tree </a:t>
            </a:r>
          </a:p>
          <a:p>
            <a:r>
              <a:rPr lang="en-US" sz="1000" kern="1200" dirty="0" smtClean="0">
                <a:solidFill>
                  <a:srgbClr val="000000"/>
                </a:solidFill>
                <a:latin typeface="Times New Roman"/>
                <a:ea typeface="ＭＳ Ｐゴシック" charset="0"/>
                <a:cs typeface="Times New Roman"/>
              </a:rPr>
              <a:t>8:</a:t>
            </a:r>
            <a:r>
              <a:rPr lang="en-US" sz="1000" kern="1200" baseline="0" dirty="0" smtClean="0">
                <a:solidFill>
                  <a:srgbClr val="000000"/>
                </a:solidFill>
                <a:latin typeface="Times New Roman"/>
                <a:ea typeface="ＭＳ Ｐゴシック" charset="0"/>
                <a:cs typeface="Times New Roman"/>
              </a:rPr>
              <a:t> </a:t>
            </a:r>
            <a:r>
              <a:rPr lang="en-US" sz="1000" kern="1200" dirty="0" smtClean="0">
                <a:solidFill>
                  <a:srgbClr val="000000"/>
                </a:solidFill>
                <a:latin typeface="Times New Roman"/>
                <a:ea typeface="ＭＳ Ｐゴシック" charset="0"/>
                <a:cs typeface="Times New Roman"/>
              </a:rPr>
              <a:t>(2) </a:t>
            </a:r>
            <a:r>
              <a:rPr lang="en-US" sz="1000" b="1" kern="1200" dirty="0" smtClean="0">
                <a:solidFill>
                  <a:srgbClr val="000000"/>
                </a:solidFill>
                <a:latin typeface="Times New Roman"/>
                <a:ea typeface="ＭＳ Ｐゴシック" charset="0"/>
                <a:cs typeface="Times New Roman"/>
              </a:rPr>
              <a:t>Given an R tuple, after </a:t>
            </a:r>
            <a:r>
              <a:rPr lang="en-US" sz="1000" kern="1200" dirty="0" smtClean="0">
                <a:solidFill>
                  <a:srgbClr val="000000"/>
                </a:solidFill>
                <a:latin typeface="Times New Roman"/>
                <a:ea typeface="ＭＳ Ｐゴシック" charset="0"/>
                <a:cs typeface="Times New Roman"/>
              </a:rPr>
              <a:t>the necessary condition is instantiated with all the quantities concerning R, it should </a:t>
            </a:r>
            <a:r>
              <a:rPr lang="en-US" sz="1000" b="1" kern="1200" dirty="0" smtClean="0">
                <a:solidFill>
                  <a:srgbClr val="000000"/>
                </a:solidFill>
                <a:latin typeface="Times New Roman"/>
                <a:ea typeface="ＭＳ Ｐゴシック" charset="0"/>
                <a:cs typeface="Times New Roman"/>
              </a:rPr>
              <a:t>form</a:t>
            </a:r>
            <a:r>
              <a:rPr lang="en-US" sz="1000" kern="1200" dirty="0" smtClean="0">
                <a:solidFill>
                  <a:srgbClr val="000000"/>
                </a:solidFill>
                <a:latin typeface="Times New Roman"/>
                <a:ea typeface="ＭＳ Ｐゴシック" charset="0"/>
                <a:cs typeface="Times New Roman"/>
              </a:rPr>
              <a:t> a query region that can be easily tested for overlap with the index entries.</a:t>
            </a:r>
          </a:p>
          <a:p>
            <a:endParaRPr lang="en-US" sz="1000" kern="1200" dirty="0" smtClean="0">
              <a:solidFill>
                <a:srgbClr val="000000"/>
              </a:solidFill>
              <a:latin typeface="Times New Roman"/>
              <a:ea typeface="ＭＳ Ｐゴシック" charset="0"/>
              <a:cs typeface="Times New Roman"/>
            </a:endParaRPr>
          </a:p>
          <a:p>
            <a:r>
              <a:rPr lang="en-US" sz="1000" kern="1200" dirty="0" smtClean="0">
                <a:solidFill>
                  <a:srgbClr val="000000"/>
                </a:solidFill>
                <a:latin typeface="Times New Roman"/>
                <a:ea typeface="ＭＳ Ｐゴシック" charset="0"/>
                <a:cs typeface="Times New Roman"/>
              </a:rPr>
              <a:t>I’ll show how</a:t>
            </a:r>
            <a:r>
              <a:rPr lang="en-US" sz="1000" kern="1200" baseline="0" dirty="0" smtClean="0">
                <a:solidFill>
                  <a:srgbClr val="000000"/>
                </a:solidFill>
                <a:latin typeface="Times New Roman"/>
                <a:ea typeface="ＭＳ Ｐゴシック" charset="0"/>
                <a:cs typeface="Times New Roman"/>
              </a:rPr>
              <a:t> to design an index for continuous uncertain data in more details next.</a:t>
            </a:r>
            <a:endParaRPr lang="en-US" sz="1000" dirty="0">
              <a:solidFill>
                <a:srgbClr val="000000"/>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13</a:t>
            </a:fld>
            <a:endParaRPr lang="en-US"/>
          </a:p>
        </p:txBody>
      </p:sp>
    </p:spTree>
    <p:extLst>
      <p:ext uri="{BB962C8B-B14F-4D97-AF65-F5344CB8AC3E}">
        <p14:creationId xmlns:p14="http://schemas.microsoft.com/office/powerpoint/2010/main" val="1924510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smtClean="0">
                <a:solidFill>
                  <a:srgbClr val="000000"/>
                </a:solidFill>
                <a:latin typeface="Times New Roman"/>
                <a:ea typeface="ＭＳ Ｐゴシック" charset="0"/>
                <a:cs typeface="Times New Roman"/>
              </a:rPr>
              <a:t>Let’s consider the band join when R.A and S.A follow</a:t>
            </a:r>
            <a:r>
              <a:rPr lang="en-US" sz="1100" b="1" kern="1200" baseline="0" dirty="0" smtClean="0">
                <a:solidFill>
                  <a:srgbClr val="000000"/>
                </a:solidFill>
                <a:latin typeface="Times New Roman"/>
                <a:ea typeface="ＭＳ Ｐゴシック" charset="0"/>
                <a:cs typeface="Times New Roman"/>
              </a:rPr>
              <a:t> GMMs</a:t>
            </a:r>
            <a:r>
              <a:rPr lang="en-US" sz="1100" b="1" kern="1200" dirty="0" smtClean="0">
                <a:solidFill>
                  <a:srgbClr val="000000"/>
                </a:solidFill>
                <a:latin typeface="Times New Roman"/>
                <a:ea typeface="ＭＳ Ｐゴシック" charset="0"/>
                <a:cs typeface="Times New Roman"/>
              </a:rPr>
              <a:t>. </a:t>
            </a:r>
            <a:r>
              <a:rPr lang="en-US" sz="1100" kern="1200" dirty="0" smtClean="0">
                <a:solidFill>
                  <a:srgbClr val="000000"/>
                </a:solidFill>
                <a:latin typeface="Times New Roman"/>
                <a:ea typeface="ＭＳ Ｐゴシック" charset="0"/>
                <a:cs typeface="Times New Roman"/>
              </a:rPr>
              <a:t>Then </a:t>
            </a:r>
            <a:r>
              <a:rPr lang="en-US" sz="1100" kern="1200" dirty="0" err="1" smtClean="0">
                <a:solidFill>
                  <a:srgbClr val="000000"/>
                </a:solidFill>
                <a:latin typeface="Times New Roman"/>
                <a:ea typeface="ＭＳ Ｐゴシック" charset="0"/>
                <a:cs typeface="Times New Roman"/>
              </a:rPr>
              <a:t>r.v.</a:t>
            </a:r>
            <a:r>
              <a:rPr lang="en-US" sz="1100" kern="1200" baseline="0" dirty="0" err="1" smtClean="0">
                <a:solidFill>
                  <a:srgbClr val="000000"/>
                </a:solidFill>
                <a:latin typeface="Times New Roman"/>
                <a:ea typeface="ＭＳ Ｐゴシック" charset="0"/>
                <a:cs typeface="Times New Roman"/>
              </a:rPr>
              <a:t>s</a:t>
            </a:r>
            <a:r>
              <a:rPr lang="en-US" sz="1100" kern="1200" baseline="0" dirty="0" smtClean="0">
                <a:solidFill>
                  <a:srgbClr val="000000"/>
                </a:solidFill>
                <a:latin typeface="Times New Roman"/>
                <a:ea typeface="ＭＳ Ｐゴシック" charset="0"/>
                <a:cs typeface="Times New Roman"/>
              </a:rPr>
              <a:t> and t</a:t>
            </a:r>
            <a:r>
              <a:rPr lang="en-US" sz="1100" kern="1200" dirty="0" smtClean="0">
                <a:solidFill>
                  <a:srgbClr val="000000"/>
                </a:solidFill>
                <a:latin typeface="Times New Roman"/>
                <a:ea typeface="ＭＳ Ｐゴシック" charset="0"/>
                <a:cs typeface="Times New Roman"/>
              </a:rPr>
              <a:t>heir means and variances</a:t>
            </a:r>
            <a:r>
              <a:rPr lang="en-US" sz="1100" kern="1200" baseline="0" dirty="0" smtClean="0">
                <a:solidFill>
                  <a:srgbClr val="000000"/>
                </a:solidFill>
                <a:latin typeface="Times New Roman"/>
                <a:ea typeface="ＭＳ Ｐゴシック" charset="0"/>
                <a:cs typeface="Times New Roman"/>
              </a:rPr>
              <a:t> are shown </a:t>
            </a:r>
            <a:r>
              <a:rPr lang="en-US" sz="1100" kern="1200" dirty="0" smtClean="0">
                <a:solidFill>
                  <a:srgbClr val="000000"/>
                </a:solidFill>
                <a:latin typeface="Times New Roman"/>
                <a:ea typeface="ＭＳ Ｐゴシック" charset="0"/>
                <a:cs typeface="Times New Roman"/>
              </a:rPr>
              <a:t>in the upper</a:t>
            </a:r>
            <a:r>
              <a:rPr lang="en-US" sz="1100" kern="1200" baseline="0" dirty="0" smtClean="0">
                <a:solidFill>
                  <a:srgbClr val="000000"/>
                </a:solidFill>
                <a:latin typeface="Times New Roman"/>
                <a:ea typeface="ＭＳ Ｐゴシック" charset="0"/>
                <a:cs typeface="Times New Roman"/>
              </a:rPr>
              <a:t> right corner</a:t>
            </a:r>
            <a:r>
              <a:rPr lang="en-US" sz="1100" dirty="0" smtClean="0">
                <a:solidFill>
                  <a:srgbClr val="000000"/>
                </a:solidFill>
                <a:latin typeface="Times New Roman"/>
                <a:cs typeface="Times New Roman"/>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dirty="0" smtClean="0">
              <a:solidFill>
                <a:srgbClr val="000000"/>
              </a:solidFill>
              <a:latin typeface="Times New Roman"/>
              <a:ea typeface="ＭＳ Ｐゴシック" charset="0"/>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smtClean="0">
                <a:solidFill>
                  <a:srgbClr val="000000"/>
                </a:solidFill>
                <a:latin typeface="Times New Roman"/>
                <a:ea typeface="ＭＳ Ｐゴシック" charset="0"/>
                <a:cs typeface="Times New Roman"/>
              </a:rPr>
              <a:t>1: The first question is what is the necessary condition for </a:t>
            </a:r>
            <a:r>
              <a:rPr lang="en-US" sz="1100" strike="noStrike" kern="1200" baseline="0" dirty="0" smtClean="0">
                <a:solidFill>
                  <a:srgbClr val="000000"/>
                </a:solidFill>
                <a:latin typeface="Times New Roman"/>
                <a:ea typeface="ＭＳ Ｐゴシック" charset="0"/>
                <a:cs typeface="Times New Roman"/>
              </a:rPr>
              <a:t>the true matches of this predicate</a:t>
            </a:r>
            <a:r>
              <a:rPr lang="en-US" sz="1100" kern="1200" baseline="0" dirty="0" smtClean="0">
                <a:solidFill>
                  <a:srgbClr val="000000"/>
                </a:solidFill>
                <a:latin typeface="Times New Roman"/>
                <a:ea typeface="ＭＳ Ｐゴシック" charset="0"/>
                <a:cs typeface="Times New Roman"/>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smtClean="0">
                <a:solidFill>
                  <a:srgbClr val="000000"/>
                </a:solidFill>
                <a:latin typeface="Times New Roman"/>
                <a:ea typeface="ＭＳ Ｐゴシック" charset="0"/>
                <a:cs typeface="Times New Roman"/>
              </a:rPr>
              <a:t>2: In our paper, we provided a theorem </a:t>
            </a:r>
            <a:r>
              <a:rPr lang="en-US" sz="1100" b="1" kern="1200" baseline="0" dirty="0" smtClean="0">
                <a:solidFill>
                  <a:srgbClr val="000000"/>
                </a:solidFill>
                <a:latin typeface="Times New Roman"/>
                <a:ea typeface="ＭＳ Ｐゴシック" charset="0"/>
                <a:cs typeface="Times New Roman"/>
              </a:rPr>
              <a:t>which gives </a:t>
            </a:r>
            <a:r>
              <a:rPr lang="en-US" sz="1100" kern="1200" baseline="0" dirty="0" smtClean="0">
                <a:solidFill>
                  <a:srgbClr val="000000"/>
                </a:solidFill>
                <a:latin typeface="Times New Roman"/>
                <a:ea typeface="ＭＳ Ｐゴシック" charset="0"/>
                <a:cs typeface="Times New Roman"/>
              </a:rPr>
              <a:t>the necessary condition for a single variable Z in between a and b with a </a:t>
            </a:r>
            <a:r>
              <a:rPr lang="en-US" sz="1100" kern="1200" dirty="0" smtClean="0">
                <a:solidFill>
                  <a:srgbClr val="000000"/>
                </a:solidFill>
                <a:latin typeface="Times New Roman"/>
                <a:ea typeface="ＭＳ Ｐゴシック" charset="0"/>
                <a:cs typeface="Times New Roman"/>
              </a:rPr>
              <a:t>probability</a:t>
            </a:r>
            <a:r>
              <a:rPr lang="en-US" sz="1100" kern="1200" baseline="0" dirty="0" smtClean="0">
                <a:solidFill>
                  <a:srgbClr val="000000"/>
                </a:solidFill>
                <a:latin typeface="Times New Roman"/>
                <a:ea typeface="ＭＳ Ｐゴシック" charset="0"/>
                <a:cs typeface="Times New Roman"/>
              </a:rPr>
              <a:t> greater than \lambda. The necessary condition is the </a:t>
            </a:r>
            <a:r>
              <a:rPr lang="en-US" sz="1100" b="1" kern="1200" baseline="0" dirty="0" smtClean="0">
                <a:solidFill>
                  <a:srgbClr val="000000"/>
                </a:solidFill>
                <a:latin typeface="Times New Roman"/>
                <a:ea typeface="ＭＳ Ｐゴシック" charset="0"/>
                <a:cs typeface="Times New Roman"/>
              </a:rPr>
              <a:t>conjunction</a:t>
            </a:r>
            <a:r>
              <a:rPr lang="en-US" sz="1100" kern="1200" baseline="0" dirty="0" smtClean="0">
                <a:solidFill>
                  <a:srgbClr val="000000"/>
                </a:solidFill>
                <a:latin typeface="Times New Roman"/>
                <a:ea typeface="ＭＳ Ｐゴシック" charset="0"/>
                <a:cs typeface="Times New Roman"/>
              </a:rPr>
              <a:t> of two inequalities.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smtClean="0">
                <a:solidFill>
                  <a:srgbClr val="000000"/>
                </a:solidFill>
                <a:latin typeface="Times New Roman"/>
                <a:ea typeface="ＭＳ Ｐゴシック" charset="0"/>
                <a:cs typeface="Times New Roman"/>
              </a:rPr>
              <a:t>3: Given </a:t>
            </a:r>
            <a:r>
              <a:rPr lang="en-US" sz="1100" kern="1200" baseline="0" dirty="0" err="1" smtClean="0">
                <a:solidFill>
                  <a:srgbClr val="000000"/>
                </a:solidFill>
                <a:latin typeface="Times New Roman"/>
                <a:ea typeface="ＭＳ Ｐゴシック" charset="0"/>
                <a:cs typeface="Times New Roman"/>
              </a:rPr>
              <a:t>Xr</a:t>
            </a:r>
            <a:r>
              <a:rPr lang="en-US" sz="1100" kern="1200" baseline="0" dirty="0" smtClean="0">
                <a:solidFill>
                  <a:srgbClr val="000000"/>
                </a:solidFill>
                <a:latin typeface="Times New Roman"/>
                <a:ea typeface="ＭＳ Ｐゴシック" charset="0"/>
                <a:cs typeface="Times New Roman"/>
              </a:rPr>
              <a:t> and </a:t>
            </a:r>
            <a:r>
              <a:rPr lang="en-US" sz="1100" kern="1200" baseline="0" dirty="0" err="1" smtClean="0">
                <a:solidFill>
                  <a:srgbClr val="000000"/>
                </a:solidFill>
                <a:latin typeface="Times New Roman"/>
                <a:ea typeface="ＭＳ Ｐゴシック" charset="0"/>
                <a:cs typeface="Times New Roman"/>
              </a:rPr>
              <a:t>Xs</a:t>
            </a:r>
            <a:r>
              <a:rPr lang="en-US" sz="1100" kern="1200" baseline="0" dirty="0" smtClean="0">
                <a:solidFill>
                  <a:srgbClr val="000000"/>
                </a:solidFill>
                <a:latin typeface="Times New Roman"/>
                <a:ea typeface="ＭＳ Ｐゴシック" charset="0"/>
                <a:cs typeface="Times New Roman"/>
              </a:rPr>
              <a:t> follow GMMs, their difference still follows a GMM and we can get its mean and variance.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smtClean="0">
                <a:solidFill>
                  <a:srgbClr val="000000"/>
                </a:solidFill>
                <a:latin typeface="Times New Roman"/>
                <a:ea typeface="ＭＳ Ｐゴシック" charset="0"/>
                <a:cs typeface="Times New Roman"/>
              </a:rPr>
              <a:t>4: We plug the expression of the new mean and variance back to the inequalities and then obtain the necessary condition we want.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smtClean="0">
                <a:solidFill>
                  <a:srgbClr val="000000"/>
                </a:solidFill>
                <a:latin typeface="Times New Roman"/>
                <a:ea typeface="ＭＳ Ｐゴシック" charset="0"/>
                <a:cs typeface="Times New Roman"/>
              </a:rPr>
              <a:t>Next </a:t>
            </a:r>
            <a:r>
              <a:rPr lang="en-US" sz="1100" kern="1200" baseline="0" dirty="0" err="1" smtClean="0">
                <a:solidFill>
                  <a:srgbClr val="000000"/>
                </a:solidFill>
                <a:latin typeface="Times New Roman"/>
                <a:ea typeface="ＭＳ Ｐゴシック" charset="0"/>
                <a:cs typeface="Times New Roman"/>
              </a:rPr>
              <a:t>i’ll</a:t>
            </a:r>
            <a:r>
              <a:rPr lang="en-US" sz="1100" kern="1200" baseline="0" dirty="0" smtClean="0">
                <a:solidFill>
                  <a:srgbClr val="000000"/>
                </a:solidFill>
                <a:latin typeface="Times New Roman"/>
                <a:ea typeface="ＭＳ Ｐゴシック" charset="0"/>
                <a:cs typeface="Times New Roman"/>
              </a:rPr>
              <a:t> show you how to use a necessary condition to build an index.</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smtClean="0">
                <a:solidFill>
                  <a:srgbClr val="000000"/>
                </a:solidFill>
                <a:latin typeface="Times New Roman"/>
                <a:ea typeface="ＭＳ Ｐゴシック" charset="0"/>
                <a:cs typeface="Times New Roman"/>
              </a:rPr>
              <a:t>5: In the two inequalities in the necessary condition, </a:t>
            </a:r>
            <a:r>
              <a:rPr lang="en-US" sz="1100" kern="1200" dirty="0" err="1" smtClean="0">
                <a:solidFill>
                  <a:srgbClr val="000000"/>
                </a:solidFill>
                <a:latin typeface="Times New Roman"/>
                <a:ea typeface="ＭＳ Ｐゴシック" charset="0"/>
                <a:cs typeface="Times New Roman"/>
              </a:rPr>
              <a:t>μs</a:t>
            </a:r>
            <a:r>
              <a:rPr lang="en-US" sz="1100" kern="1200" dirty="0" smtClean="0">
                <a:solidFill>
                  <a:srgbClr val="000000"/>
                </a:solidFill>
                <a:latin typeface="Times New Roman"/>
                <a:ea typeface="ＭＳ Ｐゴシック" charset="0"/>
                <a:cs typeface="Times New Roman"/>
              </a:rPr>
              <a:t> and σs2 are the quantities from relation S. We use them to form the search key.</a:t>
            </a:r>
            <a:r>
              <a:rPr lang="en-US" sz="1100" kern="1200" baseline="0" dirty="0" smtClean="0">
                <a:solidFill>
                  <a:srgbClr val="000000"/>
                </a:solidFill>
                <a:latin typeface="Times New Roman"/>
                <a:ea typeface="ＭＳ Ｐゴシック" charset="0"/>
                <a:cs typeface="Times New Roman"/>
              </a:rPr>
              <a:t> F</a:t>
            </a:r>
            <a:r>
              <a:rPr lang="en-US" sz="1100" kern="1200" dirty="0" smtClean="0">
                <a:solidFill>
                  <a:srgbClr val="000000"/>
                </a:solidFill>
                <a:latin typeface="Times New Roman"/>
                <a:ea typeface="ＭＳ Ｐゴシック" charset="0"/>
                <a:cs typeface="Times New Roman"/>
              </a:rPr>
              <a:t>or each tuple s, we insert the pair (</a:t>
            </a:r>
            <a:r>
              <a:rPr lang="en-US" sz="1100" kern="1200" dirty="0" err="1" smtClean="0">
                <a:solidFill>
                  <a:srgbClr val="000000"/>
                </a:solidFill>
                <a:latin typeface="Times New Roman"/>
                <a:ea typeface="ＭＳ Ｐゴシック" charset="0"/>
                <a:cs typeface="Times New Roman"/>
              </a:rPr>
              <a:t>μs</a:t>
            </a:r>
            <a:r>
              <a:rPr lang="en-US" sz="1100" kern="1200" dirty="0" smtClean="0">
                <a:solidFill>
                  <a:srgbClr val="000000"/>
                </a:solidFill>
                <a:latin typeface="Times New Roman"/>
                <a:ea typeface="ＭＳ Ｐゴシック" charset="0"/>
                <a:cs typeface="Times New Roman"/>
              </a:rPr>
              <a:t>, σs2) into an R-tree. The R-tree indexes points in a two-dimensional space </a:t>
            </a:r>
            <a:r>
              <a:rPr lang="en-US" sz="1100" b="1" kern="1200" dirty="0" smtClean="0">
                <a:solidFill>
                  <a:srgbClr val="000000"/>
                </a:solidFill>
                <a:latin typeface="Times New Roman"/>
                <a:ea typeface="ＭＳ Ｐゴシック" charset="0"/>
                <a:cs typeface="Times New Roman"/>
              </a:rPr>
              <a:t>in leaf nodes </a:t>
            </a:r>
            <a:r>
              <a:rPr lang="en-US" sz="1100" kern="1200" dirty="0" smtClean="0">
                <a:solidFill>
                  <a:srgbClr val="000000"/>
                </a:solidFill>
                <a:latin typeface="Times New Roman"/>
                <a:ea typeface="ＭＳ Ｐゴシック" charset="0"/>
                <a:cs typeface="Times New Roman"/>
              </a:rPr>
              <a:t>and groups them into minimum bounding rectangles </a:t>
            </a:r>
            <a:r>
              <a:rPr lang="en-US" sz="1100" b="1" kern="1200" dirty="0" smtClean="0">
                <a:solidFill>
                  <a:srgbClr val="000000"/>
                </a:solidFill>
                <a:latin typeface="Times New Roman"/>
                <a:ea typeface="ＭＳ Ｐゴシック" charset="0"/>
                <a:cs typeface="Times New Roman"/>
              </a:rPr>
              <a:t>in non-leaf nodes. </a:t>
            </a:r>
          </a:p>
          <a:p>
            <a:r>
              <a:rPr lang="en-US" sz="1100" kern="1200" dirty="0" smtClean="0">
                <a:solidFill>
                  <a:srgbClr val="000000"/>
                </a:solidFill>
                <a:latin typeface="Times New Roman"/>
                <a:ea typeface="ＭＳ Ｐゴシック" charset="0"/>
                <a:cs typeface="Times New Roman"/>
              </a:rPr>
              <a:t>6: </a:t>
            </a:r>
            <a:r>
              <a:rPr lang="en-US" sz="1100" b="1" kern="1200" dirty="0" smtClean="0">
                <a:solidFill>
                  <a:srgbClr val="000000"/>
                </a:solidFill>
                <a:latin typeface="Times New Roman"/>
                <a:ea typeface="ＭＳ Ｐゴシック" charset="0"/>
                <a:cs typeface="Times New Roman"/>
              </a:rPr>
              <a:t>For each probing tuple r</a:t>
            </a:r>
            <a:r>
              <a:rPr lang="en-US" sz="1100" kern="1200" dirty="0" smtClean="0">
                <a:solidFill>
                  <a:srgbClr val="000000"/>
                </a:solidFill>
                <a:latin typeface="Times New Roman"/>
                <a:ea typeface="ＭＳ Ｐゴシック" charset="0"/>
                <a:cs typeface="Times New Roman"/>
              </a:rPr>
              <a:t>, the query region is naturally </a:t>
            </a:r>
            <a:r>
              <a:rPr lang="en-US" sz="1100" b="1" kern="1200" dirty="0" smtClean="0">
                <a:solidFill>
                  <a:srgbClr val="000000"/>
                </a:solidFill>
                <a:latin typeface="Times New Roman"/>
                <a:ea typeface="ＭＳ Ｐゴシック" charset="0"/>
                <a:cs typeface="Times New Roman"/>
              </a:rPr>
              <a:t>formed by</a:t>
            </a:r>
            <a:r>
              <a:rPr lang="en-US" sz="1100" b="1" kern="1200" baseline="0" dirty="0" smtClean="0">
                <a:solidFill>
                  <a:srgbClr val="000000"/>
                </a:solidFill>
                <a:latin typeface="Times New Roman"/>
                <a:ea typeface="ＭＳ Ｐゴシック" charset="0"/>
                <a:cs typeface="Times New Roman"/>
              </a:rPr>
              <a:t> </a:t>
            </a:r>
            <a:r>
              <a:rPr lang="en-US" sz="1100" b="1" kern="1200" dirty="0" smtClean="0">
                <a:solidFill>
                  <a:srgbClr val="000000"/>
                </a:solidFill>
                <a:latin typeface="Times New Roman"/>
                <a:ea typeface="ＭＳ Ｐゴシック" charset="0"/>
                <a:cs typeface="Times New Roman"/>
              </a:rPr>
              <a:t>instantiating </a:t>
            </a:r>
            <a:r>
              <a:rPr lang="en-US" sz="1100" b="1" kern="1200" dirty="0" err="1" smtClean="0">
                <a:solidFill>
                  <a:srgbClr val="000000"/>
                </a:solidFill>
                <a:latin typeface="Times New Roman"/>
                <a:ea typeface="ＭＳ Ｐゴシック" charset="0"/>
                <a:cs typeface="Times New Roman"/>
              </a:rPr>
              <a:t>μr</a:t>
            </a:r>
            <a:r>
              <a:rPr lang="en-US" sz="1100" b="1" kern="1200" dirty="0" smtClean="0">
                <a:solidFill>
                  <a:srgbClr val="000000"/>
                </a:solidFill>
                <a:latin typeface="Times New Roman"/>
                <a:ea typeface="ＭＳ Ｐゴシック" charset="0"/>
                <a:cs typeface="Times New Roman"/>
              </a:rPr>
              <a:t> and σr2 </a:t>
            </a:r>
            <a:r>
              <a:rPr lang="en-US" sz="1100" b="1" kern="1200" baseline="0" dirty="0" smtClean="0">
                <a:solidFill>
                  <a:srgbClr val="000000"/>
                </a:solidFill>
                <a:latin typeface="Times New Roman"/>
                <a:ea typeface="ＭＳ Ｐゴシック" charset="0"/>
                <a:cs typeface="Times New Roman"/>
              </a:rPr>
              <a:t>in the two inequalities</a:t>
            </a:r>
            <a:r>
              <a:rPr lang="en-US" sz="1100" kern="1200" baseline="0" dirty="0" smtClean="0">
                <a:solidFill>
                  <a:srgbClr val="000000"/>
                </a:solidFill>
                <a:latin typeface="Times New Roman"/>
                <a:ea typeface="ＭＳ Ｐゴシック" charset="0"/>
                <a:cs typeface="Times New Roman"/>
              </a:rPr>
              <a:t>. Let’s take the 2</a:t>
            </a:r>
            <a:r>
              <a:rPr lang="en-US" sz="1100" kern="1200" baseline="30000" dirty="0" smtClean="0">
                <a:solidFill>
                  <a:srgbClr val="000000"/>
                </a:solidFill>
                <a:latin typeface="Times New Roman"/>
                <a:ea typeface="ＭＳ Ｐゴシック" charset="0"/>
                <a:cs typeface="Times New Roman"/>
              </a:rPr>
              <a:t>nd</a:t>
            </a:r>
            <a:r>
              <a:rPr lang="en-US" sz="1100" kern="1200" baseline="0" dirty="0" smtClean="0">
                <a:solidFill>
                  <a:srgbClr val="000000"/>
                </a:solidFill>
                <a:latin typeface="Times New Roman"/>
                <a:ea typeface="ＭＳ Ｐゴシック" charset="0"/>
                <a:cs typeface="Times New Roman"/>
              </a:rPr>
              <a:t> inequality for example. We can rewrite it by setting </a:t>
            </a:r>
            <a:r>
              <a:rPr lang="es-ES_tradnl" sz="1100" kern="1200" dirty="0" smtClean="0">
                <a:solidFill>
                  <a:srgbClr val="000000"/>
                </a:solidFill>
                <a:latin typeface="Times New Roman"/>
                <a:ea typeface="ＭＳ Ｐゴシック" charset="0"/>
                <a:cs typeface="Times New Roman"/>
              </a:rPr>
              <a:t>x = </a:t>
            </a:r>
            <a:r>
              <a:rPr lang="es-ES_tradnl" sz="1100" kern="1200" dirty="0" err="1" smtClean="0">
                <a:solidFill>
                  <a:srgbClr val="000000"/>
                </a:solidFill>
                <a:latin typeface="Times New Roman"/>
                <a:ea typeface="ＭＳ Ｐゴシック" charset="0"/>
                <a:cs typeface="Times New Roman"/>
              </a:rPr>
              <a:t>μs</a:t>
            </a:r>
            <a:r>
              <a:rPr lang="es-ES_tradnl" sz="1100" kern="1200" dirty="0" smtClean="0">
                <a:solidFill>
                  <a:srgbClr val="000000"/>
                </a:solidFill>
                <a:latin typeface="Times New Roman"/>
                <a:ea typeface="ＭＳ Ｐゴシック" charset="0"/>
                <a:cs typeface="Times New Roman"/>
              </a:rPr>
              <a:t> and y = σs2. </a:t>
            </a:r>
            <a:r>
              <a:rPr lang="en-US" sz="1100" b="1" kern="1200" baseline="0" dirty="0" smtClean="0">
                <a:solidFill>
                  <a:srgbClr val="000000"/>
                </a:solidFill>
                <a:latin typeface="Times New Roman"/>
                <a:ea typeface="ＭＳ Ｐゴシック" charset="0"/>
                <a:cs typeface="Times New Roman"/>
              </a:rPr>
              <a:t>Then we get a query region.  </a:t>
            </a:r>
          </a:p>
          <a:p>
            <a:r>
              <a:rPr lang="en-US" sz="1100" kern="1200" baseline="0" dirty="0" smtClean="0">
                <a:solidFill>
                  <a:srgbClr val="000000"/>
                </a:solidFill>
                <a:latin typeface="Times New Roman"/>
                <a:ea typeface="ＭＳ Ｐゴシック" charset="0"/>
                <a:cs typeface="Times New Roman"/>
              </a:rPr>
              <a:t>7: </a:t>
            </a:r>
            <a:r>
              <a:rPr lang="en-US" sz="1100" b="1" kern="1200" baseline="0" dirty="0" smtClean="0">
                <a:solidFill>
                  <a:srgbClr val="000000"/>
                </a:solidFill>
                <a:latin typeface="Times New Roman"/>
                <a:ea typeface="ＭＳ Ｐゴシック" charset="0"/>
                <a:cs typeface="Times New Roman"/>
              </a:rPr>
              <a:t>as shown by the shaded area in the right figure.</a:t>
            </a:r>
          </a:p>
          <a:p>
            <a:r>
              <a:rPr lang="en-US" sz="1100" kern="1200" baseline="0" dirty="0" smtClean="0">
                <a:solidFill>
                  <a:srgbClr val="000000"/>
                </a:solidFill>
                <a:latin typeface="Times New Roman"/>
                <a:ea typeface="ＭＳ Ｐゴシック" charset="0"/>
                <a:cs typeface="Times New Roman"/>
              </a:rPr>
              <a:t>8</a:t>
            </a:r>
            <a:r>
              <a:rPr lang="en-US" sz="1100" b="1" kern="1200" baseline="0" dirty="0" smtClean="0">
                <a:solidFill>
                  <a:srgbClr val="000000"/>
                </a:solidFill>
                <a:latin typeface="Times New Roman"/>
                <a:ea typeface="ＭＳ Ｐゴシック" charset="0"/>
                <a:cs typeface="Times New Roman"/>
              </a:rPr>
              <a:t>: Now given an index entry which is a rectangle, </a:t>
            </a:r>
            <a:r>
              <a:rPr lang="en-US" sz="1100" b="1" kern="1200" dirty="0" smtClean="0">
                <a:solidFill>
                  <a:srgbClr val="000000"/>
                </a:solidFill>
                <a:latin typeface="Times New Roman"/>
                <a:ea typeface="ＭＳ Ｐゴシック" charset="0"/>
                <a:cs typeface="Times New Roman"/>
              </a:rPr>
              <a:t>It is not hard to see that an index entry overlaps with the query</a:t>
            </a:r>
            <a:r>
              <a:rPr lang="en-US" sz="1100" b="1" kern="1200" baseline="0" dirty="0" smtClean="0">
                <a:solidFill>
                  <a:srgbClr val="000000"/>
                </a:solidFill>
                <a:latin typeface="Times New Roman"/>
                <a:ea typeface="ＭＳ Ｐゴシック" charset="0"/>
                <a:cs typeface="Times New Roman"/>
              </a:rPr>
              <a:t> region </a:t>
            </a:r>
            <a:r>
              <a:rPr lang="en-US" sz="1100" b="1" kern="1200" dirty="0" smtClean="0">
                <a:solidFill>
                  <a:srgbClr val="000000"/>
                </a:solidFill>
                <a:latin typeface="Times New Roman"/>
                <a:ea typeface="ＭＳ Ｐゴシック" charset="0"/>
                <a:cs typeface="Times New Roman"/>
              </a:rPr>
              <a:t>if its upper left vertex falls in the query region.</a:t>
            </a:r>
          </a:p>
          <a:p>
            <a:r>
              <a:rPr lang="en-US" sz="1100" kern="1200" dirty="0" smtClean="0">
                <a:solidFill>
                  <a:srgbClr val="000000"/>
                </a:solidFill>
                <a:latin typeface="Times New Roman"/>
                <a:ea typeface="ＭＳ Ｐゴシック" charset="0"/>
                <a:cs typeface="Times New Roman"/>
              </a:rPr>
              <a:t>9: if a node in the r-tree</a:t>
            </a:r>
            <a:r>
              <a:rPr lang="en-US" sz="1100" kern="1200" baseline="0" dirty="0" smtClean="0">
                <a:solidFill>
                  <a:srgbClr val="000000"/>
                </a:solidFill>
                <a:latin typeface="Times New Roman"/>
                <a:ea typeface="ＭＳ Ｐゴシック" charset="0"/>
                <a:cs typeface="Times New Roman"/>
              </a:rPr>
              <a:t> doesn’t overlap with the query region, we do not search the </a:t>
            </a:r>
            <a:r>
              <a:rPr lang="en-US" sz="1100" kern="1200" baseline="0" dirty="0" err="1" smtClean="0">
                <a:solidFill>
                  <a:srgbClr val="000000"/>
                </a:solidFill>
                <a:latin typeface="Times New Roman"/>
                <a:ea typeface="ＭＳ Ｐゴシック" charset="0"/>
                <a:cs typeface="Times New Roman"/>
              </a:rPr>
              <a:t>subtree</a:t>
            </a:r>
            <a:r>
              <a:rPr lang="en-US" sz="1100" kern="1200" baseline="0" dirty="0" smtClean="0">
                <a:solidFill>
                  <a:srgbClr val="000000"/>
                </a:solidFill>
                <a:latin typeface="Times New Roman"/>
                <a:ea typeface="ＭＳ Ｐゴシック" charset="0"/>
                <a:cs typeface="Times New Roman"/>
              </a:rPr>
              <a:t> rooted at it. </a:t>
            </a:r>
          </a:p>
          <a:p>
            <a:r>
              <a:rPr lang="en-US" sz="1100" kern="1200" baseline="0" dirty="0" smtClean="0">
                <a:solidFill>
                  <a:srgbClr val="000000"/>
                </a:solidFill>
                <a:latin typeface="Times New Roman"/>
                <a:ea typeface="ＭＳ Ｐゴシック" charset="0"/>
                <a:cs typeface="Times New Roman"/>
              </a:rPr>
              <a:t>10+11: Otherwise, we need to go down and search its children recursively.</a:t>
            </a:r>
          </a:p>
          <a:p>
            <a:r>
              <a:rPr lang="en-US" sz="1100" kern="1200" dirty="0" smtClean="0">
                <a:solidFill>
                  <a:srgbClr val="000000"/>
                </a:solidFill>
                <a:latin typeface="Times New Roman"/>
                <a:ea typeface="ＭＳ Ｐゴシック" charset="0"/>
                <a:cs typeface="Times New Roman"/>
              </a:rPr>
              <a:t>We can rewrite the 1</a:t>
            </a:r>
            <a:r>
              <a:rPr lang="en-US" sz="1100" kern="1200" baseline="30000" dirty="0" smtClean="0">
                <a:solidFill>
                  <a:srgbClr val="000000"/>
                </a:solidFill>
                <a:latin typeface="Times New Roman"/>
                <a:ea typeface="ＭＳ Ｐゴシック" charset="0"/>
                <a:cs typeface="Times New Roman"/>
              </a:rPr>
              <a:t>st</a:t>
            </a:r>
            <a:r>
              <a:rPr lang="en-US" sz="1100" kern="1200" dirty="0" smtClean="0">
                <a:solidFill>
                  <a:srgbClr val="000000"/>
                </a:solidFill>
                <a:latin typeface="Times New Roman"/>
                <a:ea typeface="ＭＳ Ｐゴシック" charset="0"/>
                <a:cs typeface="Times New Roman"/>
              </a:rPr>
              <a:t> inequality and develop the test </a:t>
            </a:r>
            <a:r>
              <a:rPr lang="en-US" sz="1000" kern="1200" dirty="0" smtClean="0">
                <a:solidFill>
                  <a:srgbClr val="000000"/>
                </a:solidFill>
                <a:latin typeface="Times New Roman"/>
                <a:ea typeface="ＭＳ Ｐゴシック" charset="0"/>
                <a:cs typeface="Times New Roman"/>
              </a:rPr>
              <a:t>condition</a:t>
            </a:r>
            <a:r>
              <a:rPr lang="en-US" sz="1100" kern="1200" dirty="0" smtClean="0">
                <a:solidFill>
                  <a:srgbClr val="000000"/>
                </a:solidFill>
                <a:latin typeface="Times New Roman"/>
                <a:ea typeface="ＭＳ Ｐゴシック" charset="0"/>
                <a:cs typeface="Times New Roman"/>
              </a:rPr>
              <a:t> in a similar way.</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fld id="{63C1D1B8-91DA-0043-8067-539C7D02161C}" type="slidenum">
              <a:rPr lang="en-US" sz="1200"/>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latin typeface="Times New Roman"/>
                <a:ea typeface="ＭＳ Ｐゴシック" charset="0"/>
                <a:cs typeface="Times New Roman"/>
              </a:rPr>
              <a:t>The previous</a:t>
            </a:r>
            <a:r>
              <a:rPr lang="en-US" sz="1000" kern="1200" baseline="0" dirty="0" smtClean="0">
                <a:solidFill>
                  <a:schemeClr val="tx1"/>
                </a:solidFill>
                <a:latin typeface="Times New Roman"/>
                <a:ea typeface="ＭＳ Ｐゴシック" charset="0"/>
                <a:cs typeface="Times New Roman"/>
              </a:rPr>
              <a:t> discussion works for any GMM. Gaussian distributions are a common special case of GMMs. </a:t>
            </a:r>
            <a:r>
              <a:rPr lang="en-US" sz="1000" kern="1200" dirty="0" smtClean="0">
                <a:solidFill>
                  <a:schemeClr val="tx1"/>
                </a:solidFill>
                <a:latin typeface="Times New Roman"/>
                <a:ea typeface="ＭＳ Ｐゴシック" charset="0"/>
                <a:cs typeface="Times New Roman"/>
              </a:rPr>
              <a:t>The known Gaussian properties allow us to find a sufficient and necessary condition, </a:t>
            </a:r>
            <a:r>
              <a:rPr lang="en-US" sz="1000" b="1" kern="1200" dirty="0" smtClean="0">
                <a:solidFill>
                  <a:schemeClr val="tx1"/>
                </a:solidFill>
                <a:latin typeface="Times New Roman"/>
                <a:ea typeface="ＭＳ Ｐゴシック" charset="0"/>
                <a:cs typeface="Times New Roman"/>
              </a:rPr>
              <a:t>so we can design an index with better filtering power.</a:t>
            </a:r>
          </a:p>
          <a:p>
            <a:endParaRPr lang="en-US" sz="1000" kern="1200" dirty="0" smtClean="0">
              <a:solidFill>
                <a:schemeClr val="tx1"/>
              </a:solidFill>
              <a:latin typeface="Times New Roman"/>
              <a:ea typeface="ＭＳ Ｐゴシック" charset="0"/>
              <a:cs typeface="Times New Roman"/>
            </a:endParaRPr>
          </a:p>
          <a:p>
            <a:r>
              <a:rPr lang="en-US" sz="1000" kern="1200" dirty="0" smtClean="0">
                <a:solidFill>
                  <a:schemeClr val="tx1"/>
                </a:solidFill>
                <a:latin typeface="Times New Roman"/>
                <a:ea typeface="ＭＳ Ｐゴシック" charset="0"/>
                <a:cs typeface="Times New Roman"/>
              </a:rPr>
              <a:t>1: We have another theorem</a:t>
            </a:r>
            <a:r>
              <a:rPr lang="en-US" sz="1000" kern="1200" baseline="0" dirty="0" smtClean="0">
                <a:solidFill>
                  <a:schemeClr val="tx1"/>
                </a:solidFill>
                <a:latin typeface="Times New Roman"/>
                <a:ea typeface="ＭＳ Ｐゴシック" charset="0"/>
                <a:cs typeface="Times New Roman"/>
              </a:rPr>
              <a:t> in the paper </a:t>
            </a:r>
            <a:r>
              <a:rPr lang="en-US" sz="1000" b="1" kern="1200" baseline="0" dirty="0" smtClean="0">
                <a:solidFill>
                  <a:schemeClr val="tx1"/>
                </a:solidFill>
                <a:latin typeface="Times New Roman"/>
                <a:ea typeface="ＭＳ Ｐゴシック" charset="0"/>
                <a:cs typeface="Times New Roman"/>
              </a:rPr>
              <a:t>which gives </a:t>
            </a:r>
            <a:r>
              <a:rPr lang="en-US" sz="1000" kern="1200" baseline="0" dirty="0" smtClean="0">
                <a:solidFill>
                  <a:schemeClr val="tx1"/>
                </a:solidFill>
                <a:latin typeface="Times New Roman"/>
                <a:ea typeface="ＭＳ Ｐゴシック" charset="0"/>
                <a:cs typeface="Times New Roman"/>
              </a:rPr>
              <a:t>the sufficient and necessary condition for a normally distributed variable Z in the range of a and b with probability greater than \lambda. The details are in the paper. Let me show you how to use this sufficient and necessary condition to build an index.</a:t>
            </a:r>
          </a:p>
          <a:p>
            <a:r>
              <a:rPr lang="en-US" sz="1000" kern="1200" dirty="0" smtClean="0">
                <a:solidFill>
                  <a:schemeClr val="tx1"/>
                </a:solidFill>
                <a:latin typeface="Times New Roman"/>
                <a:ea typeface="ＭＳ Ｐゴシック" charset="0"/>
                <a:cs typeface="Times New Roman"/>
              </a:rPr>
              <a:t>2: </a:t>
            </a:r>
            <a:r>
              <a:rPr lang="en-US" altLang="zh-CN" sz="1000" kern="1200" baseline="0" dirty="0" smtClean="0">
                <a:solidFill>
                  <a:schemeClr val="tx1"/>
                </a:solidFill>
                <a:latin typeface="Times New Roman"/>
                <a:ea typeface="ＭＳ Ｐゴシック" charset="0"/>
                <a:cs typeface="Times New Roman"/>
              </a:rPr>
              <a:t>W</a:t>
            </a:r>
            <a:r>
              <a:rPr lang="en-US" sz="1000" kern="1200" baseline="0" dirty="0" smtClean="0">
                <a:solidFill>
                  <a:schemeClr val="tx1"/>
                </a:solidFill>
                <a:latin typeface="Times New Roman"/>
                <a:ea typeface="ＭＳ Ｐゴシック" charset="0"/>
                <a:cs typeface="Times New Roman"/>
              </a:rPr>
              <a:t>e </a:t>
            </a:r>
            <a:r>
              <a:rPr lang="en-US" sz="1000" b="1" kern="1200" dirty="0" smtClean="0">
                <a:solidFill>
                  <a:schemeClr val="tx1"/>
                </a:solidFill>
                <a:latin typeface="Times New Roman"/>
                <a:ea typeface="ＭＳ Ｐゴシック" charset="0"/>
                <a:cs typeface="Times New Roman"/>
              </a:rPr>
              <a:t>derive </a:t>
            </a:r>
            <a:r>
              <a:rPr lang="en-US" sz="1000" kern="1200" dirty="0" smtClean="0">
                <a:solidFill>
                  <a:schemeClr val="tx1"/>
                </a:solidFill>
                <a:latin typeface="Times New Roman"/>
                <a:ea typeface="ＭＳ Ｐゴシック" charset="0"/>
                <a:cs typeface="Times New Roman"/>
              </a:rPr>
              <a:t>the search key and query region still by using linear transformation Z=</a:t>
            </a:r>
            <a:r>
              <a:rPr lang="en-US" sz="1000" kern="1200" dirty="0" err="1" smtClean="0">
                <a:solidFill>
                  <a:schemeClr val="tx1"/>
                </a:solidFill>
                <a:latin typeface="Times New Roman"/>
                <a:ea typeface="ＭＳ Ｐゴシック" charset="0"/>
                <a:cs typeface="Times New Roman"/>
              </a:rPr>
              <a:t>Xr-Xs</a:t>
            </a:r>
            <a:r>
              <a:rPr lang="en-US" sz="1000" kern="1200" dirty="0" smtClean="0">
                <a:solidFill>
                  <a:schemeClr val="tx1"/>
                </a:solidFill>
                <a:latin typeface="Times New Roman"/>
                <a:ea typeface="ＭＳ Ｐゴシック" charset="0"/>
                <a:cs typeface="Times New Roman"/>
              </a:rPr>
              <a:t>.</a:t>
            </a:r>
            <a:r>
              <a:rPr lang="en-US" sz="1000" kern="1200" baseline="0" dirty="0" smtClean="0">
                <a:solidFill>
                  <a:schemeClr val="tx1"/>
                </a:solidFill>
                <a:latin typeface="Times New Roman"/>
                <a:ea typeface="ＭＳ Ｐゴシック" charset="0"/>
                <a:cs typeface="Times New Roman"/>
              </a:rPr>
              <a:t> We obtain t</a:t>
            </a:r>
            <a:r>
              <a:rPr lang="en-US" sz="1000" kern="1200" dirty="0" smtClean="0">
                <a:solidFill>
                  <a:schemeClr val="tx1"/>
                </a:solidFill>
                <a:latin typeface="Times New Roman"/>
                <a:ea typeface="ＭＳ Ｐゴシック" charset="0"/>
                <a:cs typeface="Times New Roman"/>
              </a:rPr>
              <a:t>he search key just the </a:t>
            </a:r>
            <a:r>
              <a:rPr lang="en-US" sz="1000" kern="1200" baseline="0" dirty="0" smtClean="0">
                <a:solidFill>
                  <a:schemeClr val="tx1"/>
                </a:solidFill>
                <a:latin typeface="Times New Roman"/>
                <a:ea typeface="ＭＳ Ｐゴシック" charset="0"/>
                <a:cs typeface="Times New Roman"/>
              </a:rPr>
              <a:t>same as before. But the query region has a highly complex expression.</a:t>
            </a:r>
          </a:p>
          <a:p>
            <a:r>
              <a:rPr lang="en-US" sz="1000" kern="1200" baseline="0" dirty="0" smtClean="0">
                <a:solidFill>
                  <a:schemeClr val="tx1"/>
                </a:solidFill>
                <a:latin typeface="Times New Roman"/>
                <a:ea typeface="ＭＳ Ｐゴシック" charset="0"/>
                <a:cs typeface="Times New Roman"/>
              </a:rPr>
              <a:t>3: Then, in order to simplify the overlap test, we apply a one-to-one mapping to both the query region and the index entry and test the overlap in the transformed domain. </a:t>
            </a:r>
          </a:p>
          <a:p>
            <a:r>
              <a:rPr lang="en-US" sz="1000" kern="1200" baseline="0" dirty="0" smtClean="0">
                <a:solidFill>
                  <a:schemeClr val="tx1"/>
                </a:solidFill>
                <a:latin typeface="Times New Roman"/>
                <a:ea typeface="ＭＳ Ｐゴシック" charset="0"/>
                <a:cs typeface="Times New Roman"/>
              </a:rPr>
              <a:t>4: Here we show the shape of the query region in the transformed domain when \lambda=0.7. In general, \lambda controls the shape and the a and b values determine the stretch along both dimensions.</a:t>
            </a:r>
          </a:p>
          <a:p>
            <a:r>
              <a:rPr lang="en-US" sz="1000" kern="1200" baseline="0" dirty="0" smtClean="0">
                <a:solidFill>
                  <a:schemeClr val="tx1"/>
                </a:solidFill>
                <a:latin typeface="Times New Roman"/>
                <a:ea typeface="ＭＳ Ｐゴシック" charset="0"/>
                <a:cs typeface="Times New Roman"/>
              </a:rPr>
              <a:t>5: In the transformed domain, the overlap test is efficient but obtained through </a:t>
            </a:r>
            <a:r>
              <a:rPr lang="en-US" sz="1000" kern="1200" dirty="0" smtClean="0">
                <a:solidFill>
                  <a:schemeClr val="tx1"/>
                </a:solidFill>
                <a:latin typeface="Times New Roman"/>
                <a:ea typeface="ＭＳ Ｐゴシック" charset="0"/>
                <a:cs typeface="Times New Roman"/>
              </a:rPr>
              <a:t>a complex mathematical analysis. Due to time constraints, interested</a:t>
            </a:r>
            <a:r>
              <a:rPr lang="en-US" sz="1000" kern="1200" baseline="0" dirty="0" smtClean="0">
                <a:solidFill>
                  <a:schemeClr val="tx1"/>
                </a:solidFill>
                <a:latin typeface="Times New Roman"/>
                <a:ea typeface="ＭＳ Ｐゴシック" charset="0"/>
                <a:cs typeface="Times New Roman"/>
              </a:rPr>
              <a:t> people are</a:t>
            </a:r>
            <a:r>
              <a:rPr lang="en-US" sz="1000" kern="1200" dirty="0" smtClean="0">
                <a:solidFill>
                  <a:schemeClr val="tx1"/>
                </a:solidFill>
                <a:latin typeface="Times New Roman"/>
                <a:ea typeface="ＭＳ Ｐゴシック" charset="0"/>
                <a:cs typeface="Times New Roman"/>
              </a:rPr>
              <a:t> referred to our</a:t>
            </a:r>
            <a:r>
              <a:rPr lang="en-US" sz="1000" kern="1200" baseline="0" dirty="0" smtClean="0">
                <a:solidFill>
                  <a:schemeClr val="tx1"/>
                </a:solidFill>
                <a:latin typeface="Times New Roman"/>
                <a:ea typeface="ＭＳ Ｐゴシック" charset="0"/>
                <a:cs typeface="Times New Roman"/>
              </a:rPr>
              <a:t> paper for the details. </a:t>
            </a:r>
            <a:endParaRPr lang="en-US" sz="1000" dirty="0">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15</a:t>
            </a:fld>
            <a:endParaRPr lang="en-US"/>
          </a:p>
        </p:txBody>
      </p:sp>
    </p:spTree>
    <p:extLst>
      <p:ext uri="{BB962C8B-B14F-4D97-AF65-F5344CB8AC3E}">
        <p14:creationId xmlns:p14="http://schemas.microsoft.com/office/powerpoint/2010/main" val="3347172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a:cs typeface="Times New Roman"/>
              </a:rPr>
              <a:t>Next let’s move on</a:t>
            </a:r>
            <a:r>
              <a:rPr lang="en-US" sz="1100" baseline="0" dirty="0" smtClean="0">
                <a:latin typeface="Times New Roman"/>
                <a:cs typeface="Times New Roman"/>
              </a:rPr>
              <a:t> to query planning and execution</a:t>
            </a:r>
            <a:endParaRPr lang="en-US" sz="1100" dirty="0">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16</a:t>
            </a:fld>
            <a:endParaRPr lang="en-US"/>
          </a:p>
        </p:txBody>
      </p:sp>
    </p:spTree>
    <p:extLst>
      <p:ext uri="{BB962C8B-B14F-4D97-AF65-F5344CB8AC3E}">
        <p14:creationId xmlns:p14="http://schemas.microsoft.com/office/powerpoint/2010/main" val="541692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latin typeface="Times New Roman"/>
                <a:ea typeface="ＭＳ Ｐゴシック" charset="0"/>
                <a:cs typeface="Times New Roman"/>
              </a:rPr>
              <a:t>now we consider the whole</a:t>
            </a:r>
            <a:r>
              <a:rPr lang="en-US" sz="1100" b="1" kern="1200" baseline="0" dirty="0" smtClean="0">
                <a:solidFill>
                  <a:schemeClr val="tx1"/>
                </a:solidFill>
                <a:latin typeface="Times New Roman"/>
                <a:ea typeface="ＭＳ Ｐゴシック" charset="0"/>
                <a:cs typeface="Times New Roman"/>
              </a:rPr>
              <a:t> select-project-join query with a probability threshold \lambda.</a:t>
            </a:r>
            <a:endParaRPr lang="en-US" sz="1100" b="1" kern="1200" dirty="0" smtClean="0">
              <a:solidFill>
                <a:schemeClr val="tx1"/>
              </a:solidFill>
              <a:latin typeface="Times New Roman"/>
              <a:ea typeface="ＭＳ Ｐゴシック" charset="0"/>
              <a:cs typeface="Times New Roman"/>
            </a:endParaRPr>
          </a:p>
          <a:p>
            <a:endParaRPr lang="en-US" sz="1100" kern="1200" dirty="0" smtClean="0">
              <a:solidFill>
                <a:schemeClr val="tx1"/>
              </a:solidFill>
              <a:latin typeface="Times New Roman"/>
              <a:ea typeface="ＭＳ Ｐゴシック" charset="0"/>
              <a:cs typeface="Times New Roman"/>
            </a:endParaRPr>
          </a:p>
          <a:p>
            <a:r>
              <a:rPr lang="en-US" sz="1100" kern="1200" dirty="0" smtClean="0">
                <a:solidFill>
                  <a:schemeClr val="tx1"/>
                </a:solidFill>
                <a:latin typeface="Times New Roman"/>
                <a:ea typeface="ＭＳ Ｐゴシック" charset="0"/>
                <a:cs typeface="Times New Roman"/>
              </a:rPr>
              <a:t>1: We </a:t>
            </a:r>
            <a:r>
              <a:rPr lang="en-US" sz="1100" b="1" kern="1200" dirty="0" smtClean="0">
                <a:solidFill>
                  <a:schemeClr val="tx1"/>
                </a:solidFill>
                <a:latin typeface="Times New Roman"/>
                <a:ea typeface="ＭＳ Ｐゴシック" charset="0"/>
                <a:cs typeface="Times New Roman"/>
              </a:rPr>
              <a:t>defined</a:t>
            </a:r>
            <a:r>
              <a:rPr lang="en-US" sz="1100" kern="1200" baseline="0" dirty="0" smtClean="0">
                <a:solidFill>
                  <a:schemeClr val="tx1"/>
                </a:solidFill>
                <a:latin typeface="Times New Roman"/>
                <a:ea typeface="ＭＳ Ｐゴシック" charset="0"/>
                <a:cs typeface="Times New Roman"/>
              </a:rPr>
              <a:t> two probabilistic threshold operators – selections and joins. Since projections do not change TEP, we will not discuss projections here.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smtClean="0">
                <a:solidFill>
                  <a:schemeClr val="tx1"/>
                </a:solidFill>
                <a:latin typeface="Times New Roman"/>
                <a:ea typeface="ＭＳ Ｐゴシック" charset="0"/>
                <a:cs typeface="Times New Roman"/>
              </a:rPr>
              <a:t>2: Our previous discussion </a:t>
            </a:r>
            <a:r>
              <a:rPr lang="en-US" sz="1100" b="1" kern="1200" baseline="0" dirty="0" smtClean="0">
                <a:solidFill>
                  <a:schemeClr val="tx1"/>
                </a:solidFill>
                <a:latin typeface="Times New Roman"/>
                <a:ea typeface="ＭＳ Ｐゴシック" charset="0"/>
                <a:cs typeface="Times New Roman"/>
              </a:rPr>
              <a:t>covered</a:t>
            </a:r>
            <a:r>
              <a:rPr lang="en-US" sz="1100" kern="1200" baseline="0" dirty="0" smtClean="0">
                <a:solidFill>
                  <a:schemeClr val="tx1"/>
                </a:solidFill>
                <a:latin typeface="Times New Roman"/>
                <a:ea typeface="ＭＳ Ｐゴシック" charset="0"/>
                <a:cs typeface="Times New Roman"/>
              </a:rPr>
              <a:t> three implemented operators: </a:t>
            </a:r>
            <a:r>
              <a:rPr lang="en-US" sz="1100" kern="1200" dirty="0" smtClean="0">
                <a:solidFill>
                  <a:schemeClr val="tx1"/>
                </a:solidFill>
                <a:latin typeface="Times New Roman"/>
                <a:ea typeface="ＭＳ Ｐゴシック" charset="0"/>
                <a:cs typeface="Times New Roman"/>
              </a:rPr>
              <a:t>fast filters based on statistical inequalities,</a:t>
            </a:r>
            <a:r>
              <a:rPr lang="en-US" sz="1100" kern="1200" baseline="0" dirty="0" smtClean="0">
                <a:solidFill>
                  <a:schemeClr val="tx1"/>
                </a:solidFill>
                <a:latin typeface="Times New Roman"/>
                <a:ea typeface="ＭＳ Ｐゴシック" charset="0"/>
                <a:cs typeface="Times New Roman"/>
              </a:rPr>
              <a:t> </a:t>
            </a:r>
            <a:r>
              <a:rPr lang="en-US" sz="1100" kern="1200" dirty="0" smtClean="0">
                <a:solidFill>
                  <a:schemeClr val="tx1"/>
                </a:solidFill>
                <a:latin typeface="Times New Roman"/>
                <a:ea typeface="ＭＳ Ｐゴシック" charset="0"/>
                <a:cs typeface="Times New Roman"/>
              </a:rPr>
              <a:t>the filtered cross product using index</a:t>
            </a:r>
            <a:r>
              <a:rPr lang="en-US" altLang="zh-CN" sz="1100" kern="1200" dirty="0" smtClean="0">
                <a:solidFill>
                  <a:schemeClr val="tx1"/>
                </a:solidFill>
                <a:latin typeface="Times New Roman"/>
                <a:ea typeface="ＭＳ Ｐゴシック" charset="0"/>
                <a:cs typeface="Times New Roman"/>
              </a:rPr>
              <a:t>es, </a:t>
            </a:r>
            <a:r>
              <a:rPr lang="en-US" sz="1100" kern="1200" dirty="0" smtClean="0">
                <a:solidFill>
                  <a:schemeClr val="tx1"/>
                </a:solidFill>
                <a:latin typeface="Times New Roman"/>
                <a:ea typeface="ＭＳ Ｐゴシック" charset="0"/>
                <a:cs typeface="Times New Roman"/>
              </a:rPr>
              <a:t>the exact selection using integrals possibly with reduced dimensionality</a:t>
            </a:r>
            <a:r>
              <a:rPr lang="en-US" sz="1100" kern="1200" baseline="0" dirty="0" smtClean="0">
                <a:solidFill>
                  <a:schemeClr val="tx1"/>
                </a:solidFill>
                <a:latin typeface="Times New Roman"/>
                <a:ea typeface="ＭＳ Ｐゴシック" charset="0"/>
                <a:cs typeface="Times New Roman"/>
              </a:rPr>
              <a:t>.</a:t>
            </a:r>
            <a:endParaRPr lang="en-US" sz="1100" kern="1200" dirty="0" smtClean="0">
              <a:solidFill>
                <a:schemeClr val="tx1"/>
              </a:solidFill>
              <a:latin typeface="Times New Roman"/>
              <a:ea typeface="ＭＳ Ｐゴシック" charset="0"/>
              <a:cs typeface="Times New Roman"/>
            </a:endParaRPr>
          </a:p>
          <a:p>
            <a:r>
              <a:rPr lang="en-US" sz="1100" kern="1200" dirty="0" smtClean="0">
                <a:solidFill>
                  <a:schemeClr val="tx1"/>
                </a:solidFill>
                <a:latin typeface="Times New Roman"/>
                <a:ea typeface="ＭＳ Ｐゴシック" charset="0"/>
                <a:cs typeface="Times New Roman"/>
              </a:rPr>
              <a:t>3: Since both the fast</a:t>
            </a:r>
            <a:r>
              <a:rPr lang="en-US" sz="1100" kern="1200" baseline="0" dirty="0" smtClean="0">
                <a:solidFill>
                  <a:schemeClr val="tx1"/>
                </a:solidFill>
                <a:latin typeface="Times New Roman"/>
                <a:ea typeface="ＭＳ Ｐゴシック" charset="0"/>
                <a:cs typeface="Times New Roman"/>
              </a:rPr>
              <a:t> filters and indexes are based on relaxed conditions, they may generate false positives. In order to get the true results, we need to validate the tuples returned by them with exact evaluation of selections.</a:t>
            </a:r>
            <a:endParaRPr lang="en-US" sz="1100" kern="1200" dirty="0" smtClean="0">
              <a:solidFill>
                <a:schemeClr val="tx1"/>
              </a:solidFill>
              <a:latin typeface="Times New Roman"/>
              <a:ea typeface="ＭＳ Ｐゴシック" charset="0"/>
              <a:cs typeface="Times New Roman"/>
            </a:endParaRPr>
          </a:p>
          <a:p>
            <a:r>
              <a:rPr lang="en-US" sz="1100" kern="1200" dirty="0" smtClean="0">
                <a:solidFill>
                  <a:schemeClr val="tx1"/>
                </a:solidFill>
                <a:latin typeface="Times New Roman"/>
                <a:ea typeface="ＭＳ Ｐゴシック" charset="0"/>
                <a:cs typeface="Times New Roman"/>
              </a:rPr>
              <a:t>4: Besides our techniques for joins and selections, there remains a query optimization issue: What is the most efficient way to arrange operators to get an</a:t>
            </a:r>
            <a:r>
              <a:rPr lang="en-US" sz="1100" kern="1200" baseline="0" dirty="0" smtClean="0">
                <a:solidFill>
                  <a:schemeClr val="tx1"/>
                </a:solidFill>
                <a:latin typeface="Times New Roman"/>
                <a:ea typeface="ＭＳ Ｐゴシック" charset="0"/>
                <a:cs typeface="Times New Roman"/>
              </a:rPr>
              <a:t> efficient</a:t>
            </a:r>
            <a:r>
              <a:rPr lang="en-US" sz="1100" kern="1200" dirty="0" smtClean="0">
                <a:solidFill>
                  <a:schemeClr val="tx1"/>
                </a:solidFill>
                <a:latin typeface="Times New Roman"/>
                <a:ea typeface="ＭＳ Ｐゴシック" charset="0"/>
                <a:cs typeface="Times New Roman"/>
              </a:rPr>
              <a:t> plan? </a:t>
            </a: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17</a:t>
            </a:fld>
            <a:endParaRPr lang="en-US"/>
          </a:p>
        </p:txBody>
      </p:sp>
    </p:spTree>
    <p:extLst>
      <p:ext uri="{BB962C8B-B14F-4D97-AF65-F5344CB8AC3E}">
        <p14:creationId xmlns:p14="http://schemas.microsoft.com/office/powerpoint/2010/main" val="3401687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latin typeface="Times New Roman"/>
                <a:ea typeface="ＭＳ Ｐゴシック" charset="0"/>
                <a:cs typeface="Times New Roman"/>
              </a:rPr>
              <a:t>1: Like in</a:t>
            </a:r>
            <a:r>
              <a:rPr lang="en-US" sz="1000" kern="1200" baseline="0" dirty="0" smtClean="0">
                <a:solidFill>
                  <a:schemeClr val="tx1"/>
                </a:solidFill>
                <a:latin typeface="Times New Roman"/>
                <a:ea typeface="ＭＳ Ｐゴシック" charset="0"/>
                <a:cs typeface="Times New Roman"/>
              </a:rPr>
              <a:t> the</a:t>
            </a:r>
            <a:r>
              <a:rPr lang="en-US" sz="1000" kern="1200" dirty="0" smtClean="0">
                <a:solidFill>
                  <a:schemeClr val="tx1"/>
                </a:solidFill>
                <a:latin typeface="Times New Roman"/>
                <a:ea typeface="ＭＳ Ｐゴシック" charset="0"/>
                <a:cs typeface="Times New Roman"/>
              </a:rPr>
              <a:t> traditional query optimizer, we consider both the cost and selectivity of operators but</a:t>
            </a:r>
            <a:r>
              <a:rPr lang="en-US" sz="1000" kern="1200" baseline="0" dirty="0" smtClean="0">
                <a:solidFill>
                  <a:schemeClr val="tx1"/>
                </a:solidFill>
                <a:latin typeface="Times New Roman"/>
                <a:ea typeface="ＭＳ Ｐゴシック" charset="0"/>
                <a:cs typeface="Times New Roman"/>
              </a:rPr>
              <a:t> with two </a:t>
            </a:r>
            <a:r>
              <a:rPr lang="en-US" sz="1000" kern="1200" dirty="0" smtClean="0">
                <a:solidFill>
                  <a:schemeClr val="tx1"/>
                </a:solidFill>
                <a:latin typeface="Times New Roman"/>
                <a:ea typeface="ＭＳ Ｐゴシック" charset="0"/>
                <a:cs typeface="Times New Roman"/>
              </a:rPr>
              <a:t>key differences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Times New Roman"/>
                <a:ea typeface="ＭＳ Ｐゴシック" charset="0"/>
                <a:cs typeface="Times New Roman"/>
              </a:rPr>
              <a:t>2: (1) </a:t>
            </a:r>
            <a:r>
              <a:rPr lang="en-US" sz="1000" kern="0" dirty="0" smtClean="0">
                <a:solidFill>
                  <a:prstClr val="black"/>
                </a:solidFill>
                <a:latin typeface="Times New Roman"/>
                <a:cs typeface="Times New Roman"/>
              </a:rPr>
              <a:t>Exact selections are expensive due to the use of integrals</a:t>
            </a:r>
          </a:p>
          <a:p>
            <a:r>
              <a:rPr lang="en-US" sz="1000" kern="1200" dirty="0" smtClean="0">
                <a:solidFill>
                  <a:schemeClr val="tx1"/>
                </a:solidFill>
                <a:latin typeface="Times New Roman"/>
                <a:ea typeface="ＭＳ Ｐゴシック" charset="0"/>
                <a:cs typeface="Times New Roman"/>
              </a:rPr>
              <a:t>(2) Selectivity </a:t>
            </a:r>
            <a:r>
              <a:rPr lang="en-US" sz="1000" kern="1200" baseline="0" dirty="0" smtClean="0">
                <a:solidFill>
                  <a:schemeClr val="tx1"/>
                </a:solidFill>
                <a:latin typeface="Times New Roman"/>
                <a:ea typeface="ＭＳ Ｐゴシック" charset="0"/>
                <a:cs typeface="Times New Roman"/>
              </a:rPr>
              <a:t>should be </a:t>
            </a:r>
            <a:r>
              <a:rPr lang="en-US" sz="1000" kern="1200" dirty="0" smtClean="0">
                <a:solidFill>
                  <a:schemeClr val="tx1"/>
                </a:solidFill>
                <a:latin typeface="Times New Roman"/>
                <a:ea typeface="ＭＳ Ｐゴシック" charset="0"/>
                <a:cs typeface="Times New Roman"/>
              </a:rPr>
              <a:t>defined on a per-tuple basis,</a:t>
            </a:r>
            <a:r>
              <a:rPr lang="en-US" sz="1000" kern="1200" baseline="0" dirty="0" smtClean="0">
                <a:solidFill>
                  <a:schemeClr val="tx1"/>
                </a:solidFill>
                <a:latin typeface="Times New Roman"/>
                <a:ea typeface="ＭＳ Ｐゴシック" charset="0"/>
                <a:cs typeface="Times New Roman"/>
              </a:rPr>
              <a:t> and </a:t>
            </a:r>
            <a:r>
              <a:rPr lang="en-US" sz="1000" kern="1200" dirty="0" smtClean="0">
                <a:solidFill>
                  <a:schemeClr val="tx1"/>
                </a:solidFill>
                <a:latin typeface="Times New Roman"/>
                <a:ea typeface="ＭＳ Ｐゴシック" charset="0"/>
                <a:cs typeface="Times New Roman"/>
              </a:rPr>
              <a:t>depends</a:t>
            </a:r>
            <a:r>
              <a:rPr lang="en-US" sz="1000" kern="1200" baseline="0" dirty="0" smtClean="0">
                <a:solidFill>
                  <a:schemeClr val="tx1"/>
                </a:solidFill>
                <a:latin typeface="Times New Roman"/>
                <a:ea typeface="ＭＳ Ｐゴシック" charset="0"/>
                <a:cs typeface="Times New Roman"/>
              </a:rPr>
              <a:t> on both the predicates and the distribution.</a:t>
            </a:r>
            <a:endParaRPr lang="en-US" sz="1000" kern="1200" dirty="0" smtClean="0">
              <a:solidFill>
                <a:schemeClr val="tx1"/>
              </a:solidFill>
              <a:latin typeface="Times New Roman"/>
              <a:ea typeface="ＭＳ Ｐゴシック" charset="0"/>
              <a:cs typeface="Times New Roman"/>
            </a:endParaRPr>
          </a:p>
          <a:p>
            <a:r>
              <a:rPr lang="en-US" sz="1000" kern="1200" dirty="0" smtClean="0">
                <a:solidFill>
                  <a:schemeClr val="tx1"/>
                </a:solidFill>
                <a:latin typeface="Times New Roman"/>
                <a:ea typeface="ＭＳ Ｐゴシック" charset="0"/>
                <a:cs typeface="Times New Roman"/>
              </a:rPr>
              <a:t>3: Consider Q1 and two tuples t1, t2 </a:t>
            </a:r>
            <a:r>
              <a:rPr lang="en-US" sz="1000" kern="1200" baseline="0" dirty="0" smtClean="0">
                <a:solidFill>
                  <a:schemeClr val="tx1"/>
                </a:solidFill>
                <a:latin typeface="Times New Roman"/>
                <a:ea typeface="ＭＳ Ｐゴシック" charset="0"/>
                <a:cs typeface="Times New Roman"/>
              </a:rPr>
              <a:t>from SDSS</a:t>
            </a:r>
            <a:r>
              <a:rPr lang="en-US" sz="1000" kern="1200" dirty="0" smtClean="0">
                <a:solidFill>
                  <a:schemeClr val="tx1"/>
                </a:solidFill>
                <a:latin typeface="Times New Roman"/>
                <a:ea typeface="ＭＳ Ｐゴシック" charset="0"/>
                <a:cs typeface="Times New Roman"/>
              </a:rPr>
              <a:t>. </a:t>
            </a:r>
            <a:r>
              <a:rPr lang="en-US" sz="1000" b="1" kern="1200" dirty="0" smtClean="0">
                <a:solidFill>
                  <a:schemeClr val="tx1"/>
                </a:solidFill>
                <a:latin typeface="Times New Roman"/>
                <a:ea typeface="ＭＳ Ｐゴシック" charset="0"/>
                <a:cs typeface="Times New Roman"/>
              </a:rPr>
              <a:t>Let’s denote the first</a:t>
            </a:r>
            <a:r>
              <a:rPr lang="en-US" sz="1000" b="1" kern="1200" baseline="0" dirty="0" smtClean="0">
                <a:solidFill>
                  <a:schemeClr val="tx1"/>
                </a:solidFill>
                <a:latin typeface="Times New Roman"/>
                <a:ea typeface="ＭＳ Ｐゴシック" charset="0"/>
                <a:cs typeface="Times New Roman"/>
              </a:rPr>
              <a:t> predicate as \theta_1</a:t>
            </a:r>
            <a:r>
              <a:rPr lang="en-US" sz="1000" kern="1200" baseline="0" dirty="0" smtClean="0">
                <a:solidFill>
                  <a:schemeClr val="tx1"/>
                </a:solidFill>
                <a:latin typeface="Times New Roman"/>
                <a:ea typeface="ＭＳ Ｐゴシック" charset="0"/>
                <a:cs typeface="Times New Roman"/>
              </a:rPr>
              <a:t>. it’s defined on the r attribute</a:t>
            </a:r>
            <a:endParaRPr lang="en-US" sz="1000" kern="1200" dirty="0" smtClean="0">
              <a:solidFill>
                <a:schemeClr val="tx1"/>
              </a:solidFill>
              <a:latin typeface="Times New Roman"/>
              <a:ea typeface="ＭＳ Ｐゴシック" charset="0"/>
              <a:cs typeface="Times New Roman"/>
            </a:endParaRPr>
          </a:p>
          <a:p>
            <a:r>
              <a:rPr lang="en-US" sz="1000" kern="1200" dirty="0" smtClean="0">
                <a:solidFill>
                  <a:schemeClr val="tx1"/>
                </a:solidFill>
                <a:latin typeface="Times New Roman"/>
                <a:ea typeface="ＭＳ Ｐゴシック" charset="0"/>
                <a:cs typeface="Times New Roman"/>
              </a:rPr>
              <a:t>4: We show </a:t>
            </a:r>
            <a:r>
              <a:rPr lang="en-US" sz="1000" kern="1200" baseline="0" dirty="0" smtClean="0">
                <a:solidFill>
                  <a:schemeClr val="tx1"/>
                </a:solidFill>
                <a:latin typeface="Times New Roman"/>
                <a:ea typeface="ＭＳ Ｐゴシック" charset="0"/>
                <a:cs typeface="Times New Roman"/>
              </a:rPr>
              <a:t>the values on attribute r for both tuples. The red curve is for the 1</a:t>
            </a:r>
            <a:r>
              <a:rPr lang="en-US" sz="1000" kern="1200" baseline="30000" dirty="0" smtClean="0">
                <a:solidFill>
                  <a:schemeClr val="tx1"/>
                </a:solidFill>
                <a:latin typeface="Times New Roman"/>
                <a:ea typeface="ＭＳ Ｐゴシック" charset="0"/>
                <a:cs typeface="Times New Roman"/>
              </a:rPr>
              <a:t>st</a:t>
            </a:r>
            <a:r>
              <a:rPr lang="en-US" sz="1000" kern="1200" baseline="0" dirty="0" smtClean="0">
                <a:solidFill>
                  <a:schemeClr val="tx1"/>
                </a:solidFill>
                <a:latin typeface="Times New Roman"/>
                <a:ea typeface="ＭＳ Ｐゴシック" charset="0"/>
                <a:cs typeface="Times New Roman"/>
              </a:rPr>
              <a:t> tuple, a Gaussian with mean 27 and standard deviation 2.2. The blue curve is for the 2</a:t>
            </a:r>
            <a:r>
              <a:rPr lang="en-US" sz="1000" kern="1200" baseline="30000" dirty="0" smtClean="0">
                <a:solidFill>
                  <a:schemeClr val="tx1"/>
                </a:solidFill>
                <a:latin typeface="Times New Roman"/>
                <a:ea typeface="ＭＳ Ｐゴシック" charset="0"/>
                <a:cs typeface="Times New Roman"/>
              </a:rPr>
              <a:t>nd</a:t>
            </a:r>
            <a:r>
              <a:rPr lang="en-US" sz="1000" kern="1200" baseline="0" dirty="0" smtClean="0">
                <a:solidFill>
                  <a:schemeClr val="tx1"/>
                </a:solidFill>
                <a:latin typeface="Times New Roman"/>
                <a:ea typeface="ＭＳ Ｐゴシック" charset="0"/>
                <a:cs typeface="Times New Roman"/>
              </a:rPr>
              <a:t> tuple, a Gaussian with mean 21 and standard deviation 0.1.</a:t>
            </a:r>
            <a:endParaRPr lang="en-US" sz="1000" kern="1200" dirty="0" smtClean="0">
              <a:solidFill>
                <a:schemeClr val="tx1"/>
              </a:solidFill>
              <a:latin typeface="Times New Roman"/>
              <a:ea typeface="ＭＳ Ｐゴシック" charset="0"/>
              <a:cs typeface="Times New Roman"/>
            </a:endParaRPr>
          </a:p>
          <a:p>
            <a:r>
              <a:rPr lang="en-US" altLang="zh-CN" sz="1000" kern="1200" dirty="0" smtClean="0">
                <a:solidFill>
                  <a:schemeClr val="tx1"/>
                </a:solidFill>
                <a:latin typeface="Times New Roman"/>
                <a:ea typeface="ＭＳ Ｐゴシック" charset="0"/>
                <a:cs typeface="Times New Roman"/>
              </a:rPr>
              <a:t>5+6: </a:t>
            </a:r>
            <a:r>
              <a:rPr lang="en-US" altLang="zh-CN" sz="1000" b="1" kern="1200" dirty="0" smtClean="0">
                <a:solidFill>
                  <a:schemeClr val="tx1"/>
                </a:solidFill>
                <a:latin typeface="Times New Roman"/>
                <a:ea typeface="ＭＳ Ｐゴシック" charset="0"/>
                <a:cs typeface="Times New Roman"/>
              </a:rPr>
              <a:t>For each tuple, Integrate</a:t>
            </a:r>
            <a:r>
              <a:rPr lang="en-US" altLang="zh-CN" sz="1000" b="1" kern="1200" baseline="0" dirty="0" smtClean="0">
                <a:solidFill>
                  <a:schemeClr val="tx1"/>
                </a:solidFill>
                <a:latin typeface="Times New Roman"/>
                <a:ea typeface="ＭＳ Ｐゴシック" charset="0"/>
                <a:cs typeface="Times New Roman"/>
              </a:rPr>
              <a:t> its distribution for the r attribute over “r&lt;24”.</a:t>
            </a:r>
            <a:r>
              <a:rPr lang="en-US" altLang="zh-CN" sz="1000" kern="1200" baseline="0" dirty="0" smtClean="0">
                <a:solidFill>
                  <a:schemeClr val="tx1"/>
                </a:solidFill>
                <a:latin typeface="Times New Roman"/>
                <a:ea typeface="ＭＳ Ｐゴシック" charset="0"/>
                <a:cs typeface="Times New Roman"/>
              </a:rPr>
              <a:t> t</a:t>
            </a:r>
            <a:r>
              <a:rPr lang="en-US" altLang="zh-CN" sz="1000" kern="1200" dirty="0" smtClean="0">
                <a:solidFill>
                  <a:schemeClr val="tx1"/>
                </a:solidFill>
                <a:latin typeface="Times New Roman"/>
                <a:ea typeface="ＭＳ Ｐゴシック" charset="0"/>
                <a:cs typeface="Times New Roman"/>
              </a:rPr>
              <a:t>he 1</a:t>
            </a:r>
            <a:r>
              <a:rPr lang="en-US" altLang="zh-CN" sz="1000" kern="1200" baseline="30000" dirty="0" smtClean="0">
                <a:solidFill>
                  <a:schemeClr val="tx1"/>
                </a:solidFill>
                <a:latin typeface="Times New Roman"/>
                <a:ea typeface="ＭＳ Ｐゴシック" charset="0"/>
                <a:cs typeface="Times New Roman"/>
              </a:rPr>
              <a:t>st</a:t>
            </a:r>
            <a:r>
              <a:rPr lang="en-US" altLang="zh-CN" sz="1000" kern="1200" dirty="0" smtClean="0">
                <a:solidFill>
                  <a:schemeClr val="tx1"/>
                </a:solidFill>
                <a:latin typeface="Times New Roman"/>
                <a:ea typeface="ＭＳ Ｐゴシック" charset="0"/>
                <a:cs typeface="Times New Roman"/>
              </a:rPr>
              <a:t> tuple </a:t>
            </a:r>
            <a:r>
              <a:rPr lang="en-US" altLang="zh-CN" sz="1000" b="1" kern="1200" dirty="0" smtClean="0">
                <a:solidFill>
                  <a:schemeClr val="tx1"/>
                </a:solidFill>
                <a:latin typeface="Times New Roman"/>
                <a:ea typeface="ＭＳ Ｐゴシック" charset="0"/>
                <a:cs typeface="Times New Roman"/>
              </a:rPr>
              <a:t>satisfies</a:t>
            </a:r>
            <a:r>
              <a:rPr lang="en-US" altLang="zh-CN" sz="1000" kern="1200" baseline="0" dirty="0" smtClean="0">
                <a:solidFill>
                  <a:schemeClr val="tx1"/>
                </a:solidFill>
                <a:latin typeface="Times New Roman"/>
                <a:ea typeface="ＭＳ Ｐゴシック" charset="0"/>
                <a:cs typeface="Times New Roman"/>
              </a:rPr>
              <a:t> \theta_1 </a:t>
            </a:r>
            <a:r>
              <a:rPr lang="en-US" sz="1000" kern="1200" baseline="0" dirty="0" smtClean="0">
                <a:solidFill>
                  <a:schemeClr val="tx1"/>
                </a:solidFill>
                <a:latin typeface="Times New Roman"/>
                <a:ea typeface="ＭＳ Ｐゴシック" charset="0"/>
                <a:cs typeface="Times New Roman"/>
              </a:rPr>
              <a:t>with probability </a:t>
            </a:r>
            <a:r>
              <a:rPr lang="en-US" sz="1000" kern="1200" dirty="0" smtClean="0">
                <a:solidFill>
                  <a:schemeClr val="tx1"/>
                </a:solidFill>
                <a:latin typeface="Times New Roman"/>
                <a:ea typeface="ＭＳ Ｐゴシック" charset="0"/>
                <a:cs typeface="Times New Roman"/>
              </a:rPr>
              <a:t>0.08,</a:t>
            </a:r>
            <a:r>
              <a:rPr lang="en-US" sz="1000" kern="1200" baseline="0" dirty="0" smtClean="0">
                <a:solidFill>
                  <a:schemeClr val="tx1"/>
                </a:solidFill>
                <a:latin typeface="Times New Roman"/>
                <a:ea typeface="ＭＳ Ｐゴシック" charset="0"/>
                <a:cs typeface="Times New Roman"/>
              </a:rPr>
              <a:t> while the 2</a:t>
            </a:r>
            <a:r>
              <a:rPr lang="en-US" sz="1000" kern="1200" baseline="30000" dirty="0" smtClean="0">
                <a:solidFill>
                  <a:schemeClr val="tx1"/>
                </a:solidFill>
                <a:latin typeface="Times New Roman"/>
                <a:ea typeface="ＭＳ Ｐゴシック" charset="0"/>
                <a:cs typeface="Times New Roman"/>
              </a:rPr>
              <a:t>nd</a:t>
            </a:r>
            <a:r>
              <a:rPr lang="en-US" sz="1000" kern="1200" baseline="0" dirty="0" smtClean="0">
                <a:solidFill>
                  <a:schemeClr val="tx1"/>
                </a:solidFill>
                <a:latin typeface="Times New Roman"/>
                <a:ea typeface="ＭＳ Ｐゴシック" charset="0"/>
                <a:cs typeface="Times New Roman"/>
              </a:rPr>
              <a:t> tuple satisfies it with a probability very close to 1.</a:t>
            </a:r>
            <a:r>
              <a:rPr lang="en-US" sz="1000" kern="1200" dirty="0" smtClean="0">
                <a:solidFill>
                  <a:schemeClr val="tx1"/>
                </a:solidFill>
                <a:latin typeface="Times New Roman"/>
                <a:ea typeface="ＭＳ Ｐゴシック" charset="0"/>
                <a:cs typeface="Times New Roman"/>
              </a:rPr>
              <a:t> So t1 has a much lower probability to pass θ1 than t2. </a:t>
            </a:r>
          </a:p>
          <a:p>
            <a:r>
              <a:rPr lang="en-US" sz="1000" kern="1200" dirty="0" smtClean="0">
                <a:solidFill>
                  <a:schemeClr val="tx1"/>
                </a:solidFill>
                <a:latin typeface="Times New Roman"/>
                <a:ea typeface="ＭＳ Ｐゴシック" charset="0"/>
                <a:cs typeface="Times New Roman"/>
              </a:rPr>
              <a:t>7: To the contrary, for predicate θ2, given the know distributions, t2 has a much lower probability to pass than t1. </a:t>
            </a:r>
          </a:p>
          <a:p>
            <a:r>
              <a:rPr lang="en-US" sz="1000" kern="1200" dirty="0" smtClean="0">
                <a:solidFill>
                  <a:schemeClr val="tx1"/>
                </a:solidFill>
                <a:latin typeface="Times New Roman"/>
                <a:ea typeface="ＭＳ Ｐゴシック" charset="0"/>
                <a:cs typeface="Times New Roman"/>
              </a:rPr>
              <a:t>8: Thus, </a:t>
            </a:r>
            <a:r>
              <a:rPr lang="en-US" sz="1200" kern="1200" dirty="0" smtClean="0">
                <a:solidFill>
                  <a:schemeClr val="tx1"/>
                </a:solidFill>
                <a:latin typeface="+mn-lt"/>
                <a:ea typeface="ＭＳ Ｐゴシック" charset="0"/>
                <a:cs typeface="ＭＳ Ｐゴシック" charset="0"/>
              </a:rPr>
              <a:t>the optimal evaluation order is θ1 followed by θ2 for t1, and the reverse for t2</a:t>
            </a:r>
          </a:p>
          <a:p>
            <a:r>
              <a:rPr lang="en-US" sz="1000" kern="1200" dirty="0" smtClean="0">
                <a:solidFill>
                  <a:schemeClr val="tx1"/>
                </a:solidFill>
                <a:latin typeface="Times New Roman"/>
                <a:ea typeface="ＭＳ Ｐゴシック" charset="0"/>
                <a:cs typeface="Times New Roman"/>
              </a:rPr>
              <a:t>9: As we can see, the optimal order of evaluating operators varies on a per-tuple basis.</a:t>
            </a:r>
          </a:p>
          <a:p>
            <a:endParaRPr lang="en-US" sz="1000" kern="1200" dirty="0" smtClean="0">
              <a:solidFill>
                <a:schemeClr val="tx1"/>
              </a:solidFill>
              <a:latin typeface="Times New Roman"/>
              <a:ea typeface="ＭＳ Ｐゴシック" charset="0"/>
              <a:cs typeface="Times New Roman"/>
            </a:endParaRPr>
          </a:p>
          <a:p>
            <a:endParaRPr lang="en-US" sz="1000" dirty="0">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18</a:t>
            </a:fld>
            <a:endParaRPr lang="en-US"/>
          </a:p>
        </p:txBody>
      </p:sp>
    </p:spTree>
    <p:extLst>
      <p:ext uri="{BB962C8B-B14F-4D97-AF65-F5344CB8AC3E}">
        <p14:creationId xmlns:p14="http://schemas.microsoft.com/office/powerpoint/2010/main" val="1122023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latin typeface="Times New Roman"/>
                <a:ea typeface="ＭＳ Ｐゴシック" charset="0"/>
                <a:cs typeface="Times New Roman"/>
              </a:rPr>
              <a:t>We next show our tuple-based query planning and execution with</a:t>
            </a:r>
            <a:r>
              <a:rPr lang="en-US" sz="900" kern="1200" baseline="0" dirty="0" smtClean="0">
                <a:solidFill>
                  <a:schemeClr val="tx1"/>
                </a:solidFill>
                <a:latin typeface="Times New Roman"/>
                <a:ea typeface="ＭＳ Ｐゴシック" charset="0"/>
                <a:cs typeface="Times New Roman"/>
              </a:rPr>
              <a:t> a concrete example.</a:t>
            </a:r>
          </a:p>
          <a:p>
            <a:pPr marL="171450" indent="-171450">
              <a:buFont typeface="Arial"/>
              <a:buChar char="•"/>
            </a:pPr>
            <a:r>
              <a:rPr lang="en-US" sz="900" kern="1200" baseline="0" dirty="0" smtClean="0">
                <a:solidFill>
                  <a:schemeClr val="tx1"/>
                </a:solidFill>
                <a:latin typeface="Times New Roman"/>
                <a:ea typeface="ＭＳ Ｐゴシック" charset="0"/>
                <a:cs typeface="Times New Roman"/>
              </a:rPr>
              <a:t>Consider tuple t1 from relation R in the to-process tuple pool. It </a:t>
            </a:r>
            <a:r>
              <a:rPr lang="en-US" sz="900" kern="1200" dirty="0" smtClean="0">
                <a:solidFill>
                  <a:schemeClr val="tx1"/>
                </a:solidFill>
                <a:latin typeface="Times New Roman"/>
                <a:ea typeface="ＭＳ Ｐゴシック" charset="0"/>
                <a:cs typeface="Times New Roman"/>
              </a:rPr>
              <a:t>has to pass three selection predicates (\theta1-\theta3), three join predicates with relation S (\theta4-\theta6), and two join predicates with relation T (\theta7, \theta8). </a:t>
            </a:r>
            <a:r>
              <a:rPr lang="en-US" sz="900" b="1" kern="1200" baseline="0" dirty="0" smtClean="0">
                <a:solidFill>
                  <a:schemeClr val="tx1"/>
                </a:solidFill>
                <a:latin typeface="Times New Roman"/>
                <a:ea typeface="ＭＳ Ｐゴシック" charset="0"/>
                <a:cs typeface="Times New Roman"/>
              </a:rPr>
              <a:t>The selection cost </a:t>
            </a:r>
            <a:r>
              <a:rPr lang="en-US" sz="900" kern="1200" baseline="0" dirty="0" smtClean="0">
                <a:solidFill>
                  <a:schemeClr val="tx1"/>
                </a:solidFill>
                <a:latin typeface="Times New Roman"/>
                <a:ea typeface="ＭＳ Ｐゴシック" charset="0"/>
                <a:cs typeface="Times New Roman"/>
              </a:rPr>
              <a:t>is the time for an integral over the selection region</a:t>
            </a:r>
            <a:r>
              <a:rPr lang="en-US" sz="900" b="1" kern="1200" baseline="0" dirty="0" smtClean="0">
                <a:solidFill>
                  <a:schemeClr val="tx1"/>
                </a:solidFill>
                <a:latin typeface="Times New Roman"/>
                <a:ea typeface="ＭＳ Ｐゴシック" charset="0"/>
                <a:cs typeface="Times New Roman"/>
              </a:rPr>
              <a:t>. It is estimated offline based on the shape and dimensionality of the selection region.</a:t>
            </a:r>
            <a:r>
              <a:rPr lang="en-US" sz="900" kern="1200" baseline="0" dirty="0" smtClean="0">
                <a:solidFill>
                  <a:schemeClr val="tx1"/>
                </a:solidFill>
                <a:latin typeface="Times New Roman"/>
                <a:ea typeface="ＭＳ Ｐゴシック" charset="0"/>
                <a:cs typeface="Times New Roman"/>
              </a:rPr>
              <a:t> </a:t>
            </a:r>
            <a:r>
              <a:rPr lang="en-US" sz="900" b="1" kern="1200" baseline="0" dirty="0" smtClean="0">
                <a:solidFill>
                  <a:schemeClr val="tx1"/>
                </a:solidFill>
                <a:latin typeface="Times New Roman"/>
                <a:ea typeface="ＭＳ Ｐゴシック" charset="0"/>
                <a:cs typeface="Times New Roman"/>
              </a:rPr>
              <a:t>The join cost </a:t>
            </a:r>
            <a:r>
              <a:rPr lang="en-US" sz="900" kern="1200" baseline="0" dirty="0" smtClean="0">
                <a:solidFill>
                  <a:schemeClr val="tx1"/>
                </a:solidFill>
                <a:latin typeface="Times New Roman"/>
                <a:ea typeface="ＭＳ Ｐゴシック" charset="0"/>
                <a:cs typeface="Times New Roman"/>
              </a:rPr>
              <a:t>is the cost of evaluating the selection on the join predicate for the paired tuples. For each join predicate, we also know whether </a:t>
            </a:r>
            <a:r>
              <a:rPr lang="en-US" sz="900" b="1" kern="1200" baseline="0" dirty="0" smtClean="0">
                <a:solidFill>
                  <a:schemeClr val="tx1"/>
                </a:solidFill>
                <a:latin typeface="Times New Roman"/>
                <a:ea typeface="ＭＳ Ｐゴシック" charset="0"/>
                <a:cs typeface="Times New Roman"/>
              </a:rPr>
              <a:t>an index </a:t>
            </a:r>
            <a:r>
              <a:rPr lang="en-US" sz="900" kern="1200" baseline="0" dirty="0" smtClean="0">
                <a:solidFill>
                  <a:schemeClr val="tx1"/>
                </a:solidFill>
                <a:latin typeface="Times New Roman"/>
                <a:ea typeface="ＭＳ Ｐゴシック" charset="0"/>
                <a:cs typeface="Times New Roman"/>
              </a:rPr>
              <a:t>exists or not at runtime.</a:t>
            </a:r>
          </a:p>
          <a:p>
            <a:pPr marL="171450" indent="-171450">
              <a:buFont typeface="Arial"/>
              <a:buChar char="•"/>
            </a:pPr>
            <a:r>
              <a:rPr lang="en-US" sz="900" kern="1200" baseline="0" dirty="0" smtClean="0">
                <a:solidFill>
                  <a:schemeClr val="tx1"/>
                </a:solidFill>
                <a:latin typeface="Times New Roman"/>
                <a:ea typeface="ＭＳ Ｐゴシック" charset="0"/>
                <a:cs typeface="Times New Roman"/>
              </a:rPr>
              <a:t>[Recall selectivity is for each tuple]The 1</a:t>
            </a:r>
            <a:r>
              <a:rPr lang="en-US" sz="900" kern="1200" baseline="30000" dirty="0" smtClean="0">
                <a:solidFill>
                  <a:schemeClr val="tx1"/>
                </a:solidFill>
                <a:latin typeface="Times New Roman"/>
                <a:ea typeface="ＭＳ Ｐゴシック" charset="0"/>
                <a:cs typeface="Times New Roman"/>
              </a:rPr>
              <a:t>st</a:t>
            </a:r>
            <a:r>
              <a:rPr lang="en-US" sz="900" kern="1200" baseline="0" dirty="0" smtClean="0">
                <a:solidFill>
                  <a:schemeClr val="tx1"/>
                </a:solidFill>
                <a:latin typeface="Times New Roman"/>
                <a:ea typeface="ＭＳ Ｐゴシック" charset="0"/>
                <a:cs typeface="Times New Roman"/>
              </a:rPr>
              <a:t> step is to estimate the </a:t>
            </a:r>
            <a:r>
              <a:rPr lang="en-US" sz="900" kern="1200" baseline="0" dirty="0" err="1" smtClean="0">
                <a:solidFill>
                  <a:schemeClr val="tx1"/>
                </a:solidFill>
                <a:latin typeface="Times New Roman"/>
                <a:ea typeface="ＭＳ Ｐゴシック" charset="0"/>
                <a:cs typeface="Times New Roman"/>
              </a:rPr>
              <a:t>selectivities</a:t>
            </a:r>
            <a:r>
              <a:rPr lang="en-US" sz="900" kern="1200" baseline="0" dirty="0" smtClean="0">
                <a:solidFill>
                  <a:schemeClr val="tx1"/>
                </a:solidFill>
                <a:latin typeface="Times New Roman"/>
                <a:ea typeface="ＭＳ Ｐゴシック" charset="0"/>
                <a:cs typeface="Times New Roman"/>
              </a:rPr>
              <a:t> of the selection predicates and rank them. We can obtain the lower and upper bounds of the selectivity </a:t>
            </a:r>
            <a:r>
              <a:rPr lang="en-US" altLang="zh-CN" sz="900" kern="1200" baseline="0" dirty="0" smtClean="0">
                <a:solidFill>
                  <a:schemeClr val="tx1"/>
                </a:solidFill>
                <a:latin typeface="Times New Roman"/>
                <a:ea typeface="ＭＳ Ｐゴシック" charset="0"/>
                <a:cs typeface="Times New Roman"/>
              </a:rPr>
              <a:t>by using known statistical inequalities. </a:t>
            </a:r>
            <a:r>
              <a:rPr lang="en-US" sz="900" kern="1200" baseline="0" dirty="0" smtClean="0">
                <a:solidFill>
                  <a:schemeClr val="tx1"/>
                </a:solidFill>
                <a:latin typeface="Times New Roman"/>
                <a:ea typeface="ＭＳ Ｐゴシック" charset="0"/>
                <a:cs typeface="Times New Roman"/>
              </a:rPr>
              <a:t>We then estimate the selectivity by taking the average. Next we rank the selection predicates in </a:t>
            </a:r>
            <a:r>
              <a:rPr lang="en-US" sz="900" kern="1200" dirty="0" smtClean="0">
                <a:solidFill>
                  <a:schemeClr val="tx1"/>
                </a:solidFill>
                <a:latin typeface="Times New Roman"/>
                <a:ea typeface="ＭＳ Ｐゴシック" charset="0"/>
                <a:cs typeface="Times New Roman"/>
              </a:rPr>
              <a:t>ascending order of </a:t>
            </a:r>
            <a:r>
              <a:rPr lang="en-US" sz="900" b="1" kern="1200" dirty="0" smtClean="0">
                <a:solidFill>
                  <a:schemeClr val="tx1"/>
                </a:solidFill>
                <a:latin typeface="Times New Roman"/>
                <a:ea typeface="ＭＳ Ｐゴシック" charset="0"/>
                <a:cs typeface="Times New Roman"/>
              </a:rPr>
              <a:t>selectivity over cost</a:t>
            </a:r>
            <a:r>
              <a:rPr lang="en-US" sz="900" kern="1200" dirty="0" smtClean="0">
                <a:solidFill>
                  <a:schemeClr val="tx1"/>
                </a:solidFill>
                <a:latin typeface="Times New Roman"/>
                <a:ea typeface="ＭＳ Ｐゴシック" charset="0"/>
                <a:cs typeface="Times New Roman"/>
              </a:rPr>
              <a:t>.</a:t>
            </a:r>
            <a:endParaRPr lang="en-US" sz="900" kern="1200" baseline="0" dirty="0" smtClean="0">
              <a:solidFill>
                <a:schemeClr val="tx1"/>
              </a:solidFill>
              <a:latin typeface="Times New Roman"/>
              <a:ea typeface="ＭＳ Ｐゴシック" charset="0"/>
              <a:cs typeface="Times New Roman"/>
            </a:endParaRPr>
          </a:p>
          <a:p>
            <a:pPr marL="171450" indent="-171450">
              <a:buFont typeface="Arial"/>
              <a:buChar char="•"/>
            </a:pPr>
            <a:r>
              <a:rPr lang="en-US" sz="900" kern="1200" baseline="0" dirty="0" smtClean="0">
                <a:solidFill>
                  <a:schemeClr val="tx1"/>
                </a:solidFill>
                <a:latin typeface="Times New Roman"/>
                <a:ea typeface="ＭＳ Ｐゴシック" charset="0"/>
                <a:cs typeface="Times New Roman"/>
              </a:rPr>
              <a:t>The 2</a:t>
            </a:r>
            <a:r>
              <a:rPr lang="en-US" sz="900" kern="1200" baseline="30000" dirty="0" smtClean="0">
                <a:solidFill>
                  <a:schemeClr val="tx1"/>
                </a:solidFill>
                <a:latin typeface="Times New Roman"/>
                <a:ea typeface="ＭＳ Ｐゴシック" charset="0"/>
                <a:cs typeface="Times New Roman"/>
              </a:rPr>
              <a:t>nd</a:t>
            </a:r>
            <a:r>
              <a:rPr lang="en-US" sz="900" kern="1200" baseline="0" dirty="0" smtClean="0">
                <a:solidFill>
                  <a:schemeClr val="tx1"/>
                </a:solidFill>
                <a:latin typeface="Times New Roman"/>
                <a:ea typeface="ＭＳ Ｐゴシック" charset="0"/>
                <a:cs typeface="Times New Roman"/>
              </a:rPr>
              <a:t> step is to execute filters first and then execute exact selections in order. </a:t>
            </a:r>
            <a:r>
              <a:rPr lang="en-US" sz="900" b="1" kern="1200" baseline="0" dirty="0" smtClean="0">
                <a:solidFill>
                  <a:schemeClr val="tx1"/>
                </a:solidFill>
                <a:latin typeface="Times New Roman"/>
                <a:ea typeface="ＭＳ Ｐゴシック" charset="0"/>
                <a:cs typeface="Times New Roman"/>
              </a:rPr>
              <a:t>A tuple </a:t>
            </a:r>
            <a:r>
              <a:rPr lang="en-US" sz="900" b="1" kern="1200" dirty="0" smtClean="0">
                <a:solidFill>
                  <a:schemeClr val="tx1"/>
                </a:solidFill>
                <a:latin typeface="Times New Roman"/>
                <a:ea typeface="ＭＳ Ｐゴシック" charset="0"/>
                <a:cs typeface="Times New Roman"/>
              </a:rPr>
              <a:t>is dropped whenever </a:t>
            </a:r>
            <a:r>
              <a:rPr lang="en-US" sz="900" b="1" kern="1200" baseline="0" dirty="0" smtClean="0">
                <a:solidFill>
                  <a:schemeClr val="tx1"/>
                </a:solidFill>
                <a:latin typeface="Times New Roman"/>
                <a:ea typeface="ＭＳ Ｐゴシック" charset="0"/>
                <a:cs typeface="Times New Roman"/>
              </a:rPr>
              <a:t>its TEP is less than \lambda. in this example, we don’t show the filters. Since </a:t>
            </a:r>
            <a:r>
              <a:rPr lang="en-US" sz="900" b="1" kern="1200" dirty="0" smtClean="0">
                <a:solidFill>
                  <a:schemeClr val="tx1"/>
                </a:solidFill>
                <a:latin typeface="Times New Roman"/>
                <a:ea typeface="ＭＳ Ｐゴシック" charset="0"/>
                <a:cs typeface="Times New Roman"/>
              </a:rPr>
              <a:t>the selections are ranked with θ2 first, then θ1, and finally θ3,</a:t>
            </a:r>
            <a:r>
              <a:rPr lang="en-US" sz="900" b="1" kern="1200" baseline="0" dirty="0" smtClean="0">
                <a:solidFill>
                  <a:schemeClr val="tx1"/>
                </a:solidFill>
                <a:latin typeface="Times New Roman"/>
                <a:ea typeface="ＭＳ Ｐゴシック" charset="0"/>
                <a:cs typeface="Times New Roman"/>
              </a:rPr>
              <a:t> t</a:t>
            </a:r>
            <a:r>
              <a:rPr lang="en-US" sz="900" b="1" kern="1200" dirty="0" smtClean="0">
                <a:solidFill>
                  <a:schemeClr val="tx1"/>
                </a:solidFill>
                <a:latin typeface="Times New Roman"/>
                <a:ea typeface="ＭＳ Ｐゴシック" charset="0"/>
                <a:cs typeface="Times New Roman"/>
              </a:rPr>
              <a:t>he tuple goes</a:t>
            </a:r>
            <a:r>
              <a:rPr lang="en-US" sz="900" b="1" kern="1200" baseline="0" dirty="0" smtClean="0">
                <a:solidFill>
                  <a:schemeClr val="tx1"/>
                </a:solidFill>
                <a:latin typeface="Times New Roman"/>
                <a:ea typeface="ＭＳ Ｐゴシック" charset="0"/>
                <a:cs typeface="Times New Roman"/>
              </a:rPr>
              <a:t> in this order.</a:t>
            </a:r>
            <a:r>
              <a:rPr lang="en-US" sz="900" b="1" kern="1200" dirty="0" smtClean="0">
                <a:solidFill>
                  <a:schemeClr val="tx1"/>
                </a:solidFill>
                <a:latin typeface="Times New Roman"/>
                <a:ea typeface="ＭＳ Ｐゴシック" charset="0"/>
                <a:cs typeface="Times New Roman"/>
              </a:rPr>
              <a:t> </a:t>
            </a:r>
          </a:p>
          <a:p>
            <a:pPr marL="171450" indent="-171450">
              <a:buFont typeface="Arial"/>
              <a:buChar char="•"/>
            </a:pPr>
            <a:r>
              <a:rPr lang="en-US" sz="900" kern="1200" dirty="0" smtClean="0">
                <a:solidFill>
                  <a:schemeClr val="tx1"/>
                </a:solidFill>
                <a:latin typeface="Times New Roman"/>
                <a:ea typeface="ＭＳ Ｐゴシック" charset="0"/>
                <a:cs typeface="Times New Roman"/>
              </a:rPr>
              <a:t>The 3</a:t>
            </a:r>
            <a:r>
              <a:rPr lang="en-US" sz="900" kern="1200" baseline="30000" dirty="0" smtClean="0">
                <a:solidFill>
                  <a:schemeClr val="tx1"/>
                </a:solidFill>
                <a:latin typeface="Times New Roman"/>
                <a:ea typeface="ＭＳ Ｐゴシック" charset="0"/>
                <a:cs typeface="Times New Roman"/>
              </a:rPr>
              <a:t>rd</a:t>
            </a:r>
            <a:r>
              <a:rPr lang="en-US" sz="900" kern="1200" dirty="0" smtClean="0">
                <a:solidFill>
                  <a:schemeClr val="tx1"/>
                </a:solidFill>
                <a:latin typeface="Times New Roman"/>
                <a:ea typeface="ＭＳ Ｐゴシック" charset="0"/>
                <a:cs typeface="Times New Roman"/>
              </a:rPr>
              <a:t> step</a:t>
            </a:r>
            <a:r>
              <a:rPr lang="en-US" sz="900" kern="1200" baseline="0" dirty="0" smtClean="0">
                <a:solidFill>
                  <a:schemeClr val="tx1"/>
                </a:solidFill>
                <a:latin typeface="Times New Roman"/>
                <a:ea typeface="ＭＳ Ｐゴシック" charset="0"/>
                <a:cs typeface="Times New Roman"/>
              </a:rPr>
              <a:t> is to choose a relation to join with. </a:t>
            </a:r>
            <a:r>
              <a:rPr lang="en-US" sz="900" kern="1200" dirty="0" smtClean="0">
                <a:solidFill>
                  <a:schemeClr val="tx1"/>
                </a:solidFill>
                <a:latin typeface="Times New Roman"/>
                <a:ea typeface="ＭＳ Ｐゴシック" charset="0"/>
                <a:cs typeface="Times New Roman"/>
              </a:rPr>
              <a:t>we probe all available indexes </a:t>
            </a:r>
            <a:r>
              <a:rPr lang="en-US" sz="900" b="1" kern="1200" baseline="0" dirty="0" smtClean="0">
                <a:solidFill>
                  <a:schemeClr val="tx1"/>
                </a:solidFill>
                <a:latin typeface="Times New Roman"/>
                <a:ea typeface="ＭＳ Ｐゴシック" charset="0"/>
                <a:cs typeface="Times New Roman"/>
              </a:rPr>
              <a:t>without retrieving tuples</a:t>
            </a:r>
            <a:r>
              <a:rPr lang="en-US" sz="900" kern="1200" baseline="0" dirty="0" smtClean="0">
                <a:solidFill>
                  <a:schemeClr val="tx1"/>
                </a:solidFill>
                <a:latin typeface="Times New Roman"/>
                <a:ea typeface="ＭＳ Ｐゴシック" charset="0"/>
                <a:cs typeface="Times New Roman"/>
              </a:rPr>
              <a:t> </a:t>
            </a:r>
            <a:r>
              <a:rPr lang="en-US" sz="900" kern="1200" dirty="0" smtClean="0">
                <a:solidFill>
                  <a:schemeClr val="tx1"/>
                </a:solidFill>
                <a:latin typeface="Times New Roman"/>
                <a:ea typeface="ＭＳ Ｐゴシック" charset="0"/>
                <a:cs typeface="Times New Roman"/>
              </a:rPr>
              <a:t>and </a:t>
            </a:r>
            <a:r>
              <a:rPr lang="en-US" sz="900" b="1" kern="1200" dirty="0" smtClean="0">
                <a:solidFill>
                  <a:schemeClr val="tx1"/>
                </a:solidFill>
                <a:latin typeface="Times New Roman"/>
                <a:ea typeface="ＭＳ Ｐゴシック" charset="0"/>
                <a:cs typeface="Times New Roman"/>
              </a:rPr>
              <a:t>count the number of candidates from each index</a:t>
            </a:r>
            <a:r>
              <a:rPr lang="en-US" sz="900" kern="1200" dirty="0" smtClean="0">
                <a:solidFill>
                  <a:schemeClr val="tx1"/>
                </a:solidFill>
                <a:latin typeface="Times New Roman"/>
                <a:ea typeface="ＭＳ Ｐゴシック" charset="0"/>
                <a:cs typeface="Times New Roman"/>
              </a:rPr>
              <a:t>. We then multiply the number of candidates with the cost, and finally</a:t>
            </a:r>
            <a:r>
              <a:rPr lang="en-US" sz="900" kern="1200" baseline="0" dirty="0" smtClean="0">
                <a:solidFill>
                  <a:schemeClr val="tx1"/>
                </a:solidFill>
                <a:latin typeface="Times New Roman"/>
                <a:ea typeface="ＭＳ Ｐゴシック" charset="0"/>
                <a:cs typeface="Times New Roman"/>
              </a:rPr>
              <a:t> </a:t>
            </a:r>
            <a:r>
              <a:rPr lang="en-US" sz="900" kern="1200" dirty="0" smtClean="0">
                <a:solidFill>
                  <a:schemeClr val="tx1"/>
                </a:solidFill>
                <a:latin typeface="Times New Roman"/>
                <a:ea typeface="ＭＳ Ｐゴシック" charset="0"/>
                <a:cs typeface="Times New Roman"/>
              </a:rPr>
              <a:t>choose the join index that has the smallest value of the product. In this example, we choose the join with S using \theta5.</a:t>
            </a:r>
          </a:p>
          <a:p>
            <a:pPr marL="171450" indent="-171450">
              <a:buFont typeface="Arial"/>
              <a:buChar char="•"/>
            </a:pPr>
            <a:r>
              <a:rPr lang="en-US" sz="900" kern="1200" dirty="0" smtClean="0">
                <a:solidFill>
                  <a:schemeClr val="tx1"/>
                </a:solidFill>
                <a:latin typeface="Times New Roman"/>
                <a:ea typeface="ＭＳ Ｐゴシック" charset="0"/>
                <a:cs typeface="Times New Roman"/>
              </a:rPr>
              <a:t> </a:t>
            </a:r>
            <a:r>
              <a:rPr lang="en-US" sz="900" b="1" kern="1200" dirty="0" smtClean="0">
                <a:solidFill>
                  <a:schemeClr val="tx1"/>
                </a:solidFill>
                <a:latin typeface="Times New Roman"/>
                <a:ea typeface="ＭＳ Ｐゴシック" charset="0"/>
                <a:cs typeface="Times New Roman"/>
              </a:rPr>
              <a:t>The 4</a:t>
            </a:r>
            <a:r>
              <a:rPr lang="en-US" sz="900" b="1" kern="1200" baseline="30000" dirty="0" smtClean="0">
                <a:solidFill>
                  <a:schemeClr val="tx1"/>
                </a:solidFill>
                <a:latin typeface="Times New Roman"/>
                <a:ea typeface="ＭＳ Ｐゴシック" charset="0"/>
                <a:cs typeface="Times New Roman"/>
              </a:rPr>
              <a:t>th</a:t>
            </a:r>
            <a:r>
              <a:rPr lang="en-US" sz="900" b="1" kern="1200" dirty="0" smtClean="0">
                <a:solidFill>
                  <a:schemeClr val="tx1"/>
                </a:solidFill>
                <a:latin typeface="Times New Roman"/>
                <a:ea typeface="ＭＳ Ｐゴシック" charset="0"/>
                <a:cs typeface="Times New Roman"/>
              </a:rPr>
              <a:t> step is</a:t>
            </a:r>
            <a:r>
              <a:rPr lang="en-US" sz="900" kern="1200" dirty="0" smtClean="0">
                <a:solidFill>
                  <a:schemeClr val="tx1"/>
                </a:solidFill>
                <a:latin typeface="Times New Roman"/>
                <a:ea typeface="ＭＳ Ｐゴシック" charset="0"/>
                <a:cs typeface="Times New Roman"/>
              </a:rPr>
              <a:t>, we execute the</a:t>
            </a:r>
            <a:r>
              <a:rPr lang="en-US" sz="900" kern="1200" baseline="0" dirty="0" smtClean="0">
                <a:solidFill>
                  <a:schemeClr val="tx1"/>
                </a:solidFill>
                <a:latin typeface="Times New Roman"/>
                <a:ea typeface="ＭＳ Ｐゴシック" charset="0"/>
                <a:cs typeface="Times New Roman"/>
              </a:rPr>
              <a:t> filtered </a:t>
            </a:r>
            <a:r>
              <a:rPr lang="en-US" sz="900" kern="1200" dirty="0" smtClean="0">
                <a:solidFill>
                  <a:schemeClr val="tx1"/>
                </a:solidFill>
                <a:latin typeface="Times New Roman"/>
                <a:ea typeface="ＭＳ Ｐゴシック" charset="0"/>
                <a:cs typeface="Times New Roman"/>
              </a:rPr>
              <a:t>cross product.</a:t>
            </a:r>
            <a:r>
              <a:rPr lang="en-US" sz="900" kern="1200" baseline="0" dirty="0" smtClean="0">
                <a:solidFill>
                  <a:schemeClr val="tx1"/>
                </a:solidFill>
                <a:latin typeface="Times New Roman"/>
                <a:ea typeface="ＭＳ Ｐゴシック" charset="0"/>
                <a:cs typeface="Times New Roman"/>
              </a:rPr>
              <a:t> For each</a:t>
            </a:r>
            <a:r>
              <a:rPr lang="en-US" sz="900" kern="1200" dirty="0" smtClean="0">
                <a:solidFill>
                  <a:schemeClr val="tx1"/>
                </a:solidFill>
                <a:latin typeface="Times New Roman"/>
                <a:ea typeface="ＭＳ Ｐゴシック" charset="0"/>
                <a:cs typeface="Times New Roman"/>
              </a:rPr>
              <a:t> new tuple generated, </a:t>
            </a:r>
            <a:r>
              <a:rPr lang="en-US" sz="900" b="1" kern="1200" dirty="0" smtClean="0">
                <a:solidFill>
                  <a:schemeClr val="tx1"/>
                </a:solidFill>
                <a:latin typeface="Times New Roman"/>
                <a:ea typeface="ＭＳ Ｐゴシック" charset="0"/>
                <a:cs typeface="Times New Roman"/>
              </a:rPr>
              <a:t>we mark all join predicates that involve</a:t>
            </a:r>
            <a:r>
              <a:rPr lang="en-US" sz="900" b="1" kern="1200" baseline="0" dirty="0" smtClean="0">
                <a:solidFill>
                  <a:schemeClr val="tx1"/>
                </a:solidFill>
                <a:latin typeface="Times New Roman"/>
                <a:ea typeface="ＭＳ Ｐゴシック" charset="0"/>
                <a:cs typeface="Times New Roman"/>
              </a:rPr>
              <a:t> the relation we just picked</a:t>
            </a:r>
            <a:r>
              <a:rPr lang="en-US" sz="900" b="1" kern="1200" dirty="0" smtClean="0">
                <a:solidFill>
                  <a:schemeClr val="tx1"/>
                </a:solidFill>
                <a:latin typeface="Times New Roman"/>
                <a:ea typeface="ＭＳ Ｐゴシック" charset="0"/>
                <a:cs typeface="Times New Roman"/>
              </a:rPr>
              <a:t> as selection predicates, and keep other join predicates as they are. </a:t>
            </a:r>
            <a:r>
              <a:rPr lang="en-US" sz="900" kern="1200" dirty="0" smtClean="0">
                <a:solidFill>
                  <a:schemeClr val="tx1"/>
                </a:solidFill>
                <a:latin typeface="Times New Roman"/>
                <a:ea typeface="ＭＳ Ｐゴシック" charset="0"/>
                <a:cs typeface="Times New Roman"/>
              </a:rPr>
              <a:t>In this example, after</a:t>
            </a:r>
            <a:r>
              <a:rPr lang="en-US" sz="900" kern="1200" baseline="0" dirty="0" smtClean="0">
                <a:solidFill>
                  <a:schemeClr val="tx1"/>
                </a:solidFill>
                <a:latin typeface="Times New Roman"/>
                <a:ea typeface="ＭＳ Ｐゴシック" charset="0"/>
                <a:cs typeface="Times New Roman"/>
              </a:rPr>
              <a:t> the filtered cross-product, </a:t>
            </a:r>
            <a:r>
              <a:rPr lang="en-US" sz="900" kern="1200" dirty="0" smtClean="0">
                <a:solidFill>
                  <a:schemeClr val="tx1"/>
                </a:solidFill>
                <a:latin typeface="Times New Roman"/>
                <a:ea typeface="ＭＳ Ｐゴシック" charset="0"/>
                <a:cs typeface="Times New Roman"/>
              </a:rPr>
              <a:t>tuple t1 is paired with three candidates from S. Associate each with </a:t>
            </a:r>
            <a:r>
              <a:rPr lang="en-US" sz="900" dirty="0" smtClean="0">
                <a:latin typeface="Times New Roman"/>
                <a:cs typeface="Times New Roman"/>
              </a:rPr>
              <a:t>θ4 θ5 θ6 as selection</a:t>
            </a:r>
            <a:r>
              <a:rPr lang="en-US" sz="900" baseline="0" dirty="0" smtClean="0">
                <a:latin typeface="Times New Roman"/>
                <a:cs typeface="Times New Roman"/>
              </a:rPr>
              <a:t> predicates and </a:t>
            </a:r>
            <a:r>
              <a:rPr lang="en-US" sz="900" dirty="0" smtClean="0">
                <a:latin typeface="Times New Roman"/>
                <a:cs typeface="Times New Roman"/>
              </a:rPr>
              <a:t>θ7 θ8 as join predicates, and send them </a:t>
            </a:r>
            <a:r>
              <a:rPr lang="en-US" sz="900" kern="1200" dirty="0" smtClean="0">
                <a:solidFill>
                  <a:schemeClr val="tx1"/>
                </a:solidFill>
                <a:latin typeface="Times New Roman"/>
                <a:ea typeface="ＭＳ Ｐゴシック" charset="0"/>
                <a:cs typeface="Times New Roman"/>
              </a:rPr>
              <a:t>back to the to-process pool for further processing</a:t>
            </a:r>
          </a:p>
          <a:p>
            <a:pPr marL="171450" indent="-171450">
              <a:buFont typeface="Arial"/>
              <a:buChar char="•"/>
            </a:pPr>
            <a:endParaRPr lang="en-US" sz="900" kern="1200" dirty="0" smtClean="0">
              <a:solidFill>
                <a:schemeClr val="tx1"/>
              </a:solidFill>
              <a:latin typeface="Times New Roman"/>
              <a:ea typeface="ＭＳ Ｐゴシック" charset="0"/>
              <a:cs typeface="Times New Roman"/>
            </a:endParaRPr>
          </a:p>
          <a:p>
            <a:r>
              <a:rPr lang="en-US" sz="900" kern="1200" dirty="0" smtClean="0">
                <a:solidFill>
                  <a:schemeClr val="tx1"/>
                </a:solidFill>
                <a:latin typeface="Times New Roman"/>
                <a:ea typeface="ＭＳ Ｐゴシック" charset="0"/>
                <a:cs typeface="Times New Roman"/>
              </a:rPr>
              <a:t>repeat the above four steps for each</a:t>
            </a:r>
            <a:r>
              <a:rPr lang="en-US" sz="900" kern="1200" baseline="0" dirty="0" smtClean="0">
                <a:solidFill>
                  <a:schemeClr val="tx1"/>
                </a:solidFill>
                <a:latin typeface="Times New Roman"/>
                <a:ea typeface="ＭＳ Ｐゴシック" charset="0"/>
                <a:cs typeface="Times New Roman"/>
              </a:rPr>
              <a:t> new tuple sent to the to-process tuple pool</a:t>
            </a:r>
            <a:r>
              <a:rPr lang="en-US" sz="900" kern="1200" dirty="0" smtClean="0">
                <a:solidFill>
                  <a:schemeClr val="tx1"/>
                </a:solidFill>
                <a:latin typeface="Times New Roman"/>
                <a:ea typeface="ＭＳ Ｐゴシック" charset="0"/>
                <a:cs typeface="Times New Roman"/>
              </a:rPr>
              <a:t>.</a:t>
            </a:r>
          </a:p>
          <a:p>
            <a:endParaRPr lang="en-US" sz="900" kern="1200" baseline="0" dirty="0" smtClean="0">
              <a:solidFill>
                <a:schemeClr val="tx1"/>
              </a:solidFill>
              <a:latin typeface="Times New Roman"/>
              <a:ea typeface="ＭＳ Ｐゴシック" charset="0"/>
              <a:cs typeface="Times New Roman"/>
            </a:endParaRPr>
          </a:p>
          <a:p>
            <a:endParaRPr lang="en-US" sz="900" kern="1200" baseline="0" dirty="0" smtClean="0">
              <a:solidFill>
                <a:schemeClr val="tx1"/>
              </a:solidFill>
              <a:latin typeface="Times New Roman"/>
              <a:ea typeface="ＭＳ Ｐゴシック" charset="0"/>
              <a:cs typeface="Times New Roman"/>
            </a:endParaRPr>
          </a:p>
          <a:p>
            <a:endParaRPr lang="en-US" sz="900" dirty="0">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19</a:t>
            </a:fld>
            <a:endParaRPr lang="en-US"/>
          </a:p>
        </p:txBody>
      </p:sp>
    </p:spTree>
    <p:extLst>
      <p:ext uri="{BB962C8B-B14F-4D97-AF65-F5344CB8AC3E}">
        <p14:creationId xmlns:p14="http://schemas.microsoft.com/office/powerpoint/2010/main" val="63350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kern="1200" dirty="0" smtClean="0">
                <a:solidFill>
                  <a:schemeClr val="tx1"/>
                </a:solidFill>
                <a:latin typeface="Times New Roman"/>
                <a:ea typeface="ＭＳ Ｐゴシック" charset="0"/>
                <a:cs typeface="Times New Roman"/>
              </a:rPr>
              <a:t>Uncertain data management is important to a wide range of applications,</a:t>
            </a:r>
            <a:r>
              <a:rPr lang="en-US" sz="1100" kern="1200" baseline="0" dirty="0" smtClean="0">
                <a:solidFill>
                  <a:schemeClr val="tx1"/>
                </a:solidFill>
                <a:latin typeface="Times New Roman"/>
                <a:ea typeface="ＭＳ Ｐゴシック" charset="0"/>
                <a:cs typeface="Times New Roman"/>
              </a:rPr>
              <a:t> </a:t>
            </a:r>
            <a:r>
              <a:rPr lang="en-US" altLang="zh-CN" sz="1100" kern="1200" baseline="0" dirty="0" smtClean="0">
                <a:solidFill>
                  <a:schemeClr val="tx1"/>
                </a:solidFill>
                <a:latin typeface="Times New Roman"/>
                <a:ea typeface="ＭＳ Ｐゴシック" charset="0"/>
                <a:cs typeface="Times New Roman"/>
              </a:rPr>
              <a:t>including </a:t>
            </a:r>
            <a:r>
              <a:rPr lang="en-US" sz="1100" b="1" dirty="0" smtClean="0">
                <a:latin typeface="Times New Roman"/>
                <a:cs typeface="Times New Roman"/>
              </a:rPr>
              <a:t>traditional applications</a:t>
            </a:r>
            <a:r>
              <a:rPr lang="en-US" sz="1100" b="1" baseline="0" dirty="0" smtClean="0">
                <a:latin typeface="Times New Roman"/>
                <a:cs typeface="Times New Roman"/>
              </a:rPr>
              <a:t> </a:t>
            </a:r>
            <a:r>
              <a:rPr lang="en-US" sz="1100" baseline="0" dirty="0" smtClean="0">
                <a:latin typeface="Times New Roman"/>
                <a:cs typeface="Times New Roman"/>
              </a:rPr>
              <a:t>like </a:t>
            </a:r>
            <a:r>
              <a:rPr lang="en-US" sz="1100" b="1" dirty="0" smtClean="0">
                <a:latin typeface="Times New Roman"/>
                <a:cs typeface="Times New Roman"/>
              </a:rPr>
              <a:t>information extraction</a:t>
            </a:r>
            <a:r>
              <a:rPr lang="en-US" sz="1100" dirty="0" smtClean="0">
                <a:latin typeface="Times New Roman"/>
                <a:cs typeface="Times New Roman"/>
              </a:rPr>
              <a:t>,</a:t>
            </a:r>
            <a:r>
              <a:rPr lang="en-US" sz="1100" baseline="0" dirty="0" smtClean="0">
                <a:latin typeface="Times New Roman"/>
                <a:cs typeface="Times New Roman"/>
              </a:rPr>
              <a:t> </a:t>
            </a:r>
            <a:r>
              <a:rPr lang="en-US" sz="1100" b="1" dirty="0" smtClean="0">
                <a:latin typeface="Times New Roman"/>
                <a:cs typeface="Times New Roman"/>
              </a:rPr>
              <a:t>sensor networks.</a:t>
            </a:r>
            <a:r>
              <a:rPr lang="en-US" sz="1100" b="1" baseline="0" dirty="0" smtClean="0">
                <a:latin typeface="Times New Roman"/>
                <a:cs typeface="Times New Roman"/>
              </a:rPr>
              <a:t> </a:t>
            </a:r>
            <a:r>
              <a:rPr lang="en-US" sz="1100" b="0" baseline="0" dirty="0" smtClean="0">
                <a:latin typeface="Times New Roman"/>
                <a:cs typeface="Times New Roman"/>
              </a:rPr>
              <a:t>They are also important to new </a:t>
            </a:r>
            <a:r>
              <a:rPr lang="en-US" sz="1100" b="1" dirty="0" smtClean="0">
                <a:latin typeface="Times New Roman"/>
                <a:cs typeface="Times New Roman"/>
              </a:rPr>
              <a:t>large-scale scientific applications</a:t>
            </a:r>
            <a:r>
              <a:rPr lang="en-US" sz="1100" baseline="0" dirty="0" smtClean="0">
                <a:latin typeface="Times New Roman"/>
                <a:cs typeface="Times New Roman"/>
              </a:rPr>
              <a:t> such as </a:t>
            </a:r>
            <a:r>
              <a:rPr lang="en-US" sz="1100" b="1" dirty="0" smtClean="0">
                <a:latin typeface="Times New Roman"/>
                <a:cs typeface="Times New Roman"/>
              </a:rPr>
              <a:t>severe weather monitoring</a:t>
            </a:r>
            <a:r>
              <a:rPr lang="en-US" sz="1100" dirty="0" smtClean="0">
                <a:latin typeface="Times New Roman"/>
                <a:cs typeface="Times New Roman"/>
              </a:rPr>
              <a:t>, </a:t>
            </a:r>
            <a:r>
              <a:rPr lang="en-US" sz="1100" b="1" dirty="0" smtClean="0">
                <a:latin typeface="Times New Roman"/>
                <a:cs typeface="Times New Roman"/>
              </a:rPr>
              <a:t>computational astrophysics</a:t>
            </a:r>
            <a:r>
              <a:rPr lang="en-US" sz="1100" b="0" dirty="0" smtClean="0">
                <a:latin typeface="Times New Roman"/>
                <a:cs typeface="Times New Roman"/>
              </a:rPr>
              <a:t>.</a:t>
            </a:r>
          </a:p>
          <a:p>
            <a:endParaRPr lang="en-US" sz="1100" b="0" dirty="0" smtClean="0">
              <a:latin typeface="Times New Roman"/>
              <a:cs typeface="Times New Roman"/>
            </a:endParaRPr>
          </a:p>
          <a:p>
            <a:r>
              <a:rPr lang="en-US" sz="1100" kern="1200" dirty="0" smtClean="0">
                <a:solidFill>
                  <a:schemeClr val="tx1"/>
                </a:solidFill>
                <a:latin typeface="Times New Roman"/>
                <a:ea typeface="ＭＳ Ｐゴシック" charset="0"/>
                <a:cs typeface="Times New Roman"/>
              </a:rPr>
              <a:t>It’s known that almost all scientific data that results from real-world measurements is uncertain. Therefore managing</a:t>
            </a:r>
            <a:r>
              <a:rPr lang="en-US" sz="1100" kern="1200" baseline="0" dirty="0" smtClean="0">
                <a:solidFill>
                  <a:schemeClr val="tx1"/>
                </a:solidFill>
                <a:latin typeface="Times New Roman"/>
                <a:ea typeface="ＭＳ Ｐゴシック" charset="0"/>
                <a:cs typeface="Times New Roman"/>
              </a:rPr>
              <a:t> uncertain data </a:t>
            </a:r>
            <a:r>
              <a:rPr lang="en-US" sz="1100" kern="1200" dirty="0" smtClean="0">
                <a:solidFill>
                  <a:schemeClr val="tx1"/>
                </a:solidFill>
                <a:latin typeface="Times New Roman"/>
                <a:ea typeface="ＭＳ Ｐゴシック" charset="0"/>
                <a:cs typeface="Times New Roman"/>
              </a:rPr>
              <a:t>is a key component of scientific data management systems.</a:t>
            </a:r>
            <a:endParaRPr lang="en-US" sz="1100" b="1" dirty="0">
              <a:latin typeface="Times New Roman"/>
              <a:cs typeface="Times New Roman"/>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fld id="{AA61B711-8FE8-6A48-96A4-52C2ECC4695E}" type="slidenum">
              <a:rPr lang="en-US" sz="1200"/>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a:cs typeface="Times New Roman"/>
            </a:endParaRPr>
          </a:p>
          <a:p>
            <a:r>
              <a:rPr lang="en-US" dirty="0">
                <a:latin typeface="Times New Roman"/>
                <a:cs typeface="Times New Roman"/>
              </a:rPr>
              <a:t>----- Meeting Notes (8/25/11 14:02) -----</a:t>
            </a:r>
          </a:p>
          <a:p>
            <a:r>
              <a:rPr lang="en-US" dirty="0">
                <a:latin typeface="Times New Roman"/>
                <a:cs typeface="Times New Roman"/>
              </a:rPr>
              <a:t>Finally we show our evaluation results </a:t>
            </a:r>
            <a:r>
              <a:rPr lang="en-US" b="1" dirty="0" smtClean="0">
                <a:latin typeface="Times New Roman"/>
                <a:cs typeface="Times New Roman"/>
              </a:rPr>
              <a:t>using</a:t>
            </a:r>
            <a:r>
              <a:rPr lang="en-US" b="1" baseline="0" dirty="0" smtClean="0">
                <a:latin typeface="Times New Roman"/>
                <a:cs typeface="Times New Roman"/>
              </a:rPr>
              <a:t> real data and queries in SDSS</a:t>
            </a:r>
            <a:endParaRPr lang="en-US" b="1" dirty="0">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20</a:t>
            </a:fld>
            <a:endParaRPr lang="en-US"/>
          </a:p>
        </p:txBody>
      </p:sp>
    </p:spTree>
    <p:extLst>
      <p:ext uri="{BB962C8B-B14F-4D97-AF65-F5344CB8AC3E}">
        <p14:creationId xmlns:p14="http://schemas.microsoft.com/office/powerpoint/2010/main" val="759827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latin typeface="Times New Roman"/>
                <a:ea typeface="ＭＳ Ｐゴシック" charset="0"/>
                <a:cs typeface="Times New Roman"/>
              </a:rPr>
              <a:t>We first evaluate our general filtering technique. We consider a selection </a:t>
            </a:r>
            <a:r>
              <a:rPr lang="en-US" altLang="zh-CN" sz="1000" kern="1200" dirty="0" smtClean="0">
                <a:solidFill>
                  <a:schemeClr val="tx1"/>
                </a:solidFill>
                <a:latin typeface="Times New Roman"/>
                <a:ea typeface="ＭＳ Ｐゴシック" charset="0"/>
                <a:cs typeface="Times New Roman"/>
              </a:rPr>
              <a:t>where attribute </a:t>
            </a:r>
            <a:r>
              <a:rPr lang="en-US" altLang="zh-CN" sz="1000" kern="1200" dirty="0" err="1" smtClean="0">
                <a:solidFill>
                  <a:schemeClr val="tx1"/>
                </a:solidFill>
                <a:latin typeface="Times New Roman"/>
                <a:ea typeface="ＭＳ Ｐゴシック" charset="0"/>
                <a:cs typeface="Times New Roman"/>
              </a:rPr>
              <a:t>rowc</a:t>
            </a:r>
            <a:r>
              <a:rPr lang="en-US" altLang="zh-CN" sz="1000" kern="1200" dirty="0" smtClean="0">
                <a:solidFill>
                  <a:schemeClr val="tx1"/>
                </a:solidFill>
                <a:latin typeface="Times New Roman"/>
                <a:ea typeface="ＭＳ Ｐゴシック" charset="0"/>
                <a:cs typeface="Times New Roman"/>
              </a:rPr>
              <a:t> and </a:t>
            </a:r>
            <a:r>
              <a:rPr lang="en-US" altLang="zh-CN" sz="1000" kern="1200" dirty="0" err="1" smtClean="0">
                <a:solidFill>
                  <a:schemeClr val="tx1"/>
                </a:solidFill>
                <a:latin typeface="Times New Roman"/>
                <a:ea typeface="ＭＳ Ｐゴシック" charset="0"/>
                <a:cs typeface="Times New Roman"/>
              </a:rPr>
              <a:t>colc</a:t>
            </a:r>
            <a:r>
              <a:rPr lang="en-US" altLang="zh-CN" sz="1000" kern="1200" dirty="0" smtClean="0">
                <a:solidFill>
                  <a:schemeClr val="tx1"/>
                </a:solidFill>
                <a:latin typeface="Times New Roman"/>
                <a:ea typeface="ＭＳ Ｐゴシック" charset="0"/>
                <a:cs typeface="Times New Roman"/>
              </a:rPr>
              <a:t> is in the range from</a:t>
            </a:r>
            <a:r>
              <a:rPr lang="en-US" altLang="zh-CN" sz="1000" kern="1200" baseline="0" dirty="0" smtClean="0">
                <a:solidFill>
                  <a:schemeClr val="tx1"/>
                </a:solidFill>
                <a:latin typeface="Times New Roman"/>
                <a:ea typeface="ＭＳ Ｐゴシック" charset="0"/>
                <a:cs typeface="Times New Roman"/>
              </a:rPr>
              <a:t> 100 to 100+\delta. </a:t>
            </a:r>
            <a:r>
              <a:rPr lang="en-US" sz="1000" kern="1200" dirty="0" smtClean="0">
                <a:solidFill>
                  <a:schemeClr val="tx1"/>
                </a:solidFill>
                <a:latin typeface="Times New Roman"/>
                <a:ea typeface="ＭＳ Ｐゴシック" charset="0"/>
                <a:cs typeface="Times New Roman"/>
              </a:rPr>
              <a:t>The data is from SDSS and </a:t>
            </a:r>
            <a:r>
              <a:rPr lang="en-US" sz="1000" kern="1200" dirty="0" err="1" smtClean="0">
                <a:solidFill>
                  <a:schemeClr val="tx1"/>
                </a:solidFill>
                <a:latin typeface="Times New Roman"/>
                <a:ea typeface="ＭＳ Ｐゴシック" charset="0"/>
                <a:cs typeface="Times New Roman"/>
              </a:rPr>
              <a:t>rowc</a:t>
            </a:r>
            <a:r>
              <a:rPr lang="en-US" sz="1000" kern="1200" dirty="0" smtClean="0">
                <a:solidFill>
                  <a:schemeClr val="tx1"/>
                </a:solidFill>
                <a:latin typeface="Times New Roman"/>
                <a:ea typeface="ＭＳ Ｐゴシック" charset="0"/>
                <a:cs typeface="Times New Roman"/>
              </a:rPr>
              <a:t> and </a:t>
            </a:r>
            <a:r>
              <a:rPr lang="en-US" sz="1000" kern="1200" dirty="0" err="1" smtClean="0">
                <a:solidFill>
                  <a:schemeClr val="tx1"/>
                </a:solidFill>
                <a:latin typeface="Times New Roman"/>
                <a:ea typeface="ＭＳ Ｐゴシック" charset="0"/>
                <a:cs typeface="Times New Roman"/>
              </a:rPr>
              <a:t>colc</a:t>
            </a:r>
            <a:r>
              <a:rPr lang="en-US" sz="1000" kern="1200" baseline="0" dirty="0" smtClean="0">
                <a:solidFill>
                  <a:schemeClr val="tx1"/>
                </a:solidFill>
                <a:latin typeface="Times New Roman"/>
                <a:ea typeface="ＭＳ Ｐゴシック" charset="0"/>
                <a:cs typeface="Times New Roman"/>
              </a:rPr>
              <a:t> are modeled by bivariate Gaussians.</a:t>
            </a:r>
          </a:p>
          <a:p>
            <a:endParaRPr lang="en-US" sz="1000" kern="1200" baseline="0" dirty="0" smtClean="0">
              <a:solidFill>
                <a:schemeClr val="tx1"/>
              </a:solidFill>
              <a:latin typeface="Times New Roman"/>
              <a:ea typeface="ＭＳ Ｐゴシック" charset="0"/>
              <a:cs typeface="Times New Roman"/>
            </a:endParaRPr>
          </a:p>
          <a:p>
            <a:r>
              <a:rPr lang="en-US" sz="1000" b="1" kern="1200" baseline="0" dirty="0" smtClean="0">
                <a:solidFill>
                  <a:schemeClr val="tx1"/>
                </a:solidFill>
                <a:latin typeface="Times New Roman"/>
                <a:ea typeface="ＭＳ Ｐゴシック" charset="0"/>
                <a:cs typeface="Times New Roman"/>
              </a:rPr>
              <a:t>Parameters include </a:t>
            </a:r>
            <a:r>
              <a:rPr lang="en-US" sz="1000" kern="1200" baseline="0" dirty="0" smtClean="0">
                <a:solidFill>
                  <a:schemeClr val="tx1"/>
                </a:solidFill>
                <a:latin typeface="Times New Roman"/>
                <a:ea typeface="ＭＳ Ｐゴシック" charset="0"/>
                <a:cs typeface="Times New Roman"/>
              </a:rPr>
              <a:t>\delta which controls the predicate range and \lambda which is the probability threshold. </a:t>
            </a:r>
            <a:r>
              <a:rPr lang="en-US" sz="1000" b="1" kern="1200" dirty="0" smtClean="0">
                <a:solidFill>
                  <a:schemeClr val="tx1"/>
                </a:solidFill>
                <a:latin typeface="Times New Roman"/>
                <a:ea typeface="ＭＳ Ｐゴシック" charset="0"/>
                <a:cs typeface="Times New Roman"/>
              </a:rPr>
              <a:t>We first set the threshold </a:t>
            </a:r>
            <a:r>
              <a:rPr lang="en-US" sz="1000" b="1" kern="1200" dirty="0" err="1" smtClean="0">
                <a:solidFill>
                  <a:schemeClr val="tx1"/>
                </a:solidFill>
                <a:latin typeface="Times New Roman"/>
                <a:ea typeface="ＭＳ Ｐゴシック" charset="0"/>
                <a:cs typeface="Times New Roman"/>
              </a:rPr>
              <a:t>λ</a:t>
            </a:r>
            <a:r>
              <a:rPr lang="en-US" sz="1000" b="1" kern="1200" dirty="0" smtClean="0">
                <a:solidFill>
                  <a:schemeClr val="tx1"/>
                </a:solidFill>
                <a:latin typeface="Times New Roman"/>
                <a:ea typeface="ＭＳ Ｐゴシック" charset="0"/>
                <a:cs typeface="Times New Roman"/>
              </a:rPr>
              <a:t> = 0.7 and varied </a:t>
            </a:r>
            <a:r>
              <a:rPr lang="en-US" sz="1000" b="1" kern="1200" dirty="0" err="1" smtClean="0">
                <a:solidFill>
                  <a:schemeClr val="tx1"/>
                </a:solidFill>
                <a:latin typeface="Times New Roman"/>
                <a:ea typeface="ＭＳ Ｐゴシック" charset="0"/>
                <a:cs typeface="Times New Roman"/>
              </a:rPr>
              <a:t>δ</a:t>
            </a:r>
            <a:r>
              <a:rPr lang="en-US" sz="1000" b="1" kern="1200" dirty="0" smtClean="0">
                <a:solidFill>
                  <a:schemeClr val="tx1"/>
                </a:solidFill>
                <a:latin typeface="Times New Roman"/>
                <a:ea typeface="ＭＳ Ｐゴシック" charset="0"/>
                <a:cs typeface="Times New Roman"/>
              </a:rPr>
              <a:t> from 200 to 2000</a:t>
            </a:r>
            <a:r>
              <a:rPr lang="en-US" sz="1000" b="1" kern="1200" baseline="0" dirty="0" smtClean="0">
                <a:solidFill>
                  <a:schemeClr val="tx1"/>
                </a:solidFill>
                <a:latin typeface="Times New Roman"/>
                <a:ea typeface="ＭＳ Ｐゴシック" charset="0"/>
                <a:cs typeface="Times New Roman"/>
              </a:rPr>
              <a:t>. This value range of \delta </a:t>
            </a:r>
            <a:r>
              <a:rPr lang="en-US" sz="1000" b="1" kern="1200" dirty="0" smtClean="0">
                <a:solidFill>
                  <a:schemeClr val="tx1"/>
                </a:solidFill>
                <a:latin typeface="Times New Roman"/>
                <a:ea typeface="ＭＳ Ｐゴシック" charset="0"/>
                <a:cs typeface="Times New Roman"/>
              </a:rPr>
              <a:t>approximately covers </a:t>
            </a:r>
            <a:r>
              <a:rPr lang="en-US" sz="1000" b="1" kern="1200" dirty="0" err="1" smtClean="0">
                <a:solidFill>
                  <a:schemeClr val="tx1"/>
                </a:solidFill>
                <a:latin typeface="Times New Roman"/>
                <a:ea typeface="ＭＳ Ｐゴシック" charset="0"/>
                <a:cs typeface="Times New Roman"/>
              </a:rPr>
              <a:t>selectivities</a:t>
            </a:r>
            <a:r>
              <a:rPr lang="en-US" sz="1000" b="1" kern="1200" dirty="0" smtClean="0">
                <a:solidFill>
                  <a:schemeClr val="tx1"/>
                </a:solidFill>
                <a:latin typeface="Times New Roman"/>
                <a:ea typeface="ＭＳ Ｐゴシック" charset="0"/>
                <a:cs typeface="Times New Roman"/>
              </a:rPr>
              <a:t> from 0% to 100%. </a:t>
            </a:r>
          </a:p>
          <a:p>
            <a:endParaRPr lang="en-US" sz="1000" kern="1200" dirty="0" smtClean="0">
              <a:solidFill>
                <a:schemeClr val="tx1"/>
              </a:solidFill>
              <a:latin typeface="Times New Roman"/>
              <a:ea typeface="ＭＳ Ｐゴシック" charset="0"/>
              <a:cs typeface="Times New Roman"/>
            </a:endParaRPr>
          </a:p>
          <a:p>
            <a:r>
              <a:rPr lang="en-US" sz="1000" kern="1200" dirty="0" smtClean="0">
                <a:solidFill>
                  <a:schemeClr val="tx1"/>
                </a:solidFill>
                <a:latin typeface="Times New Roman"/>
                <a:ea typeface="ＭＳ Ｐゴシック" charset="0"/>
                <a:cs typeface="Times New Roman"/>
              </a:rPr>
              <a:t>Our metric</a:t>
            </a:r>
            <a:r>
              <a:rPr lang="en-US" sz="1000" kern="1200" baseline="0" dirty="0" smtClean="0">
                <a:solidFill>
                  <a:schemeClr val="tx1"/>
                </a:solidFill>
                <a:latin typeface="Times New Roman"/>
                <a:ea typeface="ＭＳ Ｐゴシック" charset="0"/>
                <a:cs typeface="Times New Roman"/>
              </a:rPr>
              <a:t> is </a:t>
            </a:r>
            <a:r>
              <a:rPr lang="en-US" sz="1000" kern="1200" dirty="0" smtClean="0">
                <a:solidFill>
                  <a:schemeClr val="tx1"/>
                </a:solidFill>
                <a:latin typeface="Times New Roman"/>
                <a:ea typeface="ＭＳ Ｐゴシック" charset="0"/>
                <a:cs typeface="Times New Roman"/>
              </a:rPr>
              <a:t>the time cost per tuple for evaluating the selection.</a:t>
            </a:r>
          </a:p>
          <a:p>
            <a:endParaRPr lang="en-US" sz="1000" kern="1200" dirty="0" smtClean="0">
              <a:solidFill>
                <a:schemeClr val="tx1"/>
              </a:solidFill>
              <a:latin typeface="Times New Roman"/>
              <a:ea typeface="ＭＳ Ｐゴシック" charset="0"/>
              <a:cs typeface="Times New Roman"/>
            </a:endParaRPr>
          </a:p>
          <a:p>
            <a:r>
              <a:rPr lang="en-US" sz="1000" kern="1200" dirty="0" smtClean="0">
                <a:solidFill>
                  <a:schemeClr val="tx1"/>
                </a:solidFill>
                <a:latin typeface="Times New Roman"/>
                <a:ea typeface="ＭＳ Ｐゴシック" charset="0"/>
                <a:cs typeface="Times New Roman"/>
              </a:rPr>
              <a:t>We made</a:t>
            </a:r>
            <a:r>
              <a:rPr lang="en-US" sz="1000" kern="1200" baseline="0" dirty="0" smtClean="0">
                <a:solidFill>
                  <a:schemeClr val="tx1"/>
                </a:solidFill>
                <a:latin typeface="Times New Roman"/>
                <a:ea typeface="ＭＳ Ｐゴシック" charset="0"/>
                <a:cs typeface="Times New Roman"/>
              </a:rPr>
              <a:t> the following observations:</a:t>
            </a:r>
            <a:endParaRPr lang="en-US" sz="1000" kern="1200" dirty="0" smtClean="0">
              <a:solidFill>
                <a:schemeClr val="tx1"/>
              </a:solidFill>
              <a:latin typeface="Times New Roman"/>
              <a:ea typeface="ＭＳ Ｐゴシック" charset="0"/>
              <a:cs typeface="Times New Roman"/>
            </a:endParaRPr>
          </a:p>
          <a:p>
            <a:endParaRPr lang="en-US" sz="1000" kern="1200" dirty="0" smtClean="0">
              <a:solidFill>
                <a:schemeClr val="tx1"/>
              </a:solidFill>
              <a:latin typeface="Times New Roman"/>
              <a:ea typeface="ＭＳ Ｐゴシック" charset="0"/>
              <a:cs typeface="Times New Roman"/>
            </a:endParaRPr>
          </a:p>
          <a:p>
            <a:r>
              <a:rPr lang="en-US" sz="1000" kern="1200" dirty="0" smtClean="0">
                <a:solidFill>
                  <a:schemeClr val="tx1"/>
                </a:solidFill>
                <a:latin typeface="Times New Roman"/>
                <a:ea typeface="ＭＳ Ｐゴシック" charset="0"/>
                <a:cs typeface="Times New Roman"/>
              </a:rPr>
              <a:t>1: Without</a:t>
            </a:r>
            <a:r>
              <a:rPr lang="en-US" sz="1000" kern="1200" baseline="0" dirty="0" smtClean="0">
                <a:solidFill>
                  <a:schemeClr val="tx1"/>
                </a:solidFill>
                <a:latin typeface="Times New Roman"/>
                <a:ea typeface="ＭＳ Ｐゴシック" charset="0"/>
                <a:cs typeface="Times New Roman"/>
              </a:rPr>
              <a:t> filters, </a:t>
            </a:r>
            <a:r>
              <a:rPr lang="en-US" sz="1000" kern="1200" dirty="0" smtClean="0">
                <a:solidFill>
                  <a:schemeClr val="tx1"/>
                </a:solidFill>
                <a:latin typeface="Times New Roman"/>
                <a:ea typeface="ＭＳ Ｐゴシック" charset="0"/>
                <a:cs typeface="Times New Roman"/>
              </a:rPr>
              <a:t>selections </a:t>
            </a:r>
            <a:r>
              <a:rPr lang="en-US" sz="1000" b="1" kern="1200" dirty="0" smtClean="0">
                <a:solidFill>
                  <a:schemeClr val="tx1"/>
                </a:solidFill>
                <a:latin typeface="Times New Roman"/>
                <a:ea typeface="ＭＳ Ｐゴシック" charset="0"/>
                <a:cs typeface="Times New Roman"/>
              </a:rPr>
              <a:t>incur </a:t>
            </a:r>
            <a:r>
              <a:rPr lang="en-US" sz="1000" kern="1200" dirty="0" smtClean="0">
                <a:solidFill>
                  <a:schemeClr val="tx1"/>
                </a:solidFill>
                <a:latin typeface="Times New Roman"/>
                <a:ea typeface="ＭＳ Ｐゴシック" charset="0"/>
                <a:cs typeface="Times New Roman"/>
              </a:rPr>
              <a:t>a constant high cost for all predicate ranges tested,</a:t>
            </a:r>
            <a:r>
              <a:rPr lang="en-US" sz="1000" kern="1200" baseline="0" dirty="0" smtClean="0">
                <a:solidFill>
                  <a:schemeClr val="tx1"/>
                </a:solidFill>
                <a:latin typeface="Times New Roman"/>
                <a:ea typeface="ＭＳ Ｐゴシック" charset="0"/>
                <a:cs typeface="Times New Roman"/>
              </a:rPr>
              <a:t> b</a:t>
            </a:r>
            <a:r>
              <a:rPr lang="en-US" sz="1000" kern="1200" dirty="0" smtClean="0">
                <a:solidFill>
                  <a:schemeClr val="tx1"/>
                </a:solidFill>
                <a:latin typeface="Times New Roman"/>
                <a:ea typeface="ＭＳ Ｐゴシック" charset="0"/>
                <a:cs typeface="Times New Roman"/>
              </a:rPr>
              <a:t>ecause it computes a 2-dimensional integral for each tuple, no matter what </a:t>
            </a:r>
            <a:r>
              <a:rPr lang="en-US" sz="1000" kern="1200" dirty="0" err="1" smtClean="0">
                <a:solidFill>
                  <a:schemeClr val="tx1"/>
                </a:solidFill>
                <a:latin typeface="Times New Roman"/>
                <a:ea typeface="ＭＳ Ｐゴシック" charset="0"/>
                <a:cs typeface="Times New Roman"/>
              </a:rPr>
              <a:t>δ</a:t>
            </a:r>
            <a:r>
              <a:rPr lang="en-US" sz="1000" kern="1200" dirty="0" smtClean="0">
                <a:solidFill>
                  <a:schemeClr val="tx1"/>
                </a:solidFill>
                <a:latin typeface="Times New Roman"/>
                <a:ea typeface="ＭＳ Ｐゴシック" charset="0"/>
                <a:cs typeface="Times New Roman"/>
              </a:rPr>
              <a:t> value is given. </a:t>
            </a:r>
          </a:p>
          <a:p>
            <a:endParaRPr lang="en-US" sz="1000" kern="1200" dirty="0" smtClean="0">
              <a:solidFill>
                <a:schemeClr val="tx1"/>
              </a:solidFill>
              <a:latin typeface="Times New Roman"/>
              <a:ea typeface="ＭＳ Ｐゴシック" charset="0"/>
              <a:cs typeface="Times New Roman"/>
            </a:endParaRPr>
          </a:p>
          <a:p>
            <a:r>
              <a:rPr lang="en-US" sz="1000" kern="1200" dirty="0" smtClean="0">
                <a:solidFill>
                  <a:schemeClr val="tx1"/>
                </a:solidFill>
                <a:latin typeface="Times New Roman"/>
                <a:ea typeface="ＭＳ Ｐゴシック" charset="0"/>
                <a:cs typeface="Times New Roman"/>
              </a:rPr>
              <a:t>2: In contrast, using our filter the per tuple cost is very low for small </a:t>
            </a:r>
            <a:r>
              <a:rPr lang="en-US" sz="1000" kern="1200" dirty="0" err="1" smtClean="0">
                <a:solidFill>
                  <a:schemeClr val="tx1"/>
                </a:solidFill>
                <a:latin typeface="Times New Roman"/>
                <a:ea typeface="ＭＳ Ｐゴシック" charset="0"/>
                <a:cs typeface="Times New Roman"/>
              </a:rPr>
              <a:t>δ</a:t>
            </a:r>
            <a:r>
              <a:rPr lang="en-US" sz="1000" kern="1200" dirty="0" smtClean="0">
                <a:solidFill>
                  <a:schemeClr val="tx1"/>
                </a:solidFill>
                <a:latin typeface="Times New Roman"/>
                <a:ea typeface="ＭＳ Ｐゴシック" charset="0"/>
                <a:cs typeface="Times New Roman"/>
              </a:rPr>
              <a:t> values because most tuples can be filtered without computing integrals. </a:t>
            </a:r>
            <a:r>
              <a:rPr lang="en-US" sz="1000" b="1" kern="1200" dirty="0" smtClean="0">
                <a:solidFill>
                  <a:schemeClr val="tx1"/>
                </a:solidFill>
                <a:latin typeface="Times New Roman"/>
                <a:ea typeface="ＭＳ Ｐゴシック" charset="0"/>
                <a:cs typeface="Times New Roman"/>
              </a:rPr>
              <a:t>As </a:t>
            </a:r>
            <a:r>
              <a:rPr lang="en-US" sz="1000" b="1" kern="1200" dirty="0" err="1" smtClean="0">
                <a:solidFill>
                  <a:schemeClr val="tx1"/>
                </a:solidFill>
                <a:latin typeface="Times New Roman"/>
                <a:ea typeface="ＭＳ Ｐゴシック" charset="0"/>
                <a:cs typeface="Times New Roman"/>
              </a:rPr>
              <a:t>δ</a:t>
            </a:r>
            <a:r>
              <a:rPr lang="en-US" sz="1000" b="1" kern="1200" dirty="0" smtClean="0">
                <a:solidFill>
                  <a:schemeClr val="tx1"/>
                </a:solidFill>
                <a:latin typeface="Times New Roman"/>
                <a:ea typeface="ＭＳ Ｐゴシック" charset="0"/>
                <a:cs typeface="Times New Roman"/>
              </a:rPr>
              <a:t> grows, more tuples pass the filter and invoke integrals for exact evaluation. </a:t>
            </a:r>
          </a:p>
          <a:p>
            <a:endParaRPr lang="en-US" sz="1000" kern="1200" dirty="0" smtClean="0">
              <a:solidFill>
                <a:schemeClr val="tx1"/>
              </a:solidFill>
              <a:latin typeface="Times New Roman"/>
              <a:ea typeface="ＭＳ Ｐゴシック" charset="0"/>
              <a:cs typeface="Times New Roman"/>
            </a:endParaRPr>
          </a:p>
          <a:p>
            <a:r>
              <a:rPr lang="en-US" sz="1000" kern="1200" dirty="0" smtClean="0">
                <a:solidFill>
                  <a:schemeClr val="tx1"/>
                </a:solidFill>
                <a:latin typeface="Times New Roman"/>
                <a:ea typeface="ＭＳ Ｐゴシック" charset="0"/>
                <a:cs typeface="Times New Roman"/>
              </a:rPr>
              <a:t>3:</a:t>
            </a:r>
            <a:r>
              <a:rPr lang="en-US" sz="1000" kern="1200" baseline="0" dirty="0" smtClean="0">
                <a:solidFill>
                  <a:schemeClr val="tx1"/>
                </a:solidFill>
                <a:latin typeface="Times New Roman"/>
                <a:ea typeface="ＭＳ Ｐゴシック" charset="0"/>
                <a:cs typeface="Times New Roman"/>
              </a:rPr>
              <a:t> </a:t>
            </a:r>
            <a:r>
              <a:rPr lang="en-US" sz="1000" b="1" kern="1200" dirty="0" err="1" smtClean="0">
                <a:solidFill>
                  <a:schemeClr val="tx1"/>
                </a:solidFill>
                <a:latin typeface="Times New Roman"/>
                <a:ea typeface="ＭＳ Ｐゴシック" charset="0"/>
                <a:cs typeface="Times New Roman"/>
              </a:rPr>
              <a:t>λ</a:t>
            </a:r>
            <a:r>
              <a:rPr lang="en-US" sz="1000" b="1" kern="1200" dirty="0" smtClean="0">
                <a:solidFill>
                  <a:schemeClr val="tx1"/>
                </a:solidFill>
                <a:latin typeface="Times New Roman"/>
                <a:ea typeface="ＭＳ Ｐゴシック" charset="0"/>
                <a:cs typeface="Times New Roman"/>
              </a:rPr>
              <a:t> mainly affects the number of tuples that pass the selection</a:t>
            </a:r>
            <a:r>
              <a:rPr lang="en-US" sz="1000" kern="1200" dirty="0" smtClean="0">
                <a:solidFill>
                  <a:schemeClr val="tx1"/>
                </a:solidFill>
                <a:latin typeface="Times New Roman"/>
                <a:ea typeface="ＭＳ Ｐゴシック" charset="0"/>
                <a:cs typeface="Times New Roman"/>
              </a:rPr>
              <a:t>. We also</a:t>
            </a:r>
            <a:r>
              <a:rPr lang="en-US" sz="1000" kern="1200" baseline="0" dirty="0" smtClean="0">
                <a:solidFill>
                  <a:schemeClr val="tx1"/>
                </a:solidFill>
                <a:latin typeface="Times New Roman"/>
                <a:ea typeface="ＭＳ Ｐゴシック" charset="0"/>
                <a:cs typeface="Times New Roman"/>
              </a:rPr>
              <a:t> tested larger \lambda values. The larger \lambda is, the more performance gains the filters provide</a:t>
            </a:r>
            <a:endParaRPr lang="en-US" sz="1000" dirty="0">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21</a:t>
            </a:fld>
            <a:endParaRPr lang="en-US"/>
          </a:p>
        </p:txBody>
      </p:sp>
    </p:spTree>
    <p:extLst>
      <p:ext uri="{BB962C8B-B14F-4D97-AF65-F5344CB8AC3E}">
        <p14:creationId xmlns:p14="http://schemas.microsoft.com/office/powerpoint/2010/main" val="123657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latin typeface="Times New Roman"/>
                <a:ea typeface="ＭＳ Ｐゴシック" charset="0"/>
                <a:cs typeface="Times New Roman"/>
              </a:rPr>
              <a:t>We next evaluate</a:t>
            </a:r>
            <a:r>
              <a:rPr lang="en-US" sz="1100" kern="1200" baseline="0" dirty="0" smtClean="0">
                <a:solidFill>
                  <a:schemeClr val="tx1"/>
                </a:solidFill>
                <a:latin typeface="Times New Roman"/>
                <a:ea typeface="ＭＳ Ｐゴシック" charset="0"/>
                <a:cs typeface="Times New Roman"/>
              </a:rPr>
              <a:t> </a:t>
            </a:r>
            <a:r>
              <a:rPr lang="en-US" sz="1100" kern="1200" dirty="0" smtClean="0">
                <a:solidFill>
                  <a:schemeClr val="tx1"/>
                </a:solidFill>
                <a:latin typeface="Times New Roman"/>
                <a:ea typeface="ＭＳ Ｐゴシック" charset="0"/>
                <a:cs typeface="Times New Roman"/>
              </a:rPr>
              <a:t>our index for band joins of Gaussians</a:t>
            </a:r>
            <a:r>
              <a:rPr lang="en-US" sz="1100" kern="1200" baseline="0" dirty="0" smtClean="0">
                <a:solidFill>
                  <a:schemeClr val="tx1"/>
                </a:solidFill>
                <a:latin typeface="Times New Roman"/>
                <a:ea typeface="ＭＳ Ｐゴシック" charset="0"/>
                <a:cs typeface="Times New Roman"/>
              </a:rPr>
              <a:t> in the stream setting, where the index construction, lookup and validation are all performed in-memory.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latin typeface="Times New Roman"/>
                <a:ea typeface="ＭＳ Ｐゴシック" charset="0"/>
                <a:cs typeface="Times New Roman"/>
              </a:rPr>
              <a:t>We compare our</a:t>
            </a:r>
            <a:r>
              <a:rPr lang="en-US" sz="1100" kern="1200" baseline="0" dirty="0" smtClean="0">
                <a:solidFill>
                  <a:schemeClr val="tx1"/>
                </a:solidFill>
                <a:latin typeface="Times New Roman"/>
                <a:ea typeface="ＭＳ Ｐゴシック" charset="0"/>
                <a:cs typeface="Times New Roman"/>
              </a:rPr>
              <a:t> index with </a:t>
            </a:r>
            <a:r>
              <a:rPr lang="en-US" sz="1100" b="1" kern="1200" baseline="0" dirty="0" smtClean="0">
                <a:solidFill>
                  <a:schemeClr val="tx1"/>
                </a:solidFill>
                <a:latin typeface="Times New Roman"/>
                <a:ea typeface="ＭＳ Ｐゴシック" charset="0"/>
                <a:cs typeface="Times New Roman"/>
              </a:rPr>
              <a:t>the state-of-the-art index, </a:t>
            </a:r>
            <a:r>
              <a:rPr lang="en-US" sz="1100" b="1" kern="1200" baseline="0" dirty="0" err="1" smtClean="0">
                <a:solidFill>
                  <a:schemeClr val="tx1"/>
                </a:solidFill>
                <a:latin typeface="Times New Roman"/>
                <a:ea typeface="ＭＳ Ｐゴシック" charset="0"/>
                <a:cs typeface="Times New Roman"/>
              </a:rPr>
              <a:t>xbound</a:t>
            </a:r>
            <a:r>
              <a:rPr lang="en-US" sz="1100" kern="1200" baseline="0" dirty="0" smtClean="0">
                <a:solidFill>
                  <a:schemeClr val="tx1"/>
                </a:solidFill>
                <a:latin typeface="Times New Roman"/>
                <a:ea typeface="ＭＳ Ｐゴシック" charset="0"/>
                <a:cs typeface="Times New Roman"/>
              </a:rPr>
              <a:t>.</a:t>
            </a:r>
            <a:endParaRPr lang="en-US" sz="1100" kern="1200" dirty="0" smtClean="0">
              <a:solidFill>
                <a:schemeClr val="tx1"/>
              </a:solidFill>
              <a:latin typeface="Times New Roman"/>
              <a:ea typeface="ＭＳ Ｐゴシック" charset="0"/>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smtClean="0">
                <a:solidFill>
                  <a:schemeClr val="tx1"/>
                </a:solidFill>
                <a:latin typeface="Times New Roman"/>
                <a:ea typeface="ＭＳ Ｐゴシック" charset="0"/>
                <a:cs typeface="Times New Roman"/>
              </a:rPr>
              <a:t>Given a </a:t>
            </a:r>
            <a:r>
              <a:rPr lang="en-US" sz="1100" kern="1200" dirty="0" smtClean="0">
                <a:solidFill>
                  <a:schemeClr val="tx1"/>
                </a:solidFill>
                <a:latin typeface="Times New Roman"/>
                <a:ea typeface="ＭＳ Ｐゴシック" charset="0"/>
                <a:cs typeface="Times New Roman"/>
              </a:rPr>
              <a:t>distribution f and its domain</a:t>
            </a:r>
            <a:r>
              <a:rPr lang="en-US" sz="1100" kern="1200" baseline="0" dirty="0" smtClean="0">
                <a:solidFill>
                  <a:schemeClr val="tx1"/>
                </a:solidFill>
                <a:latin typeface="Times New Roman"/>
                <a:ea typeface="ＭＳ Ｐゴシック" charset="0"/>
                <a:cs typeface="Times New Roman"/>
              </a:rPr>
              <a:t> [</a:t>
            </a:r>
            <a:r>
              <a:rPr lang="en-US" sz="1100" kern="1200" baseline="0" dirty="0" err="1" smtClean="0">
                <a:solidFill>
                  <a:schemeClr val="tx1"/>
                </a:solidFill>
                <a:latin typeface="Times New Roman"/>
                <a:ea typeface="ＭＳ Ｐゴシック" charset="0"/>
                <a:cs typeface="Times New Roman"/>
              </a:rPr>
              <a:t>l,u</a:t>
            </a:r>
            <a:r>
              <a:rPr lang="en-US" sz="1100" kern="1200" baseline="0" dirty="0" smtClean="0">
                <a:solidFill>
                  <a:schemeClr val="tx1"/>
                </a:solidFill>
                <a:latin typeface="Times New Roman"/>
                <a:ea typeface="ＭＳ Ｐゴシック" charset="0"/>
                <a:cs typeface="Times New Roman"/>
              </a:rPr>
              <a:t>], the </a:t>
            </a:r>
            <a:r>
              <a:rPr lang="en-US" sz="1100" kern="1200" baseline="0" dirty="0" err="1" smtClean="0">
                <a:solidFill>
                  <a:schemeClr val="tx1"/>
                </a:solidFill>
                <a:latin typeface="Times New Roman"/>
                <a:ea typeface="ＭＳ Ｐゴシック" charset="0"/>
                <a:cs typeface="Times New Roman"/>
              </a:rPr>
              <a:t>xbound</a:t>
            </a:r>
            <a:r>
              <a:rPr lang="en-US" sz="1100" kern="1200" baseline="0" dirty="0" smtClean="0">
                <a:solidFill>
                  <a:schemeClr val="tx1"/>
                </a:solidFill>
                <a:latin typeface="Times New Roman"/>
                <a:ea typeface="ＭＳ Ｐゴシック" charset="0"/>
                <a:cs typeface="Times New Roman"/>
              </a:rPr>
              <a:t> index </a:t>
            </a:r>
            <a:r>
              <a:rPr lang="en-US" sz="1100" kern="1200" baseline="0" dirty="0" err="1" smtClean="0">
                <a:solidFill>
                  <a:schemeClr val="tx1"/>
                </a:solidFill>
                <a:latin typeface="Times New Roman"/>
                <a:ea typeface="ＭＳ Ｐゴシック" charset="0"/>
                <a:cs typeface="Times New Roman"/>
              </a:rPr>
              <a:t>precomputes</a:t>
            </a:r>
            <a:r>
              <a:rPr lang="en-US" sz="1100" kern="1200" baseline="0" dirty="0" smtClean="0">
                <a:solidFill>
                  <a:schemeClr val="tx1"/>
                </a:solidFill>
                <a:latin typeface="Times New Roman"/>
                <a:ea typeface="ＭＳ Ｐゴシック" charset="0"/>
                <a:cs typeface="Times New Roman"/>
              </a:rPr>
              <a:t> </a:t>
            </a:r>
            <a:r>
              <a:rPr lang="en-US" sz="1100" kern="1200" baseline="0" dirty="0" err="1" smtClean="0">
                <a:solidFill>
                  <a:schemeClr val="tx1"/>
                </a:solidFill>
                <a:latin typeface="Times New Roman"/>
                <a:ea typeface="ＭＳ Ｐゴシック" charset="0"/>
                <a:cs typeface="Times New Roman"/>
              </a:rPr>
              <a:t>quantiles</a:t>
            </a:r>
            <a:r>
              <a:rPr lang="en-US" sz="1100" kern="1200" baseline="0" dirty="0" smtClean="0">
                <a:solidFill>
                  <a:schemeClr val="tx1"/>
                </a:solidFill>
                <a:latin typeface="Times New Roman"/>
                <a:ea typeface="ＭＳ Ｐゴシック" charset="0"/>
                <a:cs typeface="Times New Roman"/>
              </a:rPr>
              <a:t> from both ends of its domain and stores them in an R-tree. This allows a loose necessary condition to find the superset of true matches.</a:t>
            </a:r>
            <a:endParaRPr lang="en-US" sz="1100" kern="1200" dirty="0" smtClean="0">
              <a:solidFill>
                <a:schemeClr val="tx1"/>
              </a:solidFill>
              <a:latin typeface="Times New Roman"/>
              <a:ea typeface="ＭＳ Ｐゴシック" charset="0"/>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dirty="0" smtClean="0">
              <a:solidFill>
                <a:schemeClr val="tx1"/>
              </a:solidFill>
              <a:latin typeface="Times New Roman"/>
              <a:ea typeface="ＭＳ Ｐゴシック" charset="0"/>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latin typeface="Times New Roman"/>
                <a:ea typeface="ＭＳ Ｐゴシック" charset="0"/>
                <a:cs typeface="Times New Roman"/>
              </a:rPr>
              <a:t>We set threshold </a:t>
            </a:r>
            <a:r>
              <a:rPr lang="en-US" sz="1100" kern="1200" dirty="0" err="1" smtClean="0">
                <a:solidFill>
                  <a:schemeClr val="tx1"/>
                </a:solidFill>
                <a:latin typeface="Times New Roman"/>
                <a:ea typeface="ＭＳ Ｐゴシック" charset="0"/>
                <a:cs typeface="Times New Roman"/>
              </a:rPr>
              <a:t>λ</a:t>
            </a:r>
            <a:r>
              <a:rPr lang="en-US" sz="1100" kern="1200" dirty="0" smtClean="0">
                <a:solidFill>
                  <a:schemeClr val="tx1"/>
                </a:solidFill>
                <a:latin typeface="Times New Roman"/>
                <a:ea typeface="ＭＳ Ｐゴシック" charset="0"/>
                <a:cs typeface="Times New Roman"/>
              </a:rPr>
              <a:t> = 0.7 , window</a:t>
            </a:r>
            <a:r>
              <a:rPr lang="en-US" sz="1100" kern="1200" baseline="0" dirty="0" smtClean="0">
                <a:solidFill>
                  <a:schemeClr val="tx1"/>
                </a:solidFill>
                <a:latin typeface="Times New Roman"/>
                <a:ea typeface="ＭＳ Ｐゴシック" charset="0"/>
                <a:cs typeface="Times New Roman"/>
              </a:rPr>
              <a:t> size equals 500 </a:t>
            </a:r>
            <a:r>
              <a:rPr lang="en-US" sz="1100" kern="1200" dirty="0" smtClean="0">
                <a:solidFill>
                  <a:schemeClr val="tx1"/>
                </a:solidFill>
                <a:latin typeface="Times New Roman"/>
                <a:ea typeface="ＭＳ Ｐゴシック" charset="0"/>
                <a:cs typeface="Times New Roman"/>
              </a:rPr>
              <a:t>and vary</a:t>
            </a:r>
            <a:r>
              <a:rPr lang="en-US" sz="1100" kern="1200" baseline="0" dirty="0" smtClean="0">
                <a:solidFill>
                  <a:schemeClr val="tx1"/>
                </a:solidFill>
                <a:latin typeface="Times New Roman"/>
                <a:ea typeface="ＭＳ Ｐゴシック" charset="0"/>
                <a:cs typeface="Times New Roman"/>
              </a:rPr>
              <a:t> </a:t>
            </a:r>
            <a:r>
              <a:rPr lang="en-US" sz="1100" kern="1200" dirty="0" smtClean="0">
                <a:solidFill>
                  <a:schemeClr val="tx1"/>
                </a:solidFill>
                <a:latin typeface="Times New Roman"/>
                <a:ea typeface="ＭＳ Ｐゴシック" charset="0"/>
                <a:cs typeface="Times New Roman"/>
              </a:rPr>
              <a:t> </a:t>
            </a:r>
            <a:r>
              <a:rPr lang="en-US" sz="1100" kern="1200" dirty="0" err="1" smtClean="0">
                <a:solidFill>
                  <a:schemeClr val="tx1"/>
                </a:solidFill>
                <a:latin typeface="Times New Roman"/>
                <a:ea typeface="ＭＳ Ｐゴシック" charset="0"/>
                <a:cs typeface="Times New Roman"/>
              </a:rPr>
              <a:t>δ</a:t>
            </a:r>
            <a:r>
              <a:rPr lang="en-US" sz="1100" kern="1200" dirty="0" smtClean="0">
                <a:solidFill>
                  <a:schemeClr val="tx1"/>
                </a:solidFill>
                <a:latin typeface="Times New Roman"/>
                <a:ea typeface="ＭＳ Ｐゴシック" charset="0"/>
                <a:cs typeface="Times New Roman"/>
              </a:rPr>
              <a:t> in the range</a:t>
            </a:r>
            <a:r>
              <a:rPr lang="en-US" sz="1100" kern="1200" baseline="0" dirty="0" smtClean="0">
                <a:solidFill>
                  <a:schemeClr val="tx1"/>
                </a:solidFill>
                <a:latin typeface="Times New Roman"/>
                <a:ea typeface="ＭＳ Ｐゴシック" charset="0"/>
                <a:cs typeface="Times New Roman"/>
              </a:rPr>
              <a:t> predicate</a:t>
            </a:r>
            <a:r>
              <a:rPr lang="en-US" sz="1100" kern="1200" dirty="0" smtClean="0">
                <a:solidFill>
                  <a:schemeClr val="tx1"/>
                </a:solidFill>
                <a:latin typeface="Times New Roman"/>
                <a:ea typeface="ＭＳ Ｐゴシック" charset="0"/>
                <a:cs typeface="Times New Roman"/>
              </a:rPr>
              <a:t>.</a:t>
            </a:r>
          </a:p>
          <a:p>
            <a:r>
              <a:rPr lang="en-US" sz="1100" kern="1200" dirty="0" smtClean="0">
                <a:solidFill>
                  <a:schemeClr val="tx1"/>
                </a:solidFill>
                <a:latin typeface="Times New Roman"/>
                <a:ea typeface="ＭＳ Ｐゴシック" charset="0"/>
                <a:cs typeface="Times New Roman"/>
              </a:rPr>
              <a:t>The left plot</a:t>
            </a:r>
            <a:r>
              <a:rPr lang="en-US" sz="1100" kern="1200" baseline="0" dirty="0" smtClean="0">
                <a:solidFill>
                  <a:schemeClr val="tx1"/>
                </a:solidFill>
                <a:latin typeface="Times New Roman"/>
                <a:ea typeface="ＭＳ Ｐゴシック" charset="0"/>
                <a:cs typeface="Times New Roman"/>
              </a:rPr>
              <a:t> reports the number of candidates per probing tuple and the right plot reports the time cost per window.</a:t>
            </a:r>
            <a:endParaRPr lang="en-US" sz="1100" kern="1200" dirty="0" smtClean="0">
              <a:solidFill>
                <a:schemeClr val="tx1"/>
              </a:solidFill>
              <a:latin typeface="Times New Roman"/>
              <a:ea typeface="ＭＳ Ｐゴシック" charset="0"/>
              <a:cs typeface="Times New Roman"/>
            </a:endParaRPr>
          </a:p>
          <a:p>
            <a:endParaRPr lang="en-US" sz="1100" kern="1200" dirty="0" smtClean="0">
              <a:solidFill>
                <a:schemeClr val="tx1"/>
              </a:solidFill>
              <a:latin typeface="Times New Roman"/>
              <a:ea typeface="ＭＳ Ｐゴシック" charset="0"/>
              <a:cs typeface="Times New Roman"/>
            </a:endParaRPr>
          </a:p>
          <a:p>
            <a:r>
              <a:rPr lang="en-US" sz="1100" kern="1200" dirty="0" smtClean="0">
                <a:solidFill>
                  <a:schemeClr val="tx1"/>
                </a:solidFill>
                <a:latin typeface="Times New Roman"/>
                <a:ea typeface="ＭＳ Ｐゴシック" charset="0"/>
                <a:cs typeface="Times New Roman"/>
              </a:rPr>
              <a:t>1: We can see that GJ returns exactly the true match set because it uses a sufficient and necessary condition for the join predicate. </a:t>
            </a:r>
          </a:p>
          <a:p>
            <a:r>
              <a:rPr lang="en-US" sz="1100" kern="1200" dirty="0" smtClean="0">
                <a:solidFill>
                  <a:schemeClr val="tx1"/>
                </a:solidFill>
                <a:latin typeface="Times New Roman"/>
                <a:ea typeface="ＭＳ Ｐゴシック" charset="0"/>
                <a:cs typeface="Times New Roman"/>
              </a:rPr>
              <a:t>2: </a:t>
            </a:r>
            <a:r>
              <a:rPr lang="en-US" sz="1100" kern="1200" dirty="0" err="1" smtClean="0">
                <a:solidFill>
                  <a:schemeClr val="tx1"/>
                </a:solidFill>
                <a:latin typeface="Times New Roman"/>
                <a:ea typeface="ＭＳ Ｐゴシック" charset="0"/>
                <a:cs typeface="Times New Roman"/>
              </a:rPr>
              <a:t>xbound</a:t>
            </a:r>
            <a:r>
              <a:rPr lang="en-US" sz="1100" kern="1200" dirty="0" smtClean="0">
                <a:solidFill>
                  <a:schemeClr val="tx1"/>
                </a:solidFill>
                <a:latin typeface="Times New Roman"/>
                <a:ea typeface="ＭＳ Ｐゴシック" charset="0"/>
                <a:cs typeface="Times New Roman"/>
              </a:rPr>
              <a:t> index returns much more candidates. </a:t>
            </a:r>
            <a:r>
              <a:rPr lang="en-US" sz="1100" b="1" kern="1200" dirty="0" smtClean="0">
                <a:solidFill>
                  <a:schemeClr val="tx1"/>
                </a:solidFill>
                <a:latin typeface="Times New Roman"/>
                <a:ea typeface="ＭＳ Ｐゴシック" charset="0"/>
                <a:cs typeface="Times New Roman"/>
              </a:rPr>
              <a:t>The difference becomes smaller as </a:t>
            </a:r>
            <a:r>
              <a:rPr lang="en-US" sz="1100" b="1" kern="1200" dirty="0" err="1" smtClean="0">
                <a:solidFill>
                  <a:schemeClr val="tx1"/>
                </a:solidFill>
                <a:latin typeface="Times New Roman"/>
                <a:ea typeface="ＭＳ Ｐゴシック" charset="0"/>
                <a:cs typeface="Times New Roman"/>
              </a:rPr>
              <a:t>δ</a:t>
            </a:r>
            <a:r>
              <a:rPr lang="en-US" sz="1100" b="1" kern="1200" dirty="0" smtClean="0">
                <a:solidFill>
                  <a:schemeClr val="tx1"/>
                </a:solidFill>
                <a:latin typeface="Times New Roman"/>
                <a:ea typeface="ＭＳ Ｐゴシック" charset="0"/>
                <a:cs typeface="Times New Roman"/>
              </a:rPr>
              <a:t> increases</a:t>
            </a:r>
            <a:r>
              <a:rPr lang="en-US" sz="1100" kern="1200" dirty="0" smtClean="0">
                <a:solidFill>
                  <a:schemeClr val="tx1"/>
                </a:solidFill>
                <a:latin typeface="Times New Roman"/>
                <a:ea typeface="ＭＳ Ｐゴシック" charset="0"/>
                <a:cs typeface="Times New Roman"/>
              </a:rPr>
              <a:t>, because </a:t>
            </a:r>
            <a:r>
              <a:rPr lang="en-US" sz="1100" b="1" kern="1200" dirty="0" smtClean="0">
                <a:solidFill>
                  <a:schemeClr val="tx1"/>
                </a:solidFill>
                <a:latin typeface="Times New Roman"/>
                <a:ea typeface="ＭＳ Ｐゴシック" charset="0"/>
                <a:cs typeface="Times New Roman"/>
              </a:rPr>
              <a:t>more tuples become true matches</a:t>
            </a:r>
            <a:r>
              <a:rPr lang="en-US" sz="1100" kern="1200" dirty="0" smtClean="0">
                <a:solidFill>
                  <a:schemeClr val="tx1"/>
                </a:solidFill>
                <a:latin typeface="Times New Roman"/>
                <a:ea typeface="ＭＳ Ｐゴシック" charset="0"/>
                <a:cs typeface="Times New Roman"/>
              </a:rPr>
              <a:t>; </a:t>
            </a:r>
          </a:p>
          <a:p>
            <a:endParaRPr lang="en-US" sz="1100" kern="1200" dirty="0" smtClean="0">
              <a:solidFill>
                <a:schemeClr val="tx1"/>
              </a:solidFill>
              <a:latin typeface="Times New Roman"/>
              <a:ea typeface="ＭＳ Ｐゴシック" charset="0"/>
              <a:cs typeface="Times New Roman"/>
            </a:endParaRPr>
          </a:p>
          <a:p>
            <a:r>
              <a:rPr lang="en-US" sz="1100" kern="1200" dirty="0" smtClean="0">
                <a:solidFill>
                  <a:schemeClr val="tx1"/>
                </a:solidFill>
                <a:latin typeface="Times New Roman"/>
                <a:ea typeface="ＭＳ Ｐゴシック" charset="0"/>
                <a:cs typeface="Times New Roman"/>
              </a:rPr>
              <a:t>In the experiment</a:t>
            </a:r>
            <a:r>
              <a:rPr lang="en-US" sz="1100" kern="1200" baseline="0" dirty="0" smtClean="0">
                <a:solidFill>
                  <a:schemeClr val="tx1"/>
                </a:solidFill>
                <a:latin typeface="Times New Roman"/>
                <a:ea typeface="ＭＳ Ｐゴシック" charset="0"/>
                <a:cs typeface="Times New Roman"/>
              </a:rPr>
              <a:t> of efficiency, </a:t>
            </a:r>
            <a:r>
              <a:rPr lang="en-US" sz="1100" kern="1200" dirty="0" smtClean="0">
                <a:solidFill>
                  <a:schemeClr val="tx1"/>
                </a:solidFill>
                <a:latin typeface="Times New Roman"/>
                <a:ea typeface="ＭＳ Ｐゴシック" charset="0"/>
                <a:cs typeface="Times New Roman"/>
              </a:rPr>
              <a:t>GJ significantly outperforms </a:t>
            </a:r>
            <a:r>
              <a:rPr lang="en-US" sz="1100" kern="1200" dirty="0" err="1" smtClean="0">
                <a:solidFill>
                  <a:schemeClr val="tx1"/>
                </a:solidFill>
                <a:latin typeface="Times New Roman"/>
                <a:ea typeface="ＭＳ Ｐゴシック" charset="0"/>
                <a:cs typeface="Times New Roman"/>
              </a:rPr>
              <a:t>xbound</a:t>
            </a:r>
            <a:r>
              <a:rPr lang="en-US" sz="1100" kern="1200" dirty="0" smtClean="0">
                <a:solidFill>
                  <a:schemeClr val="tx1"/>
                </a:solidFill>
                <a:latin typeface="Times New Roman"/>
                <a:ea typeface="ＭＳ Ｐゴシック" charset="0"/>
                <a:cs typeface="Times New Roman"/>
              </a:rPr>
              <a:t> because </a:t>
            </a:r>
            <a:r>
              <a:rPr lang="en-US" sz="1100" kern="1200" dirty="0" err="1" smtClean="0">
                <a:solidFill>
                  <a:schemeClr val="tx1"/>
                </a:solidFill>
                <a:latin typeface="Times New Roman"/>
                <a:ea typeface="ＭＳ Ｐゴシック" charset="0"/>
                <a:cs typeface="Times New Roman"/>
              </a:rPr>
              <a:t>xbound</a:t>
            </a:r>
            <a:r>
              <a:rPr lang="en-US" sz="1100" kern="1200" dirty="0" smtClean="0">
                <a:solidFill>
                  <a:schemeClr val="tx1"/>
                </a:solidFill>
                <a:latin typeface="Times New Roman"/>
                <a:ea typeface="ＭＳ Ｐゴシック" charset="0"/>
                <a:cs typeface="Times New Roman"/>
              </a:rPr>
              <a:t> returns </a:t>
            </a:r>
            <a:r>
              <a:rPr lang="en-US" sz="1100" kern="1200" baseline="0" dirty="0" smtClean="0">
                <a:solidFill>
                  <a:schemeClr val="tx1"/>
                </a:solidFill>
                <a:latin typeface="Times New Roman"/>
                <a:ea typeface="ＭＳ Ｐゴシック" charset="0"/>
                <a:cs typeface="Times New Roman"/>
              </a:rPr>
              <a:t>more candidates and it needs to validate each candidate by doing an integral</a:t>
            </a:r>
          </a:p>
          <a:p>
            <a:endParaRPr lang="en-US" sz="1100" kern="1200" baseline="0" dirty="0" smtClean="0">
              <a:solidFill>
                <a:schemeClr val="tx1"/>
              </a:solidFill>
              <a:latin typeface="Times New Roman"/>
              <a:ea typeface="ＭＳ Ｐゴシック" charset="0"/>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latin typeface="Times New Roman"/>
                <a:ea typeface="ＭＳ Ｐゴシック" charset="0"/>
                <a:cs typeface="Times New Roman"/>
              </a:rPr>
              <a:t>We also have results</a:t>
            </a:r>
            <a:r>
              <a:rPr lang="en-US" sz="1100" kern="1200" baseline="0" dirty="0" smtClean="0">
                <a:solidFill>
                  <a:schemeClr val="tx1"/>
                </a:solidFill>
                <a:latin typeface="Times New Roman"/>
                <a:ea typeface="ＭＳ Ｐゴシック" charset="0"/>
                <a:cs typeface="Times New Roman"/>
              </a:rPr>
              <a:t> </a:t>
            </a:r>
            <a:r>
              <a:rPr lang="en-US" sz="1100" kern="1200" dirty="0" smtClean="0">
                <a:solidFill>
                  <a:schemeClr val="tx1"/>
                </a:solidFill>
                <a:latin typeface="Times New Roman"/>
                <a:ea typeface="ＭＳ Ｐゴシック" charset="0"/>
                <a:cs typeface="Times New Roman"/>
              </a:rPr>
              <a:t>in a disk setting, where indexes are pre-computed and stored on disk. The</a:t>
            </a:r>
            <a:r>
              <a:rPr lang="en-US" sz="1100" kern="1200" baseline="0" dirty="0" smtClean="0">
                <a:solidFill>
                  <a:schemeClr val="tx1"/>
                </a:solidFill>
                <a:latin typeface="Times New Roman"/>
                <a:ea typeface="ＭＳ Ｐゴシック" charset="0"/>
                <a:cs typeface="Times New Roman"/>
              </a:rPr>
              <a:t> performance difference is more </a:t>
            </a:r>
            <a:r>
              <a:rPr lang="en-US" sz="1100" kern="1200" dirty="0" smtClean="0">
                <a:solidFill>
                  <a:schemeClr val="tx1"/>
                </a:solidFill>
                <a:latin typeface="Times New Roman"/>
                <a:ea typeface="ＭＳ Ｐゴシック" charset="0"/>
                <a:cs typeface="Times New Roman"/>
              </a:rPr>
              <a:t>drastic because </a:t>
            </a:r>
            <a:r>
              <a:rPr lang="en-US" sz="1100" kern="1200" dirty="0" err="1" smtClean="0">
                <a:solidFill>
                  <a:schemeClr val="tx1"/>
                </a:solidFill>
                <a:latin typeface="Times New Roman"/>
                <a:ea typeface="ＭＳ Ｐゴシック" charset="0"/>
                <a:cs typeface="Times New Roman"/>
              </a:rPr>
              <a:t>xbound</a:t>
            </a:r>
            <a:r>
              <a:rPr lang="en-US" sz="1100" kern="1200" dirty="0" smtClean="0">
                <a:solidFill>
                  <a:schemeClr val="tx1"/>
                </a:solidFill>
                <a:latin typeface="Times New Roman"/>
                <a:ea typeface="ＭＳ Ｐゴシック" charset="0"/>
                <a:cs typeface="Times New Roman"/>
              </a:rPr>
              <a:t> returns</a:t>
            </a:r>
            <a:r>
              <a:rPr lang="en-US" sz="1100" kern="1200" baseline="0" dirty="0" smtClean="0">
                <a:solidFill>
                  <a:schemeClr val="tx1"/>
                </a:solidFill>
                <a:latin typeface="Times New Roman"/>
                <a:ea typeface="ＭＳ Ｐゴシック" charset="0"/>
                <a:cs typeface="Times New Roman"/>
              </a:rPr>
              <a:t> a lot more candidates than our index, and </a:t>
            </a:r>
            <a:r>
              <a:rPr lang="en-US" sz="1100" kern="1200" dirty="0" smtClean="0">
                <a:solidFill>
                  <a:schemeClr val="tx1"/>
                </a:solidFill>
                <a:latin typeface="Times New Roman"/>
                <a:ea typeface="ＭＳ Ｐゴシック" charset="0"/>
                <a:cs typeface="Times New Roman"/>
              </a:rPr>
              <a:t>validating</a:t>
            </a:r>
            <a:r>
              <a:rPr lang="en-US" sz="1100" kern="1200" baseline="0" dirty="0" smtClean="0">
                <a:solidFill>
                  <a:schemeClr val="tx1"/>
                </a:solidFill>
                <a:latin typeface="Times New Roman"/>
                <a:ea typeface="ＭＳ Ｐゴシック" charset="0"/>
                <a:cs typeface="Times New Roman"/>
              </a:rPr>
              <a:t> each candidate incurs</a:t>
            </a:r>
            <a:r>
              <a:rPr lang="en-US" sz="1100" kern="1200" dirty="0" smtClean="0">
                <a:solidFill>
                  <a:schemeClr val="tx1"/>
                </a:solidFill>
                <a:latin typeface="Times New Roman"/>
                <a:ea typeface="ＭＳ Ｐゴシック" charset="0"/>
                <a:cs typeface="Times New Roman"/>
              </a:rPr>
              <a:t> both the integration cost and the I/O cost</a:t>
            </a:r>
            <a:endParaRPr lang="en-US" sz="1100" dirty="0" smtClean="0">
              <a:latin typeface="Times New Roman"/>
              <a:cs typeface="Times New Roman"/>
            </a:endParaRPr>
          </a:p>
          <a:p>
            <a:endParaRPr lang="en-US" sz="1100" kern="1200" baseline="0" dirty="0" smtClean="0">
              <a:solidFill>
                <a:schemeClr val="tx1"/>
              </a:solidFill>
              <a:latin typeface="Times New Roman"/>
              <a:ea typeface="ＭＳ Ｐゴシック" charset="0"/>
              <a:cs typeface="Times New Roman"/>
            </a:endParaRPr>
          </a:p>
          <a:p>
            <a:endParaRPr lang="en-US" sz="1100" dirty="0">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22</a:t>
            </a:fld>
            <a:endParaRPr lang="en-US"/>
          </a:p>
        </p:txBody>
      </p:sp>
    </p:spTree>
    <p:extLst>
      <p:ext uri="{BB962C8B-B14F-4D97-AF65-F5344CB8AC3E}">
        <p14:creationId xmlns:p14="http://schemas.microsoft.com/office/powerpoint/2010/main" val="2734766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latin typeface="Times New Roman"/>
                <a:ea typeface="ＭＳ Ｐゴシック" charset="0"/>
                <a:cs typeface="Times New Roman"/>
              </a:rPr>
              <a:t>We finally evaluate our dynamic per-tuple planning technique. The left figure shows the</a:t>
            </a:r>
            <a:r>
              <a:rPr lang="en-US" sz="1100" kern="1200" baseline="0" dirty="0" smtClean="0">
                <a:solidFill>
                  <a:schemeClr val="tx1"/>
                </a:solidFill>
                <a:latin typeface="Times New Roman"/>
                <a:ea typeface="ＭＳ Ｐゴシック" charset="0"/>
                <a:cs typeface="Times New Roman"/>
              </a:rPr>
              <a:t> </a:t>
            </a:r>
            <a:r>
              <a:rPr lang="en-US" sz="1100" kern="1200" dirty="0" smtClean="0">
                <a:solidFill>
                  <a:schemeClr val="tx1"/>
                </a:solidFill>
                <a:latin typeface="Times New Roman"/>
                <a:ea typeface="ＭＳ Ｐゴシック" charset="0"/>
                <a:cs typeface="Times New Roman"/>
              </a:rPr>
              <a:t>query templates for</a:t>
            </a:r>
            <a:r>
              <a:rPr lang="en-US" sz="1100" kern="1200" baseline="0" dirty="0" smtClean="0">
                <a:solidFill>
                  <a:schemeClr val="tx1"/>
                </a:solidFill>
                <a:latin typeface="Times New Roman"/>
                <a:ea typeface="ＭＳ Ｐゴシック" charset="0"/>
                <a:cs typeface="Times New Roman"/>
              </a:rPr>
              <a:t> </a:t>
            </a:r>
            <a:r>
              <a:rPr lang="en-US" sz="1100" kern="1200" dirty="0" smtClean="0">
                <a:solidFill>
                  <a:schemeClr val="tx1"/>
                </a:solidFill>
                <a:latin typeface="Times New Roman"/>
                <a:ea typeface="ＭＳ Ｐゴシック" charset="0"/>
                <a:cs typeface="Times New Roman"/>
              </a:rPr>
              <a:t>Q1. Basically all tuples will be routed to the quick filters whenever the filters can be applied and </a:t>
            </a:r>
            <a:r>
              <a:rPr lang="en-US" sz="1100" b="1" kern="1200" dirty="0" smtClean="0">
                <a:solidFill>
                  <a:schemeClr val="tx1"/>
                </a:solidFill>
                <a:latin typeface="Times New Roman"/>
                <a:ea typeface="ＭＳ Ｐゴシック" charset="0"/>
                <a:cs typeface="Times New Roman"/>
              </a:rPr>
              <a:t>there is no specific order of applying filters. </a:t>
            </a:r>
            <a:r>
              <a:rPr lang="en-US" sz="1100" kern="1200" dirty="0" smtClean="0">
                <a:solidFill>
                  <a:schemeClr val="tx1"/>
                </a:solidFill>
                <a:latin typeface="Times New Roman"/>
                <a:ea typeface="ＭＳ Ｐゴシック" charset="0"/>
                <a:cs typeface="Times New Roman"/>
              </a:rPr>
              <a:t>After that, the dynamic optimizer decides the order of evaluating exact selection predicates for each tuple, shown by a box in the figure.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dirty="0" smtClean="0">
              <a:solidFill>
                <a:schemeClr val="tx1"/>
              </a:solidFill>
              <a:latin typeface="Times New Roman"/>
              <a:ea typeface="ＭＳ Ｐゴシック" charset="0"/>
              <a:cs typeface="Times New Roman"/>
            </a:endParaRPr>
          </a:p>
          <a:p>
            <a:r>
              <a:rPr lang="en-US" sz="1100" kern="1200" dirty="0" smtClean="0">
                <a:solidFill>
                  <a:schemeClr val="tx1"/>
                </a:solidFill>
                <a:latin typeface="Times New Roman"/>
                <a:ea typeface="ＭＳ Ｐゴシック" charset="0"/>
                <a:cs typeface="Times New Roman"/>
              </a:rPr>
              <a:t>We compare our</a:t>
            </a:r>
            <a:r>
              <a:rPr lang="en-US" sz="1100" kern="1200" baseline="0" dirty="0" smtClean="0">
                <a:solidFill>
                  <a:schemeClr val="tx1"/>
                </a:solidFill>
                <a:latin typeface="Times New Roman"/>
                <a:ea typeface="ＭＳ Ｐゴシック" charset="0"/>
                <a:cs typeface="Times New Roman"/>
              </a:rPr>
              <a:t> dynamic per-tuple planning</a:t>
            </a:r>
            <a:r>
              <a:rPr lang="en-US" sz="1100" kern="1200" dirty="0" smtClean="0">
                <a:solidFill>
                  <a:schemeClr val="tx1"/>
                </a:solidFill>
                <a:latin typeface="Times New Roman"/>
                <a:ea typeface="ＭＳ Ｐゴシック" charset="0"/>
                <a:cs typeface="Times New Roman"/>
              </a:rPr>
              <a:t> with the</a:t>
            </a:r>
            <a:r>
              <a:rPr lang="en-US" sz="1100" kern="1200" baseline="0" dirty="0" smtClean="0">
                <a:solidFill>
                  <a:schemeClr val="tx1"/>
                </a:solidFill>
                <a:latin typeface="Times New Roman"/>
                <a:ea typeface="ＭＳ Ｐゴシック" charset="0"/>
                <a:cs typeface="Times New Roman"/>
              </a:rPr>
              <a:t> </a:t>
            </a:r>
            <a:r>
              <a:rPr lang="en-US" sz="1100" b="1" kern="1200" baseline="0" dirty="0" smtClean="0">
                <a:solidFill>
                  <a:schemeClr val="tx1"/>
                </a:solidFill>
                <a:latin typeface="Times New Roman"/>
                <a:ea typeface="ＭＳ Ｐゴシック" charset="0"/>
                <a:cs typeface="Times New Roman"/>
              </a:rPr>
              <a:t>state-of-the-art </a:t>
            </a:r>
            <a:r>
              <a:rPr lang="en-US" sz="1100" kern="1200" dirty="0" smtClean="0">
                <a:solidFill>
                  <a:schemeClr val="tx1"/>
                </a:solidFill>
                <a:latin typeface="Times New Roman"/>
                <a:ea typeface="ＭＳ Ｐゴシック" charset="0"/>
                <a:cs typeface="Times New Roman"/>
              </a:rPr>
              <a:t>static query planning,</a:t>
            </a:r>
            <a:r>
              <a:rPr lang="en-US" sz="1100" kern="1200" baseline="0" dirty="0" smtClean="0">
                <a:solidFill>
                  <a:schemeClr val="tx1"/>
                </a:solidFill>
                <a:latin typeface="Times New Roman"/>
                <a:ea typeface="ＭＳ Ｐゴシック" charset="0"/>
                <a:cs typeface="Times New Roman"/>
              </a:rPr>
              <a:t> where </a:t>
            </a:r>
            <a:r>
              <a:rPr lang="en-US" sz="1100" kern="1200" dirty="0" smtClean="0">
                <a:solidFill>
                  <a:schemeClr val="tx1"/>
                </a:solidFill>
                <a:latin typeface="Times New Roman"/>
                <a:ea typeface="ＭＳ Ｐゴシック" charset="0"/>
                <a:cs typeface="Times New Roman"/>
              </a:rPr>
              <a:t>a fixed plan is chosen for each query based on the </a:t>
            </a:r>
            <a:r>
              <a:rPr lang="en-US" sz="1100" kern="1200" dirty="0" err="1" smtClean="0">
                <a:solidFill>
                  <a:schemeClr val="tx1"/>
                </a:solidFill>
                <a:latin typeface="Times New Roman"/>
                <a:ea typeface="ＭＳ Ｐゴシック" charset="0"/>
                <a:cs typeface="Times New Roman"/>
              </a:rPr>
              <a:t>selectivities</a:t>
            </a:r>
            <a:r>
              <a:rPr lang="en-US" sz="1100" kern="1200" dirty="0" smtClean="0">
                <a:solidFill>
                  <a:schemeClr val="tx1"/>
                </a:solidFill>
                <a:latin typeface="Times New Roman"/>
                <a:ea typeface="ＭＳ Ｐゴシック" charset="0"/>
                <a:cs typeface="Times New Roman"/>
              </a:rPr>
              <a:t> of predicates over the entire data set,</a:t>
            </a:r>
            <a:r>
              <a:rPr lang="en-US" sz="1100" kern="1200" baseline="0" dirty="0" smtClean="0">
                <a:solidFill>
                  <a:schemeClr val="tx1"/>
                </a:solidFill>
                <a:latin typeface="Times New Roman"/>
                <a:ea typeface="ＭＳ Ｐゴシック" charset="0"/>
                <a:cs typeface="Times New Roman"/>
              </a:rPr>
              <a:t> and the optimal planning, where the best plan for each tuple is generated offline and loaded into memory before execution.</a:t>
            </a:r>
          </a:p>
          <a:p>
            <a:endParaRPr lang="en-US" sz="1100" kern="1200" baseline="0" dirty="0" smtClean="0">
              <a:solidFill>
                <a:schemeClr val="tx1"/>
              </a:solidFill>
              <a:latin typeface="Times New Roman"/>
              <a:ea typeface="ＭＳ Ｐゴシック" charset="0"/>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smtClean="0">
                <a:solidFill>
                  <a:schemeClr val="tx1"/>
                </a:solidFill>
                <a:latin typeface="Times New Roman"/>
                <a:ea typeface="ＭＳ Ｐゴシック" charset="0"/>
                <a:cs typeface="Times New Roman"/>
              </a:rPr>
              <a:t>We vary the parameters δ1,</a:t>
            </a:r>
            <a:r>
              <a:rPr lang="en-US" sz="1100" b="1" kern="1200" baseline="0" dirty="0" smtClean="0">
                <a:solidFill>
                  <a:schemeClr val="tx1"/>
                </a:solidFill>
                <a:latin typeface="Times New Roman"/>
                <a:ea typeface="ＭＳ Ｐゴシック" charset="0"/>
                <a:cs typeface="Times New Roman"/>
              </a:rPr>
              <a:t> </a:t>
            </a:r>
            <a:r>
              <a:rPr lang="en-US" sz="1100" b="1" kern="1200" dirty="0" smtClean="0">
                <a:solidFill>
                  <a:schemeClr val="tx1"/>
                </a:solidFill>
                <a:latin typeface="Times New Roman"/>
                <a:ea typeface="ＭＳ Ｐゴシック" charset="0"/>
                <a:cs typeface="Times New Roman"/>
              </a:rPr>
              <a:t>δ2 to tune the overall</a:t>
            </a:r>
            <a:r>
              <a:rPr lang="en-US" sz="1100" b="1" kern="1200" baseline="0" dirty="0" smtClean="0">
                <a:solidFill>
                  <a:schemeClr val="tx1"/>
                </a:solidFill>
                <a:latin typeface="Times New Roman"/>
                <a:ea typeface="ＭＳ Ｐゴシック" charset="0"/>
                <a:cs typeface="Times New Roman"/>
              </a:rPr>
              <a:t> </a:t>
            </a:r>
            <a:r>
              <a:rPr lang="en-US" sz="1100" b="1" kern="1200" dirty="0" smtClean="0">
                <a:solidFill>
                  <a:schemeClr val="tx1"/>
                </a:solidFill>
                <a:latin typeface="Times New Roman"/>
                <a:ea typeface="ＭＳ Ｐゴシック" charset="0"/>
                <a:cs typeface="Times New Roman"/>
              </a:rPr>
              <a:t>selectivity of each predicate.</a:t>
            </a:r>
            <a:endParaRPr lang="en-US" sz="1100" kern="1200" dirty="0" smtClean="0">
              <a:solidFill>
                <a:schemeClr val="tx1"/>
              </a:solidFill>
              <a:latin typeface="Times New Roman"/>
              <a:ea typeface="ＭＳ Ｐゴシック" charset="0"/>
              <a:cs typeface="Times New Roman"/>
            </a:endParaRPr>
          </a:p>
          <a:p>
            <a:endParaRPr lang="pl-PL" sz="1100" kern="1200" baseline="0" dirty="0" smtClean="0">
              <a:solidFill>
                <a:schemeClr val="tx1"/>
              </a:solidFill>
              <a:latin typeface="Times New Roman"/>
              <a:ea typeface="ＭＳ Ｐゴシック" charset="0"/>
              <a:cs typeface="Times New Roman"/>
            </a:endParaRPr>
          </a:p>
          <a:p>
            <a:r>
              <a:rPr lang="pl-PL" sz="1100" kern="1200" baseline="0" dirty="0" smtClean="0">
                <a:solidFill>
                  <a:schemeClr val="tx1"/>
                </a:solidFill>
                <a:latin typeface="Times New Roman"/>
                <a:ea typeface="ＭＳ Ｐゴシック" charset="0"/>
                <a:cs typeface="Times New Roman"/>
              </a:rPr>
              <a:t>2: </a:t>
            </a:r>
            <a:r>
              <a:rPr lang="pl-PL" sz="1100" kern="1200" dirty="0" smtClean="0">
                <a:solidFill>
                  <a:schemeClr val="tx1"/>
                </a:solidFill>
                <a:latin typeface="Times New Roman"/>
                <a:ea typeface="ＭＳ Ｐゴシック" charset="0"/>
                <a:cs typeface="Times New Roman"/>
              </a:rPr>
              <a:t> </a:t>
            </a:r>
            <a:r>
              <a:rPr lang="en-US" sz="1100" kern="1200" dirty="0" smtClean="0">
                <a:solidFill>
                  <a:schemeClr val="tx1"/>
                </a:solidFill>
                <a:latin typeface="Times New Roman"/>
                <a:ea typeface="ＭＳ Ｐゴシック" charset="0"/>
                <a:cs typeface="Times New Roman"/>
              </a:rPr>
              <a:t>get over 50% performance gains in most cases and is very close to the optimal planning in all cases. There</a:t>
            </a:r>
            <a:r>
              <a:rPr lang="en-US" sz="1100" kern="1200" baseline="0" dirty="0" smtClean="0">
                <a:solidFill>
                  <a:schemeClr val="tx1"/>
                </a:solidFill>
                <a:latin typeface="Times New Roman"/>
                <a:ea typeface="ＭＳ Ｐゴシック" charset="0"/>
                <a:cs typeface="Times New Roman"/>
              </a:rPr>
              <a:t> are three</a:t>
            </a:r>
            <a:r>
              <a:rPr lang="en-US" sz="1100" kern="1200" dirty="0" smtClean="0">
                <a:solidFill>
                  <a:schemeClr val="tx1"/>
                </a:solidFill>
                <a:latin typeface="Times New Roman"/>
                <a:ea typeface="ＭＳ Ｐゴシック" charset="0"/>
                <a:cs typeface="Times New Roman"/>
              </a:rPr>
              <a:t> reasons: (1) Each tuple is routed based on its distribution and resulting </a:t>
            </a:r>
            <a:r>
              <a:rPr lang="en-US" sz="1100" kern="1200" dirty="0" err="1" smtClean="0">
                <a:solidFill>
                  <a:schemeClr val="tx1"/>
                </a:solidFill>
                <a:latin typeface="Times New Roman"/>
                <a:ea typeface="ＭＳ Ｐゴシック" charset="0"/>
                <a:cs typeface="Times New Roman"/>
              </a:rPr>
              <a:t>selectivities</a:t>
            </a:r>
            <a:r>
              <a:rPr lang="en-US" sz="1100" kern="1200" dirty="0" smtClean="0">
                <a:solidFill>
                  <a:schemeClr val="tx1"/>
                </a:solidFill>
                <a:latin typeface="Times New Roman"/>
                <a:ea typeface="ＭＳ Ｐゴシック" charset="0"/>
                <a:cs typeface="Times New Roman"/>
              </a:rPr>
              <a:t> of predicates. A tuple may be sent to a predicate that is overall not selective but has a larger chance to filter this tuple. (2) The predicate cost is taken into consideration. It is possible for a tuple to be routed to a predicate with only a modest chance to filter the tuple but has a very low cost. (3) Our fast filters can drop tuples earlier at a lower cost than using the exact integration to evaluate predicates.</a:t>
            </a:r>
          </a:p>
          <a:p>
            <a:endParaRPr lang="en-US" sz="1100" kern="1200" dirty="0" smtClean="0">
              <a:solidFill>
                <a:schemeClr val="tx1"/>
              </a:solidFill>
              <a:latin typeface="Times New Roman"/>
              <a:ea typeface="ＭＳ Ｐゴシック" charset="0"/>
              <a:cs typeface="Times New Roman"/>
            </a:endParaRPr>
          </a:p>
          <a:p>
            <a:endParaRPr lang="en-US" sz="1100" dirty="0">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23</a:t>
            </a:fld>
            <a:endParaRPr lang="en-US"/>
          </a:p>
        </p:txBody>
      </p:sp>
    </p:spTree>
    <p:extLst>
      <p:ext uri="{BB962C8B-B14F-4D97-AF65-F5344CB8AC3E}">
        <p14:creationId xmlns:p14="http://schemas.microsoft.com/office/powerpoint/2010/main" val="483835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24</a:t>
            </a:fld>
            <a:endParaRPr lang="en-US"/>
          </a:p>
        </p:txBody>
      </p:sp>
    </p:spTree>
    <p:extLst>
      <p:ext uri="{BB962C8B-B14F-4D97-AF65-F5344CB8AC3E}">
        <p14:creationId xmlns:p14="http://schemas.microsoft.com/office/powerpoint/2010/main" val="139897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fld id="{79810AE9-06BA-D14E-BDBC-0701F5ADE7F4}" type="slidenum">
              <a:rPr lang="en-US" sz="1200"/>
              <a:pPr/>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solidFill>
                  <a:srgbClr val="000000"/>
                </a:solidFill>
                <a:latin typeface="Times New Roman"/>
                <a:cs typeface="Times New Roman"/>
              </a:rPr>
              <a:t>Let me summarize our challenges and contributions.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100" dirty="0" smtClean="0">
                <a:solidFill>
                  <a:srgbClr val="000000"/>
                </a:solidFill>
                <a:latin typeface="Times New Roman"/>
                <a:cs typeface="Times New Roman"/>
              </a:rPr>
              <a:t>The</a:t>
            </a:r>
            <a:r>
              <a:rPr lang="en-US" sz="1100" baseline="0" dirty="0" smtClean="0">
                <a:solidFill>
                  <a:srgbClr val="000000"/>
                </a:solidFill>
                <a:latin typeface="Times New Roman"/>
                <a:cs typeface="Times New Roman"/>
              </a:rPr>
              <a:t> evaluation of selections requires to compute the TEP, which involves high-dimensional integrals, as </a:t>
            </a:r>
            <a:r>
              <a:rPr lang="en-US" sz="1100" baseline="0" dirty="0" err="1" smtClean="0">
                <a:solidFill>
                  <a:srgbClr val="000000"/>
                </a:solidFill>
                <a:latin typeface="Times New Roman"/>
                <a:cs typeface="Times New Roman"/>
              </a:rPr>
              <a:t>i’ll</a:t>
            </a:r>
            <a:r>
              <a:rPr lang="en-US" sz="1100" baseline="0" dirty="0" smtClean="0">
                <a:solidFill>
                  <a:srgbClr val="000000"/>
                </a:solidFill>
                <a:latin typeface="Times New Roman"/>
                <a:cs typeface="Times New Roman"/>
              </a:rPr>
              <a:t> explain in a minute. </a:t>
            </a:r>
            <a:r>
              <a:rPr lang="en-US" sz="1100" kern="1200" dirty="0" smtClean="0">
                <a:solidFill>
                  <a:srgbClr val="000000"/>
                </a:solidFill>
                <a:latin typeface="Times New Roman"/>
                <a:ea typeface="ＭＳ Ｐゴシック" charset="0"/>
                <a:cs typeface="Times New Roman"/>
              </a:rPr>
              <a:t>We develop fast filters </a:t>
            </a:r>
            <a:r>
              <a:rPr lang="en-US" sz="1100" b="1" kern="1200" dirty="0" smtClean="0">
                <a:solidFill>
                  <a:srgbClr val="000000"/>
                </a:solidFill>
                <a:latin typeface="Times New Roman"/>
                <a:ea typeface="ＭＳ Ｐゴシック" charset="0"/>
                <a:cs typeface="Times New Roman"/>
              </a:rPr>
              <a:t>for a wide range of predicates</a:t>
            </a:r>
            <a:r>
              <a:rPr lang="en-US" sz="1100" kern="1200" dirty="0" smtClean="0">
                <a:solidFill>
                  <a:srgbClr val="000000"/>
                </a:solidFill>
                <a:latin typeface="Times New Roman"/>
                <a:ea typeface="ＭＳ Ｐゴシック" charset="0"/>
                <a:cs typeface="Times New Roman"/>
              </a:rPr>
              <a:t>.</a:t>
            </a:r>
            <a:r>
              <a:rPr lang="en-US" sz="1100" kern="1200" baseline="0" dirty="0" smtClean="0">
                <a:solidFill>
                  <a:srgbClr val="000000"/>
                </a:solidFill>
                <a:latin typeface="Times New Roman"/>
                <a:ea typeface="ＭＳ Ｐゴシック" charset="0"/>
                <a:cs typeface="Times New Roman"/>
              </a:rPr>
              <a:t> They</a:t>
            </a:r>
            <a:r>
              <a:rPr lang="en-US" sz="1100" kern="1200" dirty="0" smtClean="0">
                <a:solidFill>
                  <a:srgbClr val="000000"/>
                </a:solidFill>
                <a:latin typeface="Times New Roman"/>
                <a:ea typeface="ＭＳ Ｐゴシック" charset="0"/>
                <a:cs typeface="Times New Roman"/>
              </a:rPr>
              <a:t> find an upper bound of the integral efficiently</a:t>
            </a:r>
            <a:r>
              <a:rPr lang="en-US" sz="1100" kern="1200" baseline="0" dirty="0" smtClean="0">
                <a:solidFill>
                  <a:srgbClr val="000000"/>
                </a:solidFill>
                <a:latin typeface="Times New Roman"/>
                <a:ea typeface="ＭＳ Ｐゴシック" charset="0"/>
                <a:cs typeface="Times New Roman"/>
              </a:rPr>
              <a:t> and </a:t>
            </a:r>
            <a:r>
              <a:rPr lang="en-US" sz="1100" kern="1200" dirty="0" smtClean="0">
                <a:solidFill>
                  <a:srgbClr val="000000"/>
                </a:solidFill>
                <a:latin typeface="Times New Roman"/>
                <a:ea typeface="ＭＳ Ｐゴシック" charset="0"/>
                <a:cs typeface="Times New Roman"/>
              </a:rPr>
              <a:t>can be used to prune tuples quickly. </a:t>
            </a:r>
            <a:r>
              <a:rPr lang="en-US" sz="1100" kern="1200" baseline="0" dirty="0" smtClean="0">
                <a:solidFill>
                  <a:srgbClr val="000000"/>
                </a:solidFill>
                <a:latin typeface="Times New Roman"/>
                <a:ea typeface="ＭＳ Ｐゴシック" charset="0"/>
                <a:cs typeface="Times New Roman"/>
              </a:rPr>
              <a:t>W</a:t>
            </a:r>
            <a:r>
              <a:rPr lang="en-US" sz="1100" kern="1200" dirty="0" smtClean="0">
                <a:solidFill>
                  <a:srgbClr val="000000"/>
                </a:solidFill>
                <a:latin typeface="Times New Roman"/>
                <a:ea typeface="ＭＳ Ｐゴシック" charset="0"/>
                <a:cs typeface="Times New Roman"/>
              </a:rPr>
              <a:t>e also propose optimizations to reduce dimensionality of integration. </a:t>
            </a:r>
            <a:endParaRPr lang="en-US" sz="1100" baseline="0" dirty="0" smtClean="0">
              <a:solidFill>
                <a:srgbClr val="000000"/>
              </a:solidFill>
              <a:latin typeface="Times New Roman"/>
              <a:cs typeface="Times New Roman"/>
            </a:endParaRP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100" baseline="0" dirty="0" smtClean="0">
                <a:solidFill>
                  <a:srgbClr val="000000"/>
                </a:solidFill>
                <a:latin typeface="Times New Roman"/>
                <a:cs typeface="Times New Roman"/>
              </a:rPr>
              <a:t>The traditional strategy for joins is a cross-product followed by a selection. </a:t>
            </a:r>
            <a:r>
              <a:rPr lang="en-US" sz="1100" kern="1200" baseline="0" dirty="0" smtClean="0">
                <a:solidFill>
                  <a:srgbClr val="000000"/>
                </a:solidFill>
                <a:latin typeface="Times New Roman"/>
                <a:ea typeface="ＭＳ Ｐゴシック" charset="0"/>
                <a:cs typeface="Times New Roman"/>
              </a:rPr>
              <a:t>It can be</a:t>
            </a:r>
            <a:r>
              <a:rPr lang="en-US" sz="1100" kern="1200" dirty="0" smtClean="0">
                <a:solidFill>
                  <a:srgbClr val="000000"/>
                </a:solidFill>
                <a:latin typeface="Times New Roman"/>
                <a:ea typeface="ＭＳ Ｐゴシック" charset="0"/>
                <a:cs typeface="Times New Roman"/>
              </a:rPr>
              <a:t> highly inefficient as it may generate a large number of intermediate tuples. We design</a:t>
            </a:r>
            <a:r>
              <a:rPr lang="en-US" sz="1100" kern="1200" baseline="0" dirty="0" smtClean="0">
                <a:solidFill>
                  <a:srgbClr val="000000"/>
                </a:solidFill>
                <a:latin typeface="Times New Roman"/>
                <a:ea typeface="ＭＳ Ｐゴシック" charset="0"/>
                <a:cs typeface="Times New Roman"/>
              </a:rPr>
              <a:t> new indexes for continuous uncertain data and </a:t>
            </a:r>
            <a:r>
              <a:rPr lang="en-US" sz="1100" b="1" kern="1200" baseline="0" dirty="0" smtClean="0">
                <a:solidFill>
                  <a:srgbClr val="000000"/>
                </a:solidFill>
                <a:latin typeface="Times New Roman"/>
                <a:ea typeface="ＭＳ Ｐゴシック" charset="0"/>
                <a:cs typeface="Times New Roman"/>
              </a:rPr>
              <a:t>support a range of join predicates</a:t>
            </a:r>
            <a:r>
              <a:rPr lang="en-US" sz="1100" kern="1200" baseline="0" dirty="0" smtClean="0">
                <a:solidFill>
                  <a:srgbClr val="000000"/>
                </a:solidFill>
                <a:latin typeface="Times New Roman"/>
                <a:ea typeface="ＭＳ Ｐゴシック" charset="0"/>
                <a:cs typeface="Times New Roman"/>
              </a:rPr>
              <a:t>.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100" kern="1200" dirty="0" smtClean="0">
                <a:solidFill>
                  <a:srgbClr val="000000"/>
                </a:solidFill>
                <a:latin typeface="Times New Roman"/>
                <a:ea typeface="ＭＳ Ｐゴシック" charset="0"/>
                <a:cs typeface="Times New Roman"/>
              </a:rPr>
              <a:t>Query optimization for continuous uncertain data fundamentally differs from traditional query optimization because selectivity now depends</a:t>
            </a:r>
            <a:r>
              <a:rPr lang="en-US" sz="1100" kern="1200" baseline="0" dirty="0" smtClean="0">
                <a:solidFill>
                  <a:srgbClr val="000000"/>
                </a:solidFill>
                <a:latin typeface="Times New Roman"/>
                <a:ea typeface="ＭＳ Ｐゴシック" charset="0"/>
                <a:cs typeface="Times New Roman"/>
              </a:rPr>
              <a:t> on both the predicates and the distribution. Thus the best plan for one tuple may be bad for another. </a:t>
            </a:r>
            <a:r>
              <a:rPr lang="en-US" sz="1100" b="1" kern="1200" dirty="0" smtClean="0">
                <a:solidFill>
                  <a:srgbClr val="000000"/>
                </a:solidFill>
                <a:latin typeface="Times New Roman"/>
                <a:ea typeface="ＭＳ Ｐゴシック" charset="0"/>
                <a:cs typeface="Times New Roman"/>
              </a:rPr>
              <a:t>We design a dynamic, per-tuple based query</a:t>
            </a:r>
            <a:r>
              <a:rPr lang="en-US" sz="1100" b="1" kern="1200" baseline="0" dirty="0" smtClean="0">
                <a:solidFill>
                  <a:srgbClr val="000000"/>
                </a:solidFill>
                <a:latin typeface="Times New Roman"/>
                <a:ea typeface="ＭＳ Ｐゴシック" charset="0"/>
                <a:cs typeface="Times New Roman"/>
              </a:rPr>
              <a:t> optimizer</a:t>
            </a:r>
            <a:r>
              <a:rPr lang="en-US" sz="1100" b="1" kern="1200" dirty="0" smtClean="0">
                <a:solidFill>
                  <a:srgbClr val="000000"/>
                </a:solidFill>
                <a:latin typeface="Times New Roman"/>
                <a:ea typeface="ＭＳ Ｐゴシック" charset="0"/>
                <a:cs typeface="Times New Roman"/>
              </a:rPr>
              <a:t>.</a:t>
            </a:r>
            <a:endParaRPr lang="en-US" sz="1100" b="1" kern="1200" baseline="0" dirty="0" smtClean="0">
              <a:solidFill>
                <a:srgbClr val="000000"/>
              </a:solidFill>
              <a:latin typeface="Times New Roman"/>
              <a:ea typeface="ＭＳ Ｐゴシック" charset="0"/>
              <a:cs typeface="Times New Roman"/>
            </a:endParaRP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100" kern="1200" baseline="0" dirty="0" smtClean="0">
                <a:solidFill>
                  <a:srgbClr val="000000"/>
                </a:solidFill>
                <a:latin typeface="Times New Roman"/>
                <a:ea typeface="ＭＳ Ｐゴシック" charset="0"/>
                <a:cs typeface="Times New Roman"/>
              </a:rPr>
              <a:t>Lastly,  we evaluate our techniques using real data and queries from SDSS. </a:t>
            </a:r>
            <a:r>
              <a:rPr lang="en-US" sz="1100" kern="1200" dirty="0" smtClean="0">
                <a:solidFill>
                  <a:srgbClr val="000000"/>
                </a:solidFill>
                <a:latin typeface="Times New Roman"/>
                <a:ea typeface="ＭＳ Ｐゴシック" charset="0"/>
                <a:cs typeface="Times New Roman"/>
              </a:rPr>
              <a:t>Our results further demonstrate remarkable performance gains over the state-of-the-art techniques</a:t>
            </a:r>
            <a:endParaRPr lang="en-US" sz="1100" baseline="0" dirty="0" smtClean="0">
              <a:solidFill>
                <a:srgbClr val="000000"/>
              </a:solidFill>
              <a:latin typeface="Times New Roman"/>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a:solidFill>
                <a:srgbClr val="000000"/>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26</a:t>
            </a:fld>
            <a:endParaRPr lang="en-US"/>
          </a:p>
        </p:txBody>
      </p:sp>
    </p:spTree>
    <p:extLst>
      <p:ext uri="{BB962C8B-B14F-4D97-AF65-F5344CB8AC3E}">
        <p14:creationId xmlns:p14="http://schemas.microsoft.com/office/powerpoint/2010/main" val="601406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solidFill>
                  <a:srgbClr val="000000"/>
                </a:solidFill>
                <a:latin typeface="Times New Roman"/>
                <a:cs typeface="Times New Roman"/>
              </a:rPr>
              <a:t>Given</a:t>
            </a:r>
            <a:r>
              <a:rPr lang="en-US" sz="1000" baseline="0" dirty="0" smtClean="0">
                <a:solidFill>
                  <a:srgbClr val="000000"/>
                </a:solidFill>
                <a:latin typeface="Times New Roman"/>
                <a:cs typeface="Times New Roman"/>
              </a:rPr>
              <a:t> a query with complex predicates, </a:t>
            </a:r>
          </a:p>
          <a:p>
            <a:pPr marL="171450" indent="-171450">
              <a:buFont typeface="Arial"/>
              <a:buChar char="•"/>
            </a:pPr>
            <a:r>
              <a:rPr lang="en-US" sz="1000" baseline="0" dirty="0" smtClean="0">
                <a:solidFill>
                  <a:srgbClr val="000000"/>
                </a:solidFill>
                <a:latin typeface="Times New Roman"/>
                <a:cs typeface="Times New Roman"/>
              </a:rPr>
              <a:t>1: our first step is to partition the attributes based on both the schema and the predicates.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000" baseline="0" dirty="0" smtClean="0">
                <a:solidFill>
                  <a:srgbClr val="000000"/>
                </a:solidFill>
                <a:latin typeface="Times New Roman"/>
                <a:cs typeface="Times New Roman"/>
              </a:rPr>
              <a:t>2: In this example, </a:t>
            </a:r>
            <a:r>
              <a:rPr lang="en-US" sz="1000" dirty="0" smtClean="0">
                <a:solidFill>
                  <a:srgbClr val="000000"/>
                </a:solidFill>
                <a:latin typeface="Times New Roman"/>
                <a:cs typeface="Times New Roman"/>
              </a:rPr>
              <a:t>let’s consider a tuple after the cross-product.</a:t>
            </a:r>
            <a:r>
              <a:rPr lang="en-US" sz="1000" baseline="0" dirty="0" smtClean="0">
                <a:solidFill>
                  <a:srgbClr val="000000"/>
                </a:solidFill>
                <a:latin typeface="Times New Roman"/>
                <a:cs typeface="Times New Roman"/>
              </a:rPr>
              <a:t> They have 10 attributes in total. According to the schema, </a:t>
            </a:r>
            <a:r>
              <a:rPr lang="en-US" sz="1000" baseline="0" dirty="0" err="1" smtClean="0">
                <a:solidFill>
                  <a:srgbClr val="000000"/>
                </a:solidFill>
                <a:latin typeface="Times New Roman"/>
                <a:cs typeface="Times New Roman"/>
              </a:rPr>
              <a:t>rowc</a:t>
            </a:r>
            <a:r>
              <a:rPr lang="en-US" sz="1000" baseline="0" dirty="0" smtClean="0">
                <a:solidFill>
                  <a:srgbClr val="000000"/>
                </a:solidFill>
                <a:latin typeface="Times New Roman"/>
                <a:cs typeface="Times New Roman"/>
              </a:rPr>
              <a:t> and </a:t>
            </a:r>
            <a:r>
              <a:rPr lang="en-US" sz="1000" baseline="0" dirty="0" err="1" smtClean="0">
                <a:solidFill>
                  <a:srgbClr val="000000"/>
                </a:solidFill>
                <a:latin typeface="Times New Roman"/>
                <a:cs typeface="Times New Roman"/>
              </a:rPr>
              <a:t>colc</a:t>
            </a:r>
            <a:r>
              <a:rPr lang="en-US" sz="1000" baseline="0" dirty="0" smtClean="0">
                <a:solidFill>
                  <a:srgbClr val="000000"/>
                </a:solidFill>
                <a:latin typeface="Times New Roman"/>
                <a:cs typeface="Times New Roman"/>
              </a:rPr>
              <a:t> are correlated, so the 10 attributes form 8 independent attribute groups. Then we merge groups involved in the same predicate into one</a:t>
            </a:r>
            <a:r>
              <a:rPr lang="en-US" sz="1000" strike="sngStrike" baseline="0" dirty="0" smtClean="0">
                <a:solidFill>
                  <a:srgbClr val="000000"/>
                </a:solidFill>
                <a:latin typeface="Times New Roman"/>
                <a:cs typeface="Times New Roman"/>
              </a:rPr>
              <a:t>. [</a:t>
            </a:r>
            <a:r>
              <a:rPr lang="en-US" sz="1000" strike="noStrike" baseline="0" dirty="0" smtClean="0">
                <a:solidFill>
                  <a:srgbClr val="000000"/>
                </a:solidFill>
                <a:latin typeface="Times New Roman"/>
                <a:cs typeface="Times New Roman"/>
              </a:rPr>
              <a:t>Pointing to the first predicate] The first two predicates will connect … together and the last predicate will connect the 4 together </a:t>
            </a:r>
            <a:r>
              <a:rPr lang="en-US" sz="1000" strike="sngStrike" baseline="0" dirty="0" smtClean="0">
                <a:solidFill>
                  <a:srgbClr val="000000"/>
                </a:solidFill>
                <a:latin typeface="Times New Roman"/>
                <a:cs typeface="Times New Roman"/>
              </a:rPr>
              <a:t>. </a:t>
            </a:r>
            <a:r>
              <a:rPr lang="en-US" sz="1000" baseline="0" dirty="0" smtClean="0">
                <a:solidFill>
                  <a:srgbClr val="000000"/>
                </a:solidFill>
                <a:latin typeface="Times New Roman"/>
                <a:cs typeface="Times New Roman"/>
              </a:rPr>
              <a:t>Finally we have two partitions of attributes.</a:t>
            </a:r>
          </a:p>
          <a:p>
            <a:pPr marL="171450" indent="-171450">
              <a:buFont typeface="Arial"/>
              <a:buChar char="•"/>
            </a:pPr>
            <a:r>
              <a:rPr lang="en-US" sz="1000" baseline="0" dirty="0" smtClean="0">
                <a:solidFill>
                  <a:srgbClr val="000000"/>
                </a:solidFill>
                <a:latin typeface="Times New Roman"/>
                <a:cs typeface="Times New Roman"/>
              </a:rPr>
              <a:t>3: In the 2</a:t>
            </a:r>
            <a:r>
              <a:rPr lang="en-US" sz="1000" baseline="30000" dirty="0" smtClean="0">
                <a:solidFill>
                  <a:srgbClr val="000000"/>
                </a:solidFill>
                <a:latin typeface="Times New Roman"/>
                <a:cs typeface="Times New Roman"/>
              </a:rPr>
              <a:t>nd</a:t>
            </a:r>
            <a:r>
              <a:rPr lang="en-US" sz="1000" baseline="0" dirty="0" smtClean="0">
                <a:solidFill>
                  <a:srgbClr val="000000"/>
                </a:solidFill>
                <a:latin typeface="Times New Roman"/>
                <a:cs typeface="Times New Roman"/>
              </a:rPr>
              <a:t> step, </a:t>
            </a:r>
            <a:r>
              <a:rPr lang="en-US" sz="1000" kern="1200" baseline="0" dirty="0" smtClean="0">
                <a:solidFill>
                  <a:srgbClr val="000000"/>
                </a:solidFill>
                <a:latin typeface="Times New Roman"/>
                <a:ea typeface="ＭＳ Ｐゴシック" charset="0"/>
                <a:cs typeface="Times New Roman"/>
              </a:rPr>
              <a:t>f</a:t>
            </a:r>
            <a:r>
              <a:rPr lang="en-US" sz="1000" kern="1200" dirty="0" smtClean="0">
                <a:solidFill>
                  <a:srgbClr val="000000"/>
                </a:solidFill>
                <a:latin typeface="Times New Roman"/>
                <a:ea typeface="ＭＳ Ｐゴシック" charset="0"/>
                <a:cs typeface="Times New Roman"/>
              </a:rPr>
              <a:t>or each group of attributes, we define a random vector X (point to X1)</a:t>
            </a:r>
            <a:r>
              <a:rPr lang="en-US" sz="1000" kern="1200" baseline="0" dirty="0" smtClean="0">
                <a:solidFill>
                  <a:srgbClr val="000000"/>
                </a:solidFill>
                <a:latin typeface="Times New Roman"/>
                <a:ea typeface="ＭＳ Ｐゴシック" charset="0"/>
                <a:cs typeface="Times New Roman"/>
              </a:rPr>
              <a:t> and f</a:t>
            </a:r>
            <a:r>
              <a:rPr lang="en-US" sz="1000" kern="1200" dirty="0" smtClean="0">
                <a:solidFill>
                  <a:srgbClr val="000000"/>
                </a:solidFill>
                <a:latin typeface="Times New Roman"/>
                <a:ea typeface="ＭＳ Ｐゴシック" charset="0"/>
                <a:cs typeface="Times New Roman"/>
              </a:rPr>
              <a:t>ind maximum linear sub-expressions relevant to X from the</a:t>
            </a:r>
            <a:r>
              <a:rPr lang="en-US" sz="1000" kern="1200" baseline="0" dirty="0" smtClean="0">
                <a:solidFill>
                  <a:srgbClr val="000000"/>
                </a:solidFill>
                <a:latin typeface="Times New Roman"/>
                <a:ea typeface="ＭＳ Ｐゴシック" charset="0"/>
                <a:cs typeface="Times New Roman"/>
              </a:rPr>
              <a:t> selection condition (point to the two predicates in both the query and the matrix for Y)</a:t>
            </a:r>
            <a:r>
              <a:rPr lang="en-US" sz="1000" kern="1200" dirty="0" smtClean="0">
                <a:solidFill>
                  <a:srgbClr val="000000"/>
                </a:solidFill>
                <a:latin typeface="Times New Roman"/>
                <a:ea typeface="ＭＳ Ｐゴシック" charset="0"/>
                <a:cs typeface="Times New Roman"/>
              </a:rPr>
              <a:t>, Then rewrite</a:t>
            </a:r>
            <a:r>
              <a:rPr lang="en-US" sz="1000" kern="1200" baseline="0" dirty="0" smtClean="0">
                <a:solidFill>
                  <a:srgbClr val="000000"/>
                </a:solidFill>
                <a:latin typeface="Times New Roman"/>
                <a:ea typeface="ＭＳ Ｐゴシック" charset="0"/>
                <a:cs typeface="Times New Roman"/>
              </a:rPr>
              <a:t> the linear expressions as the product of a matrix and X plus a vector. </a:t>
            </a:r>
            <a:r>
              <a:rPr lang="en-US" sz="1000" kern="1200" dirty="0" smtClean="0">
                <a:solidFill>
                  <a:srgbClr val="000000"/>
                </a:solidFill>
                <a:latin typeface="Times New Roman"/>
                <a:ea typeface="ＭＳ Ｐゴシック" charset="0"/>
                <a:cs typeface="Times New Roman"/>
              </a:rPr>
              <a:t>Denote the matrix as B. If B does not have full row rank, remove rows from B, one at a time, until it has full row rank. Remove elements from b accordingly.</a:t>
            </a:r>
            <a:r>
              <a:rPr lang="en-US" sz="1000" kern="1200" baseline="0" dirty="0" smtClean="0">
                <a:solidFill>
                  <a:srgbClr val="000000"/>
                </a:solidFill>
                <a:latin typeface="Times New Roman"/>
                <a:ea typeface="ＭＳ Ｐゴシック" charset="0"/>
                <a:cs typeface="Times New Roman"/>
              </a:rPr>
              <a:t> </a:t>
            </a:r>
            <a:r>
              <a:rPr lang="en-US" sz="1000" baseline="0" dirty="0" smtClean="0">
                <a:solidFill>
                  <a:srgbClr val="000000"/>
                </a:solidFill>
                <a:latin typeface="Times New Roman"/>
                <a:cs typeface="Times New Roman"/>
              </a:rPr>
              <a:t>For the first partition of attributes X1, we can find two relevant linear expressions in the selection condition. After rewriting, B already </a:t>
            </a:r>
            <a:r>
              <a:rPr lang="en-US" sz="1000" kern="1200" dirty="0" smtClean="0">
                <a:solidFill>
                  <a:srgbClr val="000000"/>
                </a:solidFill>
                <a:latin typeface="Times New Roman"/>
                <a:ea typeface="ＭＳ Ｐゴシック" charset="0"/>
                <a:cs typeface="Times New Roman"/>
              </a:rPr>
              <a:t>has full row rank. So the 2</a:t>
            </a:r>
            <a:r>
              <a:rPr lang="en-US" sz="1000" kern="1200" baseline="30000" dirty="0" smtClean="0">
                <a:solidFill>
                  <a:srgbClr val="000000"/>
                </a:solidFill>
                <a:latin typeface="Times New Roman"/>
                <a:ea typeface="ＭＳ Ｐゴシック" charset="0"/>
                <a:cs typeface="Times New Roman"/>
              </a:rPr>
              <a:t>nd</a:t>
            </a:r>
            <a:r>
              <a:rPr lang="en-US" sz="1000" kern="1200" dirty="0" smtClean="0">
                <a:solidFill>
                  <a:srgbClr val="000000"/>
                </a:solidFill>
                <a:latin typeface="Times New Roman"/>
                <a:ea typeface="ＭＳ Ｐゴシック" charset="0"/>
                <a:cs typeface="Times New Roman"/>
              </a:rPr>
              <a:t> step</a:t>
            </a:r>
            <a:r>
              <a:rPr lang="en-US" sz="1000" kern="1200" baseline="0" dirty="0" smtClean="0">
                <a:solidFill>
                  <a:srgbClr val="000000"/>
                </a:solidFill>
                <a:latin typeface="Times New Roman"/>
                <a:ea typeface="ＭＳ Ｐゴシック" charset="0"/>
                <a:cs typeface="Times New Roman"/>
              </a:rPr>
              <a:t> completes here.</a:t>
            </a:r>
          </a:p>
          <a:p>
            <a:pPr marL="171450" indent="-171450">
              <a:buFont typeface="Arial"/>
              <a:buChar char="•"/>
            </a:pPr>
            <a:r>
              <a:rPr lang="en-US" sz="1000" kern="1200" baseline="0" dirty="0" smtClean="0">
                <a:solidFill>
                  <a:srgbClr val="000000"/>
                </a:solidFill>
                <a:latin typeface="Times New Roman"/>
                <a:ea typeface="ＭＳ Ｐゴシック" charset="0"/>
                <a:cs typeface="Times New Roman"/>
              </a:rPr>
              <a:t>5 6: After we get B and b, the last step is to apply the linear transformation to compute the new distribution and region, and finally the reduced integral in the transformed domain for Y.  As is shown, we reduce the dimensionality of integration from 6 to 2.</a:t>
            </a:r>
          </a:p>
          <a:p>
            <a:pPr marL="171450" indent="-171450">
              <a:buFont typeface="Arial"/>
              <a:buChar char="•"/>
            </a:pPr>
            <a:r>
              <a:rPr lang="en-US" sz="1000" kern="1200" baseline="0" dirty="0" smtClean="0">
                <a:solidFill>
                  <a:srgbClr val="000000"/>
                </a:solidFill>
                <a:latin typeface="Times New Roman"/>
                <a:ea typeface="ＭＳ Ｐゴシック" charset="0"/>
                <a:cs typeface="Times New Roman"/>
              </a:rPr>
              <a:t>9: We formally proved that this procedure can always compute the correct value for the integral. Since the returned matrix has full row rank, m is less than or equal to n. if…; otherwise it does not help.</a:t>
            </a:r>
            <a:endParaRPr lang="en-US" sz="1000" baseline="0" dirty="0" smtClean="0">
              <a:solidFill>
                <a:srgbClr val="000000"/>
              </a:solidFill>
              <a:latin typeface="Times New Roman"/>
              <a:cs typeface="Times New Roman"/>
            </a:endParaRPr>
          </a:p>
          <a:p>
            <a:endParaRPr lang="en-US" sz="1000" dirty="0">
              <a:solidFill>
                <a:srgbClr val="000000"/>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27</a:t>
            </a:fld>
            <a:endParaRPr lang="en-US"/>
          </a:p>
        </p:txBody>
      </p:sp>
    </p:spTree>
    <p:extLst>
      <p:ext uri="{BB962C8B-B14F-4D97-AF65-F5344CB8AC3E}">
        <p14:creationId xmlns:p14="http://schemas.microsoft.com/office/powerpoint/2010/main" val="1009329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a:ea typeface="ＭＳ Ｐゴシック" charset="0"/>
                <a:cs typeface="Times New Roman"/>
              </a:rPr>
              <a:t>We then evaluate the same join in a disk setting, where indexes are pre-computed and stored on disk. Since indexes are pre-constructed, their construction costs are not considered.</a:t>
            </a:r>
          </a:p>
          <a:p>
            <a:endParaRPr lang="en-US" sz="1200" kern="1200" dirty="0" smtClean="0">
              <a:solidFill>
                <a:schemeClr val="tx1"/>
              </a:solidFill>
              <a:latin typeface="Times New Roman"/>
              <a:ea typeface="ＭＳ Ｐゴシック" charset="0"/>
              <a:cs typeface="Times New Roman"/>
            </a:endParaRPr>
          </a:p>
          <a:p>
            <a:r>
              <a:rPr lang="en-US" sz="1200" kern="1200" dirty="0" smtClean="0">
                <a:solidFill>
                  <a:schemeClr val="tx1"/>
                </a:solidFill>
                <a:latin typeface="Times New Roman"/>
                <a:ea typeface="ＭＳ Ｐゴシック" charset="0"/>
                <a:cs typeface="Times New Roman"/>
              </a:rPr>
              <a:t>1: While the trend for the number of candidates</a:t>
            </a:r>
            <a:r>
              <a:rPr lang="en-US" sz="1200" kern="1200" baseline="0" dirty="0" smtClean="0">
                <a:solidFill>
                  <a:schemeClr val="tx1"/>
                </a:solidFill>
                <a:latin typeface="Times New Roman"/>
                <a:ea typeface="ＭＳ Ｐゴシック" charset="0"/>
                <a:cs typeface="Times New Roman"/>
              </a:rPr>
              <a:t> </a:t>
            </a:r>
            <a:r>
              <a:rPr lang="en-US" sz="1200" kern="1200" dirty="0" smtClean="0">
                <a:solidFill>
                  <a:schemeClr val="tx1"/>
                </a:solidFill>
                <a:latin typeface="Times New Roman"/>
                <a:ea typeface="ＭＳ Ｐゴシック" charset="0"/>
                <a:cs typeface="Times New Roman"/>
              </a:rPr>
              <a:t>appears similar to that in the stream setting, the absolute number for the number</a:t>
            </a:r>
            <a:r>
              <a:rPr lang="en-US" sz="1200" kern="1200" baseline="0" dirty="0" smtClean="0">
                <a:solidFill>
                  <a:schemeClr val="tx1"/>
                </a:solidFill>
                <a:latin typeface="Times New Roman"/>
                <a:ea typeface="ＭＳ Ｐゴシック" charset="0"/>
                <a:cs typeface="Times New Roman"/>
              </a:rPr>
              <a:t> of candidates</a:t>
            </a:r>
            <a:r>
              <a:rPr lang="en-US" sz="1200" kern="1200" dirty="0" smtClean="0">
                <a:solidFill>
                  <a:schemeClr val="tx1"/>
                </a:solidFill>
                <a:latin typeface="Times New Roman"/>
                <a:ea typeface="ＭＳ Ｐゴシック" charset="0"/>
                <a:cs typeface="Times New Roman"/>
              </a:rPr>
              <a:t> is much larger</a:t>
            </a:r>
            <a:r>
              <a:rPr lang="en-US" sz="1200" kern="1200" baseline="0" dirty="0" smtClean="0">
                <a:solidFill>
                  <a:schemeClr val="tx1"/>
                </a:solidFill>
                <a:latin typeface="Times New Roman"/>
                <a:ea typeface="ＭＳ Ｐゴシック" charset="0"/>
                <a:cs typeface="Times New Roman"/>
              </a:rPr>
              <a:t> because we do a join over two big tables</a:t>
            </a:r>
            <a:endParaRPr lang="en-US" sz="1200" kern="1200" dirty="0" smtClean="0">
              <a:solidFill>
                <a:schemeClr val="tx1"/>
              </a:solidFill>
              <a:latin typeface="Times New Roman"/>
              <a:ea typeface="ＭＳ Ｐゴシック" charset="0"/>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a:ea typeface="ＭＳ Ｐゴシック" charset="0"/>
                <a:cs typeface="Times New Roman"/>
              </a:rPr>
              <a:t>2:The</a:t>
            </a:r>
            <a:r>
              <a:rPr lang="en-US" sz="1200" kern="1200" baseline="0" dirty="0" smtClean="0">
                <a:solidFill>
                  <a:schemeClr val="tx1"/>
                </a:solidFill>
                <a:latin typeface="Times New Roman"/>
                <a:ea typeface="ＭＳ Ｐゴシック" charset="0"/>
                <a:cs typeface="Times New Roman"/>
              </a:rPr>
              <a:t> performance difference is more </a:t>
            </a:r>
            <a:r>
              <a:rPr lang="en-US" sz="1200" kern="1200" dirty="0" smtClean="0">
                <a:solidFill>
                  <a:schemeClr val="tx1"/>
                </a:solidFill>
                <a:latin typeface="Times New Roman"/>
                <a:ea typeface="ＭＳ Ｐゴシック" charset="0"/>
                <a:cs typeface="Times New Roman"/>
              </a:rPr>
              <a:t>drastic difference because </a:t>
            </a:r>
            <a:r>
              <a:rPr lang="en-US" sz="1200" kern="1200" dirty="0" err="1" smtClean="0">
                <a:solidFill>
                  <a:schemeClr val="tx1"/>
                </a:solidFill>
                <a:latin typeface="Times New Roman"/>
                <a:ea typeface="ＭＳ Ｐゴシック" charset="0"/>
                <a:cs typeface="Times New Roman"/>
              </a:rPr>
              <a:t>xbound</a:t>
            </a:r>
            <a:r>
              <a:rPr lang="en-US" sz="1200" kern="1200" smtClean="0">
                <a:solidFill>
                  <a:schemeClr val="tx1"/>
                </a:solidFill>
                <a:latin typeface="Times New Roman"/>
                <a:ea typeface="ＭＳ Ｐゴシック" charset="0"/>
                <a:cs typeface="Times New Roman"/>
              </a:rPr>
              <a:t> returns</a:t>
            </a:r>
            <a:r>
              <a:rPr lang="en-US" sz="1200" kern="1200" baseline="0" smtClean="0">
                <a:solidFill>
                  <a:schemeClr val="tx1"/>
                </a:solidFill>
                <a:latin typeface="Times New Roman"/>
                <a:ea typeface="ＭＳ Ｐゴシック" charset="0"/>
                <a:cs typeface="Times New Roman"/>
              </a:rPr>
              <a:t> a lot more candidates than our index, and </a:t>
            </a:r>
            <a:r>
              <a:rPr lang="en-US" sz="1200" kern="1200" smtClean="0">
                <a:solidFill>
                  <a:schemeClr val="tx1"/>
                </a:solidFill>
                <a:latin typeface="Times New Roman"/>
                <a:ea typeface="ＭＳ Ｐゴシック" charset="0"/>
                <a:cs typeface="Times New Roman"/>
              </a:rPr>
              <a:t>validating</a:t>
            </a:r>
            <a:r>
              <a:rPr lang="en-US" sz="1200" kern="1200" baseline="0" smtClean="0">
                <a:solidFill>
                  <a:schemeClr val="tx1"/>
                </a:solidFill>
                <a:latin typeface="Times New Roman"/>
                <a:ea typeface="ＭＳ Ｐゴシック" charset="0"/>
                <a:cs typeface="Times New Roman"/>
              </a:rPr>
              <a:t> each candidate incurs</a:t>
            </a:r>
            <a:r>
              <a:rPr lang="en-US" sz="1200" kern="1200" smtClean="0">
                <a:solidFill>
                  <a:schemeClr val="tx1"/>
                </a:solidFill>
                <a:latin typeface="Times New Roman"/>
                <a:ea typeface="ＭＳ Ｐゴシック" charset="0"/>
                <a:cs typeface="Times New Roman"/>
              </a:rPr>
              <a:t> both the integration cost and the I/O cost</a:t>
            </a:r>
            <a:endParaRPr lang="en-US" sz="1200" smtClean="0">
              <a:latin typeface="Times New Roman"/>
              <a:cs typeface="Times New Roman"/>
            </a:endParaRPr>
          </a:p>
          <a:p>
            <a:endParaRPr lang="en-US" dirty="0">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30</a:t>
            </a:fld>
            <a:endParaRPr lang="en-US"/>
          </a:p>
        </p:txBody>
      </p:sp>
    </p:spTree>
    <p:extLst>
      <p:ext uri="{BB962C8B-B14F-4D97-AF65-F5344CB8AC3E}">
        <p14:creationId xmlns:p14="http://schemas.microsoft.com/office/powerpoint/2010/main" val="2734766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latin typeface="Times New Roman"/>
                <a:cs typeface="Times New Roman"/>
              </a:rPr>
              <a:t>-specifically motivated by the </a:t>
            </a:r>
            <a:r>
              <a:rPr lang="en-US" sz="1100" b="1" baseline="0" dirty="0" smtClean="0">
                <a:latin typeface="Times New Roman"/>
                <a:cs typeface="Times New Roman"/>
              </a:rPr>
              <a:t>Sloan Digital Sky Survey</a:t>
            </a:r>
            <a:r>
              <a:rPr lang="en-US" sz="1100" baseline="0" dirty="0" smtClean="0">
                <a:latin typeface="Times New Roman"/>
                <a:cs typeface="Times New Roman"/>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latin typeface="Times New Roman"/>
                <a:cs typeface="Times New Roman"/>
              </a:rPr>
              <a:t>-partial schema of Galaxy, </a:t>
            </a:r>
            <a:r>
              <a:rPr lang="en-US" sz="1100" b="1" kern="1200" baseline="0" dirty="0" smtClean="0">
                <a:solidFill>
                  <a:schemeClr val="tx1"/>
                </a:solidFill>
                <a:latin typeface="Times New Roman"/>
                <a:ea typeface="ＭＳ Ｐゴシック" charset="0"/>
                <a:cs typeface="Times New Roman"/>
              </a:rPr>
              <a:t>297</a:t>
            </a:r>
            <a:r>
              <a:rPr lang="en-US" sz="1100" b="0" kern="1200" baseline="0" dirty="0" smtClean="0">
                <a:solidFill>
                  <a:schemeClr val="tx1"/>
                </a:solidFill>
                <a:latin typeface="Times New Roman"/>
                <a:ea typeface="ＭＳ Ｐゴシック" charset="0"/>
                <a:cs typeface="Times New Roman"/>
              </a:rPr>
              <a:t>, </a:t>
            </a:r>
            <a:r>
              <a:rPr lang="en-US" sz="1100" b="1" kern="1200" baseline="0" dirty="0" smtClean="0">
                <a:solidFill>
                  <a:schemeClr val="tx1"/>
                </a:solidFill>
                <a:latin typeface="Times New Roman"/>
                <a:ea typeface="ＭＳ Ｐゴシック" charset="0"/>
                <a:cs typeface="Times New Roman"/>
              </a:rPr>
              <a:t>151</a:t>
            </a:r>
            <a:r>
              <a:rPr lang="en-US" sz="1100" kern="1200" baseline="0" dirty="0" smtClean="0">
                <a:solidFill>
                  <a:schemeClr val="tx1"/>
                </a:solidFill>
                <a:latin typeface="Times New Roman"/>
                <a:ea typeface="ＭＳ Ｐゴシック" charset="0"/>
                <a:cs typeface="Times New Roman"/>
              </a:rPr>
              <a:t>, </a:t>
            </a:r>
            <a:r>
              <a:rPr lang="en-US" sz="1100" kern="1200" dirty="0" smtClean="0">
                <a:solidFill>
                  <a:schemeClr val="tx1"/>
                </a:solidFill>
                <a:latin typeface="Times New Roman"/>
                <a:ea typeface="ＭＳ Ｐゴシック" charset="0"/>
                <a:cs typeface="Times New Roman"/>
              </a:rPr>
              <a:t>modeled by </a:t>
            </a:r>
            <a:r>
              <a:rPr lang="en-US" sz="1100" b="1" kern="1200" dirty="0" smtClean="0">
                <a:solidFill>
                  <a:schemeClr val="tx1"/>
                </a:solidFill>
                <a:latin typeface="Times New Roman"/>
                <a:ea typeface="ＭＳ Ｐゴシック" charset="0"/>
                <a:cs typeface="Times New Roman"/>
              </a:rPr>
              <a:t>continuous random variables</a:t>
            </a:r>
            <a:r>
              <a:rPr lang="en-US" sz="1100" kern="1200" dirty="0" smtClean="0">
                <a:solidFill>
                  <a:schemeClr val="tx1"/>
                </a:solidFill>
                <a:latin typeface="Times New Roman"/>
                <a:ea typeface="ＭＳ Ｐゴシック" charset="0"/>
                <a:cs typeface="Times New Roman"/>
              </a:rPr>
              <a:t>. </a:t>
            </a:r>
            <a:endParaRPr lang="en-US" sz="1100" kern="1200" baseline="0" dirty="0" smtClean="0">
              <a:solidFill>
                <a:schemeClr val="tx1"/>
              </a:solidFill>
              <a:latin typeface="Times New Roman"/>
              <a:ea typeface="ＭＳ Ｐゴシック" charset="0"/>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smtClean="0">
                <a:solidFill>
                  <a:schemeClr val="tx1"/>
                </a:solidFill>
                <a:latin typeface="Times New Roman"/>
                <a:ea typeface="ＭＳ Ｐゴシック" charset="0"/>
                <a:cs typeface="Times New Roman"/>
              </a:rPr>
              <a:t>-</a:t>
            </a:r>
            <a:r>
              <a:rPr lang="en-US" sz="1100" kern="1200" dirty="0" smtClean="0">
                <a:solidFill>
                  <a:schemeClr val="tx1"/>
                </a:solidFill>
                <a:latin typeface="Times New Roman"/>
                <a:ea typeface="ＭＳ Ｐゴシック" charset="0"/>
                <a:cs typeface="Times New Roman"/>
              </a:rPr>
              <a:t>In SDSS,</a:t>
            </a:r>
            <a:r>
              <a:rPr lang="en-US" sz="1100" kern="1200" baseline="0" dirty="0" smtClean="0">
                <a:solidFill>
                  <a:schemeClr val="tx1"/>
                </a:solidFill>
                <a:latin typeface="Times New Roman"/>
                <a:ea typeface="ＭＳ Ｐゴシック" charset="0"/>
                <a:cs typeface="Times New Roman"/>
              </a:rPr>
              <a:t> e</a:t>
            </a:r>
            <a:r>
              <a:rPr lang="en-US" sz="1100" kern="1200" dirty="0" smtClean="0">
                <a:solidFill>
                  <a:schemeClr val="tx1"/>
                </a:solidFill>
                <a:latin typeface="Times New Roman"/>
                <a:ea typeface="ＭＳ Ｐゴシック" charset="0"/>
                <a:cs typeface="Times New Roman"/>
              </a:rPr>
              <a:t>ach query can have an arbitrary mix of </a:t>
            </a:r>
            <a:r>
              <a:rPr lang="en-US" sz="1100" b="1" kern="1200" dirty="0" smtClean="0">
                <a:solidFill>
                  <a:schemeClr val="tx1"/>
                </a:solidFill>
                <a:latin typeface="Times New Roman"/>
                <a:ea typeface="ＭＳ Ｐゴシック" charset="0"/>
                <a:cs typeface="Times New Roman"/>
              </a:rPr>
              <a:t>complex selection and join </a:t>
            </a:r>
            <a:r>
              <a:rPr lang="en-US" sz="1100" kern="1200" dirty="0" smtClean="0">
                <a:solidFill>
                  <a:schemeClr val="tx1"/>
                </a:solidFill>
                <a:latin typeface="Times New Roman"/>
                <a:ea typeface="ＭＳ Ｐゴシック" charset="0"/>
                <a:cs typeface="Times New Roman"/>
              </a:rPr>
              <a:t>predicates. </a:t>
            </a:r>
            <a:r>
              <a:rPr lang="en-US" sz="1100" kern="1200" baseline="0" dirty="0" smtClean="0">
                <a:solidFill>
                  <a:schemeClr val="tx1"/>
                </a:solidFill>
                <a:latin typeface="Times New Roman"/>
                <a:ea typeface="ＭＳ Ｐゴシック" charset="0"/>
                <a:cs typeface="Times New Roman"/>
              </a:rPr>
              <a:t>Let’s look at two sample queries </a:t>
            </a:r>
            <a:r>
              <a:rPr lang="en-US" sz="1100" kern="1200" dirty="0" smtClean="0">
                <a:solidFill>
                  <a:schemeClr val="tx1"/>
                </a:solidFill>
                <a:latin typeface="Times New Roman"/>
                <a:ea typeface="ＭＳ Ｐゴシック" charset="0"/>
                <a:cs typeface="Times New Roman"/>
              </a:rPr>
              <a:t>from the SDSS benchmark</a:t>
            </a:r>
            <a:r>
              <a:rPr lang="en-US" sz="1100" kern="1200" baseline="0" dirty="0" smtClean="0">
                <a:solidFill>
                  <a:schemeClr val="tx1"/>
                </a:solidFill>
                <a:latin typeface="Times New Roman"/>
                <a:ea typeface="ＭＳ Ｐゴシック" charset="0"/>
                <a:cs typeface="Times New Roman"/>
              </a:rPr>
              <a:t>. </a:t>
            </a:r>
            <a:r>
              <a:rPr lang="en-US" sz="1100" b="1" kern="1200" baseline="0" dirty="0" smtClean="0">
                <a:solidFill>
                  <a:schemeClr val="tx1"/>
                </a:solidFill>
                <a:latin typeface="Times New Roman"/>
                <a:ea typeface="ＭＳ Ｐゴシック" charset="0"/>
                <a:cs typeface="Times New Roman"/>
              </a:rPr>
              <a:t>They have </a:t>
            </a:r>
            <a:r>
              <a:rPr lang="en-US" sz="1100" kern="1200" dirty="0" smtClean="0">
                <a:solidFill>
                  <a:schemeClr val="tx1"/>
                </a:solidFill>
                <a:latin typeface="Times New Roman"/>
                <a:ea typeface="ＭＳ Ｐゴシック" charset="0"/>
                <a:cs typeface="Times New Roman"/>
              </a:rPr>
              <a:t>predicates</a:t>
            </a:r>
            <a:r>
              <a:rPr lang="en-US" sz="1100" kern="1200" baseline="0" dirty="0" smtClean="0">
                <a:solidFill>
                  <a:schemeClr val="tx1"/>
                </a:solidFill>
                <a:latin typeface="Times New Roman"/>
                <a:ea typeface="ＭＳ Ｐゴシック" charset="0"/>
                <a:cs typeface="Times New Roman"/>
              </a:rPr>
              <a:t> on multiple uncertain attributes, written in a linear form [two in Q2] or in a quadratic form [one from Q1 and one in Q2]. </a:t>
            </a:r>
          </a:p>
          <a:p>
            <a:pPr marL="0" indent="0">
              <a:buNone/>
            </a:pPr>
            <a:r>
              <a:rPr lang="en-US" sz="1100" kern="1200" dirty="0" smtClean="0">
                <a:solidFill>
                  <a:schemeClr val="tx1"/>
                </a:solidFill>
                <a:latin typeface="Times New Roman"/>
                <a:ea typeface="ＭＳ Ｐゴシック" charset="0"/>
                <a:cs typeface="Times New Roman"/>
              </a:rPr>
              <a:t>-Given uncertainty of input data, </a:t>
            </a:r>
            <a:r>
              <a:rPr lang="en-US" sz="1100" b="1" kern="1200" dirty="0" smtClean="0">
                <a:solidFill>
                  <a:schemeClr val="tx1"/>
                </a:solidFill>
                <a:latin typeface="Times New Roman"/>
                <a:ea typeface="ＭＳ Ｐゴシック" charset="0"/>
                <a:cs typeface="Times New Roman"/>
              </a:rPr>
              <a:t>many answers are possible</a:t>
            </a:r>
            <a:r>
              <a:rPr lang="en-US" sz="1100" kern="1200" dirty="0" smtClean="0">
                <a:solidFill>
                  <a:schemeClr val="tx1"/>
                </a:solidFill>
                <a:latin typeface="Times New Roman"/>
                <a:ea typeface="ＭＳ Ｐゴシック" charset="0"/>
                <a:cs typeface="Times New Roman"/>
              </a:rPr>
              <a:t>, but the user would want to retrieve query answers of </a:t>
            </a:r>
            <a:r>
              <a:rPr lang="en-US" sz="1100" b="1" kern="1200" dirty="0" smtClean="0">
                <a:solidFill>
                  <a:schemeClr val="tx1"/>
                </a:solidFill>
                <a:latin typeface="Times New Roman"/>
                <a:ea typeface="ＭＳ Ｐゴシック" charset="0"/>
                <a:cs typeface="Times New Roman"/>
              </a:rPr>
              <a:t>high confidence</a:t>
            </a:r>
            <a:r>
              <a:rPr lang="en-US" sz="1100" kern="1200" dirty="0" smtClean="0">
                <a:solidFill>
                  <a:schemeClr val="tx1"/>
                </a:solidFill>
                <a:latin typeface="Times New Roman"/>
                <a:ea typeface="ＭＳ Ｐゴシック" charset="0"/>
                <a:cs typeface="Times New Roman"/>
              </a:rPr>
              <a:t>.</a:t>
            </a:r>
            <a:r>
              <a:rPr lang="en-US" sz="1100" kern="1200" baseline="0" dirty="0" smtClean="0">
                <a:solidFill>
                  <a:schemeClr val="tx1"/>
                </a:solidFill>
                <a:latin typeface="Times New Roman"/>
                <a:ea typeface="ＭＳ Ｐゴシック" charset="0"/>
                <a:cs typeface="Times New Roman"/>
              </a:rPr>
              <a:t> </a:t>
            </a:r>
            <a:r>
              <a:rPr lang="en-US" sz="1100" kern="1200" dirty="0" smtClean="0">
                <a:solidFill>
                  <a:schemeClr val="tx1"/>
                </a:solidFill>
                <a:latin typeface="Times New Roman"/>
                <a:ea typeface="ＭＳ Ｐゴシック" charset="0"/>
                <a:cs typeface="Times New Roman"/>
              </a:rPr>
              <a:t>So the system</a:t>
            </a:r>
            <a:r>
              <a:rPr lang="en-US" sz="1100" kern="1200" baseline="0" dirty="0" smtClean="0">
                <a:solidFill>
                  <a:schemeClr val="tx1"/>
                </a:solidFill>
                <a:latin typeface="Times New Roman"/>
                <a:ea typeface="ＭＳ Ｐゴシック" charset="0"/>
                <a:cs typeface="Times New Roman"/>
              </a:rPr>
              <a:t> should be able to compute the answers of high confidence efficiently. </a:t>
            </a:r>
            <a:endParaRPr lang="en-US" sz="1100" strike="sngStrike" dirty="0">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3</a:t>
            </a:fld>
            <a:endParaRPr lang="en-US"/>
          </a:p>
        </p:txBody>
      </p:sp>
    </p:spTree>
    <p:extLst>
      <p:ext uri="{BB962C8B-B14F-4D97-AF65-F5344CB8AC3E}">
        <p14:creationId xmlns:p14="http://schemas.microsoft.com/office/powerpoint/2010/main" val="123577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80000"/>
              <a:buFont typeface="Wingdings" charset="0"/>
              <a:buNone/>
            </a:pPr>
            <a:r>
              <a:rPr lang="en-US" altLang="zh-CN" sz="1000" b="0" baseline="0" dirty="0" smtClean="0">
                <a:solidFill>
                  <a:schemeClr val="tx1"/>
                </a:solidFill>
                <a:latin typeface="Times New Roman"/>
                <a:ea typeface="Arial" charset="0"/>
                <a:cs typeface="Times New Roman"/>
              </a:rPr>
              <a:t>First let me introduce the data model proposed in our previous work quickly. For continuous uncertain attributes, we use GMMs. </a:t>
            </a:r>
            <a:r>
              <a:rPr lang="en-US" altLang="zh-CN" sz="1000" b="0" dirty="0" smtClean="0">
                <a:solidFill>
                  <a:schemeClr val="tx1"/>
                </a:solidFill>
                <a:latin typeface="Times New Roman"/>
                <a:cs typeface="Times New Roman"/>
              </a:rPr>
              <a:t>A GMM is a convex combination of Gaussian distributions.</a:t>
            </a:r>
            <a:endParaRPr lang="en-US" altLang="zh-CN" sz="1000" b="0" baseline="0" dirty="0" smtClean="0">
              <a:solidFill>
                <a:schemeClr val="tx1"/>
              </a:solidFill>
              <a:latin typeface="Times New Roman"/>
              <a:ea typeface="Arial" charset="0"/>
              <a:cs typeface="Times New Roman"/>
            </a:endParaRPr>
          </a:p>
          <a:p>
            <a:pPr marL="228600" indent="-228600" eaLnBrk="1" hangingPunct="1">
              <a:lnSpc>
                <a:spcPct val="90000"/>
              </a:lnSpc>
            </a:pPr>
            <a:endParaRPr lang="en-US" altLang="zh-CN" sz="1000" b="0" dirty="0" smtClean="0">
              <a:solidFill>
                <a:schemeClr val="tx1"/>
              </a:solidFill>
              <a:latin typeface="Times New Roman"/>
              <a:ea typeface="宋体" charset="0"/>
              <a:cs typeface="Times New Roman"/>
            </a:endParaRPr>
          </a:p>
          <a:p>
            <a:pPr marL="228600" indent="-228600" eaLnBrk="1" hangingPunct="1">
              <a:lnSpc>
                <a:spcPct val="90000"/>
              </a:lnSpc>
            </a:pPr>
            <a:r>
              <a:rPr lang="en-US" altLang="zh-CN" sz="1000" b="0" strike="noStrike" dirty="0" smtClean="0">
                <a:solidFill>
                  <a:schemeClr val="tx1"/>
                </a:solidFill>
                <a:latin typeface="Times New Roman"/>
                <a:ea typeface="宋体" charset="0"/>
                <a:cs typeface="Times New Roman"/>
              </a:rPr>
              <a:t>This</a:t>
            </a:r>
            <a:r>
              <a:rPr lang="en-US" altLang="zh-CN" sz="1000" b="0" strike="noStrike" baseline="0" dirty="0" smtClean="0">
                <a:solidFill>
                  <a:schemeClr val="tx1"/>
                </a:solidFill>
                <a:latin typeface="Times New Roman"/>
                <a:ea typeface="宋体" charset="0"/>
                <a:cs typeface="Times New Roman"/>
              </a:rPr>
              <a:t> example s</a:t>
            </a:r>
            <a:r>
              <a:rPr lang="en-US" altLang="zh-CN" sz="1000" b="0" dirty="0" smtClean="0">
                <a:solidFill>
                  <a:schemeClr val="tx1"/>
                </a:solidFill>
                <a:latin typeface="Times New Roman"/>
                <a:ea typeface="宋体" charset="0"/>
                <a:cs typeface="Times New Roman"/>
              </a:rPr>
              <a:t>hows a distribution of velocity at the boundary between a positive velocity area and a negative velocity area in a tornado. The</a:t>
            </a:r>
            <a:r>
              <a:rPr lang="en-US" altLang="zh-CN" sz="1000" b="0" baseline="0" dirty="0" smtClean="0">
                <a:solidFill>
                  <a:schemeClr val="tx1"/>
                </a:solidFill>
                <a:latin typeface="Times New Roman"/>
                <a:ea typeface="宋体" charset="0"/>
                <a:cs typeface="Times New Roman"/>
              </a:rPr>
              <a:t> distribution</a:t>
            </a:r>
            <a:r>
              <a:rPr lang="en-US" altLang="zh-CN" sz="1000" b="0" dirty="0" smtClean="0">
                <a:solidFill>
                  <a:schemeClr val="tx1"/>
                </a:solidFill>
                <a:latin typeface="Times New Roman"/>
                <a:ea typeface="宋体" charset="0"/>
                <a:cs typeface="Times New Roman"/>
              </a:rPr>
              <a:t> has two Gaussian</a:t>
            </a:r>
            <a:r>
              <a:rPr lang="en-US" altLang="zh-CN" sz="1000" b="0" baseline="0" dirty="0" smtClean="0">
                <a:solidFill>
                  <a:schemeClr val="tx1"/>
                </a:solidFill>
                <a:latin typeface="Times New Roman"/>
                <a:ea typeface="宋体" charset="0"/>
                <a:cs typeface="Times New Roman"/>
              </a:rPr>
              <a:t> components</a:t>
            </a:r>
            <a:r>
              <a:rPr lang="en-US" altLang="zh-CN" sz="1000" b="0" strike="sngStrike" baseline="0" dirty="0" smtClean="0">
                <a:solidFill>
                  <a:schemeClr val="tx1"/>
                </a:solidFill>
                <a:latin typeface="Times New Roman"/>
                <a:ea typeface="宋体" charset="0"/>
                <a:cs typeface="Times New Roman"/>
              </a:rPr>
              <a:t>, with mean -6 and 6, variances 4 and 8, respectively</a:t>
            </a:r>
            <a:r>
              <a:rPr lang="en-US" altLang="zh-CN" sz="1000" b="0" baseline="0" dirty="0" smtClean="0">
                <a:solidFill>
                  <a:schemeClr val="tx1"/>
                </a:solidFill>
                <a:latin typeface="Times New Roman"/>
                <a:ea typeface="宋体" charset="0"/>
                <a:cs typeface="Times New Roman"/>
              </a:rPr>
              <a:t>. and the velocity follows the each component with probability 0.5</a:t>
            </a:r>
            <a:endParaRPr lang="en-US" altLang="zh-CN" sz="1000" b="0" dirty="0" smtClean="0">
              <a:solidFill>
                <a:schemeClr val="tx1"/>
              </a:solidFill>
              <a:latin typeface="Times New Roman"/>
              <a:ea typeface="Arial" charset="0"/>
              <a:cs typeface="Times New Roman"/>
            </a:endParaRPr>
          </a:p>
          <a:p>
            <a:pPr eaLnBrk="1" hangingPunct="1">
              <a:lnSpc>
                <a:spcPct val="90000"/>
              </a:lnSpc>
              <a:buFontTx/>
              <a:buChar char="-"/>
            </a:pPr>
            <a:endParaRPr lang="en-US" altLang="zh-CN" sz="1000" b="0" dirty="0" smtClean="0">
              <a:solidFill>
                <a:schemeClr val="tx1"/>
              </a:solidFill>
              <a:latin typeface="Times New Roman"/>
              <a:ea typeface="宋体" charset="0"/>
              <a:cs typeface="Times New Roman"/>
            </a:endParaRPr>
          </a:p>
          <a:p>
            <a:pPr eaLnBrk="1" hangingPunct="1">
              <a:lnSpc>
                <a:spcPct val="90000"/>
              </a:lnSpc>
              <a:buFontTx/>
              <a:buNone/>
            </a:pPr>
            <a:r>
              <a:rPr lang="en-US" altLang="zh-CN" sz="1000" b="0" strike="noStrike" dirty="0" smtClean="0">
                <a:solidFill>
                  <a:schemeClr val="tx1"/>
                </a:solidFill>
                <a:latin typeface="Times New Roman"/>
                <a:ea typeface="宋体" charset="0"/>
                <a:cs typeface="Times New Roman"/>
              </a:rPr>
              <a:t>We adopt GMMs for several reasons. First, </a:t>
            </a:r>
            <a:r>
              <a:rPr lang="en-US" altLang="zh-CN" sz="1000" b="0" strike="noStrike" baseline="0" dirty="0" smtClean="0">
                <a:solidFill>
                  <a:schemeClr val="tx1"/>
                </a:solidFill>
                <a:latin typeface="Times New Roman"/>
                <a:ea typeface="宋体" charset="0"/>
                <a:cs typeface="Times New Roman"/>
              </a:rPr>
              <a:t>it’s flexible. </a:t>
            </a:r>
            <a:r>
              <a:rPr lang="en-US" altLang="zh-CN" sz="1000" b="0" strike="noStrike" dirty="0" smtClean="0">
                <a:solidFill>
                  <a:schemeClr val="tx1"/>
                </a:solidFill>
                <a:latin typeface="Times New Roman"/>
                <a:ea typeface="宋体" charset="0"/>
                <a:cs typeface="Times New Roman"/>
              </a:rPr>
              <a:t>A Theoretical result</a:t>
            </a:r>
            <a:r>
              <a:rPr lang="en-US" altLang="zh-CN" sz="1000" b="0" strike="noStrike" baseline="0" dirty="0" smtClean="0">
                <a:solidFill>
                  <a:schemeClr val="tx1"/>
                </a:solidFill>
                <a:latin typeface="Times New Roman"/>
                <a:ea typeface="宋体" charset="0"/>
                <a:cs typeface="Times New Roman"/>
              </a:rPr>
              <a:t> shows that a</a:t>
            </a:r>
            <a:r>
              <a:rPr lang="en-US" altLang="zh-CN" sz="1000" b="0" strike="noStrike" dirty="0" smtClean="0">
                <a:solidFill>
                  <a:schemeClr val="tx1"/>
                </a:solidFill>
                <a:latin typeface="Times New Roman"/>
                <a:ea typeface="宋体" charset="0"/>
                <a:cs typeface="Times New Roman"/>
              </a:rPr>
              <a:t> GMM can approximate any continuous distribution arbitrarily well.</a:t>
            </a:r>
          </a:p>
          <a:p>
            <a:pPr>
              <a:spcBef>
                <a:spcPct val="20000"/>
              </a:spcBef>
              <a:buSzPct val="80000"/>
              <a:buFont typeface="Times" charset="0"/>
              <a:buNone/>
            </a:pPr>
            <a:r>
              <a:rPr lang="en-US" altLang="zh-CN" sz="1000" b="0" strike="noStrike" dirty="0" smtClean="0">
                <a:solidFill>
                  <a:schemeClr val="tx1"/>
                </a:solidFill>
                <a:latin typeface="Times New Roman"/>
                <a:ea typeface="宋体" charset="0"/>
                <a:cs typeface="Times New Roman"/>
              </a:rPr>
              <a:t>Second, it offers a  parametric</a:t>
            </a:r>
            <a:r>
              <a:rPr lang="en-US" altLang="zh-CN" sz="1000" b="0" strike="noStrike" baseline="0" dirty="0" smtClean="0">
                <a:solidFill>
                  <a:schemeClr val="tx1"/>
                </a:solidFill>
                <a:latin typeface="Times New Roman"/>
                <a:ea typeface="宋体" charset="0"/>
                <a:cs typeface="Times New Roman"/>
              </a:rPr>
              <a:t> representation. Tuple only need to carry parameters, not samples</a:t>
            </a:r>
          </a:p>
          <a:p>
            <a:pPr>
              <a:spcBef>
                <a:spcPct val="20000"/>
              </a:spcBef>
              <a:buSzPct val="80000"/>
              <a:buFont typeface="Times" charset="0"/>
              <a:buNone/>
            </a:pPr>
            <a:r>
              <a:rPr lang="en-US" altLang="zh-CN" sz="1000" b="0" strike="noStrike" dirty="0" smtClean="0">
                <a:solidFill>
                  <a:schemeClr val="tx1"/>
                </a:solidFill>
                <a:latin typeface="Times New Roman"/>
                <a:ea typeface="宋体" charset="0"/>
                <a:cs typeface="Times New Roman"/>
              </a:rPr>
              <a:t>And most importantly, it allows efficient computation</a:t>
            </a:r>
            <a:r>
              <a:rPr lang="en-US" altLang="zh-CN" sz="1000" b="0" strike="noStrike" baseline="0" dirty="0" smtClean="0">
                <a:solidFill>
                  <a:schemeClr val="tx1"/>
                </a:solidFill>
                <a:latin typeface="Times New Roman"/>
                <a:ea typeface="宋体" charset="0"/>
                <a:cs typeface="Times New Roman"/>
              </a:rPr>
              <a:t> of </a:t>
            </a:r>
            <a:r>
              <a:rPr lang="en-US" altLang="zh-CN" sz="1000" b="0" strike="noStrike" dirty="0" smtClean="0">
                <a:solidFill>
                  <a:schemeClr val="tx1"/>
                </a:solidFill>
                <a:latin typeface="Times New Roman"/>
                <a:ea typeface="宋体" charset="0"/>
                <a:cs typeface="Times New Roman"/>
              </a:rPr>
              <a:t>relational operators, </a:t>
            </a:r>
            <a:r>
              <a:rPr lang="en-US" altLang="zh-CN" sz="1000" b="0" strike="noStrike" baseline="0" dirty="0" smtClean="0">
                <a:solidFill>
                  <a:schemeClr val="tx1"/>
                </a:solidFill>
                <a:latin typeface="Times New Roman"/>
                <a:ea typeface="宋体" charset="0"/>
                <a:cs typeface="Times New Roman"/>
              </a:rPr>
              <a:t> as we have shown in previous work</a:t>
            </a:r>
          </a:p>
          <a:p>
            <a:pPr>
              <a:spcBef>
                <a:spcPct val="20000"/>
              </a:spcBef>
              <a:buSzPct val="80000"/>
              <a:buFont typeface="Times" charset="0"/>
              <a:buNone/>
            </a:pPr>
            <a:endParaRPr lang="en-US" altLang="zh-CN" sz="1000" b="0" baseline="0" dirty="0" smtClean="0">
              <a:solidFill>
                <a:schemeClr val="tx1"/>
              </a:solidFill>
              <a:latin typeface="Times New Roman"/>
              <a:ea typeface="宋体" charset="0"/>
              <a:cs typeface="Times New Roman"/>
            </a:endParaRPr>
          </a:p>
          <a:p>
            <a:pPr>
              <a:spcBef>
                <a:spcPct val="20000"/>
              </a:spcBef>
              <a:buSzPct val="80000"/>
              <a:buFont typeface="Times" charset="0"/>
              <a:buNone/>
            </a:pPr>
            <a:r>
              <a:rPr lang="en-US" altLang="zh-CN" sz="1000" b="0" baseline="0" dirty="0" smtClean="0">
                <a:solidFill>
                  <a:schemeClr val="tx1"/>
                </a:solidFill>
                <a:latin typeface="Times New Roman"/>
                <a:ea typeface="宋体" charset="0"/>
                <a:cs typeface="Times New Roman"/>
              </a:rPr>
              <a:t>Now let me introduce the model for the entire tuple. </a:t>
            </a:r>
            <a:r>
              <a:rPr lang="en-US" sz="1000" b="0" dirty="0" smtClean="0">
                <a:solidFill>
                  <a:schemeClr val="tx1"/>
                </a:solidFill>
                <a:latin typeface="Times New Roman"/>
                <a:ea typeface="ＭＳ Ｐゴシック" charset="0"/>
                <a:cs typeface="Times New Roman"/>
              </a:rPr>
              <a:t>A tuple can have multiple attributes, each can be either deterministic or uncertain.</a:t>
            </a:r>
          </a:p>
          <a:p>
            <a:pPr defTabSz="457200" eaLnBrk="1" hangingPunct="1">
              <a:spcBef>
                <a:spcPct val="0"/>
              </a:spcBef>
              <a:buFontTx/>
              <a:buNone/>
            </a:pPr>
            <a:r>
              <a:rPr lang="en-US" sz="1000" b="0" dirty="0" smtClean="0">
                <a:solidFill>
                  <a:schemeClr val="tx1"/>
                </a:solidFill>
                <a:latin typeface="Times New Roman"/>
                <a:ea typeface="ＭＳ Ｐゴシック" charset="0"/>
                <a:cs typeface="Times New Roman"/>
              </a:rPr>
              <a:t>Example: ID-deterministic, speed is independent of other attributes, so use a 1-dim GMM to represent its distribution. X and Y are correlated, so use a 2-dim GMM to represent the joint distribution.</a:t>
            </a:r>
          </a:p>
          <a:p>
            <a:pPr defTabSz="457200" eaLnBrk="1" hangingPunct="1">
              <a:spcBef>
                <a:spcPct val="0"/>
              </a:spcBef>
              <a:buFontTx/>
              <a:buNone/>
            </a:pPr>
            <a:r>
              <a:rPr lang="en-US" sz="1000" b="0" dirty="0" smtClean="0">
                <a:solidFill>
                  <a:schemeClr val="tx1"/>
                </a:solidFill>
                <a:latin typeface="Times New Roman"/>
                <a:ea typeface="ＭＳ Ｐゴシック" charset="0"/>
                <a:cs typeface="Times New Roman"/>
              </a:rPr>
              <a:t>Optionally</a:t>
            </a:r>
            <a:r>
              <a:rPr lang="en-US" sz="1000" b="0" baseline="0" dirty="0" smtClean="0">
                <a:solidFill>
                  <a:schemeClr val="tx1"/>
                </a:solidFill>
                <a:latin typeface="Times New Roman"/>
                <a:ea typeface="ＭＳ Ｐゴシック" charset="0"/>
                <a:cs typeface="Times New Roman"/>
              </a:rPr>
              <a:t> it can have TEP as an attribute, ranging from 0 to 1. For the details of this model, see our paper in SIGMOD 2010 and PVLDB 2010</a:t>
            </a:r>
            <a:endParaRPr lang="en-US" sz="1000" b="0" dirty="0" smtClean="0">
              <a:solidFill>
                <a:schemeClr val="tx1"/>
              </a:solidFill>
              <a:latin typeface="Times New Roman"/>
              <a:ea typeface="ＭＳ Ｐゴシック" charset="0"/>
              <a:cs typeface="Times New Roman"/>
            </a:endParaRPr>
          </a:p>
          <a:p>
            <a:pPr eaLnBrk="1" hangingPunct="1">
              <a:lnSpc>
                <a:spcPct val="90000"/>
              </a:lnSpc>
              <a:buFontTx/>
              <a:buNone/>
            </a:pPr>
            <a:endParaRPr lang="en-US" altLang="zh-CN" sz="1000" b="0" baseline="0" dirty="0" smtClean="0">
              <a:solidFill>
                <a:schemeClr val="tx1"/>
              </a:solidFill>
              <a:latin typeface="Times New Roman"/>
              <a:ea typeface="宋体" charset="0"/>
              <a:cs typeface="Times New Roman"/>
            </a:endParaRPr>
          </a:p>
          <a:p>
            <a:pPr eaLnBrk="1" hangingPunct="1">
              <a:lnSpc>
                <a:spcPct val="90000"/>
              </a:lnSpc>
              <a:buFontTx/>
              <a:buNone/>
            </a:pPr>
            <a:endParaRPr lang="en-US" altLang="zh-CN" sz="1000" b="0" baseline="0" dirty="0" smtClean="0">
              <a:solidFill>
                <a:schemeClr val="tx1"/>
              </a:solidFill>
              <a:latin typeface="Times New Roman"/>
              <a:ea typeface="宋体" charset="0"/>
              <a:cs typeface="Times New Roman"/>
            </a:endParaRPr>
          </a:p>
          <a:p>
            <a:pPr eaLnBrk="1" hangingPunct="1">
              <a:lnSpc>
                <a:spcPct val="90000"/>
              </a:lnSpc>
              <a:buFontTx/>
              <a:buNone/>
            </a:pPr>
            <a:endParaRPr lang="en-US" altLang="zh-CN" sz="1000" b="0" dirty="0" smtClean="0">
              <a:solidFill>
                <a:schemeClr val="tx1"/>
              </a:solidFill>
              <a:latin typeface="Times New Roman"/>
              <a:ea typeface="宋体" charset="0"/>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4</a:t>
            </a:fld>
            <a:endParaRPr lang="en-US"/>
          </a:p>
        </p:txBody>
      </p:sp>
    </p:spTree>
    <p:extLst>
      <p:ext uri="{BB962C8B-B14F-4D97-AF65-F5344CB8AC3E}">
        <p14:creationId xmlns:p14="http://schemas.microsoft.com/office/powerpoint/2010/main" val="341412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100" dirty="0" smtClean="0">
                <a:solidFill>
                  <a:srgbClr val="000000"/>
                </a:solidFill>
                <a:latin typeface="Times New Roman"/>
                <a:cs typeface="Times New Roman"/>
              </a:rPr>
              <a:t>Now let me give the problem</a:t>
            </a:r>
            <a:r>
              <a:rPr lang="en-US" sz="1100" baseline="0" dirty="0" smtClean="0">
                <a:solidFill>
                  <a:srgbClr val="000000"/>
                </a:solidFill>
                <a:latin typeface="Times New Roman"/>
                <a:cs typeface="Times New Roman"/>
              </a:rPr>
              <a:t> definition. </a:t>
            </a:r>
            <a:r>
              <a:rPr lang="en-US" sz="1100" dirty="0" smtClean="0">
                <a:solidFill>
                  <a:srgbClr val="000000"/>
                </a:solidFill>
                <a:latin typeface="Times New Roman"/>
                <a:cs typeface="Times New Roman"/>
              </a:rPr>
              <a:t>In this work, we specifically</a:t>
            </a:r>
            <a:r>
              <a:rPr lang="en-US" sz="1100" baseline="0" dirty="0" smtClean="0">
                <a:solidFill>
                  <a:srgbClr val="000000"/>
                </a:solidFill>
                <a:latin typeface="Times New Roman"/>
                <a:cs typeface="Times New Roman"/>
              </a:rPr>
              <a:t> focus on the probabilistic threshold queries processing and optimization as explained in the following.</a:t>
            </a:r>
          </a:p>
          <a:p>
            <a:endParaRPr lang="en-US" sz="1100" baseline="0" dirty="0" smtClean="0">
              <a:solidFill>
                <a:srgbClr val="000000"/>
              </a:solidFill>
              <a:latin typeface="Times New Roman"/>
              <a:cs typeface="Times New Roman"/>
            </a:endParaRPr>
          </a:p>
          <a:p>
            <a:r>
              <a:rPr lang="en-US" sz="1100" baseline="0" dirty="0" smtClean="0">
                <a:solidFill>
                  <a:srgbClr val="000000"/>
                </a:solidFill>
                <a:latin typeface="Times New Roman"/>
                <a:cs typeface="Times New Roman"/>
              </a:rPr>
              <a:t>We take continuous uncertain data modeled by GMMs, run SPJ queries on them. in addition we take a threshold \lambda as the input, and we only retain results with TEP&gt;\lambda</a:t>
            </a:r>
          </a:p>
          <a:p>
            <a:endParaRPr lang="en-US" sz="1100" baseline="0" dirty="0" smtClean="0">
              <a:solidFill>
                <a:srgbClr val="000000"/>
              </a:solidFill>
              <a:latin typeface="Times New Roman"/>
              <a:cs typeface="Times New Roman"/>
            </a:endParaRPr>
          </a:p>
          <a:p>
            <a:r>
              <a:rPr lang="en-US" sz="1100" baseline="0" dirty="0" smtClean="0">
                <a:solidFill>
                  <a:srgbClr val="000000"/>
                </a:solidFill>
                <a:latin typeface="Times New Roman"/>
                <a:cs typeface="Times New Roman"/>
              </a:rPr>
              <a:t>Here is an example: there are </a:t>
            </a:r>
            <a:r>
              <a:rPr lang="en-US" sz="1100" strike="noStrike" baseline="0" dirty="0" smtClean="0">
                <a:solidFill>
                  <a:srgbClr val="000000"/>
                </a:solidFill>
                <a:latin typeface="Times New Roman"/>
                <a:cs typeface="Times New Roman"/>
              </a:rPr>
              <a:t>two tuples, </a:t>
            </a:r>
            <a:r>
              <a:rPr lang="en-US" sz="1100" b="1" strike="noStrike" baseline="0" dirty="0" smtClean="0">
                <a:solidFill>
                  <a:srgbClr val="000000"/>
                </a:solidFill>
                <a:latin typeface="Times New Roman"/>
                <a:cs typeface="Times New Roman"/>
              </a:rPr>
              <a:t>each initially has existence probability 1</a:t>
            </a:r>
            <a:r>
              <a:rPr lang="en-US" sz="1100" strike="noStrike" baseline="0" dirty="0" smtClean="0">
                <a:solidFill>
                  <a:srgbClr val="000000"/>
                </a:solidFill>
                <a:latin typeface="Times New Roman"/>
                <a:cs typeface="Times New Roman"/>
              </a:rPr>
              <a:t>. We run a simple query with probability threshold \lambda=0.7. After running the query, the existence probability of the 1</a:t>
            </a:r>
            <a:r>
              <a:rPr lang="en-US" sz="1100" strike="noStrike" baseline="30000" dirty="0" smtClean="0">
                <a:solidFill>
                  <a:srgbClr val="000000"/>
                </a:solidFill>
                <a:latin typeface="Times New Roman"/>
                <a:cs typeface="Times New Roman"/>
              </a:rPr>
              <a:t>st</a:t>
            </a:r>
            <a:r>
              <a:rPr lang="en-US" sz="1100" strike="noStrike" baseline="0" dirty="0" smtClean="0">
                <a:solidFill>
                  <a:srgbClr val="000000"/>
                </a:solidFill>
                <a:latin typeface="Times New Roman"/>
                <a:cs typeface="Times New Roman"/>
              </a:rPr>
              <a:t> tuple is 0.75, so we keep it in the final result; the existence probability for the 2</a:t>
            </a:r>
            <a:r>
              <a:rPr lang="en-US" sz="1100" strike="noStrike" baseline="30000" dirty="0" smtClean="0">
                <a:solidFill>
                  <a:srgbClr val="000000"/>
                </a:solidFill>
                <a:latin typeface="Times New Roman"/>
                <a:cs typeface="Times New Roman"/>
              </a:rPr>
              <a:t>nd</a:t>
            </a:r>
            <a:r>
              <a:rPr lang="en-US" sz="1100" strike="noStrike" baseline="0" dirty="0" smtClean="0">
                <a:solidFill>
                  <a:srgbClr val="000000"/>
                </a:solidFill>
                <a:latin typeface="Times New Roman"/>
                <a:cs typeface="Times New Roman"/>
              </a:rPr>
              <a:t> tuple is 0.5, so we drop it. </a:t>
            </a:r>
            <a:endParaRPr lang="en-US" sz="1100" strike="sngStrike" baseline="0" dirty="0" smtClean="0">
              <a:solidFill>
                <a:srgbClr val="000000"/>
              </a:solidFill>
              <a:latin typeface="Times New Roman"/>
              <a:cs typeface="Times New Roman"/>
            </a:endParaRPr>
          </a:p>
          <a:p>
            <a:endParaRPr lang="en-US" sz="1100" baseline="0" dirty="0" smtClean="0">
              <a:solidFill>
                <a:srgbClr val="000000"/>
              </a:solidFill>
              <a:latin typeface="Times New Roman"/>
              <a:cs typeface="Times New Roman"/>
            </a:endParaRPr>
          </a:p>
          <a:p>
            <a:r>
              <a:rPr lang="en-US" sz="1100" baseline="0" dirty="0" smtClean="0">
                <a:solidFill>
                  <a:srgbClr val="000000"/>
                </a:solidFill>
                <a:latin typeface="Times New Roman"/>
                <a:cs typeface="Times New Roman"/>
              </a:rPr>
              <a:t>Our goal is to avoid expensive operations for non-viable tuples and also to find efficient query plans based on both predicates and distributions.</a:t>
            </a:r>
            <a:endParaRPr lang="en-US" sz="1100" dirty="0">
              <a:solidFill>
                <a:srgbClr val="000000"/>
              </a:solidFill>
              <a:latin typeface="Times New Roman"/>
              <a:cs typeface="Times New Roman"/>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fld id="{FC2D36E3-A479-2D46-8B3A-F2E2FDA1A1AA}"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a:cs typeface="Times New Roman"/>
              </a:rPr>
              <a:t>first let’s</a:t>
            </a:r>
            <a:r>
              <a:rPr lang="en-US" sz="1100" baseline="0" dirty="0" smtClean="0">
                <a:latin typeface="Times New Roman"/>
                <a:cs typeface="Times New Roman"/>
              </a:rPr>
              <a:t> take a look at</a:t>
            </a:r>
            <a:r>
              <a:rPr lang="en-US" sz="1100" dirty="0" smtClean="0">
                <a:latin typeface="Times New Roman"/>
                <a:cs typeface="Times New Roman"/>
              </a:rPr>
              <a:t> the optimization</a:t>
            </a:r>
            <a:r>
              <a:rPr lang="en-US" sz="1100" baseline="0" dirty="0" smtClean="0">
                <a:latin typeface="Times New Roman"/>
                <a:cs typeface="Times New Roman"/>
              </a:rPr>
              <a:t> of probabilistic threshold joins</a:t>
            </a:r>
            <a:endParaRPr lang="en-US" sz="1100" dirty="0">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6</a:t>
            </a:fld>
            <a:endParaRPr lang="en-US"/>
          </a:p>
        </p:txBody>
      </p:sp>
    </p:spTree>
    <p:extLst>
      <p:ext uri="{BB962C8B-B14F-4D97-AF65-F5344CB8AC3E}">
        <p14:creationId xmlns:p14="http://schemas.microsoft.com/office/powerpoint/2010/main" val="342327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latin typeface="Times New Roman"/>
                <a:cs typeface="Times New Roman"/>
              </a:rPr>
              <a:t>Now let</a:t>
            </a:r>
            <a:r>
              <a:rPr lang="en-US" sz="1100" baseline="0" dirty="0" smtClean="0">
                <a:latin typeface="Times New Roman"/>
                <a:cs typeface="Times New Roman"/>
              </a:rPr>
              <a:t> me define a probabilistic threshold selection. </a:t>
            </a:r>
          </a:p>
          <a:p>
            <a:endParaRPr lang="en-US" sz="1100" baseline="0" dirty="0" smtClean="0">
              <a:latin typeface="Times New Roman"/>
              <a:cs typeface="Times New Roman"/>
            </a:endParaRPr>
          </a:p>
          <a:p>
            <a:r>
              <a:rPr lang="en-US" sz="1100" baseline="0" dirty="0" smtClean="0">
                <a:latin typeface="Times New Roman"/>
                <a:cs typeface="Times New Roman"/>
              </a:rPr>
              <a:t>1: The example query has one selection predicate. We call it the selection condition </a:t>
            </a:r>
            <a:r>
              <a:rPr lang="en-US" sz="1100" b="1" baseline="0" dirty="0" smtClean="0">
                <a:latin typeface="Times New Roman"/>
                <a:cs typeface="Times New Roman"/>
              </a:rPr>
              <a:t>\theta</a:t>
            </a:r>
          </a:p>
          <a:p>
            <a:r>
              <a:rPr lang="en-US" sz="1100" baseline="0" dirty="0" smtClean="0">
                <a:latin typeface="Times New Roman"/>
                <a:cs typeface="Times New Roman"/>
              </a:rPr>
              <a:t>2: in the 2-dim space (</a:t>
            </a:r>
            <a:r>
              <a:rPr lang="en-US" sz="1100" baseline="0" dirty="0" err="1" smtClean="0">
                <a:latin typeface="Times New Roman"/>
                <a:cs typeface="Times New Roman"/>
              </a:rPr>
              <a:t>q_r</a:t>
            </a:r>
            <a:r>
              <a:rPr lang="en-US" sz="1100" baseline="0" dirty="0" smtClean="0">
                <a:latin typeface="Times New Roman"/>
                <a:cs typeface="Times New Roman"/>
              </a:rPr>
              <a:t>, </a:t>
            </a:r>
            <a:r>
              <a:rPr lang="en-US" sz="1100" baseline="0" dirty="0" err="1" smtClean="0">
                <a:latin typeface="Times New Roman"/>
                <a:cs typeface="Times New Roman"/>
              </a:rPr>
              <a:t>u_r</a:t>
            </a:r>
            <a:r>
              <a:rPr lang="en-US" sz="1100" baseline="0" dirty="0" smtClean="0">
                <a:latin typeface="Times New Roman"/>
                <a:cs typeface="Times New Roman"/>
              </a:rPr>
              <a:t>)  the condition defines a selection region, we call it </a:t>
            </a:r>
            <a:r>
              <a:rPr lang="en-US" sz="1100" b="1" baseline="0" dirty="0" smtClean="0">
                <a:latin typeface="Times New Roman"/>
                <a:cs typeface="Times New Roman"/>
              </a:rPr>
              <a:t>R_\theta</a:t>
            </a:r>
            <a:r>
              <a:rPr lang="en-US" sz="1100" baseline="0" dirty="0" smtClean="0">
                <a:latin typeface="Times New Roman"/>
                <a:cs typeface="Times New Roman"/>
              </a:rPr>
              <a:t>. In this example, it is a circle. </a:t>
            </a:r>
          </a:p>
          <a:p>
            <a:r>
              <a:rPr lang="en-US" sz="1100" baseline="0" dirty="0" smtClean="0">
                <a:latin typeface="Times New Roman"/>
                <a:cs typeface="Times New Roman"/>
              </a:rPr>
              <a:t>3: Given a tuple with a distribution, the probability for the tuple to satisfy selection condition </a:t>
            </a:r>
            <a:r>
              <a:rPr lang="en-US" sz="1100" b="1" baseline="0" dirty="0" smtClean="0">
                <a:latin typeface="Times New Roman"/>
                <a:cs typeface="Times New Roman"/>
              </a:rPr>
              <a:t>\theta </a:t>
            </a:r>
            <a:r>
              <a:rPr lang="en-US" sz="1100" baseline="0" dirty="0" smtClean="0">
                <a:latin typeface="Times New Roman"/>
                <a:cs typeface="Times New Roman"/>
              </a:rPr>
              <a:t>is</a:t>
            </a:r>
            <a:r>
              <a:rPr lang="en-US" sz="1100" dirty="0" smtClean="0">
                <a:latin typeface="Times New Roman"/>
                <a:cs typeface="Times New Roman"/>
              </a:rPr>
              <a:t> </a:t>
            </a:r>
            <a:r>
              <a:rPr lang="en-US" sz="1100" dirty="0">
                <a:latin typeface="Times New Roman"/>
                <a:cs typeface="Times New Roman"/>
              </a:rPr>
              <a:t>the integration of the </a:t>
            </a:r>
            <a:r>
              <a:rPr lang="en-US" sz="1100" dirty="0" smtClean="0">
                <a:latin typeface="Times New Roman"/>
                <a:cs typeface="Times New Roman"/>
              </a:rPr>
              <a:t>distribution</a:t>
            </a:r>
            <a:r>
              <a:rPr lang="en-US" sz="1100" b="1" dirty="0" smtClean="0">
                <a:latin typeface="Times New Roman"/>
                <a:cs typeface="Times New Roman"/>
              </a:rPr>
              <a:t> f </a:t>
            </a:r>
            <a:r>
              <a:rPr lang="en-US" sz="1100" dirty="0" smtClean="0">
                <a:latin typeface="Times New Roman"/>
                <a:cs typeface="Times New Roman"/>
              </a:rPr>
              <a:t>over </a:t>
            </a:r>
            <a:r>
              <a:rPr lang="en-US" sz="1100" dirty="0">
                <a:latin typeface="Times New Roman"/>
                <a:cs typeface="Times New Roman"/>
              </a:rPr>
              <a:t>the selection </a:t>
            </a:r>
            <a:r>
              <a:rPr lang="en-US" sz="1100" dirty="0" smtClean="0">
                <a:latin typeface="Times New Roman"/>
                <a:cs typeface="Times New Roman"/>
              </a:rPr>
              <a:t>region </a:t>
            </a:r>
            <a:r>
              <a:rPr lang="en-US" sz="1100" b="1" baseline="0" dirty="0" smtClean="0">
                <a:latin typeface="Times New Roman"/>
                <a:cs typeface="Times New Roman"/>
              </a:rPr>
              <a:t>R_\theta</a:t>
            </a:r>
            <a:r>
              <a:rPr lang="en-US" sz="1100" dirty="0" smtClean="0">
                <a:latin typeface="Times New Roman"/>
                <a:cs typeface="Times New Roman"/>
              </a:rPr>
              <a:t>. </a:t>
            </a:r>
          </a:p>
          <a:p>
            <a:r>
              <a:rPr lang="en-US" sz="1100" dirty="0" smtClean="0">
                <a:latin typeface="Times New Roman"/>
                <a:cs typeface="Times New Roman"/>
              </a:rPr>
              <a:t>4:</a:t>
            </a:r>
            <a:r>
              <a:rPr lang="en-US" sz="1100" baseline="0" dirty="0" smtClean="0">
                <a:latin typeface="Times New Roman"/>
                <a:cs typeface="Times New Roman"/>
              </a:rPr>
              <a:t> </a:t>
            </a:r>
            <a:r>
              <a:rPr lang="en-US" sz="1100" dirty="0" smtClean="0">
                <a:latin typeface="Times New Roman"/>
                <a:cs typeface="Times New Roman"/>
              </a:rPr>
              <a:t>Finally we need to compare the probability</a:t>
            </a:r>
            <a:r>
              <a:rPr lang="en-US" sz="1100" baseline="0" dirty="0" smtClean="0">
                <a:latin typeface="Times New Roman"/>
                <a:cs typeface="Times New Roman"/>
              </a:rPr>
              <a:t> with the threshold </a:t>
            </a:r>
            <a:r>
              <a:rPr lang="en-US" sz="1100" b="1" baseline="0" dirty="0" smtClean="0">
                <a:latin typeface="Times New Roman"/>
                <a:cs typeface="Times New Roman"/>
              </a:rPr>
              <a:t>\lambda </a:t>
            </a:r>
            <a:r>
              <a:rPr lang="en-US" sz="1100" baseline="0" dirty="0" smtClean="0">
                <a:latin typeface="Times New Roman"/>
                <a:cs typeface="Times New Roman"/>
              </a:rPr>
              <a:t>to only keep results with TEP at least \lambda</a:t>
            </a:r>
          </a:p>
          <a:p>
            <a:endParaRPr lang="en-US" sz="1100" baseline="0" dirty="0" smtClean="0">
              <a:latin typeface="Times New Roman"/>
              <a:cs typeface="Times New Roman"/>
            </a:endParaRPr>
          </a:p>
          <a:p>
            <a:endParaRPr lang="en-US" sz="1100" dirty="0">
              <a:latin typeface="Times New Roman"/>
              <a:cs typeface="Times New Roman"/>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fld id="{EE6E74C2-0734-4E4C-93E7-22968243C762}" type="slidenum">
              <a:rPr lang="en-US" sz="120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latin typeface="Times New Roman"/>
                <a:cs typeface="Times New Roman"/>
              </a:rPr>
              <a:t>Now let’s see a more complex query. </a:t>
            </a:r>
            <a:r>
              <a:rPr lang="en-US" sz="1100" b="1" dirty="0" smtClean="0">
                <a:latin typeface="Times New Roman"/>
                <a:cs typeface="Times New Roman"/>
              </a:rPr>
              <a:t>Q2 is </a:t>
            </a:r>
            <a:r>
              <a:rPr lang="en-US" sz="1100" b="1" baseline="0" dirty="0" smtClean="0">
                <a:latin typeface="Times New Roman"/>
                <a:cs typeface="Times New Roman"/>
              </a:rPr>
              <a:t>a self join of the Galaxy table. Assume the cross-product has been performed already. </a:t>
            </a:r>
          </a:p>
          <a:p>
            <a:endParaRPr lang="en-US" sz="1100" baseline="0" dirty="0" smtClean="0">
              <a:latin typeface="Times New Roman"/>
              <a:cs typeface="Times New Roman"/>
            </a:endParaRPr>
          </a:p>
          <a:p>
            <a:r>
              <a:rPr lang="en-US" sz="1100" baseline="0" dirty="0" smtClean="0">
                <a:latin typeface="Times New Roman"/>
                <a:cs typeface="Times New Roman"/>
              </a:rPr>
              <a:t>T</a:t>
            </a:r>
            <a:r>
              <a:rPr lang="en-US" sz="1100" dirty="0" smtClean="0">
                <a:latin typeface="Times New Roman"/>
                <a:cs typeface="Times New Roman"/>
              </a:rPr>
              <a:t>here</a:t>
            </a:r>
            <a:r>
              <a:rPr lang="en-US" sz="1100" baseline="0" dirty="0" smtClean="0">
                <a:latin typeface="Times New Roman"/>
                <a:cs typeface="Times New Roman"/>
              </a:rPr>
              <a:t> are t</a:t>
            </a:r>
            <a:r>
              <a:rPr lang="en-US" sz="1100" dirty="0" smtClean="0">
                <a:latin typeface="Times New Roman"/>
                <a:cs typeface="Times New Roman"/>
              </a:rPr>
              <a:t>hree</a:t>
            </a:r>
            <a:r>
              <a:rPr lang="en-US" sz="1100" baseline="0" dirty="0" smtClean="0">
                <a:latin typeface="Times New Roman"/>
                <a:cs typeface="Times New Roman"/>
              </a:rPr>
              <a:t> predicates on uncertain attributes. They collectively form the selection condition </a:t>
            </a:r>
            <a:r>
              <a:rPr lang="en-US" sz="1100" b="1" baseline="0" dirty="0" smtClean="0">
                <a:latin typeface="Times New Roman"/>
                <a:cs typeface="Times New Roman"/>
              </a:rPr>
              <a:t>\theta </a:t>
            </a:r>
            <a:r>
              <a:rPr lang="en-US" sz="1100" b="0" baseline="0" dirty="0" smtClean="0">
                <a:latin typeface="Times New Roman"/>
                <a:cs typeface="Times New Roman"/>
              </a:rPr>
              <a:t>and </a:t>
            </a:r>
            <a:r>
              <a:rPr lang="en-US" sz="1100" baseline="0" dirty="0" smtClean="0">
                <a:latin typeface="Times New Roman"/>
                <a:cs typeface="Times New Roman"/>
              </a:rPr>
              <a:t>define a selection region </a:t>
            </a:r>
            <a:r>
              <a:rPr lang="en-US" sz="1100" b="1" baseline="0" dirty="0" smtClean="0">
                <a:latin typeface="Times New Roman"/>
                <a:cs typeface="Times New Roman"/>
              </a:rPr>
              <a:t>R_\theta</a:t>
            </a:r>
            <a:r>
              <a:rPr lang="en-US" sz="1100" baseline="0" dirty="0" smtClean="0">
                <a:latin typeface="Times New Roman"/>
                <a:cs typeface="Times New Roman"/>
              </a:rPr>
              <a:t> in a 10-dim space. So now the integral needs to take place in a 10-dim domain.</a:t>
            </a:r>
          </a:p>
          <a:p>
            <a:endParaRPr lang="en-US" sz="1100" baseline="0" dirty="0" smtClean="0">
              <a:latin typeface="Times New Roman"/>
              <a:cs typeface="Times New Roman"/>
            </a:endParaRPr>
          </a:p>
          <a:p>
            <a:r>
              <a:rPr lang="en-US" sz="1100" baseline="0" dirty="0" smtClean="0">
                <a:latin typeface="Times New Roman"/>
                <a:cs typeface="Times New Roman"/>
              </a:rPr>
              <a:t>For each tuple, we need to compute a high-dimensional integral. This is highly expensive.</a:t>
            </a:r>
            <a:endParaRPr lang="en-US" sz="1100" dirty="0">
              <a:latin typeface="Times New Roman"/>
              <a:cs typeface="Times New Roman"/>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fld id="{EE6E74C2-0734-4E4C-93E7-22968243C762}"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100" kern="1200" dirty="0" smtClean="0">
                <a:solidFill>
                  <a:srgbClr val="000000"/>
                </a:solidFill>
                <a:latin typeface="Times New Roman"/>
                <a:ea typeface="ＭＳ Ｐゴシック" charset="0"/>
                <a:cs typeface="Times New Roman"/>
              </a:rPr>
              <a:t>0: </a:t>
            </a:r>
            <a:r>
              <a:rPr lang="en-US" sz="1100" strike="sngStrike" kern="1200" dirty="0" smtClean="0">
                <a:solidFill>
                  <a:srgbClr val="000000"/>
                </a:solidFill>
                <a:latin typeface="Times New Roman"/>
                <a:ea typeface="ＭＳ Ｐゴシック" charset="0"/>
                <a:cs typeface="Times New Roman"/>
              </a:rPr>
              <a:t>Even</a:t>
            </a:r>
            <a:r>
              <a:rPr lang="en-US" sz="1100" strike="sngStrike" kern="1200" baseline="0" dirty="0" smtClean="0">
                <a:solidFill>
                  <a:srgbClr val="000000"/>
                </a:solidFill>
                <a:latin typeface="Times New Roman"/>
                <a:ea typeface="ＭＳ Ｐゴシック" charset="0"/>
                <a:cs typeface="Times New Roman"/>
              </a:rPr>
              <a:t> with</a:t>
            </a:r>
            <a:r>
              <a:rPr lang="en-US" sz="1100" strike="sngStrike" kern="1200" dirty="0" smtClean="0">
                <a:solidFill>
                  <a:srgbClr val="000000"/>
                </a:solidFill>
                <a:latin typeface="Times New Roman"/>
                <a:ea typeface="ＭＳ Ｐゴシック" charset="0"/>
                <a:cs typeface="Times New Roman"/>
              </a:rPr>
              <a:t> linear transformation, we still need</a:t>
            </a:r>
            <a:r>
              <a:rPr lang="en-US" sz="1100" strike="sngStrike" kern="1200" baseline="0" dirty="0" smtClean="0">
                <a:solidFill>
                  <a:srgbClr val="000000"/>
                </a:solidFill>
                <a:latin typeface="Times New Roman"/>
                <a:ea typeface="ＭＳ Ｐゴシック" charset="0"/>
                <a:cs typeface="Times New Roman"/>
              </a:rPr>
              <a:t> to compute</a:t>
            </a:r>
            <a:r>
              <a:rPr lang="en-US" sz="1100" strike="sngStrike" kern="1200" dirty="0" smtClean="0">
                <a:solidFill>
                  <a:srgbClr val="000000"/>
                </a:solidFill>
                <a:latin typeface="Times New Roman"/>
                <a:ea typeface="ＭＳ Ｐゴシック" charset="0"/>
                <a:cs typeface="Times New Roman"/>
              </a:rPr>
              <a:t> one integral for each tuple. </a:t>
            </a:r>
            <a:r>
              <a:rPr lang="en-US" altLang="zh-CN" sz="1100" kern="1200" dirty="0" smtClean="0">
                <a:solidFill>
                  <a:srgbClr val="000000"/>
                </a:solidFill>
                <a:latin typeface="Times New Roman"/>
                <a:ea typeface="ＭＳ Ｐゴシック" charset="0"/>
                <a:cs typeface="Times New Roman"/>
              </a:rPr>
              <a:t>In order to avoid</a:t>
            </a:r>
            <a:r>
              <a:rPr lang="en-US" altLang="zh-CN" sz="1100" kern="1200" baseline="0" dirty="0" smtClean="0">
                <a:solidFill>
                  <a:srgbClr val="000000"/>
                </a:solidFill>
                <a:latin typeface="Times New Roman"/>
                <a:ea typeface="ＭＳ Ｐゴシック" charset="0"/>
                <a:cs typeface="Times New Roman"/>
              </a:rPr>
              <a:t> integrals, </a:t>
            </a:r>
            <a:r>
              <a:rPr lang="en-US" sz="1100" kern="1200" dirty="0" smtClean="0">
                <a:solidFill>
                  <a:srgbClr val="000000"/>
                </a:solidFill>
                <a:latin typeface="Times New Roman"/>
                <a:ea typeface="ＭＳ Ｐゴシック" charset="0"/>
                <a:cs typeface="Times New Roman"/>
              </a:rPr>
              <a:t>we propose a filter operator. It</a:t>
            </a:r>
            <a:r>
              <a:rPr lang="en-US" sz="1100" kern="1200" baseline="0" dirty="0" smtClean="0">
                <a:solidFill>
                  <a:srgbClr val="000000"/>
                </a:solidFill>
                <a:latin typeface="Times New Roman"/>
                <a:ea typeface="ＭＳ Ｐゴシック" charset="0"/>
                <a:cs typeface="Times New Roman"/>
              </a:rPr>
              <a:t> </a:t>
            </a:r>
            <a:r>
              <a:rPr lang="en-US" sz="1100" kern="1200" dirty="0" smtClean="0">
                <a:solidFill>
                  <a:srgbClr val="000000"/>
                </a:solidFill>
                <a:latin typeface="Times New Roman"/>
                <a:ea typeface="ＭＳ Ｐゴシック" charset="0"/>
                <a:cs typeface="Times New Roman"/>
              </a:rPr>
              <a:t>finds an upper bound of the true probability that a tuple satisfies the selection condition. If the upper bound is less than the threshold,</a:t>
            </a:r>
            <a:r>
              <a:rPr lang="en-US" sz="1100" kern="1200" baseline="0" dirty="0" smtClean="0">
                <a:solidFill>
                  <a:srgbClr val="000000"/>
                </a:solidFill>
                <a:latin typeface="Times New Roman"/>
                <a:ea typeface="ＭＳ Ｐゴシック" charset="0"/>
                <a:cs typeface="Times New Roman"/>
              </a:rPr>
              <a:t> we could filter the tuple without computing integrals. </a:t>
            </a:r>
            <a:r>
              <a:rPr lang="en-US" sz="1100" kern="1200" dirty="0" smtClean="0">
                <a:solidFill>
                  <a:srgbClr val="000000"/>
                </a:solidFill>
                <a:latin typeface="Times New Roman"/>
                <a:ea typeface="ＭＳ Ｐゴシック" charset="0"/>
                <a:cs typeface="Times New Roman"/>
              </a:rPr>
              <a:t>Otherwise</a:t>
            </a:r>
            <a:r>
              <a:rPr lang="en-US" sz="1100" kern="1200" baseline="0" dirty="0" smtClean="0">
                <a:solidFill>
                  <a:srgbClr val="000000"/>
                </a:solidFill>
                <a:latin typeface="Times New Roman"/>
                <a:ea typeface="ＭＳ Ｐゴシック" charset="0"/>
                <a:cs typeface="Times New Roman"/>
              </a:rPr>
              <a:t>, we still have to use </a:t>
            </a:r>
            <a:r>
              <a:rPr lang="en-US" sz="1100" kern="1200" dirty="0" smtClean="0">
                <a:solidFill>
                  <a:srgbClr val="000000"/>
                </a:solidFill>
                <a:latin typeface="Times New Roman"/>
                <a:ea typeface="ＭＳ Ｐゴシック" charset="0"/>
                <a:cs typeface="Times New Roman"/>
              </a:rPr>
              <a:t>integrals to compute the true probability. </a:t>
            </a:r>
            <a:endParaRPr lang="en-US" sz="1100" strike="sngStrike" kern="1200" dirty="0" smtClean="0">
              <a:solidFill>
                <a:srgbClr val="000000"/>
              </a:solidFill>
              <a:latin typeface="Times New Roman"/>
              <a:ea typeface="ＭＳ Ｐゴシック" charset="0"/>
              <a:cs typeface="Times New Roman"/>
            </a:endParaRPr>
          </a:p>
          <a:p>
            <a:pPr marL="171450" indent="-171450">
              <a:buFont typeface="Arial"/>
              <a:buChar char="•"/>
            </a:pPr>
            <a:r>
              <a:rPr lang="en-US" altLang="zh-CN" sz="1100" kern="1200" dirty="0" smtClean="0">
                <a:solidFill>
                  <a:srgbClr val="000000"/>
                </a:solidFill>
                <a:latin typeface="Times New Roman"/>
                <a:ea typeface="ＭＳ Ｐゴシック" charset="0"/>
                <a:cs typeface="Times New Roman"/>
              </a:rPr>
              <a:t>1: We first propose</a:t>
            </a:r>
            <a:r>
              <a:rPr lang="en-US" altLang="zh-CN" sz="1100" kern="1200" baseline="0" dirty="0" smtClean="0">
                <a:solidFill>
                  <a:srgbClr val="000000"/>
                </a:solidFill>
                <a:latin typeface="Times New Roman"/>
                <a:ea typeface="ＭＳ Ｐゴシック" charset="0"/>
                <a:cs typeface="Times New Roman"/>
              </a:rPr>
              <a:t> a general approach to find an upper bound</a:t>
            </a:r>
          </a:p>
          <a:p>
            <a:pPr marL="171450" indent="-171450">
              <a:buFont typeface="Arial"/>
              <a:buChar char="•"/>
            </a:pPr>
            <a:r>
              <a:rPr lang="en-US" altLang="zh-CN" sz="1100" baseline="0" dirty="0" smtClean="0">
                <a:solidFill>
                  <a:srgbClr val="000000"/>
                </a:solidFill>
                <a:latin typeface="Times New Roman"/>
                <a:cs typeface="Times New Roman"/>
              </a:rPr>
              <a:t>2: </a:t>
            </a:r>
            <a:r>
              <a:rPr lang="en-US" altLang="zh-CN" sz="1100" dirty="0" smtClean="0">
                <a:solidFill>
                  <a:srgbClr val="000000"/>
                </a:solidFill>
                <a:latin typeface="Times New Roman"/>
                <a:cs typeface="Times New Roman"/>
              </a:rPr>
              <a:t>Given a tuple </a:t>
            </a:r>
            <a:r>
              <a:rPr lang="en-US" altLang="zh-CN" sz="1100" b="1" i="1" dirty="0" smtClean="0">
                <a:solidFill>
                  <a:srgbClr val="000000"/>
                </a:solidFill>
                <a:latin typeface="Times New Roman"/>
                <a:cs typeface="Times New Roman"/>
              </a:rPr>
              <a:t>X</a:t>
            </a:r>
            <a:r>
              <a:rPr lang="en-US" altLang="zh-CN" sz="1100" dirty="0" smtClean="0">
                <a:solidFill>
                  <a:srgbClr val="000000"/>
                </a:solidFill>
                <a:latin typeface="Times New Roman"/>
                <a:cs typeface="Times New Roman"/>
              </a:rPr>
              <a:t>, we define a multi-dim </a:t>
            </a:r>
            <a:r>
              <a:rPr lang="en-US" altLang="zh-CN" sz="1100" dirty="0" err="1" smtClean="0">
                <a:solidFill>
                  <a:srgbClr val="000000"/>
                </a:solidFill>
                <a:latin typeface="Times New Roman"/>
                <a:cs typeface="Times New Roman"/>
              </a:rPr>
              <a:t>Chebyshev</a:t>
            </a:r>
            <a:r>
              <a:rPr lang="en-US" altLang="zh-CN" sz="1100" dirty="0" smtClean="0">
                <a:solidFill>
                  <a:srgbClr val="000000"/>
                </a:solidFill>
                <a:latin typeface="Times New Roman"/>
                <a:cs typeface="Times New Roman"/>
              </a:rPr>
              <a:t> region that covers probability mass at least 1-</a:t>
            </a:r>
            <a:r>
              <a:rPr lang="en-US" altLang="zh-CN" sz="1100" i="1" dirty="0" smtClean="0">
                <a:solidFill>
                  <a:srgbClr val="000000"/>
                </a:solidFill>
                <a:latin typeface="Times New Roman"/>
                <a:cs typeface="Times New Roman"/>
              </a:rPr>
              <a:t>λ </a:t>
            </a:r>
            <a:r>
              <a:rPr lang="en-US" sz="1100" dirty="0" smtClean="0">
                <a:solidFill>
                  <a:srgbClr val="000000"/>
                </a:solidFill>
                <a:latin typeface="Times New Roman"/>
                <a:cs typeface="Times New Roman"/>
              </a:rPr>
              <a:t>by using multi-dimensional </a:t>
            </a:r>
            <a:r>
              <a:rPr lang="en-US" sz="1100" dirty="0" err="1" smtClean="0">
                <a:solidFill>
                  <a:srgbClr val="000000"/>
                </a:solidFill>
                <a:latin typeface="Times New Roman"/>
                <a:cs typeface="Times New Roman"/>
              </a:rPr>
              <a:t>Chebyshev’s</a:t>
            </a:r>
            <a:r>
              <a:rPr lang="en-US" sz="1100" dirty="0" smtClean="0">
                <a:solidFill>
                  <a:srgbClr val="000000"/>
                </a:solidFill>
                <a:latin typeface="Times New Roman"/>
                <a:cs typeface="Times New Roman"/>
              </a:rPr>
              <a:t> inequality</a:t>
            </a:r>
            <a:r>
              <a:rPr lang="en-US" altLang="zh-CN" sz="1100" i="0" dirty="0" smtClean="0">
                <a:solidFill>
                  <a:srgbClr val="000000"/>
                </a:solidFill>
                <a:latin typeface="Times New Roman"/>
                <a:cs typeface="Times New Roman"/>
              </a:rPr>
              <a:t>. </a:t>
            </a:r>
            <a:r>
              <a:rPr lang="en-US" altLang="zh-CN" sz="1100" b="1" i="0" dirty="0" smtClean="0">
                <a:solidFill>
                  <a:srgbClr val="000000"/>
                </a:solidFill>
                <a:latin typeface="Times New Roman"/>
                <a:cs typeface="Times New Roman"/>
              </a:rPr>
              <a:t>In other words, the probability mass outside the </a:t>
            </a:r>
            <a:r>
              <a:rPr lang="en-US" altLang="zh-CN" sz="1100" b="1" i="0" dirty="0" err="1" smtClean="0">
                <a:solidFill>
                  <a:srgbClr val="000000"/>
                </a:solidFill>
                <a:latin typeface="Times New Roman"/>
                <a:cs typeface="Times New Roman"/>
              </a:rPr>
              <a:t>Chebyshev</a:t>
            </a:r>
            <a:r>
              <a:rPr lang="en-US" altLang="zh-CN" sz="1100" b="1" i="0" dirty="0" smtClean="0">
                <a:solidFill>
                  <a:srgbClr val="000000"/>
                </a:solidFill>
                <a:latin typeface="Times New Roman"/>
                <a:cs typeface="Times New Roman"/>
              </a:rPr>
              <a:t> region</a:t>
            </a:r>
            <a:r>
              <a:rPr lang="en-US" altLang="zh-CN" sz="1100" b="1" i="0" baseline="0" dirty="0" smtClean="0">
                <a:solidFill>
                  <a:srgbClr val="000000"/>
                </a:solidFill>
                <a:latin typeface="Times New Roman"/>
                <a:cs typeface="Times New Roman"/>
              </a:rPr>
              <a:t> is less than \lambda. </a:t>
            </a:r>
            <a:r>
              <a:rPr lang="en-US" altLang="zh-CN" sz="1100" b="0" i="0" baseline="0" dirty="0" smtClean="0">
                <a:solidFill>
                  <a:srgbClr val="000000"/>
                </a:solidFill>
                <a:latin typeface="Times New Roman"/>
                <a:cs typeface="Times New Roman"/>
              </a:rPr>
              <a:t>T</a:t>
            </a:r>
            <a:r>
              <a:rPr lang="en-US" altLang="zh-CN" sz="1100" i="0" baseline="0" dirty="0" smtClean="0">
                <a:solidFill>
                  <a:srgbClr val="000000"/>
                </a:solidFill>
                <a:latin typeface="Times New Roman"/>
                <a:cs typeface="Times New Roman"/>
              </a:rPr>
              <a:t>he </a:t>
            </a:r>
            <a:r>
              <a:rPr lang="en-US" altLang="zh-CN" sz="1100" i="0" baseline="0" dirty="0" err="1" smtClean="0">
                <a:solidFill>
                  <a:srgbClr val="000000"/>
                </a:solidFill>
                <a:latin typeface="Times New Roman"/>
                <a:cs typeface="Times New Roman"/>
              </a:rPr>
              <a:t>Chebyshev</a:t>
            </a:r>
            <a:r>
              <a:rPr lang="en-US" altLang="zh-CN" sz="1100" i="0" baseline="0" dirty="0" smtClean="0">
                <a:solidFill>
                  <a:srgbClr val="000000"/>
                </a:solidFill>
                <a:latin typeface="Times New Roman"/>
                <a:cs typeface="Times New Roman"/>
              </a:rPr>
              <a:t> region is an ellipse centered at \mu. And in this example the predicate region R\theta is the grey square. </a:t>
            </a:r>
          </a:p>
          <a:p>
            <a:pPr marL="1714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altLang="zh-CN" sz="1100" i="0" baseline="0" dirty="0" smtClean="0">
                <a:solidFill>
                  <a:srgbClr val="000000"/>
                </a:solidFill>
                <a:latin typeface="Times New Roman"/>
                <a:cs typeface="Times New Roman"/>
              </a:rPr>
              <a:t>3: Next we only need to test the overlap of the </a:t>
            </a:r>
            <a:r>
              <a:rPr lang="en-US" altLang="zh-CN" sz="1100" i="0" baseline="0" dirty="0" err="1" smtClean="0">
                <a:solidFill>
                  <a:srgbClr val="000000"/>
                </a:solidFill>
                <a:latin typeface="Times New Roman"/>
                <a:cs typeface="Times New Roman"/>
              </a:rPr>
              <a:t>Chebyshev</a:t>
            </a:r>
            <a:r>
              <a:rPr lang="en-US" altLang="zh-CN" sz="1100" i="0" baseline="0" dirty="0" smtClean="0">
                <a:solidFill>
                  <a:srgbClr val="000000"/>
                </a:solidFill>
                <a:latin typeface="Times New Roman"/>
                <a:cs typeface="Times New Roman"/>
              </a:rPr>
              <a:t> region with the predicate region. If they are disjoint, </a:t>
            </a:r>
            <a:r>
              <a:rPr lang="en-US" altLang="zh-CN" sz="1100" b="1" i="0" baseline="0" dirty="0" smtClean="0">
                <a:solidFill>
                  <a:srgbClr val="000000"/>
                </a:solidFill>
                <a:latin typeface="Times New Roman"/>
                <a:cs typeface="Times New Roman"/>
              </a:rPr>
              <a:t>the probability mass in the predicate region is guaranteed be be less than \lambda</a:t>
            </a:r>
            <a:r>
              <a:rPr lang="en-US" altLang="zh-CN" sz="1100" i="0" baseline="0" dirty="0" smtClean="0">
                <a:solidFill>
                  <a:srgbClr val="000000"/>
                </a:solidFill>
                <a:latin typeface="Times New Roman"/>
                <a:cs typeface="Times New Roman"/>
              </a:rPr>
              <a:t>, so we can filter the tuple. </a:t>
            </a:r>
          </a:p>
          <a:p>
            <a:pPr marL="1714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altLang="zh-CN" sz="1100" i="0" baseline="0" dirty="0" smtClean="0">
                <a:solidFill>
                  <a:srgbClr val="000000"/>
                </a:solidFill>
                <a:latin typeface="Times New Roman"/>
                <a:cs typeface="Times New Roman"/>
              </a:rPr>
              <a:t>4: The test of overlap amounts to a geometric intersection problem. It is generally a constrained optimization problem, which </a:t>
            </a:r>
            <a:r>
              <a:rPr lang="en-US" altLang="zh-CN" sz="1100" i="0" kern="1200" baseline="0" dirty="0" smtClean="0">
                <a:solidFill>
                  <a:srgbClr val="000000"/>
                </a:solidFill>
                <a:latin typeface="Times New Roman"/>
                <a:ea typeface="ＭＳ Ｐゴシック" charset="0"/>
                <a:cs typeface="Times New Roman"/>
              </a:rPr>
              <a:t>w</a:t>
            </a:r>
            <a:r>
              <a:rPr lang="en-US" sz="1100" kern="1200" dirty="0" smtClean="0">
                <a:solidFill>
                  <a:srgbClr val="000000"/>
                </a:solidFill>
                <a:latin typeface="Times New Roman"/>
                <a:ea typeface="ＭＳ Ｐゴシック" charset="0"/>
                <a:cs typeface="Times New Roman"/>
              </a:rPr>
              <a:t>e can solve efficiently using techniques like Lagrange multiplier for many common cases in our target applications.</a:t>
            </a:r>
            <a:r>
              <a:rPr lang="en-US" sz="1100" i="0" kern="1200" baseline="0" dirty="0" smtClean="0">
                <a:solidFill>
                  <a:srgbClr val="000000"/>
                </a:solidFill>
                <a:latin typeface="Times New Roman"/>
                <a:ea typeface="ＭＳ Ｐゴシック" charset="0"/>
                <a:cs typeface="Times New Roman"/>
              </a:rPr>
              <a:t> </a:t>
            </a:r>
          </a:p>
          <a:p>
            <a:pPr marL="171450" marR="0" lvl="1" indent="-171450" algn="l" defTabSz="914400" rtl="0" eaLnBrk="0" fontAlgn="base" latinLnBrk="0" hangingPunct="0">
              <a:lnSpc>
                <a:spcPct val="100000"/>
              </a:lnSpc>
              <a:spcBef>
                <a:spcPct val="30000"/>
              </a:spcBef>
              <a:spcAft>
                <a:spcPct val="0"/>
              </a:spcAft>
              <a:buClrTx/>
              <a:buSzTx/>
              <a:buFont typeface="Arial"/>
              <a:buChar char="•"/>
              <a:tabLst/>
              <a:defRPr/>
            </a:pPr>
            <a:endParaRPr lang="en-US" sz="1100" i="0" kern="1200" baseline="0" dirty="0" smtClean="0">
              <a:solidFill>
                <a:srgbClr val="000000"/>
              </a:solidFill>
              <a:latin typeface="Times New Roman"/>
              <a:ea typeface="ＭＳ Ｐゴシック" charset="0"/>
              <a:cs typeface="Times New Roman"/>
            </a:endParaRPr>
          </a:p>
          <a:p>
            <a:pPr marL="0" marR="0" lvl="1" indent="0" algn="l" defTabSz="914400" rtl="0" eaLnBrk="0" fontAlgn="base" latinLnBrk="0" hangingPunct="0">
              <a:lnSpc>
                <a:spcPct val="100000"/>
              </a:lnSpc>
              <a:spcBef>
                <a:spcPct val="30000"/>
              </a:spcBef>
              <a:spcAft>
                <a:spcPct val="0"/>
              </a:spcAft>
              <a:buClrTx/>
              <a:buSzTx/>
              <a:buFont typeface="Arial"/>
              <a:buNone/>
              <a:tabLst/>
              <a:defRPr/>
            </a:pPr>
            <a:r>
              <a:rPr lang="en-US" sz="1100" i="0" kern="1200" baseline="0" dirty="0" smtClean="0">
                <a:solidFill>
                  <a:srgbClr val="000000"/>
                </a:solidFill>
                <a:latin typeface="Times New Roman"/>
                <a:ea typeface="ＭＳ Ｐゴシック" charset="0"/>
                <a:cs typeface="Times New Roman"/>
              </a:rPr>
              <a:t>5 W</a:t>
            </a:r>
            <a:r>
              <a:rPr lang="en-US" altLang="zh-CN" sz="1100" dirty="0" smtClean="0">
                <a:solidFill>
                  <a:srgbClr val="000000"/>
                </a:solidFill>
                <a:latin typeface="Times New Roman"/>
                <a:cs typeface="Times New Roman"/>
              </a:rPr>
              <a:t>e also devise</a:t>
            </a:r>
            <a:r>
              <a:rPr lang="en-US" altLang="zh-CN" sz="1100" baseline="0" dirty="0" smtClean="0">
                <a:solidFill>
                  <a:srgbClr val="000000"/>
                </a:solidFill>
                <a:latin typeface="Times New Roman"/>
                <a:cs typeface="Times New Roman"/>
              </a:rPr>
              <a:t> fast filters for simpler predicates. More details are in our paper.</a:t>
            </a:r>
            <a:endParaRPr lang="en-US" sz="1100" kern="1200" dirty="0" smtClean="0">
              <a:solidFill>
                <a:srgbClr val="000000"/>
              </a:solidFill>
              <a:latin typeface="Times New Roman"/>
              <a:ea typeface="ＭＳ Ｐゴシック" charset="0"/>
              <a:cs typeface="Times New Roman"/>
            </a:endParaRPr>
          </a:p>
          <a:p>
            <a:endParaRPr lang="en-US" altLang="zh-CN" sz="1100" dirty="0" smtClean="0">
              <a:solidFill>
                <a:srgbClr val="000000"/>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FD81362D-AC5B-F248-B217-2A992FFE2E41}" type="slidenum">
              <a:rPr lang="en-US" smtClean="0"/>
              <a:pPr>
                <a:defRPr/>
              </a:pPr>
              <a:t>9</a:t>
            </a:fld>
            <a:endParaRPr lang="en-US"/>
          </a:p>
        </p:txBody>
      </p:sp>
    </p:spTree>
    <p:extLst>
      <p:ext uri="{BB962C8B-B14F-4D97-AF65-F5344CB8AC3E}">
        <p14:creationId xmlns:p14="http://schemas.microsoft.com/office/powerpoint/2010/main" val="2975405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3600" y="2632075"/>
            <a:ext cx="42672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6156325" y="5943600"/>
            <a:ext cx="301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Line 6"/>
          <p:cNvSpPr>
            <a:spLocks noChangeShapeType="1"/>
          </p:cNvSpPr>
          <p:nvPr/>
        </p:nvSpPr>
        <p:spPr bwMode="auto">
          <a:xfrm>
            <a:off x="0" y="1219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7"/>
          <p:cNvSpPr txBox="1">
            <a:spLocks noChangeArrowheads="1"/>
          </p:cNvSpPr>
          <p:nvPr/>
        </p:nvSpPr>
        <p:spPr bwMode="auto">
          <a:xfrm>
            <a:off x="1676400" y="830263"/>
            <a:ext cx="1219200" cy="473075"/>
          </a:xfrm>
          <a:prstGeom prst="rect">
            <a:avLst/>
          </a:prstGeom>
          <a:noFill/>
          <a:ln>
            <a:noFill/>
          </a:ln>
          <a:effectLst/>
          <a:extLst/>
        </p:spPr>
        <p:txBody>
          <a:bodyPr>
            <a:spAutoFit/>
          </a:bodyPr>
          <a:lstStyle>
            <a:lvl1pPr>
              <a:defRPr sz="2400">
                <a:solidFill>
                  <a:schemeClr val="tx1"/>
                </a:solidFill>
                <a:latin typeface="Geneva" charset="0"/>
                <a:ea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spcBef>
                <a:spcPct val="50000"/>
              </a:spcBef>
              <a:defRPr/>
            </a:pPr>
            <a:endParaRPr lang="en-US" smtClean="0">
              <a:cs typeface="+mn-cs"/>
            </a:endParaRPr>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3" y="357188"/>
            <a:ext cx="30495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7"/>
          <p:cNvSpPr txBox="1">
            <a:spLocks noChangeArrowheads="1"/>
          </p:cNvSpPr>
          <p:nvPr/>
        </p:nvSpPr>
        <p:spPr bwMode="auto">
          <a:xfrm>
            <a:off x="0" y="6477000"/>
            <a:ext cx="9144000" cy="304800"/>
          </a:xfrm>
          <a:prstGeom prst="rect">
            <a:avLst/>
          </a:prstGeom>
          <a:noFill/>
          <a:ln>
            <a:noFill/>
          </a:ln>
          <a:effectLst/>
          <a:extLst/>
        </p:spPr>
        <p:txBody>
          <a:bodyPr>
            <a:spAutoFit/>
          </a:bodyPr>
          <a:lstStyle>
            <a:lvl1pPr>
              <a:defRPr sz="2400">
                <a:solidFill>
                  <a:schemeClr val="tx1"/>
                </a:solidFill>
                <a:latin typeface="Geneva" charset="0"/>
                <a:ea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lgn="ctr">
              <a:defRPr/>
            </a:pPr>
            <a:r>
              <a:rPr lang="en-US" sz="1400" b="1" smtClean="0">
                <a:solidFill>
                  <a:schemeClr val="bg1"/>
                </a:solidFill>
                <a:latin typeface="Verdana" charset="0"/>
                <a:cs typeface="+mn-cs"/>
              </a:rPr>
              <a:t>U</a:t>
            </a:r>
            <a:r>
              <a:rPr lang="en-US" sz="1400" smtClean="0">
                <a:solidFill>
                  <a:schemeClr val="bg1"/>
                </a:solidFill>
                <a:latin typeface="Verdana" charset="0"/>
                <a:cs typeface="+mn-cs"/>
              </a:rPr>
              <a:t>niversity of </a:t>
            </a:r>
            <a:r>
              <a:rPr lang="en-US" sz="1400" b="1" smtClean="0">
                <a:solidFill>
                  <a:schemeClr val="bg1"/>
                </a:solidFill>
                <a:latin typeface="Verdana" charset="0"/>
                <a:cs typeface="+mn-cs"/>
              </a:rPr>
              <a:t>M</a:t>
            </a:r>
            <a:r>
              <a:rPr lang="en-US" sz="1400" smtClean="0">
                <a:solidFill>
                  <a:schemeClr val="bg1"/>
                </a:solidFill>
                <a:latin typeface="Verdana" charset="0"/>
                <a:cs typeface="+mn-cs"/>
              </a:rPr>
              <a:t>assachusetts </a:t>
            </a:r>
            <a:r>
              <a:rPr lang="en-US" sz="1400" b="1" smtClean="0">
                <a:solidFill>
                  <a:schemeClr val="bg1"/>
                </a:solidFill>
                <a:latin typeface="Verdana" charset="0"/>
                <a:cs typeface="+mn-cs"/>
              </a:rPr>
              <a:t>A</a:t>
            </a:r>
            <a:r>
              <a:rPr lang="en-US" sz="1400" smtClean="0">
                <a:solidFill>
                  <a:schemeClr val="bg1"/>
                </a:solidFill>
                <a:latin typeface="Verdana" charset="0"/>
                <a:cs typeface="+mn-cs"/>
              </a:rPr>
              <a:t>mherst </a:t>
            </a:r>
            <a:r>
              <a:rPr lang="en-US" sz="1400" smtClean="0">
                <a:solidFill>
                  <a:schemeClr val="bg1"/>
                </a:solidFill>
                <a:latin typeface="Verdana" charset="0"/>
                <a:cs typeface="+mn-cs"/>
                <a:sym typeface="Symbol" charset="0"/>
              </a:rPr>
              <a:t>· </a:t>
            </a:r>
            <a:r>
              <a:rPr lang="en-US" sz="1400" b="1" smtClean="0">
                <a:solidFill>
                  <a:schemeClr val="bg1"/>
                </a:solidFill>
                <a:latin typeface="Verdana" charset="0"/>
                <a:cs typeface="+mn-cs"/>
              </a:rPr>
              <a:t>Department of Computer Science</a:t>
            </a:r>
          </a:p>
        </p:txBody>
      </p:sp>
      <p:sp>
        <p:nvSpPr>
          <p:cNvPr id="5123" name="Rectangle 3"/>
          <p:cNvSpPr>
            <a:spLocks noGrp="1" noChangeArrowheads="1"/>
          </p:cNvSpPr>
          <p:nvPr>
            <p:ph type="subTitle" idx="1"/>
          </p:nvPr>
        </p:nvSpPr>
        <p:spPr>
          <a:xfrm>
            <a:off x="1790700" y="3124200"/>
            <a:ext cx="5562600" cy="1752600"/>
          </a:xfrm>
        </p:spPr>
        <p:txBody>
          <a:bodyPr/>
          <a:lstStyle>
            <a:lvl1pPr marL="0" indent="0" algn="ctr">
              <a:buFont typeface="Wingdings" pitchFamily="2" charset="2"/>
              <a:buNone/>
              <a:defRPr sz="2800"/>
            </a:lvl1pPr>
          </a:lstStyle>
          <a:p>
            <a:pPr lvl="0"/>
            <a:r>
              <a:rPr lang="en-US" noProof="0" smtClean="0"/>
              <a:t>Click to edit Master subtitle style</a:t>
            </a:r>
          </a:p>
        </p:txBody>
      </p:sp>
      <p:sp>
        <p:nvSpPr>
          <p:cNvPr id="5124" name="Rectangle 4"/>
          <p:cNvSpPr>
            <a:spLocks noGrp="1" noChangeArrowheads="1"/>
          </p:cNvSpPr>
          <p:nvPr>
            <p:ph type="ctrTitle"/>
          </p:nvPr>
        </p:nvSpPr>
        <p:spPr>
          <a:xfrm>
            <a:off x="1143000" y="1447800"/>
            <a:ext cx="6858000" cy="1143000"/>
          </a:xfrm>
        </p:spPr>
        <p:txBody>
          <a:bodyPr/>
          <a:lstStyle>
            <a:lvl1pPr algn="ctr">
              <a:defRPr sz="4700"/>
            </a:lvl1pPr>
          </a:lstStyle>
          <a:p>
            <a:pPr lvl="0"/>
            <a:r>
              <a:rPr lang="en-US" noProof="0" smtClean="0"/>
              <a:t>Click to edit Master title style</a:t>
            </a:r>
          </a:p>
        </p:txBody>
      </p:sp>
    </p:spTree>
    <p:extLst>
      <p:ext uri="{BB962C8B-B14F-4D97-AF65-F5344CB8AC3E}">
        <p14:creationId xmlns:p14="http://schemas.microsoft.com/office/powerpoint/2010/main" val="391527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993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609600"/>
            <a:ext cx="22098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64770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789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643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5619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3716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678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150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7696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17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358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302721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4"/>
          <p:cNvSpPr>
            <a:spLocks noChangeArrowheads="1"/>
          </p:cNvSpPr>
          <p:nvPr/>
        </p:nvSpPr>
        <p:spPr bwMode="auto">
          <a:xfrm>
            <a:off x="6156325" y="5943600"/>
            <a:ext cx="301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9" name="Line 5"/>
          <p:cNvSpPr>
            <a:spLocks noChangeShapeType="1"/>
          </p:cNvSpPr>
          <p:nvPr/>
        </p:nvSpPr>
        <p:spPr bwMode="auto">
          <a:xfrm>
            <a:off x="0" y="1219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114300"/>
            <a:ext cx="25923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9"/>
          <p:cNvSpPr txBox="1">
            <a:spLocks noChangeArrowheads="1"/>
          </p:cNvSpPr>
          <p:nvPr/>
        </p:nvSpPr>
        <p:spPr bwMode="auto">
          <a:xfrm>
            <a:off x="8382000" y="6553200"/>
            <a:ext cx="609600" cy="304800"/>
          </a:xfrm>
          <a:prstGeom prst="rect">
            <a:avLst/>
          </a:prstGeom>
          <a:noFill/>
          <a:ln>
            <a:noFill/>
          </a:ln>
          <a:effectLst/>
          <a:extLst/>
        </p:spPr>
        <p:txBody>
          <a:bodyPr>
            <a:spAutoFit/>
          </a:bodyPr>
          <a:lstStyle>
            <a:lvl1pPr>
              <a:defRPr sz="2400">
                <a:solidFill>
                  <a:schemeClr val="tx1"/>
                </a:solidFill>
                <a:latin typeface="Geneva" charset="0"/>
                <a:ea typeface="ＭＳ Ｐゴシック" charset="0"/>
                <a:cs typeface="ＭＳ Ｐゴシック" charset="0"/>
              </a:defRPr>
            </a:lvl1pPr>
            <a:lvl2pPr marL="37931725" indent="-37474525">
              <a:defRPr sz="2400">
                <a:solidFill>
                  <a:schemeClr val="tx1"/>
                </a:solidFill>
                <a:latin typeface="Geneva" charset="0"/>
                <a:ea typeface="ＭＳ Ｐゴシック" charset="0"/>
              </a:defRPr>
            </a:lvl2pPr>
            <a:lvl3pPr>
              <a:defRPr sz="2400">
                <a:solidFill>
                  <a:schemeClr val="tx1"/>
                </a:solidFill>
                <a:latin typeface="Geneva" charset="0"/>
                <a:ea typeface="ＭＳ Ｐゴシック" charset="0"/>
              </a:defRPr>
            </a:lvl3pPr>
            <a:lvl4pPr>
              <a:defRPr sz="2400">
                <a:solidFill>
                  <a:schemeClr val="tx1"/>
                </a:solidFill>
                <a:latin typeface="Geneva" charset="0"/>
                <a:ea typeface="ＭＳ Ｐゴシック" charset="0"/>
              </a:defRPr>
            </a:lvl4pPr>
            <a:lvl5pPr>
              <a:defRPr sz="2400">
                <a:solidFill>
                  <a:schemeClr val="tx1"/>
                </a:solidFill>
                <a:latin typeface="Geneva" charset="0"/>
                <a:ea typeface="ＭＳ Ｐゴシック" charset="0"/>
              </a:defRPr>
            </a:lvl5pPr>
            <a:lvl6pPr marL="457200" eaLnBrk="0" fontAlgn="base" hangingPunct="0">
              <a:spcBef>
                <a:spcPct val="0"/>
              </a:spcBef>
              <a:spcAft>
                <a:spcPct val="0"/>
              </a:spcAft>
              <a:defRPr sz="2400">
                <a:solidFill>
                  <a:schemeClr val="tx1"/>
                </a:solidFill>
                <a:latin typeface="Geneva" charset="0"/>
                <a:ea typeface="ＭＳ Ｐゴシック" charset="0"/>
              </a:defRPr>
            </a:lvl6pPr>
            <a:lvl7pPr marL="914400" eaLnBrk="0" fontAlgn="base" hangingPunct="0">
              <a:spcBef>
                <a:spcPct val="0"/>
              </a:spcBef>
              <a:spcAft>
                <a:spcPct val="0"/>
              </a:spcAft>
              <a:defRPr sz="2400">
                <a:solidFill>
                  <a:schemeClr val="tx1"/>
                </a:solidFill>
                <a:latin typeface="Geneva" charset="0"/>
                <a:ea typeface="ＭＳ Ｐゴシック" charset="0"/>
              </a:defRPr>
            </a:lvl7pPr>
            <a:lvl8pPr marL="1371600" eaLnBrk="0" fontAlgn="base" hangingPunct="0">
              <a:spcBef>
                <a:spcPct val="0"/>
              </a:spcBef>
              <a:spcAft>
                <a:spcPct val="0"/>
              </a:spcAft>
              <a:defRPr sz="2400">
                <a:solidFill>
                  <a:schemeClr val="tx1"/>
                </a:solidFill>
                <a:latin typeface="Geneva" charset="0"/>
                <a:ea typeface="ＭＳ Ｐゴシック" charset="0"/>
              </a:defRPr>
            </a:lvl8pPr>
            <a:lvl9pPr marL="1828800" eaLnBrk="0" fontAlgn="base" hangingPunct="0">
              <a:spcBef>
                <a:spcPct val="0"/>
              </a:spcBef>
              <a:spcAft>
                <a:spcPct val="0"/>
              </a:spcAft>
              <a:defRPr sz="2400">
                <a:solidFill>
                  <a:schemeClr val="tx1"/>
                </a:solidFill>
                <a:latin typeface="Geneva" charset="0"/>
                <a:ea typeface="ＭＳ Ｐゴシック" charset="0"/>
              </a:defRPr>
            </a:lvl9pPr>
          </a:lstStyle>
          <a:p>
            <a:pPr>
              <a:spcBef>
                <a:spcPct val="50000"/>
              </a:spcBef>
              <a:defRPr/>
            </a:pPr>
            <a:fld id="{08233880-22C9-7E4D-B60B-597864EE05E9}" type="slidenum">
              <a:rPr lang="en-US" sz="1400" smtClean="0">
                <a:solidFill>
                  <a:schemeClr val="bg1"/>
                </a:solidFill>
                <a:latin typeface="Verdana" charset="0"/>
              </a:rPr>
              <a:pPr>
                <a:spcBef>
                  <a:spcPct val="50000"/>
                </a:spcBef>
                <a:defRPr/>
              </a:pPr>
              <a:t>‹#›</a:t>
            </a:fld>
            <a:endParaRPr lang="en-US" b="1" smtClean="0">
              <a:solidFill>
                <a:schemeClr val="bg1"/>
              </a:solidFill>
              <a:latin typeface="Verdana" charset="0"/>
            </a:endParaRPr>
          </a:p>
        </p:txBody>
      </p:sp>
      <p:sp>
        <p:nvSpPr>
          <p:cNvPr id="2" name="Rectangle 10"/>
          <p:cNvSpPr>
            <a:spLocks noChangeArrowheads="1"/>
          </p:cNvSpPr>
          <p:nvPr/>
        </p:nvSpPr>
        <p:spPr bwMode="auto">
          <a:xfrm>
            <a:off x="152400" y="6553200"/>
            <a:ext cx="571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r>
              <a:rPr lang="en-US" sz="1400">
                <a:solidFill>
                  <a:schemeClr val="bg1"/>
                </a:solidFill>
                <a:latin typeface="Verdana" charset="0"/>
              </a:rPr>
              <a:t>Department of Computer Science</a:t>
            </a:r>
            <a:endParaRPr lang="en-US" sz="1400">
              <a:solidFill>
                <a:schemeClr val="bg1"/>
              </a:solidFill>
              <a:latin typeface="Frutiger 66 BoldItalic" charset="0"/>
            </a:endParaRPr>
          </a:p>
        </p:txBody>
      </p:sp>
    </p:spTree>
  </p:cSld>
  <p:clrMap bg1="lt1" tx1="dk1" bg2="lt2" tx2="dk2" accent1="accent1" accent2="accent2" accent3="accent3" accent4="accent4" accent5="accent5" accent6="accent6" hlink="hlink" folHlink="folHlink"/>
  <p:sldLayoutIdLst>
    <p:sldLayoutId id="2147483900"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000">
          <a:solidFill>
            <a:srgbClr val="595959"/>
          </a:solidFill>
          <a:latin typeface="+mj-lt"/>
          <a:ea typeface="ＭＳ Ｐゴシック" charset="0"/>
          <a:cs typeface="ＭＳ Ｐゴシック" charset="0"/>
        </a:defRPr>
      </a:lvl1pPr>
      <a:lvl2pPr algn="l" rtl="0" eaLnBrk="0" fontAlgn="base" hangingPunct="0">
        <a:spcBef>
          <a:spcPct val="0"/>
        </a:spcBef>
        <a:spcAft>
          <a:spcPct val="0"/>
        </a:spcAft>
        <a:defRPr sz="3000">
          <a:solidFill>
            <a:srgbClr val="595959"/>
          </a:solidFill>
          <a:latin typeface="Georgia" pitchFamily="18" charset="0"/>
          <a:ea typeface="ＭＳ Ｐゴシック" charset="0"/>
          <a:cs typeface="ＭＳ Ｐゴシック" charset="0"/>
        </a:defRPr>
      </a:lvl2pPr>
      <a:lvl3pPr algn="l" rtl="0" eaLnBrk="0" fontAlgn="base" hangingPunct="0">
        <a:spcBef>
          <a:spcPct val="0"/>
        </a:spcBef>
        <a:spcAft>
          <a:spcPct val="0"/>
        </a:spcAft>
        <a:defRPr sz="3000">
          <a:solidFill>
            <a:srgbClr val="595959"/>
          </a:solidFill>
          <a:latin typeface="Georgia" pitchFamily="18" charset="0"/>
          <a:ea typeface="ＭＳ Ｐゴシック" charset="0"/>
          <a:cs typeface="ＭＳ Ｐゴシック" charset="0"/>
        </a:defRPr>
      </a:lvl3pPr>
      <a:lvl4pPr algn="l" rtl="0" eaLnBrk="0" fontAlgn="base" hangingPunct="0">
        <a:spcBef>
          <a:spcPct val="0"/>
        </a:spcBef>
        <a:spcAft>
          <a:spcPct val="0"/>
        </a:spcAft>
        <a:defRPr sz="3000">
          <a:solidFill>
            <a:srgbClr val="595959"/>
          </a:solidFill>
          <a:latin typeface="Georgia" pitchFamily="18" charset="0"/>
          <a:ea typeface="ＭＳ Ｐゴシック" charset="0"/>
          <a:cs typeface="ＭＳ Ｐゴシック" charset="0"/>
        </a:defRPr>
      </a:lvl4pPr>
      <a:lvl5pPr algn="l" rtl="0" eaLnBrk="0" fontAlgn="base" hangingPunct="0">
        <a:spcBef>
          <a:spcPct val="0"/>
        </a:spcBef>
        <a:spcAft>
          <a:spcPct val="0"/>
        </a:spcAft>
        <a:defRPr sz="3000">
          <a:solidFill>
            <a:srgbClr val="595959"/>
          </a:solidFill>
          <a:latin typeface="Georgia" pitchFamily="18" charset="0"/>
          <a:ea typeface="ＭＳ Ｐゴシック" charset="0"/>
          <a:cs typeface="ＭＳ Ｐゴシック" charset="0"/>
        </a:defRPr>
      </a:lvl5pPr>
      <a:lvl6pPr marL="457200" algn="l" rtl="0" eaLnBrk="1" fontAlgn="base" hangingPunct="1">
        <a:spcBef>
          <a:spcPct val="0"/>
        </a:spcBef>
        <a:spcAft>
          <a:spcPct val="0"/>
        </a:spcAft>
        <a:defRPr sz="3000">
          <a:solidFill>
            <a:srgbClr val="881C1C"/>
          </a:solidFill>
          <a:latin typeface="Georgia" pitchFamily="18" charset="0"/>
        </a:defRPr>
      </a:lvl6pPr>
      <a:lvl7pPr marL="914400" algn="l" rtl="0" eaLnBrk="1" fontAlgn="base" hangingPunct="1">
        <a:spcBef>
          <a:spcPct val="0"/>
        </a:spcBef>
        <a:spcAft>
          <a:spcPct val="0"/>
        </a:spcAft>
        <a:defRPr sz="3000">
          <a:solidFill>
            <a:srgbClr val="881C1C"/>
          </a:solidFill>
          <a:latin typeface="Georgia" pitchFamily="18" charset="0"/>
        </a:defRPr>
      </a:lvl7pPr>
      <a:lvl8pPr marL="1371600" algn="l" rtl="0" eaLnBrk="1" fontAlgn="base" hangingPunct="1">
        <a:spcBef>
          <a:spcPct val="0"/>
        </a:spcBef>
        <a:spcAft>
          <a:spcPct val="0"/>
        </a:spcAft>
        <a:defRPr sz="3000">
          <a:solidFill>
            <a:srgbClr val="881C1C"/>
          </a:solidFill>
          <a:latin typeface="Georgia" pitchFamily="18" charset="0"/>
        </a:defRPr>
      </a:lvl8pPr>
      <a:lvl9pPr marL="1828800" algn="l" rtl="0" eaLnBrk="1" fontAlgn="base" hangingPunct="1">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SzPct val="100000"/>
        <a:buFont typeface="Wingdings" charset="0"/>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100000"/>
        <a:buFont typeface="Times"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SzPct val="100000"/>
        <a:buFont typeface="Times" charset="0"/>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100000"/>
        <a:buFont typeface="Times"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SzPct val="100000"/>
        <a:buFont typeface="Times" charset="0"/>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6pPr>
      <a:lvl7pPr marL="29718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7pPr>
      <a:lvl8pPr marL="34290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8pPr>
      <a:lvl9pPr marL="38862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oleObject" Target="../embeddings/oleObject2.bin"/><Relationship Id="rId6" Type="http://schemas.openxmlformats.org/officeDocument/2006/relationships/image" Target="../media/image19.emf"/><Relationship Id="rId7" Type="http://schemas.openxmlformats.org/officeDocument/2006/relationships/image" Target="../media/image22.png"/><Relationship Id="rId8" Type="http://schemas.openxmlformats.org/officeDocument/2006/relationships/oleObject" Target="../embeddings/oleObject3.bin"/><Relationship Id="rId9" Type="http://schemas.openxmlformats.org/officeDocument/2006/relationships/image" Target="../media/image20.emf"/><Relationship Id="rId10" Type="http://schemas.openxmlformats.org/officeDocument/2006/relationships/oleObject" Target="../embeddings/oleObject4.bin"/><Relationship Id="rId11" Type="http://schemas.openxmlformats.org/officeDocument/2006/relationships/image" Target="../media/image21.emf"/><Relationship Id="rId1" Type="http://schemas.openxmlformats.org/officeDocument/2006/relationships/vmlDrawing" Target="../drawings/vmlDrawing2.vml"/><Relationship Id="rId2" Type="http://schemas.openxmlformats.org/officeDocument/2006/relationships/tags" Target="../tags/tag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3.xml"/><Relationship Id="rId5" Type="http://schemas.openxmlformats.org/officeDocument/2006/relationships/oleObject" Target="../embeddings/oleObject5.bin"/><Relationship Id="rId6" Type="http://schemas.openxmlformats.org/officeDocument/2006/relationships/image" Target="../media/image29.emf"/><Relationship Id="rId1" Type="http://schemas.openxmlformats.org/officeDocument/2006/relationships/vmlDrawing" Target="../drawings/vmlDrawing3.vml"/><Relationship Id="rId2" Type="http://schemas.openxmlformats.org/officeDocument/2006/relationships/tags" Target="../tags/tag9.xml"/></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33.emf"/><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oleObject" Target="../embeddings/oleObject10.bin"/><Relationship Id="rId16" Type="http://schemas.openxmlformats.org/officeDocument/2006/relationships/image" Target="../media/image34.emf"/><Relationship Id="rId17" Type="http://schemas.openxmlformats.org/officeDocument/2006/relationships/image" Target="../media/image37.png"/><Relationship Id="rId1" Type="http://schemas.openxmlformats.org/officeDocument/2006/relationships/vmlDrawing" Target="../drawings/vmlDrawing4.vml"/><Relationship Id="rId2" Type="http://schemas.openxmlformats.org/officeDocument/2006/relationships/tags" Target="../tags/tag10.xml"/><Relationship Id="rId3" Type="http://schemas.openxmlformats.org/officeDocument/2006/relationships/slideLayout" Target="../slideLayouts/slideLayout2.xml"/><Relationship Id="rId4" Type="http://schemas.openxmlformats.org/officeDocument/2006/relationships/notesSlide" Target="../notesSlides/notesSlide14.xml"/><Relationship Id="rId5" Type="http://schemas.openxmlformats.org/officeDocument/2006/relationships/oleObject" Target="../embeddings/oleObject6.bin"/><Relationship Id="rId6" Type="http://schemas.openxmlformats.org/officeDocument/2006/relationships/image" Target="../media/image30.emf"/><Relationship Id="rId7" Type="http://schemas.openxmlformats.org/officeDocument/2006/relationships/oleObject" Target="../embeddings/oleObject7.bin"/><Relationship Id="rId8" Type="http://schemas.openxmlformats.org/officeDocument/2006/relationships/image" Target="../media/image31.emf"/><Relationship Id="rId9" Type="http://schemas.openxmlformats.org/officeDocument/2006/relationships/oleObject" Target="../embeddings/oleObject8.bin"/><Relationship Id="rId10" Type="http://schemas.openxmlformats.org/officeDocument/2006/relationships/image" Target="../media/image32.emf"/></Relationships>
</file>

<file path=ppt/slides/_rels/slide15.xml.rels><?xml version="1.0" encoding="UTF-8" standalone="yes"?>
<Relationships xmlns="http://schemas.openxmlformats.org/package/2006/relationships"><Relationship Id="rId11" Type="http://schemas.openxmlformats.org/officeDocument/2006/relationships/image" Target="../media/image40.emf"/><Relationship Id="rId12" Type="http://schemas.openxmlformats.org/officeDocument/2006/relationships/oleObject" Target="../embeddings/oleObject14.bin"/><Relationship Id="rId13" Type="http://schemas.openxmlformats.org/officeDocument/2006/relationships/image" Target="../media/image41.emf"/><Relationship Id="rId14" Type="http://schemas.openxmlformats.org/officeDocument/2006/relationships/oleObject" Target="../embeddings/oleObject15.bin"/><Relationship Id="rId15" Type="http://schemas.openxmlformats.org/officeDocument/2006/relationships/image" Target="../media/image42.emf"/><Relationship Id="rId16" Type="http://schemas.openxmlformats.org/officeDocument/2006/relationships/oleObject" Target="../embeddings/oleObject16.bin"/><Relationship Id="rId17" Type="http://schemas.openxmlformats.org/officeDocument/2006/relationships/image" Target="../media/image34.emf"/><Relationship Id="rId1" Type="http://schemas.openxmlformats.org/officeDocument/2006/relationships/vmlDrawing" Target="../drawings/vmlDrawing5.vml"/><Relationship Id="rId2" Type="http://schemas.openxmlformats.org/officeDocument/2006/relationships/tags" Target="../tags/tag11.xml"/><Relationship Id="rId3" Type="http://schemas.openxmlformats.org/officeDocument/2006/relationships/slideLayout" Target="../slideLayouts/slideLayout2.xml"/><Relationship Id="rId4" Type="http://schemas.openxmlformats.org/officeDocument/2006/relationships/notesSlide" Target="../notesSlides/notesSlide15.xml"/><Relationship Id="rId5" Type="http://schemas.openxmlformats.org/officeDocument/2006/relationships/image" Target="../media/image43.png"/><Relationship Id="rId6" Type="http://schemas.openxmlformats.org/officeDocument/2006/relationships/oleObject" Target="../embeddings/oleObject11.bin"/><Relationship Id="rId7" Type="http://schemas.openxmlformats.org/officeDocument/2006/relationships/image" Target="../media/image38.emf"/><Relationship Id="rId8" Type="http://schemas.openxmlformats.org/officeDocument/2006/relationships/oleObject" Target="../embeddings/oleObject12.bin"/><Relationship Id="rId9" Type="http://schemas.openxmlformats.org/officeDocument/2006/relationships/image" Target="../media/image39.emf"/><Relationship Id="rId10"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17.bin"/><Relationship Id="rId12" Type="http://schemas.openxmlformats.org/officeDocument/2006/relationships/image" Target="../media/image44.emf"/><Relationship Id="rId1" Type="http://schemas.openxmlformats.org/officeDocument/2006/relationships/vmlDrawing" Target="../drawings/vmlDrawing6.vml"/><Relationship Id="rId2" Type="http://schemas.openxmlformats.org/officeDocument/2006/relationships/tags" Target="../tags/tag12.xml"/><Relationship Id="rId3" Type="http://schemas.openxmlformats.org/officeDocument/2006/relationships/slideLayout" Target="../slideLayouts/slideLayout2.xml"/><Relationship Id="rId4" Type="http://schemas.openxmlformats.org/officeDocument/2006/relationships/notesSlide" Target="../notesSlides/notesSlide17.xml"/><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50.tiff"/><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51.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tags" Target="../tags/tag16.x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54.pn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6.xml"/><Relationship Id="rId5" Type="http://schemas.openxmlformats.org/officeDocument/2006/relationships/oleObject" Target="../embeddings/oleObject18.bin"/><Relationship Id="rId6" Type="http://schemas.openxmlformats.org/officeDocument/2006/relationships/image" Target="../media/image55.emf"/><Relationship Id="rId7" Type="http://schemas.openxmlformats.org/officeDocument/2006/relationships/oleObject" Target="../embeddings/oleObject19.bin"/><Relationship Id="rId8" Type="http://schemas.openxmlformats.org/officeDocument/2006/relationships/image" Target="../media/image56.emf"/><Relationship Id="rId1" Type="http://schemas.openxmlformats.org/officeDocument/2006/relationships/vmlDrawing" Target="../drawings/vmlDrawing7.vml"/><Relationship Id="rId2"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7.xml"/><Relationship Id="rId5" Type="http://schemas.openxmlformats.org/officeDocument/2006/relationships/oleObject" Target="../embeddings/oleObject20.bin"/><Relationship Id="rId6" Type="http://schemas.openxmlformats.org/officeDocument/2006/relationships/image" Target="../media/image57.emf"/><Relationship Id="rId7" Type="http://schemas.openxmlformats.org/officeDocument/2006/relationships/image" Target="../media/image58.png"/><Relationship Id="rId8" Type="http://schemas.openxmlformats.org/officeDocument/2006/relationships/image" Target="../media/image22.png"/><Relationship Id="rId1" Type="http://schemas.openxmlformats.org/officeDocument/2006/relationships/vmlDrawing" Target="../drawings/vmlDrawing8.vml"/><Relationship Id="rId2"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59.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7.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11.png"/><Relationship Id="rId6" Type="http://schemas.openxmlformats.org/officeDocument/2006/relationships/oleObject" Target="../embeddings/oleObject1.bin"/><Relationship Id="rId7" Type="http://schemas.openxmlformats.org/officeDocument/2006/relationships/image" Target="../media/image10.emf"/><Relationship Id="rId8"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tags" Target="../tags/tag6.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txBox="1">
            <a:spLocks noChangeArrowheads="1"/>
          </p:cNvSpPr>
          <p:nvPr/>
        </p:nvSpPr>
        <p:spPr bwMode="auto">
          <a:xfrm>
            <a:off x="990600" y="1677988"/>
            <a:ext cx="7543800"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cs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defRPr>
            </a:lvl9pPr>
          </a:lstStyle>
          <a:p>
            <a:pPr algn="ctr">
              <a:spcBef>
                <a:spcPts val="700"/>
              </a:spcBef>
            </a:pPr>
            <a:r>
              <a:rPr lang="en-US" sz="2800">
                <a:solidFill>
                  <a:srgbClr val="000000"/>
                </a:solidFill>
                <a:latin typeface="Georgia" charset="0"/>
                <a:cs typeface="Georgia" charset="0"/>
              </a:rPr>
              <a:t>Optimizing Probabilistic Query Processing on Continuous Uncertain Data</a:t>
            </a:r>
          </a:p>
          <a:p>
            <a:pPr algn="ctr">
              <a:spcBef>
                <a:spcPts val="700"/>
              </a:spcBef>
            </a:pPr>
            <a:endParaRPr lang="en-US" sz="1400">
              <a:solidFill>
                <a:srgbClr val="000000"/>
              </a:solidFill>
              <a:latin typeface="Georgia" charset="0"/>
              <a:cs typeface="Georgia" charset="0"/>
            </a:endParaRPr>
          </a:p>
          <a:p>
            <a:pPr algn="ctr">
              <a:spcBef>
                <a:spcPts val="700"/>
              </a:spcBef>
            </a:pPr>
            <a:r>
              <a:rPr lang="en-US" sz="1600">
                <a:solidFill>
                  <a:srgbClr val="000000"/>
                </a:solidFill>
                <a:latin typeface="Georgia" charset="0"/>
                <a:cs typeface="Georgia" charset="0"/>
              </a:rPr>
              <a:t>Liping Peng</a:t>
            </a:r>
          </a:p>
          <a:p>
            <a:pPr algn="ctr">
              <a:spcBef>
                <a:spcPts val="700"/>
              </a:spcBef>
            </a:pPr>
            <a:r>
              <a:rPr lang="en-US" sz="1600">
                <a:solidFill>
                  <a:srgbClr val="000000"/>
                </a:solidFill>
                <a:latin typeface="Georgia" charset="0"/>
                <a:cs typeface="Georgia" charset="0"/>
              </a:rPr>
              <a:t>Yanlei Diao</a:t>
            </a:r>
          </a:p>
          <a:p>
            <a:pPr algn="ctr">
              <a:spcBef>
                <a:spcPts val="700"/>
              </a:spcBef>
            </a:pPr>
            <a:r>
              <a:rPr lang="en-US" sz="1600">
                <a:solidFill>
                  <a:srgbClr val="000000"/>
                </a:solidFill>
                <a:latin typeface="Georgia" charset="0"/>
                <a:cs typeface="Georgia" charset="0"/>
              </a:rPr>
              <a:t>Anna Liu</a:t>
            </a:r>
          </a:p>
          <a:p>
            <a:pPr algn="ctr">
              <a:spcBef>
                <a:spcPts val="700"/>
              </a:spcBef>
            </a:pPr>
            <a:endParaRPr lang="en-US" sz="2800">
              <a:solidFill>
                <a:srgbClr val="000000"/>
              </a:solidFill>
              <a:latin typeface="Georgia" charset="0"/>
              <a:cs typeface="Georgia" charset="0"/>
            </a:endParaRPr>
          </a:p>
          <a:p>
            <a:pPr algn="ctr">
              <a:spcBef>
                <a:spcPts val="700"/>
              </a:spcBef>
            </a:pPr>
            <a:r>
              <a:rPr lang="en-US" sz="1800">
                <a:solidFill>
                  <a:srgbClr val="000000"/>
                </a:solidFill>
                <a:latin typeface="Georgia" charset="0"/>
                <a:cs typeface="Georgia" charset="0"/>
              </a:rPr>
              <a:t>VLDB 2011</a:t>
            </a:r>
          </a:p>
          <a:p>
            <a:pPr algn="ctr">
              <a:spcBef>
                <a:spcPts val="700"/>
              </a:spcBef>
            </a:pPr>
            <a:r>
              <a:rPr lang="en-US" sz="1800">
                <a:solidFill>
                  <a:srgbClr val="000000"/>
                </a:solidFill>
                <a:latin typeface="Georgia" charset="0"/>
                <a:cs typeface="Georgia" charset="0"/>
              </a:rPr>
              <a:t>Seattle WA, US</a:t>
            </a:r>
          </a:p>
        </p:txBody>
      </p:sp>
    </p:spTree>
  </p:cSld>
  <p:clrMapOvr>
    <a:masterClrMapping/>
  </p:clrMapOvr>
  <mc:AlternateContent xmlns:mc="http://schemas.openxmlformats.org/markup-compatibility/2006" xmlns:p14="http://schemas.microsoft.com/office/powerpoint/2010/main">
    <mc:Choice Requires="p14">
      <p:transition spd="slow" p14:dur="2000" advTm="12337"/>
    </mc:Choice>
    <mc:Fallback xmlns="">
      <p:transition xmlns:p14="http://schemas.microsoft.com/office/powerpoint/2010/main" spd="slow" advTm="12337"/>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atin typeface="Georgia" charset="0"/>
              </a:rPr>
              <a:t>Reducing Dimensionality of Integration</a:t>
            </a:r>
          </a:p>
        </p:txBody>
      </p:sp>
      <p:sp>
        <p:nvSpPr>
          <p:cNvPr id="6" name="TextBox 5"/>
          <p:cNvSpPr txBox="1"/>
          <p:nvPr/>
        </p:nvSpPr>
        <p:spPr>
          <a:xfrm>
            <a:off x="304800" y="2671763"/>
            <a:ext cx="2743200" cy="1677382"/>
          </a:xfrm>
          <a:prstGeom prst="rect">
            <a:avLst/>
          </a:prstGeom>
          <a:noFill/>
        </p:spPr>
        <p:txBody>
          <a:bodyPr wrap="square">
            <a:spAutoFit/>
          </a:bodyPr>
          <a:lstStyle/>
          <a:p>
            <a:pPr>
              <a:defRPr/>
            </a:pPr>
            <a:r>
              <a:rPr lang="en-US" altLang="zh-CN" sz="2200" i="1" dirty="0" err="1" smtClean="0">
                <a:solidFill>
                  <a:srgbClr val="800000"/>
                </a:solidFill>
                <a:latin typeface="Arial"/>
                <a:cs typeface="Arial"/>
              </a:rPr>
              <a:t>σ</a:t>
            </a:r>
            <a:r>
              <a:rPr lang="en-US" altLang="zh-CN" sz="2200" i="1" baseline="-25000" dirty="0" err="1" smtClean="0">
                <a:solidFill>
                  <a:srgbClr val="800000"/>
                </a:solidFill>
                <a:latin typeface="Arial"/>
                <a:cs typeface="Arial"/>
              </a:rPr>
              <a:t>θ</a:t>
            </a:r>
            <a:r>
              <a:rPr lang="en-US" altLang="zh-CN" sz="2200" i="1" baseline="-25000" dirty="0" smtClean="0">
                <a:solidFill>
                  <a:srgbClr val="800000"/>
                </a:solidFill>
                <a:latin typeface="Arial"/>
                <a:cs typeface="Arial"/>
              </a:rPr>
              <a:t> </a:t>
            </a:r>
            <a:r>
              <a:rPr lang="en-US" altLang="zh-CN" sz="2200" dirty="0" smtClean="0">
                <a:solidFill>
                  <a:srgbClr val="800000"/>
                </a:solidFill>
                <a:latin typeface="Arial"/>
                <a:cs typeface="Arial"/>
              </a:rPr>
              <a:t>:</a:t>
            </a:r>
            <a:r>
              <a:rPr lang="en-US" altLang="zh-CN" sz="2200" i="1" dirty="0" smtClean="0">
                <a:solidFill>
                  <a:srgbClr val="800000"/>
                </a:solidFill>
                <a:latin typeface="Arial"/>
                <a:cs typeface="Arial"/>
              </a:rPr>
              <a:t> n</a:t>
            </a:r>
            <a:r>
              <a:rPr lang="en-US" altLang="zh-CN" sz="2200" dirty="0" smtClean="0">
                <a:solidFill>
                  <a:srgbClr val="800000"/>
                </a:solidFill>
                <a:latin typeface="Arial"/>
                <a:cs typeface="Arial"/>
              </a:rPr>
              <a:t>-dim space</a:t>
            </a:r>
          </a:p>
          <a:p>
            <a:pPr marL="342900" indent="-342900">
              <a:spcBef>
                <a:spcPts val="600"/>
              </a:spcBef>
              <a:buFont typeface="Arial"/>
              <a:buChar char="•"/>
              <a:defRPr/>
            </a:pPr>
            <a:r>
              <a:rPr lang="en-US" altLang="zh-CN" sz="2200" dirty="0" smtClean="0">
                <a:latin typeface="Arial"/>
                <a:cs typeface="Arial"/>
              </a:rPr>
              <a:t>region</a:t>
            </a:r>
            <a:r>
              <a:rPr lang="en-US" altLang="zh-CN" sz="2200" dirty="0">
                <a:latin typeface="Arial"/>
                <a:cs typeface="Arial"/>
              </a:rPr>
              <a:t>: </a:t>
            </a:r>
            <a:r>
              <a:rPr lang="en-US" altLang="zh-CN" sz="2200" dirty="0" smtClean="0">
                <a:latin typeface="Arial"/>
                <a:cs typeface="Arial"/>
              </a:rPr>
              <a:t>        </a:t>
            </a:r>
            <a:r>
              <a:rPr lang="en-US" altLang="zh-CN" sz="2200" i="1" dirty="0" err="1" smtClean="0">
                <a:solidFill>
                  <a:schemeClr val="accent6"/>
                </a:solidFill>
                <a:latin typeface="Arial"/>
                <a:cs typeface="Arial"/>
              </a:rPr>
              <a:t>R</a:t>
            </a:r>
            <a:r>
              <a:rPr lang="en-US" sz="2200" i="1" baseline="-25000" dirty="0" err="1" smtClean="0">
                <a:solidFill>
                  <a:schemeClr val="accent6"/>
                </a:solidFill>
                <a:latin typeface="Arial"/>
                <a:cs typeface="Arial"/>
              </a:rPr>
              <a:t>θ</a:t>
            </a:r>
            <a:endParaRPr lang="en-US" sz="2200" i="1" dirty="0">
              <a:solidFill>
                <a:schemeClr val="accent6"/>
              </a:solidFill>
              <a:latin typeface="Arial"/>
              <a:cs typeface="Arial"/>
            </a:endParaRPr>
          </a:p>
          <a:p>
            <a:pPr marL="342900" indent="-342900">
              <a:spcBef>
                <a:spcPts val="600"/>
              </a:spcBef>
              <a:buFont typeface="Arial"/>
              <a:buChar char="•"/>
              <a:defRPr/>
            </a:pPr>
            <a:r>
              <a:rPr lang="en-US" altLang="zh-CN" sz="2200" dirty="0">
                <a:solidFill>
                  <a:srgbClr val="000000"/>
                </a:solidFill>
                <a:latin typeface="Arial"/>
                <a:cs typeface="Arial"/>
              </a:rPr>
              <a:t>distribution</a:t>
            </a:r>
            <a:r>
              <a:rPr lang="en-US" sz="2200" dirty="0">
                <a:solidFill>
                  <a:srgbClr val="000000"/>
                </a:solidFill>
                <a:latin typeface="Arial"/>
                <a:cs typeface="Arial"/>
              </a:rPr>
              <a:t>:</a:t>
            </a:r>
            <a:r>
              <a:rPr lang="en-US" sz="2200" dirty="0">
                <a:solidFill>
                  <a:schemeClr val="tx1">
                    <a:lumMod val="65000"/>
                    <a:lumOff val="35000"/>
                  </a:schemeClr>
                </a:solidFill>
                <a:latin typeface="Arial"/>
                <a:cs typeface="Arial"/>
              </a:rPr>
              <a:t> </a:t>
            </a:r>
            <a:r>
              <a:rPr lang="en-US" sz="2200" i="1" dirty="0" err="1" smtClean="0">
                <a:solidFill>
                  <a:schemeClr val="accent3"/>
                </a:solidFill>
                <a:latin typeface="Arial"/>
                <a:cs typeface="Arial"/>
              </a:rPr>
              <a:t>f</a:t>
            </a:r>
            <a:r>
              <a:rPr lang="en-US" sz="2200" b="1" i="1" baseline="-25000" dirty="0" err="1" smtClean="0">
                <a:solidFill>
                  <a:schemeClr val="accent3"/>
                </a:solidFill>
                <a:latin typeface="Arial"/>
                <a:cs typeface="Arial"/>
              </a:rPr>
              <a:t>X</a:t>
            </a:r>
            <a:r>
              <a:rPr lang="en-US" sz="2200" dirty="0">
                <a:solidFill>
                  <a:schemeClr val="accent3"/>
                </a:solidFill>
                <a:latin typeface="Arial"/>
                <a:cs typeface="Arial"/>
              </a:rPr>
              <a:t>(</a:t>
            </a:r>
            <a:r>
              <a:rPr lang="en-US" sz="2200" b="1" i="1" dirty="0">
                <a:solidFill>
                  <a:schemeClr val="accent3"/>
                </a:solidFill>
                <a:latin typeface="Arial"/>
                <a:cs typeface="Arial"/>
              </a:rPr>
              <a:t>x</a:t>
            </a:r>
            <a:r>
              <a:rPr lang="en-US" sz="2200" dirty="0" smtClean="0">
                <a:solidFill>
                  <a:schemeClr val="accent3"/>
                </a:solidFill>
                <a:latin typeface="Arial"/>
                <a:cs typeface="Arial"/>
              </a:rPr>
              <a:t>)</a:t>
            </a:r>
          </a:p>
          <a:p>
            <a:pPr marL="342900" indent="-342900">
              <a:spcBef>
                <a:spcPts val="600"/>
              </a:spcBef>
              <a:buFont typeface="Arial"/>
              <a:buChar char="•"/>
              <a:defRPr/>
            </a:pPr>
            <a:r>
              <a:rPr lang="en-US" sz="2200" dirty="0" smtClean="0">
                <a:solidFill>
                  <a:srgbClr val="000000"/>
                </a:solidFill>
                <a:latin typeface="Arial"/>
                <a:cs typeface="Arial"/>
              </a:rPr>
              <a:t>integral: </a:t>
            </a:r>
            <a:endParaRPr lang="en-US" sz="2200" dirty="0">
              <a:solidFill>
                <a:srgbClr val="000000"/>
              </a:solidFill>
              <a:latin typeface="Arial"/>
              <a:cs typeface="Arial"/>
            </a:endParaRPr>
          </a:p>
        </p:txBody>
      </p:sp>
      <p:grpSp>
        <p:nvGrpSpPr>
          <p:cNvPr id="21" name="Group 20"/>
          <p:cNvGrpSpPr>
            <a:grpSpLocks/>
          </p:cNvGrpSpPr>
          <p:nvPr/>
        </p:nvGrpSpPr>
        <p:grpSpPr bwMode="auto">
          <a:xfrm>
            <a:off x="4800600" y="2671764"/>
            <a:ext cx="4419600" cy="1677382"/>
            <a:chOff x="4114800" y="2819951"/>
            <a:chExt cx="5624945" cy="1675744"/>
          </a:xfrm>
        </p:grpSpPr>
        <p:sp>
          <p:nvSpPr>
            <p:cNvPr id="8" name="TextBox 7"/>
            <p:cNvSpPr txBox="1"/>
            <p:nvPr/>
          </p:nvSpPr>
          <p:spPr>
            <a:xfrm>
              <a:off x="4114800" y="2819951"/>
              <a:ext cx="5624945" cy="1675744"/>
            </a:xfrm>
            <a:prstGeom prst="rect">
              <a:avLst/>
            </a:prstGeom>
            <a:noFill/>
          </p:spPr>
          <p:txBody>
            <a:bodyPr wrap="square">
              <a:spAutoFit/>
            </a:bodyPr>
            <a:lstStyle/>
            <a:p>
              <a:pPr>
                <a:defRPr/>
              </a:pPr>
              <a:r>
                <a:rPr lang="en-US" altLang="zh-CN" sz="2200" i="1" dirty="0" err="1" smtClean="0">
                  <a:solidFill>
                    <a:srgbClr val="800000"/>
                  </a:solidFill>
                  <a:latin typeface="Arial"/>
                  <a:cs typeface="Arial"/>
                </a:rPr>
                <a:t>σ</a:t>
              </a:r>
              <a:r>
                <a:rPr lang="en-US" altLang="zh-CN" sz="2200" i="1" baseline="-25000" dirty="0" err="1" smtClean="0">
                  <a:solidFill>
                    <a:srgbClr val="800000"/>
                  </a:solidFill>
                  <a:latin typeface="Arial"/>
                  <a:cs typeface="Arial"/>
                </a:rPr>
                <a:t>θ</a:t>
              </a:r>
              <a:r>
                <a:rPr lang="en-US" altLang="zh-CN" sz="2200" i="1" baseline="-25000" dirty="0" smtClean="0">
                  <a:solidFill>
                    <a:srgbClr val="800000"/>
                  </a:solidFill>
                  <a:latin typeface="Arial"/>
                  <a:cs typeface="Arial"/>
                </a:rPr>
                <a:t>’ </a:t>
              </a:r>
              <a:r>
                <a:rPr lang="en-US" altLang="zh-CN" sz="2200" dirty="0" smtClean="0">
                  <a:solidFill>
                    <a:srgbClr val="800000"/>
                  </a:solidFill>
                  <a:latin typeface="Arial"/>
                  <a:cs typeface="Arial"/>
                </a:rPr>
                <a:t>:</a:t>
              </a:r>
              <a:r>
                <a:rPr lang="en-US" altLang="zh-CN" sz="2200" i="1" dirty="0" smtClean="0">
                  <a:solidFill>
                    <a:srgbClr val="800000"/>
                  </a:solidFill>
                  <a:latin typeface="Arial"/>
                  <a:cs typeface="Arial"/>
                </a:rPr>
                <a:t> </a:t>
              </a:r>
              <a:r>
                <a:rPr lang="en-US" altLang="zh-CN" sz="2200" i="1" dirty="0">
                  <a:solidFill>
                    <a:srgbClr val="800000"/>
                  </a:solidFill>
                  <a:latin typeface="Arial"/>
                  <a:cs typeface="Arial"/>
                </a:rPr>
                <a:t>m</a:t>
              </a:r>
              <a:r>
                <a:rPr lang="en-US" altLang="zh-CN" sz="2200" dirty="0" smtClean="0">
                  <a:solidFill>
                    <a:srgbClr val="800000"/>
                  </a:solidFill>
                  <a:latin typeface="Arial"/>
                  <a:cs typeface="Arial"/>
                </a:rPr>
                <a:t>-dim space</a:t>
              </a:r>
            </a:p>
            <a:p>
              <a:pPr marL="342900" indent="-342900">
                <a:spcBef>
                  <a:spcPts val="600"/>
                </a:spcBef>
                <a:buFont typeface="Arial"/>
                <a:buChar char="•"/>
                <a:defRPr/>
              </a:pPr>
              <a:r>
                <a:rPr lang="en-US" altLang="zh-CN" sz="2200" dirty="0" smtClean="0">
                  <a:solidFill>
                    <a:srgbClr val="000000"/>
                  </a:solidFill>
                  <a:latin typeface="Arial"/>
                  <a:cs typeface="Arial"/>
                </a:rPr>
                <a:t>region</a:t>
              </a:r>
              <a:r>
                <a:rPr lang="en-US" altLang="zh-CN" sz="2200" dirty="0">
                  <a:solidFill>
                    <a:srgbClr val="000000"/>
                  </a:solidFill>
                  <a:latin typeface="Arial"/>
                  <a:cs typeface="Arial"/>
                </a:rPr>
                <a:t>: </a:t>
              </a:r>
              <a:r>
                <a:rPr lang="en-US" altLang="zh-CN" sz="2200" i="1" dirty="0" err="1">
                  <a:solidFill>
                    <a:schemeClr val="accent6"/>
                  </a:solidFill>
                  <a:latin typeface="Arial"/>
                  <a:cs typeface="Arial"/>
                </a:rPr>
                <a:t>R’</a:t>
              </a:r>
              <a:r>
                <a:rPr lang="en-US" sz="2200" i="1" baseline="-25000" dirty="0" err="1">
                  <a:solidFill>
                    <a:schemeClr val="accent6"/>
                  </a:solidFill>
                  <a:latin typeface="Arial"/>
                  <a:cs typeface="Arial"/>
                </a:rPr>
                <a:t>θ</a:t>
              </a:r>
              <a:r>
                <a:rPr lang="en-US" sz="2200" i="1" baseline="-25000" dirty="0">
                  <a:solidFill>
                    <a:schemeClr val="accent6"/>
                  </a:solidFill>
                  <a:latin typeface="Arial"/>
                  <a:cs typeface="Arial"/>
                </a:rPr>
                <a:t> </a:t>
              </a:r>
              <a:r>
                <a:rPr lang="en-US" sz="2200" dirty="0">
                  <a:solidFill>
                    <a:schemeClr val="accent6"/>
                  </a:solidFill>
                  <a:latin typeface="Arial"/>
                  <a:cs typeface="Arial"/>
                </a:rPr>
                <a:t>= {</a:t>
              </a:r>
              <a:r>
                <a:rPr lang="en-US" sz="2200" b="1" dirty="0" err="1">
                  <a:solidFill>
                    <a:schemeClr val="accent6"/>
                  </a:solidFill>
                  <a:latin typeface="Arial"/>
                  <a:cs typeface="Arial"/>
                </a:rPr>
                <a:t>y</a:t>
              </a:r>
              <a:r>
                <a:rPr lang="en-US" sz="2200" dirty="0" err="1">
                  <a:solidFill>
                    <a:schemeClr val="accent6"/>
                  </a:solidFill>
                  <a:latin typeface="Arial"/>
                  <a:cs typeface="Arial"/>
                </a:rPr>
                <a:t>|</a:t>
              </a:r>
              <a:r>
                <a:rPr lang="en-US" sz="2200" b="1" dirty="0" err="1">
                  <a:solidFill>
                    <a:schemeClr val="accent6"/>
                  </a:solidFill>
                  <a:latin typeface="Arial"/>
                  <a:cs typeface="Arial"/>
                </a:rPr>
                <a:t>y</a:t>
              </a:r>
              <a:r>
                <a:rPr lang="en-US" sz="2200" dirty="0">
                  <a:solidFill>
                    <a:schemeClr val="accent6"/>
                  </a:solidFill>
                  <a:latin typeface="Arial"/>
                  <a:cs typeface="Arial"/>
                </a:rPr>
                <a:t>=</a:t>
              </a:r>
              <a:r>
                <a:rPr lang="en-US" sz="2200" b="1" dirty="0" err="1">
                  <a:solidFill>
                    <a:schemeClr val="accent6"/>
                  </a:solidFill>
                  <a:latin typeface="Arial"/>
                  <a:cs typeface="Arial"/>
                </a:rPr>
                <a:t>Bx</a:t>
              </a:r>
              <a:r>
                <a:rPr lang="en-US" sz="2200" dirty="0" err="1">
                  <a:solidFill>
                    <a:schemeClr val="accent6"/>
                  </a:solidFill>
                  <a:latin typeface="Arial"/>
                  <a:cs typeface="Arial"/>
                </a:rPr>
                <a:t>+</a:t>
              </a:r>
              <a:r>
                <a:rPr lang="en-US" sz="2200" b="1" dirty="0" err="1">
                  <a:solidFill>
                    <a:schemeClr val="accent6"/>
                  </a:solidFill>
                  <a:latin typeface="Arial"/>
                  <a:cs typeface="Arial"/>
                </a:rPr>
                <a:t>b</a:t>
              </a:r>
              <a:r>
                <a:rPr lang="en-US" sz="2200" dirty="0">
                  <a:solidFill>
                    <a:schemeClr val="accent6"/>
                  </a:solidFill>
                  <a:latin typeface="Arial"/>
                  <a:cs typeface="Arial"/>
                </a:rPr>
                <a:t>, </a:t>
              </a:r>
              <a:r>
                <a:rPr lang="en-US" sz="2200" b="1" dirty="0">
                  <a:solidFill>
                    <a:schemeClr val="accent6"/>
                  </a:solidFill>
                  <a:latin typeface="Arial"/>
                  <a:cs typeface="Arial"/>
                </a:rPr>
                <a:t>x</a:t>
              </a:r>
              <a:r>
                <a:rPr lang="en-US" sz="2200" dirty="0">
                  <a:solidFill>
                    <a:schemeClr val="accent6"/>
                  </a:solidFill>
                  <a:latin typeface="Arial"/>
                  <a:cs typeface="Arial"/>
                </a:rPr>
                <a:t>  </a:t>
              </a:r>
              <a:r>
                <a:rPr lang="en-US" altLang="zh-CN" sz="2200" i="1" dirty="0" err="1">
                  <a:solidFill>
                    <a:schemeClr val="accent6"/>
                  </a:solidFill>
                  <a:latin typeface="Arial"/>
                  <a:cs typeface="Arial"/>
                </a:rPr>
                <a:t>R</a:t>
              </a:r>
              <a:r>
                <a:rPr lang="en-US" sz="2200" i="1" baseline="-25000" dirty="0" err="1">
                  <a:solidFill>
                    <a:schemeClr val="accent6"/>
                  </a:solidFill>
                  <a:latin typeface="Arial"/>
                  <a:cs typeface="Arial"/>
                </a:rPr>
                <a:t>θ</a:t>
              </a:r>
              <a:r>
                <a:rPr lang="en-US" sz="2200" dirty="0">
                  <a:solidFill>
                    <a:schemeClr val="accent6"/>
                  </a:solidFill>
                  <a:latin typeface="Arial"/>
                  <a:cs typeface="Arial"/>
                </a:rPr>
                <a:t>}</a:t>
              </a:r>
              <a:endParaRPr lang="en-US" sz="2200" i="1" dirty="0">
                <a:solidFill>
                  <a:schemeClr val="accent6"/>
                </a:solidFill>
                <a:latin typeface="Arial"/>
                <a:cs typeface="Arial"/>
              </a:endParaRPr>
            </a:p>
            <a:p>
              <a:pPr marL="342900" indent="-342900">
                <a:spcBef>
                  <a:spcPts val="600"/>
                </a:spcBef>
                <a:buFont typeface="Arial"/>
                <a:buChar char="•"/>
                <a:defRPr/>
              </a:pPr>
              <a:r>
                <a:rPr lang="en-US" altLang="zh-CN" sz="2200" dirty="0">
                  <a:solidFill>
                    <a:srgbClr val="000000"/>
                  </a:solidFill>
                  <a:latin typeface="Arial"/>
                  <a:cs typeface="Arial"/>
                </a:rPr>
                <a:t>distribution</a:t>
              </a:r>
              <a:r>
                <a:rPr lang="en-US" sz="2200" dirty="0">
                  <a:solidFill>
                    <a:srgbClr val="000000"/>
                  </a:solidFill>
                  <a:latin typeface="Arial"/>
                  <a:cs typeface="Arial"/>
                </a:rPr>
                <a:t>:</a:t>
              </a:r>
              <a:r>
                <a:rPr lang="en-US" sz="2200" dirty="0">
                  <a:solidFill>
                    <a:srgbClr val="595959"/>
                  </a:solidFill>
                  <a:latin typeface="Arial"/>
                  <a:cs typeface="Arial"/>
                </a:rPr>
                <a:t>         </a:t>
              </a:r>
              <a:r>
                <a:rPr lang="en-US" sz="2200" i="1" dirty="0" err="1">
                  <a:solidFill>
                    <a:schemeClr val="accent3"/>
                  </a:solidFill>
                  <a:latin typeface="Arial"/>
                  <a:cs typeface="Arial"/>
                </a:rPr>
                <a:t>f</a:t>
              </a:r>
              <a:r>
                <a:rPr lang="en-US" sz="2200" b="1" i="1" baseline="-25000" dirty="0" err="1">
                  <a:solidFill>
                    <a:schemeClr val="accent3"/>
                  </a:solidFill>
                  <a:latin typeface="Arial"/>
                  <a:cs typeface="Arial"/>
                </a:rPr>
                <a:t>Y</a:t>
              </a:r>
              <a:r>
                <a:rPr lang="en-US" sz="2200" dirty="0">
                  <a:solidFill>
                    <a:schemeClr val="accent3"/>
                  </a:solidFill>
                  <a:latin typeface="Arial"/>
                  <a:cs typeface="Arial"/>
                </a:rPr>
                <a:t>(</a:t>
              </a:r>
              <a:r>
                <a:rPr lang="en-US" sz="2200" b="1" i="1" dirty="0">
                  <a:solidFill>
                    <a:schemeClr val="accent3"/>
                  </a:solidFill>
                  <a:latin typeface="Arial"/>
                  <a:cs typeface="Arial"/>
                </a:rPr>
                <a:t>y</a:t>
              </a:r>
              <a:r>
                <a:rPr lang="en-US" sz="2200" dirty="0" smtClean="0">
                  <a:solidFill>
                    <a:schemeClr val="accent3"/>
                  </a:solidFill>
                  <a:latin typeface="Arial"/>
                  <a:cs typeface="Arial"/>
                </a:rPr>
                <a:t>)</a:t>
              </a:r>
            </a:p>
            <a:p>
              <a:pPr marL="342900" indent="-342900">
                <a:spcBef>
                  <a:spcPts val="600"/>
                </a:spcBef>
                <a:buFont typeface="Arial"/>
                <a:buChar char="•"/>
                <a:defRPr/>
              </a:pPr>
              <a:r>
                <a:rPr lang="en-US" sz="2200" dirty="0" smtClean="0">
                  <a:solidFill>
                    <a:srgbClr val="000000"/>
                  </a:solidFill>
                  <a:latin typeface="Arial"/>
                  <a:cs typeface="Arial"/>
                </a:rPr>
                <a:t>integral: </a:t>
              </a:r>
              <a:endParaRPr lang="en-US" sz="2200" dirty="0">
                <a:solidFill>
                  <a:srgbClr val="000000"/>
                </a:solidFill>
                <a:latin typeface="Arial"/>
                <a:cs typeface="Arial"/>
              </a:endParaRPr>
            </a:p>
          </p:txBody>
        </p:sp>
        <p:graphicFrame>
          <p:nvGraphicFramePr>
            <p:cNvPr id="17420" name="Object 19"/>
            <p:cNvGraphicFramePr>
              <a:graphicFrameLocks noChangeAspect="1"/>
            </p:cNvGraphicFramePr>
            <p:nvPr>
              <p:extLst>
                <p:ext uri="{D42A27DB-BD31-4B8C-83A1-F6EECF244321}">
                  <p14:modId xmlns:p14="http://schemas.microsoft.com/office/powerpoint/2010/main" val="3950180093"/>
                </p:ext>
              </p:extLst>
            </p:nvPr>
          </p:nvGraphicFramePr>
          <p:xfrm>
            <a:off x="8752074" y="3352680"/>
            <a:ext cx="259815" cy="228526"/>
          </p:xfrm>
          <a:graphic>
            <a:graphicData uri="http://schemas.openxmlformats.org/presentationml/2006/ole">
              <mc:AlternateContent xmlns:mc="http://schemas.openxmlformats.org/markup-compatibility/2006">
                <mc:Choice xmlns:v="urn:schemas-microsoft-com:vml" Requires="v">
                  <p:oleObj spid="_x0000_s74880" name="Equation" r:id="rId5" imgW="152400" imgH="152400" progId="Equation.3">
                    <p:embed/>
                  </p:oleObj>
                </mc:Choice>
                <mc:Fallback>
                  <p:oleObj name="Equation" r:id="rId5" imgW="152400" imgH="15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2074" y="3352680"/>
                          <a:ext cx="259815" cy="228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7415" name="TextBox 1"/>
          <p:cNvSpPr txBox="1">
            <a:spLocks noChangeArrowheads="1"/>
          </p:cNvSpPr>
          <p:nvPr/>
        </p:nvSpPr>
        <p:spPr bwMode="auto">
          <a:xfrm>
            <a:off x="407988" y="1295400"/>
            <a:ext cx="4094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b="1" dirty="0">
                <a:solidFill>
                  <a:srgbClr val="800000"/>
                </a:solidFill>
                <a:latin typeface="Arial" charset="0"/>
                <a:cs typeface="Arial" charset="0"/>
              </a:rPr>
              <a:t>L</a:t>
            </a:r>
            <a:r>
              <a:rPr lang="en-US" b="1" dirty="0" smtClean="0">
                <a:solidFill>
                  <a:srgbClr val="800000"/>
                </a:solidFill>
                <a:latin typeface="Arial" charset="0"/>
                <a:cs typeface="Arial" charset="0"/>
              </a:rPr>
              <a:t>inear </a:t>
            </a:r>
            <a:r>
              <a:rPr lang="en-US" b="1" dirty="0">
                <a:solidFill>
                  <a:srgbClr val="800000"/>
                </a:solidFill>
                <a:latin typeface="Arial" charset="0"/>
                <a:cs typeface="Arial" charset="0"/>
              </a:rPr>
              <a:t>transformation (LT)</a:t>
            </a:r>
            <a:r>
              <a:rPr lang="en-US" dirty="0">
                <a:latin typeface="Arial" charset="0"/>
                <a:cs typeface="Arial" charset="0"/>
              </a:rPr>
              <a:t>:</a:t>
            </a:r>
          </a:p>
        </p:txBody>
      </p:sp>
      <p:grpSp>
        <p:nvGrpSpPr>
          <p:cNvPr id="9" name="Group 8"/>
          <p:cNvGrpSpPr/>
          <p:nvPr/>
        </p:nvGrpSpPr>
        <p:grpSpPr>
          <a:xfrm>
            <a:off x="3352800" y="2747963"/>
            <a:ext cx="1306614" cy="685800"/>
            <a:chOff x="3112986" y="2971800"/>
            <a:chExt cx="1306614" cy="685800"/>
          </a:xfrm>
        </p:grpSpPr>
        <p:sp>
          <p:nvSpPr>
            <p:cNvPr id="17417" name="TextBox 10"/>
            <p:cNvSpPr txBox="1">
              <a:spLocks noChangeArrowheads="1"/>
            </p:cNvSpPr>
            <p:nvPr/>
          </p:nvSpPr>
          <p:spPr bwMode="auto">
            <a:xfrm>
              <a:off x="3112986" y="2971800"/>
              <a:ext cx="12304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2000" b="1" i="1" dirty="0">
                  <a:solidFill>
                    <a:srgbClr val="800000"/>
                  </a:solidFill>
                  <a:latin typeface="Arial" charset="0"/>
                  <a:cs typeface="Arial" charset="0"/>
                </a:rPr>
                <a:t>Y</a:t>
              </a:r>
              <a:r>
                <a:rPr lang="en-US" sz="2000" dirty="0">
                  <a:solidFill>
                    <a:srgbClr val="800000"/>
                  </a:solidFill>
                  <a:latin typeface="Arial" charset="0"/>
                  <a:cs typeface="Arial" charset="0"/>
                </a:rPr>
                <a:t>=</a:t>
              </a:r>
              <a:r>
                <a:rPr lang="en-US" sz="2000" b="1" i="1" dirty="0" err="1">
                  <a:solidFill>
                    <a:srgbClr val="800000"/>
                  </a:solidFill>
                  <a:latin typeface="Arial" charset="0"/>
                  <a:cs typeface="Arial" charset="0"/>
                </a:rPr>
                <a:t>BX</a:t>
              </a:r>
              <a:r>
                <a:rPr lang="en-US" sz="2000" dirty="0" err="1">
                  <a:solidFill>
                    <a:srgbClr val="800000"/>
                  </a:solidFill>
                  <a:latin typeface="Arial" charset="0"/>
                  <a:cs typeface="Arial" charset="0"/>
                </a:rPr>
                <a:t>+</a:t>
              </a:r>
              <a:r>
                <a:rPr lang="en-US" sz="2000" b="1" i="1" dirty="0" err="1">
                  <a:solidFill>
                    <a:srgbClr val="800000"/>
                  </a:solidFill>
                  <a:latin typeface="Arial" charset="0"/>
                  <a:cs typeface="Arial" charset="0"/>
                </a:rPr>
                <a:t>b</a:t>
              </a:r>
              <a:r>
                <a:rPr lang="en-US" sz="2000" b="1" i="1" dirty="0">
                  <a:solidFill>
                    <a:srgbClr val="800000"/>
                  </a:solidFill>
                  <a:latin typeface="Arial" charset="0"/>
                  <a:cs typeface="Arial" charset="0"/>
                </a:rPr>
                <a:t> </a:t>
              </a:r>
            </a:p>
          </p:txBody>
        </p:sp>
        <p:sp>
          <p:nvSpPr>
            <p:cNvPr id="4" name="Down Arrow 3"/>
            <p:cNvSpPr/>
            <p:nvPr/>
          </p:nvSpPr>
          <p:spPr bwMode="auto">
            <a:xfrm rot="16200000">
              <a:off x="3581400" y="2819400"/>
              <a:ext cx="381000" cy="1295400"/>
            </a:xfrm>
            <a:prstGeom prst="down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en-US">
                <a:solidFill>
                  <a:schemeClr val="tx1"/>
                </a:solidFill>
                <a:latin typeface="Geneva"/>
              </a:endParaRPr>
            </a:p>
          </p:txBody>
        </p:sp>
      </p:grpSp>
      <p:sp>
        <p:nvSpPr>
          <p:cNvPr id="2" name="Rounded Rectangle 1"/>
          <p:cNvSpPr/>
          <p:nvPr/>
        </p:nvSpPr>
        <p:spPr bwMode="auto">
          <a:xfrm>
            <a:off x="457200" y="4576763"/>
            <a:ext cx="8229600" cy="20574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lvl="0">
              <a:spcBef>
                <a:spcPct val="20000"/>
              </a:spcBef>
              <a:buSzPct val="100000"/>
            </a:pPr>
            <a:r>
              <a:rPr lang="en-US" altLang="zh-CN" kern="0" dirty="0" smtClean="0">
                <a:solidFill>
                  <a:srgbClr val="000000"/>
                </a:solidFill>
                <a:latin typeface="Arial"/>
                <a:ea typeface="+mn-ea"/>
                <a:cs typeface="Arial"/>
              </a:rPr>
              <a:t>An algorithm to find </a:t>
            </a:r>
            <a:r>
              <a:rPr lang="en-US" altLang="zh-CN" kern="0" dirty="0">
                <a:solidFill>
                  <a:srgbClr val="000000"/>
                </a:solidFill>
                <a:latin typeface="Arial"/>
                <a:ea typeface="+mn-ea"/>
                <a:cs typeface="Arial"/>
              </a:rPr>
              <a:t>a transformation matrix </a:t>
            </a:r>
            <a:r>
              <a:rPr lang="en-US" b="1" i="1" kern="0" dirty="0" err="1">
                <a:solidFill>
                  <a:srgbClr val="000000"/>
                </a:solidFill>
                <a:latin typeface="Arial"/>
                <a:ea typeface="+mn-ea"/>
                <a:cs typeface="Arial"/>
              </a:rPr>
              <a:t>B</a:t>
            </a:r>
            <a:r>
              <a:rPr lang="en-US" i="1" kern="0" baseline="-25000" dirty="0" err="1">
                <a:solidFill>
                  <a:srgbClr val="000000"/>
                </a:solidFill>
                <a:latin typeface="Arial"/>
                <a:ea typeface="+mn-ea"/>
                <a:cs typeface="Arial"/>
              </a:rPr>
              <a:t>m×n</a:t>
            </a:r>
            <a:r>
              <a:rPr lang="en-US" i="1" kern="0" baseline="-25000" dirty="0">
                <a:solidFill>
                  <a:srgbClr val="000000"/>
                </a:solidFill>
                <a:latin typeface="Arial"/>
                <a:ea typeface="+mn-ea"/>
                <a:cs typeface="Arial"/>
              </a:rPr>
              <a:t> </a:t>
            </a:r>
            <a:r>
              <a:rPr lang="en-US" altLang="zh-CN" kern="0" dirty="0" smtClean="0">
                <a:solidFill>
                  <a:srgbClr val="000000"/>
                </a:solidFill>
                <a:latin typeface="Arial"/>
                <a:ea typeface="+mn-ea"/>
                <a:cs typeface="Arial"/>
              </a:rPr>
              <a:t> </a:t>
            </a:r>
            <a:endParaRPr lang="en-US" altLang="zh-CN" kern="0" dirty="0">
              <a:solidFill>
                <a:srgbClr val="000000"/>
              </a:solidFill>
              <a:latin typeface="Arial"/>
              <a:ea typeface="+mn-ea"/>
              <a:cs typeface="Arial"/>
            </a:endParaRPr>
          </a:p>
          <a:p>
            <a:pPr marL="342900" lvl="0" indent="-342900">
              <a:spcBef>
                <a:spcPct val="20000"/>
              </a:spcBef>
              <a:buSzPct val="100000"/>
              <a:buFont typeface="Wingdings" charset="0"/>
              <a:buChar char="§"/>
            </a:pPr>
            <a:r>
              <a:rPr lang="en-US" altLang="zh-CN" sz="2000" kern="0" dirty="0" smtClean="0">
                <a:solidFill>
                  <a:srgbClr val="000000"/>
                </a:solidFill>
                <a:latin typeface="Arial"/>
                <a:ea typeface="+mn-ea"/>
                <a:cs typeface="Arial"/>
              </a:rPr>
              <a:t> </a:t>
            </a:r>
          </a:p>
          <a:p>
            <a:pPr marL="342900" lvl="0" indent="-342900">
              <a:spcBef>
                <a:spcPct val="20000"/>
              </a:spcBef>
              <a:buSzPct val="100000"/>
              <a:buFont typeface="Wingdings" charset="0"/>
              <a:buChar char="§"/>
            </a:pPr>
            <a:r>
              <a:rPr lang="en-US" altLang="zh-CN" sz="2000" i="1" kern="0" dirty="0" err="1" smtClean="0">
                <a:solidFill>
                  <a:srgbClr val="000000"/>
                </a:solidFill>
                <a:latin typeface="Arial"/>
                <a:ea typeface="+mn-ea"/>
                <a:cs typeface="Arial"/>
              </a:rPr>
              <a:t>m</a:t>
            </a:r>
            <a:r>
              <a:rPr lang="en-US" altLang="zh-CN" sz="2000" kern="0" dirty="0" err="1" smtClean="0">
                <a:solidFill>
                  <a:srgbClr val="000000"/>
                </a:solidFill>
                <a:latin typeface="Arial"/>
                <a:ea typeface="+mn-ea"/>
                <a:cs typeface="Arial"/>
              </a:rPr>
              <a:t>≤</a:t>
            </a:r>
            <a:r>
              <a:rPr lang="en-US" altLang="zh-CN" sz="2000" i="1" kern="0" dirty="0" err="1" smtClean="0">
                <a:solidFill>
                  <a:srgbClr val="000000"/>
                </a:solidFill>
                <a:latin typeface="Arial"/>
                <a:ea typeface="+mn-ea"/>
                <a:cs typeface="Arial"/>
              </a:rPr>
              <a:t>n</a:t>
            </a:r>
            <a:r>
              <a:rPr lang="en-US" altLang="zh-CN" sz="2000" kern="0" dirty="0" smtClean="0">
                <a:solidFill>
                  <a:srgbClr val="000000"/>
                </a:solidFill>
                <a:latin typeface="Arial"/>
                <a:ea typeface="+mn-ea"/>
                <a:cs typeface="Arial"/>
              </a:rPr>
              <a:t> </a:t>
            </a:r>
          </a:p>
          <a:p>
            <a:pPr marL="800100" lvl="1" indent="-342900">
              <a:spcBef>
                <a:spcPct val="20000"/>
              </a:spcBef>
              <a:buSzPct val="100000"/>
              <a:buFont typeface="Wingdings" charset="0"/>
              <a:buChar char="§"/>
            </a:pPr>
            <a:r>
              <a:rPr lang="en-US" altLang="zh-CN" sz="2000" kern="0" dirty="0" smtClean="0">
                <a:solidFill>
                  <a:srgbClr val="000000"/>
                </a:solidFill>
                <a:latin typeface="Arial"/>
                <a:cs typeface="Arial"/>
              </a:rPr>
              <a:t>if m&lt;n, LT helps to </a:t>
            </a:r>
            <a:r>
              <a:rPr lang="en-US" altLang="zh-CN" sz="2000" kern="0" dirty="0" smtClean="0">
                <a:solidFill>
                  <a:srgbClr val="000000"/>
                </a:solidFill>
                <a:latin typeface="Arial"/>
                <a:ea typeface="+mn-ea"/>
                <a:cs typeface="Arial"/>
              </a:rPr>
              <a:t>reduce dimensionality</a:t>
            </a:r>
          </a:p>
          <a:p>
            <a:pPr marL="800100" lvl="1" indent="-342900">
              <a:spcBef>
                <a:spcPct val="20000"/>
              </a:spcBef>
              <a:buSzPct val="100000"/>
              <a:buFont typeface="Wingdings" charset="0"/>
              <a:buChar char="§"/>
            </a:pPr>
            <a:r>
              <a:rPr lang="en-US" sz="2000" kern="0" dirty="0" smtClean="0">
                <a:solidFill>
                  <a:srgbClr val="000000"/>
                </a:solidFill>
                <a:latin typeface="Arial"/>
                <a:cs typeface="Arial"/>
              </a:rPr>
              <a:t>if m=n, LT does not help</a:t>
            </a:r>
            <a:endParaRPr lang="en-US" sz="2000" kern="0" dirty="0" smtClean="0">
              <a:solidFill>
                <a:srgbClr val="000000"/>
              </a:solidFill>
              <a:latin typeface="Arial"/>
              <a:ea typeface="+mn-ea"/>
              <a:cs typeface="Aria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Geneva"/>
            </a:endParaRPr>
          </a:p>
        </p:txBody>
      </p:sp>
      <p:sp>
        <p:nvSpPr>
          <p:cNvPr id="15" name="Rectangle 146"/>
          <p:cNvSpPr>
            <a:spLocks noChangeArrowheads="1"/>
          </p:cNvSpPr>
          <p:nvPr/>
        </p:nvSpPr>
        <p:spPr bwMode="auto">
          <a:xfrm>
            <a:off x="457200" y="1833563"/>
            <a:ext cx="8077200" cy="685800"/>
          </a:xfrm>
          <a:prstGeom prst="rect">
            <a:avLst/>
          </a:prstGeom>
          <a:solidFill>
            <a:schemeClr val="bg1">
              <a:lumMod val="65000"/>
            </a:schemeClr>
          </a:solidFill>
          <a:ln w="38100">
            <a:noFill/>
            <a:miter lim="800000"/>
            <a:headEnd/>
            <a:tailEnd type="none" w="med" len="lg"/>
          </a:ln>
          <a:extLst/>
        </p:spPr>
        <p:txBody>
          <a:bodyPr lIns="182880" tIns="46038" rIns="45720" bIns="46038" anchor="ctr"/>
          <a:lstStyle/>
          <a:p>
            <a:r>
              <a:rPr lang="en-US" sz="2000" dirty="0">
                <a:latin typeface="Verdana" charset="0"/>
                <a:cs typeface="Verdana" charset="0"/>
              </a:rPr>
              <a:t>Let </a:t>
            </a:r>
            <a:r>
              <a:rPr lang="en-US" sz="2000" b="1" i="1" dirty="0" err="1">
                <a:latin typeface="Verdana" charset="0"/>
                <a:cs typeface="Verdana" charset="0"/>
              </a:rPr>
              <a:t>X</a:t>
            </a:r>
            <a:r>
              <a:rPr lang="en-US" sz="2000" i="1" baseline="-25000" dirty="0" err="1">
                <a:latin typeface="Verdana" charset="0"/>
                <a:cs typeface="Verdana" charset="0"/>
              </a:rPr>
              <a:t>n</a:t>
            </a:r>
            <a:r>
              <a:rPr lang="en-US" sz="2000" dirty="0" err="1">
                <a:latin typeface="Verdana" charset="0"/>
                <a:cs typeface="Verdana" charset="0"/>
              </a:rPr>
              <a:t>~</a:t>
            </a:r>
            <a:r>
              <a:rPr lang="en-US" sz="2000" i="1" dirty="0" err="1">
                <a:latin typeface="Verdana" charset="0"/>
                <a:cs typeface="Verdana" charset="0"/>
              </a:rPr>
              <a:t>N</a:t>
            </a:r>
            <a:r>
              <a:rPr lang="en-US" sz="2000" dirty="0">
                <a:latin typeface="Verdana" charset="0"/>
                <a:cs typeface="Verdana" charset="0"/>
              </a:rPr>
              <a:t>(</a:t>
            </a:r>
            <a:r>
              <a:rPr lang="en-US" sz="2000" b="1" i="1" dirty="0" err="1">
                <a:latin typeface="Verdana" charset="0"/>
                <a:cs typeface="Verdana" charset="0"/>
              </a:rPr>
              <a:t>μ</a:t>
            </a:r>
            <a:r>
              <a:rPr lang="en-US" sz="2000" dirty="0" err="1">
                <a:latin typeface="Verdana" charset="0"/>
                <a:cs typeface="Verdana" charset="0"/>
              </a:rPr>
              <a:t>,</a:t>
            </a:r>
            <a:r>
              <a:rPr lang="en-US" sz="2000" b="1" i="1" dirty="0" err="1">
                <a:latin typeface="Verdana" charset="0"/>
                <a:cs typeface="Verdana" charset="0"/>
              </a:rPr>
              <a:t>Σ</a:t>
            </a:r>
            <a:r>
              <a:rPr lang="en-US" sz="2000" dirty="0">
                <a:latin typeface="Verdana" charset="0"/>
                <a:cs typeface="Verdana" charset="0"/>
              </a:rPr>
              <a:t>) and </a:t>
            </a:r>
            <a:r>
              <a:rPr lang="en-US" sz="2000" b="1" i="1" dirty="0">
                <a:latin typeface="Verdana" charset="0"/>
                <a:cs typeface="Verdana" charset="0"/>
              </a:rPr>
              <a:t>Y</a:t>
            </a:r>
            <a:r>
              <a:rPr lang="en-US" sz="2000" dirty="0">
                <a:latin typeface="Verdana" charset="0"/>
                <a:cs typeface="Verdana" charset="0"/>
              </a:rPr>
              <a:t>=</a:t>
            </a:r>
            <a:r>
              <a:rPr lang="en-US" sz="2000" b="1" i="1" dirty="0">
                <a:latin typeface="Verdana" charset="0"/>
                <a:cs typeface="Verdana" charset="0"/>
              </a:rPr>
              <a:t>B</a:t>
            </a:r>
            <a:r>
              <a:rPr lang="en-US" sz="2000" i="1" baseline="-25000" dirty="0">
                <a:latin typeface="Verdana" charset="0"/>
                <a:cs typeface="Verdana" charset="0"/>
              </a:rPr>
              <a:t>m</a:t>
            </a:r>
            <a:r>
              <a:rPr lang="en-US" sz="2000" baseline="-25000" dirty="0">
                <a:latin typeface="Verdana" charset="0"/>
                <a:cs typeface="Verdana" charset="0"/>
              </a:rPr>
              <a:t>×</a:t>
            </a:r>
            <a:r>
              <a:rPr lang="en-US" sz="2000" i="1" baseline="-25000" dirty="0">
                <a:latin typeface="Verdana" charset="0"/>
                <a:cs typeface="Verdana" charset="0"/>
              </a:rPr>
              <a:t>n</a:t>
            </a:r>
            <a:r>
              <a:rPr lang="en-US" sz="2000" b="1" i="1" dirty="0">
                <a:latin typeface="Verdana" charset="0"/>
                <a:cs typeface="Verdana" charset="0"/>
              </a:rPr>
              <a:t>X</a:t>
            </a:r>
            <a:r>
              <a:rPr lang="en-US" sz="2000" dirty="0">
                <a:latin typeface="Verdana" charset="0"/>
                <a:cs typeface="Verdana" charset="0"/>
              </a:rPr>
              <a:t>+</a:t>
            </a:r>
            <a:r>
              <a:rPr lang="en-US" sz="2000" b="1" i="1" dirty="0">
                <a:latin typeface="Verdana" charset="0"/>
                <a:cs typeface="Verdana" charset="0"/>
              </a:rPr>
              <a:t>b</a:t>
            </a:r>
            <a:r>
              <a:rPr lang="en-US" sz="2000" i="1" baseline="-25000" dirty="0">
                <a:latin typeface="Verdana" charset="0"/>
                <a:cs typeface="Verdana" charset="0"/>
              </a:rPr>
              <a:t>m</a:t>
            </a:r>
            <a:r>
              <a:rPr lang="en-US" sz="2000" baseline="-25000" dirty="0">
                <a:latin typeface="Verdana" charset="0"/>
                <a:cs typeface="Verdana" charset="0"/>
              </a:rPr>
              <a:t>×</a:t>
            </a:r>
            <a:r>
              <a:rPr lang="en-US" sz="2000" i="1" baseline="-25000" dirty="0">
                <a:latin typeface="Verdana" charset="0"/>
                <a:cs typeface="Verdana" charset="0"/>
              </a:rPr>
              <a:t>1</a:t>
            </a:r>
            <a:r>
              <a:rPr lang="en-US" sz="2000" b="1" i="1" dirty="0">
                <a:latin typeface="Verdana" charset="0"/>
                <a:cs typeface="Verdana" charset="0"/>
              </a:rPr>
              <a:t> </a:t>
            </a:r>
            <a:r>
              <a:rPr lang="en-US" sz="2000" dirty="0">
                <a:latin typeface="Verdana" charset="0"/>
                <a:cs typeface="Verdana" charset="0"/>
              </a:rPr>
              <a:t>then </a:t>
            </a:r>
            <a:r>
              <a:rPr lang="en-US" sz="2000" b="1" i="1" dirty="0" err="1">
                <a:latin typeface="Verdana" charset="0"/>
                <a:cs typeface="Verdana" charset="0"/>
              </a:rPr>
              <a:t>Y</a:t>
            </a:r>
            <a:r>
              <a:rPr lang="en-US" sz="2000" i="1" baseline="-25000" dirty="0" err="1">
                <a:latin typeface="Verdana" charset="0"/>
                <a:cs typeface="Verdana" charset="0"/>
              </a:rPr>
              <a:t>m</a:t>
            </a:r>
            <a:r>
              <a:rPr lang="en-US" sz="2000" dirty="0" err="1">
                <a:latin typeface="Verdana" charset="0"/>
                <a:cs typeface="Verdana" charset="0"/>
              </a:rPr>
              <a:t>~</a:t>
            </a:r>
            <a:r>
              <a:rPr lang="en-US" sz="2000" i="1" dirty="0" err="1">
                <a:latin typeface="Verdana" charset="0"/>
                <a:cs typeface="Verdana" charset="0"/>
              </a:rPr>
              <a:t>N</a:t>
            </a:r>
            <a:r>
              <a:rPr lang="en-US" sz="2000" dirty="0">
                <a:latin typeface="Verdana" charset="0"/>
                <a:cs typeface="Verdana" charset="0"/>
              </a:rPr>
              <a:t>(</a:t>
            </a:r>
            <a:r>
              <a:rPr lang="en-US" sz="2000" b="1" i="1" dirty="0" err="1">
                <a:latin typeface="Verdana" charset="0"/>
                <a:cs typeface="Verdana" charset="0"/>
              </a:rPr>
              <a:t>Bμ</a:t>
            </a:r>
            <a:r>
              <a:rPr lang="en-US" sz="2000" dirty="0" err="1">
                <a:latin typeface="Verdana" charset="0"/>
                <a:cs typeface="Verdana" charset="0"/>
              </a:rPr>
              <a:t>+</a:t>
            </a:r>
            <a:r>
              <a:rPr lang="en-US" sz="2000" b="1" i="1" dirty="0" err="1">
                <a:latin typeface="Verdana" charset="0"/>
                <a:cs typeface="Verdana" charset="0"/>
              </a:rPr>
              <a:t>b</a:t>
            </a:r>
            <a:r>
              <a:rPr lang="en-US" sz="2000" dirty="0" err="1">
                <a:latin typeface="Verdana" charset="0"/>
                <a:cs typeface="Verdana" charset="0"/>
              </a:rPr>
              <a:t>,</a:t>
            </a:r>
            <a:r>
              <a:rPr lang="en-US" sz="2000" b="1" i="1" dirty="0" err="1">
                <a:latin typeface="Verdana" charset="0"/>
                <a:cs typeface="Verdana" charset="0"/>
              </a:rPr>
              <a:t>BΣB</a:t>
            </a:r>
            <a:r>
              <a:rPr lang="en-US" sz="2000" baseline="30000" dirty="0" err="1">
                <a:latin typeface="Verdana" charset="0"/>
                <a:cs typeface="Verdana" charset="0"/>
              </a:rPr>
              <a:t>T</a:t>
            </a:r>
            <a:r>
              <a:rPr lang="en-US" sz="2000" dirty="0">
                <a:latin typeface="Verdana" charset="0"/>
                <a:cs typeface="Verdana" charset="0"/>
              </a:rPr>
              <a:t>) </a:t>
            </a:r>
          </a:p>
        </p:txBody>
      </p:sp>
      <p:pic>
        <p:nvPicPr>
          <p:cNvPr id="7" name="Picture 6"/>
          <p:cNvPicPr>
            <a:picLocks noChangeAspect="1"/>
          </p:cNvPicPr>
          <p:nvPr/>
        </p:nvPicPr>
        <p:blipFill>
          <a:blip r:embed="rId7"/>
          <a:stretch>
            <a:fillRect/>
          </a:stretch>
        </p:blipFill>
        <p:spPr>
          <a:xfrm>
            <a:off x="914400" y="5186363"/>
            <a:ext cx="2743200" cy="384192"/>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2852629617"/>
              </p:ext>
            </p:extLst>
          </p:nvPr>
        </p:nvGraphicFramePr>
        <p:xfrm>
          <a:off x="6248400" y="3890963"/>
          <a:ext cx="2647950" cy="701675"/>
        </p:xfrm>
        <a:graphic>
          <a:graphicData uri="http://schemas.openxmlformats.org/presentationml/2006/ole">
            <mc:AlternateContent xmlns:mc="http://schemas.openxmlformats.org/markup-compatibility/2006">
              <mc:Choice xmlns:v="urn:schemas-microsoft-com:vml" Requires="v">
                <p:oleObj spid="_x0000_s74881" name="Equation" r:id="rId8" imgW="1485900" imgH="393700" progId="Equation.3">
                  <p:embed/>
                </p:oleObj>
              </mc:Choice>
              <mc:Fallback>
                <p:oleObj name="Equation" r:id="rId8" imgW="1485900" imgH="393700" progId="Equation.3">
                  <p:embed/>
                  <p:pic>
                    <p:nvPicPr>
                      <p:cNvPr id="0" name=""/>
                      <p:cNvPicPr/>
                      <p:nvPr/>
                    </p:nvPicPr>
                    <p:blipFill>
                      <a:blip r:embed="rId9"/>
                      <a:stretch>
                        <a:fillRect/>
                      </a:stretch>
                    </p:blipFill>
                    <p:spPr>
                      <a:xfrm>
                        <a:off x="6248400" y="3890963"/>
                        <a:ext cx="2647950" cy="7016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137137689"/>
              </p:ext>
            </p:extLst>
          </p:nvPr>
        </p:nvGraphicFramePr>
        <p:xfrm>
          <a:off x="1762125" y="3890963"/>
          <a:ext cx="2581275" cy="701675"/>
        </p:xfrm>
        <a:graphic>
          <a:graphicData uri="http://schemas.openxmlformats.org/presentationml/2006/ole">
            <mc:AlternateContent xmlns:mc="http://schemas.openxmlformats.org/markup-compatibility/2006">
              <mc:Choice xmlns:v="urn:schemas-microsoft-com:vml" Requires="v">
                <p:oleObj spid="_x0000_s74882" name="Equation" r:id="rId10" imgW="1447800" imgH="393700" progId="Equation.3">
                  <p:embed/>
                </p:oleObj>
              </mc:Choice>
              <mc:Fallback>
                <p:oleObj name="Equation" r:id="rId10" imgW="1447800" imgH="393700" progId="Equation.3">
                  <p:embed/>
                  <p:pic>
                    <p:nvPicPr>
                      <p:cNvPr id="0" name=""/>
                      <p:cNvPicPr/>
                      <p:nvPr/>
                    </p:nvPicPr>
                    <p:blipFill>
                      <a:blip r:embed="rId11"/>
                      <a:stretch>
                        <a:fillRect/>
                      </a:stretch>
                    </p:blipFill>
                    <p:spPr>
                      <a:xfrm>
                        <a:off x="1762125" y="3890963"/>
                        <a:ext cx="2581275" cy="7016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51286713"/>
      </p:ext>
    </p:extLst>
  </p:cSld>
  <p:clrMapOvr>
    <a:masterClrMapping/>
  </p:clrMapOvr>
  <mc:AlternateContent xmlns:mc="http://schemas.openxmlformats.org/markup-compatibility/2006" xmlns:p14="http://schemas.microsoft.com/office/powerpoint/2010/main">
    <mc:Choice Requires="p14">
      <p:transition spd="slow" p14:dur="2000" advTm="79764"/>
    </mc:Choice>
    <mc:Fallback xmlns="">
      <p:transition xmlns:p14="http://schemas.microsoft.com/office/powerpoint/2010/main" spd="slow" advTm="79764"/>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atin typeface="Georgia" charset="0"/>
              </a:rPr>
              <a:t>Outline</a:t>
            </a:r>
          </a:p>
        </p:txBody>
      </p:sp>
      <p:sp>
        <p:nvSpPr>
          <p:cNvPr id="22530" name="Content Placeholder 2"/>
          <p:cNvSpPr>
            <a:spLocks noGrp="1"/>
          </p:cNvSpPr>
          <p:nvPr>
            <p:ph idx="1"/>
          </p:nvPr>
        </p:nvSpPr>
        <p:spPr/>
        <p:txBody>
          <a:bodyPr/>
          <a:lstStyle/>
          <a:p>
            <a:r>
              <a:rPr lang="en-US">
                <a:latin typeface="Arial" charset="0"/>
                <a:cs typeface="Arial" charset="0"/>
              </a:rPr>
              <a:t>Motivation</a:t>
            </a:r>
          </a:p>
          <a:p>
            <a:endParaRPr lang="en-US">
              <a:latin typeface="Arial" charset="0"/>
              <a:cs typeface="Arial" charset="0"/>
            </a:endParaRPr>
          </a:p>
          <a:p>
            <a:r>
              <a:rPr lang="en-US">
                <a:latin typeface="Arial" charset="0"/>
                <a:cs typeface="Arial" charset="0"/>
              </a:rPr>
              <a:t>Optimize Probabilistic Threshold Selections</a:t>
            </a:r>
          </a:p>
          <a:p>
            <a:endParaRPr lang="en-US">
              <a:latin typeface="Arial" charset="0"/>
              <a:cs typeface="Arial" charset="0"/>
            </a:endParaRPr>
          </a:p>
          <a:p>
            <a:r>
              <a:rPr lang="en-US">
                <a:latin typeface="Arial" charset="0"/>
                <a:cs typeface="Arial" charset="0"/>
              </a:rPr>
              <a:t>Optimize Probabilistic Threshold Joins</a:t>
            </a:r>
          </a:p>
          <a:p>
            <a:endParaRPr lang="en-US">
              <a:latin typeface="Arial" charset="0"/>
              <a:cs typeface="Arial" charset="0"/>
            </a:endParaRPr>
          </a:p>
          <a:p>
            <a:r>
              <a:rPr lang="en-US">
                <a:latin typeface="Arial" charset="0"/>
                <a:cs typeface="Arial" charset="0"/>
              </a:rPr>
              <a:t>Per-tuple Based Planning and Execution</a:t>
            </a:r>
          </a:p>
          <a:p>
            <a:endParaRPr lang="en-US">
              <a:latin typeface="Arial" charset="0"/>
              <a:cs typeface="Arial" charset="0"/>
            </a:endParaRPr>
          </a:p>
          <a:p>
            <a:r>
              <a:rPr lang="en-US">
                <a:latin typeface="Arial" charset="0"/>
                <a:cs typeface="Arial" charset="0"/>
              </a:rPr>
              <a:t>Evaluation</a:t>
            </a:r>
          </a:p>
        </p:txBody>
      </p:sp>
      <p:sp>
        <p:nvSpPr>
          <p:cNvPr id="22531" name="TextBox 3"/>
          <p:cNvSpPr txBox="1">
            <a:spLocks noChangeArrowheads="1"/>
          </p:cNvSpPr>
          <p:nvPr/>
        </p:nvSpPr>
        <p:spPr bwMode="auto">
          <a:xfrm>
            <a:off x="381000" y="3124200"/>
            <a:ext cx="7467600" cy="523875"/>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2800"/>
              <a:t>   </a:t>
            </a:r>
          </a:p>
        </p:txBody>
      </p:sp>
    </p:spTree>
  </p:cSld>
  <p:clrMapOvr>
    <a:masterClrMapping/>
  </p:clrMapOvr>
  <mc:AlternateContent xmlns:mc="http://schemas.openxmlformats.org/markup-compatibility/2006" xmlns:p14="http://schemas.microsoft.com/office/powerpoint/2010/main">
    <mc:Choice Requires="p14">
      <p:transition spd="slow" p14:dur="2000" advTm="6082"/>
    </mc:Choice>
    <mc:Fallback xmlns="">
      <p:transition xmlns:p14="http://schemas.microsoft.com/office/powerpoint/2010/main" spd="slow" advTm="6082"/>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86602" y="1828800"/>
            <a:ext cx="2875998" cy="381768"/>
            <a:chOff x="1358771" y="2286000"/>
            <a:chExt cx="2875998" cy="381768"/>
          </a:xfrm>
        </p:grpSpPr>
        <p:pic>
          <p:nvPicPr>
            <p:cNvPr id="2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2421" y="2286768"/>
              <a:ext cx="34234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58771" y="2286000"/>
              <a:ext cx="2533650" cy="369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3" name="Title 1"/>
          <p:cNvSpPr>
            <a:spLocks noGrp="1"/>
          </p:cNvSpPr>
          <p:nvPr>
            <p:ph type="title"/>
          </p:nvPr>
        </p:nvSpPr>
        <p:spPr/>
        <p:txBody>
          <a:bodyPr/>
          <a:lstStyle/>
          <a:p>
            <a:r>
              <a:rPr lang="en-US">
                <a:latin typeface="Georgia" charset="0"/>
              </a:rPr>
              <a:t>Probabilistic Threshold Joins</a:t>
            </a:r>
          </a:p>
        </p:txBody>
      </p:sp>
      <p:sp>
        <p:nvSpPr>
          <p:cNvPr id="4" name="Rounded Rectangle 3"/>
          <p:cNvSpPr/>
          <p:nvPr/>
        </p:nvSpPr>
        <p:spPr bwMode="auto">
          <a:xfrm>
            <a:off x="457200" y="3429000"/>
            <a:ext cx="8382000" cy="28956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indent="0">
              <a:spcBef>
                <a:spcPct val="20000"/>
              </a:spcBef>
              <a:buSzPct val="100000"/>
            </a:pPr>
            <a:r>
              <a:rPr lang="en-US" dirty="0">
                <a:latin typeface="Arial" charset="0"/>
                <a:cs typeface="Arial" charset="0"/>
              </a:rPr>
              <a:t> Key idea: </a:t>
            </a:r>
            <a:r>
              <a:rPr lang="en-US" b="1" dirty="0">
                <a:solidFill>
                  <a:srgbClr val="800000"/>
                </a:solidFill>
                <a:latin typeface="Arial" charset="0"/>
                <a:cs typeface="Arial" charset="0"/>
              </a:rPr>
              <a:t>filtered cross-product</a:t>
            </a:r>
            <a:r>
              <a:rPr lang="en-US" dirty="0">
                <a:latin typeface="Arial" charset="0"/>
                <a:cs typeface="Arial" charset="0"/>
              </a:rPr>
              <a:t> </a:t>
            </a:r>
            <a:r>
              <a:rPr lang="en-US" dirty="0" smtClean="0">
                <a:latin typeface="Arial" charset="0"/>
                <a:cs typeface="Arial" charset="0"/>
              </a:rPr>
              <a:t>       using </a:t>
            </a:r>
            <a:r>
              <a:rPr lang="en-US" dirty="0">
                <a:latin typeface="Arial" charset="0"/>
                <a:cs typeface="Arial" charset="0"/>
              </a:rPr>
              <a:t>indexes</a:t>
            </a:r>
          </a:p>
          <a:p>
            <a:pPr lvl="1">
              <a:spcBef>
                <a:spcPct val="20000"/>
              </a:spcBef>
              <a:buSzPct val="100000"/>
              <a:buFont typeface="Times" charset="0"/>
              <a:buChar char="•"/>
            </a:pPr>
            <a:r>
              <a:rPr lang="en-US" sz="2000" dirty="0" smtClean="0">
                <a:latin typeface="Arial" charset="0"/>
                <a:cs typeface="Arial" charset="0"/>
              </a:rPr>
              <a:t>   For each tuple </a:t>
            </a:r>
            <a:r>
              <a:rPr lang="en-US" sz="2000" i="1" dirty="0" smtClean="0">
                <a:latin typeface="Arial" charset="0"/>
                <a:cs typeface="Arial" charset="0"/>
              </a:rPr>
              <a:t>r</a:t>
            </a:r>
            <a:r>
              <a:rPr lang="en-US" sz="2000" dirty="0" smtClean="0">
                <a:latin typeface="Arial" charset="0"/>
                <a:cs typeface="Arial" charset="0"/>
              </a:rPr>
              <a:t>, the index returns a </a:t>
            </a:r>
            <a:r>
              <a:rPr lang="en-US" sz="2000" dirty="0" smtClean="0">
                <a:solidFill>
                  <a:srgbClr val="000000"/>
                </a:solidFill>
                <a:latin typeface="Arial" charset="0"/>
                <a:cs typeface="Arial" charset="0"/>
              </a:rPr>
              <a:t>subset</a:t>
            </a:r>
            <a:r>
              <a:rPr lang="en-US" sz="2000" dirty="0" smtClean="0">
                <a:latin typeface="Arial" charset="0"/>
                <a:cs typeface="Arial" charset="0"/>
              </a:rPr>
              <a:t> of S to pair with </a:t>
            </a:r>
            <a:r>
              <a:rPr lang="en-US" sz="2000" i="1" dirty="0" smtClean="0">
                <a:latin typeface="Arial" charset="0"/>
                <a:cs typeface="Arial" charset="0"/>
              </a:rPr>
              <a:t>r</a:t>
            </a:r>
            <a:endParaRPr lang="en-US" sz="2000" dirty="0" smtClean="0">
              <a:latin typeface="Arial" charset="0"/>
              <a:cs typeface="Arial" charset="0"/>
            </a:endParaRPr>
          </a:p>
          <a:p>
            <a:pPr lvl="1">
              <a:spcBef>
                <a:spcPct val="20000"/>
              </a:spcBef>
              <a:buSzPct val="100000"/>
              <a:buFont typeface="Times" charset="0"/>
              <a:buChar char="•"/>
            </a:pPr>
            <a:r>
              <a:rPr lang="en-US" sz="2000" dirty="0">
                <a:solidFill>
                  <a:schemeClr val="tx1"/>
                </a:solidFill>
                <a:latin typeface="Arial" charset="0"/>
                <a:cs typeface="Arial" charset="0"/>
              </a:rPr>
              <a:t> </a:t>
            </a:r>
            <a:r>
              <a:rPr lang="en-US" sz="2000" dirty="0" smtClean="0">
                <a:solidFill>
                  <a:schemeClr val="tx1"/>
                </a:solidFill>
                <a:latin typeface="Arial" charset="0"/>
                <a:cs typeface="Arial" charset="0"/>
              </a:rPr>
              <a:t>  (</a:t>
            </a:r>
            <a:r>
              <a:rPr lang="en-US" sz="2000" i="1" dirty="0" err="1" smtClean="0">
                <a:solidFill>
                  <a:schemeClr val="tx1"/>
                </a:solidFill>
                <a:latin typeface="Arial" charset="0"/>
                <a:cs typeface="Arial" charset="0"/>
              </a:rPr>
              <a:t>r</a:t>
            </a:r>
            <a:r>
              <a:rPr lang="en-US" sz="2000" dirty="0" err="1" smtClean="0">
                <a:solidFill>
                  <a:schemeClr val="tx1"/>
                </a:solidFill>
                <a:latin typeface="Arial" charset="0"/>
                <a:cs typeface="Arial" charset="0"/>
              </a:rPr>
              <a:t>,</a:t>
            </a:r>
            <a:r>
              <a:rPr lang="en-US" sz="2000" i="1" dirty="0" err="1" smtClean="0">
                <a:solidFill>
                  <a:schemeClr val="tx1"/>
                </a:solidFill>
                <a:latin typeface="Arial" charset="0"/>
                <a:cs typeface="Arial" charset="0"/>
              </a:rPr>
              <a:t>s</a:t>
            </a:r>
            <a:r>
              <a:rPr lang="en-US" sz="2000" dirty="0" smtClean="0">
                <a:solidFill>
                  <a:schemeClr val="tx1"/>
                </a:solidFill>
                <a:latin typeface="Arial" charset="0"/>
                <a:cs typeface="Arial" charset="0"/>
              </a:rPr>
              <a:t>) pairs </a:t>
            </a:r>
            <a:r>
              <a:rPr lang="en-US" sz="2000" dirty="0" smtClean="0">
                <a:latin typeface="Arial" charset="0"/>
                <a:cs typeface="Arial" charset="0"/>
              </a:rPr>
              <a:t>returned by          include all true matches</a:t>
            </a:r>
          </a:p>
          <a:p>
            <a:pPr lvl="1">
              <a:spcBef>
                <a:spcPct val="20000"/>
              </a:spcBef>
              <a:buSzPct val="100000"/>
              <a:buFont typeface="Times" charset="0"/>
              <a:buChar char="•"/>
            </a:pPr>
            <a:r>
              <a:rPr lang="en-US" sz="2000" dirty="0" smtClean="0">
                <a:latin typeface="Arial" charset="0"/>
                <a:cs typeface="Arial" charset="0"/>
              </a:rPr>
              <a:t> </a:t>
            </a:r>
          </a:p>
          <a:p>
            <a:pPr lvl="1">
              <a:spcBef>
                <a:spcPct val="20000"/>
              </a:spcBef>
              <a:buSzPct val="100000"/>
            </a:pPr>
            <a:endParaRPr lang="en-US" sz="2000" dirty="0" smtClean="0">
              <a:latin typeface="Arial" charset="0"/>
              <a:cs typeface="Arial" charset="0"/>
            </a:endParaRPr>
          </a:p>
          <a:p>
            <a:pPr lvl="1">
              <a:spcBef>
                <a:spcPct val="20000"/>
              </a:spcBef>
              <a:buSzPct val="100000"/>
              <a:buFont typeface="Times" charset="0"/>
              <a:buChar char="•"/>
            </a:pPr>
            <a:r>
              <a:rPr lang="en-US" sz="2000" dirty="0">
                <a:latin typeface="Arial" charset="0"/>
                <a:cs typeface="Arial" charset="0"/>
              </a:rPr>
              <a:t> </a:t>
            </a:r>
            <a:r>
              <a:rPr lang="en-US" sz="2000" dirty="0" smtClean="0">
                <a:latin typeface="Arial" charset="0"/>
                <a:cs typeface="Arial" charset="0"/>
              </a:rPr>
              <a:t>  A </a:t>
            </a:r>
            <a:r>
              <a:rPr lang="en-US" sz="2000" dirty="0">
                <a:solidFill>
                  <a:srgbClr val="800000"/>
                </a:solidFill>
                <a:latin typeface="Arial" charset="0"/>
                <a:cs typeface="Arial" charset="0"/>
              </a:rPr>
              <a:t>necessary condition </a:t>
            </a:r>
            <a:r>
              <a:rPr lang="en-US" sz="2000" dirty="0" smtClean="0">
                <a:latin typeface="Arial" charset="0"/>
                <a:cs typeface="Arial" charset="0"/>
              </a:rPr>
              <a:t>for</a:t>
            </a:r>
          </a:p>
          <a:p>
            <a:pPr lvl="1">
              <a:spcBef>
                <a:spcPct val="20000"/>
              </a:spcBef>
              <a:buSzPct val="100000"/>
              <a:buFont typeface="Times" charset="0"/>
              <a:buChar char="•"/>
            </a:pPr>
            <a:r>
              <a:rPr lang="en-US" sz="2000" dirty="0">
                <a:solidFill>
                  <a:schemeClr val="tx1"/>
                </a:solidFill>
                <a:latin typeface="Arial" charset="0"/>
                <a:cs typeface="Arial" charset="0"/>
              </a:rPr>
              <a:t> </a:t>
            </a:r>
            <a:r>
              <a:rPr lang="en-US" sz="2000" dirty="0" smtClean="0">
                <a:solidFill>
                  <a:schemeClr val="tx1"/>
                </a:solidFill>
                <a:latin typeface="Arial" charset="0"/>
                <a:cs typeface="Arial" charset="0"/>
              </a:rPr>
              <a:t>  </a:t>
            </a:r>
            <a:r>
              <a:rPr lang="en-US" sz="2000" dirty="0">
                <a:solidFill>
                  <a:schemeClr val="tx1"/>
                </a:solidFill>
                <a:latin typeface="Arial" charset="0"/>
                <a:cs typeface="Arial" charset="0"/>
              </a:rPr>
              <a:t>“Tight” enough, a </a:t>
            </a:r>
            <a:r>
              <a:rPr lang="en-US" sz="2000" dirty="0" smtClean="0">
                <a:solidFill>
                  <a:schemeClr val="tx1"/>
                </a:solidFill>
                <a:latin typeface="Arial" charset="0"/>
                <a:cs typeface="Arial" charset="0"/>
              </a:rPr>
              <a:t>sufficient </a:t>
            </a:r>
            <a:r>
              <a:rPr lang="en-US" sz="2000" dirty="0">
                <a:solidFill>
                  <a:schemeClr val="tx1"/>
                </a:solidFill>
                <a:latin typeface="Arial" charset="0"/>
                <a:cs typeface="Arial" charset="0"/>
              </a:rPr>
              <a:t>and </a:t>
            </a:r>
            <a:r>
              <a:rPr lang="en-US" sz="2000" dirty="0" smtClean="0">
                <a:solidFill>
                  <a:schemeClr val="tx1"/>
                </a:solidFill>
                <a:latin typeface="Arial" charset="0"/>
                <a:cs typeface="Arial" charset="0"/>
              </a:rPr>
              <a:t>necessary condition </a:t>
            </a:r>
            <a:r>
              <a:rPr lang="en-US" sz="2000" dirty="0">
                <a:solidFill>
                  <a:schemeClr val="tx1"/>
                </a:solidFill>
                <a:latin typeface="Arial" charset="0"/>
                <a:cs typeface="Arial" charset="0"/>
              </a:rPr>
              <a:t>if </a:t>
            </a:r>
            <a:r>
              <a:rPr lang="en-US" sz="2000" dirty="0" smtClean="0">
                <a:solidFill>
                  <a:schemeClr val="tx1"/>
                </a:solidFill>
                <a:latin typeface="Arial" charset="0"/>
                <a:cs typeface="Arial" charset="0"/>
              </a:rPr>
              <a:t>possible</a:t>
            </a:r>
            <a:endParaRPr lang="en-US" sz="2000" dirty="0">
              <a:solidFill>
                <a:schemeClr val="tx1"/>
              </a:solidFill>
              <a:latin typeface="Arial" charset="0"/>
              <a:cs typeface="Arial" charset="0"/>
            </a:endParaRPr>
          </a:p>
        </p:txBody>
      </p:sp>
      <p:sp>
        <p:nvSpPr>
          <p:cNvPr id="23559" name="Content Placeholder 2"/>
          <p:cNvSpPr txBox="1">
            <a:spLocks/>
          </p:cNvSpPr>
          <p:nvPr/>
        </p:nvSpPr>
        <p:spPr bwMode="auto">
          <a:xfrm>
            <a:off x="609600" y="2819400"/>
            <a:ext cx="5715000" cy="457200"/>
          </a:xfrm>
          <a:prstGeom prst="rect">
            <a:avLst/>
          </a:prstGeom>
          <a:ln/>
          <a:extLst>
            <a:ext uri="{FAA26D3D-D897-4be2-8F04-BA451C77F1D7}">
              <ma14:placeholder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lstStyle>
            <a:lvl1pPr marL="342900" indent="-342900">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marL="0" indent="0">
              <a:spcBef>
                <a:spcPct val="20000"/>
              </a:spcBef>
              <a:buSzPct val="100000"/>
            </a:pPr>
            <a:r>
              <a:rPr lang="en-US" dirty="0" smtClean="0">
                <a:solidFill>
                  <a:srgbClr val="FFFFFF"/>
                </a:solidFill>
                <a:latin typeface="Arial" charset="0"/>
                <a:cs typeface="Arial" charset="0"/>
              </a:rPr>
              <a:t>Large numbers </a:t>
            </a:r>
            <a:r>
              <a:rPr lang="en-US" dirty="0">
                <a:solidFill>
                  <a:srgbClr val="FFFFFF"/>
                </a:solidFill>
                <a:latin typeface="Arial" charset="0"/>
                <a:cs typeface="Arial" charset="0"/>
              </a:rPr>
              <a:t>of intermediate </a:t>
            </a:r>
            <a:r>
              <a:rPr lang="en-US" dirty="0" smtClean="0">
                <a:solidFill>
                  <a:srgbClr val="FFFFFF"/>
                </a:solidFill>
                <a:latin typeface="Arial" charset="0"/>
                <a:cs typeface="Arial" charset="0"/>
              </a:rPr>
              <a:t>tuples</a:t>
            </a:r>
            <a:r>
              <a:rPr lang="en-US" dirty="0">
                <a:solidFill>
                  <a:srgbClr val="FFFFFF"/>
                </a:solidFill>
                <a:latin typeface="Arial" charset="0"/>
                <a:cs typeface="Arial" charset="0"/>
              </a:rPr>
              <a:t>!</a:t>
            </a:r>
          </a:p>
        </p:txBody>
      </p:sp>
      <p:sp>
        <p:nvSpPr>
          <p:cNvPr id="23" name="Rectangle 146"/>
          <p:cNvSpPr>
            <a:spLocks noChangeArrowheads="1"/>
          </p:cNvSpPr>
          <p:nvPr/>
        </p:nvSpPr>
        <p:spPr bwMode="auto">
          <a:xfrm>
            <a:off x="457200" y="1295400"/>
            <a:ext cx="8382000" cy="1371600"/>
          </a:xfrm>
          <a:prstGeom prst="rect">
            <a:avLst/>
          </a:prstGeom>
          <a:noFill/>
          <a:ln w="38100">
            <a:solidFill>
              <a:srgbClr val="800000"/>
            </a:solidFill>
            <a:miter lim="800000"/>
            <a:headEnd/>
            <a:tailEnd type="none" w="med" len="lg"/>
          </a:ln>
          <a:extLst>
            <a:ext uri="{909E8E84-426E-40dd-AFC4-6F175D3DCCD1}">
              <a14:hiddenFill xmlns:a14="http://schemas.microsoft.com/office/drawing/2010/main">
                <a:solidFill>
                  <a:srgbClr val="FFFFFF"/>
                </a:solidFill>
              </a14:hiddenFill>
            </a:ext>
          </a:extLst>
        </p:spPr>
        <p:txBody>
          <a:bodyPr lIns="182880" tIns="46038" rIns="45720" bIns="46038" anchor="t"/>
          <a:lstStyle/>
          <a:p>
            <a:pPr lvl="0">
              <a:spcBef>
                <a:spcPts val="0"/>
              </a:spcBef>
              <a:buSzPct val="100000"/>
            </a:pPr>
            <a:r>
              <a:rPr lang="en-US" altLang="zh-CN" kern="0" dirty="0">
                <a:solidFill>
                  <a:srgbClr val="000000"/>
                </a:solidFill>
                <a:latin typeface="Arial" charset="0"/>
                <a:cs typeface="Arial" charset="0"/>
              </a:rPr>
              <a:t>A</a:t>
            </a:r>
            <a:r>
              <a:rPr lang="en-US" altLang="zh-CN" kern="0" dirty="0">
                <a:solidFill>
                  <a:srgbClr val="800000"/>
                </a:solidFill>
                <a:latin typeface="Arial" charset="0"/>
                <a:cs typeface="Arial" charset="0"/>
              </a:rPr>
              <a:t> </a:t>
            </a:r>
            <a:r>
              <a:rPr lang="en-US" kern="0" dirty="0">
                <a:solidFill>
                  <a:srgbClr val="800000"/>
                </a:solidFill>
                <a:latin typeface="Arial" charset="0"/>
                <a:cs typeface="Arial" charset="0"/>
              </a:rPr>
              <a:t>probabilistic threshold join</a:t>
            </a:r>
            <a:r>
              <a:rPr lang="en-US" kern="0" dirty="0">
                <a:solidFill>
                  <a:prstClr val="black"/>
                </a:solidFill>
                <a:latin typeface="Arial" charset="0"/>
                <a:cs typeface="Arial" charset="0"/>
              </a:rPr>
              <a:t> of </a:t>
            </a:r>
            <a:r>
              <a:rPr lang="en-US" kern="0" dirty="0" smtClean="0">
                <a:solidFill>
                  <a:prstClr val="black"/>
                </a:solidFill>
                <a:latin typeface="Arial" charset="0"/>
                <a:cs typeface="Arial" charset="0"/>
              </a:rPr>
              <a:t>relations </a:t>
            </a:r>
            <a:r>
              <a:rPr lang="en-US" i="1" kern="0" dirty="0">
                <a:solidFill>
                  <a:prstClr val="black"/>
                </a:solidFill>
                <a:latin typeface="Arial" charset="0"/>
                <a:cs typeface="Arial" charset="0"/>
              </a:rPr>
              <a:t>R</a:t>
            </a:r>
            <a:r>
              <a:rPr lang="en-US" kern="0" dirty="0">
                <a:solidFill>
                  <a:prstClr val="black"/>
                </a:solidFill>
                <a:latin typeface="Arial" charset="0"/>
                <a:cs typeface="Arial" charset="0"/>
              </a:rPr>
              <a:t> and </a:t>
            </a:r>
            <a:r>
              <a:rPr lang="en-US" i="1" kern="0" dirty="0">
                <a:solidFill>
                  <a:prstClr val="black"/>
                </a:solidFill>
                <a:latin typeface="Arial" charset="0"/>
                <a:cs typeface="Arial" charset="0"/>
              </a:rPr>
              <a:t>S</a:t>
            </a:r>
            <a:r>
              <a:rPr lang="en-US" kern="0" dirty="0">
                <a:solidFill>
                  <a:prstClr val="black"/>
                </a:solidFill>
                <a:latin typeface="Arial" charset="0"/>
                <a:cs typeface="Arial" charset="0"/>
              </a:rPr>
              <a:t> is</a:t>
            </a:r>
            <a:r>
              <a:rPr lang="en-US" kern="0" dirty="0" smtClean="0">
                <a:solidFill>
                  <a:prstClr val="black"/>
                </a:solidFill>
                <a:latin typeface="Arial" charset="0"/>
                <a:cs typeface="Arial" charset="0"/>
              </a:rPr>
              <a:t>:</a:t>
            </a:r>
          </a:p>
          <a:p>
            <a:pPr lvl="0">
              <a:spcBef>
                <a:spcPts val="0"/>
              </a:spcBef>
              <a:buSzPct val="100000"/>
            </a:pPr>
            <a:endParaRPr lang="en-US" kern="0" dirty="0">
              <a:solidFill>
                <a:prstClr val="black"/>
              </a:solidFill>
              <a:latin typeface="Arial" charset="0"/>
              <a:cs typeface="Arial" charset="0"/>
            </a:endParaRPr>
          </a:p>
          <a:p>
            <a:pPr lvl="0">
              <a:spcBef>
                <a:spcPts val="1200"/>
              </a:spcBef>
              <a:buSzPct val="100000"/>
            </a:pPr>
            <a:r>
              <a:rPr lang="en-US" kern="0" dirty="0" smtClean="0">
                <a:solidFill>
                  <a:srgbClr val="800000"/>
                </a:solidFill>
                <a:latin typeface="Arial" charset="0"/>
                <a:cs typeface="Arial" charset="0"/>
              </a:rPr>
              <a:t>True match</a:t>
            </a:r>
            <a:r>
              <a:rPr lang="en-US" kern="0" dirty="0" smtClean="0">
                <a:solidFill>
                  <a:prstClr val="black"/>
                </a:solidFill>
                <a:latin typeface="Arial" charset="0"/>
                <a:cs typeface="Arial" charset="0"/>
              </a:rPr>
              <a:t>: tuple pair (</a:t>
            </a:r>
            <a:r>
              <a:rPr lang="en-US" i="1" kern="0" dirty="0" err="1" smtClean="0">
                <a:solidFill>
                  <a:prstClr val="black"/>
                </a:solidFill>
                <a:latin typeface="Arial" charset="0"/>
                <a:cs typeface="Arial" charset="0"/>
              </a:rPr>
              <a:t>r</a:t>
            </a:r>
            <a:r>
              <a:rPr lang="en-US" kern="0" dirty="0" err="1" smtClean="0">
                <a:solidFill>
                  <a:prstClr val="black"/>
                </a:solidFill>
                <a:latin typeface="Arial" charset="0"/>
                <a:cs typeface="Arial" charset="0"/>
              </a:rPr>
              <a:t>,</a:t>
            </a:r>
            <a:r>
              <a:rPr lang="en-US" i="1" kern="0" dirty="0" err="1" smtClean="0">
                <a:solidFill>
                  <a:prstClr val="black"/>
                </a:solidFill>
                <a:latin typeface="Arial" charset="0"/>
                <a:cs typeface="Arial" charset="0"/>
              </a:rPr>
              <a:t>s</a:t>
            </a:r>
            <a:r>
              <a:rPr lang="en-US" kern="0" dirty="0" smtClean="0">
                <a:solidFill>
                  <a:prstClr val="black"/>
                </a:solidFill>
                <a:latin typeface="Arial" charset="0"/>
                <a:cs typeface="Arial" charset="0"/>
              </a:rPr>
              <a:t>) such that </a:t>
            </a:r>
            <a:endParaRPr lang="en-US" kern="0" dirty="0">
              <a:solidFill>
                <a:prstClr val="black"/>
              </a:solidFill>
              <a:latin typeface="Arial" charset="0"/>
              <a:cs typeface="Arial" charset="0"/>
            </a:endParaRPr>
          </a:p>
        </p:txBody>
      </p:sp>
      <p:pic>
        <p:nvPicPr>
          <p:cNvPr id="3" name="Picture 2"/>
          <p:cNvPicPr>
            <a:picLocks noChangeAspect="1"/>
          </p:cNvPicPr>
          <p:nvPr/>
        </p:nvPicPr>
        <p:blipFill>
          <a:blip r:embed="rId6"/>
          <a:stretch>
            <a:fillRect/>
          </a:stretch>
        </p:blipFill>
        <p:spPr>
          <a:xfrm>
            <a:off x="5473700" y="685800"/>
            <a:ext cx="850900" cy="494709"/>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2286000"/>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399" y="5562600"/>
            <a:ext cx="227737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8"/>
          <a:stretch>
            <a:fillRect/>
          </a:stretch>
        </p:blipFill>
        <p:spPr>
          <a:xfrm>
            <a:off x="3937516" y="4419600"/>
            <a:ext cx="561474" cy="304800"/>
          </a:xfrm>
          <a:prstGeom prst="rect">
            <a:avLst/>
          </a:prstGeom>
        </p:spPr>
      </p:pic>
      <p:sp>
        <p:nvSpPr>
          <p:cNvPr id="14" name="TextBox 13"/>
          <p:cNvSpPr txBox="1"/>
          <p:nvPr/>
        </p:nvSpPr>
        <p:spPr>
          <a:xfrm>
            <a:off x="7543800" y="2209800"/>
            <a:ext cx="372706" cy="430887"/>
          </a:xfrm>
          <a:prstGeom prst="rect">
            <a:avLst/>
          </a:prstGeom>
          <a:solidFill>
            <a:srgbClr val="FFFFFF"/>
          </a:solidFill>
        </p:spPr>
        <p:txBody>
          <a:bodyPr wrap="none" rtlCol="0">
            <a:spAutoFit/>
          </a:bodyPr>
          <a:lstStyle/>
          <a:p>
            <a:r>
              <a:rPr lang="en-US" sz="2200" dirty="0" smtClean="0"/>
              <a:t>&gt;</a:t>
            </a:r>
            <a:endParaRPr lang="en-US" sz="2200" dirty="0"/>
          </a:p>
        </p:txBody>
      </p:sp>
      <p:sp>
        <p:nvSpPr>
          <p:cNvPr id="15" name="TextBox 14"/>
          <p:cNvSpPr txBox="1"/>
          <p:nvPr/>
        </p:nvSpPr>
        <p:spPr>
          <a:xfrm>
            <a:off x="6019800" y="5436513"/>
            <a:ext cx="372706" cy="430887"/>
          </a:xfrm>
          <a:prstGeom prst="rect">
            <a:avLst/>
          </a:prstGeom>
          <a:solidFill>
            <a:srgbClr val="FFFFFF"/>
          </a:solidFill>
        </p:spPr>
        <p:txBody>
          <a:bodyPr wrap="none" rtlCol="0">
            <a:spAutoFit/>
          </a:bodyPr>
          <a:lstStyle/>
          <a:p>
            <a:r>
              <a:rPr lang="en-US" sz="2200" dirty="0" smtClean="0"/>
              <a:t>&gt;</a:t>
            </a:r>
            <a:endParaRPr lang="en-US" sz="2200" dirty="0"/>
          </a:p>
        </p:txBody>
      </p:sp>
      <p:pic>
        <p:nvPicPr>
          <p:cNvPr id="17"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60500" y="4775200"/>
            <a:ext cx="2895600" cy="34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8"/>
          <a:stretch>
            <a:fillRect/>
          </a:stretch>
        </p:blipFill>
        <p:spPr>
          <a:xfrm>
            <a:off x="5334000" y="3683000"/>
            <a:ext cx="561474" cy="304800"/>
          </a:xfrm>
          <a:prstGeom prst="rect">
            <a:avLst/>
          </a:prstGeom>
        </p:spPr>
      </p:pic>
    </p:spTree>
    <p:custDataLst>
      <p:tags r:id="rId1"/>
    </p:custDataLst>
    <p:extLst>
      <p:ext uri="{BB962C8B-B14F-4D97-AF65-F5344CB8AC3E}">
        <p14:creationId xmlns:p14="http://schemas.microsoft.com/office/powerpoint/2010/main" val="669085491"/>
      </p:ext>
    </p:extLst>
  </p:cSld>
  <p:clrMapOvr>
    <a:masterClrMapping/>
  </p:clrMapOvr>
  <mc:AlternateContent xmlns:mc="http://schemas.openxmlformats.org/markup-compatibility/2006" xmlns:p14="http://schemas.microsoft.com/office/powerpoint/2010/main">
    <mc:Choice Requires="p14">
      <p:transition spd="slow" p14:dur="2000" advTm="81462"/>
    </mc:Choice>
    <mc:Fallback xmlns="">
      <p:transition xmlns:p14="http://schemas.microsoft.com/office/powerpoint/2010/main" spd="slow" advTm="81462"/>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559"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Designing an </a:t>
            </a:r>
            <a:r>
              <a:rPr lang="en-US" altLang="zh-CN" dirty="0" smtClean="0"/>
              <a:t>Index </a:t>
            </a:r>
            <a:endParaRPr lang="en-US" dirty="0"/>
          </a:p>
        </p:txBody>
      </p:sp>
      <p:sp>
        <p:nvSpPr>
          <p:cNvPr id="4" name="Rounded Rectangle 3"/>
          <p:cNvSpPr/>
          <p:nvPr/>
        </p:nvSpPr>
        <p:spPr bwMode="auto">
          <a:xfrm>
            <a:off x="2438400" y="2209800"/>
            <a:ext cx="2971800" cy="533400"/>
          </a:xfrm>
          <a:prstGeom prst="round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a:cs typeface="Arial"/>
              </a:rPr>
              <a:t>search key</a:t>
            </a:r>
            <a:endParaRPr kumimoji="0" lang="en-US" sz="2400" b="0" i="0" u="none" strike="noStrike" cap="none" normalizeH="0" baseline="0" dirty="0" smtClean="0">
              <a:ln>
                <a:noFill/>
              </a:ln>
              <a:solidFill>
                <a:schemeClr val="bg1"/>
              </a:solidFill>
              <a:effectLst/>
              <a:latin typeface="Arial"/>
              <a:cs typeface="Arial"/>
            </a:endParaRPr>
          </a:p>
        </p:txBody>
      </p:sp>
      <p:sp>
        <p:nvSpPr>
          <p:cNvPr id="5" name="Rounded Rectangle 4"/>
          <p:cNvSpPr/>
          <p:nvPr/>
        </p:nvSpPr>
        <p:spPr bwMode="auto">
          <a:xfrm>
            <a:off x="5791200" y="2209800"/>
            <a:ext cx="2971800" cy="533400"/>
          </a:xfrm>
          <a:prstGeom prst="round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a:cs typeface="Arial"/>
              </a:rPr>
              <a:t>query region</a:t>
            </a:r>
            <a:endParaRPr kumimoji="0" lang="en-US" sz="2400" b="0" i="0" u="none" strike="noStrike" cap="none" normalizeH="0" baseline="0" dirty="0" smtClean="0">
              <a:ln>
                <a:noFill/>
              </a:ln>
              <a:solidFill>
                <a:schemeClr val="bg1"/>
              </a:solidFill>
              <a:effectLst/>
              <a:latin typeface="Arial"/>
              <a:cs typeface="Arial"/>
            </a:endParaRPr>
          </a:p>
        </p:txBody>
      </p:sp>
      <p:sp>
        <p:nvSpPr>
          <p:cNvPr id="7" name="Rounded Rectangle 6"/>
          <p:cNvSpPr/>
          <p:nvPr/>
        </p:nvSpPr>
        <p:spPr bwMode="auto">
          <a:xfrm>
            <a:off x="152400" y="2743200"/>
            <a:ext cx="2133600" cy="11430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a:cs typeface="Arial"/>
              </a:rPr>
              <a:t>Deterministic</a:t>
            </a:r>
          </a:p>
        </p:txBody>
      </p:sp>
      <p:sp>
        <p:nvSpPr>
          <p:cNvPr id="15" name="Rounded Rectangle 14"/>
          <p:cNvSpPr/>
          <p:nvPr/>
        </p:nvSpPr>
        <p:spPr bwMode="auto">
          <a:xfrm>
            <a:off x="152400" y="4114800"/>
            <a:ext cx="2133600" cy="22098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a:cs typeface="Arial"/>
              </a:rPr>
              <a:t>Probabilistic</a:t>
            </a:r>
          </a:p>
        </p:txBody>
      </p:sp>
      <p:sp>
        <p:nvSpPr>
          <p:cNvPr id="29" name="TextBox 28"/>
          <p:cNvSpPr txBox="1"/>
          <p:nvPr/>
        </p:nvSpPr>
        <p:spPr>
          <a:xfrm>
            <a:off x="2514600" y="5772090"/>
            <a:ext cx="2956732" cy="400110"/>
          </a:xfrm>
          <a:prstGeom prst="rect">
            <a:avLst/>
          </a:prstGeom>
          <a:noFill/>
        </p:spPr>
        <p:txBody>
          <a:bodyPr wrap="none" rtlCol="0">
            <a:spAutoFit/>
          </a:bodyPr>
          <a:lstStyle/>
          <a:p>
            <a:r>
              <a:rPr lang="en-US" sz="2000" dirty="0" smtClean="0">
                <a:latin typeface="Arial"/>
                <a:cs typeface="Arial"/>
              </a:rPr>
              <a:t>Quantities concerning </a:t>
            </a:r>
            <a:r>
              <a:rPr lang="en-US" sz="2000" i="1" dirty="0" smtClean="0">
                <a:latin typeface="Arial"/>
                <a:cs typeface="Arial"/>
              </a:rPr>
              <a:t>S</a:t>
            </a:r>
            <a:endParaRPr lang="en-US" sz="2000" i="1" dirty="0">
              <a:latin typeface="Arial"/>
              <a:cs typeface="Arial"/>
            </a:endParaRPr>
          </a:p>
        </p:txBody>
      </p:sp>
      <p:sp>
        <p:nvSpPr>
          <p:cNvPr id="30" name="TextBox 29"/>
          <p:cNvSpPr txBox="1"/>
          <p:nvPr/>
        </p:nvSpPr>
        <p:spPr>
          <a:xfrm>
            <a:off x="5791200" y="5616714"/>
            <a:ext cx="2914027" cy="707886"/>
          </a:xfrm>
          <a:prstGeom prst="rect">
            <a:avLst/>
          </a:prstGeom>
          <a:noFill/>
        </p:spPr>
        <p:txBody>
          <a:bodyPr wrap="none" rtlCol="0">
            <a:spAutoFit/>
          </a:bodyPr>
          <a:lstStyle/>
          <a:p>
            <a:pPr algn="ctr"/>
            <a:r>
              <a:rPr lang="en-US" sz="2000" dirty="0" smtClean="0">
                <a:latin typeface="Arial"/>
                <a:cs typeface="Arial"/>
              </a:rPr>
              <a:t>Instantiate with </a:t>
            </a:r>
          </a:p>
          <a:p>
            <a:pPr algn="ctr"/>
            <a:r>
              <a:rPr lang="en-US" altLang="zh-CN" sz="2000" dirty="0" smtClean="0">
                <a:latin typeface="Arial"/>
                <a:cs typeface="Arial"/>
              </a:rPr>
              <a:t>quantities concerning </a:t>
            </a:r>
            <a:r>
              <a:rPr lang="en-US" sz="2000" i="1" dirty="0" smtClean="0">
                <a:latin typeface="Arial"/>
                <a:cs typeface="Arial"/>
              </a:rPr>
              <a:t>R</a:t>
            </a:r>
            <a:endParaRPr lang="en-US" sz="2000" i="1" dirty="0">
              <a:latin typeface="Arial"/>
              <a:cs typeface="Arial"/>
            </a:endParaRPr>
          </a:p>
        </p:txBody>
      </p:sp>
      <p:sp>
        <p:nvSpPr>
          <p:cNvPr id="25" name="TextBox 24"/>
          <p:cNvSpPr txBox="1"/>
          <p:nvPr/>
        </p:nvSpPr>
        <p:spPr>
          <a:xfrm>
            <a:off x="3539887" y="3105090"/>
            <a:ext cx="651113" cy="400110"/>
          </a:xfrm>
          <a:prstGeom prst="rect">
            <a:avLst/>
          </a:prstGeom>
          <a:noFill/>
        </p:spPr>
        <p:txBody>
          <a:bodyPr wrap="none" rtlCol="0">
            <a:spAutoFit/>
          </a:bodyPr>
          <a:lstStyle/>
          <a:p>
            <a:r>
              <a:rPr lang="en-US" sz="2000" i="1" dirty="0" smtClean="0">
                <a:latin typeface="Arial"/>
                <a:cs typeface="Arial"/>
              </a:rPr>
              <a:t>S.A</a:t>
            </a:r>
            <a:endParaRPr lang="en-US" sz="2000" i="1" dirty="0">
              <a:latin typeface="Arial"/>
              <a:cs typeface="Arial"/>
            </a:endParaRPr>
          </a:p>
        </p:txBody>
      </p:sp>
      <p:sp>
        <p:nvSpPr>
          <p:cNvPr id="27" name="TextBox 26"/>
          <p:cNvSpPr txBox="1"/>
          <p:nvPr/>
        </p:nvSpPr>
        <p:spPr>
          <a:xfrm>
            <a:off x="5562600" y="2873514"/>
            <a:ext cx="3429000" cy="1015663"/>
          </a:xfrm>
          <a:prstGeom prst="rect">
            <a:avLst/>
          </a:prstGeom>
          <a:noFill/>
        </p:spPr>
        <p:txBody>
          <a:bodyPr wrap="square" rtlCol="0">
            <a:spAutoFit/>
          </a:bodyPr>
          <a:lstStyle/>
          <a:p>
            <a:pPr algn="ctr"/>
            <a:r>
              <a:rPr lang="en-US" sz="2000" dirty="0" smtClean="0">
                <a:latin typeface="Arial"/>
                <a:cs typeface="Arial"/>
              </a:rPr>
              <a:t>Instantiate with a deterministic value of R.A</a:t>
            </a:r>
          </a:p>
          <a:p>
            <a:pPr algn="ctr"/>
            <a:r>
              <a:rPr lang="en-US" sz="1800" dirty="0">
                <a:solidFill>
                  <a:srgbClr val="0000FF"/>
                </a:solidFill>
                <a:latin typeface="Arial"/>
                <a:cs typeface="Arial"/>
              </a:rPr>
              <a:t>E.g. when </a:t>
            </a:r>
            <a:r>
              <a:rPr lang="en-US" sz="1800" i="1" dirty="0">
                <a:solidFill>
                  <a:srgbClr val="0000FF"/>
                </a:solidFill>
                <a:latin typeface="Arial"/>
                <a:cs typeface="Arial"/>
              </a:rPr>
              <a:t>R.A=5, 5</a:t>
            </a:r>
            <a:r>
              <a:rPr lang="en-US" sz="1800" dirty="0">
                <a:solidFill>
                  <a:srgbClr val="0000FF"/>
                </a:solidFill>
                <a:latin typeface="Arial"/>
                <a:cs typeface="Arial"/>
              </a:rPr>
              <a:t>-</a:t>
            </a:r>
            <a:r>
              <a:rPr lang="en-US" sz="1800" i="1" dirty="0" smtClean="0">
                <a:solidFill>
                  <a:srgbClr val="0000FF"/>
                </a:solidFill>
                <a:latin typeface="Verdana"/>
                <a:cs typeface="Verdana"/>
              </a:rPr>
              <a:t>b&lt;</a:t>
            </a:r>
            <a:r>
              <a:rPr lang="en-US" sz="1800" i="1" dirty="0" smtClean="0">
                <a:solidFill>
                  <a:srgbClr val="0000FF"/>
                </a:solidFill>
                <a:latin typeface="Arial"/>
                <a:cs typeface="Arial"/>
              </a:rPr>
              <a:t>S.A&lt;5-a</a:t>
            </a:r>
            <a:endParaRPr lang="en-US" sz="1800" i="1" dirty="0">
              <a:solidFill>
                <a:srgbClr val="0000FF"/>
              </a:solidFill>
              <a:latin typeface="Arial"/>
              <a:cs typeface="Arial"/>
            </a:endParaRPr>
          </a:p>
        </p:txBody>
      </p:sp>
      <p:grpSp>
        <p:nvGrpSpPr>
          <p:cNvPr id="8" name="Group 7"/>
          <p:cNvGrpSpPr/>
          <p:nvPr/>
        </p:nvGrpSpPr>
        <p:grpSpPr>
          <a:xfrm>
            <a:off x="2438400" y="4800600"/>
            <a:ext cx="6324600" cy="609600"/>
            <a:chOff x="2514600" y="4953000"/>
            <a:chExt cx="6324600" cy="609600"/>
          </a:xfrm>
        </p:grpSpPr>
        <p:sp>
          <p:nvSpPr>
            <p:cNvPr id="32" name="Rectangle 146"/>
            <p:cNvSpPr>
              <a:spLocks noChangeArrowheads="1"/>
            </p:cNvSpPr>
            <p:nvPr/>
          </p:nvSpPr>
          <p:spPr bwMode="auto">
            <a:xfrm>
              <a:off x="2514600" y="4953000"/>
              <a:ext cx="6324600" cy="609600"/>
            </a:xfrm>
            <a:prstGeom prst="rect">
              <a:avLst/>
            </a:prstGeom>
            <a:ln>
              <a:headEnd/>
              <a:tailEnd type="none" w="med" len="lg"/>
            </a:ln>
            <a:extLst/>
          </p:spPr>
          <p:style>
            <a:lnRef idx="2">
              <a:schemeClr val="accent5"/>
            </a:lnRef>
            <a:fillRef idx="1">
              <a:schemeClr val="lt1"/>
            </a:fillRef>
            <a:effectRef idx="0">
              <a:schemeClr val="accent5"/>
            </a:effectRef>
            <a:fontRef idx="minor">
              <a:schemeClr val="dk1"/>
            </a:fontRef>
          </p:style>
          <p:txBody>
            <a:bodyPr lIns="182880" tIns="46038" rIns="45720" bIns="46038" anchor="ctr"/>
            <a:lstStyle/>
            <a:p>
              <a:pPr algn="ctr"/>
              <a:r>
                <a:rPr lang="en-US" sz="2000" dirty="0" smtClean="0">
                  <a:latin typeface="Arial"/>
                  <a:cs typeface="Arial"/>
                </a:rPr>
                <a:t>A necessary condition for                                    </a:t>
              </a:r>
            </a:p>
          </p:txBody>
        </p:sp>
        <p:graphicFrame>
          <p:nvGraphicFramePr>
            <p:cNvPr id="3" name="Object 2"/>
            <p:cNvGraphicFramePr>
              <a:graphicFrameLocks noChangeAspect="1"/>
            </p:cNvGraphicFramePr>
            <p:nvPr>
              <p:extLst>
                <p:ext uri="{D42A27DB-BD31-4B8C-83A1-F6EECF244321}">
                  <p14:modId xmlns:p14="http://schemas.microsoft.com/office/powerpoint/2010/main" val="1509868502"/>
                </p:ext>
              </p:extLst>
            </p:nvPr>
          </p:nvGraphicFramePr>
          <p:xfrm>
            <a:off x="5918200" y="5072063"/>
            <a:ext cx="2768600" cy="465137"/>
          </p:xfrm>
          <a:graphic>
            <a:graphicData uri="http://schemas.openxmlformats.org/presentationml/2006/ole">
              <mc:AlternateContent xmlns:mc="http://schemas.openxmlformats.org/markup-compatibility/2006">
                <mc:Choice xmlns:v="urn:schemas-microsoft-com:vml" Requires="v">
                  <p:oleObj spid="_x0000_s55404" name="Equation" r:id="rId5" imgW="1435100" imgH="241300" progId="Equation.3">
                    <p:embed/>
                  </p:oleObj>
                </mc:Choice>
                <mc:Fallback>
                  <p:oleObj name="Equation" r:id="rId5" imgW="1435100" imgH="241300" progId="Equation.3">
                    <p:embed/>
                    <p:pic>
                      <p:nvPicPr>
                        <p:cNvPr id="0" name=""/>
                        <p:cNvPicPr/>
                        <p:nvPr/>
                      </p:nvPicPr>
                      <p:blipFill>
                        <a:blip r:embed="rId6"/>
                        <a:stretch>
                          <a:fillRect/>
                        </a:stretch>
                      </p:blipFill>
                      <p:spPr>
                        <a:xfrm>
                          <a:off x="5918200" y="5072063"/>
                          <a:ext cx="2768600" cy="465137"/>
                        </a:xfrm>
                        <a:prstGeom prst="rect">
                          <a:avLst/>
                        </a:prstGeom>
                      </p:spPr>
                    </p:pic>
                  </p:oleObj>
                </mc:Fallback>
              </mc:AlternateContent>
            </a:graphicData>
          </a:graphic>
        </p:graphicFrame>
      </p:grpSp>
      <p:sp>
        <p:nvSpPr>
          <p:cNvPr id="18" name="TextBox 17"/>
          <p:cNvSpPr txBox="1"/>
          <p:nvPr/>
        </p:nvSpPr>
        <p:spPr>
          <a:xfrm>
            <a:off x="228600" y="1447800"/>
            <a:ext cx="5198859" cy="461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solidFill>
                  <a:schemeClr val="tx1"/>
                </a:solidFill>
                <a:latin typeface="Arial"/>
                <a:cs typeface="Arial"/>
              </a:rPr>
              <a:t>Build an index on S for a&lt;</a:t>
            </a:r>
            <a:r>
              <a:rPr lang="en-US" i="1" dirty="0" smtClean="0">
                <a:solidFill>
                  <a:schemeClr val="tx1"/>
                </a:solidFill>
                <a:latin typeface="Arial"/>
                <a:cs typeface="Arial"/>
              </a:rPr>
              <a:t>R.A-S.A</a:t>
            </a:r>
            <a:r>
              <a:rPr lang="en-US" dirty="0" smtClean="0">
                <a:solidFill>
                  <a:schemeClr val="tx1"/>
                </a:solidFill>
                <a:latin typeface="Arial"/>
                <a:cs typeface="Arial"/>
              </a:rPr>
              <a:t>&lt;</a:t>
            </a:r>
            <a:r>
              <a:rPr lang="en-US" i="1" dirty="0">
                <a:solidFill>
                  <a:schemeClr val="tx1"/>
                </a:solidFill>
                <a:latin typeface="Verdana"/>
                <a:cs typeface="Verdana"/>
              </a:rPr>
              <a:t>b</a:t>
            </a:r>
            <a:r>
              <a:rPr lang="en-US" dirty="0" smtClean="0">
                <a:solidFill>
                  <a:schemeClr val="tx1"/>
                </a:solidFill>
                <a:latin typeface="Arial"/>
                <a:cs typeface="Arial"/>
              </a:rPr>
              <a:t> </a:t>
            </a:r>
            <a:endParaRPr lang="en-US" dirty="0">
              <a:solidFill>
                <a:schemeClr val="tx1"/>
              </a:solidFill>
              <a:latin typeface="Arial"/>
              <a:cs typeface="Arial"/>
            </a:endParaRPr>
          </a:p>
        </p:txBody>
      </p:sp>
      <p:sp>
        <p:nvSpPr>
          <p:cNvPr id="33" name="Content Placeholder 2"/>
          <p:cNvSpPr txBox="1">
            <a:spLocks/>
          </p:cNvSpPr>
          <p:nvPr/>
        </p:nvSpPr>
        <p:spPr bwMode="auto">
          <a:xfrm>
            <a:off x="2438400" y="4114800"/>
            <a:ext cx="6324600" cy="457200"/>
          </a:xfrm>
          <a:prstGeom prst="rect">
            <a:avLst/>
          </a:prstGeom>
          <a:ln/>
          <a:extLst>
            <a:ext uri="{FAA26D3D-D897-4be2-8F04-BA451C77F1D7}">
              <ma14:placeholder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lstStyle>
            <a:lvl1pPr marL="342900" indent="-342900">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marL="0" indent="0">
              <a:spcBef>
                <a:spcPct val="20000"/>
              </a:spcBef>
              <a:buSzPct val="100000"/>
            </a:pPr>
            <a:r>
              <a:rPr lang="en-US" dirty="0" smtClean="0">
                <a:solidFill>
                  <a:srgbClr val="FFFFFF"/>
                </a:solidFill>
                <a:latin typeface="Arial" charset="0"/>
                <a:cs typeface="Arial" charset="0"/>
              </a:rPr>
              <a:t>A distribution instead of a deterministic value! </a:t>
            </a:r>
            <a:endParaRPr lang="en-US"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460910778"/>
      </p:ext>
    </p:extLst>
  </p:cSld>
  <p:clrMapOvr>
    <a:masterClrMapping/>
  </p:clrMapOvr>
  <mc:AlternateContent xmlns:mc="http://schemas.openxmlformats.org/markup-compatibility/2006" xmlns:p14="http://schemas.microsoft.com/office/powerpoint/2010/main">
    <mc:Choice Requires="p14">
      <p:transition spd="slow" p14:dur="2000" advTm="109904"/>
    </mc:Choice>
    <mc:Fallback xmlns="">
      <p:transition xmlns:p14="http://schemas.microsoft.com/office/powerpoint/2010/main" spd="slow" advTm="10990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5" grpId="0" animBg="1"/>
      <p:bldP spid="29" grpId="0"/>
      <p:bldP spid="30" grpId="0"/>
      <p:bldP spid="25" grpId="0"/>
      <p:bldP spid="27"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830655736"/>
              </p:ext>
            </p:extLst>
          </p:nvPr>
        </p:nvGraphicFramePr>
        <p:xfrm>
          <a:off x="3352800" y="1219200"/>
          <a:ext cx="3416995" cy="1676400"/>
        </p:xfrm>
        <a:graphic>
          <a:graphicData uri="http://schemas.openxmlformats.org/presentationml/2006/ole">
            <mc:AlternateContent xmlns:mc="http://schemas.openxmlformats.org/markup-compatibility/2006">
              <mc:Choice xmlns:v="urn:schemas-microsoft-com:vml" Requires="v">
                <p:oleObj spid="_x0000_s53873" name="Equation" r:id="rId5" imgW="2044700" imgH="1003300" progId="Equation.3">
                  <p:embed/>
                </p:oleObj>
              </mc:Choice>
              <mc:Fallback>
                <p:oleObj name="Equation" r:id="rId5" imgW="2044700" imgH="1003300" progId="Equation.3">
                  <p:embed/>
                  <p:pic>
                    <p:nvPicPr>
                      <p:cNvPr id="0" name=""/>
                      <p:cNvPicPr/>
                      <p:nvPr/>
                    </p:nvPicPr>
                    <p:blipFill>
                      <a:blip r:embed="rId6"/>
                      <a:stretch>
                        <a:fillRect/>
                      </a:stretch>
                    </p:blipFill>
                    <p:spPr>
                      <a:xfrm>
                        <a:off x="3352800" y="1219200"/>
                        <a:ext cx="3416995" cy="1676400"/>
                      </a:xfrm>
                      <a:prstGeom prst="rect">
                        <a:avLst/>
                      </a:prstGeom>
                    </p:spPr>
                  </p:pic>
                </p:oleObj>
              </mc:Fallback>
            </mc:AlternateContent>
          </a:graphicData>
        </a:graphic>
      </p:graphicFrame>
      <p:grpSp>
        <p:nvGrpSpPr>
          <p:cNvPr id="40" name="Group 39"/>
          <p:cNvGrpSpPr/>
          <p:nvPr/>
        </p:nvGrpSpPr>
        <p:grpSpPr>
          <a:xfrm>
            <a:off x="566469" y="3429000"/>
            <a:ext cx="4615131" cy="1600200"/>
            <a:chOff x="337869" y="4171890"/>
            <a:chExt cx="4615131" cy="1600200"/>
          </a:xfrm>
        </p:grpSpPr>
        <p:sp>
          <p:nvSpPr>
            <p:cNvPr id="44" name="Rectangle 43"/>
            <p:cNvSpPr/>
            <p:nvPr/>
          </p:nvSpPr>
          <p:spPr bwMode="auto">
            <a:xfrm>
              <a:off x="381000" y="4171890"/>
              <a:ext cx="4572000" cy="1600200"/>
            </a:xfrm>
            <a:prstGeom prst="rect">
              <a:avLst/>
            </a:prstGeom>
            <a:solidFill>
              <a:srgbClr val="A6A6A6"/>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grpSp>
          <p:nvGrpSpPr>
            <p:cNvPr id="45" name="Group 44"/>
            <p:cNvGrpSpPr/>
            <p:nvPr/>
          </p:nvGrpSpPr>
          <p:grpSpPr>
            <a:xfrm>
              <a:off x="381000" y="4171890"/>
              <a:ext cx="4332288" cy="1581150"/>
              <a:chOff x="152400" y="1966708"/>
              <a:chExt cx="4332288" cy="1581150"/>
            </a:xfrm>
          </p:grpSpPr>
          <p:graphicFrame>
            <p:nvGraphicFramePr>
              <p:cNvPr id="47" name="Object 46"/>
              <p:cNvGraphicFramePr>
                <a:graphicFrameLocks noChangeAspect="1"/>
              </p:cNvGraphicFramePr>
              <p:nvPr>
                <p:extLst>
                  <p:ext uri="{D42A27DB-BD31-4B8C-83A1-F6EECF244321}">
                    <p14:modId xmlns:p14="http://schemas.microsoft.com/office/powerpoint/2010/main" val="3132522681"/>
                  </p:ext>
                </p:extLst>
              </p:nvPr>
            </p:nvGraphicFramePr>
            <p:xfrm>
              <a:off x="152400" y="2595419"/>
              <a:ext cx="1905000" cy="420872"/>
            </p:xfrm>
            <a:graphic>
              <a:graphicData uri="http://schemas.openxmlformats.org/presentationml/2006/ole">
                <mc:AlternateContent xmlns:mc="http://schemas.openxmlformats.org/markup-compatibility/2006">
                  <mc:Choice xmlns:v="urn:schemas-microsoft-com:vml" Requires="v">
                    <p:oleObj spid="_x0000_s53874" name="Equation" r:id="rId7" imgW="1092200" imgH="241300" progId="Equation.3">
                      <p:embed/>
                    </p:oleObj>
                  </mc:Choice>
                  <mc:Fallback>
                    <p:oleObj name="Equation" r:id="rId7" imgW="1092200" imgH="241300" progId="Equation.3">
                      <p:embed/>
                      <p:pic>
                        <p:nvPicPr>
                          <p:cNvPr id="0" name=""/>
                          <p:cNvPicPr/>
                          <p:nvPr/>
                        </p:nvPicPr>
                        <p:blipFill>
                          <a:blip r:embed="rId8"/>
                          <a:stretch>
                            <a:fillRect/>
                          </a:stretch>
                        </p:blipFill>
                        <p:spPr>
                          <a:xfrm>
                            <a:off x="152400" y="2595419"/>
                            <a:ext cx="1905000" cy="420872"/>
                          </a:xfrm>
                          <a:prstGeom prst="rect">
                            <a:avLst/>
                          </a:prstGeom>
                          <a:solidFill>
                            <a:srgbClr val="A6A6A6"/>
                          </a:solidFill>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2764056713"/>
                  </p:ext>
                </p:extLst>
              </p:nvPr>
            </p:nvGraphicFramePr>
            <p:xfrm>
              <a:off x="2524125" y="1966708"/>
              <a:ext cx="1960563" cy="1581150"/>
            </p:xfrm>
            <a:graphic>
              <a:graphicData uri="http://schemas.openxmlformats.org/presentationml/2006/ole">
                <mc:AlternateContent xmlns:mc="http://schemas.openxmlformats.org/markup-compatibility/2006">
                  <mc:Choice xmlns:v="urn:schemas-microsoft-com:vml" Requires="v">
                    <p:oleObj spid="_x0000_s53875" name="Equation" r:id="rId9" imgW="1244600" imgH="1003300" progId="Equation.3">
                      <p:embed/>
                    </p:oleObj>
                  </mc:Choice>
                  <mc:Fallback>
                    <p:oleObj name="Equation" r:id="rId9" imgW="1244600" imgH="1003300" progId="Equation.3">
                      <p:embed/>
                      <p:pic>
                        <p:nvPicPr>
                          <p:cNvPr id="0" name=""/>
                          <p:cNvPicPr/>
                          <p:nvPr/>
                        </p:nvPicPr>
                        <p:blipFill>
                          <a:blip r:embed="rId10"/>
                          <a:stretch>
                            <a:fillRect/>
                          </a:stretch>
                        </p:blipFill>
                        <p:spPr>
                          <a:xfrm>
                            <a:off x="2524125" y="1966708"/>
                            <a:ext cx="1960563" cy="1581150"/>
                          </a:xfrm>
                          <a:prstGeom prst="rect">
                            <a:avLst/>
                          </a:prstGeom>
                          <a:solidFill>
                            <a:srgbClr val="A6A6A6"/>
                          </a:solidFill>
                        </p:spPr>
                      </p:pic>
                    </p:oleObj>
                  </mc:Fallback>
                </mc:AlternateContent>
              </a:graphicData>
            </a:graphic>
          </p:graphicFrame>
          <p:sp>
            <p:nvSpPr>
              <p:cNvPr id="51" name="TextBox 50"/>
              <p:cNvSpPr txBox="1"/>
              <p:nvPr/>
            </p:nvSpPr>
            <p:spPr>
              <a:xfrm>
                <a:off x="2057400" y="2548759"/>
                <a:ext cx="513181" cy="507832"/>
              </a:xfrm>
              <a:prstGeom prst="rect">
                <a:avLst/>
              </a:prstGeom>
              <a:solidFill>
                <a:srgbClr val="A6A6A6"/>
              </a:solidFill>
            </p:spPr>
            <p:txBody>
              <a:bodyPr wrap="none" rtlCol="0">
                <a:spAutoFit/>
              </a:bodyPr>
              <a:lstStyle/>
              <a:p>
                <a:r>
                  <a:rPr lang="en-US" dirty="0" smtClean="0">
                    <a:latin typeface="Wingdings"/>
                    <a:ea typeface="Wingdings"/>
                    <a:cs typeface="Wingdings"/>
                    <a:sym typeface="Wingdings"/>
                  </a:rPr>
                  <a:t></a:t>
                </a:r>
                <a:endParaRPr lang="en-US" dirty="0"/>
              </a:p>
            </p:txBody>
          </p:sp>
        </p:grpSp>
        <p:sp>
          <p:nvSpPr>
            <p:cNvPr id="46" name="TextBox 45"/>
            <p:cNvSpPr txBox="1"/>
            <p:nvPr/>
          </p:nvSpPr>
          <p:spPr>
            <a:xfrm>
              <a:off x="337869" y="4171890"/>
              <a:ext cx="1567131" cy="400110"/>
            </a:xfrm>
            <a:prstGeom prst="rect">
              <a:avLst/>
            </a:prstGeom>
            <a:noFill/>
          </p:spPr>
          <p:txBody>
            <a:bodyPr wrap="none" rtlCol="0">
              <a:spAutoFit/>
            </a:bodyPr>
            <a:lstStyle/>
            <a:p>
              <a:r>
                <a:rPr lang="en-US" sz="2000" b="1" dirty="0" smtClean="0">
                  <a:solidFill>
                    <a:srgbClr val="FF0000"/>
                  </a:solidFill>
                  <a:latin typeface="Arial"/>
                  <a:cs typeface="Arial"/>
                </a:rPr>
                <a:t>Theorem 1:</a:t>
              </a:r>
              <a:endParaRPr lang="en-US" sz="2000" b="1" dirty="0">
                <a:solidFill>
                  <a:srgbClr val="FF0000"/>
                </a:solidFill>
                <a:latin typeface="Arial"/>
                <a:cs typeface="Arial"/>
              </a:endParaRPr>
            </a:p>
          </p:txBody>
        </p:sp>
      </p:grpSp>
      <p:sp>
        <p:nvSpPr>
          <p:cNvPr id="50" name="Content Placeholder 2"/>
          <p:cNvSpPr txBox="1">
            <a:spLocks/>
          </p:cNvSpPr>
          <p:nvPr/>
        </p:nvSpPr>
        <p:spPr bwMode="auto">
          <a:xfrm>
            <a:off x="228600" y="3124200"/>
            <a:ext cx="4876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lvl1pPr marL="342900" indent="-342900">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spcBef>
                <a:spcPct val="20000"/>
              </a:spcBef>
              <a:buSzPct val="100000"/>
              <a:buFont typeface="Wingdings" charset="0"/>
              <a:buChar char="§"/>
            </a:pPr>
            <a:r>
              <a:rPr lang="en-US" sz="2000" b="1" dirty="0" smtClean="0">
                <a:solidFill>
                  <a:srgbClr val="800000"/>
                </a:solidFill>
                <a:latin typeface="Arial" charset="0"/>
                <a:cs typeface="Arial" charset="0"/>
              </a:rPr>
              <a:t>Search </a:t>
            </a:r>
            <a:r>
              <a:rPr lang="en-US" sz="2000" b="1" dirty="0">
                <a:solidFill>
                  <a:srgbClr val="800000"/>
                </a:solidFill>
                <a:latin typeface="Arial" charset="0"/>
                <a:cs typeface="Arial" charset="0"/>
              </a:rPr>
              <a:t>key</a:t>
            </a:r>
            <a:r>
              <a:rPr lang="en-US" sz="2000" dirty="0">
                <a:latin typeface="Arial" charset="0"/>
                <a:cs typeface="Arial" charset="0"/>
              </a:rPr>
              <a:t>: </a:t>
            </a:r>
          </a:p>
          <a:p>
            <a:pPr marL="0" indent="0">
              <a:spcBef>
                <a:spcPct val="20000"/>
              </a:spcBef>
              <a:buSzPct val="100000"/>
            </a:pPr>
            <a:endParaRPr lang="en-US" sz="2000" dirty="0">
              <a:solidFill>
                <a:srgbClr val="800000"/>
              </a:solidFill>
              <a:latin typeface="Arial" charset="0"/>
              <a:cs typeface="Arial" charset="0"/>
            </a:endParaRPr>
          </a:p>
          <a:p>
            <a:pPr>
              <a:spcBef>
                <a:spcPts val="1200"/>
              </a:spcBef>
              <a:buSzPct val="100000"/>
              <a:buFont typeface="Wingdings" charset="2"/>
              <a:buChar char="§"/>
            </a:pPr>
            <a:r>
              <a:rPr lang="en-US" sz="2000" b="1" dirty="0" smtClean="0">
                <a:solidFill>
                  <a:srgbClr val="800000"/>
                </a:solidFill>
                <a:latin typeface="Arial" charset="0"/>
                <a:cs typeface="Arial" charset="0"/>
              </a:rPr>
              <a:t>Query </a:t>
            </a:r>
            <a:r>
              <a:rPr lang="en-US" sz="2000" b="1" dirty="0">
                <a:solidFill>
                  <a:srgbClr val="800000"/>
                </a:solidFill>
                <a:latin typeface="Arial" charset="0"/>
                <a:cs typeface="Arial" charset="0"/>
              </a:rPr>
              <a:t>region</a:t>
            </a:r>
            <a:r>
              <a:rPr lang="en-US" sz="2000" dirty="0">
                <a:latin typeface="Arial" charset="0"/>
                <a:cs typeface="Arial" charset="0"/>
              </a:rPr>
              <a:t>: </a:t>
            </a:r>
          </a:p>
        </p:txBody>
      </p:sp>
      <p:sp>
        <p:nvSpPr>
          <p:cNvPr id="14" name="Rectangle 13"/>
          <p:cNvSpPr/>
          <p:nvPr/>
        </p:nvSpPr>
        <p:spPr>
          <a:xfrm>
            <a:off x="3429000" y="1600200"/>
            <a:ext cx="877163" cy="923330"/>
          </a:xfrm>
          <a:prstGeom prst="rect">
            <a:avLst/>
          </a:prstGeom>
          <a:noFill/>
        </p:spPr>
        <p:txBody>
          <a:bodyPr wrap="none" lIns="91440" tIns="45720" rIns="91440" bIns="45720">
            <a:spAutoFit/>
          </a:bodyPr>
          <a:lstStyle/>
          <a:p>
            <a:pPr algn="ct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altLang="zh-CN"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7649" name="Title 1"/>
          <p:cNvSpPr>
            <a:spLocks noGrp="1"/>
          </p:cNvSpPr>
          <p:nvPr>
            <p:ph type="title"/>
          </p:nvPr>
        </p:nvSpPr>
        <p:spPr/>
        <p:txBody>
          <a:bodyPr/>
          <a:lstStyle/>
          <a:p>
            <a:r>
              <a:rPr lang="en-US">
                <a:latin typeface="Georgia" charset="0"/>
              </a:rPr>
              <a:t>Band Join of GMMs </a:t>
            </a:r>
            <a:r>
              <a:rPr lang="zh-CN" altLang="en-US">
                <a:latin typeface="Georgia" charset="0"/>
              </a:rPr>
              <a:t>（</a:t>
            </a:r>
            <a:r>
              <a:rPr lang="en-US" altLang="zh-CN">
                <a:latin typeface="Georgia" charset="0"/>
              </a:rPr>
              <a:t>a&lt;R.A-S.A&lt;b)</a:t>
            </a:r>
            <a:endParaRPr lang="en-US">
              <a:latin typeface="Georgia" charset="0"/>
            </a:endParaRPr>
          </a:p>
        </p:txBody>
      </p:sp>
      <p:sp>
        <p:nvSpPr>
          <p:cNvPr id="34" name="Content Placeholder 2"/>
          <p:cNvSpPr>
            <a:spLocks noGrp="1"/>
          </p:cNvSpPr>
          <p:nvPr>
            <p:ph idx="1"/>
          </p:nvPr>
        </p:nvSpPr>
        <p:spPr>
          <a:xfrm>
            <a:off x="7086600" y="762000"/>
            <a:ext cx="1933091" cy="990600"/>
          </a:xfrm>
          <a:solidFill>
            <a:srgbClr val="DDF53D"/>
          </a:solidFill>
          <a:ln>
            <a:noFill/>
          </a:ln>
        </p:spPr>
        <p:txBody>
          <a:bodyPr anchor="ctr"/>
          <a:lstStyle/>
          <a:p>
            <a:pPr marL="0" indent="0">
              <a:buNone/>
            </a:pPr>
            <a:r>
              <a:rPr lang="en-US" sz="1800" i="1" dirty="0" smtClean="0">
                <a:latin typeface="Arial" charset="0"/>
                <a:cs typeface="Arial" charset="0"/>
              </a:rPr>
              <a:t> </a:t>
            </a:r>
            <a:r>
              <a:rPr lang="en-US" sz="2000" i="1" dirty="0" err="1" smtClean="0">
                <a:latin typeface="Arial" charset="0"/>
                <a:cs typeface="Arial" charset="0"/>
              </a:rPr>
              <a:t>r.A</a:t>
            </a:r>
            <a:r>
              <a:rPr lang="en-US" sz="2000" dirty="0" smtClean="0">
                <a:latin typeface="Arial" charset="0"/>
                <a:cs typeface="Arial" charset="0"/>
              </a:rPr>
              <a:t>: </a:t>
            </a:r>
            <a:r>
              <a:rPr lang="en-US" sz="2000" i="1" dirty="0" err="1" smtClean="0">
                <a:latin typeface="Arial" charset="0"/>
                <a:cs typeface="Arial" charset="0"/>
              </a:rPr>
              <a:t>X</a:t>
            </a:r>
            <a:r>
              <a:rPr lang="en-US" sz="2000" i="1" baseline="-25000" dirty="0" err="1" smtClean="0">
                <a:latin typeface="Arial" charset="0"/>
                <a:cs typeface="Arial" charset="0"/>
              </a:rPr>
              <a:t>r</a:t>
            </a:r>
            <a:r>
              <a:rPr lang="en-US" sz="2000" dirty="0">
                <a:latin typeface="Arial" charset="0"/>
                <a:cs typeface="Arial" charset="0"/>
              </a:rPr>
              <a:t>, </a:t>
            </a:r>
            <a:r>
              <a:rPr lang="en-US" sz="2000" i="1" dirty="0" err="1" smtClean="0">
                <a:latin typeface="Arial" charset="0"/>
                <a:cs typeface="Arial" charset="0"/>
              </a:rPr>
              <a:t>μ</a:t>
            </a:r>
            <a:r>
              <a:rPr lang="en-US" sz="2000" i="1" baseline="-25000" dirty="0" err="1" smtClean="0">
                <a:latin typeface="Arial" charset="0"/>
                <a:cs typeface="Arial" charset="0"/>
              </a:rPr>
              <a:t>r</a:t>
            </a:r>
            <a:r>
              <a:rPr lang="en-US" sz="2000" dirty="0" smtClean="0">
                <a:latin typeface="Arial" charset="0"/>
                <a:cs typeface="Arial" charset="0"/>
              </a:rPr>
              <a:t>, </a:t>
            </a:r>
            <a:r>
              <a:rPr lang="en-US" sz="2000" i="1" dirty="0" smtClean="0">
                <a:latin typeface="Arial" charset="0"/>
                <a:cs typeface="Arial" charset="0"/>
              </a:rPr>
              <a:t>σ</a:t>
            </a:r>
            <a:r>
              <a:rPr lang="en-US" sz="2000" i="1" baseline="-25000" dirty="0" smtClean="0">
                <a:latin typeface="Arial" charset="0"/>
                <a:cs typeface="Arial" charset="0"/>
              </a:rPr>
              <a:t>r</a:t>
            </a:r>
            <a:r>
              <a:rPr lang="en-US" sz="2000" i="1" baseline="30000" dirty="0" smtClean="0">
                <a:latin typeface="Arial" charset="0"/>
                <a:cs typeface="Arial" charset="0"/>
              </a:rPr>
              <a:t>2</a:t>
            </a:r>
          </a:p>
          <a:p>
            <a:pPr marL="0" indent="0">
              <a:buNone/>
            </a:pPr>
            <a:r>
              <a:rPr lang="en-US" sz="2000" i="1" dirty="0" err="1" smtClean="0">
                <a:latin typeface="Arial" charset="0"/>
                <a:cs typeface="Arial" charset="0"/>
              </a:rPr>
              <a:t>s.A</a:t>
            </a:r>
            <a:r>
              <a:rPr lang="en-US" sz="2000" dirty="0" smtClean="0">
                <a:latin typeface="Arial" charset="0"/>
                <a:cs typeface="Arial" charset="0"/>
              </a:rPr>
              <a:t>: </a:t>
            </a:r>
            <a:r>
              <a:rPr lang="en-US" sz="2000" i="1" dirty="0" err="1" smtClean="0">
                <a:latin typeface="Arial" charset="0"/>
                <a:cs typeface="Arial" charset="0"/>
              </a:rPr>
              <a:t>X</a:t>
            </a:r>
            <a:r>
              <a:rPr lang="en-US" sz="2000" i="1" baseline="-25000" dirty="0" err="1" smtClean="0">
                <a:latin typeface="Arial" charset="0"/>
                <a:cs typeface="Arial" charset="0"/>
              </a:rPr>
              <a:t>s</a:t>
            </a:r>
            <a:r>
              <a:rPr lang="en-US" sz="2000" dirty="0" smtClean="0">
                <a:latin typeface="Arial" charset="0"/>
                <a:cs typeface="Arial" charset="0"/>
              </a:rPr>
              <a:t>, </a:t>
            </a:r>
            <a:r>
              <a:rPr lang="en-US" sz="2000" i="1" dirty="0" err="1" smtClean="0">
                <a:latin typeface="Arial" charset="0"/>
                <a:cs typeface="Arial" charset="0"/>
              </a:rPr>
              <a:t>μ</a:t>
            </a:r>
            <a:r>
              <a:rPr lang="en-US" sz="2000" i="1" baseline="-25000" dirty="0" err="1" smtClean="0">
                <a:latin typeface="Arial" charset="0"/>
                <a:cs typeface="Arial" charset="0"/>
              </a:rPr>
              <a:t>s</a:t>
            </a:r>
            <a:r>
              <a:rPr lang="en-US" sz="2000" dirty="0" smtClean="0">
                <a:latin typeface="Arial" charset="0"/>
                <a:cs typeface="Arial" charset="0"/>
              </a:rPr>
              <a:t>, </a:t>
            </a:r>
            <a:r>
              <a:rPr lang="en-US" sz="2000" i="1" dirty="0" smtClean="0">
                <a:latin typeface="Arial" charset="0"/>
                <a:cs typeface="Arial" charset="0"/>
              </a:rPr>
              <a:t>σ</a:t>
            </a:r>
            <a:r>
              <a:rPr lang="en-US" sz="2000" i="1" baseline="-25000" dirty="0" smtClean="0">
                <a:latin typeface="Arial" charset="0"/>
                <a:cs typeface="Arial" charset="0"/>
              </a:rPr>
              <a:t>s</a:t>
            </a:r>
            <a:r>
              <a:rPr lang="en-US" sz="2000" i="1" baseline="30000" dirty="0" smtClean="0">
                <a:latin typeface="Arial" charset="0"/>
                <a:cs typeface="Arial" charset="0"/>
              </a:rPr>
              <a:t>2</a:t>
            </a:r>
            <a:endParaRPr lang="en-US" sz="2000" dirty="0">
              <a:latin typeface="Arial" charset="0"/>
              <a:cs typeface="Arial" charset="0"/>
            </a:endParaRPr>
          </a:p>
        </p:txBody>
      </p:sp>
      <p:grpSp>
        <p:nvGrpSpPr>
          <p:cNvPr id="8" name="Group 7"/>
          <p:cNvGrpSpPr/>
          <p:nvPr/>
        </p:nvGrpSpPr>
        <p:grpSpPr>
          <a:xfrm>
            <a:off x="5486400" y="3810000"/>
            <a:ext cx="3200400" cy="838200"/>
            <a:chOff x="4648200" y="5257800"/>
            <a:chExt cx="3677055" cy="990600"/>
          </a:xfrm>
        </p:grpSpPr>
        <p:sp>
          <p:nvSpPr>
            <p:cNvPr id="6" name="Rounded Rectangle 5"/>
            <p:cNvSpPr/>
            <p:nvPr/>
          </p:nvSpPr>
          <p:spPr bwMode="auto">
            <a:xfrm>
              <a:off x="4648200" y="5257800"/>
              <a:ext cx="3677055" cy="877961"/>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35" name="Content Placeholder 2"/>
            <p:cNvSpPr txBox="1">
              <a:spLocks/>
            </p:cNvSpPr>
            <p:nvPr/>
          </p:nvSpPr>
          <p:spPr bwMode="auto">
            <a:xfrm>
              <a:off x="4724400" y="5257800"/>
              <a:ext cx="351330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SzPct val="100000"/>
                <a:buFont typeface="Wingdings" charset="0"/>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100000"/>
                <a:buFont typeface="Times"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SzPct val="100000"/>
                <a:buFont typeface="Times" charset="0"/>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100000"/>
                <a:buFont typeface="Times"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SzPct val="100000"/>
                <a:buFont typeface="Times" charset="0"/>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6pPr>
              <a:lvl7pPr marL="29718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7pPr>
              <a:lvl8pPr marL="34290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8pPr>
              <a:lvl9pPr marL="38862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9pPr>
            </a:lstStyle>
            <a:p>
              <a:pPr marL="0" indent="0">
                <a:buFont typeface="Wingdings" charset="0"/>
                <a:buNone/>
              </a:pPr>
              <a:r>
                <a:rPr lang="en-US" altLang="zh-CN" sz="1800" i="1" dirty="0" smtClean="0">
                  <a:latin typeface="Arial" charset="0"/>
                  <a:cs typeface="Arial" charset="0"/>
                </a:rPr>
                <a:t>Z</a:t>
              </a:r>
              <a:r>
                <a:rPr lang="en-US" altLang="zh-CN" sz="1800" dirty="0" smtClean="0">
                  <a:latin typeface="Arial" charset="0"/>
                  <a:cs typeface="Arial" charset="0"/>
                </a:rPr>
                <a:t>=</a:t>
              </a:r>
              <a:r>
                <a:rPr lang="en-US" sz="1800" i="1" dirty="0" err="1" smtClean="0">
                  <a:latin typeface="Arial" charset="0"/>
                  <a:cs typeface="Arial" charset="0"/>
                </a:rPr>
                <a:t>X</a:t>
              </a:r>
              <a:r>
                <a:rPr lang="en-US" sz="1800" i="1" baseline="-25000" dirty="0" err="1" smtClean="0">
                  <a:latin typeface="Arial" charset="0"/>
                  <a:cs typeface="Arial" charset="0"/>
                </a:rPr>
                <a:t>r</a:t>
              </a:r>
              <a:r>
                <a:rPr lang="en-US" sz="1800" dirty="0" err="1">
                  <a:latin typeface="Arial" charset="0"/>
                  <a:cs typeface="Arial" charset="0"/>
                </a:rPr>
                <a:t>-</a:t>
              </a:r>
              <a:r>
                <a:rPr lang="en-US" sz="1800" i="1" dirty="0" err="1" smtClean="0">
                  <a:latin typeface="Arial" charset="0"/>
                  <a:cs typeface="Arial" charset="0"/>
                </a:rPr>
                <a:t>X</a:t>
              </a:r>
              <a:r>
                <a:rPr lang="en-US" sz="1800" i="1" baseline="-25000" dirty="0" err="1" smtClean="0">
                  <a:latin typeface="Arial" charset="0"/>
                  <a:cs typeface="Arial" charset="0"/>
                </a:rPr>
                <a:t>s</a:t>
              </a:r>
              <a:r>
                <a:rPr lang="en-US" sz="1800" dirty="0" smtClean="0">
                  <a:latin typeface="Arial" charset="0"/>
                  <a:cs typeface="Arial" charset="0"/>
                </a:rPr>
                <a:t> follows a GMM with </a:t>
              </a:r>
            </a:p>
            <a:p>
              <a:pPr marL="0" indent="0">
                <a:buFont typeface="Wingdings" charset="0"/>
                <a:buNone/>
              </a:pPr>
              <a:r>
                <a:rPr lang="en-US" sz="1800" i="1" dirty="0" err="1" smtClean="0">
                  <a:latin typeface="Arial" charset="0"/>
                  <a:cs typeface="Arial" charset="0"/>
                </a:rPr>
                <a:t>μ</a:t>
              </a:r>
              <a:r>
                <a:rPr lang="en-US" sz="1800" i="1" baseline="-25000" dirty="0" err="1" smtClean="0">
                  <a:latin typeface="Arial" charset="0"/>
                  <a:cs typeface="Arial" charset="0"/>
                </a:rPr>
                <a:t>z</a:t>
              </a:r>
              <a:r>
                <a:rPr lang="en-US" sz="1800" dirty="0" smtClean="0">
                  <a:latin typeface="Arial" charset="0"/>
                  <a:cs typeface="Arial" charset="0"/>
                </a:rPr>
                <a:t>=</a:t>
              </a:r>
              <a:r>
                <a:rPr lang="en-US" sz="1800" i="1" dirty="0" err="1" smtClean="0">
                  <a:latin typeface="Arial" charset="0"/>
                  <a:cs typeface="Arial" charset="0"/>
                </a:rPr>
                <a:t>μ</a:t>
              </a:r>
              <a:r>
                <a:rPr lang="en-US" sz="1800" i="1" baseline="-25000" dirty="0" err="1" smtClean="0">
                  <a:latin typeface="Arial" charset="0"/>
                  <a:cs typeface="Arial" charset="0"/>
                </a:rPr>
                <a:t>r</a:t>
              </a:r>
              <a:r>
                <a:rPr lang="en-US" sz="1800" dirty="0" err="1" smtClean="0">
                  <a:latin typeface="Arial" charset="0"/>
                  <a:cs typeface="Arial" charset="0"/>
                </a:rPr>
                <a:t>-</a:t>
              </a:r>
              <a:r>
                <a:rPr lang="en-US" sz="1800" i="1" dirty="0" err="1" smtClean="0">
                  <a:latin typeface="Arial" charset="0"/>
                  <a:cs typeface="Arial" charset="0"/>
                </a:rPr>
                <a:t>μ</a:t>
              </a:r>
              <a:r>
                <a:rPr lang="en-US" sz="1800" i="1" baseline="-25000" dirty="0" err="1" smtClean="0">
                  <a:latin typeface="Arial" charset="0"/>
                  <a:cs typeface="Arial" charset="0"/>
                </a:rPr>
                <a:t>s</a:t>
              </a:r>
              <a:r>
                <a:rPr lang="en-US" sz="1800" dirty="0">
                  <a:latin typeface="Arial" charset="0"/>
                  <a:cs typeface="Arial" charset="0"/>
                </a:rPr>
                <a:t> </a:t>
              </a:r>
              <a:r>
                <a:rPr lang="en-US" sz="1800" dirty="0" smtClean="0">
                  <a:latin typeface="Arial" charset="0"/>
                  <a:cs typeface="Arial" charset="0"/>
                </a:rPr>
                <a:t>and </a:t>
              </a:r>
              <a:r>
                <a:rPr lang="en-US" sz="1800" i="1" dirty="0" smtClean="0">
                  <a:latin typeface="Arial" charset="0"/>
                  <a:cs typeface="Arial" charset="0"/>
                </a:rPr>
                <a:t>σ</a:t>
              </a:r>
              <a:r>
                <a:rPr lang="en-US" sz="1800" i="1" baseline="-25000" dirty="0" smtClean="0">
                  <a:latin typeface="Arial" charset="0"/>
                  <a:cs typeface="Arial" charset="0"/>
                </a:rPr>
                <a:t>z</a:t>
              </a:r>
              <a:r>
                <a:rPr lang="en-US" sz="1800" i="1" baseline="30000" dirty="0" smtClean="0">
                  <a:latin typeface="Arial" charset="0"/>
                  <a:cs typeface="Arial" charset="0"/>
                </a:rPr>
                <a:t>2</a:t>
              </a:r>
              <a:r>
                <a:rPr lang="en-US" sz="1800" dirty="0" smtClean="0">
                  <a:latin typeface="Arial" charset="0"/>
                  <a:cs typeface="Arial" charset="0"/>
                </a:rPr>
                <a:t>=</a:t>
              </a:r>
              <a:r>
                <a:rPr lang="en-US" sz="1800" i="1" dirty="0" smtClean="0">
                  <a:latin typeface="Arial" charset="0"/>
                  <a:cs typeface="Arial" charset="0"/>
                </a:rPr>
                <a:t>σ</a:t>
              </a:r>
              <a:r>
                <a:rPr lang="en-US" sz="1800" i="1" baseline="-25000" dirty="0" smtClean="0">
                  <a:latin typeface="Arial" charset="0"/>
                  <a:cs typeface="Arial" charset="0"/>
                </a:rPr>
                <a:t>r</a:t>
              </a:r>
              <a:r>
                <a:rPr lang="en-US" sz="1800" i="1" baseline="30000" dirty="0" smtClean="0">
                  <a:latin typeface="Arial" charset="0"/>
                  <a:cs typeface="Arial" charset="0"/>
                </a:rPr>
                <a:t>2</a:t>
              </a:r>
              <a:r>
                <a:rPr lang="en-US" sz="1800" dirty="0" smtClean="0">
                  <a:latin typeface="Arial" charset="0"/>
                  <a:cs typeface="Arial" charset="0"/>
                </a:rPr>
                <a:t>+</a:t>
              </a:r>
              <a:r>
                <a:rPr lang="en-US" sz="1800" i="1" dirty="0" smtClean="0">
                  <a:latin typeface="Arial" charset="0"/>
                  <a:cs typeface="Arial" charset="0"/>
                </a:rPr>
                <a:t>σ</a:t>
              </a:r>
              <a:r>
                <a:rPr lang="en-US" sz="1800" i="1" baseline="-25000" dirty="0" smtClean="0">
                  <a:latin typeface="Arial" charset="0"/>
                  <a:cs typeface="Arial" charset="0"/>
                </a:rPr>
                <a:t>s</a:t>
              </a:r>
              <a:r>
                <a:rPr lang="en-US" sz="1800" i="1" baseline="30000" dirty="0" smtClean="0">
                  <a:latin typeface="Arial" charset="0"/>
                  <a:cs typeface="Arial" charset="0"/>
                </a:rPr>
                <a:t>2</a:t>
              </a:r>
              <a:endParaRPr lang="en-US" sz="1800" dirty="0">
                <a:latin typeface="Arial" charset="0"/>
                <a:cs typeface="Arial" charset="0"/>
              </a:endParaRPr>
            </a:p>
          </p:txBody>
        </p:sp>
      </p:grpSp>
      <p:graphicFrame>
        <p:nvGraphicFramePr>
          <p:cNvPr id="3" name="Object 2"/>
          <p:cNvGraphicFramePr>
            <a:graphicFrameLocks noChangeAspect="1"/>
          </p:cNvGraphicFramePr>
          <p:nvPr>
            <p:extLst>
              <p:ext uri="{D42A27DB-BD31-4B8C-83A1-F6EECF244321}">
                <p14:modId xmlns:p14="http://schemas.microsoft.com/office/powerpoint/2010/main" val="2830394607"/>
              </p:ext>
            </p:extLst>
          </p:nvPr>
        </p:nvGraphicFramePr>
        <p:xfrm>
          <a:off x="625475" y="1914524"/>
          <a:ext cx="2422525" cy="407412"/>
        </p:xfrm>
        <a:graphic>
          <a:graphicData uri="http://schemas.openxmlformats.org/presentationml/2006/ole">
            <mc:AlternateContent xmlns:mc="http://schemas.openxmlformats.org/markup-compatibility/2006">
              <mc:Choice xmlns:v="urn:schemas-microsoft-com:vml" Requires="v">
                <p:oleObj spid="_x0000_s53876" name="Equation" r:id="rId11" imgW="1435100" imgH="241300" progId="Equation.3">
                  <p:embed/>
                </p:oleObj>
              </mc:Choice>
              <mc:Fallback>
                <p:oleObj name="Equation" r:id="rId11" imgW="1435100" imgH="241300" progId="Equation.3">
                  <p:embed/>
                  <p:pic>
                    <p:nvPicPr>
                      <p:cNvPr id="0" name=""/>
                      <p:cNvPicPr/>
                      <p:nvPr/>
                    </p:nvPicPr>
                    <p:blipFill>
                      <a:blip r:embed="rId12"/>
                      <a:stretch>
                        <a:fillRect/>
                      </a:stretch>
                    </p:blipFill>
                    <p:spPr>
                      <a:xfrm>
                        <a:off x="625475" y="1914524"/>
                        <a:ext cx="2422525" cy="407412"/>
                      </a:xfrm>
                      <a:prstGeom prst="rect">
                        <a:avLst/>
                      </a:prstGeom>
                    </p:spPr>
                  </p:pic>
                </p:oleObj>
              </mc:Fallback>
            </mc:AlternateContent>
          </a:graphicData>
        </a:graphic>
      </p:graphicFrame>
      <p:sp>
        <p:nvSpPr>
          <p:cNvPr id="9" name="TextBox 8"/>
          <p:cNvSpPr txBox="1"/>
          <p:nvPr/>
        </p:nvSpPr>
        <p:spPr>
          <a:xfrm>
            <a:off x="2971800" y="1867284"/>
            <a:ext cx="513181" cy="461665"/>
          </a:xfrm>
          <a:prstGeom prst="rect">
            <a:avLst/>
          </a:prstGeom>
          <a:noFill/>
        </p:spPr>
        <p:txBody>
          <a:bodyPr wrap="none" rtlCol="0">
            <a:spAutoFit/>
          </a:bodyPr>
          <a:lstStyle/>
          <a:p>
            <a:r>
              <a:rPr lang="en-US" dirty="0" smtClean="0">
                <a:latin typeface="Wingdings"/>
                <a:ea typeface="Wingdings"/>
                <a:cs typeface="Wingdings"/>
                <a:sym typeface="Wingdings"/>
              </a:rPr>
              <a:t></a:t>
            </a:r>
            <a:endParaRPr lang="en-US" dirty="0"/>
          </a:p>
        </p:txBody>
      </p:sp>
      <p:sp>
        <p:nvSpPr>
          <p:cNvPr id="15" name="Up Arrow 14"/>
          <p:cNvSpPr/>
          <p:nvPr/>
        </p:nvSpPr>
        <p:spPr bwMode="auto">
          <a:xfrm>
            <a:off x="5410200" y="2971800"/>
            <a:ext cx="457200" cy="381000"/>
          </a:xfrm>
          <a:prstGeom prst="up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48" name="TextBox 47"/>
          <p:cNvSpPr txBox="1">
            <a:spLocks noChangeArrowheads="1"/>
          </p:cNvSpPr>
          <p:nvPr/>
        </p:nvSpPr>
        <p:spPr bwMode="auto">
          <a:xfrm>
            <a:off x="3505200" y="2082800"/>
            <a:ext cx="3200400" cy="707886"/>
          </a:xfrm>
          <a:prstGeom prst="rect">
            <a:avLst/>
          </a:prstGeom>
          <a:noFill/>
          <a:ln w="28575" cmpd="sng">
            <a:solidFill>
              <a:srgbClr val="800000"/>
            </a:solidFill>
            <a:miter lim="800000"/>
            <a:headEnd/>
            <a:tailEnd/>
          </a:ln>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endParaRPr lang="en-US" sz="1000" dirty="0" smtClean="0">
              <a:latin typeface="Verdana" charset="0"/>
              <a:cs typeface="Verdana" charset="0"/>
            </a:endParaRPr>
          </a:p>
          <a:p>
            <a:endParaRPr lang="en-US" sz="1000" dirty="0">
              <a:latin typeface="Verdana" charset="0"/>
              <a:cs typeface="Verdana" charset="0"/>
            </a:endParaRPr>
          </a:p>
          <a:p>
            <a:endParaRPr lang="en-US" sz="1000" dirty="0" smtClean="0">
              <a:latin typeface="Verdana" charset="0"/>
              <a:cs typeface="Verdana" charset="0"/>
            </a:endParaRPr>
          </a:p>
          <a:p>
            <a:endParaRPr lang="en-US" sz="1000" dirty="0">
              <a:latin typeface="Verdana" charset="0"/>
              <a:cs typeface="Verdana" charset="0"/>
            </a:endParaRPr>
          </a:p>
        </p:txBody>
      </p:sp>
      <p:grpSp>
        <p:nvGrpSpPr>
          <p:cNvPr id="54" name="Group 53"/>
          <p:cNvGrpSpPr>
            <a:grpSpLocks/>
          </p:cNvGrpSpPr>
          <p:nvPr/>
        </p:nvGrpSpPr>
        <p:grpSpPr bwMode="auto">
          <a:xfrm>
            <a:off x="6705600" y="4114800"/>
            <a:ext cx="2133600" cy="2133600"/>
            <a:chOff x="381000" y="4724400"/>
            <a:chExt cx="1828800" cy="1828800"/>
          </a:xfrm>
        </p:grpSpPr>
        <p:cxnSp>
          <p:nvCxnSpPr>
            <p:cNvPr id="55" name="Straight Arrow Connector 14"/>
            <p:cNvCxnSpPr>
              <a:cxnSpLocks noChangeShapeType="1"/>
            </p:cNvCxnSpPr>
            <p:nvPr/>
          </p:nvCxnSpPr>
          <p:spPr bwMode="auto">
            <a:xfrm>
              <a:off x="381000" y="5969042"/>
              <a:ext cx="1828800" cy="0"/>
            </a:xfrm>
            <a:prstGeom prst="straightConnector1">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17"/>
            <p:cNvCxnSpPr>
              <a:cxnSpLocks noChangeShapeType="1"/>
            </p:cNvCxnSpPr>
            <p:nvPr/>
          </p:nvCxnSpPr>
          <p:spPr bwMode="auto">
            <a:xfrm flipV="1">
              <a:off x="1295400" y="4978442"/>
              <a:ext cx="0" cy="1574758"/>
            </a:xfrm>
            <a:prstGeom prst="straightConnector1">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Box 18"/>
            <p:cNvSpPr txBox="1">
              <a:spLocks noChangeArrowheads="1"/>
            </p:cNvSpPr>
            <p:nvPr/>
          </p:nvSpPr>
          <p:spPr bwMode="auto">
            <a:xfrm>
              <a:off x="1905000" y="5943600"/>
              <a:ext cx="2798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a:t>x</a:t>
              </a:r>
            </a:p>
          </p:txBody>
        </p:sp>
        <p:sp>
          <p:nvSpPr>
            <p:cNvPr id="59" name="TextBox 21"/>
            <p:cNvSpPr txBox="1">
              <a:spLocks noChangeArrowheads="1"/>
            </p:cNvSpPr>
            <p:nvPr/>
          </p:nvSpPr>
          <p:spPr bwMode="auto">
            <a:xfrm>
              <a:off x="1236679" y="4724400"/>
              <a:ext cx="2873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dirty="0"/>
                <a:t>y</a:t>
              </a:r>
            </a:p>
          </p:txBody>
        </p:sp>
        <p:cxnSp>
          <p:nvCxnSpPr>
            <p:cNvPr id="60" name="Straight Connector 20"/>
            <p:cNvCxnSpPr>
              <a:cxnSpLocks noChangeShapeType="1"/>
            </p:cNvCxnSpPr>
            <p:nvPr/>
          </p:nvCxnSpPr>
          <p:spPr bwMode="auto">
            <a:xfrm flipV="1">
              <a:off x="1066800" y="5105400"/>
              <a:ext cx="0" cy="12954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Freeform 26"/>
            <p:cNvSpPr>
              <a:spLocks/>
            </p:cNvSpPr>
            <p:nvPr/>
          </p:nvSpPr>
          <p:spPr bwMode="auto">
            <a:xfrm>
              <a:off x="685800" y="5257800"/>
              <a:ext cx="767853" cy="914400"/>
            </a:xfrm>
            <a:custGeom>
              <a:avLst/>
              <a:gdLst>
                <a:gd name="T0" fmla="*/ 0 w 808238"/>
                <a:gd name="T1" fmla="*/ 0 h 307875"/>
                <a:gd name="T2" fmla="*/ 303076 w 808238"/>
                <a:gd name="T3" fmla="*/ 23955534 h 307875"/>
                <a:gd name="T4" fmla="*/ 658407 w 808238"/>
                <a:gd name="T5" fmla="*/ 998179 h 307875"/>
                <a:gd name="T6" fmla="*/ 0 60000 65536"/>
                <a:gd name="T7" fmla="*/ 0 60000 65536"/>
                <a:gd name="T8" fmla="*/ 0 60000 65536"/>
              </a:gdLst>
              <a:ahLst/>
              <a:cxnLst>
                <a:cxn ang="T6">
                  <a:pos x="T0" y="T1"/>
                </a:cxn>
                <a:cxn ang="T7">
                  <a:pos x="T2" y="T3"/>
                </a:cxn>
                <a:cxn ang="T8">
                  <a:pos x="T4" y="T5"/>
                </a:cxn>
              </a:cxnLst>
              <a:rect l="0" t="0" r="r" b="b"/>
              <a:pathLst>
                <a:path w="808238" h="307875">
                  <a:moveTo>
                    <a:pt x="0" y="0"/>
                  </a:moveTo>
                  <a:cubicBezTo>
                    <a:pt x="118670" y="152863"/>
                    <a:pt x="237340" y="305726"/>
                    <a:pt x="372046" y="307864"/>
                  </a:cubicBezTo>
                  <a:cubicBezTo>
                    <a:pt x="506752" y="310002"/>
                    <a:pt x="808238" y="12828"/>
                    <a:pt x="808238" y="12828"/>
                  </a:cubicBezTo>
                </a:path>
              </a:pathLst>
            </a:custGeom>
            <a:noFill/>
            <a:ln w="9525">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2" name="Straight Connector 32"/>
            <p:cNvCxnSpPr>
              <a:cxnSpLocks noChangeShapeType="1"/>
            </p:cNvCxnSpPr>
            <p:nvPr/>
          </p:nvCxnSpPr>
          <p:spPr bwMode="auto">
            <a:xfrm flipH="1">
              <a:off x="609600" y="5257800"/>
              <a:ext cx="822960" cy="685800"/>
            </a:xfrm>
            <a:prstGeom prst="line">
              <a:avLst/>
            </a:prstGeom>
            <a:noFill/>
            <a:ln w="127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33"/>
            <p:cNvCxnSpPr>
              <a:cxnSpLocks noChangeShapeType="1"/>
            </p:cNvCxnSpPr>
            <p:nvPr/>
          </p:nvCxnSpPr>
          <p:spPr bwMode="auto">
            <a:xfrm flipH="1">
              <a:off x="609600" y="5461000"/>
              <a:ext cx="762000" cy="635000"/>
            </a:xfrm>
            <a:prstGeom prst="line">
              <a:avLst/>
            </a:prstGeom>
            <a:noFill/>
            <a:ln w="127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34"/>
            <p:cNvCxnSpPr>
              <a:cxnSpLocks noChangeShapeType="1"/>
            </p:cNvCxnSpPr>
            <p:nvPr/>
          </p:nvCxnSpPr>
          <p:spPr bwMode="auto">
            <a:xfrm flipH="1">
              <a:off x="609600" y="5740400"/>
              <a:ext cx="609600" cy="508000"/>
            </a:xfrm>
            <a:prstGeom prst="line">
              <a:avLst/>
            </a:prstGeom>
            <a:noFill/>
            <a:ln w="127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35"/>
            <p:cNvCxnSpPr>
              <a:cxnSpLocks noChangeShapeType="1"/>
            </p:cNvCxnSpPr>
            <p:nvPr/>
          </p:nvCxnSpPr>
          <p:spPr bwMode="auto">
            <a:xfrm flipH="1">
              <a:off x="609600" y="5956300"/>
              <a:ext cx="533400" cy="444500"/>
            </a:xfrm>
            <a:prstGeom prst="line">
              <a:avLst/>
            </a:prstGeom>
            <a:noFill/>
            <a:ln w="127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40"/>
            <p:cNvCxnSpPr>
              <a:cxnSpLocks noChangeShapeType="1"/>
            </p:cNvCxnSpPr>
            <p:nvPr/>
          </p:nvCxnSpPr>
          <p:spPr bwMode="auto">
            <a:xfrm flipH="1">
              <a:off x="609600" y="5219700"/>
              <a:ext cx="685800" cy="571500"/>
            </a:xfrm>
            <a:prstGeom prst="line">
              <a:avLst/>
            </a:prstGeom>
            <a:noFill/>
            <a:ln w="127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46"/>
            <p:cNvCxnSpPr>
              <a:cxnSpLocks noChangeShapeType="1"/>
            </p:cNvCxnSpPr>
            <p:nvPr/>
          </p:nvCxnSpPr>
          <p:spPr bwMode="auto">
            <a:xfrm flipH="1">
              <a:off x="609600" y="5257800"/>
              <a:ext cx="457200" cy="381000"/>
            </a:xfrm>
            <a:prstGeom prst="line">
              <a:avLst/>
            </a:prstGeom>
            <a:noFill/>
            <a:ln w="127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8" name="TextBox 67"/>
          <p:cNvSpPr txBox="1">
            <a:spLocks noChangeArrowheads="1"/>
          </p:cNvSpPr>
          <p:nvPr/>
        </p:nvSpPr>
        <p:spPr bwMode="auto">
          <a:xfrm>
            <a:off x="228600" y="5308937"/>
            <a:ext cx="6019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marL="342900" indent="-342900">
              <a:buFont typeface="Wingdings" charset="2"/>
              <a:buChar char="§"/>
            </a:pPr>
            <a:r>
              <a:rPr lang="en-US" sz="2000" b="1" dirty="0" smtClean="0">
                <a:solidFill>
                  <a:srgbClr val="800000"/>
                </a:solidFill>
                <a:latin typeface="Arial" charset="0"/>
                <a:cs typeface="Arial" charset="0"/>
              </a:rPr>
              <a:t>Overlap test of </a:t>
            </a:r>
            <a:r>
              <a:rPr lang="en-US" sz="2000" b="1" i="1" dirty="0" smtClean="0">
                <a:solidFill>
                  <a:srgbClr val="800000"/>
                </a:solidFill>
                <a:latin typeface="Arial" charset="0"/>
                <a:cs typeface="Arial" charset="0"/>
              </a:rPr>
              <a:t>R</a:t>
            </a:r>
            <a:r>
              <a:rPr lang="en-US" sz="2000" b="1" i="1" baseline="-25000" dirty="0" smtClean="0">
                <a:solidFill>
                  <a:srgbClr val="800000"/>
                </a:solidFill>
                <a:latin typeface="Arial" charset="0"/>
                <a:cs typeface="Arial" charset="0"/>
              </a:rPr>
              <a:t>Q1</a:t>
            </a:r>
            <a:r>
              <a:rPr lang="en-US" sz="2000" b="1" baseline="-25000" dirty="0" smtClean="0">
                <a:solidFill>
                  <a:srgbClr val="800000"/>
                </a:solidFill>
                <a:latin typeface="Arial" charset="0"/>
                <a:cs typeface="Arial" charset="0"/>
              </a:rPr>
              <a:t> </a:t>
            </a:r>
            <a:r>
              <a:rPr lang="en-US" sz="2000" b="1" dirty="0" smtClean="0">
                <a:solidFill>
                  <a:srgbClr val="800000"/>
                </a:solidFill>
                <a:latin typeface="Arial" charset="0"/>
                <a:cs typeface="Arial" charset="0"/>
              </a:rPr>
              <a:t>and </a:t>
            </a:r>
            <a:r>
              <a:rPr lang="en-US" sz="2000" b="1" i="1" dirty="0" smtClean="0">
                <a:solidFill>
                  <a:srgbClr val="800000"/>
                </a:solidFill>
                <a:latin typeface="Arial" charset="0"/>
                <a:cs typeface="Arial" charset="0"/>
              </a:rPr>
              <a:t>R</a:t>
            </a:r>
            <a:r>
              <a:rPr lang="en-US" sz="2000" b="1" i="1" baseline="-25000" dirty="0" smtClean="0">
                <a:solidFill>
                  <a:srgbClr val="800000"/>
                </a:solidFill>
                <a:latin typeface="Arial" charset="0"/>
                <a:cs typeface="Arial" charset="0"/>
              </a:rPr>
              <a:t>I</a:t>
            </a:r>
            <a:r>
              <a:rPr lang="en-US" sz="2000" b="1" dirty="0" smtClean="0">
                <a:solidFill>
                  <a:srgbClr val="800000"/>
                </a:solidFill>
                <a:latin typeface="Arial" charset="0"/>
                <a:cs typeface="Arial" charset="0"/>
              </a:rPr>
              <a:t> </a:t>
            </a:r>
            <a:r>
              <a:rPr lang="en-US" sz="2000" dirty="0" smtClean="0">
                <a:solidFill>
                  <a:srgbClr val="800000"/>
                </a:solidFill>
                <a:latin typeface="Arial" charset="0"/>
                <a:cs typeface="Arial" charset="0"/>
              </a:rPr>
              <a:t>[</a:t>
            </a:r>
            <a:r>
              <a:rPr lang="en-US" sz="2000" i="1" dirty="0">
                <a:solidFill>
                  <a:srgbClr val="800000"/>
                </a:solidFill>
                <a:latin typeface="Arial" charset="0"/>
                <a:cs typeface="Arial" charset="0"/>
              </a:rPr>
              <a:t>x</a:t>
            </a:r>
            <a:r>
              <a:rPr lang="en-US" sz="2000" i="1" baseline="-25000" dirty="0">
                <a:solidFill>
                  <a:srgbClr val="800000"/>
                </a:solidFill>
                <a:latin typeface="Arial" charset="0"/>
                <a:cs typeface="Arial" charset="0"/>
              </a:rPr>
              <a:t>1</a:t>
            </a:r>
            <a:r>
              <a:rPr lang="en-US" sz="2000" dirty="0">
                <a:solidFill>
                  <a:srgbClr val="800000"/>
                </a:solidFill>
                <a:latin typeface="Arial" charset="0"/>
                <a:cs typeface="Arial" charset="0"/>
              </a:rPr>
              <a:t>,</a:t>
            </a:r>
            <a:r>
              <a:rPr lang="en-US" sz="2000" i="1" dirty="0">
                <a:solidFill>
                  <a:srgbClr val="800000"/>
                </a:solidFill>
                <a:latin typeface="Arial" charset="0"/>
                <a:cs typeface="Arial" charset="0"/>
              </a:rPr>
              <a:t>x</a:t>
            </a:r>
            <a:r>
              <a:rPr lang="en-US" sz="2000" i="1" baseline="-25000" dirty="0">
                <a:solidFill>
                  <a:srgbClr val="800000"/>
                </a:solidFill>
                <a:latin typeface="Arial" charset="0"/>
                <a:cs typeface="Arial" charset="0"/>
              </a:rPr>
              <a:t>2</a:t>
            </a:r>
            <a:r>
              <a:rPr lang="en-US" sz="2000" dirty="0">
                <a:solidFill>
                  <a:srgbClr val="800000"/>
                </a:solidFill>
                <a:latin typeface="Arial" charset="0"/>
                <a:cs typeface="Arial" charset="0"/>
              </a:rPr>
              <a:t>;</a:t>
            </a:r>
            <a:r>
              <a:rPr lang="en-US" sz="2000" i="1" dirty="0">
                <a:solidFill>
                  <a:srgbClr val="800000"/>
                </a:solidFill>
                <a:latin typeface="Arial" charset="0"/>
                <a:cs typeface="Arial" charset="0"/>
              </a:rPr>
              <a:t>y</a:t>
            </a:r>
            <a:r>
              <a:rPr lang="en-US" sz="2000" i="1" baseline="-25000" dirty="0">
                <a:solidFill>
                  <a:srgbClr val="800000"/>
                </a:solidFill>
                <a:latin typeface="Arial" charset="0"/>
                <a:cs typeface="Arial" charset="0"/>
              </a:rPr>
              <a:t>1</a:t>
            </a:r>
            <a:r>
              <a:rPr lang="en-US" sz="2000" dirty="0">
                <a:solidFill>
                  <a:srgbClr val="800000"/>
                </a:solidFill>
                <a:latin typeface="Arial" charset="0"/>
                <a:cs typeface="Arial" charset="0"/>
              </a:rPr>
              <a:t>,</a:t>
            </a:r>
            <a:r>
              <a:rPr lang="en-US" sz="2000" i="1" dirty="0">
                <a:solidFill>
                  <a:srgbClr val="800000"/>
                </a:solidFill>
                <a:latin typeface="Arial" charset="0"/>
                <a:cs typeface="Arial" charset="0"/>
              </a:rPr>
              <a:t>y</a:t>
            </a:r>
            <a:r>
              <a:rPr lang="en-US" sz="2000" i="1" baseline="-25000" dirty="0">
                <a:solidFill>
                  <a:srgbClr val="800000"/>
                </a:solidFill>
                <a:latin typeface="Arial" charset="0"/>
                <a:cs typeface="Arial" charset="0"/>
              </a:rPr>
              <a:t>2</a:t>
            </a:r>
            <a:r>
              <a:rPr lang="en-US" sz="2000" dirty="0" smtClean="0">
                <a:solidFill>
                  <a:srgbClr val="800000"/>
                </a:solidFill>
                <a:latin typeface="Arial" charset="0"/>
                <a:cs typeface="Arial" charset="0"/>
              </a:rPr>
              <a:t>]</a:t>
            </a:r>
            <a:r>
              <a:rPr lang="en-US" sz="2000" dirty="0" smtClean="0">
                <a:latin typeface="Arial" charset="0"/>
                <a:cs typeface="Arial" charset="0"/>
              </a:rPr>
              <a:t>: </a:t>
            </a:r>
            <a:r>
              <a:rPr lang="en-US" sz="2000" dirty="0">
                <a:latin typeface="Arial" charset="0"/>
                <a:cs typeface="Arial" charset="0"/>
              </a:rPr>
              <a:t/>
            </a:r>
            <a:br>
              <a:rPr lang="en-US" sz="2000" dirty="0">
                <a:latin typeface="Arial" charset="0"/>
                <a:cs typeface="Arial" charset="0"/>
              </a:rPr>
            </a:br>
            <a:r>
              <a:rPr lang="en-US" sz="2000" i="1" dirty="0" smtClean="0">
                <a:latin typeface="Arial" charset="0"/>
                <a:cs typeface="Arial" charset="0"/>
              </a:rPr>
              <a:t>R</a:t>
            </a:r>
            <a:r>
              <a:rPr lang="en-US" sz="2000" i="1" baseline="-25000" dirty="0" smtClean="0">
                <a:latin typeface="Arial" charset="0"/>
                <a:cs typeface="Arial" charset="0"/>
              </a:rPr>
              <a:t>I</a:t>
            </a:r>
            <a:r>
              <a:rPr lang="en-US" sz="2000" dirty="0" smtClean="0">
                <a:latin typeface="Arial" charset="0"/>
                <a:cs typeface="Arial" charset="0"/>
              </a:rPr>
              <a:t> overlaps </a:t>
            </a:r>
            <a:r>
              <a:rPr lang="en-US" sz="2000" dirty="0">
                <a:latin typeface="Arial" charset="0"/>
                <a:cs typeface="Arial" charset="0"/>
              </a:rPr>
              <a:t>with </a:t>
            </a:r>
            <a:r>
              <a:rPr lang="en-US" sz="2000" i="1" dirty="0" smtClean="0">
                <a:latin typeface="Arial" charset="0"/>
                <a:cs typeface="Arial" charset="0"/>
              </a:rPr>
              <a:t>R</a:t>
            </a:r>
            <a:r>
              <a:rPr lang="en-US" sz="2000" i="1" baseline="-25000" dirty="0" smtClean="0">
                <a:latin typeface="Arial" charset="0"/>
                <a:cs typeface="Arial" charset="0"/>
              </a:rPr>
              <a:t>Q1</a:t>
            </a:r>
            <a:r>
              <a:rPr lang="en-US" sz="2000" dirty="0" smtClean="0">
                <a:latin typeface="Arial" charset="0"/>
                <a:cs typeface="Arial" charset="0"/>
              </a:rPr>
              <a:t> </a:t>
            </a:r>
            <a:r>
              <a:rPr lang="en-US" sz="2000" dirty="0">
                <a:latin typeface="Arial" charset="0"/>
                <a:cs typeface="Arial" charset="0"/>
              </a:rPr>
              <a:t>if its upper left </a:t>
            </a:r>
            <a:r>
              <a:rPr lang="en-US" sz="2000" dirty="0" smtClean="0">
                <a:latin typeface="Arial" charset="0"/>
                <a:cs typeface="Arial" charset="0"/>
              </a:rPr>
              <a:t>vertex </a:t>
            </a:r>
            <a:br>
              <a:rPr lang="en-US" sz="2000" dirty="0" smtClean="0">
                <a:latin typeface="Arial" charset="0"/>
                <a:cs typeface="Arial" charset="0"/>
              </a:rPr>
            </a:br>
            <a:r>
              <a:rPr lang="en-US" sz="2000" dirty="0" smtClean="0">
                <a:latin typeface="Arial" charset="0"/>
                <a:cs typeface="Arial" charset="0"/>
              </a:rPr>
              <a:t>(</a:t>
            </a:r>
            <a:r>
              <a:rPr lang="en-US" sz="2000" i="1" dirty="0">
                <a:latin typeface="Arial" charset="0"/>
                <a:cs typeface="Arial" charset="0"/>
              </a:rPr>
              <a:t>x</a:t>
            </a:r>
            <a:r>
              <a:rPr lang="en-US" sz="2000" i="1" baseline="-25000" dirty="0">
                <a:latin typeface="Arial" charset="0"/>
                <a:cs typeface="Arial" charset="0"/>
              </a:rPr>
              <a:t>1</a:t>
            </a:r>
            <a:r>
              <a:rPr lang="en-US" sz="2000" dirty="0">
                <a:latin typeface="Arial" charset="0"/>
                <a:cs typeface="Arial" charset="0"/>
              </a:rPr>
              <a:t>,</a:t>
            </a:r>
            <a:r>
              <a:rPr lang="en-US" sz="2000" i="1" dirty="0">
                <a:latin typeface="Arial" charset="0"/>
                <a:cs typeface="Arial" charset="0"/>
              </a:rPr>
              <a:t>y</a:t>
            </a:r>
            <a:r>
              <a:rPr lang="en-US" sz="2000" i="1" baseline="-25000" dirty="0">
                <a:latin typeface="Arial" charset="0"/>
                <a:cs typeface="Arial" charset="0"/>
              </a:rPr>
              <a:t>2</a:t>
            </a:r>
            <a:r>
              <a:rPr lang="en-US" sz="2000" dirty="0">
                <a:latin typeface="Arial" charset="0"/>
                <a:cs typeface="Arial" charset="0"/>
              </a:rPr>
              <a:t>) is in </a:t>
            </a:r>
            <a:r>
              <a:rPr lang="en-US" sz="2000" i="1" dirty="0">
                <a:latin typeface="Arial" charset="0"/>
                <a:cs typeface="Arial" charset="0"/>
              </a:rPr>
              <a:t>R</a:t>
            </a:r>
            <a:r>
              <a:rPr lang="en-US" sz="2000" i="1" baseline="-25000" dirty="0">
                <a:latin typeface="Arial" charset="0"/>
                <a:cs typeface="Arial" charset="0"/>
              </a:rPr>
              <a:t>Q1</a:t>
            </a:r>
            <a:endParaRPr lang="en-US" sz="2000" dirty="0">
              <a:latin typeface="Arial" charset="0"/>
              <a:cs typeface="Arial" charset="0"/>
            </a:endParaRPr>
          </a:p>
        </p:txBody>
      </p:sp>
      <p:sp>
        <p:nvSpPr>
          <p:cNvPr id="69" name="Rectangle 68"/>
          <p:cNvSpPr>
            <a:spLocks noChangeArrowheads="1"/>
          </p:cNvSpPr>
          <p:nvPr/>
        </p:nvSpPr>
        <p:spPr bwMode="auto">
          <a:xfrm>
            <a:off x="7848600" y="5715000"/>
            <a:ext cx="533400" cy="304800"/>
          </a:xfrm>
          <a:prstGeom prst="rect">
            <a:avLst/>
          </a:prstGeom>
          <a:noFill/>
          <a:ln w="1905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Rectangle 70"/>
          <p:cNvSpPr>
            <a:spLocks noChangeArrowheads="1"/>
          </p:cNvSpPr>
          <p:nvPr/>
        </p:nvSpPr>
        <p:spPr bwMode="auto">
          <a:xfrm>
            <a:off x="7620000" y="4724400"/>
            <a:ext cx="609600" cy="457200"/>
          </a:xfrm>
          <a:prstGeom prst="rect">
            <a:avLst/>
          </a:prstGeom>
          <a:noFill/>
          <a:ln w="1905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 name="Group 18"/>
          <p:cNvGrpSpPr/>
          <p:nvPr/>
        </p:nvGrpSpPr>
        <p:grpSpPr>
          <a:xfrm>
            <a:off x="2362200" y="4025608"/>
            <a:ext cx="4114800" cy="1079792"/>
            <a:chOff x="2286000" y="4267201"/>
            <a:chExt cx="4114800" cy="1079792"/>
          </a:xfrm>
        </p:grpSpPr>
        <p:pic>
          <p:nvPicPr>
            <p:cNvPr id="17" name="Picture 16"/>
            <p:cNvPicPr>
              <a:picLocks noChangeAspect="1"/>
            </p:cNvPicPr>
            <p:nvPr/>
          </p:nvPicPr>
          <p:blipFill>
            <a:blip r:embed="rId13"/>
            <a:stretch>
              <a:fillRect/>
            </a:stretch>
          </p:blipFill>
          <p:spPr>
            <a:xfrm>
              <a:off x="2286000" y="4267201"/>
              <a:ext cx="2286000" cy="765072"/>
            </a:xfrm>
            <a:prstGeom prst="rect">
              <a:avLst/>
            </a:prstGeom>
          </p:spPr>
        </p:pic>
        <p:pic>
          <p:nvPicPr>
            <p:cNvPr id="18" name="Picture 17"/>
            <p:cNvPicPr>
              <a:picLocks noChangeAspect="1"/>
            </p:cNvPicPr>
            <p:nvPr/>
          </p:nvPicPr>
          <p:blipFill>
            <a:blip r:embed="rId14"/>
            <a:stretch>
              <a:fillRect/>
            </a:stretch>
          </p:blipFill>
          <p:spPr>
            <a:xfrm>
              <a:off x="3200400" y="5029200"/>
              <a:ext cx="3200400" cy="317793"/>
            </a:xfrm>
            <a:prstGeom prst="rect">
              <a:avLst/>
            </a:prstGeom>
          </p:spPr>
        </p:pic>
      </p:grpSp>
      <p:sp>
        <p:nvSpPr>
          <p:cNvPr id="2" name="TextBox 1"/>
          <p:cNvSpPr txBox="1"/>
          <p:nvPr/>
        </p:nvSpPr>
        <p:spPr>
          <a:xfrm>
            <a:off x="7239000" y="5943600"/>
            <a:ext cx="582195" cy="338554"/>
          </a:xfrm>
          <a:prstGeom prst="rect">
            <a:avLst/>
          </a:prstGeom>
          <a:noFill/>
        </p:spPr>
        <p:txBody>
          <a:bodyPr wrap="none" rtlCol="0">
            <a:spAutoFit/>
          </a:bodyPr>
          <a:lstStyle/>
          <a:p>
            <a:r>
              <a:rPr lang="en-US" sz="1600" i="1" dirty="0" err="1" smtClean="0">
                <a:latin typeface="Arial"/>
                <a:cs typeface="Arial"/>
              </a:rPr>
              <a:t>μ</a:t>
            </a:r>
            <a:r>
              <a:rPr lang="en-US" sz="1600" i="1" baseline="-25000" dirty="0" err="1" smtClean="0">
                <a:latin typeface="Arial"/>
                <a:cs typeface="Arial"/>
              </a:rPr>
              <a:t>r</a:t>
            </a:r>
            <a:r>
              <a:rPr lang="en-US" sz="1600" dirty="0" smtClean="0">
                <a:latin typeface="Arial"/>
                <a:cs typeface="Arial"/>
              </a:rPr>
              <a:t>-</a:t>
            </a:r>
            <a:r>
              <a:rPr lang="en-US" sz="1600" i="1" dirty="0" smtClean="0">
                <a:latin typeface="Arial"/>
                <a:cs typeface="Arial"/>
              </a:rPr>
              <a:t>a</a:t>
            </a:r>
            <a:endParaRPr lang="en-US" sz="1600" i="1" dirty="0">
              <a:latin typeface="Arial"/>
              <a:cs typeface="Arial"/>
            </a:endParaRPr>
          </a:p>
        </p:txBody>
      </p:sp>
      <p:sp>
        <p:nvSpPr>
          <p:cNvPr id="58" name="Content Placeholder 2"/>
          <p:cNvSpPr txBox="1">
            <a:spLocks/>
          </p:cNvSpPr>
          <p:nvPr/>
        </p:nvSpPr>
        <p:spPr bwMode="auto">
          <a:xfrm>
            <a:off x="228600" y="1295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lvl1pPr marL="342900" indent="-342900">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spcBef>
                <a:spcPct val="20000"/>
              </a:spcBef>
              <a:buSzPct val="100000"/>
              <a:buFont typeface="Wingdings" charset="0"/>
              <a:buChar char="§"/>
            </a:pPr>
            <a:r>
              <a:rPr lang="en-US" sz="2000" b="1" dirty="0" smtClean="0">
                <a:solidFill>
                  <a:srgbClr val="800000"/>
                </a:solidFill>
                <a:latin typeface="Arial" charset="0"/>
                <a:cs typeface="Arial" charset="0"/>
              </a:rPr>
              <a:t>Necessary condition</a:t>
            </a:r>
            <a:r>
              <a:rPr lang="en-US" sz="2000" dirty="0" smtClean="0">
                <a:latin typeface="Arial" charset="0"/>
                <a:cs typeface="Arial" charset="0"/>
              </a:rPr>
              <a:t>:</a:t>
            </a:r>
            <a:endParaRPr lang="en-US" sz="2000" dirty="0">
              <a:latin typeface="Arial" charset="0"/>
              <a:cs typeface="Arial" charset="0"/>
            </a:endParaRPr>
          </a:p>
        </p:txBody>
      </p:sp>
      <p:graphicFrame>
        <p:nvGraphicFramePr>
          <p:cNvPr id="103" name="Object 102"/>
          <p:cNvGraphicFramePr>
            <a:graphicFrameLocks noChangeAspect="1"/>
          </p:cNvGraphicFramePr>
          <p:nvPr>
            <p:extLst>
              <p:ext uri="{D42A27DB-BD31-4B8C-83A1-F6EECF244321}">
                <p14:modId xmlns:p14="http://schemas.microsoft.com/office/powerpoint/2010/main" val="508841962"/>
              </p:ext>
            </p:extLst>
          </p:nvPr>
        </p:nvGraphicFramePr>
        <p:xfrm>
          <a:off x="2209800" y="3130550"/>
          <a:ext cx="1741557" cy="527050"/>
        </p:xfrm>
        <a:graphic>
          <a:graphicData uri="http://schemas.openxmlformats.org/presentationml/2006/ole">
            <mc:AlternateContent xmlns:mc="http://schemas.openxmlformats.org/markup-compatibility/2006">
              <mc:Choice xmlns:v="urn:schemas-microsoft-com:vml" Requires="v">
                <p:oleObj spid="_x0000_s53877" name="Equation" r:id="rId15" imgW="965200" imgH="292100" progId="Equation.3">
                  <p:embed/>
                </p:oleObj>
              </mc:Choice>
              <mc:Fallback>
                <p:oleObj name="Equation" r:id="rId15" imgW="965200" imgH="292100" progId="Equation.3">
                  <p:embed/>
                  <p:pic>
                    <p:nvPicPr>
                      <p:cNvPr id="0" name=""/>
                      <p:cNvPicPr/>
                      <p:nvPr/>
                    </p:nvPicPr>
                    <p:blipFill>
                      <a:blip r:embed="rId16"/>
                      <a:stretch>
                        <a:fillRect/>
                      </a:stretch>
                    </p:blipFill>
                    <p:spPr>
                      <a:xfrm>
                        <a:off x="2209800" y="3130550"/>
                        <a:ext cx="1741557" cy="527050"/>
                      </a:xfrm>
                      <a:prstGeom prst="rect">
                        <a:avLst/>
                      </a:prstGeom>
                    </p:spPr>
                  </p:pic>
                </p:oleObj>
              </mc:Fallback>
            </mc:AlternateContent>
          </a:graphicData>
        </a:graphic>
      </p:graphicFrame>
      <p:grpSp>
        <p:nvGrpSpPr>
          <p:cNvPr id="104" name="Group 103"/>
          <p:cNvGrpSpPr/>
          <p:nvPr/>
        </p:nvGrpSpPr>
        <p:grpSpPr>
          <a:xfrm>
            <a:off x="6248400" y="2514600"/>
            <a:ext cx="2743200" cy="1752600"/>
            <a:chOff x="6019800" y="2971800"/>
            <a:chExt cx="2743200" cy="1752600"/>
          </a:xfrm>
        </p:grpSpPr>
        <p:sp>
          <p:nvSpPr>
            <p:cNvPr id="105" name="Rectangle 104"/>
            <p:cNvSpPr/>
            <p:nvPr/>
          </p:nvSpPr>
          <p:spPr bwMode="auto">
            <a:xfrm>
              <a:off x="7016750" y="2971800"/>
              <a:ext cx="349250" cy="279400"/>
            </a:xfrm>
            <a:prstGeom prst="rect">
              <a:avLst/>
            </a:prstGeom>
            <a:noFill/>
            <a:ln w="127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a:cs typeface="Arial"/>
                </a:rPr>
                <a:t>R1</a:t>
              </a:r>
            </a:p>
          </p:txBody>
        </p:sp>
        <p:sp>
          <p:nvSpPr>
            <p:cNvPr id="106" name="Rectangle 105"/>
            <p:cNvSpPr/>
            <p:nvPr/>
          </p:nvSpPr>
          <p:spPr bwMode="auto">
            <a:xfrm>
              <a:off x="7366000" y="2971800"/>
              <a:ext cx="349250" cy="279400"/>
            </a:xfrm>
            <a:prstGeom prst="rect">
              <a:avLst/>
            </a:prstGeom>
            <a:noFill/>
            <a:ln w="127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a:cs typeface="Arial"/>
                </a:rPr>
                <a:t>R2</a:t>
              </a:r>
            </a:p>
          </p:txBody>
        </p:sp>
        <p:sp>
          <p:nvSpPr>
            <p:cNvPr id="107" name="Rectangle 106"/>
            <p:cNvSpPr/>
            <p:nvPr/>
          </p:nvSpPr>
          <p:spPr bwMode="auto">
            <a:xfrm>
              <a:off x="7715250" y="2971800"/>
              <a:ext cx="349250" cy="279400"/>
            </a:xfrm>
            <a:prstGeom prst="rect">
              <a:avLst/>
            </a:prstGeom>
            <a:noFill/>
            <a:ln w="127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Geneva"/>
              </a:endParaRPr>
            </a:p>
          </p:txBody>
        </p:sp>
        <p:grpSp>
          <p:nvGrpSpPr>
            <p:cNvPr id="108" name="Group 107"/>
            <p:cNvGrpSpPr/>
            <p:nvPr/>
          </p:nvGrpSpPr>
          <p:grpSpPr>
            <a:xfrm>
              <a:off x="6248400" y="3530600"/>
              <a:ext cx="1047750" cy="279400"/>
              <a:chOff x="5410200" y="5257800"/>
              <a:chExt cx="1143000" cy="304800"/>
            </a:xfrm>
          </p:grpSpPr>
          <p:sp>
            <p:nvSpPr>
              <p:cNvPr id="126" name="Rectangle 125"/>
              <p:cNvSpPr/>
              <p:nvPr/>
            </p:nvSpPr>
            <p:spPr bwMode="auto">
              <a:xfrm>
                <a:off x="5410200" y="5257800"/>
                <a:ext cx="381000" cy="304800"/>
              </a:xfrm>
              <a:prstGeom prst="rect">
                <a:avLst/>
              </a:prstGeom>
              <a:noFill/>
              <a:ln w="127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a:cs typeface="Arial"/>
                  </a:rPr>
                  <a:t>R3</a:t>
                </a:r>
              </a:p>
            </p:txBody>
          </p:sp>
          <p:sp>
            <p:nvSpPr>
              <p:cNvPr id="127" name="Rectangle 126"/>
              <p:cNvSpPr/>
              <p:nvPr/>
            </p:nvSpPr>
            <p:spPr bwMode="auto">
              <a:xfrm>
                <a:off x="5791200" y="5257800"/>
                <a:ext cx="381000" cy="304800"/>
              </a:xfrm>
              <a:prstGeom prst="rect">
                <a:avLst/>
              </a:prstGeom>
              <a:noFill/>
              <a:ln w="127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a:cs typeface="Arial"/>
                  </a:rPr>
                  <a:t>R4</a:t>
                </a:r>
              </a:p>
            </p:txBody>
          </p:sp>
          <p:sp>
            <p:nvSpPr>
              <p:cNvPr id="128" name="Rectangle 127"/>
              <p:cNvSpPr/>
              <p:nvPr/>
            </p:nvSpPr>
            <p:spPr bwMode="auto">
              <a:xfrm>
                <a:off x="6172200" y="5257800"/>
                <a:ext cx="381000" cy="304800"/>
              </a:xfrm>
              <a:prstGeom prst="rect">
                <a:avLst/>
              </a:prstGeom>
              <a:noFill/>
              <a:ln w="127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a:cs typeface="Arial"/>
                  </a:rPr>
                  <a:t>R5</a:t>
                </a:r>
              </a:p>
            </p:txBody>
          </p:sp>
        </p:grpSp>
        <p:grpSp>
          <p:nvGrpSpPr>
            <p:cNvPr id="109" name="Group 108"/>
            <p:cNvGrpSpPr/>
            <p:nvPr/>
          </p:nvGrpSpPr>
          <p:grpSpPr>
            <a:xfrm>
              <a:off x="7715250" y="3530600"/>
              <a:ext cx="1047750" cy="279400"/>
              <a:chOff x="7010400" y="5257800"/>
              <a:chExt cx="1143000" cy="304800"/>
            </a:xfrm>
          </p:grpSpPr>
          <p:sp>
            <p:nvSpPr>
              <p:cNvPr id="123" name="Rectangle 122"/>
              <p:cNvSpPr/>
              <p:nvPr/>
            </p:nvSpPr>
            <p:spPr bwMode="auto">
              <a:xfrm>
                <a:off x="7010400" y="5257800"/>
                <a:ext cx="381000" cy="304800"/>
              </a:xfrm>
              <a:prstGeom prst="rect">
                <a:avLst/>
              </a:prstGeom>
              <a:noFill/>
              <a:ln w="127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a:cs typeface="Arial"/>
                  </a:rPr>
                  <a:t>R6</a:t>
                </a:r>
              </a:p>
            </p:txBody>
          </p:sp>
          <p:sp>
            <p:nvSpPr>
              <p:cNvPr id="124" name="Rectangle 123"/>
              <p:cNvSpPr/>
              <p:nvPr/>
            </p:nvSpPr>
            <p:spPr bwMode="auto">
              <a:xfrm>
                <a:off x="7391400" y="5257800"/>
                <a:ext cx="381000" cy="304800"/>
              </a:xfrm>
              <a:prstGeom prst="rect">
                <a:avLst/>
              </a:prstGeom>
              <a:noFill/>
              <a:ln w="127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a:cs typeface="Arial"/>
                  </a:rPr>
                  <a:t>R7</a:t>
                </a:r>
              </a:p>
            </p:txBody>
          </p:sp>
          <p:sp>
            <p:nvSpPr>
              <p:cNvPr id="125" name="Rectangle 124"/>
              <p:cNvSpPr/>
              <p:nvPr/>
            </p:nvSpPr>
            <p:spPr bwMode="auto">
              <a:xfrm>
                <a:off x="7772400" y="5257800"/>
                <a:ext cx="381000" cy="304800"/>
              </a:xfrm>
              <a:prstGeom prst="rect">
                <a:avLst/>
              </a:prstGeom>
              <a:noFill/>
              <a:ln w="127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Geneva"/>
                </a:endParaRPr>
              </a:p>
            </p:txBody>
          </p:sp>
        </p:grpSp>
        <p:cxnSp>
          <p:nvCxnSpPr>
            <p:cNvPr id="110" name="Straight Arrow Connector 109"/>
            <p:cNvCxnSpPr>
              <a:stCxn id="105" idx="2"/>
              <a:endCxn id="127" idx="0"/>
            </p:cNvCxnSpPr>
            <p:nvPr/>
          </p:nvCxnSpPr>
          <p:spPr bwMode="auto">
            <a:xfrm flipH="1">
              <a:off x="6772275" y="3251200"/>
              <a:ext cx="419100" cy="2794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Arrow Connector 110"/>
            <p:cNvCxnSpPr>
              <a:stCxn id="106" idx="2"/>
              <a:endCxn id="124" idx="0"/>
            </p:cNvCxnSpPr>
            <p:nvPr/>
          </p:nvCxnSpPr>
          <p:spPr bwMode="auto">
            <a:xfrm>
              <a:off x="7540625" y="3251200"/>
              <a:ext cx="698500" cy="2794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Rectangle 111"/>
            <p:cNvSpPr/>
            <p:nvPr/>
          </p:nvSpPr>
          <p:spPr bwMode="auto">
            <a:xfrm>
              <a:off x="6019800" y="4191000"/>
              <a:ext cx="609600" cy="533400"/>
            </a:xfrm>
            <a:prstGeom prst="rect">
              <a:avLst/>
            </a:prstGeom>
            <a:noFill/>
            <a:ln w="127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113" name="Oval 112"/>
            <p:cNvSpPr/>
            <p:nvPr/>
          </p:nvSpPr>
          <p:spPr bwMode="auto">
            <a:xfrm>
              <a:off x="6096000" y="4267200"/>
              <a:ext cx="76200" cy="76200"/>
            </a:xfrm>
            <a:prstGeom prst="ellipse">
              <a:avLst/>
            </a:prstGeom>
            <a:solidFill>
              <a:srgbClr val="0000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114" name="Oval 113"/>
            <p:cNvSpPr/>
            <p:nvPr/>
          </p:nvSpPr>
          <p:spPr bwMode="auto">
            <a:xfrm>
              <a:off x="6248400" y="4419600"/>
              <a:ext cx="76200" cy="76200"/>
            </a:xfrm>
            <a:prstGeom prst="ellipse">
              <a:avLst/>
            </a:prstGeom>
            <a:solidFill>
              <a:srgbClr val="0000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115" name="Oval 114"/>
            <p:cNvSpPr/>
            <p:nvPr/>
          </p:nvSpPr>
          <p:spPr bwMode="auto">
            <a:xfrm>
              <a:off x="6400800" y="4267200"/>
              <a:ext cx="76200" cy="76200"/>
            </a:xfrm>
            <a:prstGeom prst="ellipse">
              <a:avLst/>
            </a:prstGeom>
            <a:solidFill>
              <a:srgbClr val="0000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116" name="Oval 115"/>
            <p:cNvSpPr/>
            <p:nvPr/>
          </p:nvSpPr>
          <p:spPr bwMode="auto">
            <a:xfrm>
              <a:off x="6400800" y="4572000"/>
              <a:ext cx="76200" cy="76200"/>
            </a:xfrm>
            <a:prstGeom prst="ellipse">
              <a:avLst/>
            </a:prstGeom>
            <a:solidFill>
              <a:srgbClr val="0000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cxnSp>
          <p:nvCxnSpPr>
            <p:cNvPr id="117" name="Straight Arrow Connector 116"/>
            <p:cNvCxnSpPr>
              <a:stCxn id="126" idx="2"/>
              <a:endCxn id="112" idx="0"/>
            </p:cNvCxnSpPr>
            <p:nvPr/>
          </p:nvCxnSpPr>
          <p:spPr bwMode="auto">
            <a:xfrm flipH="1">
              <a:off x="6324600" y="3810000"/>
              <a:ext cx="98425" cy="3810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Arrow Connector 117"/>
            <p:cNvCxnSpPr>
              <a:stCxn id="127" idx="2"/>
            </p:cNvCxnSpPr>
            <p:nvPr/>
          </p:nvCxnSpPr>
          <p:spPr bwMode="auto">
            <a:xfrm>
              <a:off x="6772275" y="3810000"/>
              <a:ext cx="161925" cy="3810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Arrow Connector 118"/>
            <p:cNvCxnSpPr>
              <a:stCxn id="128" idx="2"/>
            </p:cNvCxnSpPr>
            <p:nvPr/>
          </p:nvCxnSpPr>
          <p:spPr bwMode="auto">
            <a:xfrm>
              <a:off x="7121525" y="3810000"/>
              <a:ext cx="193675" cy="3810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Arrow Connector 119"/>
            <p:cNvCxnSpPr>
              <a:stCxn id="123" idx="2"/>
            </p:cNvCxnSpPr>
            <p:nvPr/>
          </p:nvCxnSpPr>
          <p:spPr bwMode="auto">
            <a:xfrm>
              <a:off x="7889875" y="3810000"/>
              <a:ext cx="187325" cy="3810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Arrow Connector 120"/>
            <p:cNvCxnSpPr>
              <a:stCxn id="124" idx="2"/>
            </p:cNvCxnSpPr>
            <p:nvPr/>
          </p:nvCxnSpPr>
          <p:spPr bwMode="auto">
            <a:xfrm>
              <a:off x="8239125" y="3810000"/>
              <a:ext cx="142875" cy="3810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TextBox 121"/>
            <p:cNvSpPr txBox="1"/>
            <p:nvPr/>
          </p:nvSpPr>
          <p:spPr>
            <a:xfrm>
              <a:off x="7086600" y="4191000"/>
              <a:ext cx="501760" cy="461665"/>
            </a:xfrm>
            <a:prstGeom prst="rect">
              <a:avLst/>
            </a:prstGeom>
            <a:noFill/>
          </p:spPr>
          <p:txBody>
            <a:bodyPr wrap="none" rtlCol="0">
              <a:spAutoFit/>
            </a:bodyPr>
            <a:lstStyle/>
            <a:p>
              <a:r>
                <a:rPr lang="en-US" dirty="0" smtClean="0"/>
                <a:t>…</a:t>
              </a:r>
              <a:endParaRPr lang="en-US" dirty="0"/>
            </a:p>
          </p:txBody>
        </p:sp>
      </p:grpSp>
      <p:pic>
        <p:nvPicPr>
          <p:cNvPr id="7" name="Picture 6"/>
          <p:cNvPicPr>
            <a:picLocks noChangeAspect="1"/>
          </p:cNvPicPr>
          <p:nvPr/>
        </p:nvPicPr>
        <p:blipFill>
          <a:blip r:embed="rId17"/>
          <a:stretch>
            <a:fillRect/>
          </a:stretch>
        </p:blipFill>
        <p:spPr>
          <a:xfrm>
            <a:off x="3468029" y="4851400"/>
            <a:ext cx="189571" cy="228600"/>
          </a:xfrm>
          <a:prstGeom prst="rect">
            <a:avLst/>
          </a:prstGeom>
        </p:spPr>
      </p:pic>
      <p:grpSp>
        <p:nvGrpSpPr>
          <p:cNvPr id="11" name="Group 10"/>
          <p:cNvGrpSpPr/>
          <p:nvPr/>
        </p:nvGrpSpPr>
        <p:grpSpPr>
          <a:xfrm>
            <a:off x="4038600" y="1828800"/>
            <a:ext cx="2057400" cy="762000"/>
            <a:chOff x="4038600" y="1828800"/>
            <a:chExt cx="2057400" cy="762000"/>
          </a:xfrm>
        </p:grpSpPr>
        <p:cxnSp>
          <p:nvCxnSpPr>
            <p:cNvPr id="10" name="Straight Connector 9"/>
            <p:cNvCxnSpPr/>
            <p:nvPr/>
          </p:nvCxnSpPr>
          <p:spPr bwMode="auto">
            <a:xfrm>
              <a:off x="4038600" y="2590800"/>
              <a:ext cx="304800" cy="0"/>
            </a:xfrm>
            <a:prstGeom prst="line">
              <a:avLst/>
            </a:prstGeom>
            <a:solidFill>
              <a:schemeClr val="accent1"/>
            </a:solidFill>
            <a:ln w="190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p:nvPr/>
          </p:nvCxnSpPr>
          <p:spPr bwMode="auto">
            <a:xfrm>
              <a:off x="4038600" y="1828800"/>
              <a:ext cx="304800" cy="0"/>
            </a:xfrm>
            <a:prstGeom prst="line">
              <a:avLst/>
            </a:prstGeom>
            <a:solidFill>
              <a:schemeClr val="accent1"/>
            </a:solidFill>
            <a:ln w="190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a:off x="5791200" y="1828800"/>
              <a:ext cx="304800" cy="0"/>
            </a:xfrm>
            <a:prstGeom prst="line">
              <a:avLst/>
            </a:prstGeom>
            <a:solidFill>
              <a:schemeClr val="accent1"/>
            </a:solidFill>
            <a:ln w="190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a:off x="5791200" y="2590800"/>
              <a:ext cx="304800" cy="0"/>
            </a:xfrm>
            <a:prstGeom prst="line">
              <a:avLst/>
            </a:prstGeom>
            <a:solidFill>
              <a:schemeClr val="accent1"/>
            </a:solidFill>
            <a:ln w="190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6" name="Oval 75"/>
          <p:cNvSpPr/>
          <p:nvPr/>
        </p:nvSpPr>
        <p:spPr bwMode="auto">
          <a:xfrm>
            <a:off x="7810500" y="5676900"/>
            <a:ext cx="76200" cy="76200"/>
          </a:xfrm>
          <a:prstGeom prst="ellipse">
            <a:avLst/>
          </a:prstGeom>
          <a:solidFill>
            <a:srgbClr val="0000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77" name="Oval 76"/>
          <p:cNvSpPr/>
          <p:nvPr/>
        </p:nvSpPr>
        <p:spPr bwMode="auto">
          <a:xfrm>
            <a:off x="7581900" y="4660900"/>
            <a:ext cx="76200" cy="76200"/>
          </a:xfrm>
          <a:prstGeom prst="ellipse">
            <a:avLst/>
          </a:prstGeom>
          <a:solidFill>
            <a:srgbClr val="0000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grpSp>
        <p:nvGrpSpPr>
          <p:cNvPr id="20" name="Group 19"/>
          <p:cNvGrpSpPr/>
          <p:nvPr/>
        </p:nvGrpSpPr>
        <p:grpSpPr>
          <a:xfrm>
            <a:off x="4013200" y="2667000"/>
            <a:ext cx="375472" cy="533400"/>
            <a:chOff x="4013200" y="2667000"/>
            <a:chExt cx="375472" cy="533400"/>
          </a:xfrm>
        </p:grpSpPr>
        <p:grpSp>
          <p:nvGrpSpPr>
            <p:cNvPr id="13" name="Group 12"/>
            <p:cNvGrpSpPr/>
            <p:nvPr/>
          </p:nvGrpSpPr>
          <p:grpSpPr>
            <a:xfrm>
              <a:off x="4140200" y="2667000"/>
              <a:ext cx="76200" cy="228600"/>
              <a:chOff x="4191000" y="2667000"/>
              <a:chExt cx="76200" cy="228600"/>
            </a:xfrm>
          </p:grpSpPr>
          <p:cxnSp>
            <p:nvCxnSpPr>
              <p:cNvPr id="12" name="Straight Connector 11"/>
              <p:cNvCxnSpPr/>
              <p:nvPr/>
            </p:nvCxnSpPr>
            <p:spPr bwMode="auto">
              <a:xfrm>
                <a:off x="4191000" y="2667000"/>
                <a:ext cx="0" cy="228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p:nvPr/>
            </p:nvCxnSpPr>
            <p:spPr bwMode="auto">
              <a:xfrm>
                <a:off x="4267200" y="2667000"/>
                <a:ext cx="0" cy="228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TextBox 15"/>
            <p:cNvSpPr txBox="1"/>
            <p:nvPr/>
          </p:nvSpPr>
          <p:spPr>
            <a:xfrm>
              <a:off x="4013200" y="2800290"/>
              <a:ext cx="375472" cy="400110"/>
            </a:xfrm>
            <a:prstGeom prst="rect">
              <a:avLst/>
            </a:prstGeom>
            <a:noFill/>
          </p:spPr>
          <p:txBody>
            <a:bodyPr wrap="none" rtlCol="0">
              <a:spAutoFit/>
            </a:bodyPr>
            <a:lstStyle/>
            <a:p>
              <a:r>
                <a:rPr lang="en-US" sz="2000" i="1" dirty="0" smtClean="0">
                  <a:latin typeface="Arial"/>
                  <a:cs typeface="Arial"/>
                </a:rPr>
                <a:t>x</a:t>
              </a:r>
              <a:endParaRPr lang="en-US" sz="2000" i="1" dirty="0">
                <a:latin typeface="Arial"/>
                <a:cs typeface="Arial"/>
              </a:endParaRPr>
            </a:p>
          </p:txBody>
        </p:sp>
      </p:grpSp>
      <p:grpSp>
        <p:nvGrpSpPr>
          <p:cNvPr id="21" name="Group 20"/>
          <p:cNvGrpSpPr/>
          <p:nvPr/>
        </p:nvGrpSpPr>
        <p:grpSpPr>
          <a:xfrm>
            <a:off x="5740400" y="2667000"/>
            <a:ext cx="375472" cy="552510"/>
            <a:chOff x="5740400" y="2667000"/>
            <a:chExt cx="375472" cy="552510"/>
          </a:xfrm>
        </p:grpSpPr>
        <p:grpSp>
          <p:nvGrpSpPr>
            <p:cNvPr id="80" name="Group 79"/>
            <p:cNvGrpSpPr/>
            <p:nvPr/>
          </p:nvGrpSpPr>
          <p:grpSpPr>
            <a:xfrm>
              <a:off x="5867400" y="2667000"/>
              <a:ext cx="76200" cy="228600"/>
              <a:chOff x="4191000" y="2667000"/>
              <a:chExt cx="76200" cy="228600"/>
            </a:xfrm>
          </p:grpSpPr>
          <p:cxnSp>
            <p:nvCxnSpPr>
              <p:cNvPr id="81" name="Straight Connector 80"/>
              <p:cNvCxnSpPr/>
              <p:nvPr/>
            </p:nvCxnSpPr>
            <p:spPr bwMode="auto">
              <a:xfrm>
                <a:off x="4191000" y="2667000"/>
                <a:ext cx="0" cy="228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p:nvPr/>
            </p:nvCxnSpPr>
            <p:spPr bwMode="auto">
              <a:xfrm>
                <a:off x="4267200" y="2667000"/>
                <a:ext cx="0" cy="228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4" name="TextBox 83"/>
            <p:cNvSpPr txBox="1"/>
            <p:nvPr/>
          </p:nvSpPr>
          <p:spPr>
            <a:xfrm>
              <a:off x="5740400" y="2819400"/>
              <a:ext cx="375472" cy="400110"/>
            </a:xfrm>
            <a:prstGeom prst="rect">
              <a:avLst/>
            </a:prstGeom>
            <a:noFill/>
          </p:spPr>
          <p:txBody>
            <a:bodyPr wrap="none" rtlCol="0">
              <a:spAutoFit/>
            </a:bodyPr>
            <a:lstStyle/>
            <a:p>
              <a:r>
                <a:rPr lang="en-US" sz="2000" i="1" dirty="0">
                  <a:latin typeface="Arial"/>
                  <a:cs typeface="Arial"/>
                </a:rPr>
                <a:t>y</a:t>
              </a:r>
            </a:p>
          </p:txBody>
        </p:sp>
      </p:grpSp>
    </p:spTree>
    <p:custDataLst>
      <p:tags r:id="rId2"/>
    </p:custDataLst>
    <p:extLst>
      <p:ext uri="{BB962C8B-B14F-4D97-AF65-F5344CB8AC3E}">
        <p14:creationId xmlns:p14="http://schemas.microsoft.com/office/powerpoint/2010/main" val="3206020509"/>
      </p:ext>
    </p:extLst>
  </p:cSld>
  <p:clrMapOvr>
    <a:masterClrMapping/>
  </p:clrMapOvr>
  <mc:AlternateContent xmlns:mc="http://schemas.openxmlformats.org/markup-compatibility/2006" xmlns:p14="http://schemas.microsoft.com/office/powerpoint/2010/main">
    <mc:Choice Requires="p14">
      <p:transition spd="slow" p14:dur="2000" advTm="146393"/>
    </mc:Choice>
    <mc:Fallback xmlns="">
      <p:transition xmlns:p14="http://schemas.microsoft.com/office/powerpoint/2010/main" spd="slow" advTm="14639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69"/>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76"/>
                                        </p:tgtEl>
                                        <p:attrNameLst>
                                          <p:attrName>style.visibility</p:attrName>
                                        </p:attrNameLst>
                                      </p:cBhvr>
                                      <p:to>
                                        <p:strVal val="hidden"/>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9" grpId="0"/>
      <p:bldP spid="15" grpId="0" animBg="1"/>
      <p:bldP spid="15" grpId="1" animBg="1"/>
      <p:bldP spid="48" grpId="0" animBg="1"/>
      <p:bldP spid="68" grpId="0"/>
      <p:bldP spid="69" grpId="0" animBg="1"/>
      <p:bldP spid="69" grpId="1" animBg="1"/>
      <p:bldP spid="71" grpId="0" animBg="1"/>
      <p:bldP spid="2" grpId="0"/>
      <p:bldP spid="76" grpId="0" animBg="1"/>
      <p:bldP spid="76" grpId="1" animBg="1"/>
      <p:bldP spid="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mai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4756" y="5382558"/>
            <a:ext cx="1475844" cy="511238"/>
          </a:xfrm>
          <a:prstGeom prst="rect">
            <a:avLst/>
          </a:prstGeom>
        </p:spPr>
      </p:pic>
      <p:sp>
        <p:nvSpPr>
          <p:cNvPr id="3" name="Rectangle 2"/>
          <p:cNvSpPr/>
          <p:nvPr/>
        </p:nvSpPr>
        <p:spPr bwMode="auto">
          <a:xfrm>
            <a:off x="609600" y="1905000"/>
            <a:ext cx="7848600" cy="1371600"/>
          </a:xfrm>
          <a:prstGeom prst="rect">
            <a:avLst/>
          </a:prstGeom>
          <a:solidFill>
            <a:srgbClr val="A6A6A6"/>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neva"/>
            </a:endParaRPr>
          </a:p>
        </p:txBody>
      </p:sp>
      <p:sp>
        <p:nvSpPr>
          <p:cNvPr id="29697" name="Title 1"/>
          <p:cNvSpPr>
            <a:spLocks noGrp="1"/>
          </p:cNvSpPr>
          <p:nvPr>
            <p:ph type="title"/>
          </p:nvPr>
        </p:nvSpPr>
        <p:spPr/>
        <p:txBody>
          <a:bodyPr/>
          <a:lstStyle/>
          <a:p>
            <a:r>
              <a:rPr lang="en-US" dirty="0">
                <a:latin typeface="Georgia" charset="0"/>
              </a:rPr>
              <a:t>Band Join of Gaussians (a&lt;R.A-S.A&lt;b)</a:t>
            </a:r>
          </a:p>
        </p:txBody>
      </p:sp>
      <p:sp>
        <p:nvSpPr>
          <p:cNvPr id="29698" name="Content Placeholder 2"/>
          <p:cNvSpPr>
            <a:spLocks noGrp="1"/>
          </p:cNvSpPr>
          <p:nvPr>
            <p:ph idx="1"/>
          </p:nvPr>
        </p:nvSpPr>
        <p:spPr>
          <a:xfrm>
            <a:off x="1143000" y="2119867"/>
            <a:ext cx="6858000" cy="914400"/>
          </a:xfrm>
        </p:spPr>
        <p:txBody>
          <a:bodyPr/>
          <a:lstStyle/>
          <a:p>
            <a:pPr marL="0" indent="0">
              <a:buNone/>
            </a:pPr>
            <a:r>
              <a:rPr lang="en-US" altLang="zh-CN" sz="2000" dirty="0" smtClean="0">
                <a:latin typeface="Arial" charset="0"/>
                <a:cs typeface="Arial" charset="0"/>
              </a:rPr>
              <a:t>Given </a:t>
            </a:r>
            <a:r>
              <a:rPr lang="en-US" altLang="zh-CN" sz="2000" i="1" dirty="0">
                <a:latin typeface="Arial" charset="0"/>
                <a:cs typeface="Arial" charset="0"/>
              </a:rPr>
              <a:t>Z</a:t>
            </a:r>
            <a:r>
              <a:rPr lang="en-US" altLang="zh-CN" sz="2000" dirty="0" smtClean="0">
                <a:latin typeface="Arial" charset="0"/>
                <a:cs typeface="Arial" charset="0"/>
              </a:rPr>
              <a:t>~</a:t>
            </a:r>
            <a:r>
              <a:rPr lang="en-US" altLang="zh-CN" sz="2000" dirty="0">
                <a:latin typeface="Arial" charset="0"/>
                <a:cs typeface="Arial" charset="0"/>
              </a:rPr>
              <a:t>N(</a:t>
            </a:r>
            <a:r>
              <a:rPr lang="en-US" sz="2000" i="1" dirty="0" smtClean="0">
                <a:latin typeface="Arial" charset="0"/>
                <a:cs typeface="Arial" charset="0"/>
              </a:rPr>
              <a:t>μ</a:t>
            </a:r>
            <a:r>
              <a:rPr lang="en-US" sz="2000" dirty="0" smtClean="0">
                <a:latin typeface="Arial" charset="0"/>
                <a:cs typeface="Arial" charset="0"/>
              </a:rPr>
              <a:t>,</a:t>
            </a:r>
            <a:r>
              <a:rPr lang="en-US" sz="2000" i="1" dirty="0" smtClean="0">
                <a:latin typeface="Arial" charset="0"/>
                <a:cs typeface="Arial" charset="0"/>
              </a:rPr>
              <a:t>σ</a:t>
            </a:r>
            <a:r>
              <a:rPr lang="en-US" sz="2000" i="1" baseline="30000" dirty="0" smtClean="0">
                <a:latin typeface="Arial" charset="0"/>
                <a:cs typeface="Arial" charset="0"/>
              </a:rPr>
              <a:t>2</a:t>
            </a:r>
            <a:r>
              <a:rPr lang="en-US" altLang="zh-CN" sz="2000" dirty="0" smtClean="0">
                <a:latin typeface="Arial" charset="0"/>
                <a:cs typeface="Arial" charset="0"/>
              </a:rPr>
              <a:t>), </a:t>
            </a:r>
            <a:r>
              <a:rPr lang="en-US" altLang="zh-CN" sz="2000" dirty="0" err="1">
                <a:latin typeface="Arial" charset="0"/>
                <a:cs typeface="Arial" charset="0"/>
              </a:rPr>
              <a:t>Pr</a:t>
            </a:r>
            <a:r>
              <a:rPr lang="en-US" altLang="zh-CN" sz="2000" dirty="0">
                <a:latin typeface="Arial" charset="0"/>
                <a:cs typeface="Arial" charset="0"/>
              </a:rPr>
              <a:t>[</a:t>
            </a:r>
            <a:r>
              <a:rPr lang="en-US" sz="2000" dirty="0">
                <a:latin typeface="Arial" charset="0"/>
                <a:cs typeface="Arial" charset="0"/>
              </a:rPr>
              <a:t>a</a:t>
            </a:r>
            <a:r>
              <a:rPr lang="en-US" sz="2000" dirty="0" smtClean="0">
                <a:latin typeface="Arial" charset="0"/>
                <a:cs typeface="Arial" charset="0"/>
              </a:rPr>
              <a:t>&lt;</a:t>
            </a:r>
            <a:r>
              <a:rPr lang="en-US" sz="2000" i="1" dirty="0">
                <a:latin typeface="Arial" charset="0"/>
                <a:cs typeface="Arial" charset="0"/>
              </a:rPr>
              <a:t>Z</a:t>
            </a:r>
            <a:r>
              <a:rPr lang="en-US" sz="2000" dirty="0" smtClean="0">
                <a:latin typeface="Arial" charset="0"/>
                <a:cs typeface="Arial" charset="0"/>
              </a:rPr>
              <a:t>&lt;</a:t>
            </a:r>
            <a:r>
              <a:rPr lang="en-US" sz="2000" i="1" dirty="0">
                <a:latin typeface="Arial" charset="0"/>
                <a:cs typeface="Arial" charset="0"/>
              </a:rPr>
              <a:t>b</a:t>
            </a:r>
            <a:r>
              <a:rPr lang="en-US" altLang="zh-CN" sz="2000" dirty="0">
                <a:latin typeface="Arial" charset="0"/>
                <a:cs typeface="Arial" charset="0"/>
              </a:rPr>
              <a:t>]</a:t>
            </a:r>
            <a:r>
              <a:rPr lang="en-US" sz="2000" dirty="0">
                <a:latin typeface="Arial" charset="0"/>
                <a:cs typeface="Arial" charset="0"/>
              </a:rPr>
              <a:t> &gt;</a:t>
            </a:r>
            <a:r>
              <a:rPr lang="en-US" sz="2000" dirty="0" smtClean="0">
                <a:latin typeface="Arial" charset="0"/>
                <a:cs typeface="Arial" charset="0"/>
              </a:rPr>
              <a:t> </a:t>
            </a:r>
            <a:r>
              <a:rPr lang="en-US" sz="2000" i="1" dirty="0" err="1">
                <a:latin typeface="Arial" charset="0"/>
                <a:cs typeface="Arial" charset="0"/>
              </a:rPr>
              <a:t>λ</a:t>
            </a:r>
            <a:r>
              <a:rPr lang="en-US" sz="2000" dirty="0">
                <a:solidFill>
                  <a:srgbClr val="800000"/>
                </a:solidFill>
                <a:latin typeface="Arial" charset="0"/>
                <a:cs typeface="Arial" charset="0"/>
              </a:rPr>
              <a:t> </a:t>
            </a:r>
            <a:r>
              <a:rPr lang="en-US" sz="2000" dirty="0" err="1">
                <a:solidFill>
                  <a:srgbClr val="800000"/>
                </a:solidFill>
                <a:latin typeface="Arial" charset="0"/>
                <a:cs typeface="Arial" charset="0"/>
              </a:rPr>
              <a:t>iff</a:t>
            </a:r>
            <a:r>
              <a:rPr lang="en-US" sz="2000" dirty="0">
                <a:solidFill>
                  <a:srgbClr val="000000"/>
                </a:solidFill>
                <a:latin typeface="Arial" charset="0"/>
                <a:cs typeface="Arial" charset="0"/>
              </a:rPr>
              <a:t> </a:t>
            </a:r>
            <a:r>
              <a:rPr lang="en-US" sz="2000" dirty="0" smtClean="0">
                <a:solidFill>
                  <a:srgbClr val="000000"/>
                </a:solidFill>
                <a:latin typeface="Arial" charset="0"/>
                <a:cs typeface="Arial" charset="0"/>
              </a:rPr>
              <a:t>there </a:t>
            </a:r>
            <a:r>
              <a:rPr lang="en-US" sz="2000" dirty="0">
                <a:solidFill>
                  <a:srgbClr val="000000"/>
                </a:solidFill>
                <a:latin typeface="Arial" charset="0"/>
                <a:cs typeface="Arial" charset="0"/>
              </a:rPr>
              <a:t>exists </a:t>
            </a:r>
            <a:r>
              <a:rPr lang="en-US" sz="2000" dirty="0" smtClean="0">
                <a:solidFill>
                  <a:srgbClr val="000000"/>
                </a:solidFill>
                <a:latin typeface="Arial" charset="0"/>
                <a:cs typeface="Arial" charset="0"/>
              </a:rPr>
              <a:t>an                    such </a:t>
            </a:r>
            <a:r>
              <a:rPr lang="en-US" sz="2000" dirty="0">
                <a:solidFill>
                  <a:srgbClr val="000000"/>
                </a:solidFill>
                <a:latin typeface="Arial" charset="0"/>
                <a:cs typeface="Arial" charset="0"/>
              </a:rPr>
              <a:t>that </a:t>
            </a:r>
            <a:endParaRPr lang="en-US" sz="2000" i="1" dirty="0">
              <a:latin typeface="Arial" charset="0"/>
              <a:cs typeface="Arial" charset="0"/>
            </a:endParaRPr>
          </a:p>
        </p:txBody>
      </p:sp>
      <p:graphicFrame>
        <p:nvGraphicFramePr>
          <p:cNvPr id="29702" name="Object 11"/>
          <p:cNvGraphicFramePr>
            <a:graphicFrameLocks noChangeAspect="1"/>
          </p:cNvGraphicFramePr>
          <p:nvPr>
            <p:extLst>
              <p:ext uri="{D42A27DB-BD31-4B8C-83A1-F6EECF244321}">
                <p14:modId xmlns:p14="http://schemas.microsoft.com/office/powerpoint/2010/main" val="2703560194"/>
              </p:ext>
            </p:extLst>
          </p:nvPr>
        </p:nvGraphicFramePr>
        <p:xfrm>
          <a:off x="2362200" y="2474433"/>
          <a:ext cx="3730625" cy="436563"/>
        </p:xfrm>
        <a:graphic>
          <a:graphicData uri="http://schemas.openxmlformats.org/presentationml/2006/ole">
            <mc:AlternateContent xmlns:mc="http://schemas.openxmlformats.org/markup-compatibility/2006">
              <mc:Choice xmlns:v="urn:schemas-microsoft-com:vml" Requires="v">
                <p:oleObj spid="_x0000_s1591" name="Equation" r:id="rId6" imgW="2171700" imgH="254000" progId="Equation.3">
                  <p:embed/>
                </p:oleObj>
              </mc:Choice>
              <mc:Fallback>
                <p:oleObj name="Equation" r:id="rId6" imgW="2171700" imgH="254000" progId="Equation.3">
                  <p:embed/>
                  <p:pic>
                    <p:nvPicPr>
                      <p:cNvPr id="0" name=""/>
                      <p:cNvPicPr>
                        <a:picLocks noChangeAspect="1" noChangeArrowheads="1"/>
                      </p:cNvPicPr>
                      <p:nvPr/>
                    </p:nvPicPr>
                    <p:blipFill>
                      <a:blip r:embed="rId7"/>
                      <a:srcRect/>
                      <a:stretch>
                        <a:fillRect/>
                      </a:stretch>
                    </p:blipFill>
                    <p:spPr bwMode="auto">
                      <a:xfrm>
                        <a:off x="2362200" y="2474433"/>
                        <a:ext cx="3730625" cy="436563"/>
                      </a:xfrm>
                      <a:prstGeom prst="rect">
                        <a:avLst/>
                      </a:prstGeom>
                      <a:solidFill>
                        <a:schemeClr val="bg1">
                          <a:lumMod val="65000"/>
                        </a:schemeClr>
                      </a:solidFill>
                      <a:extLst/>
                    </p:spPr>
                  </p:pic>
                </p:oleObj>
              </mc:Fallback>
            </mc:AlternateContent>
          </a:graphicData>
        </a:graphic>
      </p:graphicFrame>
      <p:graphicFrame>
        <p:nvGraphicFramePr>
          <p:cNvPr id="29700" name="Object 9"/>
          <p:cNvGraphicFramePr>
            <a:graphicFrameLocks noChangeAspect="1"/>
          </p:cNvGraphicFramePr>
          <p:nvPr>
            <p:extLst>
              <p:ext uri="{D42A27DB-BD31-4B8C-83A1-F6EECF244321}">
                <p14:modId xmlns:p14="http://schemas.microsoft.com/office/powerpoint/2010/main" val="4259223588"/>
              </p:ext>
            </p:extLst>
          </p:nvPr>
        </p:nvGraphicFramePr>
        <p:xfrm>
          <a:off x="6824662" y="2170667"/>
          <a:ext cx="1303338" cy="381000"/>
        </p:xfrm>
        <a:graphic>
          <a:graphicData uri="http://schemas.openxmlformats.org/presentationml/2006/ole">
            <mc:AlternateContent xmlns:mc="http://schemas.openxmlformats.org/markup-compatibility/2006">
              <mc:Choice xmlns:v="urn:schemas-microsoft-com:vml" Requires="v">
                <p:oleObj spid="_x0000_s1592" name="Equation" r:id="rId8" imgW="825500" imgH="241300" progId="Equation.3">
                  <p:embed/>
                </p:oleObj>
              </mc:Choice>
              <mc:Fallback>
                <p:oleObj name="Equation" r:id="rId8" imgW="8255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4662" y="2170667"/>
                        <a:ext cx="1303338" cy="381000"/>
                      </a:xfrm>
                      <a:prstGeom prst="rect">
                        <a:avLst/>
                      </a:prstGeom>
                      <a:solidFill>
                        <a:srgbClr val="A6A6A6"/>
                      </a:solidFill>
                      <a:extLst/>
                    </p:spPr>
                  </p:pic>
                </p:oleObj>
              </mc:Fallback>
            </mc:AlternateContent>
          </a:graphicData>
        </a:graphic>
      </p:graphicFrame>
      <p:grpSp>
        <p:nvGrpSpPr>
          <p:cNvPr id="17" name="Group 16"/>
          <p:cNvGrpSpPr>
            <a:grpSpLocks/>
          </p:cNvGrpSpPr>
          <p:nvPr/>
        </p:nvGrpSpPr>
        <p:grpSpPr bwMode="auto">
          <a:xfrm>
            <a:off x="228600" y="3733800"/>
            <a:ext cx="8610600" cy="1371600"/>
            <a:chOff x="381000" y="4191000"/>
            <a:chExt cx="8610600" cy="1371600"/>
          </a:xfrm>
        </p:grpSpPr>
        <p:graphicFrame>
          <p:nvGraphicFramePr>
            <p:cNvPr id="29707" name="Object 8"/>
            <p:cNvGraphicFramePr>
              <a:graphicFrameLocks noChangeAspect="1"/>
            </p:cNvGraphicFramePr>
            <p:nvPr>
              <p:extLst>
                <p:ext uri="{D42A27DB-BD31-4B8C-83A1-F6EECF244321}">
                  <p14:modId xmlns:p14="http://schemas.microsoft.com/office/powerpoint/2010/main" val="1464809865"/>
                </p:ext>
              </p:extLst>
            </p:nvPr>
          </p:nvGraphicFramePr>
          <p:xfrm>
            <a:off x="533400" y="4876800"/>
            <a:ext cx="7818438" cy="685800"/>
          </p:xfrm>
          <a:graphic>
            <a:graphicData uri="http://schemas.openxmlformats.org/presentationml/2006/ole">
              <mc:AlternateContent xmlns:mc="http://schemas.openxmlformats.org/markup-compatibility/2006">
                <mc:Choice xmlns:v="urn:schemas-microsoft-com:vml" Requires="v">
                  <p:oleObj spid="_x0000_s1593" name="Equation" r:id="rId10" imgW="4343400" imgH="381000" progId="Equation.3">
                    <p:embed/>
                  </p:oleObj>
                </mc:Choice>
                <mc:Fallback>
                  <p:oleObj name="Equation" r:id="rId10" imgW="4343400" imgH="381000" progId="Equation.3">
                    <p:embed/>
                    <p:pic>
                      <p:nvPicPr>
                        <p:cNvPr id="0" name=""/>
                        <p:cNvPicPr>
                          <a:picLocks noChangeAspect="1" noChangeArrowheads="1"/>
                        </p:cNvPicPr>
                        <p:nvPr/>
                      </p:nvPicPr>
                      <p:blipFill>
                        <a:blip r:embed="rId11"/>
                        <a:srcRect/>
                        <a:stretch>
                          <a:fillRect/>
                        </a:stretch>
                      </p:blipFill>
                      <p:spPr bwMode="auto">
                        <a:xfrm>
                          <a:off x="533400" y="4876800"/>
                          <a:ext cx="781843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2"/>
            <p:cNvSpPr txBox="1">
              <a:spLocks/>
            </p:cNvSpPr>
            <p:nvPr/>
          </p:nvSpPr>
          <p:spPr bwMode="auto">
            <a:xfrm>
              <a:off x="381000" y="41910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lvl1pPr marL="342900" indent="-342900" algn="l" rtl="0" eaLnBrk="0" fontAlgn="base" hangingPunct="0">
                <a:spcBef>
                  <a:spcPct val="20000"/>
                </a:spcBef>
                <a:spcAft>
                  <a:spcPct val="0"/>
                </a:spcAft>
                <a:buSzPct val="100000"/>
                <a:buFont typeface="Wingdings" charset="0"/>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100000"/>
                <a:buFont typeface="Times"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SzPct val="100000"/>
                <a:buFont typeface="Times" charset="0"/>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100000"/>
                <a:buFont typeface="Times"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SzPct val="100000"/>
                <a:buFont typeface="Times" charset="0"/>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6pPr>
              <a:lvl7pPr marL="29718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7pPr>
              <a:lvl8pPr marL="34290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8pPr>
              <a:lvl9pPr marL="38862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9pPr>
            </a:lstStyle>
            <a:p>
              <a:pPr>
                <a:defRPr/>
              </a:pPr>
              <a:r>
                <a:rPr lang="en-US" sz="2000" b="1" dirty="0" smtClean="0">
                  <a:solidFill>
                    <a:srgbClr val="800000"/>
                  </a:solidFill>
                  <a:latin typeface="Arial"/>
                  <a:cs typeface="Arial"/>
                </a:rPr>
                <a:t>Search key</a:t>
              </a:r>
              <a:r>
                <a:rPr lang="en-US" sz="2000" dirty="0" smtClean="0">
                  <a:latin typeface="Arial"/>
                  <a:cs typeface="Arial"/>
                </a:rPr>
                <a:t>:</a:t>
              </a:r>
            </a:p>
            <a:p>
              <a:pPr>
                <a:defRPr/>
              </a:pPr>
              <a:r>
                <a:rPr lang="en-US" sz="2000" b="1" dirty="0" smtClean="0">
                  <a:solidFill>
                    <a:srgbClr val="800000"/>
                  </a:solidFill>
                  <a:latin typeface="Arial"/>
                  <a:cs typeface="Arial"/>
                </a:rPr>
                <a:t>Query region</a:t>
              </a:r>
              <a:r>
                <a:rPr lang="en-US" sz="2000" dirty="0" smtClean="0">
                  <a:latin typeface="Arial"/>
                  <a:cs typeface="Arial"/>
                </a:rPr>
                <a:t>: </a:t>
              </a:r>
            </a:p>
            <a:p>
              <a:pPr marL="0" indent="0">
                <a:buFont typeface="Wingdings" charset="0"/>
                <a:buNone/>
                <a:defRPr/>
              </a:pPr>
              <a:endParaRPr lang="en-US" i="1" dirty="0" smtClean="0">
                <a:latin typeface="Arial"/>
                <a:cs typeface="Arial"/>
              </a:endParaRPr>
            </a:p>
          </p:txBody>
        </p:sp>
      </p:grpSp>
      <p:sp>
        <p:nvSpPr>
          <p:cNvPr id="2" name="Rounded Rectangle 1"/>
          <p:cNvSpPr/>
          <p:nvPr/>
        </p:nvSpPr>
        <p:spPr bwMode="auto">
          <a:xfrm>
            <a:off x="266700" y="1295400"/>
            <a:ext cx="8572500" cy="6096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a:latin typeface="Arial" charset="0"/>
                <a:cs typeface="Arial" charset="0"/>
              </a:rPr>
              <a:t>Gaussian properties </a:t>
            </a:r>
            <a:r>
              <a:rPr lang="en-US" dirty="0" smtClean="0">
                <a:latin typeface="Arial" charset="0"/>
                <a:cs typeface="Arial" charset="0"/>
              </a:rPr>
              <a:t>offer a </a:t>
            </a:r>
            <a:r>
              <a:rPr lang="en-US" dirty="0">
                <a:solidFill>
                  <a:srgbClr val="800000"/>
                </a:solidFill>
                <a:latin typeface="Arial" charset="0"/>
                <a:cs typeface="Arial" charset="0"/>
              </a:rPr>
              <a:t>sufficient and necessary </a:t>
            </a:r>
            <a:r>
              <a:rPr lang="en-US" dirty="0" smtClean="0">
                <a:solidFill>
                  <a:srgbClr val="800000"/>
                </a:solidFill>
                <a:latin typeface="Arial" charset="0"/>
                <a:cs typeface="Arial" charset="0"/>
              </a:rPr>
              <a:t>condition</a:t>
            </a:r>
            <a:endParaRPr lang="en-US" dirty="0">
              <a:latin typeface="Arial"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neva"/>
            </a:endParaRPr>
          </a:p>
        </p:txBody>
      </p:sp>
      <p:sp>
        <p:nvSpPr>
          <p:cNvPr id="18" name="Content Placeholder 2"/>
          <p:cNvSpPr txBox="1">
            <a:spLocks/>
          </p:cNvSpPr>
          <p:nvPr/>
        </p:nvSpPr>
        <p:spPr bwMode="auto">
          <a:xfrm>
            <a:off x="228600" y="6096000"/>
            <a:ext cx="861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lvl1pPr marL="342900" indent="-342900" algn="l" rtl="0" eaLnBrk="0" fontAlgn="base" hangingPunct="0">
              <a:spcBef>
                <a:spcPct val="20000"/>
              </a:spcBef>
              <a:spcAft>
                <a:spcPct val="0"/>
              </a:spcAft>
              <a:buSzPct val="100000"/>
              <a:buFont typeface="Wingdings" charset="0"/>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100000"/>
              <a:buFont typeface="Times" charset="0"/>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SzPct val="100000"/>
              <a:buFont typeface="Times" charset="0"/>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100000"/>
              <a:buFont typeface="Times"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SzPct val="100000"/>
              <a:buFont typeface="Times" charset="0"/>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6pPr>
            <a:lvl7pPr marL="29718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7pPr>
            <a:lvl8pPr marL="34290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8pPr>
            <a:lvl9pPr marL="38862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9pPr>
          </a:lstStyle>
          <a:p>
            <a:pPr>
              <a:defRPr/>
            </a:pPr>
            <a:r>
              <a:rPr lang="en-US" sz="2000" b="1" dirty="0" smtClean="0">
                <a:solidFill>
                  <a:srgbClr val="800000"/>
                </a:solidFill>
                <a:latin typeface="Arial"/>
                <a:cs typeface="Arial"/>
              </a:rPr>
              <a:t>Overlap test</a:t>
            </a:r>
            <a:r>
              <a:rPr lang="en-US" sz="2000" dirty="0" smtClean="0">
                <a:latin typeface="Arial"/>
                <a:cs typeface="Arial"/>
              </a:rPr>
              <a:t>: Requires math derivation; can be implemented efficiently</a:t>
            </a:r>
            <a:endParaRPr lang="en-US" i="1" dirty="0" smtClean="0">
              <a:latin typeface="Arial"/>
              <a:cs typeface="Arial"/>
            </a:endParaRPr>
          </a:p>
        </p:txBody>
      </p:sp>
      <p:grpSp>
        <p:nvGrpSpPr>
          <p:cNvPr id="8" name="Group 7"/>
          <p:cNvGrpSpPr>
            <a:grpSpLocks/>
          </p:cNvGrpSpPr>
          <p:nvPr/>
        </p:nvGrpSpPr>
        <p:grpSpPr bwMode="auto">
          <a:xfrm>
            <a:off x="2743200" y="2500868"/>
            <a:ext cx="4038600" cy="764066"/>
            <a:chOff x="4419600" y="1981200"/>
            <a:chExt cx="4038769" cy="763632"/>
          </a:xfrm>
        </p:grpSpPr>
        <p:sp>
          <p:nvSpPr>
            <p:cNvPr id="29704" name="TextBox 16"/>
            <p:cNvSpPr txBox="1">
              <a:spLocks noChangeArrowheads="1"/>
            </p:cNvSpPr>
            <p:nvPr/>
          </p:nvSpPr>
          <p:spPr bwMode="auto">
            <a:xfrm>
              <a:off x="4419600" y="1981200"/>
              <a:ext cx="762000" cy="399883"/>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2000" dirty="0"/>
                <a:t>   </a:t>
              </a:r>
            </a:p>
          </p:txBody>
        </p:sp>
        <p:cxnSp>
          <p:nvCxnSpPr>
            <p:cNvPr id="29705" name="Straight Arrow Connector 19"/>
            <p:cNvCxnSpPr>
              <a:cxnSpLocks noChangeShapeType="1"/>
            </p:cNvCxnSpPr>
            <p:nvPr/>
          </p:nvCxnSpPr>
          <p:spPr bwMode="auto">
            <a:xfrm>
              <a:off x="4724400" y="2361984"/>
              <a:ext cx="76216" cy="216896"/>
            </a:xfrm>
            <a:prstGeom prst="straightConnector1">
              <a:avLst/>
            </a:prstGeom>
            <a:noFill/>
            <a:ln w="12700">
              <a:solidFill>
                <a:srgbClr val="8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06" name="TextBox 2"/>
            <p:cNvSpPr txBox="1">
              <a:spLocks noChangeArrowheads="1"/>
            </p:cNvSpPr>
            <p:nvPr/>
          </p:nvSpPr>
          <p:spPr bwMode="auto">
            <a:xfrm>
              <a:off x="4772591" y="2375709"/>
              <a:ext cx="3685778" cy="3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800" dirty="0">
                  <a:latin typeface="Arial"/>
                  <a:cs typeface="Arial"/>
                </a:rPr>
                <a:t>inverse of the standard normal </a:t>
              </a:r>
              <a:r>
                <a:rPr lang="en-US" sz="1800" dirty="0" err="1">
                  <a:latin typeface="Arial"/>
                  <a:cs typeface="Arial"/>
                </a:rPr>
                <a:t>cdf</a:t>
              </a:r>
              <a:endParaRPr lang="en-US" sz="1800" dirty="0">
                <a:latin typeface="Arial"/>
                <a:cs typeface="Arial"/>
              </a:endParaRPr>
            </a:p>
          </p:txBody>
        </p:sp>
      </p:grpSp>
      <p:sp>
        <p:nvSpPr>
          <p:cNvPr id="4" name="TextBox 3"/>
          <p:cNvSpPr txBox="1"/>
          <p:nvPr/>
        </p:nvSpPr>
        <p:spPr>
          <a:xfrm>
            <a:off x="609600" y="1828800"/>
            <a:ext cx="1567131" cy="400110"/>
          </a:xfrm>
          <a:prstGeom prst="rect">
            <a:avLst/>
          </a:prstGeom>
          <a:noFill/>
        </p:spPr>
        <p:txBody>
          <a:bodyPr wrap="none" rtlCol="0">
            <a:spAutoFit/>
          </a:bodyPr>
          <a:lstStyle/>
          <a:p>
            <a:r>
              <a:rPr lang="en-US" sz="2000" b="1" dirty="0" smtClean="0">
                <a:solidFill>
                  <a:srgbClr val="FF0000"/>
                </a:solidFill>
                <a:latin typeface="Arial"/>
                <a:cs typeface="Arial"/>
              </a:rPr>
              <a:t>Theorem 2:</a:t>
            </a:r>
            <a:endParaRPr lang="en-US" sz="2000" b="1" dirty="0">
              <a:solidFill>
                <a:srgbClr val="FF0000"/>
              </a:solidFill>
              <a:latin typeface="Arial"/>
              <a:cs typeface="Arial"/>
            </a:endParaRPr>
          </a:p>
        </p:txBody>
      </p:sp>
      <p:graphicFrame>
        <p:nvGraphicFramePr>
          <p:cNvPr id="19" name="Object 8"/>
          <p:cNvGraphicFramePr>
            <a:graphicFrameLocks noChangeAspect="1"/>
          </p:cNvGraphicFramePr>
          <p:nvPr>
            <p:extLst>
              <p:ext uri="{D42A27DB-BD31-4B8C-83A1-F6EECF244321}">
                <p14:modId xmlns:p14="http://schemas.microsoft.com/office/powerpoint/2010/main" val="1079893287"/>
              </p:ext>
            </p:extLst>
          </p:nvPr>
        </p:nvGraphicFramePr>
        <p:xfrm>
          <a:off x="381000" y="5502275"/>
          <a:ext cx="6242050" cy="593725"/>
        </p:xfrm>
        <a:graphic>
          <a:graphicData uri="http://schemas.openxmlformats.org/presentationml/2006/ole">
            <mc:AlternateContent xmlns:mc="http://schemas.openxmlformats.org/markup-compatibility/2006">
              <mc:Choice xmlns:v="urn:schemas-microsoft-com:vml" Requires="v">
                <p:oleObj spid="_x0000_s1594" name="Equation" r:id="rId12" imgW="3467100" imgH="330200" progId="Equation.3">
                  <p:embed/>
                </p:oleObj>
              </mc:Choice>
              <mc:Fallback>
                <p:oleObj name="Equation" r:id="rId12" imgW="3467100" imgH="330200" progId="Equation.3">
                  <p:embed/>
                  <p:pic>
                    <p:nvPicPr>
                      <p:cNvPr id="0" name=""/>
                      <p:cNvPicPr>
                        <a:picLocks noChangeAspect="1" noChangeArrowheads="1"/>
                      </p:cNvPicPr>
                      <p:nvPr/>
                    </p:nvPicPr>
                    <p:blipFill>
                      <a:blip r:embed="rId13"/>
                      <a:srcRect/>
                      <a:stretch>
                        <a:fillRect/>
                      </a:stretch>
                    </p:blipFill>
                    <p:spPr bwMode="auto">
                      <a:xfrm>
                        <a:off x="381000" y="5502275"/>
                        <a:ext cx="6242050"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own Arrow 4"/>
          <p:cNvSpPr/>
          <p:nvPr/>
        </p:nvSpPr>
        <p:spPr bwMode="auto">
          <a:xfrm>
            <a:off x="3657600" y="4968875"/>
            <a:ext cx="304800" cy="609600"/>
          </a:xfrm>
          <a:prstGeom prst="down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1742115277"/>
              </p:ext>
            </p:extLst>
          </p:nvPr>
        </p:nvGraphicFramePr>
        <p:xfrm>
          <a:off x="4191000" y="5013325"/>
          <a:ext cx="2165350" cy="488950"/>
        </p:xfrm>
        <a:graphic>
          <a:graphicData uri="http://schemas.openxmlformats.org/presentationml/2006/ole">
            <mc:AlternateContent xmlns:mc="http://schemas.openxmlformats.org/markup-compatibility/2006">
              <mc:Choice xmlns:v="urn:schemas-microsoft-com:vml" Requires="v">
                <p:oleObj spid="_x0000_s1595" name="Equation" r:id="rId14" imgW="1574800" imgH="355600" progId="Equation.3">
                  <p:embed/>
                </p:oleObj>
              </mc:Choice>
              <mc:Fallback>
                <p:oleObj name="Equation" r:id="rId14" imgW="1574800" imgH="355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1000" y="5013325"/>
                        <a:ext cx="216535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ounded Rectangle 5"/>
          <p:cNvSpPr/>
          <p:nvPr/>
        </p:nvSpPr>
        <p:spPr bwMode="auto">
          <a:xfrm>
            <a:off x="4114800" y="5013325"/>
            <a:ext cx="2286000" cy="457200"/>
          </a:xfrm>
          <a:prstGeom prst="roundRect">
            <a:avLst/>
          </a:prstGeom>
          <a:noFill/>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578484060"/>
              </p:ext>
            </p:extLst>
          </p:nvPr>
        </p:nvGraphicFramePr>
        <p:xfrm>
          <a:off x="2297043" y="3733800"/>
          <a:ext cx="1741557" cy="527050"/>
        </p:xfrm>
        <a:graphic>
          <a:graphicData uri="http://schemas.openxmlformats.org/presentationml/2006/ole">
            <mc:AlternateContent xmlns:mc="http://schemas.openxmlformats.org/markup-compatibility/2006">
              <mc:Choice xmlns:v="urn:schemas-microsoft-com:vml" Requires="v">
                <p:oleObj spid="_x0000_s1596" name="Equation" r:id="rId16" imgW="965200" imgH="292100" progId="Equation.3">
                  <p:embed/>
                </p:oleObj>
              </mc:Choice>
              <mc:Fallback>
                <p:oleObj name="Equation" r:id="rId16" imgW="965200" imgH="292100" progId="Equation.3">
                  <p:embed/>
                  <p:pic>
                    <p:nvPicPr>
                      <p:cNvPr id="0" name=""/>
                      <p:cNvPicPr/>
                      <p:nvPr/>
                    </p:nvPicPr>
                    <p:blipFill>
                      <a:blip r:embed="rId17"/>
                      <a:stretch>
                        <a:fillRect/>
                      </a:stretch>
                    </p:blipFill>
                    <p:spPr>
                      <a:xfrm>
                        <a:off x="2297043" y="3733800"/>
                        <a:ext cx="1741557" cy="527050"/>
                      </a:xfrm>
                      <a:prstGeom prst="rect">
                        <a:avLst/>
                      </a:prstGeom>
                    </p:spPr>
                  </p:pic>
                </p:oleObj>
              </mc:Fallback>
            </mc:AlternateContent>
          </a:graphicData>
        </a:graphic>
      </p:graphicFrame>
      <p:grpSp>
        <p:nvGrpSpPr>
          <p:cNvPr id="25" name="Group 24"/>
          <p:cNvGrpSpPr/>
          <p:nvPr/>
        </p:nvGrpSpPr>
        <p:grpSpPr>
          <a:xfrm>
            <a:off x="7010400" y="5254823"/>
            <a:ext cx="885635" cy="917377"/>
            <a:chOff x="6934200" y="5181600"/>
            <a:chExt cx="885635" cy="917377"/>
          </a:xfrm>
        </p:grpSpPr>
        <p:cxnSp>
          <p:nvCxnSpPr>
            <p:cNvPr id="16" name="Straight Arrow Connector 15"/>
            <p:cNvCxnSpPr>
              <a:endCxn id="36" idx="1"/>
            </p:cNvCxnSpPr>
            <p:nvPr/>
          </p:nvCxnSpPr>
          <p:spPr bwMode="auto">
            <a:xfrm>
              <a:off x="7086600" y="5943600"/>
              <a:ext cx="381000" cy="1489"/>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V="1">
              <a:off x="7086600" y="5537200"/>
              <a:ext cx="0" cy="4064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7467600" y="5791200"/>
              <a:ext cx="352235" cy="307777"/>
            </a:xfrm>
            <a:prstGeom prst="rect">
              <a:avLst/>
            </a:prstGeom>
            <a:noFill/>
          </p:spPr>
          <p:txBody>
            <a:bodyPr wrap="none" rtlCol="0">
              <a:spAutoFit/>
            </a:bodyPr>
            <a:lstStyle/>
            <a:p>
              <a:r>
                <a:rPr lang="en-US" sz="1400" i="1" dirty="0" smtClean="0">
                  <a:latin typeface="Arial"/>
                  <a:cs typeface="Arial"/>
                </a:rPr>
                <a:t>x’</a:t>
              </a:r>
              <a:endParaRPr lang="en-US" sz="1400" i="1" dirty="0">
                <a:latin typeface="Arial"/>
                <a:cs typeface="Arial"/>
              </a:endParaRPr>
            </a:p>
          </p:txBody>
        </p:sp>
        <p:sp>
          <p:nvSpPr>
            <p:cNvPr id="37" name="TextBox 36"/>
            <p:cNvSpPr txBox="1"/>
            <p:nvPr/>
          </p:nvSpPr>
          <p:spPr>
            <a:xfrm>
              <a:off x="6934200" y="5181600"/>
              <a:ext cx="352235" cy="307777"/>
            </a:xfrm>
            <a:prstGeom prst="rect">
              <a:avLst/>
            </a:prstGeom>
            <a:noFill/>
          </p:spPr>
          <p:txBody>
            <a:bodyPr wrap="none" rtlCol="0">
              <a:spAutoFit/>
            </a:bodyPr>
            <a:lstStyle/>
            <a:p>
              <a:r>
                <a:rPr lang="en-US" sz="1400" i="1" dirty="0" smtClean="0">
                  <a:latin typeface="Arial"/>
                  <a:cs typeface="Arial"/>
                </a:rPr>
                <a:t>y’</a:t>
              </a:r>
              <a:endParaRPr lang="en-US" sz="1400" i="1" dirty="0">
                <a:latin typeface="Arial"/>
                <a:cs typeface="Arial"/>
              </a:endParaRPr>
            </a:p>
          </p:txBody>
        </p:sp>
      </p:grpSp>
      <p:sp>
        <p:nvSpPr>
          <p:cNvPr id="28" name="Down Arrow 27"/>
          <p:cNvSpPr/>
          <p:nvPr/>
        </p:nvSpPr>
        <p:spPr bwMode="auto">
          <a:xfrm>
            <a:off x="3657600" y="3276600"/>
            <a:ext cx="304800" cy="457200"/>
          </a:xfrm>
          <a:prstGeom prst="down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30" name="Rounded Rectangle 29"/>
          <p:cNvSpPr/>
          <p:nvPr/>
        </p:nvSpPr>
        <p:spPr bwMode="auto">
          <a:xfrm>
            <a:off x="4127500" y="3314700"/>
            <a:ext cx="1295400" cy="381000"/>
          </a:xfrm>
          <a:prstGeom prst="roundRect">
            <a:avLst/>
          </a:prstGeom>
          <a:noFill/>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a:cs typeface="Arial"/>
              </a:rPr>
              <a:t>Z=</a:t>
            </a:r>
            <a:r>
              <a:rPr kumimoji="0" lang="en-US" sz="1800" b="0" i="0" u="none" strike="noStrike" cap="none" normalizeH="0" baseline="0" dirty="0" err="1" smtClean="0">
                <a:ln>
                  <a:noFill/>
                </a:ln>
                <a:solidFill>
                  <a:schemeClr val="tx1"/>
                </a:solidFill>
                <a:effectLst/>
                <a:latin typeface="Arial"/>
                <a:cs typeface="Arial"/>
              </a:rPr>
              <a:t>X</a:t>
            </a:r>
            <a:r>
              <a:rPr kumimoji="0" lang="en-US" sz="1800" b="0" i="0" u="none" strike="noStrike" cap="none" normalizeH="0" baseline="-25000" dirty="0" err="1" smtClean="0">
                <a:ln>
                  <a:noFill/>
                </a:ln>
                <a:solidFill>
                  <a:schemeClr val="tx1"/>
                </a:solidFill>
                <a:effectLst/>
                <a:latin typeface="Arial"/>
                <a:cs typeface="Arial"/>
              </a:rPr>
              <a:t>r</a:t>
            </a:r>
            <a:r>
              <a:rPr kumimoji="0" lang="en-US" sz="1800" b="0" i="0" u="none" strike="noStrike" cap="none" normalizeH="0" baseline="0" dirty="0" err="1" smtClean="0">
                <a:ln>
                  <a:noFill/>
                </a:ln>
                <a:solidFill>
                  <a:schemeClr val="tx1"/>
                </a:solidFill>
                <a:effectLst/>
                <a:latin typeface="Arial"/>
                <a:cs typeface="Arial"/>
              </a:rPr>
              <a:t>-X</a:t>
            </a:r>
            <a:r>
              <a:rPr kumimoji="0" lang="en-US" sz="1800" b="0" i="0" u="none" strike="noStrike" cap="none" normalizeH="0" baseline="-25000" dirty="0" err="1" smtClean="0">
                <a:ln>
                  <a:noFill/>
                </a:ln>
                <a:solidFill>
                  <a:schemeClr val="tx1"/>
                </a:solidFill>
                <a:effectLst/>
                <a:latin typeface="Arial"/>
                <a:cs typeface="Arial"/>
              </a:rPr>
              <a:t>s</a:t>
            </a:r>
            <a:endParaRPr kumimoji="0" lang="en-US" sz="1800" b="0" i="0" u="none" strike="noStrike" cap="none" normalizeH="0" baseline="-25000" dirty="0" smtClean="0">
              <a:ln>
                <a:noFill/>
              </a:ln>
              <a:solidFill>
                <a:schemeClr val="tx1"/>
              </a:solidFill>
              <a:effectLst/>
              <a:latin typeface="Arial"/>
              <a:cs typeface="Arial"/>
            </a:endParaRPr>
          </a:p>
        </p:txBody>
      </p:sp>
    </p:spTree>
    <p:custDataLst>
      <p:tags r:id="rId2"/>
    </p:custDataLst>
    <p:extLst>
      <p:ext uri="{BB962C8B-B14F-4D97-AF65-F5344CB8AC3E}">
        <p14:creationId xmlns:p14="http://schemas.microsoft.com/office/powerpoint/2010/main" val="284424141"/>
      </p:ext>
    </p:extLst>
  </p:cSld>
  <p:clrMapOvr>
    <a:masterClrMapping/>
  </p:clrMapOvr>
  <mc:AlternateContent xmlns:mc="http://schemas.openxmlformats.org/markup-compatibility/2006" xmlns:p14="http://schemas.microsoft.com/office/powerpoint/2010/main">
    <mc:Choice Requires="p14">
      <p:transition spd="slow" p14:dur="2000" advTm="86632"/>
    </mc:Choice>
    <mc:Fallback xmlns="">
      <p:transition xmlns:p14="http://schemas.microsoft.com/office/powerpoint/2010/main" spd="slow" advTm="86632"/>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698" grpId="0" build="p"/>
      <p:bldP spid="18" grpId="0"/>
      <p:bldP spid="4" grpId="0"/>
      <p:bldP spid="5" grpId="0" animBg="1"/>
      <p:bldP spid="6" grpId="0" animBg="1"/>
      <p:bldP spid="28"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Georgia" charset="0"/>
              </a:rPr>
              <a:t>Outline</a:t>
            </a:r>
          </a:p>
        </p:txBody>
      </p:sp>
      <p:sp>
        <p:nvSpPr>
          <p:cNvPr id="31746" name="Content Placeholder 2"/>
          <p:cNvSpPr>
            <a:spLocks noGrp="1"/>
          </p:cNvSpPr>
          <p:nvPr>
            <p:ph idx="1"/>
          </p:nvPr>
        </p:nvSpPr>
        <p:spPr/>
        <p:txBody>
          <a:bodyPr/>
          <a:lstStyle/>
          <a:p>
            <a:r>
              <a:rPr lang="en-US">
                <a:latin typeface="Arial" charset="0"/>
                <a:cs typeface="Arial" charset="0"/>
              </a:rPr>
              <a:t>Motivation</a:t>
            </a:r>
          </a:p>
          <a:p>
            <a:endParaRPr lang="en-US">
              <a:latin typeface="Arial" charset="0"/>
              <a:cs typeface="Arial" charset="0"/>
            </a:endParaRPr>
          </a:p>
          <a:p>
            <a:r>
              <a:rPr lang="en-US">
                <a:latin typeface="Arial" charset="0"/>
                <a:cs typeface="Arial" charset="0"/>
              </a:rPr>
              <a:t>Optimize Probabilistic Threshold Selections</a:t>
            </a:r>
          </a:p>
          <a:p>
            <a:endParaRPr lang="en-US">
              <a:latin typeface="Arial" charset="0"/>
              <a:cs typeface="Arial" charset="0"/>
            </a:endParaRPr>
          </a:p>
          <a:p>
            <a:r>
              <a:rPr lang="en-US">
                <a:latin typeface="Arial" charset="0"/>
                <a:cs typeface="Arial" charset="0"/>
              </a:rPr>
              <a:t>Optimize Probabilistic Threshold Joins</a:t>
            </a:r>
          </a:p>
          <a:p>
            <a:endParaRPr lang="en-US">
              <a:latin typeface="Arial" charset="0"/>
              <a:cs typeface="Arial" charset="0"/>
            </a:endParaRPr>
          </a:p>
          <a:p>
            <a:r>
              <a:rPr lang="en-US">
                <a:latin typeface="Arial" charset="0"/>
                <a:cs typeface="Arial" charset="0"/>
              </a:rPr>
              <a:t>Per-tuple Based Planning and Execution</a:t>
            </a:r>
          </a:p>
          <a:p>
            <a:endParaRPr lang="en-US">
              <a:latin typeface="Arial" charset="0"/>
              <a:cs typeface="Arial" charset="0"/>
            </a:endParaRPr>
          </a:p>
          <a:p>
            <a:r>
              <a:rPr lang="en-US">
                <a:latin typeface="Arial" charset="0"/>
                <a:cs typeface="Arial" charset="0"/>
              </a:rPr>
              <a:t>Evaluation</a:t>
            </a:r>
          </a:p>
        </p:txBody>
      </p:sp>
      <p:sp>
        <p:nvSpPr>
          <p:cNvPr id="31747" name="TextBox 3"/>
          <p:cNvSpPr txBox="1">
            <a:spLocks noChangeArrowheads="1"/>
          </p:cNvSpPr>
          <p:nvPr/>
        </p:nvSpPr>
        <p:spPr bwMode="auto">
          <a:xfrm>
            <a:off x="381000" y="3962400"/>
            <a:ext cx="7467600" cy="523875"/>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2800"/>
              <a:t>   </a:t>
            </a:r>
          </a:p>
        </p:txBody>
      </p:sp>
    </p:spTree>
  </p:cSld>
  <p:clrMapOvr>
    <a:masterClrMapping/>
  </p:clrMapOvr>
  <mc:AlternateContent xmlns:mc="http://schemas.openxmlformats.org/markup-compatibility/2006" xmlns:p14="http://schemas.microsoft.com/office/powerpoint/2010/main">
    <mc:Choice Requires="p14">
      <p:transition spd="slow" p14:dur="2000" advTm="4536"/>
    </mc:Choice>
    <mc:Fallback xmlns="">
      <p:transition xmlns:p14="http://schemas.microsoft.com/office/powerpoint/2010/main" spd="slow" advTm="4536"/>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smtClean="0">
                <a:latin typeface="Georgia" charset="0"/>
              </a:rPr>
              <a:t>Query Planning</a:t>
            </a:r>
            <a:endParaRPr lang="en-US" dirty="0">
              <a:latin typeface="Georgia" charset="0"/>
            </a:endParaRPr>
          </a:p>
        </p:txBody>
      </p:sp>
      <p:pic>
        <p:nvPicPr>
          <p:cNvPr id="5" name="Picture 4"/>
          <p:cNvPicPr>
            <a:picLocks noChangeAspect="1"/>
          </p:cNvPicPr>
          <p:nvPr/>
        </p:nvPicPr>
        <p:blipFill>
          <a:blip r:embed="rId5"/>
          <a:stretch>
            <a:fillRect/>
          </a:stretch>
        </p:blipFill>
        <p:spPr>
          <a:xfrm>
            <a:off x="2692400" y="3479800"/>
            <a:ext cx="3327400" cy="397841"/>
          </a:xfrm>
          <a:prstGeom prst="rect">
            <a:avLst/>
          </a:prstGeom>
          <a:noFill/>
          <a:ln>
            <a:noFill/>
          </a:ln>
        </p:spPr>
      </p:pic>
      <p:pic>
        <p:nvPicPr>
          <p:cNvPr id="6" name="Picture 5"/>
          <p:cNvPicPr>
            <a:picLocks noChangeAspect="1"/>
          </p:cNvPicPr>
          <p:nvPr/>
        </p:nvPicPr>
        <p:blipFill>
          <a:blip r:embed="rId6"/>
          <a:stretch>
            <a:fillRect/>
          </a:stretch>
        </p:blipFill>
        <p:spPr>
          <a:xfrm>
            <a:off x="2724277" y="3022600"/>
            <a:ext cx="3066923" cy="416560"/>
          </a:xfrm>
          <a:prstGeom prst="rect">
            <a:avLst/>
          </a:prstGeom>
        </p:spPr>
      </p:pic>
      <p:sp>
        <p:nvSpPr>
          <p:cNvPr id="18" name="Rounded Rectangle 17"/>
          <p:cNvSpPr/>
          <p:nvPr/>
        </p:nvSpPr>
        <p:spPr bwMode="auto">
          <a:xfrm>
            <a:off x="4038600" y="4089400"/>
            <a:ext cx="4724400" cy="4572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a:cs typeface="Arial"/>
              </a:rPr>
              <a:t>Faster filters</a:t>
            </a:r>
            <a:r>
              <a:rPr kumimoji="0" lang="en-US" sz="1800" b="0" i="0" u="none" strike="noStrike" cap="none" normalizeH="0" dirty="0" smtClean="0">
                <a:ln>
                  <a:noFill/>
                </a:ln>
                <a:solidFill>
                  <a:schemeClr val="tx1"/>
                </a:solidFill>
                <a:effectLst/>
                <a:latin typeface="Arial"/>
                <a:cs typeface="Arial"/>
              </a:rPr>
              <a:t> based on inequalities</a:t>
            </a:r>
            <a:endParaRPr kumimoji="0" lang="en-US" sz="1800" b="0" i="0" u="none" strike="noStrike" cap="none" normalizeH="0" baseline="0" dirty="0" smtClean="0">
              <a:ln>
                <a:noFill/>
              </a:ln>
              <a:solidFill>
                <a:schemeClr val="tx1"/>
              </a:solidFill>
              <a:effectLst/>
              <a:latin typeface="Arial"/>
              <a:cs typeface="Arial"/>
            </a:endParaRPr>
          </a:p>
        </p:txBody>
      </p:sp>
      <p:sp>
        <p:nvSpPr>
          <p:cNvPr id="19" name="Rounded Rectangle 18"/>
          <p:cNvSpPr/>
          <p:nvPr/>
        </p:nvSpPr>
        <p:spPr bwMode="auto">
          <a:xfrm>
            <a:off x="4038600" y="4648200"/>
            <a:ext cx="4724400" cy="4572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Arial"/>
                <a:cs typeface="Arial"/>
              </a:rPr>
              <a:t>F</a:t>
            </a:r>
            <a:r>
              <a:rPr kumimoji="0" lang="en-US" sz="1800" b="0" i="0" u="none" strike="noStrike" cap="none" normalizeH="0" baseline="0" dirty="0" smtClean="0">
                <a:ln>
                  <a:noFill/>
                </a:ln>
                <a:solidFill>
                  <a:schemeClr val="tx1"/>
                </a:solidFill>
                <a:effectLst/>
                <a:latin typeface="Arial"/>
                <a:cs typeface="Arial"/>
              </a:rPr>
              <a:t>iltered</a:t>
            </a:r>
            <a:r>
              <a:rPr kumimoji="0" lang="en-US" sz="1800" b="0" i="0" u="none" strike="noStrike" cap="none" normalizeH="0" dirty="0" smtClean="0">
                <a:ln>
                  <a:noFill/>
                </a:ln>
                <a:solidFill>
                  <a:schemeClr val="tx1"/>
                </a:solidFill>
                <a:effectLst/>
                <a:latin typeface="Arial"/>
                <a:cs typeface="Arial"/>
              </a:rPr>
              <a:t> cross-product using indexes</a:t>
            </a:r>
            <a:endParaRPr kumimoji="0" lang="en-US" sz="1800" b="0" i="0" u="none" strike="noStrike" cap="none" normalizeH="0" baseline="0" dirty="0" smtClean="0">
              <a:ln>
                <a:noFill/>
              </a:ln>
              <a:solidFill>
                <a:schemeClr val="tx1"/>
              </a:solidFill>
              <a:effectLst/>
              <a:latin typeface="Arial"/>
              <a:cs typeface="Arial"/>
            </a:endParaRPr>
          </a:p>
        </p:txBody>
      </p:sp>
      <p:grpSp>
        <p:nvGrpSpPr>
          <p:cNvPr id="32771" name="Group 32770"/>
          <p:cNvGrpSpPr/>
          <p:nvPr/>
        </p:nvGrpSpPr>
        <p:grpSpPr>
          <a:xfrm>
            <a:off x="381000" y="1447800"/>
            <a:ext cx="3505200" cy="1422400"/>
            <a:chOff x="381000" y="1320800"/>
            <a:chExt cx="3505200" cy="1422400"/>
          </a:xfrm>
        </p:grpSpPr>
        <p:pic>
          <p:nvPicPr>
            <p:cNvPr id="9" name="Picture 8"/>
            <p:cNvPicPr>
              <a:picLocks noChangeAspect="1"/>
            </p:cNvPicPr>
            <p:nvPr/>
          </p:nvPicPr>
          <p:blipFill>
            <a:blip r:embed="rId7"/>
            <a:stretch>
              <a:fillRect/>
            </a:stretch>
          </p:blipFill>
          <p:spPr>
            <a:xfrm>
              <a:off x="2527300" y="2183847"/>
              <a:ext cx="685800" cy="432353"/>
            </a:xfrm>
            <a:prstGeom prst="rect">
              <a:avLst/>
            </a:prstGeom>
          </p:spPr>
        </p:pic>
        <p:sp>
          <p:nvSpPr>
            <p:cNvPr id="2" name="Round Same Side Corner Rectangle 1"/>
            <p:cNvSpPr/>
            <p:nvPr/>
          </p:nvSpPr>
          <p:spPr bwMode="auto">
            <a:xfrm rot="16200000">
              <a:off x="546100" y="1155700"/>
              <a:ext cx="1422400" cy="1752600"/>
            </a:xfrm>
            <a:prstGeom prst="round2Same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vert" wrap="square" lIns="91440" tIns="45720" rIns="91440" bIns="45720" numCol="1" rtlCol="0" anchor="ctr" anchorCtr="0" compatLnSpc="1">
              <a:prstTxWarp prst="textNoShape">
                <a:avLst/>
              </a:prstTxWarp>
            </a:bodyPr>
            <a:lstStyle/>
            <a:p>
              <a:pPr lvl="0" algn="ctr"/>
              <a:r>
                <a:rPr lang="en-US" altLang="zh-CN" sz="2000" dirty="0" smtClean="0">
                  <a:solidFill>
                    <a:prstClr val="black"/>
                  </a:solidFill>
                  <a:latin typeface="Arial"/>
                  <a:cs typeface="Arial"/>
                </a:rPr>
                <a:t>Logical</a:t>
              </a:r>
              <a:endParaRPr lang="en-US" altLang="zh-CN" sz="2000" dirty="0">
                <a:solidFill>
                  <a:prstClr val="black"/>
                </a:solidFill>
                <a:latin typeface="Arial"/>
                <a:cs typeface="Arial"/>
              </a:endParaRPr>
            </a:p>
            <a:p>
              <a:pPr lvl="0" algn="ctr"/>
              <a:r>
                <a:rPr lang="en-US" altLang="zh-CN" sz="2000" dirty="0" smtClean="0">
                  <a:solidFill>
                    <a:prstClr val="black"/>
                  </a:solidFill>
                  <a:latin typeface="Arial"/>
                  <a:cs typeface="Arial"/>
                </a:rPr>
                <a:t>Operators</a:t>
              </a:r>
              <a:endParaRPr lang="en-US" sz="2000" dirty="0">
                <a:solidFill>
                  <a:prstClr val="black"/>
                </a:solidFill>
                <a:latin typeface="Arial"/>
                <a:cs typeface="Arial"/>
              </a:endParaRPr>
            </a:p>
          </p:txBody>
        </p:sp>
        <p:sp>
          <p:nvSpPr>
            <p:cNvPr id="3" name="Rectangle 2"/>
            <p:cNvSpPr/>
            <p:nvPr/>
          </p:nvSpPr>
          <p:spPr bwMode="auto">
            <a:xfrm>
              <a:off x="2133600" y="1320800"/>
              <a:ext cx="1752600" cy="1422400"/>
            </a:xfrm>
            <a:prstGeom prst="rect">
              <a:avLst/>
            </a:prstGeom>
            <a:noFill/>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pic>
          <p:nvPicPr>
            <p:cNvPr id="4" name="Picture 3"/>
            <p:cNvPicPr>
              <a:picLocks noChangeAspect="1"/>
            </p:cNvPicPr>
            <p:nvPr/>
          </p:nvPicPr>
          <p:blipFill>
            <a:blip r:embed="rId8"/>
            <a:stretch>
              <a:fillRect/>
            </a:stretch>
          </p:blipFill>
          <p:spPr>
            <a:xfrm>
              <a:off x="2590800" y="1479586"/>
              <a:ext cx="609600" cy="374614"/>
            </a:xfrm>
            <a:prstGeom prst="rect">
              <a:avLst/>
            </a:prstGeom>
          </p:spPr>
        </p:pic>
      </p:grpSp>
      <p:grpSp>
        <p:nvGrpSpPr>
          <p:cNvPr id="32770" name="Group 32769"/>
          <p:cNvGrpSpPr/>
          <p:nvPr/>
        </p:nvGrpSpPr>
        <p:grpSpPr>
          <a:xfrm>
            <a:off x="381000" y="4013200"/>
            <a:ext cx="3505200" cy="1600200"/>
            <a:chOff x="381000" y="3124200"/>
            <a:chExt cx="3505200" cy="1600200"/>
          </a:xfrm>
        </p:grpSpPr>
        <p:pic>
          <p:nvPicPr>
            <p:cNvPr id="28" name="Picture 27"/>
            <p:cNvPicPr>
              <a:picLocks noChangeAspect="1"/>
            </p:cNvPicPr>
            <p:nvPr/>
          </p:nvPicPr>
          <p:blipFill>
            <a:blip r:embed="rId8"/>
            <a:stretch>
              <a:fillRect/>
            </a:stretch>
          </p:blipFill>
          <p:spPr>
            <a:xfrm>
              <a:off x="2667000" y="4349786"/>
              <a:ext cx="609600" cy="374614"/>
            </a:xfrm>
            <a:prstGeom prst="rect">
              <a:avLst/>
            </a:prstGeom>
          </p:spPr>
        </p:pic>
        <p:sp>
          <p:nvSpPr>
            <p:cNvPr id="22" name="Round Same Side Corner Rectangle 21"/>
            <p:cNvSpPr/>
            <p:nvPr/>
          </p:nvSpPr>
          <p:spPr bwMode="auto">
            <a:xfrm rot="16200000">
              <a:off x="457200" y="3048000"/>
              <a:ext cx="1600200" cy="1752600"/>
            </a:xfrm>
            <a:prstGeom prst="round2Same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vert" wrap="square" lIns="91440" tIns="45720" rIns="91440" bIns="45720" numCol="1" rtlCol="0" anchor="ctr" anchorCtr="0" compatLnSpc="1">
              <a:prstTxWarp prst="textNoShape">
                <a:avLst/>
              </a:prstTxWarp>
            </a:bodyPr>
            <a:lstStyle/>
            <a:p>
              <a:pPr lvl="0" algn="ctr"/>
              <a:r>
                <a:rPr lang="en-US" altLang="zh-CN" sz="2000" dirty="0" smtClean="0">
                  <a:solidFill>
                    <a:prstClr val="black"/>
                  </a:solidFill>
                  <a:latin typeface="Arial"/>
                  <a:cs typeface="Arial"/>
                </a:rPr>
                <a:t>Physical</a:t>
              </a:r>
            </a:p>
            <a:p>
              <a:pPr lvl="0" algn="ctr"/>
              <a:r>
                <a:rPr lang="en-US" altLang="zh-CN" sz="2000" dirty="0" smtClean="0">
                  <a:solidFill>
                    <a:prstClr val="black"/>
                  </a:solidFill>
                  <a:latin typeface="Arial"/>
                  <a:cs typeface="Arial"/>
                </a:rPr>
                <a:t>Operators</a:t>
              </a:r>
              <a:endParaRPr lang="en-US" sz="2000" dirty="0">
                <a:solidFill>
                  <a:prstClr val="black"/>
                </a:solidFill>
                <a:latin typeface="Arial"/>
                <a:cs typeface="Arial"/>
              </a:endParaRPr>
            </a:p>
          </p:txBody>
        </p:sp>
        <p:sp>
          <p:nvSpPr>
            <p:cNvPr id="25" name="Rectangle 24"/>
            <p:cNvSpPr/>
            <p:nvPr/>
          </p:nvSpPr>
          <p:spPr bwMode="auto">
            <a:xfrm>
              <a:off x="2133600" y="3124200"/>
              <a:ext cx="1752600" cy="1600200"/>
            </a:xfrm>
            <a:prstGeom prst="rect">
              <a:avLst/>
            </a:prstGeom>
            <a:noFill/>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pic>
          <p:nvPicPr>
            <p:cNvPr id="12" name="Picture 11"/>
            <p:cNvPicPr>
              <a:picLocks noChangeAspect="1"/>
            </p:cNvPicPr>
            <p:nvPr/>
          </p:nvPicPr>
          <p:blipFill>
            <a:blip r:embed="rId9"/>
            <a:stretch>
              <a:fillRect/>
            </a:stretch>
          </p:blipFill>
          <p:spPr>
            <a:xfrm>
              <a:off x="2641294" y="3810000"/>
              <a:ext cx="711506" cy="381000"/>
            </a:xfrm>
            <a:prstGeom prst="rect">
              <a:avLst/>
            </a:prstGeom>
          </p:spPr>
        </p:pic>
        <p:pic>
          <p:nvPicPr>
            <p:cNvPr id="14" name="Picture 13"/>
            <p:cNvPicPr>
              <a:picLocks noChangeAspect="1"/>
            </p:cNvPicPr>
            <p:nvPr/>
          </p:nvPicPr>
          <p:blipFill>
            <a:blip r:embed="rId10"/>
            <a:stretch>
              <a:fillRect/>
            </a:stretch>
          </p:blipFill>
          <p:spPr>
            <a:xfrm>
              <a:off x="2667000" y="3200400"/>
              <a:ext cx="609600" cy="436728"/>
            </a:xfrm>
            <a:prstGeom prst="rect">
              <a:avLst/>
            </a:prstGeom>
          </p:spPr>
        </p:pic>
      </p:grpSp>
      <p:sp>
        <p:nvSpPr>
          <p:cNvPr id="29" name="Rounded Rectangle 28"/>
          <p:cNvSpPr/>
          <p:nvPr/>
        </p:nvSpPr>
        <p:spPr bwMode="auto">
          <a:xfrm>
            <a:off x="4038600" y="5181600"/>
            <a:ext cx="4724400" cy="4572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altLang="zh-CN" sz="1800" dirty="0" smtClean="0">
                <a:latin typeface="Arial"/>
                <a:cs typeface="Arial"/>
              </a:rPr>
              <a:t>E</a:t>
            </a:r>
            <a:r>
              <a:rPr lang="en-US" sz="1800" dirty="0" smtClean="0">
                <a:latin typeface="Arial"/>
                <a:cs typeface="Arial"/>
              </a:rPr>
              <a:t>xact selection using integrals (with LT</a:t>
            </a:r>
            <a:r>
              <a:rPr lang="zh-CN" altLang="en-US" sz="1800" dirty="0" smtClean="0">
                <a:latin typeface="Arial"/>
                <a:cs typeface="Arial"/>
              </a:rPr>
              <a:t>）</a:t>
            </a:r>
            <a:endParaRPr lang="en-US" sz="1800" dirty="0">
              <a:latin typeface="Arial"/>
              <a:cs typeface="Arial"/>
            </a:endParaRPr>
          </a:p>
        </p:txBody>
      </p:sp>
      <p:sp>
        <p:nvSpPr>
          <p:cNvPr id="32772" name="Down Arrow 32771"/>
          <p:cNvSpPr/>
          <p:nvPr/>
        </p:nvSpPr>
        <p:spPr bwMode="auto">
          <a:xfrm>
            <a:off x="1828800" y="3098800"/>
            <a:ext cx="533400" cy="685800"/>
          </a:xfrm>
          <a:prstGeom prst="down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32774" name="Rectangle 32773"/>
          <p:cNvSpPr/>
          <p:nvPr/>
        </p:nvSpPr>
        <p:spPr>
          <a:xfrm>
            <a:off x="685800" y="5939135"/>
            <a:ext cx="73914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dirty="0">
                <a:solidFill>
                  <a:schemeClr val="bg1"/>
                </a:solidFill>
                <a:latin typeface="Arial"/>
                <a:cs typeface="Arial"/>
              </a:rPr>
              <a:t>How to arrange operators </a:t>
            </a:r>
            <a:r>
              <a:rPr lang="en-US" dirty="0" smtClean="0">
                <a:solidFill>
                  <a:schemeClr val="bg1"/>
                </a:solidFill>
                <a:latin typeface="Arial"/>
                <a:cs typeface="Arial"/>
              </a:rPr>
              <a:t>to get an efficient plan ?</a:t>
            </a:r>
            <a:endParaRPr lang="en-US" dirty="0">
              <a:solidFill>
                <a:schemeClr val="bg1"/>
              </a:solidFill>
              <a:latin typeface="Arial"/>
              <a:cs typeface="Arial"/>
            </a:endParaRPr>
          </a:p>
        </p:txBody>
      </p:sp>
      <p:grpSp>
        <p:nvGrpSpPr>
          <p:cNvPr id="32786" name="Group 32785"/>
          <p:cNvGrpSpPr/>
          <p:nvPr/>
        </p:nvGrpSpPr>
        <p:grpSpPr>
          <a:xfrm>
            <a:off x="6858000" y="1295400"/>
            <a:ext cx="1600200" cy="2590800"/>
            <a:chOff x="6858000" y="1295400"/>
            <a:chExt cx="1600200" cy="2590800"/>
          </a:xfrm>
        </p:grpSpPr>
        <p:sp>
          <p:nvSpPr>
            <p:cNvPr id="32775" name="Oval 32774"/>
            <p:cNvSpPr/>
            <p:nvPr/>
          </p:nvSpPr>
          <p:spPr bwMode="auto">
            <a:xfrm>
              <a:off x="7391400" y="1524000"/>
              <a:ext cx="533400" cy="381000"/>
            </a:xfrm>
            <a:prstGeom prst="ellipse">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41" name="Oval 40"/>
            <p:cNvSpPr/>
            <p:nvPr/>
          </p:nvSpPr>
          <p:spPr bwMode="auto">
            <a:xfrm>
              <a:off x="7391400" y="2133600"/>
              <a:ext cx="533400" cy="381000"/>
            </a:xfrm>
            <a:prstGeom prst="ellipse">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42" name="Oval 41"/>
            <p:cNvSpPr/>
            <p:nvPr/>
          </p:nvSpPr>
          <p:spPr bwMode="auto">
            <a:xfrm>
              <a:off x="6858000" y="2667000"/>
              <a:ext cx="533400" cy="381000"/>
            </a:xfrm>
            <a:prstGeom prst="ellipse">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43" name="Oval 42"/>
            <p:cNvSpPr/>
            <p:nvPr/>
          </p:nvSpPr>
          <p:spPr bwMode="auto">
            <a:xfrm>
              <a:off x="7924800" y="2667000"/>
              <a:ext cx="533400" cy="381000"/>
            </a:xfrm>
            <a:prstGeom prst="ellipse">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44" name="Oval 43"/>
            <p:cNvSpPr/>
            <p:nvPr/>
          </p:nvSpPr>
          <p:spPr bwMode="auto">
            <a:xfrm>
              <a:off x="7924800" y="3276600"/>
              <a:ext cx="533400" cy="381000"/>
            </a:xfrm>
            <a:prstGeom prst="ellipse">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cxnSp>
          <p:nvCxnSpPr>
            <p:cNvPr id="32777" name="Straight Arrow Connector 32776"/>
            <p:cNvCxnSpPr>
              <a:stCxn id="44" idx="0"/>
              <a:endCxn id="43" idx="4"/>
            </p:cNvCxnSpPr>
            <p:nvPr/>
          </p:nvCxnSpPr>
          <p:spPr bwMode="auto">
            <a:xfrm flipV="1">
              <a:off x="8191500" y="3048000"/>
              <a:ext cx="0" cy="2286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79" name="Straight Arrow Connector 32778"/>
            <p:cNvCxnSpPr>
              <a:stCxn id="43" idx="0"/>
              <a:endCxn id="41" idx="5"/>
            </p:cNvCxnSpPr>
            <p:nvPr/>
          </p:nvCxnSpPr>
          <p:spPr bwMode="auto">
            <a:xfrm flipH="1" flipV="1">
              <a:off x="7846685" y="2458804"/>
              <a:ext cx="344815" cy="208196"/>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81" name="Straight Arrow Connector 32780"/>
            <p:cNvCxnSpPr>
              <a:stCxn id="42" idx="0"/>
              <a:endCxn id="41" idx="3"/>
            </p:cNvCxnSpPr>
            <p:nvPr/>
          </p:nvCxnSpPr>
          <p:spPr bwMode="auto">
            <a:xfrm flipV="1">
              <a:off x="7124700" y="2458804"/>
              <a:ext cx="344815" cy="208196"/>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83" name="Straight Arrow Connector 32782"/>
            <p:cNvCxnSpPr>
              <a:stCxn id="41" idx="0"/>
              <a:endCxn id="32775" idx="4"/>
            </p:cNvCxnSpPr>
            <p:nvPr/>
          </p:nvCxnSpPr>
          <p:spPr bwMode="auto">
            <a:xfrm flipV="1">
              <a:off x="7658100" y="1905000"/>
              <a:ext cx="0" cy="2286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p:nvPr/>
          </p:nvCxnSpPr>
          <p:spPr bwMode="auto">
            <a:xfrm flipV="1">
              <a:off x="7658100" y="1295400"/>
              <a:ext cx="0" cy="2286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p:nvPr/>
          </p:nvCxnSpPr>
          <p:spPr bwMode="auto">
            <a:xfrm flipV="1">
              <a:off x="8204200" y="3657600"/>
              <a:ext cx="0" cy="2286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56"/>
            <p:cNvCxnSpPr/>
            <p:nvPr/>
          </p:nvCxnSpPr>
          <p:spPr bwMode="auto">
            <a:xfrm flipV="1">
              <a:off x="7124700" y="3048000"/>
              <a:ext cx="0" cy="2286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32787" name="Object 32786"/>
          <p:cNvGraphicFramePr>
            <a:graphicFrameLocks noChangeAspect="1"/>
          </p:cNvGraphicFramePr>
          <p:nvPr>
            <p:extLst>
              <p:ext uri="{D42A27DB-BD31-4B8C-83A1-F6EECF244321}">
                <p14:modId xmlns:p14="http://schemas.microsoft.com/office/powerpoint/2010/main" val="1021597228"/>
              </p:ext>
            </p:extLst>
          </p:nvPr>
        </p:nvGraphicFramePr>
        <p:xfrm>
          <a:off x="2708564" y="1981200"/>
          <a:ext cx="415636" cy="381000"/>
        </p:xfrm>
        <a:graphic>
          <a:graphicData uri="http://schemas.openxmlformats.org/presentationml/2006/ole">
            <mc:AlternateContent xmlns:mc="http://schemas.openxmlformats.org/markup-compatibility/2006">
              <mc:Choice xmlns:v="urn:schemas-microsoft-com:vml" Requires="v">
                <p:oleObj spid="_x0000_s63574" name="Equation" r:id="rId11" imgW="152400" imgH="139700" progId="Equation.3">
                  <p:embed/>
                </p:oleObj>
              </mc:Choice>
              <mc:Fallback>
                <p:oleObj name="Equation" r:id="rId11" imgW="152400" imgH="139700" progId="Equation.3">
                  <p:embed/>
                  <p:pic>
                    <p:nvPicPr>
                      <p:cNvPr id="0" name=""/>
                      <p:cNvPicPr/>
                      <p:nvPr/>
                    </p:nvPicPr>
                    <p:blipFill>
                      <a:blip r:embed="rId12"/>
                      <a:stretch>
                        <a:fillRect/>
                      </a:stretch>
                    </p:blipFill>
                    <p:spPr>
                      <a:xfrm>
                        <a:off x="2708564" y="1981200"/>
                        <a:ext cx="415636" cy="3810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105264457"/>
      </p:ext>
    </p:extLst>
  </p:cSld>
  <p:clrMapOvr>
    <a:masterClrMapping/>
  </p:clrMapOvr>
  <mc:AlternateContent xmlns:mc="http://schemas.openxmlformats.org/markup-compatibility/2006" xmlns:p14="http://schemas.microsoft.com/office/powerpoint/2010/main">
    <mc:Choice Requires="p14">
      <p:transition spd="slow" p14:dur="2000" advTm="59229"/>
    </mc:Choice>
    <mc:Fallback xmlns="">
      <p:transition xmlns:p14="http://schemas.microsoft.com/office/powerpoint/2010/main" spd="slow" advTm="5922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9" grpId="0" animBg="1"/>
      <p:bldP spid="32772" grpId="0" animBg="1"/>
      <p:bldP spid="327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14819259"/>
              </p:ext>
            </p:extLst>
          </p:nvPr>
        </p:nvGraphicFramePr>
        <p:xfrm>
          <a:off x="6807200" y="3568700"/>
          <a:ext cx="2133600" cy="1234439"/>
        </p:xfrm>
        <a:graphic>
          <a:graphicData uri="http://schemas.openxmlformats.org/drawingml/2006/table">
            <a:tbl>
              <a:tblPr firstRow="1" bandRow="1">
                <a:tableStyleId>{5C22544A-7EE6-4342-B048-85BDC9FD1C3A}</a:tableStyleId>
              </a:tblPr>
              <a:tblGrid>
                <a:gridCol w="1113183"/>
                <a:gridCol w="1020417"/>
              </a:tblGrid>
              <a:tr h="320040">
                <a:tc gridSpan="2">
                  <a:txBody>
                    <a:bodyPr/>
                    <a:lstStyle/>
                    <a:p>
                      <a:pPr algn="ctr"/>
                      <a:r>
                        <a:rPr lang="en-US" sz="1400" dirty="0" smtClean="0">
                          <a:latin typeface="Arial"/>
                          <a:cs typeface="Arial"/>
                        </a:rPr>
                        <a:t>Predicate</a:t>
                      </a:r>
                      <a:r>
                        <a:rPr lang="en-US" sz="1400" baseline="0" dirty="0" smtClean="0">
                          <a:latin typeface="Arial"/>
                          <a:cs typeface="Arial"/>
                        </a:rPr>
                        <a:t> </a:t>
                      </a:r>
                      <a:r>
                        <a:rPr lang="en-US" sz="1400" baseline="0" dirty="0" err="1" smtClean="0">
                          <a:latin typeface="Arial"/>
                          <a:cs typeface="Arial"/>
                        </a:rPr>
                        <a:t>Selectivities</a:t>
                      </a:r>
                      <a:endParaRPr lang="en-US" sz="1400" dirty="0">
                        <a:latin typeface="Arial"/>
                        <a:cs typeface="Arial"/>
                      </a:endParaRPr>
                    </a:p>
                  </a:txBody>
                  <a:tcPr/>
                </a:tc>
                <a:tc hMerge="1">
                  <a:txBody>
                    <a:bodyPr/>
                    <a:lstStyle/>
                    <a:p>
                      <a:endParaRPr lang="en-US" dirty="0"/>
                    </a:p>
                  </a:txBody>
                  <a:tcPr/>
                </a:tc>
              </a:tr>
              <a:tr h="238760">
                <a:tc>
                  <a:txBody>
                    <a:bodyPr/>
                    <a:lstStyle/>
                    <a:p>
                      <a:endParaRPr lang="en-US" sz="1400" dirty="0"/>
                    </a:p>
                  </a:txBody>
                  <a:tcPr/>
                </a:tc>
                <a:tc>
                  <a:txBody>
                    <a:bodyPr/>
                    <a:lstStyle/>
                    <a:p>
                      <a:endParaRPr lang="en-US" sz="1400"/>
                    </a:p>
                  </a:txBody>
                  <a:tcPr/>
                </a:tc>
              </a:tr>
              <a:tr h="289560">
                <a:tc>
                  <a:txBody>
                    <a:bodyPr/>
                    <a:lstStyle/>
                    <a:p>
                      <a:endParaRPr lang="en-US" sz="1400"/>
                    </a:p>
                  </a:txBody>
                  <a:tcPr/>
                </a:tc>
                <a:tc>
                  <a:txBody>
                    <a:bodyPr/>
                    <a:lstStyle/>
                    <a:p>
                      <a:endParaRPr lang="en-US" sz="1400"/>
                    </a:p>
                  </a:txBody>
                  <a:tcPr/>
                </a:tc>
              </a:tr>
              <a:tr h="213360">
                <a:tc>
                  <a:txBody>
                    <a:bodyPr/>
                    <a:lstStyle/>
                    <a:p>
                      <a:endParaRPr lang="en-US" sz="1400"/>
                    </a:p>
                  </a:txBody>
                  <a:tcPr/>
                </a:tc>
                <a:tc>
                  <a:txBody>
                    <a:bodyPr/>
                    <a:lstStyle/>
                    <a:p>
                      <a:endParaRPr lang="en-US" sz="1400" dirty="0"/>
                    </a:p>
                  </a:txBody>
                  <a:tcPr/>
                </a:tc>
              </a:tr>
            </a:tbl>
          </a:graphicData>
        </a:graphic>
      </p:graphicFrame>
      <p:grpSp>
        <p:nvGrpSpPr>
          <p:cNvPr id="35" name="Group 34"/>
          <p:cNvGrpSpPr/>
          <p:nvPr/>
        </p:nvGrpSpPr>
        <p:grpSpPr>
          <a:xfrm>
            <a:off x="152400" y="4635500"/>
            <a:ext cx="3886200" cy="1993900"/>
            <a:chOff x="152400" y="4635500"/>
            <a:chExt cx="3886200" cy="1993900"/>
          </a:xfrm>
        </p:grpSpPr>
        <p:pic>
          <p:nvPicPr>
            <p:cNvPr id="26" name="Picture 25" descr="Untitled.tiff"/>
            <p:cNvPicPr>
              <a:picLocks noChangeAspect="1"/>
            </p:cNvPicPr>
            <p:nvPr/>
          </p:nvPicPr>
          <p:blipFill rotWithShape="1">
            <a:blip r:embed="rId4">
              <a:extLst>
                <a:ext uri="{28A0092B-C50C-407E-A947-70E740481C1C}">
                  <a14:useLocalDpi xmlns:a14="http://schemas.microsoft.com/office/drawing/2010/main" val="0"/>
                </a:ext>
              </a:extLst>
            </a:blip>
            <a:srcRect t="11149" b="28722"/>
            <a:stretch/>
          </p:blipFill>
          <p:spPr>
            <a:xfrm>
              <a:off x="228600" y="4635500"/>
              <a:ext cx="3810000" cy="1917700"/>
            </a:xfrm>
            <a:prstGeom prst="rect">
              <a:avLst/>
            </a:prstGeom>
          </p:spPr>
        </p:pic>
        <p:sp>
          <p:nvSpPr>
            <p:cNvPr id="27" name="TextBox 26"/>
            <p:cNvSpPr txBox="1"/>
            <p:nvPr/>
          </p:nvSpPr>
          <p:spPr>
            <a:xfrm>
              <a:off x="253763" y="6352401"/>
              <a:ext cx="355837" cy="276999"/>
            </a:xfrm>
            <a:prstGeom prst="rect">
              <a:avLst/>
            </a:prstGeom>
            <a:noFill/>
          </p:spPr>
          <p:txBody>
            <a:bodyPr wrap="none" rtlCol="0">
              <a:spAutoFit/>
            </a:bodyPr>
            <a:lstStyle/>
            <a:p>
              <a:r>
                <a:rPr lang="en-US" sz="1200" dirty="0" smtClean="0">
                  <a:latin typeface="Arial"/>
                  <a:cs typeface="Arial"/>
                </a:rPr>
                <a:t>20</a:t>
              </a:r>
              <a:endParaRPr lang="en-US" sz="1200" dirty="0">
                <a:latin typeface="Arial"/>
                <a:cs typeface="Arial"/>
              </a:endParaRPr>
            </a:p>
          </p:txBody>
        </p:sp>
        <p:sp>
          <p:nvSpPr>
            <p:cNvPr id="28" name="TextBox 27"/>
            <p:cNvSpPr txBox="1"/>
            <p:nvPr/>
          </p:nvSpPr>
          <p:spPr>
            <a:xfrm>
              <a:off x="1472963" y="6352401"/>
              <a:ext cx="355837" cy="276999"/>
            </a:xfrm>
            <a:prstGeom prst="rect">
              <a:avLst/>
            </a:prstGeom>
            <a:noFill/>
          </p:spPr>
          <p:txBody>
            <a:bodyPr wrap="none" rtlCol="0">
              <a:spAutoFit/>
            </a:bodyPr>
            <a:lstStyle/>
            <a:p>
              <a:r>
                <a:rPr lang="en-US" sz="1200" dirty="0" smtClean="0">
                  <a:latin typeface="Arial"/>
                  <a:cs typeface="Arial"/>
                </a:rPr>
                <a:t>25</a:t>
              </a:r>
              <a:endParaRPr lang="en-US" sz="1200" dirty="0">
                <a:latin typeface="Arial"/>
                <a:cs typeface="Arial"/>
              </a:endParaRPr>
            </a:p>
          </p:txBody>
        </p:sp>
        <p:sp>
          <p:nvSpPr>
            <p:cNvPr id="29" name="TextBox 28"/>
            <p:cNvSpPr txBox="1"/>
            <p:nvPr/>
          </p:nvSpPr>
          <p:spPr>
            <a:xfrm>
              <a:off x="2667000" y="6352401"/>
              <a:ext cx="355837" cy="276999"/>
            </a:xfrm>
            <a:prstGeom prst="rect">
              <a:avLst/>
            </a:prstGeom>
            <a:noFill/>
          </p:spPr>
          <p:txBody>
            <a:bodyPr wrap="none" rtlCol="0">
              <a:spAutoFit/>
            </a:bodyPr>
            <a:lstStyle/>
            <a:p>
              <a:r>
                <a:rPr lang="en-US" sz="1200" dirty="0">
                  <a:latin typeface="Arial"/>
                  <a:cs typeface="Arial"/>
                </a:rPr>
                <a:t>3</a:t>
              </a:r>
              <a:r>
                <a:rPr lang="en-US" sz="1200" dirty="0" smtClean="0">
                  <a:latin typeface="Arial"/>
                  <a:cs typeface="Arial"/>
                </a:rPr>
                <a:t>0</a:t>
              </a:r>
              <a:endParaRPr lang="en-US" sz="1200" dirty="0">
                <a:latin typeface="Arial"/>
                <a:cs typeface="Arial"/>
              </a:endParaRPr>
            </a:p>
          </p:txBody>
        </p:sp>
        <p:cxnSp>
          <p:nvCxnSpPr>
            <p:cNvPr id="31" name="Straight Connector 30"/>
            <p:cNvCxnSpPr/>
            <p:nvPr/>
          </p:nvCxnSpPr>
          <p:spPr bwMode="auto">
            <a:xfrm>
              <a:off x="1447800" y="5181600"/>
              <a:ext cx="0" cy="1371600"/>
            </a:xfrm>
            <a:prstGeom prst="line">
              <a:avLst/>
            </a:prstGeom>
            <a:solidFill>
              <a:schemeClr val="accent1"/>
            </a:solidFill>
            <a:ln w="1270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a:off x="152400" y="6400800"/>
              <a:ext cx="3886200"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1143000" y="6352401"/>
              <a:ext cx="355837" cy="276999"/>
            </a:xfrm>
            <a:prstGeom prst="rect">
              <a:avLst/>
            </a:prstGeom>
            <a:noFill/>
          </p:spPr>
          <p:txBody>
            <a:bodyPr wrap="none" rtlCol="0">
              <a:spAutoFit/>
            </a:bodyPr>
            <a:lstStyle/>
            <a:p>
              <a:r>
                <a:rPr lang="en-US" sz="1200" dirty="0" smtClean="0">
                  <a:latin typeface="Arial"/>
                  <a:cs typeface="Arial"/>
                </a:rPr>
                <a:t>24</a:t>
              </a:r>
              <a:endParaRPr lang="en-US" sz="1200" dirty="0">
                <a:latin typeface="Arial"/>
                <a:cs typeface="Arial"/>
              </a:endParaRPr>
            </a:p>
          </p:txBody>
        </p:sp>
      </p:grpSp>
      <p:sp>
        <p:nvSpPr>
          <p:cNvPr id="2" name="Title 1"/>
          <p:cNvSpPr>
            <a:spLocks noGrp="1"/>
          </p:cNvSpPr>
          <p:nvPr>
            <p:ph type="title"/>
          </p:nvPr>
        </p:nvSpPr>
        <p:spPr/>
        <p:txBody>
          <a:bodyPr/>
          <a:lstStyle/>
          <a:p>
            <a:r>
              <a:rPr lang="en-US" dirty="0">
                <a:latin typeface="Georgia" charset="0"/>
              </a:rPr>
              <a:t>Per-tuple Based Planning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9719509"/>
              </p:ext>
            </p:extLst>
          </p:nvPr>
        </p:nvGraphicFramePr>
        <p:xfrm>
          <a:off x="3352800" y="3581400"/>
          <a:ext cx="3429000" cy="1219200"/>
        </p:xfrm>
        <a:graphic>
          <a:graphicData uri="http://schemas.openxmlformats.org/drawingml/2006/table">
            <a:tbl>
              <a:tblPr firstRow="1" bandRow="1">
                <a:tableStyleId>{5C22544A-7EE6-4342-B048-85BDC9FD1C3A}</a:tableStyleId>
              </a:tblPr>
              <a:tblGrid>
                <a:gridCol w="381000"/>
                <a:gridCol w="990600"/>
                <a:gridCol w="914400"/>
                <a:gridCol w="1143000"/>
              </a:tblGrid>
              <a:tr h="304800">
                <a:tc gridSpan="4">
                  <a:txBody>
                    <a:bodyPr/>
                    <a:lstStyle/>
                    <a:p>
                      <a:pPr algn="ctr"/>
                      <a:r>
                        <a:rPr lang="en-US" sz="1400" dirty="0" smtClean="0">
                          <a:latin typeface="Arial"/>
                          <a:cs typeface="Arial"/>
                        </a:rPr>
                        <a:t>Tuple Attributes</a:t>
                      </a:r>
                      <a:endParaRPr lang="en-US" sz="1400" dirty="0">
                        <a:latin typeface="Arial"/>
                        <a:cs typeface="Arial"/>
                      </a:endParaRPr>
                    </a:p>
                  </a:txBody>
                  <a:tcPr>
                    <a:lnR w="12700" cap="flat" cmpd="sng" algn="ctr">
                      <a:solidFill>
                        <a:scrgbClr r="0" g="0" b="0"/>
                      </a:solid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04800">
                <a:tc>
                  <a:txBody>
                    <a:bodyPr/>
                    <a:lstStyle/>
                    <a:p>
                      <a:pPr algn="ctr"/>
                      <a:r>
                        <a:rPr lang="en-US" sz="1400" b="1" dirty="0" smtClean="0">
                          <a:latin typeface="Arial"/>
                          <a:cs typeface="Arial"/>
                        </a:rPr>
                        <a:t>id</a:t>
                      </a:r>
                      <a:endParaRPr lang="en-US" sz="1400" b="1" dirty="0">
                        <a:latin typeface="Arial"/>
                        <a:cs typeface="Arial"/>
                      </a:endParaRPr>
                    </a:p>
                  </a:txBody>
                  <a:tcPr/>
                </a:tc>
                <a:tc>
                  <a:txBody>
                    <a:bodyPr/>
                    <a:lstStyle/>
                    <a:p>
                      <a:pPr algn="ctr"/>
                      <a:r>
                        <a:rPr lang="en-US" sz="1400" b="1" dirty="0" smtClean="0">
                          <a:latin typeface="Arial"/>
                          <a:cs typeface="Arial"/>
                        </a:rPr>
                        <a:t>r</a:t>
                      </a:r>
                      <a:endParaRPr lang="en-US" sz="1400" b="1" dirty="0">
                        <a:latin typeface="Arial"/>
                        <a:cs typeface="Arial"/>
                      </a:endParaRPr>
                    </a:p>
                  </a:txBody>
                  <a:tcPr/>
                </a:tc>
                <a:tc>
                  <a:txBody>
                    <a:bodyPr/>
                    <a:lstStyle/>
                    <a:p>
                      <a:pPr algn="ctr"/>
                      <a:r>
                        <a:rPr lang="en-US" sz="1400" b="1" dirty="0" err="1" smtClean="0">
                          <a:latin typeface="Arial"/>
                          <a:cs typeface="Arial"/>
                        </a:rPr>
                        <a:t>q_r</a:t>
                      </a:r>
                      <a:endParaRPr lang="en-US" sz="1400" b="1" dirty="0">
                        <a:latin typeface="Arial"/>
                        <a:cs typeface="Arial"/>
                      </a:endParaRPr>
                    </a:p>
                  </a:txBody>
                  <a:tcPr/>
                </a:tc>
                <a:tc>
                  <a:txBody>
                    <a:bodyPr/>
                    <a:lstStyle/>
                    <a:p>
                      <a:pPr algn="ctr"/>
                      <a:r>
                        <a:rPr lang="en-US" sz="1400" b="1" dirty="0" err="1" smtClean="0">
                          <a:latin typeface="Arial"/>
                          <a:cs typeface="Arial"/>
                        </a:rPr>
                        <a:t>u_r</a:t>
                      </a:r>
                      <a:endParaRPr lang="en-US" sz="1400" b="1" dirty="0">
                        <a:latin typeface="Arial"/>
                        <a:cs typeface="Arial"/>
                      </a:endParaRPr>
                    </a:p>
                  </a:txBody>
                  <a:tcPr>
                    <a:lnR w="12700" cap="flat" cmpd="sng" algn="ctr">
                      <a:solidFill>
                        <a:scrgbClr r="0" g="0" b="0"/>
                      </a:solidFill>
                      <a:prstDash val="solid"/>
                      <a:round/>
                      <a:headEnd type="none" w="med" len="med"/>
                      <a:tailEnd type="none" w="med" len="med"/>
                    </a:lnR>
                  </a:tcPr>
                </a:tc>
              </a:tr>
              <a:tr h="304800">
                <a:tc>
                  <a:txBody>
                    <a:bodyPr/>
                    <a:lstStyle/>
                    <a:p>
                      <a:pPr algn="ctr"/>
                      <a:r>
                        <a:rPr lang="en-US" sz="1400" dirty="0" smtClean="0">
                          <a:solidFill>
                            <a:srgbClr val="FF0000"/>
                          </a:solidFill>
                          <a:latin typeface="Arial"/>
                          <a:cs typeface="Arial"/>
                        </a:rPr>
                        <a:t>1</a:t>
                      </a:r>
                      <a:endParaRPr lang="en-US" sz="1400" dirty="0">
                        <a:solidFill>
                          <a:srgbClr val="FF0000"/>
                        </a:solidFill>
                        <a:latin typeface="Arial"/>
                        <a:cs typeface="Arial"/>
                      </a:endParaRPr>
                    </a:p>
                  </a:txBody>
                  <a:tcPr/>
                </a:tc>
                <a:tc>
                  <a:txBody>
                    <a:bodyPr/>
                    <a:lstStyle/>
                    <a:p>
                      <a:pPr algn="ctr"/>
                      <a:r>
                        <a:rPr lang="en-US" sz="1400" dirty="0" smtClean="0">
                          <a:solidFill>
                            <a:srgbClr val="FF0000"/>
                          </a:solidFill>
                          <a:latin typeface="Arial"/>
                          <a:cs typeface="Arial"/>
                        </a:rPr>
                        <a:t>N(27, 2.2)</a:t>
                      </a:r>
                      <a:endParaRPr lang="en-US" sz="1400" dirty="0">
                        <a:solidFill>
                          <a:srgbClr val="FF0000"/>
                        </a:solidFill>
                        <a:latin typeface="Arial"/>
                        <a:cs typeface="Arial"/>
                      </a:endParaRPr>
                    </a:p>
                  </a:txBody>
                  <a:tcPr/>
                </a:tc>
                <a:tc>
                  <a:txBody>
                    <a:bodyPr/>
                    <a:lstStyle/>
                    <a:p>
                      <a:pPr algn="ctr"/>
                      <a:r>
                        <a:rPr lang="en-US" sz="1400" dirty="0" smtClean="0">
                          <a:solidFill>
                            <a:srgbClr val="FF0000"/>
                          </a:solidFill>
                          <a:latin typeface="Arial"/>
                          <a:cs typeface="Arial"/>
                        </a:rPr>
                        <a:t>N(1, 2.2)</a:t>
                      </a:r>
                      <a:endParaRPr lang="en-US" sz="1400" dirty="0">
                        <a:solidFill>
                          <a:srgbClr val="FF0000"/>
                        </a:solidFill>
                        <a:latin typeface="Arial"/>
                        <a:cs typeface="Arial"/>
                      </a:endParaRPr>
                    </a:p>
                  </a:txBody>
                  <a:tcPr/>
                </a:tc>
                <a:tc>
                  <a:txBody>
                    <a:bodyPr/>
                    <a:lstStyle/>
                    <a:p>
                      <a:pPr algn="ctr"/>
                      <a:r>
                        <a:rPr lang="en-US" sz="1400" dirty="0" smtClean="0">
                          <a:solidFill>
                            <a:srgbClr val="FF0000"/>
                          </a:solidFill>
                          <a:latin typeface="Arial"/>
                          <a:cs typeface="Arial"/>
                        </a:rPr>
                        <a:t>N(0.1, 1.1)</a:t>
                      </a:r>
                      <a:endParaRPr lang="en-US" sz="1400" dirty="0">
                        <a:solidFill>
                          <a:srgbClr val="FF0000"/>
                        </a:solidFill>
                        <a:latin typeface="Arial"/>
                        <a:cs typeface="Arial"/>
                      </a:endParaRPr>
                    </a:p>
                  </a:txBody>
                  <a:tcPr>
                    <a:lnR w="12700" cap="flat" cmpd="sng" algn="ctr">
                      <a:solidFill>
                        <a:scrgbClr r="0" g="0" b="0"/>
                      </a:solidFill>
                      <a:prstDash val="solid"/>
                      <a:round/>
                      <a:headEnd type="none" w="med" len="med"/>
                      <a:tailEnd type="none" w="med" len="med"/>
                    </a:lnR>
                  </a:tcPr>
                </a:tc>
              </a:tr>
              <a:tr h="304800">
                <a:tc>
                  <a:txBody>
                    <a:bodyPr/>
                    <a:lstStyle/>
                    <a:p>
                      <a:pPr algn="ctr"/>
                      <a:r>
                        <a:rPr lang="en-US" sz="1400" dirty="0" smtClean="0">
                          <a:solidFill>
                            <a:srgbClr val="0000FF"/>
                          </a:solidFill>
                          <a:latin typeface="Arial"/>
                          <a:cs typeface="Arial"/>
                        </a:rPr>
                        <a:t>2</a:t>
                      </a:r>
                      <a:endParaRPr lang="en-US" sz="1400" dirty="0">
                        <a:solidFill>
                          <a:srgbClr val="0000FF"/>
                        </a:solidFill>
                        <a:latin typeface="Arial"/>
                        <a:cs typeface="Arial"/>
                      </a:endParaRPr>
                    </a:p>
                  </a:txBody>
                  <a:tcPr/>
                </a:tc>
                <a:tc>
                  <a:txBody>
                    <a:bodyPr/>
                    <a:lstStyle/>
                    <a:p>
                      <a:pPr algn="ctr"/>
                      <a:r>
                        <a:rPr lang="en-US" sz="1400" dirty="0" smtClean="0">
                          <a:solidFill>
                            <a:srgbClr val="0000FF"/>
                          </a:solidFill>
                          <a:latin typeface="Arial"/>
                          <a:cs typeface="Arial"/>
                        </a:rPr>
                        <a:t>N(21, 0.1)</a:t>
                      </a:r>
                      <a:endParaRPr lang="en-US" sz="1400" dirty="0">
                        <a:solidFill>
                          <a:srgbClr val="0000FF"/>
                        </a:solidFill>
                        <a:latin typeface="Arial"/>
                        <a:cs typeface="Arial"/>
                      </a:endParaRPr>
                    </a:p>
                  </a:txBody>
                  <a:tcPr/>
                </a:tc>
                <a:tc>
                  <a:txBody>
                    <a:bodyPr/>
                    <a:lstStyle/>
                    <a:p>
                      <a:pPr algn="ctr"/>
                      <a:r>
                        <a:rPr lang="en-US" sz="1400" dirty="0" smtClean="0">
                          <a:solidFill>
                            <a:srgbClr val="0000FF"/>
                          </a:solidFill>
                          <a:latin typeface="Arial"/>
                          <a:cs typeface="Arial"/>
                        </a:rPr>
                        <a:t>N(0, 0.1)</a:t>
                      </a:r>
                      <a:endParaRPr lang="en-US" sz="1400" dirty="0">
                        <a:solidFill>
                          <a:srgbClr val="0000FF"/>
                        </a:solidFill>
                        <a:latin typeface="Arial"/>
                        <a:cs typeface="Arial"/>
                      </a:endParaRPr>
                    </a:p>
                  </a:txBody>
                  <a:tcPr/>
                </a:tc>
                <a:tc>
                  <a:txBody>
                    <a:bodyPr/>
                    <a:lstStyle/>
                    <a:p>
                      <a:pPr algn="ctr"/>
                      <a:r>
                        <a:rPr lang="en-US" sz="1400" dirty="0" smtClean="0">
                          <a:solidFill>
                            <a:srgbClr val="0000FF"/>
                          </a:solidFill>
                          <a:latin typeface="Arial"/>
                          <a:cs typeface="Arial"/>
                        </a:rPr>
                        <a:t>N(-0.1, 0.1)</a:t>
                      </a:r>
                      <a:endParaRPr lang="en-US" sz="1400" dirty="0">
                        <a:solidFill>
                          <a:srgbClr val="0000FF"/>
                        </a:solidFill>
                        <a:latin typeface="Arial"/>
                        <a:cs typeface="Arial"/>
                      </a:endParaRPr>
                    </a:p>
                  </a:txBody>
                  <a:tcPr>
                    <a:lnR w="12700" cap="flat" cmpd="sng" algn="ctr">
                      <a:solidFill>
                        <a:scrgbClr r="0" g="0" b="0"/>
                      </a:solidFill>
                      <a:prstDash val="solid"/>
                      <a:round/>
                      <a:headEnd type="none" w="med" len="med"/>
                      <a:tailEnd type="none" w="med" len="med"/>
                    </a:lnR>
                  </a:tcPr>
                </a:tc>
              </a:tr>
            </a:tbl>
          </a:graphicData>
        </a:graphic>
      </p:graphicFrame>
      <p:sp>
        <p:nvSpPr>
          <p:cNvPr id="6" name="TextBox 5"/>
          <p:cNvSpPr txBox="1">
            <a:spLocks noChangeArrowheads="1"/>
          </p:cNvSpPr>
          <p:nvPr/>
        </p:nvSpPr>
        <p:spPr bwMode="auto">
          <a:xfrm>
            <a:off x="228600" y="3617893"/>
            <a:ext cx="2667000" cy="95410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dirty="0" smtClean="0">
                <a:latin typeface="Verdana" charset="0"/>
                <a:cs typeface="Verdana" charset="0"/>
              </a:rPr>
              <a:t>Q1: </a:t>
            </a:r>
            <a:r>
              <a:rPr lang="en-US" sz="1400" dirty="0" smtClean="0">
                <a:solidFill>
                  <a:srgbClr val="000090"/>
                </a:solidFill>
                <a:latin typeface="Verdana" charset="0"/>
                <a:cs typeface="Verdana" charset="0"/>
              </a:rPr>
              <a:t>SELECT</a:t>
            </a:r>
            <a:r>
              <a:rPr lang="en-US" sz="1400" dirty="0" smtClean="0">
                <a:latin typeface="Verdana" charset="0"/>
                <a:cs typeface="Verdana" charset="0"/>
              </a:rPr>
              <a:t> </a:t>
            </a:r>
            <a:r>
              <a:rPr lang="en-US" sz="1400" dirty="0">
                <a:latin typeface="Verdana" charset="0"/>
                <a:cs typeface="Verdana" charset="0"/>
              </a:rPr>
              <a:t>*</a:t>
            </a:r>
          </a:p>
          <a:p>
            <a:r>
              <a:rPr lang="en-US" sz="1400" dirty="0" smtClean="0">
                <a:solidFill>
                  <a:srgbClr val="000090"/>
                </a:solidFill>
                <a:latin typeface="Verdana" charset="0"/>
                <a:cs typeface="Verdana" charset="0"/>
              </a:rPr>
              <a:t>      FROM</a:t>
            </a:r>
            <a:r>
              <a:rPr lang="en-US" sz="1400" dirty="0" smtClean="0">
                <a:latin typeface="Verdana" charset="0"/>
                <a:cs typeface="Verdana" charset="0"/>
              </a:rPr>
              <a:t> Galaxy</a:t>
            </a:r>
            <a:endParaRPr lang="en-US" sz="1400" dirty="0">
              <a:latin typeface="Verdana" charset="0"/>
              <a:cs typeface="Verdana" charset="0"/>
            </a:endParaRPr>
          </a:p>
          <a:p>
            <a:r>
              <a:rPr lang="en-US" sz="1400" dirty="0" smtClean="0">
                <a:solidFill>
                  <a:srgbClr val="000090"/>
                </a:solidFill>
                <a:latin typeface="Verdana" charset="0"/>
                <a:cs typeface="Verdana" charset="0"/>
              </a:rPr>
              <a:t>      WHERE</a:t>
            </a:r>
            <a:r>
              <a:rPr lang="en-US" sz="1400" dirty="0" smtClean="0">
                <a:latin typeface="Verdana" charset="0"/>
                <a:cs typeface="Verdana" charset="0"/>
              </a:rPr>
              <a:t> r </a:t>
            </a:r>
            <a:r>
              <a:rPr lang="en-US" sz="1400" dirty="0">
                <a:latin typeface="Verdana" charset="0"/>
                <a:cs typeface="Verdana" charset="0"/>
              </a:rPr>
              <a:t>&lt; </a:t>
            </a:r>
            <a:r>
              <a:rPr lang="en-US" sz="1400" dirty="0" smtClean="0">
                <a:latin typeface="Verdana" charset="0"/>
                <a:cs typeface="Verdana" charset="0"/>
              </a:rPr>
              <a:t>24</a:t>
            </a:r>
            <a:endParaRPr lang="en-US" sz="1400" dirty="0">
              <a:latin typeface="Verdana" charset="0"/>
              <a:cs typeface="Verdana" charset="0"/>
            </a:endParaRPr>
          </a:p>
          <a:p>
            <a:r>
              <a:rPr lang="en-US" sz="1400" dirty="0" smtClean="0">
                <a:solidFill>
                  <a:srgbClr val="000090"/>
                </a:solidFill>
                <a:latin typeface="Verdana" charset="0"/>
                <a:cs typeface="Verdana" charset="0"/>
              </a:rPr>
              <a:t>      AND</a:t>
            </a:r>
            <a:r>
              <a:rPr lang="en-US" sz="1400" dirty="0" smtClean="0">
                <a:latin typeface="Verdana" charset="0"/>
                <a:cs typeface="Verdana" charset="0"/>
              </a:rPr>
              <a:t> q_r</a:t>
            </a:r>
            <a:r>
              <a:rPr lang="en-US" sz="1400" baseline="30000" dirty="0" smtClean="0">
                <a:latin typeface="Verdana" charset="0"/>
                <a:cs typeface="Verdana" charset="0"/>
              </a:rPr>
              <a:t>2</a:t>
            </a:r>
            <a:r>
              <a:rPr lang="en-US" sz="1400" dirty="0" smtClean="0">
                <a:latin typeface="Verdana" charset="0"/>
                <a:cs typeface="Verdana" charset="0"/>
              </a:rPr>
              <a:t>+u_r</a:t>
            </a:r>
            <a:r>
              <a:rPr lang="en-US" sz="1400" baseline="30000" dirty="0" smtClean="0">
                <a:latin typeface="Verdana" charset="0"/>
                <a:cs typeface="Verdana" charset="0"/>
              </a:rPr>
              <a:t>2</a:t>
            </a:r>
            <a:r>
              <a:rPr lang="en-US" sz="1400" dirty="0" smtClean="0">
                <a:latin typeface="Verdana" charset="0"/>
                <a:cs typeface="Verdana" charset="0"/>
              </a:rPr>
              <a:t> </a:t>
            </a:r>
            <a:r>
              <a:rPr lang="en-US" sz="1400" dirty="0">
                <a:latin typeface="Verdana" charset="0"/>
                <a:cs typeface="Verdana" charset="0"/>
              </a:rPr>
              <a:t>&gt; 0.25</a:t>
            </a:r>
            <a:endParaRPr lang="en-US" sz="1400" baseline="30000" dirty="0">
              <a:latin typeface="Verdana" charset="0"/>
              <a:cs typeface="Verdana" charset="0"/>
            </a:endParaRPr>
          </a:p>
        </p:txBody>
      </p:sp>
      <p:sp>
        <p:nvSpPr>
          <p:cNvPr id="8" name="Rounded Rectangle 7"/>
          <p:cNvSpPr/>
          <p:nvPr/>
        </p:nvSpPr>
        <p:spPr bwMode="auto">
          <a:xfrm>
            <a:off x="304800" y="1371600"/>
            <a:ext cx="8534400" cy="20574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342900" lvl="0" indent="-342900">
              <a:spcBef>
                <a:spcPct val="20000"/>
              </a:spcBef>
              <a:buSzPct val="100000"/>
              <a:buFont typeface="Wingdings" charset="2"/>
              <a:buChar char="§"/>
            </a:pPr>
            <a:r>
              <a:rPr lang="en-US" sz="2000" dirty="0">
                <a:solidFill>
                  <a:schemeClr val="tx1"/>
                </a:solidFill>
                <a:latin typeface="Arial"/>
                <a:cs typeface="Arial"/>
              </a:rPr>
              <a:t>Consider both selectivity and </a:t>
            </a:r>
            <a:r>
              <a:rPr lang="en-US" sz="2000" dirty="0" smtClean="0">
                <a:solidFill>
                  <a:schemeClr val="tx1"/>
                </a:solidFill>
                <a:latin typeface="Arial"/>
                <a:cs typeface="Arial"/>
              </a:rPr>
              <a:t>cost like t</a:t>
            </a:r>
            <a:r>
              <a:rPr lang="en-US" sz="2000" kern="0" dirty="0" smtClean="0">
                <a:solidFill>
                  <a:prstClr val="black"/>
                </a:solidFill>
                <a:latin typeface="Arial" charset="0"/>
                <a:cs typeface="Arial" charset="0"/>
              </a:rPr>
              <a:t>he </a:t>
            </a:r>
            <a:r>
              <a:rPr lang="en-US" sz="2000" kern="0" dirty="0">
                <a:solidFill>
                  <a:prstClr val="black"/>
                </a:solidFill>
                <a:latin typeface="Arial" charset="0"/>
                <a:cs typeface="Arial" charset="0"/>
              </a:rPr>
              <a:t>traditional </a:t>
            </a:r>
            <a:r>
              <a:rPr lang="en-US" sz="2000" kern="0" dirty="0" smtClean="0">
                <a:solidFill>
                  <a:prstClr val="black"/>
                </a:solidFill>
                <a:latin typeface="Arial" charset="0"/>
                <a:cs typeface="Arial" charset="0"/>
              </a:rPr>
              <a:t>planner</a:t>
            </a:r>
          </a:p>
          <a:p>
            <a:pPr marL="342900" lvl="0" indent="-342900">
              <a:spcBef>
                <a:spcPct val="20000"/>
              </a:spcBef>
              <a:buSzPct val="100000"/>
              <a:buFont typeface="Wingdings" charset="2"/>
              <a:buChar char="§"/>
            </a:pPr>
            <a:r>
              <a:rPr lang="en-US" sz="2000" kern="0" dirty="0" smtClean="0">
                <a:solidFill>
                  <a:prstClr val="black"/>
                </a:solidFill>
                <a:latin typeface="Arial" charset="0"/>
                <a:cs typeface="Arial" charset="0"/>
              </a:rPr>
              <a:t>Differences</a:t>
            </a:r>
          </a:p>
          <a:p>
            <a:pPr marL="742950" lvl="1" indent="-285750">
              <a:spcBef>
                <a:spcPct val="20000"/>
              </a:spcBef>
              <a:buSzPct val="100000"/>
              <a:buFont typeface="Times" charset="0"/>
              <a:buChar char="•"/>
            </a:pPr>
            <a:r>
              <a:rPr lang="en-US" sz="2000" kern="0" dirty="0" smtClean="0">
                <a:solidFill>
                  <a:prstClr val="black"/>
                </a:solidFill>
                <a:latin typeface="Arial" charset="0"/>
                <a:cs typeface="Arial" charset="0"/>
              </a:rPr>
              <a:t>Exact selections are expensive due to the use of integrals</a:t>
            </a:r>
          </a:p>
          <a:p>
            <a:pPr marL="742950" lvl="1" indent="-285750">
              <a:spcBef>
                <a:spcPct val="20000"/>
              </a:spcBef>
              <a:buSzPct val="100000"/>
              <a:buFont typeface="Times" charset="0"/>
              <a:buChar char="•"/>
            </a:pPr>
            <a:r>
              <a:rPr lang="en-US" sz="2000" kern="0" dirty="0" smtClean="0">
                <a:solidFill>
                  <a:prstClr val="black"/>
                </a:solidFill>
                <a:latin typeface="Arial" charset="0"/>
                <a:cs typeface="Arial" charset="0"/>
              </a:rPr>
              <a:t>Selectivity should be </a:t>
            </a:r>
            <a:r>
              <a:rPr lang="en-US" sz="2000" kern="0" dirty="0">
                <a:solidFill>
                  <a:prstClr val="black"/>
                </a:solidFill>
                <a:latin typeface="Arial" charset="0"/>
                <a:cs typeface="Arial" charset="0"/>
              </a:rPr>
              <a:t>defined on a per-tuple basis</a:t>
            </a:r>
          </a:p>
          <a:p>
            <a:pPr lvl="0">
              <a:spcBef>
                <a:spcPct val="20000"/>
              </a:spcBef>
              <a:buSzPct val="100000"/>
            </a:pPr>
            <a:r>
              <a:rPr lang="en-US" sz="2000" b="1" kern="0" dirty="0">
                <a:solidFill>
                  <a:srgbClr val="800000"/>
                </a:solidFill>
                <a:latin typeface="Arial" charset="0"/>
                <a:cs typeface="Arial" charset="0"/>
              </a:rPr>
              <a:t>=&gt; The optimal order </a:t>
            </a:r>
            <a:r>
              <a:rPr lang="en-US" sz="2000" b="1" kern="0" dirty="0" smtClean="0">
                <a:solidFill>
                  <a:srgbClr val="800000"/>
                </a:solidFill>
                <a:latin typeface="Arial" charset="0"/>
                <a:cs typeface="Arial" charset="0"/>
              </a:rPr>
              <a:t>varies </a:t>
            </a:r>
            <a:r>
              <a:rPr lang="en-US" sz="2000" b="1" kern="0" dirty="0">
                <a:solidFill>
                  <a:srgbClr val="800000"/>
                </a:solidFill>
                <a:latin typeface="Arial" charset="0"/>
                <a:cs typeface="Arial" charset="0"/>
              </a:rPr>
              <a:t>on a per-tuple basis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neva"/>
            </a:endParaRPr>
          </a:p>
        </p:txBody>
      </p:sp>
      <p:grpSp>
        <p:nvGrpSpPr>
          <p:cNvPr id="7" name="Group 6"/>
          <p:cNvGrpSpPr/>
          <p:nvPr/>
        </p:nvGrpSpPr>
        <p:grpSpPr>
          <a:xfrm>
            <a:off x="2743200" y="4013200"/>
            <a:ext cx="635000" cy="323165"/>
            <a:chOff x="2743200" y="4013200"/>
            <a:chExt cx="635000" cy="323165"/>
          </a:xfrm>
        </p:grpSpPr>
        <p:sp>
          <p:nvSpPr>
            <p:cNvPr id="13" name="TextBox 12"/>
            <p:cNvSpPr txBox="1"/>
            <p:nvPr/>
          </p:nvSpPr>
          <p:spPr>
            <a:xfrm>
              <a:off x="2979571" y="4013200"/>
              <a:ext cx="398629" cy="323165"/>
            </a:xfrm>
            <a:prstGeom prst="rect">
              <a:avLst/>
            </a:prstGeom>
            <a:noFill/>
          </p:spPr>
          <p:txBody>
            <a:bodyPr wrap="none" rtlCol="0">
              <a:spAutoFit/>
            </a:bodyPr>
            <a:lstStyle/>
            <a:p>
              <a:r>
                <a:rPr lang="en-US" sz="1500" dirty="0" smtClean="0">
                  <a:solidFill>
                    <a:srgbClr val="800000"/>
                  </a:solidFill>
                  <a:latin typeface="Arial"/>
                  <a:cs typeface="Arial"/>
                </a:rPr>
                <a:t>θ1</a:t>
              </a:r>
              <a:endParaRPr lang="en-US" sz="1500" dirty="0">
                <a:solidFill>
                  <a:srgbClr val="800000"/>
                </a:solidFill>
                <a:latin typeface="Arial"/>
                <a:cs typeface="Arial"/>
              </a:endParaRPr>
            </a:p>
          </p:txBody>
        </p:sp>
        <p:cxnSp>
          <p:nvCxnSpPr>
            <p:cNvPr id="19" name="Straight Arrow Connector 18"/>
            <p:cNvCxnSpPr/>
            <p:nvPr/>
          </p:nvCxnSpPr>
          <p:spPr bwMode="auto">
            <a:xfrm flipH="1">
              <a:off x="2743200" y="4191000"/>
              <a:ext cx="304800" cy="0"/>
            </a:xfrm>
            <a:prstGeom prst="straightConnector1">
              <a:avLst/>
            </a:prstGeom>
            <a:solidFill>
              <a:schemeClr val="accent1"/>
            </a:solidFill>
            <a:ln w="12700"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 name="Group 8"/>
          <p:cNvGrpSpPr/>
          <p:nvPr/>
        </p:nvGrpSpPr>
        <p:grpSpPr>
          <a:xfrm>
            <a:off x="2743200" y="4248835"/>
            <a:ext cx="627229" cy="323165"/>
            <a:chOff x="2743200" y="4248835"/>
            <a:chExt cx="627229" cy="323165"/>
          </a:xfrm>
        </p:grpSpPr>
        <p:sp>
          <p:nvSpPr>
            <p:cNvPr id="14" name="TextBox 13"/>
            <p:cNvSpPr txBox="1"/>
            <p:nvPr/>
          </p:nvSpPr>
          <p:spPr>
            <a:xfrm>
              <a:off x="2971800" y="4248835"/>
              <a:ext cx="398629" cy="323165"/>
            </a:xfrm>
            <a:prstGeom prst="rect">
              <a:avLst/>
            </a:prstGeom>
            <a:noFill/>
          </p:spPr>
          <p:txBody>
            <a:bodyPr wrap="none" rtlCol="0">
              <a:spAutoFit/>
            </a:bodyPr>
            <a:lstStyle/>
            <a:p>
              <a:r>
                <a:rPr lang="en-US" sz="1500" dirty="0" smtClean="0">
                  <a:solidFill>
                    <a:srgbClr val="800000"/>
                  </a:solidFill>
                  <a:latin typeface="Arial"/>
                  <a:cs typeface="Arial"/>
                </a:rPr>
                <a:t>θ2</a:t>
              </a:r>
              <a:endParaRPr lang="en-US" sz="1500" dirty="0">
                <a:solidFill>
                  <a:srgbClr val="800000"/>
                </a:solidFill>
                <a:latin typeface="Arial"/>
                <a:cs typeface="Arial"/>
              </a:endParaRPr>
            </a:p>
          </p:txBody>
        </p:sp>
        <p:cxnSp>
          <p:nvCxnSpPr>
            <p:cNvPr id="20" name="Straight Arrow Connector 19"/>
            <p:cNvCxnSpPr/>
            <p:nvPr/>
          </p:nvCxnSpPr>
          <p:spPr bwMode="auto">
            <a:xfrm flipH="1">
              <a:off x="2743200" y="4419600"/>
              <a:ext cx="304800" cy="0"/>
            </a:xfrm>
            <a:prstGeom prst="straightConnector1">
              <a:avLst/>
            </a:prstGeom>
            <a:solidFill>
              <a:schemeClr val="accent1"/>
            </a:solidFill>
            <a:ln w="12700"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 name="TextBox 21"/>
          <p:cNvSpPr txBox="1"/>
          <p:nvPr/>
        </p:nvSpPr>
        <p:spPr>
          <a:xfrm>
            <a:off x="4114800" y="5257800"/>
            <a:ext cx="2134794" cy="369332"/>
          </a:xfrm>
          <a:prstGeom prst="rect">
            <a:avLst/>
          </a:prstGeom>
          <a:noFill/>
        </p:spPr>
        <p:txBody>
          <a:bodyPr wrap="none" rtlCol="0">
            <a:spAutoFit/>
          </a:bodyPr>
          <a:lstStyle/>
          <a:p>
            <a:r>
              <a:rPr lang="en-US" sz="1800" dirty="0">
                <a:solidFill>
                  <a:prstClr val="black"/>
                </a:solidFill>
                <a:latin typeface="Arial"/>
                <a:cs typeface="Arial"/>
              </a:rPr>
              <a:t>Optimal plan for </a:t>
            </a:r>
            <a:r>
              <a:rPr lang="en-US" sz="1800" dirty="0" smtClean="0">
                <a:solidFill>
                  <a:prstClr val="black"/>
                </a:solidFill>
                <a:latin typeface="Arial"/>
                <a:cs typeface="Arial"/>
              </a:rPr>
              <a:t>t1</a:t>
            </a:r>
            <a:r>
              <a:rPr lang="en-US" sz="1800" dirty="0">
                <a:solidFill>
                  <a:prstClr val="black"/>
                </a:solidFill>
                <a:latin typeface="Arial"/>
                <a:cs typeface="Arial"/>
              </a:rPr>
              <a:t>: </a:t>
            </a:r>
            <a:endParaRPr lang="en-US" dirty="0"/>
          </a:p>
        </p:txBody>
      </p:sp>
      <p:sp>
        <p:nvSpPr>
          <p:cNvPr id="23" name="TextBox 22"/>
          <p:cNvSpPr txBox="1"/>
          <p:nvPr/>
        </p:nvSpPr>
        <p:spPr>
          <a:xfrm>
            <a:off x="4114800" y="5879068"/>
            <a:ext cx="2134794" cy="369332"/>
          </a:xfrm>
          <a:prstGeom prst="rect">
            <a:avLst/>
          </a:prstGeom>
          <a:noFill/>
        </p:spPr>
        <p:txBody>
          <a:bodyPr wrap="none" rtlCol="0">
            <a:spAutoFit/>
          </a:bodyPr>
          <a:lstStyle/>
          <a:p>
            <a:r>
              <a:rPr lang="en-US" sz="1800" dirty="0">
                <a:solidFill>
                  <a:prstClr val="black"/>
                </a:solidFill>
                <a:latin typeface="Arial"/>
                <a:cs typeface="Arial"/>
              </a:rPr>
              <a:t>Optimal plan for </a:t>
            </a:r>
            <a:r>
              <a:rPr lang="en-US" sz="1800" dirty="0" smtClean="0">
                <a:solidFill>
                  <a:prstClr val="black"/>
                </a:solidFill>
                <a:latin typeface="Arial"/>
                <a:cs typeface="Arial"/>
              </a:rPr>
              <a:t>t2</a:t>
            </a:r>
            <a:r>
              <a:rPr lang="en-US" sz="1800" dirty="0">
                <a:solidFill>
                  <a:prstClr val="black"/>
                </a:solidFill>
                <a:latin typeface="Arial"/>
                <a:cs typeface="Arial"/>
              </a:rPr>
              <a:t>: </a:t>
            </a:r>
            <a:endParaRPr lang="en-US" dirty="0"/>
          </a:p>
        </p:txBody>
      </p:sp>
      <p:sp>
        <p:nvSpPr>
          <p:cNvPr id="36" name="TextBox 35"/>
          <p:cNvSpPr txBox="1"/>
          <p:nvPr/>
        </p:nvSpPr>
        <p:spPr>
          <a:xfrm>
            <a:off x="7100362" y="4191000"/>
            <a:ext cx="534096" cy="307777"/>
          </a:xfrm>
          <a:prstGeom prst="rect">
            <a:avLst/>
          </a:prstGeom>
          <a:noFill/>
        </p:spPr>
        <p:txBody>
          <a:bodyPr wrap="none" rtlCol="0">
            <a:spAutoFit/>
          </a:bodyPr>
          <a:lstStyle/>
          <a:p>
            <a:pPr lvl="0" algn="ctr" eaLnBrk="1" fontAlgn="auto" hangingPunct="1">
              <a:spcBef>
                <a:spcPts val="0"/>
              </a:spcBef>
              <a:spcAft>
                <a:spcPts val="0"/>
              </a:spcAft>
            </a:pPr>
            <a:r>
              <a:rPr lang="en-US" sz="1400" dirty="0" smtClean="0">
                <a:solidFill>
                  <a:srgbClr val="800000"/>
                </a:solidFill>
                <a:latin typeface="Arial"/>
                <a:ea typeface="+mn-ea"/>
                <a:cs typeface="Arial"/>
              </a:rPr>
              <a:t>0.08</a:t>
            </a:r>
            <a:endParaRPr lang="en-US" sz="1400" dirty="0">
              <a:solidFill>
                <a:srgbClr val="800000"/>
              </a:solidFill>
              <a:latin typeface="Arial"/>
              <a:ea typeface="+mn-ea"/>
              <a:cs typeface="Arial"/>
            </a:endParaRPr>
          </a:p>
        </p:txBody>
      </p:sp>
      <p:sp>
        <p:nvSpPr>
          <p:cNvPr id="37" name="Rectangle 36"/>
          <p:cNvSpPr/>
          <p:nvPr/>
        </p:nvSpPr>
        <p:spPr>
          <a:xfrm>
            <a:off x="7273047" y="4495800"/>
            <a:ext cx="284515" cy="307777"/>
          </a:xfrm>
          <a:prstGeom prst="rect">
            <a:avLst/>
          </a:prstGeom>
        </p:spPr>
        <p:txBody>
          <a:bodyPr wrap="none">
            <a:spAutoFit/>
          </a:bodyPr>
          <a:lstStyle/>
          <a:p>
            <a:pPr lvl="0" algn="ctr" eaLnBrk="1" fontAlgn="auto" hangingPunct="1">
              <a:spcBef>
                <a:spcPts val="0"/>
              </a:spcBef>
              <a:spcAft>
                <a:spcPts val="0"/>
              </a:spcAft>
            </a:pPr>
            <a:r>
              <a:rPr lang="en-US" sz="1400" dirty="0" smtClean="0">
                <a:solidFill>
                  <a:srgbClr val="800000"/>
                </a:solidFill>
                <a:latin typeface="Arial"/>
                <a:ea typeface="+mn-ea"/>
                <a:cs typeface="Arial"/>
              </a:rPr>
              <a:t>1</a:t>
            </a:r>
            <a:endParaRPr lang="en-US" sz="1400" dirty="0">
              <a:solidFill>
                <a:srgbClr val="800000"/>
              </a:solidFill>
              <a:latin typeface="Arial"/>
              <a:ea typeface="+mn-ea"/>
              <a:cs typeface="Arial"/>
            </a:endParaRPr>
          </a:p>
        </p:txBody>
      </p:sp>
      <p:sp>
        <p:nvSpPr>
          <p:cNvPr id="38" name="TextBox 37"/>
          <p:cNvSpPr txBox="1"/>
          <p:nvPr/>
        </p:nvSpPr>
        <p:spPr>
          <a:xfrm>
            <a:off x="8164342" y="4191000"/>
            <a:ext cx="534096" cy="307777"/>
          </a:xfrm>
          <a:prstGeom prst="rect">
            <a:avLst/>
          </a:prstGeom>
          <a:noFill/>
        </p:spPr>
        <p:txBody>
          <a:bodyPr wrap="none" rtlCol="0">
            <a:spAutoFit/>
          </a:bodyPr>
          <a:lstStyle/>
          <a:p>
            <a:pPr lvl="0" algn="ctr" eaLnBrk="1" fontAlgn="auto" hangingPunct="1">
              <a:spcBef>
                <a:spcPts val="0"/>
              </a:spcBef>
              <a:spcAft>
                <a:spcPts val="0"/>
              </a:spcAft>
            </a:pPr>
            <a:r>
              <a:rPr lang="en-US" sz="1400" dirty="0" smtClean="0">
                <a:solidFill>
                  <a:srgbClr val="800000"/>
                </a:solidFill>
                <a:latin typeface="Arial"/>
                <a:ea typeface="+mn-ea"/>
                <a:cs typeface="Arial"/>
              </a:rPr>
              <a:t>0.95</a:t>
            </a:r>
            <a:endParaRPr lang="en-US" sz="1400" dirty="0">
              <a:solidFill>
                <a:srgbClr val="800000"/>
              </a:solidFill>
              <a:latin typeface="Arial"/>
              <a:ea typeface="+mn-ea"/>
              <a:cs typeface="Arial"/>
            </a:endParaRPr>
          </a:p>
        </p:txBody>
      </p:sp>
      <p:sp>
        <p:nvSpPr>
          <p:cNvPr id="39" name="TextBox 38"/>
          <p:cNvSpPr txBox="1"/>
          <p:nvPr/>
        </p:nvSpPr>
        <p:spPr>
          <a:xfrm>
            <a:off x="8077200" y="4495800"/>
            <a:ext cx="733795" cy="307777"/>
          </a:xfrm>
          <a:prstGeom prst="rect">
            <a:avLst/>
          </a:prstGeom>
          <a:noFill/>
        </p:spPr>
        <p:txBody>
          <a:bodyPr wrap="none" rtlCol="0">
            <a:spAutoFit/>
          </a:bodyPr>
          <a:lstStyle/>
          <a:p>
            <a:pPr lvl="0" algn="ctr" eaLnBrk="1" fontAlgn="auto" hangingPunct="1">
              <a:spcBef>
                <a:spcPts val="0"/>
              </a:spcBef>
              <a:spcAft>
                <a:spcPts val="0"/>
              </a:spcAft>
            </a:pPr>
            <a:r>
              <a:rPr lang="en-US" sz="1400" dirty="0" smtClean="0">
                <a:solidFill>
                  <a:srgbClr val="800000"/>
                </a:solidFill>
                <a:latin typeface="Arial"/>
                <a:ea typeface="+mn-ea"/>
                <a:cs typeface="Arial"/>
              </a:rPr>
              <a:t>0.0002</a:t>
            </a:r>
            <a:endParaRPr lang="en-US" sz="1400" dirty="0">
              <a:solidFill>
                <a:srgbClr val="800000"/>
              </a:solidFill>
              <a:latin typeface="Arial"/>
              <a:ea typeface="+mn-ea"/>
              <a:cs typeface="Arial"/>
            </a:endParaRPr>
          </a:p>
        </p:txBody>
      </p:sp>
      <p:grpSp>
        <p:nvGrpSpPr>
          <p:cNvPr id="41" name="Group 40"/>
          <p:cNvGrpSpPr/>
          <p:nvPr/>
        </p:nvGrpSpPr>
        <p:grpSpPr>
          <a:xfrm>
            <a:off x="6781800" y="5257800"/>
            <a:ext cx="1600200" cy="381000"/>
            <a:chOff x="6781800" y="5181600"/>
            <a:chExt cx="1600200" cy="381000"/>
          </a:xfrm>
        </p:grpSpPr>
        <p:sp>
          <p:nvSpPr>
            <p:cNvPr id="11" name="Oval 10"/>
            <p:cNvSpPr/>
            <p:nvPr/>
          </p:nvSpPr>
          <p:spPr bwMode="auto">
            <a:xfrm>
              <a:off x="6781800" y="5181600"/>
              <a:ext cx="609600" cy="381000"/>
            </a:xfrm>
            <a:prstGeom prst="ellipse">
              <a:avLst/>
            </a:prstGeom>
            <a:noFill/>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lvl="0" algn="ctr"/>
              <a:r>
                <a:rPr lang="en-US" sz="1500" dirty="0">
                  <a:solidFill>
                    <a:srgbClr val="800000"/>
                  </a:solidFill>
                  <a:latin typeface="Arial"/>
                  <a:ea typeface="ＭＳ Ｐゴシック" charset="0"/>
                  <a:cs typeface="Arial"/>
                </a:rPr>
                <a:t>θ1</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neva"/>
              </a:endParaRPr>
            </a:p>
          </p:txBody>
        </p:sp>
        <p:sp>
          <p:nvSpPr>
            <p:cNvPr id="24" name="TextBox 23"/>
            <p:cNvSpPr txBox="1"/>
            <p:nvPr/>
          </p:nvSpPr>
          <p:spPr>
            <a:xfrm>
              <a:off x="7391400" y="5181600"/>
              <a:ext cx="410764" cy="369332"/>
            </a:xfrm>
            <a:prstGeom prst="rect">
              <a:avLst/>
            </a:prstGeom>
            <a:noFill/>
          </p:spPr>
          <p:txBody>
            <a:bodyPr wrap="none" rtlCol="0">
              <a:spAutoFit/>
            </a:bodyPr>
            <a:lstStyle/>
            <a:p>
              <a:r>
                <a:rPr lang="en-US" sz="1800" dirty="0">
                  <a:solidFill>
                    <a:srgbClr val="800000"/>
                  </a:solidFill>
                  <a:latin typeface="Arial"/>
                  <a:cs typeface="Arial"/>
                  <a:sym typeface="Wingdings"/>
                </a:rPr>
                <a:t></a:t>
              </a:r>
              <a:endParaRPr lang="en-US" dirty="0"/>
            </a:p>
          </p:txBody>
        </p:sp>
        <p:sp>
          <p:nvSpPr>
            <p:cNvPr id="40" name="Oval 39"/>
            <p:cNvSpPr/>
            <p:nvPr/>
          </p:nvSpPr>
          <p:spPr bwMode="auto">
            <a:xfrm>
              <a:off x="7772400" y="5181600"/>
              <a:ext cx="609600" cy="381000"/>
            </a:xfrm>
            <a:prstGeom prst="ellipse">
              <a:avLst/>
            </a:prstGeom>
            <a:noFill/>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lvl="0" algn="ctr"/>
              <a:r>
                <a:rPr lang="en-US" sz="1500" dirty="0" smtClean="0">
                  <a:solidFill>
                    <a:srgbClr val="800000"/>
                  </a:solidFill>
                  <a:latin typeface="Arial"/>
                  <a:ea typeface="ＭＳ Ｐゴシック" charset="0"/>
                  <a:cs typeface="Arial"/>
                </a:rPr>
                <a:t>θ2</a:t>
              </a:r>
              <a:endParaRPr lang="en-US" sz="1500" dirty="0">
                <a:solidFill>
                  <a:srgbClr val="800000"/>
                </a:solidFill>
                <a:latin typeface="Arial"/>
                <a:ea typeface="ＭＳ Ｐゴシック" charset="0"/>
                <a:cs typeface="Aria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neva"/>
              </a:endParaRPr>
            </a:p>
          </p:txBody>
        </p:sp>
      </p:grpSp>
      <p:grpSp>
        <p:nvGrpSpPr>
          <p:cNvPr id="42" name="Group 41"/>
          <p:cNvGrpSpPr/>
          <p:nvPr/>
        </p:nvGrpSpPr>
        <p:grpSpPr>
          <a:xfrm>
            <a:off x="6781800" y="5867400"/>
            <a:ext cx="1600200" cy="381000"/>
            <a:chOff x="6781800" y="5181600"/>
            <a:chExt cx="1600200" cy="381000"/>
          </a:xfrm>
        </p:grpSpPr>
        <p:sp>
          <p:nvSpPr>
            <p:cNvPr id="43" name="Oval 42"/>
            <p:cNvSpPr/>
            <p:nvPr/>
          </p:nvSpPr>
          <p:spPr bwMode="auto">
            <a:xfrm>
              <a:off x="6781800" y="5181600"/>
              <a:ext cx="609600" cy="381000"/>
            </a:xfrm>
            <a:prstGeom prst="ellipse">
              <a:avLst/>
            </a:prstGeom>
            <a:noFill/>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lvl="0" algn="ctr"/>
              <a:r>
                <a:rPr lang="en-US" sz="1500" dirty="0" smtClean="0">
                  <a:solidFill>
                    <a:srgbClr val="800000"/>
                  </a:solidFill>
                  <a:latin typeface="Arial"/>
                  <a:ea typeface="ＭＳ Ｐゴシック" charset="0"/>
                  <a:cs typeface="Arial"/>
                </a:rPr>
                <a:t>θ2</a:t>
              </a:r>
              <a:endParaRPr lang="en-US" sz="1500" dirty="0">
                <a:solidFill>
                  <a:srgbClr val="800000"/>
                </a:solidFill>
                <a:latin typeface="Arial"/>
                <a:ea typeface="ＭＳ Ｐゴシック" charset="0"/>
                <a:cs typeface="Aria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neva"/>
              </a:endParaRPr>
            </a:p>
          </p:txBody>
        </p:sp>
        <p:sp>
          <p:nvSpPr>
            <p:cNvPr id="44" name="TextBox 43"/>
            <p:cNvSpPr txBox="1"/>
            <p:nvPr/>
          </p:nvSpPr>
          <p:spPr>
            <a:xfrm>
              <a:off x="7391400" y="5181600"/>
              <a:ext cx="410764" cy="369332"/>
            </a:xfrm>
            <a:prstGeom prst="rect">
              <a:avLst/>
            </a:prstGeom>
            <a:noFill/>
          </p:spPr>
          <p:txBody>
            <a:bodyPr wrap="none" rtlCol="0">
              <a:spAutoFit/>
            </a:bodyPr>
            <a:lstStyle/>
            <a:p>
              <a:r>
                <a:rPr lang="en-US" sz="1800" dirty="0">
                  <a:solidFill>
                    <a:srgbClr val="800000"/>
                  </a:solidFill>
                  <a:latin typeface="Arial"/>
                  <a:cs typeface="Arial"/>
                  <a:sym typeface="Wingdings"/>
                </a:rPr>
                <a:t></a:t>
              </a:r>
              <a:endParaRPr lang="en-US" dirty="0"/>
            </a:p>
          </p:txBody>
        </p:sp>
        <p:sp>
          <p:nvSpPr>
            <p:cNvPr id="45" name="Oval 44"/>
            <p:cNvSpPr/>
            <p:nvPr/>
          </p:nvSpPr>
          <p:spPr bwMode="auto">
            <a:xfrm>
              <a:off x="7772400" y="5181600"/>
              <a:ext cx="609600" cy="381000"/>
            </a:xfrm>
            <a:prstGeom prst="ellipse">
              <a:avLst/>
            </a:prstGeom>
            <a:noFill/>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lvl="0" algn="ctr"/>
              <a:r>
                <a:rPr lang="en-US" sz="1500" dirty="0" smtClean="0">
                  <a:solidFill>
                    <a:srgbClr val="800000"/>
                  </a:solidFill>
                  <a:latin typeface="Arial"/>
                  <a:ea typeface="ＭＳ Ｐゴシック" charset="0"/>
                  <a:cs typeface="Arial"/>
                </a:rPr>
                <a:t>θ1</a:t>
              </a:r>
              <a:endParaRPr lang="en-US" sz="1500" dirty="0">
                <a:solidFill>
                  <a:srgbClr val="800000"/>
                </a:solidFill>
                <a:latin typeface="Arial"/>
                <a:ea typeface="ＭＳ Ｐゴシック" charset="0"/>
                <a:cs typeface="Aria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neva"/>
              </a:endParaRPr>
            </a:p>
          </p:txBody>
        </p:sp>
      </p:grpSp>
      <p:cxnSp>
        <p:nvCxnSpPr>
          <p:cNvPr id="48" name="Straight Arrow Connector 47"/>
          <p:cNvCxnSpPr/>
          <p:nvPr/>
        </p:nvCxnSpPr>
        <p:spPr bwMode="auto">
          <a:xfrm flipH="1">
            <a:off x="838200" y="5410200"/>
            <a:ext cx="609600"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7238440" y="3886200"/>
            <a:ext cx="381560" cy="307777"/>
          </a:xfrm>
          <a:prstGeom prst="rect">
            <a:avLst/>
          </a:prstGeom>
          <a:noFill/>
        </p:spPr>
        <p:txBody>
          <a:bodyPr wrap="none" rtlCol="0">
            <a:spAutoFit/>
          </a:bodyPr>
          <a:lstStyle/>
          <a:p>
            <a:pPr lvl="0" algn="ctr" eaLnBrk="1" fontAlgn="auto" hangingPunct="1">
              <a:spcBef>
                <a:spcPts val="0"/>
              </a:spcBef>
              <a:spcAft>
                <a:spcPts val="0"/>
              </a:spcAft>
              <a:defRPr/>
            </a:pPr>
            <a:r>
              <a:rPr lang="en-US" sz="1400" b="1" dirty="0" smtClean="0">
                <a:solidFill>
                  <a:prstClr val="black"/>
                </a:solidFill>
                <a:latin typeface="Arial"/>
                <a:ea typeface="+mn-ea"/>
                <a:cs typeface="Arial"/>
              </a:rPr>
              <a:t>θ1</a:t>
            </a:r>
            <a:endParaRPr lang="en-US" sz="1400" b="1" dirty="0">
              <a:solidFill>
                <a:prstClr val="black"/>
              </a:solidFill>
              <a:latin typeface="Arial"/>
              <a:ea typeface="+mn-ea"/>
              <a:cs typeface="Arial"/>
            </a:endParaRPr>
          </a:p>
        </p:txBody>
      </p:sp>
      <p:sp>
        <p:nvSpPr>
          <p:cNvPr id="46" name="TextBox 3"/>
          <p:cNvSpPr txBox="1">
            <a:spLocks noChangeArrowheads="1"/>
          </p:cNvSpPr>
          <p:nvPr/>
        </p:nvSpPr>
        <p:spPr bwMode="auto">
          <a:xfrm>
            <a:off x="3733800" y="3846493"/>
            <a:ext cx="990600" cy="954107"/>
          </a:xfrm>
          <a:prstGeom prst="rect">
            <a:avLst/>
          </a:prstGeom>
          <a:noFill/>
          <a:ln w="28575" cmpd="sng">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2800" dirty="0"/>
              <a:t>   </a:t>
            </a:r>
            <a:endParaRPr lang="en-US" sz="2800" dirty="0" smtClean="0"/>
          </a:p>
          <a:p>
            <a:endParaRPr lang="en-US" sz="2800" dirty="0"/>
          </a:p>
        </p:txBody>
      </p:sp>
      <p:sp>
        <p:nvSpPr>
          <p:cNvPr id="47" name="TextBox 46"/>
          <p:cNvSpPr txBox="1"/>
          <p:nvPr/>
        </p:nvSpPr>
        <p:spPr>
          <a:xfrm>
            <a:off x="8229040" y="3886200"/>
            <a:ext cx="381560" cy="307777"/>
          </a:xfrm>
          <a:prstGeom prst="rect">
            <a:avLst/>
          </a:prstGeom>
          <a:noFill/>
        </p:spPr>
        <p:txBody>
          <a:bodyPr wrap="none" rtlCol="0">
            <a:spAutoFit/>
          </a:bodyPr>
          <a:lstStyle/>
          <a:p>
            <a:pPr lvl="0" algn="ctr" eaLnBrk="1" fontAlgn="auto" hangingPunct="1">
              <a:spcBef>
                <a:spcPts val="0"/>
              </a:spcBef>
              <a:spcAft>
                <a:spcPts val="0"/>
              </a:spcAft>
              <a:defRPr/>
            </a:pPr>
            <a:r>
              <a:rPr lang="en-US" sz="1400" b="1" dirty="0" smtClean="0">
                <a:solidFill>
                  <a:prstClr val="black"/>
                </a:solidFill>
                <a:latin typeface="Arial"/>
                <a:ea typeface="+mn-ea"/>
                <a:cs typeface="Arial"/>
              </a:rPr>
              <a:t>θ2</a:t>
            </a:r>
            <a:endParaRPr lang="en-US" sz="1400" b="1" dirty="0">
              <a:solidFill>
                <a:prstClr val="black"/>
              </a:solidFill>
              <a:latin typeface="Arial"/>
              <a:ea typeface="+mn-ea"/>
              <a:cs typeface="Arial"/>
            </a:endParaRPr>
          </a:p>
        </p:txBody>
      </p:sp>
    </p:spTree>
    <p:custDataLst>
      <p:tags r:id="rId1"/>
    </p:custDataLst>
    <p:extLst>
      <p:ext uri="{BB962C8B-B14F-4D97-AF65-F5344CB8AC3E}">
        <p14:creationId xmlns:p14="http://schemas.microsoft.com/office/powerpoint/2010/main" val="1512357356"/>
      </p:ext>
    </p:extLst>
  </p:cSld>
  <p:clrMapOvr>
    <a:masterClrMapping/>
  </p:clrMapOvr>
  <mc:AlternateContent xmlns:mc="http://schemas.openxmlformats.org/markup-compatibility/2006" xmlns:p14="http://schemas.microsoft.com/office/powerpoint/2010/main">
    <mc:Choice Requires="p14">
      <p:transition spd="slow" p14:dur="2000" advTm="101329"/>
    </mc:Choice>
    <mc:Fallback xmlns="">
      <p:transition xmlns:p14="http://schemas.microsoft.com/office/powerpoint/2010/main" spd="slow" advTm="10132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animBg="1"/>
      <p:bldP spid="8" grpId="0" build="allAtOnce" animBg="1"/>
      <p:bldP spid="22" grpId="0" uiExpand="1"/>
      <p:bldP spid="23" grpId="0" uiExpand="1"/>
      <p:bldP spid="36" grpId="0" uiExpand="1"/>
      <p:bldP spid="37" grpId="0" uiExpand="1"/>
      <p:bldP spid="38" grpId="0" uiExpand="1"/>
      <p:bldP spid="39" grpId="0" uiExpand="1"/>
      <p:bldP spid="4" grpId="0" uiExpand="1"/>
      <p:bldP spid="46" grpId="0" uiExpand="1" animBg="1"/>
      <p:bldP spid="47" grpId="0" uiExpan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81000" y="1371600"/>
            <a:ext cx="8534400" cy="533400"/>
          </a:xfrm>
          <a:prstGeom prst="round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FF"/>
              </a:solidFill>
              <a:effectLst/>
              <a:latin typeface="Geneva"/>
            </a:endParaRPr>
          </a:p>
        </p:txBody>
      </p:sp>
      <p:sp>
        <p:nvSpPr>
          <p:cNvPr id="33793" name="Title 1"/>
          <p:cNvSpPr>
            <a:spLocks noGrp="1"/>
          </p:cNvSpPr>
          <p:nvPr>
            <p:ph type="title"/>
          </p:nvPr>
        </p:nvSpPr>
        <p:spPr/>
        <p:txBody>
          <a:bodyPr/>
          <a:lstStyle/>
          <a:p>
            <a:r>
              <a:rPr lang="en-US">
                <a:latin typeface="Georgia" charset="0"/>
              </a:rPr>
              <a:t>Tuple-based Query Planning and Execution</a:t>
            </a:r>
          </a:p>
        </p:txBody>
      </p:sp>
      <p:sp>
        <p:nvSpPr>
          <p:cNvPr id="135" name="Content Placeholder 134"/>
          <p:cNvSpPr>
            <a:spLocks noGrp="1"/>
          </p:cNvSpPr>
          <p:nvPr>
            <p:ph idx="1"/>
          </p:nvPr>
        </p:nvSpPr>
        <p:spPr>
          <a:xfrm>
            <a:off x="381000" y="1219200"/>
            <a:ext cx="8382000" cy="914400"/>
          </a:xfrm>
        </p:spPr>
        <p:txBody>
          <a:bodyPr/>
          <a:lstStyle/>
          <a:p>
            <a:r>
              <a:rPr lang="en-US" dirty="0" smtClean="0">
                <a:latin typeface="Arial" charset="0"/>
                <a:cs typeface="Arial" charset="0"/>
              </a:rPr>
              <a:t>Tuple t1 </a:t>
            </a:r>
            <a:r>
              <a:rPr lang="en-US" dirty="0">
                <a:latin typeface="Arial" charset="0"/>
                <a:cs typeface="Arial" charset="0"/>
              </a:rPr>
              <a:t>from </a:t>
            </a:r>
            <a:r>
              <a:rPr lang="en-US" dirty="0" smtClean="0">
                <a:latin typeface="Arial" charset="0"/>
                <a:cs typeface="Arial" charset="0"/>
              </a:rPr>
              <a:t>R needs </a:t>
            </a:r>
            <a:r>
              <a:rPr lang="en-US" dirty="0">
                <a:latin typeface="Arial" charset="0"/>
                <a:cs typeface="Arial" charset="0"/>
              </a:rPr>
              <a:t>to go through three selection predicates and five join predicates</a:t>
            </a:r>
          </a:p>
        </p:txBody>
      </p:sp>
      <p:sp>
        <p:nvSpPr>
          <p:cNvPr id="67" name="Rounded Rectangle 66"/>
          <p:cNvSpPr/>
          <p:nvPr/>
        </p:nvSpPr>
        <p:spPr bwMode="auto">
          <a:xfrm>
            <a:off x="730250" y="2341563"/>
            <a:ext cx="2819400" cy="9144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lgn="ctr">
              <a:defRPr/>
            </a:pPr>
            <a:r>
              <a:rPr lang="en-US" sz="1600" dirty="0">
                <a:solidFill>
                  <a:schemeClr val="tx1"/>
                </a:solidFill>
                <a:latin typeface="Geneva"/>
              </a:rPr>
              <a:t>To-process tuple pool</a:t>
            </a:r>
          </a:p>
        </p:txBody>
      </p:sp>
      <p:grpSp>
        <p:nvGrpSpPr>
          <p:cNvPr id="189" name="Group 188"/>
          <p:cNvGrpSpPr>
            <a:grpSpLocks/>
          </p:cNvGrpSpPr>
          <p:nvPr/>
        </p:nvGrpSpPr>
        <p:grpSpPr bwMode="auto">
          <a:xfrm>
            <a:off x="273050" y="4229100"/>
            <a:ext cx="3765511" cy="1409700"/>
            <a:chOff x="273443" y="4914516"/>
            <a:chExt cx="3765118" cy="1410084"/>
          </a:xfrm>
        </p:grpSpPr>
        <p:grpSp>
          <p:nvGrpSpPr>
            <p:cNvPr id="33935" name="Group 72"/>
            <p:cNvGrpSpPr>
              <a:grpSpLocks/>
            </p:cNvGrpSpPr>
            <p:nvPr/>
          </p:nvGrpSpPr>
          <p:grpSpPr bwMode="auto">
            <a:xfrm>
              <a:off x="806843" y="4914516"/>
              <a:ext cx="609600" cy="419484"/>
              <a:chOff x="5562600" y="4000116"/>
              <a:chExt cx="609600" cy="419484"/>
            </a:xfrm>
          </p:grpSpPr>
          <p:sp>
            <p:nvSpPr>
              <p:cNvPr id="71" name="Oval 70"/>
              <p:cNvSpPr/>
              <p:nvPr/>
            </p:nvSpPr>
            <p:spPr bwMode="auto">
              <a:xfrm>
                <a:off x="5562544" y="4038226"/>
                <a:ext cx="609536" cy="381104"/>
              </a:xfrm>
              <a:prstGeom prst="ellipse">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defRPr/>
                </a:pPr>
                <a:endParaRPr lang="en-US">
                  <a:solidFill>
                    <a:schemeClr val="tx1"/>
                  </a:solidFill>
                  <a:latin typeface="Geneva"/>
                </a:endParaRPr>
              </a:p>
            </p:txBody>
          </p:sp>
          <p:sp>
            <p:nvSpPr>
              <p:cNvPr id="72" name="TextBox 71"/>
              <p:cNvSpPr txBox="1"/>
              <p:nvPr/>
            </p:nvSpPr>
            <p:spPr>
              <a:xfrm>
                <a:off x="5622863" y="4000116"/>
                <a:ext cx="523820" cy="368400"/>
              </a:xfrm>
              <a:prstGeom prst="rect">
                <a:avLst/>
              </a:prstGeom>
              <a:noFill/>
            </p:spPr>
            <p:txBody>
              <a:bodyPr wrap="none">
                <a:spAutoFit/>
              </a:bodyPr>
              <a:lstStyle/>
              <a:p>
                <a:pPr eaLnBrk="1" fontAlgn="auto" hangingPunct="1">
                  <a:spcBef>
                    <a:spcPts val="0"/>
                  </a:spcBef>
                  <a:spcAft>
                    <a:spcPts val="0"/>
                  </a:spcAft>
                  <a:defRPr/>
                </a:pPr>
                <a:r>
                  <a:rPr lang="en-US" sz="1800" dirty="0">
                    <a:solidFill>
                      <a:prstClr val="black"/>
                    </a:solidFill>
                    <a:latin typeface="Verdana"/>
                    <a:ea typeface="+mn-ea"/>
                    <a:cs typeface="+mn-cs"/>
                  </a:rPr>
                  <a:t>σ</a:t>
                </a:r>
                <a:r>
                  <a:rPr lang="en-US" sz="1800" baseline="-25000" dirty="0">
                    <a:solidFill>
                      <a:prstClr val="black"/>
                    </a:solidFill>
                    <a:latin typeface="Verdana"/>
                    <a:ea typeface="+mn-ea"/>
                    <a:cs typeface="+mn-cs"/>
                  </a:rPr>
                  <a:t>θ1</a:t>
                </a:r>
              </a:p>
            </p:txBody>
          </p:sp>
        </p:grpSp>
        <p:grpSp>
          <p:nvGrpSpPr>
            <p:cNvPr id="33936" name="Group 73"/>
            <p:cNvGrpSpPr>
              <a:grpSpLocks/>
            </p:cNvGrpSpPr>
            <p:nvPr/>
          </p:nvGrpSpPr>
          <p:grpSpPr bwMode="auto">
            <a:xfrm>
              <a:off x="1797443" y="4914516"/>
              <a:ext cx="609600" cy="419484"/>
              <a:chOff x="5562600" y="4000116"/>
              <a:chExt cx="609600" cy="419484"/>
            </a:xfrm>
          </p:grpSpPr>
          <p:sp>
            <p:nvSpPr>
              <p:cNvPr id="75" name="Oval 74"/>
              <p:cNvSpPr/>
              <p:nvPr/>
            </p:nvSpPr>
            <p:spPr bwMode="auto">
              <a:xfrm>
                <a:off x="5562441" y="4038226"/>
                <a:ext cx="609536" cy="381104"/>
              </a:xfrm>
              <a:prstGeom prst="ellipse">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defRPr/>
                </a:pPr>
                <a:endParaRPr lang="en-US">
                  <a:solidFill>
                    <a:schemeClr val="tx1"/>
                  </a:solidFill>
                  <a:latin typeface="Geneva"/>
                </a:endParaRPr>
              </a:p>
            </p:txBody>
          </p:sp>
          <p:sp>
            <p:nvSpPr>
              <p:cNvPr id="76" name="TextBox 75"/>
              <p:cNvSpPr txBox="1"/>
              <p:nvPr/>
            </p:nvSpPr>
            <p:spPr>
              <a:xfrm>
                <a:off x="5622760" y="4000116"/>
                <a:ext cx="523820" cy="368400"/>
              </a:xfrm>
              <a:prstGeom prst="rect">
                <a:avLst/>
              </a:prstGeom>
              <a:noFill/>
            </p:spPr>
            <p:txBody>
              <a:bodyPr wrap="none">
                <a:spAutoFit/>
              </a:bodyPr>
              <a:lstStyle/>
              <a:p>
                <a:pPr eaLnBrk="1" fontAlgn="auto" hangingPunct="1">
                  <a:spcBef>
                    <a:spcPts val="0"/>
                  </a:spcBef>
                  <a:spcAft>
                    <a:spcPts val="0"/>
                  </a:spcAft>
                  <a:defRPr/>
                </a:pPr>
                <a:r>
                  <a:rPr lang="en-US" sz="1800" dirty="0">
                    <a:solidFill>
                      <a:prstClr val="black"/>
                    </a:solidFill>
                    <a:latin typeface="Verdana"/>
                    <a:ea typeface="+mn-ea"/>
                    <a:cs typeface="+mn-cs"/>
                  </a:rPr>
                  <a:t>σ</a:t>
                </a:r>
                <a:r>
                  <a:rPr lang="en-US" sz="1800" baseline="-25000" dirty="0">
                    <a:solidFill>
                      <a:prstClr val="black"/>
                    </a:solidFill>
                    <a:latin typeface="Verdana"/>
                    <a:ea typeface="+mn-ea"/>
                    <a:cs typeface="+mn-cs"/>
                  </a:rPr>
                  <a:t>θ2</a:t>
                </a:r>
              </a:p>
            </p:txBody>
          </p:sp>
        </p:grpSp>
        <p:grpSp>
          <p:nvGrpSpPr>
            <p:cNvPr id="33937" name="Group 76"/>
            <p:cNvGrpSpPr>
              <a:grpSpLocks/>
            </p:cNvGrpSpPr>
            <p:nvPr/>
          </p:nvGrpSpPr>
          <p:grpSpPr bwMode="auto">
            <a:xfrm>
              <a:off x="2788043" y="4914516"/>
              <a:ext cx="609600" cy="419484"/>
              <a:chOff x="5562600" y="4000116"/>
              <a:chExt cx="609600" cy="419484"/>
            </a:xfrm>
          </p:grpSpPr>
          <p:sp>
            <p:nvSpPr>
              <p:cNvPr id="78" name="Oval 77"/>
              <p:cNvSpPr/>
              <p:nvPr/>
            </p:nvSpPr>
            <p:spPr bwMode="auto">
              <a:xfrm>
                <a:off x="5562338" y="4038226"/>
                <a:ext cx="609536" cy="381104"/>
              </a:xfrm>
              <a:prstGeom prst="ellipse">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defRPr/>
                </a:pPr>
                <a:endParaRPr lang="en-US">
                  <a:solidFill>
                    <a:schemeClr val="tx1"/>
                  </a:solidFill>
                  <a:latin typeface="Geneva"/>
                </a:endParaRPr>
              </a:p>
            </p:txBody>
          </p:sp>
          <p:sp>
            <p:nvSpPr>
              <p:cNvPr id="79" name="TextBox 78"/>
              <p:cNvSpPr txBox="1"/>
              <p:nvPr/>
            </p:nvSpPr>
            <p:spPr>
              <a:xfrm>
                <a:off x="5622657" y="4000116"/>
                <a:ext cx="523820" cy="368400"/>
              </a:xfrm>
              <a:prstGeom prst="rect">
                <a:avLst/>
              </a:prstGeom>
              <a:noFill/>
            </p:spPr>
            <p:txBody>
              <a:bodyPr wrap="none">
                <a:spAutoFit/>
              </a:bodyPr>
              <a:lstStyle/>
              <a:p>
                <a:pPr eaLnBrk="1" fontAlgn="auto" hangingPunct="1">
                  <a:spcBef>
                    <a:spcPts val="0"/>
                  </a:spcBef>
                  <a:spcAft>
                    <a:spcPts val="0"/>
                  </a:spcAft>
                  <a:defRPr/>
                </a:pPr>
                <a:r>
                  <a:rPr lang="en-US" sz="1800" dirty="0">
                    <a:solidFill>
                      <a:prstClr val="black"/>
                    </a:solidFill>
                    <a:latin typeface="Verdana"/>
                    <a:ea typeface="+mn-ea"/>
                    <a:cs typeface="+mn-cs"/>
                  </a:rPr>
                  <a:t>σ</a:t>
                </a:r>
                <a:r>
                  <a:rPr lang="en-US" sz="1800" baseline="-25000" dirty="0">
                    <a:solidFill>
                      <a:prstClr val="black"/>
                    </a:solidFill>
                    <a:latin typeface="Verdana"/>
                    <a:ea typeface="+mn-ea"/>
                    <a:cs typeface="+mn-cs"/>
                  </a:rPr>
                  <a:t>θ3</a:t>
                </a:r>
              </a:p>
            </p:txBody>
          </p:sp>
        </p:grpSp>
        <p:grpSp>
          <p:nvGrpSpPr>
            <p:cNvPr id="33938" name="Group 96"/>
            <p:cNvGrpSpPr>
              <a:grpSpLocks/>
            </p:cNvGrpSpPr>
            <p:nvPr/>
          </p:nvGrpSpPr>
          <p:grpSpPr bwMode="auto">
            <a:xfrm>
              <a:off x="273443" y="5943496"/>
              <a:ext cx="640918" cy="381104"/>
              <a:chOff x="5943600" y="4915180"/>
              <a:chExt cx="640918" cy="381104"/>
            </a:xfrm>
          </p:grpSpPr>
          <p:sp>
            <p:nvSpPr>
              <p:cNvPr id="95" name="Oval 94"/>
              <p:cNvSpPr/>
              <p:nvPr/>
            </p:nvSpPr>
            <p:spPr bwMode="auto">
              <a:xfrm>
                <a:off x="5943600" y="4915180"/>
                <a:ext cx="609536" cy="381104"/>
              </a:xfrm>
              <a:prstGeom prst="ellipse">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defRPr/>
                </a:pPr>
                <a:endParaRPr lang="en-US">
                  <a:solidFill>
                    <a:schemeClr val="tx1"/>
                  </a:solidFill>
                  <a:latin typeface="Geneva"/>
                </a:endParaRPr>
              </a:p>
            </p:txBody>
          </p:sp>
          <p:grpSp>
            <p:nvGrpSpPr>
              <p:cNvPr id="33976" name="Group 79"/>
              <p:cNvGrpSpPr>
                <a:grpSpLocks/>
              </p:cNvGrpSpPr>
              <p:nvPr/>
            </p:nvGrpSpPr>
            <p:grpSpPr bwMode="auto">
              <a:xfrm>
                <a:off x="6058287" y="4978656"/>
                <a:ext cx="526231" cy="277075"/>
                <a:chOff x="3276600" y="6138446"/>
                <a:chExt cx="526231" cy="277075"/>
              </a:xfrm>
            </p:grpSpPr>
            <p:grpSp>
              <p:nvGrpSpPr>
                <p:cNvPr id="33977" name="Group 80"/>
                <p:cNvGrpSpPr>
                  <a:grpSpLocks/>
                </p:cNvGrpSpPr>
                <p:nvPr/>
              </p:nvGrpSpPr>
              <p:grpSpPr bwMode="auto">
                <a:xfrm>
                  <a:off x="3276600" y="6172200"/>
                  <a:ext cx="228600" cy="171450"/>
                  <a:chOff x="3276600" y="6172200"/>
                  <a:chExt cx="304800" cy="228600"/>
                </a:xfrm>
              </p:grpSpPr>
              <p:cxnSp>
                <p:nvCxnSpPr>
                  <p:cNvPr id="33979" name="Straight Connector 82"/>
                  <p:cNvCxnSpPr>
                    <a:cxnSpLocks noChangeShapeType="1"/>
                  </p:cNvCxnSpPr>
                  <p:nvPr/>
                </p:nvCxnSpPr>
                <p:spPr bwMode="auto">
                  <a:xfrm>
                    <a:off x="32766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80" name="Straight Connector 83"/>
                  <p:cNvCxnSpPr>
                    <a:cxnSpLocks noChangeShapeType="1"/>
                  </p:cNvCxnSpPr>
                  <p:nvPr/>
                </p:nvCxnSpPr>
                <p:spPr bwMode="auto">
                  <a:xfrm>
                    <a:off x="35814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81" name="Straight Connector 84"/>
                  <p:cNvCxnSpPr>
                    <a:cxnSpLocks noChangeShapeType="1"/>
                  </p:cNvCxnSpPr>
                  <p:nvPr/>
                </p:nvCxnSpPr>
                <p:spPr bwMode="auto">
                  <a:xfrm>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82" name="Straight Connector 85"/>
                  <p:cNvCxnSpPr>
                    <a:cxnSpLocks noChangeShapeType="1"/>
                  </p:cNvCxnSpPr>
                  <p:nvPr/>
                </p:nvCxnSpPr>
                <p:spPr bwMode="auto">
                  <a:xfrm flipV="1">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978" name="TextBox 81"/>
                <p:cNvSpPr txBox="1">
                  <a:spLocks noChangeArrowheads="1"/>
                </p:cNvSpPr>
                <p:nvPr/>
              </p:nvSpPr>
              <p:spPr bwMode="auto">
                <a:xfrm>
                  <a:off x="3429000" y="6138446"/>
                  <a:ext cx="373831" cy="2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800" baseline="-25000" dirty="0" smtClean="0"/>
                    <a:t>θ4</a:t>
                  </a:r>
                  <a:endParaRPr lang="en-US" sz="1800" baseline="-25000" dirty="0"/>
                </a:p>
              </p:txBody>
            </p:sp>
          </p:grpSp>
        </p:grpSp>
        <p:grpSp>
          <p:nvGrpSpPr>
            <p:cNvPr id="33939" name="Group 97"/>
            <p:cNvGrpSpPr>
              <a:grpSpLocks/>
            </p:cNvGrpSpPr>
            <p:nvPr/>
          </p:nvGrpSpPr>
          <p:grpSpPr bwMode="auto">
            <a:xfrm>
              <a:off x="1035363" y="5943496"/>
              <a:ext cx="640998" cy="381104"/>
              <a:chOff x="5943520" y="4915180"/>
              <a:chExt cx="640998" cy="381104"/>
            </a:xfrm>
          </p:grpSpPr>
          <p:sp>
            <p:nvSpPr>
              <p:cNvPr id="99" name="Oval 98"/>
              <p:cNvSpPr/>
              <p:nvPr/>
            </p:nvSpPr>
            <p:spPr bwMode="auto">
              <a:xfrm>
                <a:off x="5943520" y="4915180"/>
                <a:ext cx="609536" cy="381104"/>
              </a:xfrm>
              <a:prstGeom prst="ellipse">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defRPr/>
                </a:pPr>
                <a:endParaRPr lang="en-US">
                  <a:solidFill>
                    <a:schemeClr val="tx1"/>
                  </a:solidFill>
                  <a:latin typeface="Geneva"/>
                </a:endParaRPr>
              </a:p>
            </p:txBody>
          </p:sp>
          <p:grpSp>
            <p:nvGrpSpPr>
              <p:cNvPr id="33968" name="Group 99"/>
              <p:cNvGrpSpPr>
                <a:grpSpLocks/>
              </p:cNvGrpSpPr>
              <p:nvPr/>
            </p:nvGrpSpPr>
            <p:grpSpPr bwMode="auto">
              <a:xfrm>
                <a:off x="6058287" y="4978656"/>
                <a:ext cx="526231" cy="277075"/>
                <a:chOff x="3276600" y="6138446"/>
                <a:chExt cx="526231" cy="277075"/>
              </a:xfrm>
            </p:grpSpPr>
            <p:grpSp>
              <p:nvGrpSpPr>
                <p:cNvPr id="33969" name="Group 100"/>
                <p:cNvGrpSpPr>
                  <a:grpSpLocks/>
                </p:cNvGrpSpPr>
                <p:nvPr/>
              </p:nvGrpSpPr>
              <p:grpSpPr bwMode="auto">
                <a:xfrm>
                  <a:off x="3276600" y="6172200"/>
                  <a:ext cx="228600" cy="171450"/>
                  <a:chOff x="3276600" y="6172200"/>
                  <a:chExt cx="304800" cy="228600"/>
                </a:xfrm>
              </p:grpSpPr>
              <p:cxnSp>
                <p:nvCxnSpPr>
                  <p:cNvPr id="33971" name="Straight Connector 102"/>
                  <p:cNvCxnSpPr>
                    <a:cxnSpLocks noChangeShapeType="1"/>
                  </p:cNvCxnSpPr>
                  <p:nvPr/>
                </p:nvCxnSpPr>
                <p:spPr bwMode="auto">
                  <a:xfrm>
                    <a:off x="32766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72" name="Straight Connector 103"/>
                  <p:cNvCxnSpPr>
                    <a:cxnSpLocks noChangeShapeType="1"/>
                  </p:cNvCxnSpPr>
                  <p:nvPr/>
                </p:nvCxnSpPr>
                <p:spPr bwMode="auto">
                  <a:xfrm>
                    <a:off x="35814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73" name="Straight Connector 104"/>
                  <p:cNvCxnSpPr>
                    <a:cxnSpLocks noChangeShapeType="1"/>
                  </p:cNvCxnSpPr>
                  <p:nvPr/>
                </p:nvCxnSpPr>
                <p:spPr bwMode="auto">
                  <a:xfrm>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74" name="Straight Connector 105"/>
                  <p:cNvCxnSpPr>
                    <a:cxnSpLocks noChangeShapeType="1"/>
                  </p:cNvCxnSpPr>
                  <p:nvPr/>
                </p:nvCxnSpPr>
                <p:spPr bwMode="auto">
                  <a:xfrm flipV="1">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970" name="TextBox 101"/>
                <p:cNvSpPr txBox="1">
                  <a:spLocks noChangeArrowheads="1"/>
                </p:cNvSpPr>
                <p:nvPr/>
              </p:nvSpPr>
              <p:spPr bwMode="auto">
                <a:xfrm>
                  <a:off x="3429000" y="6138446"/>
                  <a:ext cx="373831" cy="2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800" baseline="-25000" dirty="0" smtClean="0"/>
                    <a:t>θ5</a:t>
                  </a:r>
                  <a:endParaRPr lang="en-US" sz="1800" baseline="-25000" dirty="0"/>
                </a:p>
              </p:txBody>
            </p:sp>
          </p:grpSp>
        </p:grpSp>
        <p:grpSp>
          <p:nvGrpSpPr>
            <p:cNvPr id="33940" name="Group 106"/>
            <p:cNvGrpSpPr>
              <a:grpSpLocks/>
            </p:cNvGrpSpPr>
            <p:nvPr/>
          </p:nvGrpSpPr>
          <p:grpSpPr bwMode="auto">
            <a:xfrm>
              <a:off x="1797284" y="5943496"/>
              <a:ext cx="641077" cy="381104"/>
              <a:chOff x="5943441" y="4915180"/>
              <a:chExt cx="641077" cy="381104"/>
            </a:xfrm>
          </p:grpSpPr>
          <p:sp>
            <p:nvSpPr>
              <p:cNvPr id="108" name="Oval 107"/>
              <p:cNvSpPr/>
              <p:nvPr/>
            </p:nvSpPr>
            <p:spPr bwMode="auto">
              <a:xfrm>
                <a:off x="5943441" y="4915180"/>
                <a:ext cx="609536" cy="381104"/>
              </a:xfrm>
              <a:prstGeom prst="ellipse">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defRPr/>
                </a:pPr>
                <a:endParaRPr lang="en-US">
                  <a:solidFill>
                    <a:schemeClr val="tx1"/>
                  </a:solidFill>
                  <a:latin typeface="Geneva"/>
                </a:endParaRPr>
              </a:p>
            </p:txBody>
          </p:sp>
          <p:grpSp>
            <p:nvGrpSpPr>
              <p:cNvPr id="33960" name="Group 108"/>
              <p:cNvGrpSpPr>
                <a:grpSpLocks/>
              </p:cNvGrpSpPr>
              <p:nvPr/>
            </p:nvGrpSpPr>
            <p:grpSpPr bwMode="auto">
              <a:xfrm>
                <a:off x="6058287" y="4978656"/>
                <a:ext cx="526231" cy="277075"/>
                <a:chOff x="3276600" y="6138446"/>
                <a:chExt cx="526231" cy="277075"/>
              </a:xfrm>
            </p:grpSpPr>
            <p:grpSp>
              <p:nvGrpSpPr>
                <p:cNvPr id="33961" name="Group 109"/>
                <p:cNvGrpSpPr>
                  <a:grpSpLocks/>
                </p:cNvGrpSpPr>
                <p:nvPr/>
              </p:nvGrpSpPr>
              <p:grpSpPr bwMode="auto">
                <a:xfrm>
                  <a:off x="3276600" y="6172200"/>
                  <a:ext cx="228600" cy="171450"/>
                  <a:chOff x="3276600" y="6172200"/>
                  <a:chExt cx="304800" cy="228600"/>
                </a:xfrm>
              </p:grpSpPr>
              <p:cxnSp>
                <p:nvCxnSpPr>
                  <p:cNvPr id="33963" name="Straight Connector 111"/>
                  <p:cNvCxnSpPr>
                    <a:cxnSpLocks noChangeShapeType="1"/>
                  </p:cNvCxnSpPr>
                  <p:nvPr/>
                </p:nvCxnSpPr>
                <p:spPr bwMode="auto">
                  <a:xfrm>
                    <a:off x="32766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64" name="Straight Connector 112"/>
                  <p:cNvCxnSpPr>
                    <a:cxnSpLocks noChangeShapeType="1"/>
                  </p:cNvCxnSpPr>
                  <p:nvPr/>
                </p:nvCxnSpPr>
                <p:spPr bwMode="auto">
                  <a:xfrm>
                    <a:off x="35814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65" name="Straight Connector 113"/>
                  <p:cNvCxnSpPr>
                    <a:cxnSpLocks noChangeShapeType="1"/>
                  </p:cNvCxnSpPr>
                  <p:nvPr/>
                </p:nvCxnSpPr>
                <p:spPr bwMode="auto">
                  <a:xfrm>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66" name="Straight Connector 114"/>
                  <p:cNvCxnSpPr>
                    <a:cxnSpLocks noChangeShapeType="1"/>
                  </p:cNvCxnSpPr>
                  <p:nvPr/>
                </p:nvCxnSpPr>
                <p:spPr bwMode="auto">
                  <a:xfrm flipV="1">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962" name="TextBox 110"/>
                <p:cNvSpPr txBox="1">
                  <a:spLocks noChangeArrowheads="1"/>
                </p:cNvSpPr>
                <p:nvPr/>
              </p:nvSpPr>
              <p:spPr bwMode="auto">
                <a:xfrm>
                  <a:off x="3429000" y="6138446"/>
                  <a:ext cx="373831" cy="2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800" baseline="-25000" dirty="0" smtClean="0"/>
                    <a:t>θ6</a:t>
                  </a:r>
                  <a:endParaRPr lang="en-US" sz="1800" baseline="-25000" dirty="0"/>
                </a:p>
              </p:txBody>
            </p:sp>
          </p:grpSp>
        </p:grpSp>
        <p:grpSp>
          <p:nvGrpSpPr>
            <p:cNvPr id="33941" name="Group 115"/>
            <p:cNvGrpSpPr>
              <a:grpSpLocks/>
            </p:cNvGrpSpPr>
            <p:nvPr/>
          </p:nvGrpSpPr>
          <p:grpSpPr bwMode="auto">
            <a:xfrm>
              <a:off x="2559204" y="5943496"/>
              <a:ext cx="641157" cy="381104"/>
              <a:chOff x="5943361" y="4915180"/>
              <a:chExt cx="641157" cy="381104"/>
            </a:xfrm>
          </p:grpSpPr>
          <p:sp>
            <p:nvSpPr>
              <p:cNvPr id="117" name="Oval 116"/>
              <p:cNvSpPr/>
              <p:nvPr/>
            </p:nvSpPr>
            <p:spPr bwMode="auto">
              <a:xfrm>
                <a:off x="5943361" y="4915180"/>
                <a:ext cx="609536" cy="381104"/>
              </a:xfrm>
              <a:prstGeom prst="ellipse">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defRPr/>
                </a:pPr>
                <a:endParaRPr lang="en-US">
                  <a:solidFill>
                    <a:schemeClr val="tx1"/>
                  </a:solidFill>
                  <a:latin typeface="Geneva"/>
                </a:endParaRPr>
              </a:p>
            </p:txBody>
          </p:sp>
          <p:grpSp>
            <p:nvGrpSpPr>
              <p:cNvPr id="33952" name="Group 117"/>
              <p:cNvGrpSpPr>
                <a:grpSpLocks/>
              </p:cNvGrpSpPr>
              <p:nvPr/>
            </p:nvGrpSpPr>
            <p:grpSpPr bwMode="auto">
              <a:xfrm>
                <a:off x="6058287" y="4978656"/>
                <a:ext cx="526231" cy="277075"/>
                <a:chOff x="3276600" y="6138446"/>
                <a:chExt cx="526231" cy="277075"/>
              </a:xfrm>
            </p:grpSpPr>
            <p:grpSp>
              <p:nvGrpSpPr>
                <p:cNvPr id="33953" name="Group 118"/>
                <p:cNvGrpSpPr>
                  <a:grpSpLocks/>
                </p:cNvGrpSpPr>
                <p:nvPr/>
              </p:nvGrpSpPr>
              <p:grpSpPr bwMode="auto">
                <a:xfrm>
                  <a:off x="3276600" y="6172200"/>
                  <a:ext cx="228600" cy="171450"/>
                  <a:chOff x="3276600" y="6172200"/>
                  <a:chExt cx="304800" cy="228600"/>
                </a:xfrm>
              </p:grpSpPr>
              <p:cxnSp>
                <p:nvCxnSpPr>
                  <p:cNvPr id="33955" name="Straight Connector 120"/>
                  <p:cNvCxnSpPr>
                    <a:cxnSpLocks noChangeShapeType="1"/>
                  </p:cNvCxnSpPr>
                  <p:nvPr/>
                </p:nvCxnSpPr>
                <p:spPr bwMode="auto">
                  <a:xfrm>
                    <a:off x="32766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56" name="Straight Connector 121"/>
                  <p:cNvCxnSpPr>
                    <a:cxnSpLocks noChangeShapeType="1"/>
                  </p:cNvCxnSpPr>
                  <p:nvPr/>
                </p:nvCxnSpPr>
                <p:spPr bwMode="auto">
                  <a:xfrm>
                    <a:off x="35814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57" name="Straight Connector 122"/>
                  <p:cNvCxnSpPr>
                    <a:cxnSpLocks noChangeShapeType="1"/>
                  </p:cNvCxnSpPr>
                  <p:nvPr/>
                </p:nvCxnSpPr>
                <p:spPr bwMode="auto">
                  <a:xfrm>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58" name="Straight Connector 123"/>
                  <p:cNvCxnSpPr>
                    <a:cxnSpLocks noChangeShapeType="1"/>
                  </p:cNvCxnSpPr>
                  <p:nvPr/>
                </p:nvCxnSpPr>
                <p:spPr bwMode="auto">
                  <a:xfrm flipV="1">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954" name="TextBox 119"/>
                <p:cNvSpPr txBox="1">
                  <a:spLocks noChangeArrowheads="1"/>
                </p:cNvSpPr>
                <p:nvPr/>
              </p:nvSpPr>
              <p:spPr bwMode="auto">
                <a:xfrm>
                  <a:off x="3429000" y="6138446"/>
                  <a:ext cx="373831" cy="2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800" baseline="-25000" dirty="0" smtClean="0"/>
                    <a:t>θ7</a:t>
                  </a:r>
                  <a:endParaRPr lang="en-US" sz="1800" baseline="-25000" dirty="0"/>
                </a:p>
              </p:txBody>
            </p:sp>
          </p:grpSp>
        </p:grpSp>
        <p:grpSp>
          <p:nvGrpSpPr>
            <p:cNvPr id="33942" name="Group 124"/>
            <p:cNvGrpSpPr>
              <a:grpSpLocks/>
            </p:cNvGrpSpPr>
            <p:nvPr/>
          </p:nvGrpSpPr>
          <p:grpSpPr bwMode="auto">
            <a:xfrm>
              <a:off x="3397317" y="5943496"/>
              <a:ext cx="641244" cy="381104"/>
              <a:chOff x="5943274" y="4915180"/>
              <a:chExt cx="641244" cy="381104"/>
            </a:xfrm>
          </p:grpSpPr>
          <p:sp>
            <p:nvSpPr>
              <p:cNvPr id="126" name="Oval 125"/>
              <p:cNvSpPr/>
              <p:nvPr/>
            </p:nvSpPr>
            <p:spPr bwMode="auto">
              <a:xfrm>
                <a:off x="5943274" y="4915180"/>
                <a:ext cx="609536" cy="381104"/>
              </a:xfrm>
              <a:prstGeom prst="ellipse">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defRPr/>
                </a:pPr>
                <a:endParaRPr lang="en-US">
                  <a:solidFill>
                    <a:schemeClr val="tx1"/>
                  </a:solidFill>
                  <a:latin typeface="Geneva"/>
                </a:endParaRPr>
              </a:p>
            </p:txBody>
          </p:sp>
          <p:grpSp>
            <p:nvGrpSpPr>
              <p:cNvPr id="33944" name="Group 126"/>
              <p:cNvGrpSpPr>
                <a:grpSpLocks/>
              </p:cNvGrpSpPr>
              <p:nvPr/>
            </p:nvGrpSpPr>
            <p:grpSpPr bwMode="auto">
              <a:xfrm>
                <a:off x="6058287" y="4978656"/>
                <a:ext cx="526231" cy="277075"/>
                <a:chOff x="3276600" y="6138446"/>
                <a:chExt cx="526231" cy="277075"/>
              </a:xfrm>
            </p:grpSpPr>
            <p:grpSp>
              <p:nvGrpSpPr>
                <p:cNvPr id="33945" name="Group 127"/>
                <p:cNvGrpSpPr>
                  <a:grpSpLocks/>
                </p:cNvGrpSpPr>
                <p:nvPr/>
              </p:nvGrpSpPr>
              <p:grpSpPr bwMode="auto">
                <a:xfrm>
                  <a:off x="3276600" y="6172200"/>
                  <a:ext cx="228600" cy="171450"/>
                  <a:chOff x="3276600" y="6172200"/>
                  <a:chExt cx="304800" cy="228600"/>
                </a:xfrm>
              </p:grpSpPr>
              <p:cxnSp>
                <p:nvCxnSpPr>
                  <p:cNvPr id="33947" name="Straight Connector 129"/>
                  <p:cNvCxnSpPr>
                    <a:cxnSpLocks noChangeShapeType="1"/>
                  </p:cNvCxnSpPr>
                  <p:nvPr/>
                </p:nvCxnSpPr>
                <p:spPr bwMode="auto">
                  <a:xfrm>
                    <a:off x="32766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48" name="Straight Connector 130"/>
                  <p:cNvCxnSpPr>
                    <a:cxnSpLocks noChangeShapeType="1"/>
                  </p:cNvCxnSpPr>
                  <p:nvPr/>
                </p:nvCxnSpPr>
                <p:spPr bwMode="auto">
                  <a:xfrm>
                    <a:off x="35814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49" name="Straight Connector 131"/>
                  <p:cNvCxnSpPr>
                    <a:cxnSpLocks noChangeShapeType="1"/>
                  </p:cNvCxnSpPr>
                  <p:nvPr/>
                </p:nvCxnSpPr>
                <p:spPr bwMode="auto">
                  <a:xfrm>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50" name="Straight Connector 132"/>
                  <p:cNvCxnSpPr>
                    <a:cxnSpLocks noChangeShapeType="1"/>
                  </p:cNvCxnSpPr>
                  <p:nvPr/>
                </p:nvCxnSpPr>
                <p:spPr bwMode="auto">
                  <a:xfrm flipV="1">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946" name="TextBox 128"/>
                <p:cNvSpPr txBox="1">
                  <a:spLocks noChangeArrowheads="1"/>
                </p:cNvSpPr>
                <p:nvPr/>
              </p:nvSpPr>
              <p:spPr bwMode="auto">
                <a:xfrm>
                  <a:off x="3429000" y="6138446"/>
                  <a:ext cx="373831" cy="2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800" baseline="-25000" dirty="0" smtClean="0"/>
                    <a:t>θ8</a:t>
                  </a:r>
                  <a:endParaRPr lang="en-US" sz="1800" baseline="-25000" dirty="0"/>
                </a:p>
              </p:txBody>
            </p:sp>
          </p:grpSp>
        </p:grpSp>
      </p:grpSp>
      <p:graphicFrame>
        <p:nvGraphicFramePr>
          <p:cNvPr id="136" name="Content Placeholder 13"/>
          <p:cNvGraphicFramePr>
            <a:graphicFrameLocks/>
          </p:cNvGraphicFramePr>
          <p:nvPr>
            <p:extLst>
              <p:ext uri="{D42A27DB-BD31-4B8C-83A1-F6EECF244321}">
                <p14:modId xmlns:p14="http://schemas.microsoft.com/office/powerpoint/2010/main" val="2809350263"/>
              </p:ext>
            </p:extLst>
          </p:nvPr>
        </p:nvGraphicFramePr>
        <p:xfrm>
          <a:off x="4419600" y="2327276"/>
          <a:ext cx="3886200" cy="1482724"/>
        </p:xfrm>
        <a:graphic>
          <a:graphicData uri="http://schemas.openxmlformats.org/drawingml/2006/table">
            <a:tbl>
              <a:tblPr firstRow="1" firstCol="1" bandRow="1">
                <a:tableStyleId>{5A111915-BE36-4E01-A7E5-04B1672EAD32}</a:tableStyleId>
              </a:tblPr>
              <a:tblGrid>
                <a:gridCol w="2057400"/>
                <a:gridCol w="609600"/>
                <a:gridCol w="609600"/>
                <a:gridCol w="609600"/>
              </a:tblGrid>
              <a:tr h="370681">
                <a:tc>
                  <a:txBody>
                    <a:bodyPr/>
                    <a:lstStyle/>
                    <a:p>
                      <a:r>
                        <a:rPr lang="en-US" sz="1600" baseline="0" dirty="0" smtClean="0">
                          <a:solidFill>
                            <a:schemeClr val="tx1"/>
                          </a:solidFill>
                        </a:rPr>
                        <a:t>Predicates on R</a:t>
                      </a:r>
                      <a:endParaRPr lang="en-US" sz="1600" i="1" baseline="0" dirty="0">
                        <a:solidFill>
                          <a:schemeClr val="tx1"/>
                        </a:solidFill>
                      </a:endParaRPr>
                    </a:p>
                  </a:txBody>
                  <a:tcPr marT="45700" marB="45700">
                    <a:lnR w="12700" cap="flat" cmpd="sng" algn="ctr">
                      <a:solidFill>
                        <a:srgbClr val="800000"/>
                      </a:solidFill>
                      <a:prstDash val="solid"/>
                      <a:round/>
                      <a:headEnd type="none" w="med" len="med"/>
                      <a:tailEnd type="none" w="med" len="med"/>
                    </a:lnR>
                    <a:solidFill>
                      <a:schemeClr val="accent4">
                        <a:lumMod val="40000"/>
                        <a:lumOff val="60000"/>
                      </a:schemeClr>
                    </a:solidFill>
                  </a:tcPr>
                </a:tc>
                <a:tc>
                  <a:txBody>
                    <a:bodyPr/>
                    <a:lstStyle/>
                    <a:p>
                      <a:pPr>
                        <a:lnSpc>
                          <a:spcPct val="100000"/>
                        </a:lnSpc>
                      </a:pPr>
                      <a:r>
                        <a:rPr lang="en-US" sz="1800" b="0" dirty="0" smtClean="0">
                          <a:solidFill>
                            <a:schemeClr val="tx1"/>
                          </a:solidFill>
                        </a:rPr>
                        <a:t>σ</a:t>
                      </a:r>
                      <a:r>
                        <a:rPr lang="en-US" sz="1800" b="0" baseline="-25000" dirty="0" smtClean="0">
                          <a:solidFill>
                            <a:schemeClr val="tx1"/>
                          </a:solidFill>
                        </a:rPr>
                        <a:t>θ1</a:t>
                      </a:r>
                      <a:endParaRPr lang="en-US" sz="1800" b="0" baseline="-25000" dirty="0">
                        <a:solidFill>
                          <a:schemeClr val="tx1"/>
                        </a:solidFill>
                      </a:endParaRPr>
                    </a:p>
                  </a:txBody>
                  <a:tcPr marT="45700" marB="45700">
                    <a:lnL w="12700" cap="flat" cmpd="sng" algn="ctr">
                      <a:solidFill>
                        <a:srgbClr val="800000"/>
                      </a:solidFill>
                      <a:prstDash val="solid"/>
                      <a:round/>
                      <a:headEnd type="none" w="med" len="med"/>
                      <a:tailEnd type="none" w="med" len="med"/>
                    </a:lnL>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σ</a:t>
                      </a:r>
                      <a:r>
                        <a:rPr lang="en-US" sz="1800" b="0" baseline="-25000" dirty="0" smtClean="0">
                          <a:solidFill>
                            <a:schemeClr val="tx1"/>
                          </a:solidFill>
                        </a:rPr>
                        <a:t>θ2</a:t>
                      </a:r>
                    </a:p>
                  </a:txBody>
                  <a:tcPr marT="45700" marB="4570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σ</a:t>
                      </a:r>
                      <a:r>
                        <a:rPr lang="en-US" sz="1800" b="0" baseline="-25000" dirty="0" smtClean="0">
                          <a:solidFill>
                            <a:schemeClr val="tx1"/>
                          </a:solidFill>
                        </a:rPr>
                        <a:t>θ3</a:t>
                      </a:r>
                    </a:p>
                  </a:txBody>
                  <a:tcPr marT="45700" marB="45700">
                    <a:solidFill>
                      <a:schemeClr val="accent4">
                        <a:lumMod val="40000"/>
                        <a:lumOff val="60000"/>
                      </a:schemeClr>
                    </a:solidFill>
                  </a:tcPr>
                </a:tc>
              </a:tr>
              <a:tr h="370681">
                <a:tc>
                  <a:txBody>
                    <a:bodyPr/>
                    <a:lstStyle/>
                    <a:p>
                      <a:r>
                        <a:rPr lang="en-US" sz="1600" dirty="0" smtClean="0"/>
                        <a:t>Est. cost</a:t>
                      </a:r>
                      <a:endParaRPr lang="en-US" sz="1600" dirty="0"/>
                    </a:p>
                  </a:txBody>
                  <a:tcPr marT="45700" marB="45700">
                    <a:lnR w="12700" cap="flat" cmpd="sng" algn="ctr">
                      <a:solidFill>
                        <a:srgbClr val="800000"/>
                      </a:solidFill>
                      <a:prstDash val="solid"/>
                      <a:round/>
                      <a:headEnd type="none" w="med" len="med"/>
                      <a:tailEnd type="none" w="med" len="med"/>
                    </a:lnR>
                    <a:solidFill>
                      <a:schemeClr val="accent3">
                        <a:lumMod val="40000"/>
                        <a:lumOff val="60000"/>
                      </a:schemeClr>
                    </a:solidFill>
                  </a:tcPr>
                </a:tc>
                <a:tc>
                  <a:txBody>
                    <a:bodyPr/>
                    <a:lstStyle/>
                    <a:p>
                      <a:r>
                        <a:rPr lang="en-US" sz="1600" dirty="0" smtClean="0"/>
                        <a:t>100</a:t>
                      </a:r>
                      <a:endParaRPr lang="en-US" sz="1600" dirty="0"/>
                    </a:p>
                  </a:txBody>
                  <a:tcPr marT="45700" marB="45700">
                    <a:lnL w="12700" cap="flat" cmpd="sng" algn="ctr">
                      <a:solidFill>
                        <a:srgbClr val="800000"/>
                      </a:solidFill>
                      <a:prstDash val="solid"/>
                      <a:round/>
                      <a:headEnd type="none" w="med" len="med"/>
                      <a:tailEnd type="none" w="med" len="med"/>
                    </a:lnL>
                    <a:solidFill>
                      <a:schemeClr val="accent3">
                        <a:lumMod val="40000"/>
                        <a:lumOff val="60000"/>
                      </a:schemeClr>
                    </a:solidFill>
                  </a:tcPr>
                </a:tc>
                <a:tc>
                  <a:txBody>
                    <a:bodyPr/>
                    <a:lstStyle/>
                    <a:p>
                      <a:r>
                        <a:rPr lang="en-US" sz="1600" dirty="0" smtClean="0"/>
                        <a:t>300</a:t>
                      </a:r>
                      <a:endParaRPr lang="en-US" sz="1600" dirty="0"/>
                    </a:p>
                  </a:txBody>
                  <a:tcPr marT="45700" marB="45700">
                    <a:solidFill>
                      <a:schemeClr val="accent3">
                        <a:lumMod val="40000"/>
                        <a:lumOff val="60000"/>
                      </a:schemeClr>
                    </a:solidFill>
                  </a:tcPr>
                </a:tc>
                <a:tc>
                  <a:txBody>
                    <a:bodyPr/>
                    <a:lstStyle/>
                    <a:p>
                      <a:r>
                        <a:rPr lang="en-US" sz="1600" dirty="0" smtClean="0"/>
                        <a:t>10</a:t>
                      </a:r>
                      <a:r>
                        <a:rPr lang="en-US" sz="1600" baseline="30000" dirty="0" smtClean="0"/>
                        <a:t>4</a:t>
                      </a:r>
                      <a:endParaRPr lang="en-US" sz="1600" baseline="30000" dirty="0"/>
                    </a:p>
                  </a:txBody>
                  <a:tcPr marT="45700" marB="45700">
                    <a:solidFill>
                      <a:schemeClr val="accent3">
                        <a:lumMod val="40000"/>
                        <a:lumOff val="60000"/>
                      </a:schemeClr>
                    </a:solidFill>
                  </a:tcPr>
                </a:tc>
              </a:tr>
              <a:tr h="370681">
                <a:tc>
                  <a:txBody>
                    <a:bodyPr/>
                    <a:lstStyle/>
                    <a:p>
                      <a:r>
                        <a:rPr lang="en-US" sz="1600" dirty="0" smtClean="0"/>
                        <a:t>Selectivity</a:t>
                      </a:r>
                      <a:endParaRPr lang="en-US" sz="1600" dirty="0"/>
                    </a:p>
                  </a:txBody>
                  <a:tcPr marT="45700" marB="45700">
                    <a:lnR w="12700" cap="flat" cmpd="sng" algn="ctr">
                      <a:solidFill>
                        <a:srgbClr val="800000"/>
                      </a:solidFill>
                      <a:prstDash val="solid"/>
                      <a:round/>
                      <a:headEnd type="none" w="med" len="med"/>
                      <a:tailEnd type="none" w="med" len="med"/>
                    </a:lnR>
                    <a:solidFill>
                      <a:schemeClr val="bg2">
                        <a:lumMod val="40000"/>
                        <a:lumOff val="60000"/>
                      </a:schemeClr>
                    </a:solidFill>
                  </a:tcPr>
                </a:tc>
                <a:tc>
                  <a:txBody>
                    <a:bodyPr/>
                    <a:lstStyle/>
                    <a:p>
                      <a:endParaRPr lang="en-US" sz="1600" dirty="0">
                        <a:solidFill>
                          <a:srgbClr val="800000"/>
                        </a:solidFill>
                      </a:endParaRPr>
                    </a:p>
                  </a:txBody>
                  <a:tcPr marT="45700" marB="45700">
                    <a:lnL w="12700" cap="flat" cmpd="sng" algn="ctr">
                      <a:solidFill>
                        <a:srgbClr val="800000"/>
                      </a:solidFill>
                      <a:prstDash val="solid"/>
                      <a:round/>
                      <a:headEnd type="none" w="med" len="med"/>
                      <a:tailEnd type="none" w="med" len="med"/>
                    </a:lnL>
                    <a:solidFill>
                      <a:schemeClr val="bg2">
                        <a:lumMod val="40000"/>
                        <a:lumOff val="60000"/>
                      </a:schemeClr>
                    </a:solidFill>
                  </a:tcPr>
                </a:tc>
                <a:tc>
                  <a:txBody>
                    <a:bodyPr/>
                    <a:lstStyle/>
                    <a:p>
                      <a:endParaRPr lang="en-US" sz="1600" dirty="0">
                        <a:solidFill>
                          <a:srgbClr val="800000"/>
                        </a:solidFill>
                      </a:endParaRPr>
                    </a:p>
                  </a:txBody>
                  <a:tcPr marT="45700" marB="45700">
                    <a:solidFill>
                      <a:schemeClr val="bg2">
                        <a:lumMod val="40000"/>
                        <a:lumOff val="60000"/>
                      </a:schemeClr>
                    </a:solidFill>
                  </a:tcPr>
                </a:tc>
                <a:tc>
                  <a:txBody>
                    <a:bodyPr/>
                    <a:lstStyle/>
                    <a:p>
                      <a:endParaRPr lang="en-US" sz="1600" dirty="0">
                        <a:solidFill>
                          <a:srgbClr val="800000"/>
                        </a:solidFill>
                      </a:endParaRPr>
                    </a:p>
                  </a:txBody>
                  <a:tcPr marT="45700" marB="45700">
                    <a:solidFill>
                      <a:schemeClr val="bg2">
                        <a:lumMod val="40000"/>
                        <a:lumOff val="60000"/>
                      </a:schemeClr>
                    </a:solidFill>
                  </a:tcPr>
                </a:tc>
              </a:tr>
              <a:tr h="370681">
                <a:tc>
                  <a:txBody>
                    <a:bodyPr/>
                    <a:lstStyle/>
                    <a:p>
                      <a:r>
                        <a:rPr lang="en-US" sz="1600" dirty="0" smtClean="0"/>
                        <a:t>Rank</a:t>
                      </a:r>
                      <a:endParaRPr lang="en-US" sz="1600" dirty="0"/>
                    </a:p>
                  </a:txBody>
                  <a:tcPr marT="45700" marB="45700">
                    <a:lnR w="12700" cap="flat" cmpd="sng" algn="ctr">
                      <a:solidFill>
                        <a:srgbClr val="800000"/>
                      </a:solidFill>
                      <a:prstDash val="solid"/>
                      <a:round/>
                      <a:headEnd type="none" w="med" len="med"/>
                      <a:tailEnd type="none" w="med" len="med"/>
                    </a:lnR>
                  </a:tcPr>
                </a:tc>
                <a:tc>
                  <a:txBody>
                    <a:bodyPr/>
                    <a:lstStyle/>
                    <a:p>
                      <a:endParaRPr lang="en-US" sz="1600" dirty="0">
                        <a:solidFill>
                          <a:srgbClr val="800000"/>
                        </a:solidFill>
                      </a:endParaRPr>
                    </a:p>
                  </a:txBody>
                  <a:tcPr marT="45700" marB="45700">
                    <a:lnL w="12700" cap="flat" cmpd="sng" algn="ctr">
                      <a:solidFill>
                        <a:srgbClr val="800000"/>
                      </a:solidFill>
                      <a:prstDash val="solid"/>
                      <a:round/>
                      <a:headEnd type="none" w="med" len="med"/>
                      <a:tailEnd type="none" w="med" len="med"/>
                    </a:lnL>
                  </a:tcPr>
                </a:tc>
                <a:tc>
                  <a:txBody>
                    <a:bodyPr/>
                    <a:lstStyle/>
                    <a:p>
                      <a:endParaRPr lang="en-US" sz="1600" dirty="0">
                        <a:solidFill>
                          <a:srgbClr val="800000"/>
                        </a:solidFill>
                      </a:endParaRPr>
                    </a:p>
                  </a:txBody>
                  <a:tcPr marT="45700" marB="45700"/>
                </a:tc>
                <a:tc>
                  <a:txBody>
                    <a:bodyPr/>
                    <a:lstStyle/>
                    <a:p>
                      <a:endParaRPr lang="en-US" sz="1600" dirty="0">
                        <a:solidFill>
                          <a:srgbClr val="800000"/>
                        </a:solidFill>
                      </a:endParaRPr>
                    </a:p>
                  </a:txBody>
                  <a:tcPr marT="45700" marB="45700"/>
                </a:tc>
              </a:tr>
            </a:tbl>
          </a:graphicData>
        </a:graphic>
      </p:graphicFrame>
      <p:graphicFrame>
        <p:nvGraphicFramePr>
          <p:cNvPr id="137" name="Table 136"/>
          <p:cNvGraphicFramePr>
            <a:graphicFrameLocks noGrp="1"/>
          </p:cNvGraphicFramePr>
          <p:nvPr>
            <p:extLst>
              <p:ext uri="{D42A27DB-BD31-4B8C-83A1-F6EECF244321}">
                <p14:modId xmlns:p14="http://schemas.microsoft.com/office/powerpoint/2010/main" val="1799519460"/>
              </p:ext>
            </p:extLst>
          </p:nvPr>
        </p:nvGraphicFramePr>
        <p:xfrm>
          <a:off x="4419600" y="4098925"/>
          <a:ext cx="4495800" cy="2225676"/>
        </p:xfrm>
        <a:graphic>
          <a:graphicData uri="http://schemas.openxmlformats.org/drawingml/2006/table">
            <a:tbl>
              <a:tblPr firstRow="1" firstCol="1" bandRow="1">
                <a:tableStyleId>{5A111915-BE36-4E01-A7E5-04B1672EAD32}</a:tableStyleId>
              </a:tblPr>
              <a:tblGrid>
                <a:gridCol w="1596549"/>
                <a:gridCol w="609600"/>
                <a:gridCol w="613251"/>
                <a:gridCol w="609600"/>
                <a:gridCol w="533400"/>
                <a:gridCol w="533400"/>
              </a:tblGrid>
              <a:tr h="370946">
                <a:tc>
                  <a:txBody>
                    <a:bodyPr/>
                    <a:lstStyle/>
                    <a:p>
                      <a:r>
                        <a:rPr lang="en-US" sz="1600" dirty="0" smtClean="0">
                          <a:solidFill>
                            <a:srgbClr val="000000"/>
                          </a:solidFill>
                        </a:rPr>
                        <a:t>Join R with</a:t>
                      </a:r>
                      <a:endParaRPr lang="en-US" sz="1600" dirty="0">
                        <a:solidFill>
                          <a:srgbClr val="000000"/>
                        </a:solidFill>
                      </a:endParaRPr>
                    </a:p>
                  </a:txBody>
                  <a:tcPr marT="45733" marB="45733">
                    <a:lnR w="12700" cap="flat" cmpd="sng" algn="ctr">
                      <a:solidFill>
                        <a:srgbClr val="800000"/>
                      </a:solidFill>
                      <a:prstDash val="solid"/>
                      <a:round/>
                      <a:headEnd type="none" w="med" len="med"/>
                      <a:tailEnd type="none" w="med" len="med"/>
                    </a:lnR>
                    <a:solidFill>
                      <a:schemeClr val="accent4">
                        <a:lumMod val="40000"/>
                        <a:lumOff val="60000"/>
                      </a:schemeClr>
                    </a:solidFill>
                  </a:tcPr>
                </a:tc>
                <a:tc gridSpan="3">
                  <a:txBody>
                    <a:bodyPr/>
                    <a:lstStyle/>
                    <a:p>
                      <a:pPr algn="ctr"/>
                      <a:r>
                        <a:rPr lang="en-US" sz="1600" dirty="0" smtClean="0">
                          <a:solidFill>
                            <a:srgbClr val="000000"/>
                          </a:solidFill>
                        </a:rPr>
                        <a:t>S</a:t>
                      </a:r>
                      <a:endParaRPr lang="en-US" sz="1600" dirty="0">
                        <a:solidFill>
                          <a:srgbClr val="000000"/>
                        </a:solidFill>
                      </a:endParaRPr>
                    </a:p>
                  </a:txBody>
                  <a:tcPr marT="45733" marB="45733">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solidFill>
                      <a:schemeClr val="accent4">
                        <a:lumMod val="40000"/>
                        <a:lumOff val="60000"/>
                      </a:schemeClr>
                    </a:solidFill>
                  </a:tcPr>
                </a:tc>
                <a:tc hMerge="1">
                  <a:txBody>
                    <a:bodyPr/>
                    <a:lstStyle/>
                    <a:p>
                      <a:endParaRPr lang="en-US" dirty="0"/>
                    </a:p>
                  </a:txBody>
                  <a:tcPr/>
                </a:tc>
                <a:tc hMerge="1">
                  <a:txBody>
                    <a:bodyPr/>
                    <a:lstStyle/>
                    <a:p>
                      <a:endParaRPr lang="en-US" dirty="0"/>
                    </a:p>
                  </a:txBody>
                  <a:tcPr/>
                </a:tc>
                <a:tc gridSpan="2">
                  <a:txBody>
                    <a:bodyPr/>
                    <a:lstStyle/>
                    <a:p>
                      <a:pPr algn="ctr"/>
                      <a:r>
                        <a:rPr lang="en-US" sz="1600" dirty="0" smtClean="0">
                          <a:solidFill>
                            <a:srgbClr val="000000"/>
                          </a:solidFill>
                        </a:rPr>
                        <a:t>T</a:t>
                      </a:r>
                      <a:endParaRPr lang="en-US" sz="1600" dirty="0">
                        <a:solidFill>
                          <a:srgbClr val="000000"/>
                        </a:solidFill>
                      </a:endParaRPr>
                    </a:p>
                  </a:txBody>
                  <a:tcPr marT="45733" marB="45733">
                    <a:lnL w="12700" cap="flat" cmpd="sng" algn="ctr">
                      <a:solidFill>
                        <a:srgbClr val="800000"/>
                      </a:solidFill>
                      <a:prstDash val="solid"/>
                      <a:round/>
                      <a:headEnd type="none" w="med" len="med"/>
                      <a:tailEnd type="none" w="med" len="med"/>
                    </a:lnL>
                    <a:solidFill>
                      <a:schemeClr val="accent4">
                        <a:lumMod val="40000"/>
                        <a:lumOff val="60000"/>
                      </a:schemeClr>
                    </a:solidFill>
                  </a:tcPr>
                </a:tc>
                <a:tc hMerge="1">
                  <a:txBody>
                    <a:bodyPr/>
                    <a:lstStyle/>
                    <a:p>
                      <a:endParaRPr lang="en-US" dirty="0"/>
                    </a:p>
                  </a:txBody>
                  <a:tcPr/>
                </a:tc>
              </a:tr>
              <a:tr h="370946">
                <a:tc>
                  <a:txBody>
                    <a:bodyPr/>
                    <a:lstStyle/>
                    <a:p>
                      <a:r>
                        <a:rPr lang="en-US" sz="1600" dirty="0" smtClean="0"/>
                        <a:t>Predicate</a:t>
                      </a:r>
                      <a:endParaRPr lang="en-US" sz="1600" dirty="0"/>
                    </a:p>
                  </a:txBody>
                  <a:tcPr marT="45733" marB="45733">
                    <a:lnR w="12700" cap="flat" cmpd="sng" algn="ctr">
                      <a:solidFill>
                        <a:srgbClr val="800000"/>
                      </a:solidFill>
                      <a:prstDash val="solid"/>
                      <a:round/>
                      <a:headEnd type="none" w="med" len="med"/>
                      <a:tailEnd type="none" w="med" len="med"/>
                    </a:lnR>
                    <a:solidFill>
                      <a:schemeClr val="accent4">
                        <a:lumMod val="40000"/>
                        <a:lumOff val="60000"/>
                      </a:schemeClr>
                    </a:solidFill>
                  </a:tcPr>
                </a:tc>
                <a:tc>
                  <a:txBody>
                    <a:bodyPr/>
                    <a:lstStyle/>
                    <a:p>
                      <a:pPr algn="ctr"/>
                      <a:endParaRPr lang="en-US" sz="1600" dirty="0"/>
                    </a:p>
                  </a:txBody>
                  <a:tcPr marT="45733" marB="45733">
                    <a:lnL w="12700" cap="flat" cmpd="sng" algn="ctr">
                      <a:solidFill>
                        <a:srgbClr val="800000"/>
                      </a:solidFill>
                      <a:prstDash val="solid"/>
                      <a:round/>
                      <a:headEnd type="none" w="med" len="med"/>
                      <a:tailEnd type="none" w="med" len="med"/>
                    </a:lnL>
                    <a:solidFill>
                      <a:schemeClr val="accent4">
                        <a:lumMod val="40000"/>
                        <a:lumOff val="60000"/>
                      </a:schemeClr>
                    </a:solidFill>
                  </a:tcPr>
                </a:tc>
                <a:tc>
                  <a:txBody>
                    <a:bodyPr/>
                    <a:lstStyle/>
                    <a:p>
                      <a:pPr algn="ctr"/>
                      <a:endParaRPr lang="en-US" sz="1600" dirty="0"/>
                    </a:p>
                  </a:txBody>
                  <a:tcPr marT="45733" marB="45733">
                    <a:solidFill>
                      <a:schemeClr val="accent4">
                        <a:lumMod val="40000"/>
                        <a:lumOff val="60000"/>
                      </a:schemeClr>
                    </a:solidFill>
                  </a:tcPr>
                </a:tc>
                <a:tc>
                  <a:txBody>
                    <a:bodyPr/>
                    <a:lstStyle/>
                    <a:p>
                      <a:pPr algn="ctr"/>
                      <a:endParaRPr lang="en-US" sz="1600" dirty="0"/>
                    </a:p>
                  </a:txBody>
                  <a:tcPr marT="45733" marB="45733">
                    <a:lnR w="12700" cap="flat" cmpd="sng" algn="ctr">
                      <a:solidFill>
                        <a:srgbClr val="800000"/>
                      </a:solidFill>
                      <a:prstDash val="solid"/>
                      <a:round/>
                      <a:headEnd type="none" w="med" len="med"/>
                      <a:tailEnd type="none" w="med" len="med"/>
                    </a:lnR>
                    <a:solidFill>
                      <a:schemeClr val="accent4">
                        <a:lumMod val="40000"/>
                        <a:lumOff val="60000"/>
                      </a:schemeClr>
                    </a:solidFill>
                  </a:tcPr>
                </a:tc>
                <a:tc>
                  <a:txBody>
                    <a:bodyPr/>
                    <a:lstStyle/>
                    <a:p>
                      <a:pPr algn="ctr"/>
                      <a:endParaRPr lang="en-US" sz="1600" dirty="0"/>
                    </a:p>
                  </a:txBody>
                  <a:tcPr marT="45733" marB="45733">
                    <a:lnL w="12700" cap="flat" cmpd="sng" algn="ctr">
                      <a:solidFill>
                        <a:srgbClr val="800000"/>
                      </a:solidFill>
                      <a:prstDash val="solid"/>
                      <a:round/>
                      <a:headEnd type="none" w="med" len="med"/>
                      <a:tailEnd type="none" w="med" len="med"/>
                    </a:lnL>
                    <a:solidFill>
                      <a:schemeClr val="accent4">
                        <a:lumMod val="40000"/>
                        <a:lumOff val="60000"/>
                      </a:schemeClr>
                    </a:solidFill>
                  </a:tcPr>
                </a:tc>
                <a:tc>
                  <a:txBody>
                    <a:bodyPr/>
                    <a:lstStyle/>
                    <a:p>
                      <a:pPr algn="ctr"/>
                      <a:endParaRPr lang="en-US" sz="1600" dirty="0"/>
                    </a:p>
                  </a:txBody>
                  <a:tcPr marT="45733" marB="45733">
                    <a:solidFill>
                      <a:schemeClr val="accent4">
                        <a:lumMod val="40000"/>
                        <a:lumOff val="60000"/>
                      </a:schemeClr>
                    </a:solidFill>
                  </a:tcPr>
                </a:tc>
              </a:tr>
              <a:tr h="370946">
                <a:tc>
                  <a:txBody>
                    <a:bodyPr/>
                    <a:lstStyle/>
                    <a:p>
                      <a:r>
                        <a:rPr lang="en-US" sz="1600" dirty="0" smtClean="0"/>
                        <a:t>Est. cost</a:t>
                      </a:r>
                      <a:endParaRPr lang="en-US" sz="1600" dirty="0"/>
                    </a:p>
                  </a:txBody>
                  <a:tcPr marT="45733" marB="45733">
                    <a:lnR w="12700" cap="flat" cmpd="sng" algn="ctr">
                      <a:solidFill>
                        <a:srgbClr val="800000"/>
                      </a:solidFill>
                      <a:prstDash val="solid"/>
                      <a:round/>
                      <a:headEnd type="none" w="med" len="med"/>
                      <a:tailEnd type="none" w="med" len="med"/>
                    </a:lnR>
                    <a:solidFill>
                      <a:srgbClr val="BEF676"/>
                    </a:solidFill>
                  </a:tcPr>
                </a:tc>
                <a:tc>
                  <a:txBody>
                    <a:bodyPr/>
                    <a:lstStyle/>
                    <a:p>
                      <a:pPr algn="ctr"/>
                      <a:r>
                        <a:rPr lang="en-US" sz="1600" dirty="0" smtClean="0"/>
                        <a:t>500</a:t>
                      </a:r>
                      <a:endParaRPr lang="en-US" sz="1600" dirty="0"/>
                    </a:p>
                  </a:txBody>
                  <a:tcPr marT="45733" marB="45733">
                    <a:lnL w="12700" cap="flat" cmpd="sng" algn="ctr">
                      <a:solidFill>
                        <a:srgbClr val="800000"/>
                      </a:solidFill>
                      <a:prstDash val="solid"/>
                      <a:round/>
                      <a:headEnd type="none" w="med" len="med"/>
                      <a:tailEnd type="none" w="med" len="med"/>
                    </a:lnL>
                    <a:solidFill>
                      <a:srgbClr val="BEF676"/>
                    </a:solidFill>
                  </a:tcPr>
                </a:tc>
                <a:tc>
                  <a:txBody>
                    <a:bodyPr/>
                    <a:lstStyle/>
                    <a:p>
                      <a:pPr algn="ctr"/>
                      <a:r>
                        <a:rPr lang="en-US" sz="1600" dirty="0" smtClean="0"/>
                        <a:t>300</a:t>
                      </a:r>
                      <a:endParaRPr lang="en-US" sz="1600" dirty="0"/>
                    </a:p>
                  </a:txBody>
                  <a:tcPr marT="45733" marB="45733">
                    <a:solidFill>
                      <a:srgbClr val="BEF676"/>
                    </a:solidFill>
                  </a:tcPr>
                </a:tc>
                <a:tc>
                  <a:txBody>
                    <a:bodyPr/>
                    <a:lstStyle/>
                    <a:p>
                      <a:pPr algn="ctr"/>
                      <a:r>
                        <a:rPr lang="en-US" sz="1600" dirty="0" smtClean="0"/>
                        <a:t>100</a:t>
                      </a:r>
                      <a:endParaRPr lang="en-US" sz="1600" dirty="0"/>
                    </a:p>
                  </a:txBody>
                  <a:tcPr marT="45733" marB="45733">
                    <a:lnR w="12700" cap="flat" cmpd="sng" algn="ctr">
                      <a:solidFill>
                        <a:srgbClr val="800000"/>
                      </a:solidFill>
                      <a:prstDash val="solid"/>
                      <a:round/>
                      <a:headEnd type="none" w="med" len="med"/>
                      <a:tailEnd type="none" w="med" len="med"/>
                    </a:lnR>
                    <a:solidFill>
                      <a:srgbClr val="BEF676"/>
                    </a:solidFill>
                  </a:tcPr>
                </a:tc>
                <a:tc>
                  <a:txBody>
                    <a:bodyPr/>
                    <a:lstStyle/>
                    <a:p>
                      <a:pPr algn="ctr"/>
                      <a:r>
                        <a:rPr lang="en-US" sz="1600" dirty="0" smtClean="0"/>
                        <a:t>10</a:t>
                      </a:r>
                      <a:r>
                        <a:rPr lang="en-US" sz="1600" baseline="30000" dirty="0" smtClean="0"/>
                        <a:t>4</a:t>
                      </a:r>
                      <a:endParaRPr lang="en-US" sz="1600" baseline="30000" dirty="0"/>
                    </a:p>
                  </a:txBody>
                  <a:tcPr marT="45733" marB="45733">
                    <a:lnL w="12700" cap="flat" cmpd="sng" algn="ctr">
                      <a:solidFill>
                        <a:srgbClr val="800000"/>
                      </a:solidFill>
                      <a:prstDash val="solid"/>
                      <a:round/>
                      <a:headEnd type="none" w="med" len="med"/>
                      <a:tailEnd type="none" w="med" len="med"/>
                    </a:lnL>
                    <a:solidFill>
                      <a:srgbClr val="BEF676"/>
                    </a:solidFill>
                  </a:tcPr>
                </a:tc>
                <a:tc>
                  <a:txBody>
                    <a:bodyPr/>
                    <a:lstStyle/>
                    <a:p>
                      <a:pPr algn="ctr"/>
                      <a:r>
                        <a:rPr lang="en-US" sz="1600" dirty="0" smtClean="0"/>
                        <a:t>50</a:t>
                      </a:r>
                      <a:endParaRPr lang="en-US" sz="1600" dirty="0"/>
                    </a:p>
                  </a:txBody>
                  <a:tcPr marT="45733" marB="45733">
                    <a:solidFill>
                      <a:srgbClr val="BEF676"/>
                    </a:solidFill>
                  </a:tcPr>
                </a:tc>
              </a:tr>
              <a:tr h="370946">
                <a:tc>
                  <a:txBody>
                    <a:bodyPr/>
                    <a:lstStyle/>
                    <a:p>
                      <a:r>
                        <a:rPr lang="en-US" sz="1600" dirty="0" smtClean="0"/>
                        <a:t>Has index</a:t>
                      </a:r>
                      <a:endParaRPr lang="en-US" sz="1600" dirty="0"/>
                    </a:p>
                  </a:txBody>
                  <a:tcPr marT="45733" marB="45733">
                    <a:lnR w="12700" cap="flat" cmpd="sng" algn="ctr">
                      <a:solidFill>
                        <a:srgbClr val="800000"/>
                      </a:solidFill>
                      <a:prstDash val="solid"/>
                      <a:round/>
                      <a:headEnd type="none" w="med" len="med"/>
                      <a:tailEnd type="none" w="med" len="med"/>
                    </a:lnR>
                    <a:solidFill>
                      <a:schemeClr val="bg2">
                        <a:lumMod val="40000"/>
                        <a:lumOff val="60000"/>
                      </a:schemeClr>
                    </a:solidFill>
                  </a:tcPr>
                </a:tc>
                <a:tc>
                  <a:txBody>
                    <a:bodyPr/>
                    <a:lstStyle/>
                    <a:p>
                      <a:pPr algn="ctr"/>
                      <a:r>
                        <a:rPr lang="en-US" sz="1600" dirty="0" smtClean="0"/>
                        <a:t>Y</a:t>
                      </a:r>
                      <a:endParaRPr lang="en-US" sz="1600" dirty="0"/>
                    </a:p>
                  </a:txBody>
                  <a:tcPr marT="45733" marB="45733">
                    <a:lnL w="12700" cap="flat" cmpd="sng" algn="ctr">
                      <a:solidFill>
                        <a:srgbClr val="800000"/>
                      </a:solidFill>
                      <a:prstDash val="solid"/>
                      <a:round/>
                      <a:headEnd type="none" w="med" len="med"/>
                      <a:tailEnd type="none" w="med" len="med"/>
                    </a:lnL>
                    <a:solidFill>
                      <a:schemeClr val="bg2">
                        <a:lumMod val="40000"/>
                        <a:lumOff val="60000"/>
                      </a:schemeClr>
                    </a:solidFill>
                  </a:tcPr>
                </a:tc>
                <a:tc>
                  <a:txBody>
                    <a:bodyPr/>
                    <a:lstStyle/>
                    <a:p>
                      <a:pPr algn="ctr"/>
                      <a:r>
                        <a:rPr lang="en-US" sz="1600" dirty="0" smtClean="0"/>
                        <a:t>Y</a:t>
                      </a:r>
                      <a:endParaRPr lang="en-US" sz="1600" dirty="0"/>
                    </a:p>
                  </a:txBody>
                  <a:tcPr marT="45733" marB="45733">
                    <a:solidFill>
                      <a:schemeClr val="bg2">
                        <a:lumMod val="40000"/>
                        <a:lumOff val="60000"/>
                      </a:schemeClr>
                    </a:solidFill>
                  </a:tcPr>
                </a:tc>
                <a:tc>
                  <a:txBody>
                    <a:bodyPr/>
                    <a:lstStyle/>
                    <a:p>
                      <a:pPr algn="ctr"/>
                      <a:r>
                        <a:rPr lang="en-US" sz="1600" dirty="0" smtClean="0"/>
                        <a:t>N</a:t>
                      </a:r>
                      <a:endParaRPr lang="en-US" sz="1600" dirty="0"/>
                    </a:p>
                  </a:txBody>
                  <a:tcPr marT="45733" marB="45733">
                    <a:lnR w="12700" cap="flat" cmpd="sng" algn="ctr">
                      <a:solidFill>
                        <a:srgbClr val="800000"/>
                      </a:solidFill>
                      <a:prstDash val="solid"/>
                      <a:round/>
                      <a:headEnd type="none" w="med" len="med"/>
                      <a:tailEnd type="none" w="med" len="med"/>
                    </a:lnR>
                    <a:solidFill>
                      <a:schemeClr val="bg2">
                        <a:lumMod val="40000"/>
                        <a:lumOff val="60000"/>
                      </a:schemeClr>
                    </a:solidFill>
                  </a:tcPr>
                </a:tc>
                <a:tc>
                  <a:txBody>
                    <a:bodyPr/>
                    <a:lstStyle/>
                    <a:p>
                      <a:pPr algn="ctr"/>
                      <a:r>
                        <a:rPr lang="en-US" sz="1600" dirty="0" smtClean="0"/>
                        <a:t>Y</a:t>
                      </a:r>
                      <a:endParaRPr lang="en-US" sz="1600" dirty="0"/>
                    </a:p>
                  </a:txBody>
                  <a:tcPr marT="45733" marB="45733">
                    <a:lnL w="12700" cap="flat" cmpd="sng" algn="ctr">
                      <a:solidFill>
                        <a:srgbClr val="800000"/>
                      </a:solidFill>
                      <a:prstDash val="solid"/>
                      <a:round/>
                      <a:headEnd type="none" w="med" len="med"/>
                      <a:tailEnd type="none" w="med" len="med"/>
                    </a:lnL>
                    <a:solidFill>
                      <a:schemeClr val="bg2">
                        <a:lumMod val="40000"/>
                        <a:lumOff val="60000"/>
                      </a:schemeClr>
                    </a:solidFill>
                  </a:tcPr>
                </a:tc>
                <a:tc>
                  <a:txBody>
                    <a:bodyPr/>
                    <a:lstStyle/>
                    <a:p>
                      <a:pPr algn="ctr"/>
                      <a:r>
                        <a:rPr lang="en-US" sz="1600" dirty="0" smtClean="0"/>
                        <a:t>N</a:t>
                      </a:r>
                      <a:endParaRPr lang="en-US" sz="1600" dirty="0"/>
                    </a:p>
                  </a:txBody>
                  <a:tcPr marT="45733" marB="45733">
                    <a:solidFill>
                      <a:schemeClr val="bg2">
                        <a:lumMod val="40000"/>
                        <a:lumOff val="60000"/>
                      </a:schemeClr>
                    </a:solidFill>
                  </a:tcPr>
                </a:tc>
              </a:tr>
              <a:tr h="370946">
                <a:tc>
                  <a:txBody>
                    <a:bodyPr/>
                    <a:lstStyle/>
                    <a:p>
                      <a:r>
                        <a:rPr lang="en-US" sz="1600" dirty="0" smtClean="0"/>
                        <a:t>#candidates</a:t>
                      </a:r>
                      <a:endParaRPr lang="en-US" sz="1600" dirty="0"/>
                    </a:p>
                  </a:txBody>
                  <a:tcPr marT="45733" marB="45733">
                    <a:lnR w="12700" cap="flat" cmpd="sng" algn="ctr">
                      <a:solidFill>
                        <a:srgbClr val="800000"/>
                      </a:solidFill>
                      <a:prstDash val="solid"/>
                      <a:round/>
                      <a:headEnd type="none" w="med" len="med"/>
                      <a:tailEnd type="none" w="med" len="med"/>
                    </a:lnR>
                    <a:solidFill>
                      <a:schemeClr val="bg2">
                        <a:lumMod val="40000"/>
                        <a:lumOff val="60000"/>
                      </a:schemeClr>
                    </a:solidFill>
                  </a:tcPr>
                </a:tc>
                <a:tc>
                  <a:txBody>
                    <a:bodyPr/>
                    <a:lstStyle/>
                    <a:p>
                      <a:pPr algn="ctr"/>
                      <a:endParaRPr lang="en-US" sz="1600" dirty="0"/>
                    </a:p>
                  </a:txBody>
                  <a:tcPr marT="45733" marB="45733">
                    <a:lnL w="12700" cap="flat" cmpd="sng" algn="ctr">
                      <a:solidFill>
                        <a:srgbClr val="800000"/>
                      </a:solidFill>
                      <a:prstDash val="solid"/>
                      <a:round/>
                      <a:headEnd type="none" w="med" len="med"/>
                      <a:tailEnd type="none" w="med" len="med"/>
                    </a:lnL>
                    <a:solidFill>
                      <a:schemeClr val="bg2">
                        <a:lumMod val="40000"/>
                        <a:lumOff val="60000"/>
                      </a:schemeClr>
                    </a:solidFill>
                  </a:tcPr>
                </a:tc>
                <a:tc>
                  <a:txBody>
                    <a:bodyPr/>
                    <a:lstStyle/>
                    <a:p>
                      <a:pPr algn="ctr"/>
                      <a:endParaRPr lang="en-US" sz="1600" dirty="0"/>
                    </a:p>
                  </a:txBody>
                  <a:tcPr marT="45733" marB="45733">
                    <a:solidFill>
                      <a:schemeClr val="bg2">
                        <a:lumMod val="40000"/>
                        <a:lumOff val="60000"/>
                      </a:schemeClr>
                    </a:solidFill>
                  </a:tcPr>
                </a:tc>
                <a:tc>
                  <a:txBody>
                    <a:bodyPr/>
                    <a:lstStyle/>
                    <a:p>
                      <a:pPr algn="ctr"/>
                      <a:endParaRPr lang="en-US" sz="1600" baseline="30000" dirty="0"/>
                    </a:p>
                  </a:txBody>
                  <a:tcPr marT="45733" marB="45733">
                    <a:lnR w="12700" cap="flat" cmpd="sng" algn="ctr">
                      <a:solidFill>
                        <a:srgbClr val="800000"/>
                      </a:solidFill>
                      <a:prstDash val="solid"/>
                      <a:round/>
                      <a:headEnd type="none" w="med" len="med"/>
                      <a:tailEnd type="none" w="med" len="med"/>
                    </a:lnR>
                    <a:solidFill>
                      <a:schemeClr val="bg2">
                        <a:lumMod val="40000"/>
                        <a:lumOff val="60000"/>
                      </a:schemeClr>
                    </a:solidFill>
                  </a:tcPr>
                </a:tc>
                <a:tc>
                  <a:txBody>
                    <a:bodyPr/>
                    <a:lstStyle/>
                    <a:p>
                      <a:pPr algn="ctr"/>
                      <a:endParaRPr lang="en-US" sz="1600" dirty="0"/>
                    </a:p>
                  </a:txBody>
                  <a:tcPr marT="45733" marB="45733">
                    <a:lnL w="12700" cap="flat" cmpd="sng" algn="ctr">
                      <a:solidFill>
                        <a:srgbClr val="800000"/>
                      </a:solidFill>
                      <a:prstDash val="solid"/>
                      <a:round/>
                      <a:headEnd type="none" w="med" len="med"/>
                      <a:tailEnd type="none" w="med" len="med"/>
                    </a:lnL>
                    <a:solidFill>
                      <a:schemeClr val="bg2">
                        <a:lumMod val="40000"/>
                        <a:lumOff val="60000"/>
                      </a:schemeClr>
                    </a:solidFill>
                  </a:tcPr>
                </a:tc>
                <a:tc>
                  <a:txBody>
                    <a:bodyPr/>
                    <a:lstStyle/>
                    <a:p>
                      <a:pPr algn="ctr"/>
                      <a:endParaRPr lang="en-US" sz="1600" baseline="30000" dirty="0"/>
                    </a:p>
                  </a:txBody>
                  <a:tcPr marT="45733" marB="45733">
                    <a:solidFill>
                      <a:schemeClr val="bg2">
                        <a:lumMod val="40000"/>
                        <a:lumOff val="60000"/>
                      </a:schemeClr>
                    </a:solidFill>
                  </a:tcPr>
                </a:tc>
              </a:tr>
              <a:tr h="370946">
                <a:tc>
                  <a:txBody>
                    <a:bodyPr/>
                    <a:lstStyle/>
                    <a:p>
                      <a:r>
                        <a:rPr lang="en-US" sz="1600" dirty="0" smtClean="0"/>
                        <a:t>Choose</a:t>
                      </a:r>
                      <a:endParaRPr lang="en-US" sz="1600" dirty="0"/>
                    </a:p>
                  </a:txBody>
                  <a:tcPr marT="45733" marB="45733">
                    <a:lnR w="12700" cap="flat" cmpd="sng" algn="ctr">
                      <a:solidFill>
                        <a:srgbClr val="800000"/>
                      </a:solidFill>
                      <a:prstDash val="solid"/>
                      <a:round/>
                      <a:headEnd type="none" w="med" len="med"/>
                      <a:tailEnd type="none" w="med" len="med"/>
                    </a:lnR>
                  </a:tcPr>
                </a:tc>
                <a:tc>
                  <a:txBody>
                    <a:bodyPr/>
                    <a:lstStyle/>
                    <a:p>
                      <a:pPr algn="ctr"/>
                      <a:endParaRPr lang="en-US" sz="1600"/>
                    </a:p>
                  </a:txBody>
                  <a:tcPr marT="45733" marB="45733">
                    <a:lnL w="12700" cap="flat" cmpd="sng" algn="ctr">
                      <a:solidFill>
                        <a:srgbClr val="800000"/>
                      </a:solidFill>
                      <a:prstDash val="solid"/>
                      <a:round/>
                      <a:headEnd type="none" w="med" len="med"/>
                      <a:tailEnd type="none" w="med" len="med"/>
                    </a:lnL>
                  </a:tcPr>
                </a:tc>
                <a:tc>
                  <a:txBody>
                    <a:bodyPr/>
                    <a:lstStyle/>
                    <a:p>
                      <a:pPr algn="ctr"/>
                      <a:endParaRPr lang="en-US" sz="1600" dirty="0"/>
                    </a:p>
                  </a:txBody>
                  <a:tcPr marT="45733" marB="45733"/>
                </a:tc>
                <a:tc>
                  <a:txBody>
                    <a:bodyPr/>
                    <a:lstStyle/>
                    <a:p>
                      <a:pPr algn="ctr"/>
                      <a:endParaRPr lang="en-US" sz="1600" dirty="0"/>
                    </a:p>
                  </a:txBody>
                  <a:tcPr marT="45733" marB="45733">
                    <a:lnR w="12700" cap="flat" cmpd="sng" algn="ctr">
                      <a:solidFill>
                        <a:srgbClr val="800000"/>
                      </a:solidFill>
                      <a:prstDash val="solid"/>
                      <a:round/>
                      <a:headEnd type="none" w="med" len="med"/>
                      <a:tailEnd type="none" w="med" len="med"/>
                    </a:lnR>
                  </a:tcPr>
                </a:tc>
                <a:tc>
                  <a:txBody>
                    <a:bodyPr/>
                    <a:lstStyle/>
                    <a:p>
                      <a:pPr algn="ctr"/>
                      <a:endParaRPr lang="en-US" sz="1600"/>
                    </a:p>
                  </a:txBody>
                  <a:tcPr marT="45733" marB="45733">
                    <a:lnL w="12700" cap="flat" cmpd="sng" algn="ctr">
                      <a:solidFill>
                        <a:srgbClr val="800000"/>
                      </a:solidFill>
                      <a:prstDash val="solid"/>
                      <a:round/>
                      <a:headEnd type="none" w="med" len="med"/>
                      <a:tailEnd type="none" w="med" len="med"/>
                    </a:lnL>
                  </a:tcPr>
                </a:tc>
                <a:tc>
                  <a:txBody>
                    <a:bodyPr/>
                    <a:lstStyle/>
                    <a:p>
                      <a:pPr algn="ctr"/>
                      <a:endParaRPr lang="en-US" sz="1600" dirty="0"/>
                    </a:p>
                  </a:txBody>
                  <a:tcPr marT="45733" marB="45733"/>
                </a:tc>
              </a:tr>
            </a:tbl>
          </a:graphicData>
        </a:graphic>
      </p:graphicFrame>
      <p:grpSp>
        <p:nvGrpSpPr>
          <p:cNvPr id="174" name="Group 173"/>
          <p:cNvGrpSpPr>
            <a:grpSpLocks/>
          </p:cNvGrpSpPr>
          <p:nvPr/>
        </p:nvGrpSpPr>
        <p:grpSpPr bwMode="auto">
          <a:xfrm>
            <a:off x="6489700" y="3089276"/>
            <a:ext cx="1739900" cy="338138"/>
            <a:chOff x="1689606" y="2362200"/>
            <a:chExt cx="1739394" cy="338554"/>
          </a:xfrm>
        </p:grpSpPr>
        <p:sp>
          <p:nvSpPr>
            <p:cNvPr id="33897" name="TextBox 174"/>
            <p:cNvSpPr txBox="1">
              <a:spLocks noChangeArrowheads="1"/>
            </p:cNvSpPr>
            <p:nvPr/>
          </p:nvSpPr>
          <p:spPr bwMode="auto">
            <a:xfrm>
              <a:off x="1689606" y="2362200"/>
              <a:ext cx="5201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a:solidFill>
                    <a:srgbClr val="800000"/>
                  </a:solidFill>
                  <a:latin typeface="Verdana" charset="0"/>
                  <a:cs typeface="Verdana" charset="0"/>
                </a:rPr>
                <a:t>0.8</a:t>
              </a:r>
            </a:p>
          </p:txBody>
        </p:sp>
        <p:sp>
          <p:nvSpPr>
            <p:cNvPr id="33898" name="TextBox 175"/>
            <p:cNvSpPr txBox="1">
              <a:spLocks noChangeArrowheads="1"/>
            </p:cNvSpPr>
            <p:nvPr/>
          </p:nvSpPr>
          <p:spPr bwMode="auto">
            <a:xfrm>
              <a:off x="2299206" y="2362200"/>
              <a:ext cx="5201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a:solidFill>
                    <a:srgbClr val="800000"/>
                  </a:solidFill>
                  <a:latin typeface="Verdana" charset="0"/>
                  <a:cs typeface="Verdana" charset="0"/>
                </a:rPr>
                <a:t>0.2</a:t>
              </a:r>
            </a:p>
          </p:txBody>
        </p:sp>
        <p:sp>
          <p:nvSpPr>
            <p:cNvPr id="33899" name="TextBox 176"/>
            <p:cNvSpPr txBox="1">
              <a:spLocks noChangeArrowheads="1"/>
            </p:cNvSpPr>
            <p:nvPr/>
          </p:nvSpPr>
          <p:spPr bwMode="auto">
            <a:xfrm>
              <a:off x="2908806" y="2362200"/>
              <a:ext cx="5201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a:solidFill>
                    <a:srgbClr val="800000"/>
                  </a:solidFill>
                  <a:latin typeface="Verdana" charset="0"/>
                  <a:cs typeface="Verdana" charset="0"/>
                </a:rPr>
                <a:t>0.1</a:t>
              </a:r>
            </a:p>
          </p:txBody>
        </p:sp>
      </p:grpSp>
      <p:grpSp>
        <p:nvGrpSpPr>
          <p:cNvPr id="178" name="Group 177"/>
          <p:cNvGrpSpPr>
            <a:grpSpLocks/>
          </p:cNvGrpSpPr>
          <p:nvPr/>
        </p:nvGrpSpPr>
        <p:grpSpPr bwMode="auto">
          <a:xfrm>
            <a:off x="6619875" y="3470276"/>
            <a:ext cx="1533525" cy="338138"/>
            <a:chOff x="1818490" y="2743200"/>
            <a:chExt cx="1534310" cy="338554"/>
          </a:xfrm>
        </p:grpSpPr>
        <p:sp>
          <p:nvSpPr>
            <p:cNvPr id="33894" name="TextBox 178"/>
            <p:cNvSpPr txBox="1">
              <a:spLocks noChangeArrowheads="1"/>
            </p:cNvSpPr>
            <p:nvPr/>
          </p:nvSpPr>
          <p:spPr bwMode="auto">
            <a:xfrm>
              <a:off x="1818490" y="2743200"/>
              <a:ext cx="3151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a:solidFill>
                    <a:srgbClr val="800000"/>
                  </a:solidFill>
                  <a:latin typeface="Verdana" charset="0"/>
                  <a:cs typeface="Verdana" charset="0"/>
                </a:rPr>
                <a:t>2</a:t>
              </a:r>
            </a:p>
          </p:txBody>
        </p:sp>
        <p:sp>
          <p:nvSpPr>
            <p:cNvPr id="33895" name="TextBox 179"/>
            <p:cNvSpPr txBox="1">
              <a:spLocks noChangeArrowheads="1"/>
            </p:cNvSpPr>
            <p:nvPr/>
          </p:nvSpPr>
          <p:spPr bwMode="auto">
            <a:xfrm>
              <a:off x="2428090" y="2743200"/>
              <a:ext cx="3151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a:solidFill>
                    <a:srgbClr val="800000"/>
                  </a:solidFill>
                  <a:latin typeface="Verdana" charset="0"/>
                  <a:cs typeface="Verdana" charset="0"/>
                </a:rPr>
                <a:t>1</a:t>
              </a:r>
            </a:p>
          </p:txBody>
        </p:sp>
        <p:sp>
          <p:nvSpPr>
            <p:cNvPr id="33896" name="TextBox 180"/>
            <p:cNvSpPr txBox="1">
              <a:spLocks noChangeArrowheads="1"/>
            </p:cNvSpPr>
            <p:nvPr/>
          </p:nvSpPr>
          <p:spPr bwMode="auto">
            <a:xfrm>
              <a:off x="3037690" y="2743200"/>
              <a:ext cx="3151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a:solidFill>
                    <a:srgbClr val="800000"/>
                  </a:solidFill>
                  <a:latin typeface="Verdana" charset="0"/>
                  <a:cs typeface="Verdana" charset="0"/>
                </a:rPr>
                <a:t>3</a:t>
              </a:r>
            </a:p>
          </p:txBody>
        </p:sp>
      </p:grpSp>
      <p:grpSp>
        <p:nvGrpSpPr>
          <p:cNvPr id="182" name="Group 181"/>
          <p:cNvGrpSpPr>
            <a:grpSpLocks/>
          </p:cNvGrpSpPr>
          <p:nvPr/>
        </p:nvGrpSpPr>
        <p:grpSpPr bwMode="auto">
          <a:xfrm>
            <a:off x="6096000" y="5622925"/>
            <a:ext cx="2817813" cy="339725"/>
            <a:chOff x="1981200" y="5257800"/>
            <a:chExt cx="2818517" cy="338554"/>
          </a:xfrm>
        </p:grpSpPr>
        <p:sp>
          <p:nvSpPr>
            <p:cNvPr id="33889" name="TextBox 182"/>
            <p:cNvSpPr txBox="1">
              <a:spLocks noChangeArrowheads="1"/>
            </p:cNvSpPr>
            <p:nvPr/>
          </p:nvSpPr>
          <p:spPr bwMode="auto">
            <a:xfrm>
              <a:off x="1981200" y="5257800"/>
              <a:ext cx="445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a:solidFill>
                    <a:srgbClr val="800000"/>
                  </a:solidFill>
                  <a:latin typeface="Verdana" charset="0"/>
                  <a:cs typeface="Verdana" charset="0"/>
                </a:rPr>
                <a:t>10</a:t>
              </a:r>
            </a:p>
          </p:txBody>
        </p:sp>
        <p:sp>
          <p:nvSpPr>
            <p:cNvPr id="33890" name="TextBox 183"/>
            <p:cNvSpPr txBox="1">
              <a:spLocks noChangeArrowheads="1"/>
            </p:cNvSpPr>
            <p:nvPr/>
          </p:nvSpPr>
          <p:spPr bwMode="auto">
            <a:xfrm>
              <a:off x="2667000" y="5257800"/>
              <a:ext cx="3151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a:solidFill>
                    <a:srgbClr val="800000"/>
                  </a:solidFill>
                  <a:latin typeface="Verdana" charset="0"/>
                  <a:cs typeface="Verdana" charset="0"/>
                </a:rPr>
                <a:t>4</a:t>
              </a:r>
            </a:p>
          </p:txBody>
        </p:sp>
        <p:sp>
          <p:nvSpPr>
            <p:cNvPr id="33891" name="TextBox 184"/>
            <p:cNvSpPr txBox="1">
              <a:spLocks noChangeArrowheads="1"/>
            </p:cNvSpPr>
            <p:nvPr/>
          </p:nvSpPr>
          <p:spPr bwMode="auto">
            <a:xfrm>
              <a:off x="3201283" y="5257800"/>
              <a:ext cx="5325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a:solidFill>
                    <a:srgbClr val="800000"/>
                  </a:solidFill>
                  <a:latin typeface="Verdana" charset="0"/>
                  <a:cs typeface="Verdana" charset="0"/>
                </a:rPr>
                <a:t>10</a:t>
              </a:r>
              <a:r>
                <a:rPr lang="en-US" sz="1600" baseline="30000">
                  <a:solidFill>
                    <a:srgbClr val="800000"/>
                  </a:solidFill>
                  <a:latin typeface="Verdana" charset="0"/>
                  <a:cs typeface="Verdana" charset="0"/>
                </a:rPr>
                <a:t>5</a:t>
              </a:r>
            </a:p>
          </p:txBody>
        </p:sp>
        <p:sp>
          <p:nvSpPr>
            <p:cNvPr id="33892" name="TextBox 185"/>
            <p:cNvSpPr txBox="1">
              <a:spLocks noChangeArrowheads="1"/>
            </p:cNvSpPr>
            <p:nvPr/>
          </p:nvSpPr>
          <p:spPr bwMode="auto">
            <a:xfrm>
              <a:off x="4267200" y="5257800"/>
              <a:ext cx="5325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a:solidFill>
                    <a:srgbClr val="800000"/>
                  </a:solidFill>
                  <a:latin typeface="Verdana" charset="0"/>
                  <a:cs typeface="Verdana" charset="0"/>
                </a:rPr>
                <a:t>10</a:t>
              </a:r>
              <a:r>
                <a:rPr lang="en-US" sz="1600" baseline="30000">
                  <a:solidFill>
                    <a:srgbClr val="800000"/>
                  </a:solidFill>
                  <a:latin typeface="Verdana" charset="0"/>
                  <a:cs typeface="Verdana" charset="0"/>
                </a:rPr>
                <a:t>2</a:t>
              </a:r>
            </a:p>
          </p:txBody>
        </p:sp>
        <p:sp>
          <p:nvSpPr>
            <p:cNvPr id="33893" name="TextBox 186"/>
            <p:cNvSpPr txBox="1">
              <a:spLocks noChangeArrowheads="1"/>
            </p:cNvSpPr>
            <p:nvPr/>
          </p:nvSpPr>
          <p:spPr bwMode="auto">
            <a:xfrm>
              <a:off x="3810000" y="5257800"/>
              <a:ext cx="3151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a:solidFill>
                    <a:srgbClr val="800000"/>
                  </a:solidFill>
                  <a:latin typeface="Verdana" charset="0"/>
                  <a:cs typeface="Verdana" charset="0"/>
                </a:rPr>
                <a:t>1</a:t>
              </a:r>
              <a:endParaRPr lang="en-US" sz="1600" baseline="30000">
                <a:solidFill>
                  <a:srgbClr val="800000"/>
                </a:solidFill>
                <a:latin typeface="Verdana" charset="0"/>
                <a:cs typeface="Verdana" charset="0"/>
              </a:endParaRPr>
            </a:p>
          </p:txBody>
        </p:sp>
      </p:grpSp>
      <p:sp>
        <p:nvSpPr>
          <p:cNvPr id="188" name="TextBox 187"/>
          <p:cNvSpPr txBox="1">
            <a:spLocks noChangeArrowheads="1"/>
          </p:cNvSpPr>
          <p:nvPr/>
        </p:nvSpPr>
        <p:spPr bwMode="auto">
          <a:xfrm>
            <a:off x="6781800" y="5970588"/>
            <a:ext cx="33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a:solidFill>
                  <a:srgbClr val="800000"/>
                </a:solidFill>
                <a:latin typeface="Zapf Dingbats" charset="0"/>
                <a:cs typeface="Zapf Dingbats" charset="0"/>
                <a:sym typeface="Zapf Dingbats" charset="0"/>
              </a:rPr>
              <a:t>✓</a:t>
            </a:r>
            <a:endParaRPr lang="en-US" sz="1600">
              <a:solidFill>
                <a:srgbClr val="800000"/>
              </a:solidFill>
              <a:latin typeface="Verdana" charset="0"/>
              <a:cs typeface="Verdana" charset="0"/>
            </a:endParaRPr>
          </a:p>
        </p:txBody>
      </p:sp>
      <p:grpSp>
        <p:nvGrpSpPr>
          <p:cNvPr id="70" name="Group 69"/>
          <p:cNvGrpSpPr>
            <a:grpSpLocks/>
          </p:cNvGrpSpPr>
          <p:nvPr/>
        </p:nvGrpSpPr>
        <p:grpSpPr bwMode="auto">
          <a:xfrm>
            <a:off x="1371600" y="2743200"/>
            <a:ext cx="990600" cy="381000"/>
            <a:chOff x="6019800" y="3581400"/>
            <a:chExt cx="990600" cy="381000"/>
          </a:xfrm>
        </p:grpSpPr>
        <p:sp>
          <p:nvSpPr>
            <p:cNvPr id="68" name="Diamond 67"/>
            <p:cNvSpPr/>
            <p:nvPr/>
          </p:nvSpPr>
          <p:spPr bwMode="auto">
            <a:xfrm>
              <a:off x="6019800" y="3581400"/>
              <a:ext cx="990600" cy="381000"/>
            </a:xfrm>
            <a:prstGeom prst="diamond">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lgn="ctr">
                <a:defRPr/>
              </a:pPr>
              <a:endParaRPr lang="en-US" sz="1600" baseline="-25000" dirty="0">
                <a:solidFill>
                  <a:schemeClr val="tx1"/>
                </a:solidFill>
                <a:latin typeface="Geneva"/>
              </a:endParaRPr>
            </a:p>
          </p:txBody>
        </p:sp>
        <p:sp>
          <p:nvSpPr>
            <p:cNvPr id="69" name="TextBox 68"/>
            <p:cNvSpPr txBox="1"/>
            <p:nvPr/>
          </p:nvSpPr>
          <p:spPr>
            <a:xfrm>
              <a:off x="6324600" y="3581400"/>
              <a:ext cx="366713" cy="338138"/>
            </a:xfrm>
            <a:prstGeom prst="rect">
              <a:avLst/>
            </a:prstGeom>
            <a:noFill/>
          </p:spPr>
          <p:txBody>
            <a:bodyPr wrap="none">
              <a:spAutoFit/>
            </a:bodyPr>
            <a:lstStyle/>
            <a:p>
              <a:pPr algn="ctr">
                <a:defRPr/>
              </a:pPr>
              <a:r>
                <a:rPr lang="en-US" sz="1600" dirty="0">
                  <a:solidFill>
                    <a:prstClr val="black"/>
                  </a:solidFill>
                  <a:latin typeface="Geneva"/>
                  <a:ea typeface="+mn-ea"/>
                  <a:cs typeface="+mn-cs"/>
                </a:rPr>
                <a:t>t</a:t>
              </a:r>
              <a:r>
                <a:rPr lang="en-US" sz="1600" baseline="-25000" dirty="0">
                  <a:solidFill>
                    <a:prstClr val="black"/>
                  </a:solidFill>
                  <a:latin typeface="Geneva"/>
                  <a:ea typeface="+mn-ea"/>
                  <a:cs typeface="+mn-cs"/>
                </a:rPr>
                <a:t>1</a:t>
              </a:r>
            </a:p>
          </p:txBody>
        </p:sp>
      </p:grpSp>
      <p:grpSp>
        <p:nvGrpSpPr>
          <p:cNvPr id="196" name="Group 195"/>
          <p:cNvGrpSpPr>
            <a:grpSpLocks/>
          </p:cNvGrpSpPr>
          <p:nvPr/>
        </p:nvGrpSpPr>
        <p:grpSpPr bwMode="auto">
          <a:xfrm>
            <a:off x="609600" y="5715000"/>
            <a:ext cx="990600" cy="381000"/>
            <a:chOff x="6019800" y="3581400"/>
            <a:chExt cx="990600" cy="381000"/>
          </a:xfrm>
        </p:grpSpPr>
        <p:sp>
          <p:nvSpPr>
            <p:cNvPr id="197" name="Diamond 196"/>
            <p:cNvSpPr/>
            <p:nvPr/>
          </p:nvSpPr>
          <p:spPr bwMode="auto">
            <a:xfrm>
              <a:off x="6019800" y="3581400"/>
              <a:ext cx="990600" cy="381000"/>
            </a:xfrm>
            <a:prstGeom prst="diamond">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lgn="ctr">
                <a:defRPr/>
              </a:pPr>
              <a:endParaRPr lang="en-US" sz="1600" baseline="-25000" dirty="0">
                <a:solidFill>
                  <a:schemeClr val="tx1"/>
                </a:solidFill>
                <a:latin typeface="Geneva"/>
              </a:endParaRPr>
            </a:p>
          </p:txBody>
        </p:sp>
        <p:sp>
          <p:nvSpPr>
            <p:cNvPr id="198" name="TextBox 197"/>
            <p:cNvSpPr txBox="1"/>
            <p:nvPr/>
          </p:nvSpPr>
          <p:spPr>
            <a:xfrm>
              <a:off x="6324600" y="3581400"/>
              <a:ext cx="366713" cy="338138"/>
            </a:xfrm>
            <a:prstGeom prst="rect">
              <a:avLst/>
            </a:prstGeom>
            <a:noFill/>
          </p:spPr>
          <p:txBody>
            <a:bodyPr wrap="none">
              <a:spAutoFit/>
            </a:bodyPr>
            <a:lstStyle/>
            <a:p>
              <a:pPr algn="ctr">
                <a:defRPr/>
              </a:pPr>
              <a:r>
                <a:rPr lang="en-US" sz="1600" dirty="0">
                  <a:solidFill>
                    <a:prstClr val="black"/>
                  </a:solidFill>
                  <a:latin typeface="Geneva"/>
                  <a:ea typeface="+mn-ea"/>
                  <a:cs typeface="+mn-cs"/>
                </a:rPr>
                <a:t>t</a:t>
              </a:r>
              <a:r>
                <a:rPr lang="en-US" sz="1600" baseline="-25000" dirty="0">
                  <a:solidFill>
                    <a:prstClr val="black"/>
                  </a:solidFill>
                  <a:latin typeface="Geneva"/>
                  <a:ea typeface="+mn-ea"/>
                  <a:cs typeface="+mn-cs"/>
                </a:rPr>
                <a:t>4</a:t>
              </a:r>
            </a:p>
          </p:txBody>
        </p:sp>
      </p:grpSp>
      <p:grpSp>
        <p:nvGrpSpPr>
          <p:cNvPr id="193" name="Group 192"/>
          <p:cNvGrpSpPr>
            <a:grpSpLocks/>
          </p:cNvGrpSpPr>
          <p:nvPr/>
        </p:nvGrpSpPr>
        <p:grpSpPr bwMode="auto">
          <a:xfrm>
            <a:off x="838200" y="5715000"/>
            <a:ext cx="990600" cy="381000"/>
            <a:chOff x="6019800" y="3581400"/>
            <a:chExt cx="990600" cy="381000"/>
          </a:xfrm>
        </p:grpSpPr>
        <p:sp>
          <p:nvSpPr>
            <p:cNvPr id="194" name="Diamond 193"/>
            <p:cNvSpPr/>
            <p:nvPr/>
          </p:nvSpPr>
          <p:spPr bwMode="auto">
            <a:xfrm>
              <a:off x="6019800" y="3581400"/>
              <a:ext cx="990600" cy="381000"/>
            </a:xfrm>
            <a:prstGeom prst="diamond">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lgn="ctr">
                <a:defRPr/>
              </a:pPr>
              <a:endParaRPr lang="en-US" sz="1600" baseline="-25000" dirty="0">
                <a:solidFill>
                  <a:schemeClr val="tx1"/>
                </a:solidFill>
                <a:latin typeface="Geneva"/>
              </a:endParaRPr>
            </a:p>
          </p:txBody>
        </p:sp>
        <p:sp>
          <p:nvSpPr>
            <p:cNvPr id="195" name="TextBox 194"/>
            <p:cNvSpPr txBox="1"/>
            <p:nvPr/>
          </p:nvSpPr>
          <p:spPr>
            <a:xfrm>
              <a:off x="6324600" y="3581400"/>
              <a:ext cx="366713" cy="338138"/>
            </a:xfrm>
            <a:prstGeom prst="rect">
              <a:avLst/>
            </a:prstGeom>
            <a:noFill/>
          </p:spPr>
          <p:txBody>
            <a:bodyPr wrap="none">
              <a:spAutoFit/>
            </a:bodyPr>
            <a:lstStyle/>
            <a:p>
              <a:pPr algn="ctr">
                <a:defRPr/>
              </a:pPr>
              <a:r>
                <a:rPr lang="en-US" sz="1600" dirty="0">
                  <a:solidFill>
                    <a:prstClr val="black"/>
                  </a:solidFill>
                  <a:latin typeface="Geneva"/>
                  <a:ea typeface="+mn-ea"/>
                  <a:cs typeface="+mn-cs"/>
                </a:rPr>
                <a:t>t</a:t>
              </a:r>
              <a:r>
                <a:rPr lang="en-US" sz="1600" baseline="-25000" dirty="0">
                  <a:solidFill>
                    <a:prstClr val="black"/>
                  </a:solidFill>
                  <a:latin typeface="Geneva"/>
                  <a:ea typeface="+mn-ea"/>
                  <a:cs typeface="+mn-cs"/>
                </a:rPr>
                <a:t>3</a:t>
              </a:r>
            </a:p>
          </p:txBody>
        </p:sp>
      </p:grpSp>
      <p:grpSp>
        <p:nvGrpSpPr>
          <p:cNvPr id="190" name="Group 189"/>
          <p:cNvGrpSpPr>
            <a:grpSpLocks/>
          </p:cNvGrpSpPr>
          <p:nvPr/>
        </p:nvGrpSpPr>
        <p:grpSpPr bwMode="auto">
          <a:xfrm>
            <a:off x="1066800" y="5715000"/>
            <a:ext cx="990600" cy="381000"/>
            <a:chOff x="6019800" y="3581400"/>
            <a:chExt cx="990600" cy="381000"/>
          </a:xfrm>
        </p:grpSpPr>
        <p:sp>
          <p:nvSpPr>
            <p:cNvPr id="191" name="Diamond 190"/>
            <p:cNvSpPr/>
            <p:nvPr/>
          </p:nvSpPr>
          <p:spPr bwMode="auto">
            <a:xfrm>
              <a:off x="6019800" y="3581400"/>
              <a:ext cx="990600" cy="381000"/>
            </a:xfrm>
            <a:prstGeom prst="diamond">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lgn="ctr">
                <a:defRPr/>
              </a:pPr>
              <a:endParaRPr lang="en-US" sz="1600" baseline="-25000" dirty="0">
                <a:solidFill>
                  <a:schemeClr val="tx1"/>
                </a:solidFill>
                <a:latin typeface="Geneva"/>
              </a:endParaRPr>
            </a:p>
          </p:txBody>
        </p:sp>
        <p:sp>
          <p:nvSpPr>
            <p:cNvPr id="192" name="TextBox 191"/>
            <p:cNvSpPr txBox="1"/>
            <p:nvPr/>
          </p:nvSpPr>
          <p:spPr>
            <a:xfrm>
              <a:off x="6324600" y="3581400"/>
              <a:ext cx="366713" cy="338138"/>
            </a:xfrm>
            <a:prstGeom prst="rect">
              <a:avLst/>
            </a:prstGeom>
            <a:noFill/>
          </p:spPr>
          <p:txBody>
            <a:bodyPr wrap="none">
              <a:spAutoFit/>
            </a:bodyPr>
            <a:lstStyle/>
            <a:p>
              <a:pPr algn="ctr">
                <a:defRPr/>
              </a:pPr>
              <a:r>
                <a:rPr lang="en-US" sz="1600" dirty="0">
                  <a:solidFill>
                    <a:prstClr val="black"/>
                  </a:solidFill>
                  <a:latin typeface="Geneva"/>
                  <a:ea typeface="+mn-ea"/>
                  <a:cs typeface="+mn-cs"/>
                </a:rPr>
                <a:t>t</a:t>
              </a:r>
              <a:r>
                <a:rPr lang="en-US" sz="1600" baseline="-25000" dirty="0">
                  <a:solidFill>
                    <a:prstClr val="black"/>
                  </a:solidFill>
                  <a:latin typeface="Geneva"/>
                  <a:ea typeface="+mn-ea"/>
                  <a:cs typeface="+mn-cs"/>
                </a:rPr>
                <a:t>2</a:t>
              </a:r>
            </a:p>
          </p:txBody>
        </p:sp>
      </p:grpSp>
      <p:sp>
        <p:nvSpPr>
          <p:cNvPr id="199" name="Content Placeholder 134"/>
          <p:cNvSpPr txBox="1">
            <a:spLocks/>
          </p:cNvSpPr>
          <p:nvPr/>
        </p:nvSpPr>
        <p:spPr bwMode="auto">
          <a:xfrm>
            <a:off x="381000" y="1371600"/>
            <a:ext cx="853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lvl1pPr marL="342900" indent="-342900">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spcBef>
                <a:spcPct val="20000"/>
              </a:spcBef>
              <a:buSzPct val="100000"/>
              <a:buFont typeface="Wingdings" charset="0"/>
              <a:buChar char="§"/>
            </a:pPr>
            <a:r>
              <a:rPr lang="en-US" dirty="0">
                <a:solidFill>
                  <a:srgbClr val="FFFFFF"/>
                </a:solidFill>
                <a:latin typeface="Arial" charset="0"/>
                <a:cs typeface="Arial" charset="0"/>
              </a:rPr>
              <a:t>Step 1: Estimate </a:t>
            </a:r>
            <a:r>
              <a:rPr lang="en-US" dirty="0" err="1">
                <a:solidFill>
                  <a:srgbClr val="FFFFFF"/>
                </a:solidFill>
                <a:latin typeface="Arial" charset="0"/>
                <a:cs typeface="Arial" charset="0"/>
              </a:rPr>
              <a:t>selectivities</a:t>
            </a:r>
            <a:r>
              <a:rPr lang="en-US" dirty="0">
                <a:solidFill>
                  <a:srgbClr val="FFFFFF"/>
                </a:solidFill>
                <a:latin typeface="Arial" charset="0"/>
                <a:cs typeface="Arial" charset="0"/>
              </a:rPr>
              <a:t> </a:t>
            </a:r>
            <a:r>
              <a:rPr lang="en-US" dirty="0" smtClean="0">
                <a:solidFill>
                  <a:srgbClr val="FFFFFF"/>
                </a:solidFill>
                <a:latin typeface="Arial" charset="0"/>
                <a:cs typeface="Arial" charset="0"/>
              </a:rPr>
              <a:t>and rank selection predicates</a:t>
            </a:r>
            <a:endParaRPr lang="en-US" dirty="0">
              <a:solidFill>
                <a:srgbClr val="FFFFFF"/>
              </a:solidFill>
              <a:latin typeface="Arial" charset="0"/>
              <a:cs typeface="Arial" charset="0"/>
            </a:endParaRPr>
          </a:p>
        </p:txBody>
      </p:sp>
      <p:sp>
        <p:nvSpPr>
          <p:cNvPr id="200" name="Content Placeholder 134"/>
          <p:cNvSpPr txBox="1">
            <a:spLocks/>
          </p:cNvSpPr>
          <p:nvPr/>
        </p:nvSpPr>
        <p:spPr bwMode="auto">
          <a:xfrm>
            <a:off x="381000" y="13716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lvl1pPr marL="342900" indent="-342900">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spcBef>
                <a:spcPct val="20000"/>
              </a:spcBef>
              <a:buSzPct val="100000"/>
              <a:buFont typeface="Wingdings" charset="0"/>
              <a:buChar char="§"/>
            </a:pPr>
            <a:r>
              <a:rPr lang="en-US" dirty="0">
                <a:solidFill>
                  <a:schemeClr val="bg1"/>
                </a:solidFill>
                <a:latin typeface="Arial" charset="0"/>
                <a:cs typeface="Arial" charset="0"/>
              </a:rPr>
              <a:t>Step 2: </a:t>
            </a:r>
            <a:r>
              <a:rPr lang="en-US" dirty="0" smtClean="0">
                <a:solidFill>
                  <a:schemeClr val="bg1"/>
                </a:solidFill>
                <a:latin typeface="Arial" charset="0"/>
                <a:cs typeface="Arial" charset="0"/>
              </a:rPr>
              <a:t>Execute filters first, then exact selections</a:t>
            </a:r>
            <a:endParaRPr lang="en-US" dirty="0">
              <a:solidFill>
                <a:schemeClr val="bg1"/>
              </a:solidFill>
              <a:latin typeface="Arial" charset="0"/>
              <a:cs typeface="Arial" charset="0"/>
            </a:endParaRPr>
          </a:p>
        </p:txBody>
      </p:sp>
      <p:sp>
        <p:nvSpPr>
          <p:cNvPr id="201" name="Content Placeholder 134"/>
          <p:cNvSpPr txBox="1">
            <a:spLocks/>
          </p:cNvSpPr>
          <p:nvPr/>
        </p:nvSpPr>
        <p:spPr bwMode="auto">
          <a:xfrm>
            <a:off x="381000" y="13716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lvl1pPr marL="342900" indent="-342900">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spcBef>
                <a:spcPct val="20000"/>
              </a:spcBef>
              <a:buSzPct val="100000"/>
              <a:buFont typeface="Wingdings" charset="0"/>
              <a:buChar char="§"/>
            </a:pPr>
            <a:r>
              <a:rPr lang="en-US" dirty="0">
                <a:solidFill>
                  <a:srgbClr val="FFFFFF"/>
                </a:solidFill>
                <a:latin typeface="Arial" charset="0"/>
                <a:cs typeface="Arial" charset="0"/>
              </a:rPr>
              <a:t>Step 3: Choose a relation to join with</a:t>
            </a:r>
          </a:p>
        </p:txBody>
      </p:sp>
      <p:sp>
        <p:nvSpPr>
          <p:cNvPr id="202" name="Content Placeholder 134"/>
          <p:cNvSpPr txBox="1">
            <a:spLocks/>
          </p:cNvSpPr>
          <p:nvPr/>
        </p:nvSpPr>
        <p:spPr bwMode="auto">
          <a:xfrm>
            <a:off x="381000" y="13716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lvl1pPr marL="342900" indent="-342900">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spcBef>
                <a:spcPct val="20000"/>
              </a:spcBef>
              <a:buSzPct val="100000"/>
              <a:buFont typeface="Wingdings" charset="0"/>
              <a:buChar char="§"/>
            </a:pPr>
            <a:r>
              <a:rPr lang="en-US" dirty="0">
                <a:solidFill>
                  <a:srgbClr val="FFFFFF"/>
                </a:solidFill>
                <a:latin typeface="Arial" charset="0"/>
                <a:cs typeface="Arial" charset="0"/>
              </a:rPr>
              <a:t>Step 4: Execute the (filtered) cross-product</a:t>
            </a:r>
          </a:p>
        </p:txBody>
      </p:sp>
      <p:sp>
        <p:nvSpPr>
          <p:cNvPr id="203" name="TextBox 202"/>
          <p:cNvSpPr txBox="1">
            <a:spLocks noChangeArrowheads="1"/>
          </p:cNvSpPr>
          <p:nvPr/>
        </p:nvSpPr>
        <p:spPr bwMode="auto">
          <a:xfrm>
            <a:off x="228600" y="6096000"/>
            <a:ext cx="411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800" b="1" dirty="0" smtClean="0">
                <a:solidFill>
                  <a:srgbClr val="800000"/>
                </a:solidFill>
                <a:latin typeface="Arial" charset="0"/>
                <a:cs typeface="Arial" charset="0"/>
              </a:rPr>
              <a:t>selection</a:t>
            </a:r>
            <a:r>
              <a:rPr lang="en-US" sz="1800" dirty="0" smtClean="0">
                <a:latin typeface="Arial" charset="0"/>
                <a:cs typeface="Arial" charset="0"/>
              </a:rPr>
              <a:t>: </a:t>
            </a:r>
            <a:r>
              <a:rPr lang="en-US" sz="1800" dirty="0" smtClean="0">
                <a:latin typeface="Lucida Grande" charset="0"/>
                <a:cs typeface="Lucida Grande" charset="0"/>
              </a:rPr>
              <a:t>θ4 θ5 θ6 </a:t>
            </a:r>
          </a:p>
          <a:p>
            <a:r>
              <a:rPr lang="en-US" sz="1800" b="1" dirty="0" smtClean="0">
                <a:solidFill>
                  <a:srgbClr val="800000"/>
                </a:solidFill>
                <a:latin typeface="Lucida Grande" charset="0"/>
                <a:cs typeface="Lucida Grande" charset="0"/>
              </a:rPr>
              <a:t>       join</a:t>
            </a:r>
            <a:r>
              <a:rPr lang="en-US" sz="1800" dirty="0" smtClean="0">
                <a:latin typeface="Lucida Grande" charset="0"/>
                <a:cs typeface="Lucida Grande" charset="0"/>
              </a:rPr>
              <a:t>: θ7 θ8 </a:t>
            </a:r>
            <a:endParaRPr lang="en-US" sz="1800" dirty="0">
              <a:latin typeface="Arial" charset="0"/>
              <a:cs typeface="Arial" charset="0"/>
            </a:endParaRPr>
          </a:p>
        </p:txBody>
      </p:sp>
      <p:grpSp>
        <p:nvGrpSpPr>
          <p:cNvPr id="4" name="Group 3"/>
          <p:cNvGrpSpPr/>
          <p:nvPr/>
        </p:nvGrpSpPr>
        <p:grpSpPr>
          <a:xfrm>
            <a:off x="6172195" y="4556131"/>
            <a:ext cx="2819302" cy="276999"/>
            <a:chOff x="6172195" y="4556131"/>
            <a:chExt cx="2819302" cy="276999"/>
          </a:xfrm>
        </p:grpSpPr>
        <p:grpSp>
          <p:nvGrpSpPr>
            <p:cNvPr id="138" name="Group 137"/>
            <p:cNvGrpSpPr>
              <a:grpSpLocks/>
            </p:cNvGrpSpPr>
            <p:nvPr/>
          </p:nvGrpSpPr>
          <p:grpSpPr bwMode="auto">
            <a:xfrm>
              <a:off x="6172195" y="4556131"/>
              <a:ext cx="2819302" cy="276999"/>
              <a:chOff x="1905777" y="4191000"/>
              <a:chExt cx="2818520" cy="276187"/>
            </a:xfrm>
          </p:grpSpPr>
          <p:grpSp>
            <p:nvGrpSpPr>
              <p:cNvPr id="33900" name="Group 138"/>
              <p:cNvGrpSpPr>
                <a:grpSpLocks/>
              </p:cNvGrpSpPr>
              <p:nvPr/>
            </p:nvGrpSpPr>
            <p:grpSpPr bwMode="auto">
              <a:xfrm>
                <a:off x="1905777" y="4191000"/>
                <a:ext cx="533154" cy="276187"/>
                <a:chOff x="3270247" y="6138446"/>
                <a:chExt cx="533154" cy="276187"/>
              </a:xfrm>
            </p:grpSpPr>
            <p:grpSp>
              <p:nvGrpSpPr>
                <p:cNvPr id="33929" name="Group 167"/>
                <p:cNvGrpSpPr>
                  <a:grpSpLocks/>
                </p:cNvGrpSpPr>
                <p:nvPr/>
              </p:nvGrpSpPr>
              <p:grpSpPr bwMode="auto">
                <a:xfrm>
                  <a:off x="3270247" y="6172200"/>
                  <a:ext cx="234960" cy="171450"/>
                  <a:chOff x="3268121" y="6172200"/>
                  <a:chExt cx="313279" cy="228600"/>
                </a:xfrm>
              </p:grpSpPr>
              <p:cxnSp>
                <p:nvCxnSpPr>
                  <p:cNvPr id="33932" name="Straight Connector 170"/>
                  <p:cNvCxnSpPr>
                    <a:cxnSpLocks noChangeShapeType="1"/>
                  </p:cNvCxnSpPr>
                  <p:nvPr/>
                </p:nvCxnSpPr>
                <p:spPr bwMode="auto">
                  <a:xfrm>
                    <a:off x="3268121"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33" name="Straight Connector 171"/>
                  <p:cNvCxnSpPr>
                    <a:cxnSpLocks noChangeShapeType="1"/>
                  </p:cNvCxnSpPr>
                  <p:nvPr/>
                </p:nvCxnSpPr>
                <p:spPr bwMode="auto">
                  <a:xfrm>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34" name="Straight Connector 172"/>
                  <p:cNvCxnSpPr>
                    <a:cxnSpLocks noChangeShapeType="1"/>
                  </p:cNvCxnSpPr>
                  <p:nvPr/>
                </p:nvCxnSpPr>
                <p:spPr bwMode="auto">
                  <a:xfrm flipV="1">
                    <a:off x="3268128" y="6172200"/>
                    <a:ext cx="304801"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930" name="TextBox 168"/>
                <p:cNvSpPr txBox="1">
                  <a:spLocks noChangeArrowheads="1"/>
                </p:cNvSpPr>
                <p:nvPr/>
              </p:nvSpPr>
              <p:spPr bwMode="auto">
                <a:xfrm>
                  <a:off x="3429634" y="6138446"/>
                  <a:ext cx="373767" cy="27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800" baseline="-25000" dirty="0" smtClean="0"/>
                    <a:t>θ4</a:t>
                  </a:r>
                  <a:endParaRPr lang="en-US" sz="1800" baseline="-25000" dirty="0"/>
                </a:p>
              </p:txBody>
            </p:sp>
          </p:grpSp>
          <p:grpSp>
            <p:nvGrpSpPr>
              <p:cNvPr id="33901" name="Group 139"/>
              <p:cNvGrpSpPr>
                <a:grpSpLocks/>
              </p:cNvGrpSpPr>
              <p:nvPr/>
            </p:nvGrpSpPr>
            <p:grpSpPr bwMode="auto">
              <a:xfrm>
                <a:off x="2521730" y="4191000"/>
                <a:ext cx="526167" cy="276187"/>
                <a:chOff x="3276600" y="6138446"/>
                <a:chExt cx="526167" cy="276187"/>
              </a:xfrm>
            </p:grpSpPr>
            <p:grpSp>
              <p:nvGrpSpPr>
                <p:cNvPr id="33923" name="Group 161"/>
                <p:cNvGrpSpPr>
                  <a:grpSpLocks/>
                </p:cNvGrpSpPr>
                <p:nvPr/>
              </p:nvGrpSpPr>
              <p:grpSpPr bwMode="auto">
                <a:xfrm>
                  <a:off x="3276600" y="6172200"/>
                  <a:ext cx="228600" cy="171450"/>
                  <a:chOff x="3276600" y="6172200"/>
                  <a:chExt cx="304800" cy="228600"/>
                </a:xfrm>
              </p:grpSpPr>
              <p:cxnSp>
                <p:nvCxnSpPr>
                  <p:cNvPr id="33925" name="Straight Connector 163"/>
                  <p:cNvCxnSpPr>
                    <a:cxnSpLocks noChangeShapeType="1"/>
                  </p:cNvCxnSpPr>
                  <p:nvPr/>
                </p:nvCxnSpPr>
                <p:spPr bwMode="auto">
                  <a:xfrm>
                    <a:off x="32766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26" name="Straight Connector 164"/>
                  <p:cNvCxnSpPr>
                    <a:cxnSpLocks noChangeShapeType="1"/>
                  </p:cNvCxnSpPr>
                  <p:nvPr/>
                </p:nvCxnSpPr>
                <p:spPr bwMode="auto">
                  <a:xfrm>
                    <a:off x="35814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27" name="Straight Connector 165"/>
                  <p:cNvCxnSpPr>
                    <a:cxnSpLocks noChangeShapeType="1"/>
                  </p:cNvCxnSpPr>
                  <p:nvPr/>
                </p:nvCxnSpPr>
                <p:spPr bwMode="auto">
                  <a:xfrm>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28" name="Straight Connector 166"/>
                  <p:cNvCxnSpPr>
                    <a:cxnSpLocks noChangeShapeType="1"/>
                  </p:cNvCxnSpPr>
                  <p:nvPr/>
                </p:nvCxnSpPr>
                <p:spPr bwMode="auto">
                  <a:xfrm flipV="1">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924" name="TextBox 162"/>
                <p:cNvSpPr txBox="1">
                  <a:spLocks noChangeArrowheads="1"/>
                </p:cNvSpPr>
                <p:nvPr/>
              </p:nvSpPr>
              <p:spPr bwMode="auto">
                <a:xfrm>
                  <a:off x="3429000" y="6138446"/>
                  <a:ext cx="373767" cy="27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800" baseline="-25000" dirty="0" smtClean="0"/>
                    <a:t>θ5</a:t>
                  </a:r>
                  <a:endParaRPr lang="en-US" sz="1800" baseline="-25000" dirty="0"/>
                </a:p>
              </p:txBody>
            </p:sp>
          </p:grpSp>
          <p:grpSp>
            <p:nvGrpSpPr>
              <p:cNvPr id="33902" name="Group 140"/>
              <p:cNvGrpSpPr>
                <a:grpSpLocks/>
              </p:cNvGrpSpPr>
              <p:nvPr/>
            </p:nvGrpSpPr>
            <p:grpSpPr bwMode="auto">
              <a:xfrm>
                <a:off x="3124200" y="4191000"/>
                <a:ext cx="526167" cy="276187"/>
                <a:chOff x="3276600" y="6138446"/>
                <a:chExt cx="526167" cy="276187"/>
              </a:xfrm>
            </p:grpSpPr>
            <p:grpSp>
              <p:nvGrpSpPr>
                <p:cNvPr id="33917" name="Group 155"/>
                <p:cNvGrpSpPr>
                  <a:grpSpLocks/>
                </p:cNvGrpSpPr>
                <p:nvPr/>
              </p:nvGrpSpPr>
              <p:grpSpPr bwMode="auto">
                <a:xfrm>
                  <a:off x="3276600" y="6172200"/>
                  <a:ext cx="228600" cy="171450"/>
                  <a:chOff x="3276600" y="6172200"/>
                  <a:chExt cx="304800" cy="228600"/>
                </a:xfrm>
              </p:grpSpPr>
              <p:cxnSp>
                <p:nvCxnSpPr>
                  <p:cNvPr id="33919" name="Straight Connector 157"/>
                  <p:cNvCxnSpPr>
                    <a:cxnSpLocks noChangeShapeType="1"/>
                  </p:cNvCxnSpPr>
                  <p:nvPr/>
                </p:nvCxnSpPr>
                <p:spPr bwMode="auto">
                  <a:xfrm>
                    <a:off x="32766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20" name="Straight Connector 158"/>
                  <p:cNvCxnSpPr>
                    <a:cxnSpLocks noChangeShapeType="1"/>
                  </p:cNvCxnSpPr>
                  <p:nvPr/>
                </p:nvCxnSpPr>
                <p:spPr bwMode="auto">
                  <a:xfrm>
                    <a:off x="35814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21" name="Straight Connector 159"/>
                  <p:cNvCxnSpPr>
                    <a:cxnSpLocks noChangeShapeType="1"/>
                  </p:cNvCxnSpPr>
                  <p:nvPr/>
                </p:nvCxnSpPr>
                <p:spPr bwMode="auto">
                  <a:xfrm>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22" name="Straight Connector 160"/>
                  <p:cNvCxnSpPr>
                    <a:cxnSpLocks noChangeShapeType="1"/>
                  </p:cNvCxnSpPr>
                  <p:nvPr/>
                </p:nvCxnSpPr>
                <p:spPr bwMode="auto">
                  <a:xfrm flipV="1">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918" name="TextBox 156"/>
                <p:cNvSpPr txBox="1">
                  <a:spLocks noChangeArrowheads="1"/>
                </p:cNvSpPr>
                <p:nvPr/>
              </p:nvSpPr>
              <p:spPr bwMode="auto">
                <a:xfrm>
                  <a:off x="3429000" y="6138446"/>
                  <a:ext cx="373767" cy="27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800" baseline="-25000" dirty="0" smtClean="0"/>
                    <a:t>θ6</a:t>
                  </a:r>
                  <a:endParaRPr lang="en-US" sz="1800" baseline="-25000" dirty="0"/>
                </a:p>
              </p:txBody>
            </p:sp>
          </p:grpSp>
          <p:grpSp>
            <p:nvGrpSpPr>
              <p:cNvPr id="33903" name="Group 141"/>
              <p:cNvGrpSpPr>
                <a:grpSpLocks/>
              </p:cNvGrpSpPr>
              <p:nvPr/>
            </p:nvGrpSpPr>
            <p:grpSpPr bwMode="auto">
              <a:xfrm>
                <a:off x="3657600" y="4191000"/>
                <a:ext cx="526167" cy="276187"/>
                <a:chOff x="3276600" y="6138446"/>
                <a:chExt cx="526167" cy="276187"/>
              </a:xfrm>
            </p:grpSpPr>
            <p:grpSp>
              <p:nvGrpSpPr>
                <p:cNvPr id="33911" name="Group 149"/>
                <p:cNvGrpSpPr>
                  <a:grpSpLocks/>
                </p:cNvGrpSpPr>
                <p:nvPr/>
              </p:nvGrpSpPr>
              <p:grpSpPr bwMode="auto">
                <a:xfrm>
                  <a:off x="3276600" y="6172200"/>
                  <a:ext cx="228600" cy="171450"/>
                  <a:chOff x="3276600" y="6172200"/>
                  <a:chExt cx="304800" cy="228600"/>
                </a:xfrm>
              </p:grpSpPr>
              <p:cxnSp>
                <p:nvCxnSpPr>
                  <p:cNvPr id="33913" name="Straight Connector 151"/>
                  <p:cNvCxnSpPr>
                    <a:cxnSpLocks noChangeShapeType="1"/>
                  </p:cNvCxnSpPr>
                  <p:nvPr/>
                </p:nvCxnSpPr>
                <p:spPr bwMode="auto">
                  <a:xfrm>
                    <a:off x="32766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14" name="Straight Connector 152"/>
                  <p:cNvCxnSpPr>
                    <a:cxnSpLocks noChangeShapeType="1"/>
                  </p:cNvCxnSpPr>
                  <p:nvPr/>
                </p:nvCxnSpPr>
                <p:spPr bwMode="auto">
                  <a:xfrm>
                    <a:off x="35814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15" name="Straight Connector 153"/>
                  <p:cNvCxnSpPr>
                    <a:cxnSpLocks noChangeShapeType="1"/>
                  </p:cNvCxnSpPr>
                  <p:nvPr/>
                </p:nvCxnSpPr>
                <p:spPr bwMode="auto">
                  <a:xfrm>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16" name="Straight Connector 154"/>
                  <p:cNvCxnSpPr>
                    <a:cxnSpLocks noChangeShapeType="1"/>
                  </p:cNvCxnSpPr>
                  <p:nvPr/>
                </p:nvCxnSpPr>
                <p:spPr bwMode="auto">
                  <a:xfrm flipV="1">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912" name="TextBox 150"/>
                <p:cNvSpPr txBox="1">
                  <a:spLocks noChangeArrowheads="1"/>
                </p:cNvSpPr>
                <p:nvPr/>
              </p:nvSpPr>
              <p:spPr bwMode="auto">
                <a:xfrm>
                  <a:off x="3429000" y="6138446"/>
                  <a:ext cx="373767" cy="27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800" baseline="-25000" dirty="0" smtClean="0"/>
                    <a:t>θ7</a:t>
                  </a:r>
                  <a:endParaRPr lang="en-US" sz="1800" baseline="-25000" dirty="0"/>
                </a:p>
              </p:txBody>
            </p:sp>
          </p:grpSp>
          <p:grpSp>
            <p:nvGrpSpPr>
              <p:cNvPr id="33904" name="Group 142"/>
              <p:cNvGrpSpPr>
                <a:grpSpLocks/>
              </p:cNvGrpSpPr>
              <p:nvPr/>
            </p:nvGrpSpPr>
            <p:grpSpPr bwMode="auto">
              <a:xfrm>
                <a:off x="4198130" y="4191000"/>
                <a:ext cx="526167" cy="276187"/>
                <a:chOff x="3276600" y="6138446"/>
                <a:chExt cx="526167" cy="276187"/>
              </a:xfrm>
            </p:grpSpPr>
            <p:grpSp>
              <p:nvGrpSpPr>
                <p:cNvPr id="33905" name="Group 143"/>
                <p:cNvGrpSpPr>
                  <a:grpSpLocks/>
                </p:cNvGrpSpPr>
                <p:nvPr/>
              </p:nvGrpSpPr>
              <p:grpSpPr bwMode="auto">
                <a:xfrm>
                  <a:off x="3276600" y="6172200"/>
                  <a:ext cx="228600" cy="171450"/>
                  <a:chOff x="3276600" y="6172200"/>
                  <a:chExt cx="304800" cy="228600"/>
                </a:xfrm>
              </p:grpSpPr>
              <p:cxnSp>
                <p:nvCxnSpPr>
                  <p:cNvPr id="33907" name="Straight Connector 145"/>
                  <p:cNvCxnSpPr>
                    <a:cxnSpLocks noChangeShapeType="1"/>
                  </p:cNvCxnSpPr>
                  <p:nvPr/>
                </p:nvCxnSpPr>
                <p:spPr bwMode="auto">
                  <a:xfrm>
                    <a:off x="32766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08" name="Straight Connector 146"/>
                  <p:cNvCxnSpPr>
                    <a:cxnSpLocks noChangeShapeType="1"/>
                  </p:cNvCxnSpPr>
                  <p:nvPr/>
                </p:nvCxnSpPr>
                <p:spPr bwMode="auto">
                  <a:xfrm>
                    <a:off x="3581400" y="61722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09" name="Straight Connector 147"/>
                  <p:cNvCxnSpPr>
                    <a:cxnSpLocks noChangeShapeType="1"/>
                  </p:cNvCxnSpPr>
                  <p:nvPr/>
                </p:nvCxnSpPr>
                <p:spPr bwMode="auto">
                  <a:xfrm>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10" name="Straight Connector 148"/>
                  <p:cNvCxnSpPr>
                    <a:cxnSpLocks noChangeShapeType="1"/>
                  </p:cNvCxnSpPr>
                  <p:nvPr/>
                </p:nvCxnSpPr>
                <p:spPr bwMode="auto">
                  <a:xfrm flipV="1">
                    <a:off x="3276600" y="6172200"/>
                    <a:ext cx="304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906" name="TextBox 144"/>
                <p:cNvSpPr txBox="1">
                  <a:spLocks noChangeArrowheads="1"/>
                </p:cNvSpPr>
                <p:nvPr/>
              </p:nvSpPr>
              <p:spPr bwMode="auto">
                <a:xfrm>
                  <a:off x="3429000" y="6138446"/>
                  <a:ext cx="373767" cy="27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800" baseline="-25000" dirty="0" smtClean="0"/>
                    <a:t>θ8</a:t>
                  </a:r>
                  <a:endParaRPr lang="en-US" sz="1800" baseline="-25000" dirty="0"/>
                </a:p>
              </p:txBody>
            </p:sp>
          </p:grpSp>
        </p:grpSp>
        <p:cxnSp>
          <p:nvCxnSpPr>
            <p:cNvPr id="131" name="Straight Connector 170"/>
            <p:cNvCxnSpPr>
              <a:cxnSpLocks noChangeShapeType="1"/>
            </p:cNvCxnSpPr>
            <p:nvPr/>
          </p:nvCxnSpPr>
          <p:spPr bwMode="auto">
            <a:xfrm>
              <a:off x="6407226" y="4589978"/>
              <a:ext cx="0" cy="1719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ustDataLst>
      <p:tags r:id="rId1"/>
    </p:custDataLst>
    <p:extLst>
      <p:ext uri="{BB962C8B-B14F-4D97-AF65-F5344CB8AC3E}">
        <p14:creationId xmlns:p14="http://schemas.microsoft.com/office/powerpoint/2010/main" val="3939874195"/>
      </p:ext>
    </p:extLst>
  </p:cSld>
  <p:clrMapOvr>
    <a:masterClrMapping/>
  </p:clrMapOvr>
  <mc:AlternateContent xmlns:mc="http://schemas.openxmlformats.org/markup-compatibility/2006" xmlns:p14="http://schemas.microsoft.com/office/powerpoint/2010/main">
    <mc:Choice Requires="p14">
      <p:transition spd="slow" p14:dur="2000" advTm="168474"/>
    </mc:Choice>
    <mc:Fallback xmlns="">
      <p:transition xmlns:p14="http://schemas.microsoft.com/office/powerpoint/2010/main" spd="slow" advTm="16847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22041E-6 8.29979E-6 L -0.08331 0.09994 " pathEditMode="relative" ptsTypes="AA">
                                      <p:cBhvr>
                                        <p:cTn id="6" dur="1000" fill="hold"/>
                                        <p:tgtEl>
                                          <p:spTgt spid="70"/>
                                        </p:tgtEl>
                                        <p:attrNameLst>
                                          <p:attrName>ppt_x</p:attrName>
                                          <p:attrName>ppt_y</p:attrName>
                                        </p:attrNameLst>
                                      </p:cBhvr>
                                    </p:animMotion>
                                  </p:childTnLst>
                                </p:cTn>
                              </p:par>
                            </p:childTnLst>
                          </p:cTn>
                        </p:par>
                        <p:par>
                          <p:cTn id="7" fill="hold">
                            <p:stCondLst>
                              <p:cond delay="1000"/>
                            </p:stCondLst>
                            <p:childTnLst>
                              <p:par>
                                <p:cTn id="8" presetID="1" presetClass="entr" presetSubtype="0" fill="hold" grpId="1" nodeType="afterEffect">
                                  <p:stCondLst>
                                    <p:cond delay="0"/>
                                  </p:stCondLst>
                                  <p:childTnLst>
                                    <p:set>
                                      <p:cBhvr>
                                        <p:cTn id="9" dur="1" fill="hold">
                                          <p:stCondLst>
                                            <p:cond delay="0"/>
                                          </p:stCondLst>
                                        </p:cTn>
                                        <p:tgtEl>
                                          <p:spTgt spid="135">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8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35">
                                            <p:txEl>
                                              <p:pRg st="0" end="0"/>
                                            </p:txEl>
                                          </p:spTgt>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9">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7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99">
                                            <p:txEl>
                                              <p:pRg st="0" end="0"/>
                                            </p:txEl>
                                          </p:spTgt>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20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08331 0.09994 L -0.00417 0.18321 " pathEditMode="relative" rAng="0" ptsTypes="AA">
                                      <p:cBhvr>
                                        <p:cTn id="43" dur="1000" fill="hold"/>
                                        <p:tgtEl>
                                          <p:spTgt spid="70"/>
                                        </p:tgtEl>
                                        <p:attrNameLst>
                                          <p:attrName>ppt_x</p:attrName>
                                          <p:attrName>ppt_y</p:attrName>
                                        </p:attrNameLst>
                                      </p:cBhvr>
                                      <p:rCtr x="3957" y="4164"/>
                                    </p:animMotion>
                                  </p:childTnLst>
                                </p:cTn>
                              </p:par>
                            </p:childTnLst>
                          </p:cTn>
                        </p:par>
                        <p:par>
                          <p:cTn id="44" fill="hold">
                            <p:stCondLst>
                              <p:cond delay="1000"/>
                            </p:stCondLst>
                            <p:childTnLst>
                              <p:par>
                                <p:cTn id="45" presetID="0" presetClass="path" presetSubtype="0" accel="50000" decel="50000" fill="hold" nodeType="afterEffect">
                                  <p:stCondLst>
                                    <p:cond delay="0"/>
                                  </p:stCondLst>
                                  <p:childTnLst>
                                    <p:animMotion origin="layout" path="M -0.00417 0.18321 L -0.10413 0.18321 " pathEditMode="relative" rAng="0" ptsTypes="AA">
                                      <p:cBhvr>
                                        <p:cTn id="46" dur="1000" fill="hold"/>
                                        <p:tgtEl>
                                          <p:spTgt spid="70"/>
                                        </p:tgtEl>
                                        <p:attrNameLst>
                                          <p:attrName>ppt_x</p:attrName>
                                          <p:attrName>ppt_y</p:attrName>
                                        </p:attrNameLst>
                                      </p:cBhvr>
                                      <p:rCtr x="-4998" y="0"/>
                                    </p:animMotion>
                                  </p:childTnLst>
                                </p:cTn>
                              </p:par>
                            </p:childTnLst>
                          </p:cTn>
                        </p:par>
                        <p:par>
                          <p:cTn id="47" fill="hold">
                            <p:stCondLst>
                              <p:cond delay="2000"/>
                            </p:stCondLst>
                            <p:childTnLst>
                              <p:par>
                                <p:cTn id="48" presetID="0" presetClass="path" presetSubtype="0" accel="50000" decel="50000" fill="hold" nodeType="afterEffect">
                                  <p:stCondLst>
                                    <p:cond delay="0"/>
                                  </p:stCondLst>
                                  <p:childTnLst>
                                    <p:animMotion origin="layout" path="M -0.10413 0.18321 L 0.11246 0.18321 " pathEditMode="relative" rAng="0" ptsTypes="AA">
                                      <p:cBhvr>
                                        <p:cTn id="49" dur="2000" fill="hold"/>
                                        <p:tgtEl>
                                          <p:spTgt spid="70"/>
                                        </p:tgtEl>
                                        <p:attrNameLst>
                                          <p:attrName>ppt_x</p:attrName>
                                          <p:attrName>ppt_y</p:attrName>
                                        </p:attrNameLst>
                                      </p:cBhvr>
                                      <p:rCtr x="10830" y="0"/>
                                    </p:animMotion>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200"/>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201">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8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8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11246 0.18321 L -0.07914 0.32755 " pathEditMode="relative" ptsTypes="AA">
                                      <p:cBhvr>
                                        <p:cTn id="67" dur="1000" fill="hold"/>
                                        <p:tgtEl>
                                          <p:spTgt spid="70"/>
                                        </p:tgtEl>
                                        <p:attrNameLst>
                                          <p:attrName>ppt_x</p:attrName>
                                          <p:attrName>ppt_y</p:attrName>
                                        </p:attrNameLst>
                                      </p:cBhvr>
                                    </p:animMotion>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201">
                                            <p:txEl>
                                              <p:pRg st="0" end="0"/>
                                            </p:txEl>
                                          </p:spTgt>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70"/>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196"/>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93"/>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9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03"/>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0" presetClass="path" presetSubtype="0" accel="50000" decel="50000" fill="hold" nodeType="clickEffect">
                                  <p:stCondLst>
                                    <p:cond delay="0"/>
                                  </p:stCondLst>
                                  <p:childTnLst>
                                    <p:animMotion origin="layout" path="M 0 0 L 0.09163 -0.43303 " pathEditMode="relative" ptsTypes="AA">
                                      <p:cBhvr>
                                        <p:cTn id="91" dur="2000" fill="hold"/>
                                        <p:tgtEl>
                                          <p:spTgt spid="196"/>
                                        </p:tgtEl>
                                        <p:attrNameLst>
                                          <p:attrName>ppt_x</p:attrName>
                                          <p:attrName>ppt_y</p:attrName>
                                        </p:attrNameLst>
                                      </p:cBhvr>
                                    </p:animMotion>
                                  </p:childTnLst>
                                </p:cTn>
                              </p:par>
                              <p:par>
                                <p:cTn id="92" presetID="0" presetClass="path" presetSubtype="0" accel="50000" decel="50000" fill="hold" nodeType="withEffect">
                                  <p:stCondLst>
                                    <p:cond delay="0"/>
                                  </p:stCondLst>
                                  <p:childTnLst>
                                    <p:animMotion origin="layout" path="M 0 0 L 0.09163 -0.43303 " pathEditMode="relative" ptsTypes="AA">
                                      <p:cBhvr>
                                        <p:cTn id="93" dur="2000" fill="hold"/>
                                        <p:tgtEl>
                                          <p:spTgt spid="193"/>
                                        </p:tgtEl>
                                        <p:attrNameLst>
                                          <p:attrName>ppt_x</p:attrName>
                                          <p:attrName>ppt_y</p:attrName>
                                        </p:attrNameLst>
                                      </p:cBhvr>
                                    </p:animMotion>
                                  </p:childTnLst>
                                </p:cTn>
                              </p:par>
                              <p:par>
                                <p:cTn id="94" presetID="0" presetClass="path" presetSubtype="0" accel="50000" decel="50000" fill="hold" nodeType="withEffect">
                                  <p:stCondLst>
                                    <p:cond delay="0"/>
                                  </p:stCondLst>
                                  <p:childTnLst>
                                    <p:animMotion origin="layout" path="M 0 0 L 0.09163 -0.43303 " pathEditMode="relative" ptsTypes="AA">
                                      <p:cBhvr>
                                        <p:cTn id="95" dur="2000" fill="hold"/>
                                        <p:tgtEl>
                                          <p:spTgt spid="190"/>
                                        </p:tgtEl>
                                        <p:attrNameLst>
                                          <p:attrName>ppt_x</p:attrName>
                                          <p:attrName>ppt_y</p:attrName>
                                        </p:attrNameLst>
                                      </p:cBhvr>
                                    </p:animMotion>
                                  </p:childTnLst>
                                </p:cTn>
                              </p:par>
                              <p:par>
                                <p:cTn id="96" presetID="1" presetClass="exit" presetSubtype="0" fill="hold" grpId="1" nodeType="withEffect">
                                  <p:stCondLst>
                                    <p:cond delay="0"/>
                                  </p:stCondLst>
                                  <p:childTnLst>
                                    <p:set>
                                      <p:cBhvr>
                                        <p:cTn id="97" dur="1" fill="hold">
                                          <p:stCondLst>
                                            <p:cond delay="0"/>
                                          </p:stCondLst>
                                        </p:cTn>
                                        <p:tgtEl>
                                          <p:spTgt spid="2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5" grpId="0" build="p"/>
      <p:bldP spid="135" grpId="1" build="p"/>
      <p:bldP spid="188" grpId="0"/>
      <p:bldP spid="199" grpId="0" build="allAtOnce"/>
      <p:bldP spid="199" grpId="1" build="allAtOnce"/>
      <p:bldP spid="200" grpId="0"/>
      <p:bldP spid="200" grpId="1"/>
      <p:bldP spid="201" grpId="0" build="allAtOnce"/>
      <p:bldP spid="201" grpId="1" build="allAtOnce"/>
      <p:bldP spid="202" grpId="0" build="allAtOnce"/>
      <p:bldP spid="203" grpId="0"/>
      <p:bldP spid="20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dirty="0">
                <a:latin typeface="Georgia" charset="0"/>
              </a:rPr>
              <a:t>Applications of Uncertain </a:t>
            </a:r>
            <a:r>
              <a:rPr lang="en-US" dirty="0" smtClean="0">
                <a:latin typeface="Georgia" charset="0"/>
              </a:rPr>
              <a:t>Data Management </a:t>
            </a:r>
            <a:endParaRPr lang="en-US" dirty="0">
              <a:latin typeface="Georgia" charset="0"/>
            </a:endParaRPr>
          </a:p>
        </p:txBody>
      </p:sp>
      <p:grpSp>
        <p:nvGrpSpPr>
          <p:cNvPr id="7171" name="Group 13"/>
          <p:cNvGrpSpPr>
            <a:grpSpLocks/>
          </p:cNvGrpSpPr>
          <p:nvPr/>
        </p:nvGrpSpPr>
        <p:grpSpPr bwMode="auto">
          <a:xfrm>
            <a:off x="457200" y="4572000"/>
            <a:ext cx="3886200" cy="1828800"/>
            <a:chOff x="3552" y="2880"/>
            <a:chExt cx="2208" cy="1056"/>
          </a:xfrm>
        </p:grpSpPr>
        <p:pic>
          <p:nvPicPr>
            <p:cNvPr id="7174" name="Picture 9" descr="weather-rad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 y="2976"/>
              <a:ext cx="798"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descr="weather-rad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 y="2976"/>
              <a:ext cx="798"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Oval 11"/>
            <p:cNvSpPr>
              <a:spLocks noChangeArrowheads="1"/>
            </p:cNvSpPr>
            <p:nvPr/>
          </p:nvSpPr>
          <p:spPr bwMode="auto">
            <a:xfrm>
              <a:off x="3984" y="2880"/>
              <a:ext cx="1200" cy="864"/>
            </a:xfrm>
            <a:prstGeom prst="ellipse">
              <a:avLst/>
            </a:prstGeom>
            <a:noFill/>
            <a:ln w="1270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endParaRPr lang="zh-CN" altLang="en-US">
                <a:latin typeface="Arial" charset="0"/>
              </a:endParaRPr>
            </a:p>
          </p:txBody>
        </p:sp>
        <p:grpSp>
          <p:nvGrpSpPr>
            <p:cNvPr id="7177" name="Group 12"/>
            <p:cNvGrpSpPr>
              <a:grpSpLocks/>
            </p:cNvGrpSpPr>
            <p:nvPr/>
          </p:nvGrpSpPr>
          <p:grpSpPr bwMode="auto">
            <a:xfrm>
              <a:off x="4272" y="2996"/>
              <a:ext cx="720" cy="687"/>
              <a:chOff x="3904" y="2688"/>
              <a:chExt cx="1856" cy="1545"/>
            </a:xfrm>
          </p:grpSpPr>
          <p:pic>
            <p:nvPicPr>
              <p:cNvPr id="7178" name="Picture 13" descr="52nd looking west 7-50 PM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 y="2688"/>
                <a:ext cx="1856"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14"/>
              <p:cNvSpPr txBox="1">
                <a:spLocks noChangeArrowheads="1"/>
              </p:cNvSpPr>
              <p:nvPr/>
            </p:nvSpPr>
            <p:spPr bwMode="auto">
              <a:xfrm>
                <a:off x="3925" y="3873"/>
                <a:ext cx="559"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r>
                  <a:rPr lang="en-US" altLang="zh-CN" sz="1200">
                    <a:solidFill>
                      <a:schemeClr val="bg1"/>
                    </a:solidFill>
                    <a:latin typeface="Arial Narrow" charset="0"/>
                    <a:ea typeface="宋体" charset="0"/>
                    <a:cs typeface="宋体" charset="0"/>
                  </a:rPr>
                  <a:t>TV</a:t>
                </a:r>
              </a:p>
            </p:txBody>
          </p:sp>
        </p:grpSp>
      </p:grpSp>
      <p:pic>
        <p:nvPicPr>
          <p:cNvPr id="7172" name="Picture 17" descr="M5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1" y="4213024"/>
            <a:ext cx="3403600" cy="243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CalCrimAnnot0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905000"/>
            <a:ext cx="420624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wirelessSensorNet.png"/>
          <p:cNvPicPr>
            <a:picLocks noChangeAspect="1"/>
          </p:cNvPicPr>
          <p:nvPr/>
        </p:nvPicPr>
        <p:blipFill rotWithShape="1">
          <a:blip r:embed="rId7">
            <a:extLst>
              <a:ext uri="{28A0092B-C50C-407E-A947-70E740481C1C}">
                <a14:useLocalDpi xmlns:a14="http://schemas.microsoft.com/office/drawing/2010/main" val="0"/>
              </a:ext>
            </a:extLst>
          </a:blip>
          <a:srcRect b="33333"/>
          <a:stretch/>
        </p:blipFill>
        <p:spPr>
          <a:xfrm>
            <a:off x="5181600" y="1506575"/>
            <a:ext cx="3373195" cy="23370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7783"/>
    </mc:Choice>
    <mc:Fallback xmlns="">
      <p:transition xmlns:p14="http://schemas.microsoft.com/office/powerpoint/2010/main" spd="slow" advTm="27783"/>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Georgia" charset="0"/>
              </a:rPr>
              <a:t>Outline</a:t>
            </a:r>
          </a:p>
        </p:txBody>
      </p:sp>
      <p:sp>
        <p:nvSpPr>
          <p:cNvPr id="31746" name="Content Placeholder 2"/>
          <p:cNvSpPr>
            <a:spLocks noGrp="1"/>
          </p:cNvSpPr>
          <p:nvPr>
            <p:ph idx="1"/>
          </p:nvPr>
        </p:nvSpPr>
        <p:spPr/>
        <p:txBody>
          <a:bodyPr/>
          <a:lstStyle/>
          <a:p>
            <a:r>
              <a:rPr lang="en-US" dirty="0">
                <a:latin typeface="Arial" charset="0"/>
                <a:cs typeface="Arial" charset="0"/>
              </a:rPr>
              <a:t>Motivation</a:t>
            </a:r>
          </a:p>
          <a:p>
            <a:endParaRPr lang="en-US" dirty="0">
              <a:latin typeface="Arial" charset="0"/>
              <a:cs typeface="Arial" charset="0"/>
            </a:endParaRPr>
          </a:p>
          <a:p>
            <a:r>
              <a:rPr lang="en-US" dirty="0">
                <a:latin typeface="Arial" charset="0"/>
                <a:cs typeface="Arial" charset="0"/>
              </a:rPr>
              <a:t>Optimize Probabilistic Threshold Selections</a:t>
            </a:r>
          </a:p>
          <a:p>
            <a:endParaRPr lang="en-US" dirty="0">
              <a:latin typeface="Arial" charset="0"/>
              <a:cs typeface="Arial" charset="0"/>
            </a:endParaRPr>
          </a:p>
          <a:p>
            <a:r>
              <a:rPr lang="en-US" dirty="0">
                <a:latin typeface="Arial" charset="0"/>
                <a:cs typeface="Arial" charset="0"/>
              </a:rPr>
              <a:t>Optimize Probabilistic Threshold Joins</a:t>
            </a:r>
          </a:p>
          <a:p>
            <a:endParaRPr lang="en-US" dirty="0">
              <a:latin typeface="Arial" charset="0"/>
              <a:cs typeface="Arial" charset="0"/>
            </a:endParaRPr>
          </a:p>
          <a:p>
            <a:r>
              <a:rPr lang="en-US" dirty="0">
                <a:latin typeface="Arial" charset="0"/>
                <a:cs typeface="Arial" charset="0"/>
              </a:rPr>
              <a:t>Per-tuple Based Planning and Execution</a:t>
            </a:r>
          </a:p>
          <a:p>
            <a:endParaRPr lang="en-US" dirty="0">
              <a:latin typeface="Arial" charset="0"/>
              <a:cs typeface="Arial" charset="0"/>
            </a:endParaRPr>
          </a:p>
          <a:p>
            <a:r>
              <a:rPr lang="en-US" dirty="0" smtClean="0">
                <a:latin typeface="Arial" charset="0"/>
                <a:cs typeface="Arial" charset="0"/>
              </a:rPr>
              <a:t>Evaluation using Data and Queries from SDSS</a:t>
            </a:r>
            <a:endParaRPr lang="en-US" dirty="0">
              <a:latin typeface="Arial" charset="0"/>
              <a:cs typeface="Arial" charset="0"/>
            </a:endParaRPr>
          </a:p>
        </p:txBody>
      </p:sp>
      <p:sp>
        <p:nvSpPr>
          <p:cNvPr id="31747" name="TextBox 3"/>
          <p:cNvSpPr txBox="1">
            <a:spLocks noChangeArrowheads="1"/>
          </p:cNvSpPr>
          <p:nvPr/>
        </p:nvSpPr>
        <p:spPr bwMode="auto">
          <a:xfrm>
            <a:off x="381000" y="4886325"/>
            <a:ext cx="7467600" cy="523875"/>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2800" dirty="0"/>
              <a:t>   </a:t>
            </a:r>
          </a:p>
        </p:txBody>
      </p:sp>
    </p:spTree>
    <p:extLst>
      <p:ext uri="{BB962C8B-B14F-4D97-AF65-F5344CB8AC3E}">
        <p14:creationId xmlns:p14="http://schemas.microsoft.com/office/powerpoint/2010/main" val="194452451"/>
      </p:ext>
    </p:extLst>
  </p:cSld>
  <p:clrMapOvr>
    <a:masterClrMapping/>
  </p:clrMapOvr>
  <mc:AlternateContent xmlns:mc="http://schemas.openxmlformats.org/markup-compatibility/2006" xmlns:p14="http://schemas.microsoft.com/office/powerpoint/2010/main">
    <mc:Choice Requires="p14">
      <p:transition spd="slow" p14:dur="2000" advTm="6143"/>
    </mc:Choice>
    <mc:Fallback xmlns="">
      <p:transition xmlns:p14="http://schemas.microsoft.com/office/powerpoint/2010/main" spd="slow" advTm="6143"/>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96358"/>
            <a:ext cx="4724400" cy="3337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bwMode="auto">
          <a:xfrm>
            <a:off x="228600" y="5410200"/>
            <a:ext cx="8610600" cy="12954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34817" name="Title 1"/>
          <p:cNvSpPr>
            <a:spLocks noGrp="1"/>
          </p:cNvSpPr>
          <p:nvPr>
            <p:ph type="title"/>
          </p:nvPr>
        </p:nvSpPr>
        <p:spPr/>
        <p:txBody>
          <a:bodyPr/>
          <a:lstStyle/>
          <a:p>
            <a:r>
              <a:rPr lang="en-US" dirty="0" smtClean="0">
                <a:latin typeface="Georgia" charset="0"/>
                <a:cs typeface="Georgia" charset="0"/>
              </a:rPr>
              <a:t>Fast </a:t>
            </a:r>
            <a:r>
              <a:rPr lang="en-US" dirty="0">
                <a:latin typeface="Georgia" charset="0"/>
                <a:cs typeface="Georgia" charset="0"/>
              </a:rPr>
              <a:t>Filters for Selections </a:t>
            </a:r>
            <a:endParaRPr lang="en-US" dirty="0">
              <a:latin typeface="Georgia" charset="0"/>
            </a:endParaRPr>
          </a:p>
        </p:txBody>
      </p:sp>
      <p:sp>
        <p:nvSpPr>
          <p:cNvPr id="34818" name="Text Placeholder 5"/>
          <p:cNvSpPr>
            <a:spLocks noGrp="1"/>
          </p:cNvSpPr>
          <p:nvPr>
            <p:ph idx="1"/>
          </p:nvPr>
        </p:nvSpPr>
        <p:spPr>
          <a:xfrm>
            <a:off x="838200" y="1676400"/>
            <a:ext cx="4191000" cy="533400"/>
          </a:xfrm>
        </p:spPr>
        <p:txBody>
          <a:bodyPr/>
          <a:lstStyle/>
          <a:p>
            <a:pPr marL="0" indent="0">
              <a:buNone/>
            </a:pPr>
            <a:r>
              <a:rPr lang="en-US" sz="2000" dirty="0">
                <a:latin typeface="Arial" charset="0"/>
                <a:cs typeface="Arial" charset="0"/>
              </a:rPr>
              <a:t>General filter </a:t>
            </a:r>
            <a:r>
              <a:rPr lang="en-US" sz="2000" dirty="0" err="1">
                <a:latin typeface="Arial" charset="0"/>
                <a:cs typeface="Arial" charset="0"/>
              </a:rPr>
              <a:t>v.s</a:t>
            </a:r>
            <a:r>
              <a:rPr lang="en-US" sz="2000" dirty="0">
                <a:latin typeface="Arial" charset="0"/>
                <a:cs typeface="Arial" charset="0"/>
              </a:rPr>
              <a:t>. Exact integration</a:t>
            </a:r>
          </a:p>
        </p:txBody>
      </p:sp>
      <p:sp>
        <p:nvSpPr>
          <p:cNvPr id="34820" name="TextBox 5"/>
          <p:cNvSpPr txBox="1">
            <a:spLocks noChangeArrowheads="1"/>
          </p:cNvSpPr>
          <p:nvPr/>
        </p:nvSpPr>
        <p:spPr bwMode="auto">
          <a:xfrm>
            <a:off x="304800" y="1295400"/>
            <a:ext cx="876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dirty="0">
                <a:solidFill>
                  <a:srgbClr val="000090"/>
                </a:solidFill>
                <a:latin typeface="Verdana" charset="0"/>
                <a:cs typeface="Verdana" charset="0"/>
              </a:rPr>
              <a:t>SELECT</a:t>
            </a:r>
            <a:r>
              <a:rPr lang="en-US" sz="1600" dirty="0">
                <a:latin typeface="Verdana" charset="0"/>
                <a:cs typeface="Verdana" charset="0"/>
              </a:rPr>
              <a:t> * </a:t>
            </a:r>
            <a:r>
              <a:rPr lang="en-US" sz="1600" dirty="0">
                <a:solidFill>
                  <a:srgbClr val="000090"/>
                </a:solidFill>
                <a:latin typeface="Verdana" charset="0"/>
                <a:cs typeface="Verdana" charset="0"/>
              </a:rPr>
              <a:t>FROM</a:t>
            </a:r>
            <a:r>
              <a:rPr lang="en-US" sz="1600" dirty="0">
                <a:latin typeface="Verdana" charset="0"/>
                <a:cs typeface="Verdana" charset="0"/>
              </a:rPr>
              <a:t> Galaxy </a:t>
            </a:r>
            <a:r>
              <a:rPr lang="en-US" sz="1600" dirty="0" smtClean="0">
                <a:solidFill>
                  <a:srgbClr val="000090"/>
                </a:solidFill>
                <a:latin typeface="Verdana" charset="0"/>
                <a:cs typeface="Verdana" charset="0"/>
              </a:rPr>
              <a:t>WHERE</a:t>
            </a:r>
            <a:r>
              <a:rPr lang="en-US" sz="1600" dirty="0" smtClean="0">
                <a:latin typeface="Verdana" charset="0"/>
                <a:cs typeface="Verdana" charset="0"/>
              </a:rPr>
              <a:t> </a:t>
            </a:r>
            <a:r>
              <a:rPr lang="en-US" sz="1600" dirty="0">
                <a:latin typeface="Verdana" charset="0"/>
                <a:cs typeface="Verdana" charset="0"/>
              </a:rPr>
              <a:t>100&lt;</a:t>
            </a:r>
            <a:r>
              <a:rPr lang="en-US" sz="1600" dirty="0" err="1">
                <a:latin typeface="Verdana" charset="0"/>
                <a:cs typeface="Verdana" charset="0"/>
              </a:rPr>
              <a:t>rowc</a:t>
            </a:r>
            <a:r>
              <a:rPr lang="en-US" sz="1600" dirty="0">
                <a:latin typeface="Verdana" charset="0"/>
                <a:cs typeface="Verdana" charset="0"/>
              </a:rPr>
              <a:t>&lt;100+</a:t>
            </a:r>
            <a:r>
              <a:rPr lang="en-US" sz="1600" i="1" dirty="0">
                <a:solidFill>
                  <a:srgbClr val="800000"/>
                </a:solidFill>
                <a:latin typeface="Verdana" charset="0"/>
                <a:cs typeface="Verdana" charset="0"/>
              </a:rPr>
              <a:t>δ </a:t>
            </a:r>
            <a:r>
              <a:rPr lang="en-US" sz="1600" dirty="0" smtClean="0">
                <a:solidFill>
                  <a:srgbClr val="000090"/>
                </a:solidFill>
                <a:latin typeface="Verdana" charset="0"/>
                <a:cs typeface="Verdana" charset="0"/>
              </a:rPr>
              <a:t>AND</a:t>
            </a:r>
            <a:r>
              <a:rPr lang="en-US" sz="1600" i="1" dirty="0" smtClean="0">
                <a:solidFill>
                  <a:srgbClr val="000090"/>
                </a:solidFill>
                <a:latin typeface="Verdana" charset="0"/>
                <a:cs typeface="Verdana" charset="0"/>
              </a:rPr>
              <a:t> </a:t>
            </a:r>
            <a:r>
              <a:rPr lang="en-US" sz="1600" dirty="0">
                <a:latin typeface="Verdana" charset="0"/>
                <a:cs typeface="Verdana" charset="0"/>
              </a:rPr>
              <a:t>100&lt;</a:t>
            </a:r>
            <a:r>
              <a:rPr lang="en-US" sz="1600" dirty="0" err="1">
                <a:latin typeface="Verdana" charset="0"/>
                <a:cs typeface="Verdana" charset="0"/>
              </a:rPr>
              <a:t>colc</a:t>
            </a:r>
            <a:r>
              <a:rPr lang="en-US" sz="1600" dirty="0">
                <a:latin typeface="Verdana" charset="0"/>
                <a:cs typeface="Verdana" charset="0"/>
              </a:rPr>
              <a:t>&lt;100+</a:t>
            </a:r>
            <a:r>
              <a:rPr lang="en-US" sz="1600" i="1" dirty="0" smtClean="0">
                <a:solidFill>
                  <a:srgbClr val="800000"/>
                </a:solidFill>
                <a:latin typeface="Verdana" charset="0"/>
                <a:cs typeface="Verdana" charset="0"/>
              </a:rPr>
              <a:t>δ</a:t>
            </a:r>
            <a:r>
              <a:rPr lang="en-US" sz="1600" dirty="0" smtClean="0">
                <a:solidFill>
                  <a:srgbClr val="800000"/>
                </a:solidFill>
                <a:latin typeface="Verdana" charset="0"/>
                <a:cs typeface="Verdana" charset="0"/>
              </a:rPr>
              <a:t> </a:t>
            </a:r>
            <a:r>
              <a:rPr lang="en-US" sz="1600" dirty="0" smtClean="0">
                <a:solidFill>
                  <a:srgbClr val="000000"/>
                </a:solidFill>
                <a:latin typeface="Verdana" charset="0"/>
                <a:cs typeface="Verdana" charset="0"/>
              </a:rPr>
              <a:t>(</a:t>
            </a:r>
            <a:r>
              <a:rPr lang="en-US" sz="1600" b="1" i="1" dirty="0" err="1" smtClean="0">
                <a:solidFill>
                  <a:srgbClr val="000000"/>
                </a:solidFill>
                <a:latin typeface="Verdana" charset="0"/>
                <a:cs typeface="Verdana" charset="0"/>
              </a:rPr>
              <a:t>λ</a:t>
            </a:r>
            <a:r>
              <a:rPr lang="en-US" sz="1600" b="1" dirty="0" smtClean="0">
                <a:solidFill>
                  <a:srgbClr val="000000"/>
                </a:solidFill>
                <a:latin typeface="Verdana" charset="0"/>
                <a:cs typeface="Verdana" charset="0"/>
              </a:rPr>
              <a:t>=0.7</a:t>
            </a:r>
            <a:r>
              <a:rPr lang="en-US" sz="1600" dirty="0" smtClean="0">
                <a:solidFill>
                  <a:srgbClr val="000000"/>
                </a:solidFill>
                <a:latin typeface="Verdana" charset="0"/>
                <a:cs typeface="Verdana" charset="0"/>
              </a:rPr>
              <a:t>)</a:t>
            </a:r>
            <a:endParaRPr lang="en-US" sz="1600" baseline="30000" dirty="0">
              <a:solidFill>
                <a:srgbClr val="000000"/>
              </a:solidFill>
              <a:latin typeface="Verdana" charset="0"/>
              <a:cs typeface="Verdana" charset="0"/>
            </a:endParaRPr>
          </a:p>
        </p:txBody>
      </p:sp>
      <p:sp>
        <p:nvSpPr>
          <p:cNvPr id="2" name="TextBox 1"/>
          <p:cNvSpPr txBox="1"/>
          <p:nvPr/>
        </p:nvSpPr>
        <p:spPr>
          <a:xfrm>
            <a:off x="457200" y="5486400"/>
            <a:ext cx="8458200" cy="1169551"/>
          </a:xfrm>
          <a:prstGeom prst="rect">
            <a:avLst/>
          </a:prstGeom>
          <a:noFill/>
        </p:spPr>
        <p:txBody>
          <a:bodyPr wrap="square" rtlCol="0">
            <a:spAutoFit/>
          </a:bodyPr>
          <a:lstStyle/>
          <a:p>
            <a:pPr marL="342900" indent="-342900">
              <a:buFont typeface="Arial"/>
              <a:buChar char="•"/>
            </a:pPr>
            <a:r>
              <a:rPr lang="en-US" sz="2000" dirty="0" smtClean="0">
                <a:latin typeface="Arial"/>
                <a:cs typeface="Arial"/>
              </a:rPr>
              <a:t>Without filters, constant high cost for all ranges tested</a:t>
            </a:r>
          </a:p>
          <a:p>
            <a:pPr marL="342900" indent="-342900">
              <a:spcBef>
                <a:spcPts val="600"/>
              </a:spcBef>
              <a:buFont typeface="Arial"/>
              <a:buChar char="•"/>
            </a:pPr>
            <a:r>
              <a:rPr lang="en-US" sz="2000" dirty="0" smtClean="0">
                <a:latin typeface="Arial"/>
                <a:cs typeface="Arial"/>
              </a:rPr>
              <a:t>With filters, </a:t>
            </a:r>
            <a:r>
              <a:rPr lang="en-US" sz="2000" dirty="0">
                <a:latin typeface="Arial"/>
                <a:cs typeface="Arial"/>
              </a:rPr>
              <a:t>p</a:t>
            </a:r>
            <a:r>
              <a:rPr lang="en-US" sz="2000" dirty="0" smtClean="0">
                <a:latin typeface="Arial"/>
                <a:cs typeface="Arial"/>
              </a:rPr>
              <a:t>er tuple cost is very low for small </a:t>
            </a:r>
            <a:r>
              <a:rPr lang="en-US" sz="2000" dirty="0" smtClean="0"/>
              <a:t>predicate ranges</a:t>
            </a:r>
          </a:p>
          <a:p>
            <a:pPr marL="342900" indent="-342900">
              <a:spcBef>
                <a:spcPts val="600"/>
              </a:spcBef>
              <a:buFont typeface="Arial"/>
              <a:buChar char="•"/>
            </a:pPr>
            <a:r>
              <a:rPr lang="en-US" sz="2000" dirty="0" smtClean="0">
                <a:latin typeface="Arial"/>
                <a:cs typeface="Arial"/>
              </a:rPr>
              <a:t>More </a:t>
            </a:r>
            <a:r>
              <a:rPr lang="en-US" sz="2000" dirty="0">
                <a:latin typeface="Arial"/>
                <a:cs typeface="Arial"/>
              </a:rPr>
              <a:t>improvement </a:t>
            </a:r>
            <a:r>
              <a:rPr lang="en-US" sz="2000" dirty="0" smtClean="0">
                <a:latin typeface="Arial"/>
                <a:cs typeface="Arial"/>
              </a:rPr>
              <a:t>for larger </a:t>
            </a:r>
            <a:r>
              <a:rPr lang="en-US" sz="2000" i="1" dirty="0" err="1" smtClean="0">
                <a:latin typeface="Arial"/>
                <a:cs typeface="Arial"/>
              </a:rPr>
              <a:t>λ</a:t>
            </a:r>
            <a:r>
              <a:rPr lang="en-US" sz="2000" i="1" dirty="0" smtClean="0">
                <a:latin typeface="Arial"/>
                <a:cs typeface="Arial"/>
              </a:rPr>
              <a:t> </a:t>
            </a:r>
            <a:r>
              <a:rPr lang="en-US" sz="2000" dirty="0" smtClean="0">
                <a:latin typeface="Arial"/>
                <a:cs typeface="Arial"/>
              </a:rPr>
              <a:t>values tested </a:t>
            </a:r>
          </a:p>
        </p:txBody>
      </p:sp>
      <p:sp>
        <p:nvSpPr>
          <p:cNvPr id="4" name="TextBox 3"/>
          <p:cNvSpPr txBox="1"/>
          <p:nvPr/>
        </p:nvSpPr>
        <p:spPr>
          <a:xfrm>
            <a:off x="5029200" y="2438400"/>
            <a:ext cx="3262432" cy="2246769"/>
          </a:xfrm>
          <a:prstGeom prst="rect">
            <a:avLst/>
          </a:prstGeom>
          <a:noFill/>
        </p:spPr>
        <p:txBody>
          <a:bodyPr wrap="none" rtlCol="0">
            <a:spAutoFit/>
          </a:bodyPr>
          <a:lstStyle/>
          <a:p>
            <a:r>
              <a:rPr lang="en-US" sz="2000" b="1" dirty="0" smtClean="0">
                <a:solidFill>
                  <a:srgbClr val="800000"/>
                </a:solidFill>
                <a:latin typeface="Arial"/>
                <a:cs typeface="Arial"/>
              </a:rPr>
              <a:t>Data Characteristics</a:t>
            </a:r>
          </a:p>
          <a:p>
            <a:pPr marL="342900" indent="-342900">
              <a:buFont typeface="Arial"/>
              <a:buChar char="•"/>
            </a:pPr>
            <a:r>
              <a:rPr lang="en-US" sz="2000" dirty="0" smtClean="0">
                <a:solidFill>
                  <a:srgbClr val="000000"/>
                </a:solidFill>
                <a:latin typeface="Arial"/>
                <a:cs typeface="Arial"/>
              </a:rPr>
              <a:t>Gaussians (from SDSS)</a:t>
            </a:r>
          </a:p>
          <a:p>
            <a:r>
              <a:rPr lang="en-US" sz="2000" b="1" dirty="0" smtClean="0">
                <a:solidFill>
                  <a:srgbClr val="800000"/>
                </a:solidFill>
                <a:latin typeface="Arial"/>
                <a:cs typeface="Arial"/>
              </a:rPr>
              <a:t>Parameters</a:t>
            </a:r>
            <a:r>
              <a:rPr lang="en-US" sz="2000" dirty="0" smtClean="0">
                <a:latin typeface="Arial"/>
                <a:cs typeface="Arial"/>
              </a:rPr>
              <a:t> </a:t>
            </a:r>
          </a:p>
          <a:p>
            <a:pPr marL="342900" indent="-342900">
              <a:buFont typeface="Arial"/>
              <a:buChar char="•"/>
            </a:pPr>
            <a:r>
              <a:rPr lang="en-US" sz="2000" i="1" dirty="0" err="1" smtClean="0">
                <a:latin typeface="Arial"/>
                <a:cs typeface="Arial"/>
              </a:rPr>
              <a:t>δ</a:t>
            </a:r>
            <a:r>
              <a:rPr lang="en-US" sz="2000" dirty="0" smtClean="0">
                <a:latin typeface="Arial"/>
                <a:cs typeface="Arial"/>
              </a:rPr>
              <a:t>: predicate range </a:t>
            </a:r>
          </a:p>
          <a:p>
            <a:pPr marL="342900" indent="-342900">
              <a:buFont typeface="Arial"/>
              <a:buChar char="•"/>
            </a:pPr>
            <a:r>
              <a:rPr lang="en-US" sz="2000" i="1" dirty="0" err="1" smtClean="0">
                <a:latin typeface="Arial"/>
                <a:cs typeface="Arial"/>
              </a:rPr>
              <a:t>λ</a:t>
            </a:r>
            <a:r>
              <a:rPr lang="en-US" sz="2000" dirty="0" smtClean="0">
                <a:latin typeface="Arial"/>
                <a:cs typeface="Arial"/>
              </a:rPr>
              <a:t>: probability threshold</a:t>
            </a:r>
          </a:p>
          <a:p>
            <a:r>
              <a:rPr lang="en-US" sz="2000" b="1" dirty="0" smtClean="0">
                <a:solidFill>
                  <a:srgbClr val="800000"/>
                </a:solidFill>
                <a:latin typeface="Arial"/>
                <a:cs typeface="Arial"/>
              </a:rPr>
              <a:t>Metrics</a:t>
            </a:r>
          </a:p>
          <a:p>
            <a:pPr marL="342900" indent="-342900">
              <a:buFont typeface="Arial"/>
              <a:buChar char="•"/>
            </a:pPr>
            <a:r>
              <a:rPr lang="en-US" sz="2000" dirty="0">
                <a:solidFill>
                  <a:srgbClr val="000000"/>
                </a:solidFill>
                <a:latin typeface="Arial"/>
                <a:cs typeface="Arial"/>
              </a:rPr>
              <a:t>T</a:t>
            </a:r>
            <a:r>
              <a:rPr lang="en-US" sz="2000" dirty="0" smtClean="0">
                <a:solidFill>
                  <a:srgbClr val="000000"/>
                </a:solidFill>
                <a:latin typeface="Arial"/>
                <a:cs typeface="Arial"/>
              </a:rPr>
              <a:t>ime per tuple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3165"/>
    </mc:Choice>
    <mc:Fallback xmlns="">
      <p:transition xmlns:p14="http://schemas.microsoft.com/office/powerpoint/2010/main" spd="slow" advTm="9316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2312" y="2159000"/>
            <a:ext cx="4306888"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Content Placeholder 4"/>
          <p:cNvSpPr>
            <a:spLocks noGrp="1"/>
          </p:cNvSpPr>
          <p:nvPr>
            <p:ph sz="half" idx="2"/>
          </p:nvPr>
        </p:nvSpPr>
        <p:spPr>
          <a:xfrm>
            <a:off x="5105400" y="1828800"/>
            <a:ext cx="3810000" cy="457200"/>
          </a:xfrm>
        </p:spPr>
        <p:txBody>
          <a:bodyPr/>
          <a:lstStyle/>
          <a:p>
            <a:pPr marL="0" indent="0">
              <a:buNone/>
            </a:pPr>
            <a:r>
              <a:rPr lang="en-US" sz="1800" dirty="0" err="1">
                <a:latin typeface="Arial" charset="0"/>
                <a:cs typeface="Arial" charset="0"/>
              </a:rPr>
              <a:t>xbound</a:t>
            </a:r>
            <a:r>
              <a:rPr lang="en-US" sz="1800" dirty="0">
                <a:latin typeface="Arial" charset="0"/>
                <a:cs typeface="Arial" charset="0"/>
              </a:rPr>
              <a:t> </a:t>
            </a:r>
            <a:r>
              <a:rPr lang="en-US" sz="1800" dirty="0" err="1">
                <a:latin typeface="Arial" charset="0"/>
                <a:cs typeface="Arial" charset="0"/>
              </a:rPr>
              <a:t>vs</a:t>
            </a:r>
            <a:r>
              <a:rPr lang="en-US" sz="1800" dirty="0">
                <a:latin typeface="Arial" charset="0"/>
                <a:cs typeface="Arial" charset="0"/>
              </a:rPr>
              <a:t> </a:t>
            </a:r>
            <a:r>
              <a:rPr lang="en-US" sz="1800" dirty="0" err="1" smtClean="0">
                <a:latin typeface="Arial" charset="0"/>
                <a:cs typeface="Arial" charset="0"/>
              </a:rPr>
              <a:t>GaussJoin</a:t>
            </a:r>
            <a:r>
              <a:rPr lang="en-US" sz="1800" dirty="0" smtClean="0">
                <a:latin typeface="Arial" charset="0"/>
                <a:cs typeface="Arial" charset="0"/>
              </a:rPr>
              <a:t> </a:t>
            </a:r>
            <a:r>
              <a:rPr lang="en-US" sz="1800" dirty="0">
                <a:latin typeface="Arial" charset="0"/>
                <a:cs typeface="Arial" charset="0"/>
              </a:rPr>
              <a:t>in efficiency</a:t>
            </a:r>
          </a:p>
        </p:txBody>
      </p:sp>
      <p:sp>
        <p:nvSpPr>
          <p:cNvPr id="10" name="Rounded Rectangle 9"/>
          <p:cNvSpPr/>
          <p:nvPr/>
        </p:nvSpPr>
        <p:spPr bwMode="auto">
          <a:xfrm>
            <a:off x="304800" y="5486400"/>
            <a:ext cx="8610600" cy="12192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a:cs typeface="Arial"/>
              </a:rPr>
              <a:t>Xbound</a:t>
            </a:r>
            <a:r>
              <a:rPr kumimoji="0" lang="en-US" sz="2000" b="0" i="0" u="none" strike="noStrike" cap="none" normalizeH="0" baseline="0" dirty="0" smtClean="0">
                <a:ln>
                  <a:noFill/>
                </a:ln>
                <a:solidFill>
                  <a:schemeClr val="tx1"/>
                </a:solidFill>
                <a:effectLst/>
                <a:latin typeface="Arial"/>
                <a:cs typeface="Arial"/>
              </a:rPr>
              <a:t> join index </a:t>
            </a:r>
            <a:r>
              <a:rPr kumimoji="0" lang="en-US" sz="1600" b="0" i="0" u="none" strike="noStrike" cap="none" normalizeH="0" baseline="0" dirty="0" smtClean="0">
                <a:ln>
                  <a:noFill/>
                </a:ln>
                <a:solidFill>
                  <a:schemeClr val="tx1"/>
                </a:solidFill>
                <a:effectLst/>
                <a:latin typeface="Arial"/>
                <a:cs typeface="Arial"/>
              </a:rPr>
              <a:t>[R. Cheng et al. VLDB 2004 &amp; CIKM 2006]</a:t>
            </a:r>
          </a:p>
          <a:p>
            <a:pPr marL="342900" indent="-342900">
              <a:buFont typeface="Arial"/>
              <a:buChar char="•"/>
            </a:pPr>
            <a:r>
              <a:rPr lang="en-US" sz="2000" dirty="0" smtClean="0">
                <a:solidFill>
                  <a:schemeClr val="tx1"/>
                </a:solidFill>
                <a:latin typeface="Arial"/>
                <a:cs typeface="Arial"/>
              </a:rPr>
              <a:t>Given a distribution </a:t>
            </a:r>
            <a:r>
              <a:rPr lang="en-US" sz="2000" i="1" dirty="0" smtClean="0">
                <a:solidFill>
                  <a:schemeClr val="tx1"/>
                </a:solidFill>
                <a:latin typeface="Arial"/>
                <a:cs typeface="Arial"/>
              </a:rPr>
              <a:t>f</a:t>
            </a:r>
            <a:r>
              <a:rPr lang="en-US" sz="2000" dirty="0" smtClean="0">
                <a:solidFill>
                  <a:schemeClr val="tx1"/>
                </a:solidFill>
                <a:latin typeface="Arial"/>
                <a:cs typeface="Arial"/>
              </a:rPr>
              <a:t> and [</a:t>
            </a:r>
            <a:r>
              <a:rPr lang="en-US" sz="2000" i="1" dirty="0" err="1" smtClean="0">
                <a:solidFill>
                  <a:schemeClr val="tx1"/>
                </a:solidFill>
                <a:latin typeface="Arial"/>
                <a:cs typeface="Arial"/>
              </a:rPr>
              <a:t>l</a:t>
            </a:r>
            <a:r>
              <a:rPr lang="en-US" sz="2000" dirty="0" err="1" smtClean="0">
                <a:solidFill>
                  <a:schemeClr val="tx1"/>
                </a:solidFill>
                <a:latin typeface="Arial"/>
                <a:cs typeface="Arial"/>
              </a:rPr>
              <a:t>,</a:t>
            </a:r>
            <a:r>
              <a:rPr lang="en-US" sz="2000" i="1" dirty="0" err="1" smtClean="0">
                <a:solidFill>
                  <a:schemeClr val="tx1"/>
                </a:solidFill>
                <a:latin typeface="Arial"/>
                <a:cs typeface="Arial"/>
              </a:rPr>
              <a:t>u</a:t>
            </a:r>
            <a:r>
              <a:rPr lang="en-US" sz="2000" dirty="0">
                <a:solidFill>
                  <a:schemeClr val="tx1"/>
                </a:solidFill>
                <a:latin typeface="Arial"/>
                <a:cs typeface="Arial"/>
              </a:rPr>
              <a:t>]</a:t>
            </a:r>
            <a:r>
              <a:rPr lang="en-US" sz="2000" dirty="0" smtClean="0">
                <a:solidFill>
                  <a:schemeClr val="tx1"/>
                </a:solidFill>
                <a:latin typeface="Arial"/>
                <a:cs typeface="Arial"/>
              </a:rPr>
              <a:t>, store x% </a:t>
            </a:r>
            <a:r>
              <a:rPr lang="en-US" sz="2000" dirty="0" err="1" smtClean="0">
                <a:solidFill>
                  <a:schemeClr val="tx1"/>
                </a:solidFill>
                <a:latin typeface="Arial"/>
                <a:cs typeface="Arial"/>
              </a:rPr>
              <a:t>quantiles</a:t>
            </a:r>
            <a:r>
              <a:rPr lang="en-US" sz="2000" dirty="0" smtClean="0">
                <a:solidFill>
                  <a:schemeClr val="tx1"/>
                </a:solidFill>
                <a:latin typeface="Arial"/>
                <a:cs typeface="Arial"/>
              </a:rPr>
              <a:t> from both ends</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kumimoji="0" lang="en-US" sz="2000" b="0" i="0" u="none" strike="noStrike" cap="none" normalizeH="0" baseline="0" dirty="0" smtClean="0">
                <a:ln>
                  <a:noFill/>
                </a:ln>
                <a:solidFill>
                  <a:schemeClr val="tx1"/>
                </a:solidFill>
                <a:effectLst/>
                <a:latin typeface="Arial"/>
                <a:cs typeface="Arial"/>
              </a:rPr>
              <a:t>A</a:t>
            </a:r>
            <a:r>
              <a:rPr kumimoji="0" lang="en-US" sz="2000" b="0" i="0" u="none" strike="noStrike" cap="none" normalizeH="0" dirty="0" smtClean="0">
                <a:ln>
                  <a:noFill/>
                </a:ln>
                <a:solidFill>
                  <a:schemeClr val="tx1"/>
                </a:solidFill>
                <a:effectLst/>
                <a:latin typeface="Arial"/>
                <a:cs typeface="Arial"/>
              </a:rPr>
              <a:t> loose necessary condition for true matches</a:t>
            </a:r>
            <a:endParaRPr kumimoji="0" lang="en-US" sz="2000" b="0" i="0" u="none" strike="noStrike" cap="none" normalizeH="0" baseline="0" dirty="0" smtClean="0">
              <a:ln>
                <a:noFill/>
              </a:ln>
              <a:solidFill>
                <a:schemeClr val="tx1"/>
              </a:solidFill>
              <a:effectLst/>
              <a:latin typeface="Arial"/>
              <a:cs typeface="Arial"/>
            </a:endParaRPr>
          </a:p>
        </p:txBody>
      </p:sp>
      <p:pic>
        <p:nvPicPr>
          <p:cNvPr id="3584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7638" y="2133600"/>
            <a:ext cx="4348162"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1" name="Title 1"/>
          <p:cNvSpPr>
            <a:spLocks noGrp="1"/>
          </p:cNvSpPr>
          <p:nvPr>
            <p:ph type="title"/>
          </p:nvPr>
        </p:nvSpPr>
        <p:spPr/>
        <p:txBody>
          <a:bodyPr/>
          <a:lstStyle/>
          <a:p>
            <a:r>
              <a:rPr lang="en-US" dirty="0" smtClean="0">
                <a:latin typeface="Georgia" charset="0"/>
                <a:cs typeface="Georgia" charset="0"/>
              </a:rPr>
              <a:t>Indexes </a:t>
            </a:r>
            <a:r>
              <a:rPr lang="en-US" dirty="0">
                <a:latin typeface="Georgia" charset="0"/>
                <a:cs typeface="Georgia" charset="0"/>
              </a:rPr>
              <a:t>for Band Joins </a:t>
            </a:r>
            <a:r>
              <a:rPr lang="en-US" dirty="0" smtClean="0">
                <a:latin typeface="Georgia" charset="0"/>
                <a:cs typeface="Georgia" charset="0"/>
              </a:rPr>
              <a:t>(</a:t>
            </a:r>
            <a:r>
              <a:rPr lang="en-US" dirty="0">
                <a:latin typeface="Georgia" charset="0"/>
                <a:cs typeface="Georgia" charset="0"/>
              </a:rPr>
              <a:t>stream)</a:t>
            </a:r>
            <a:endParaRPr lang="en-US" dirty="0">
              <a:latin typeface="Georgia" charset="0"/>
            </a:endParaRPr>
          </a:p>
        </p:txBody>
      </p:sp>
      <p:sp>
        <p:nvSpPr>
          <p:cNvPr id="35842" name="Content Placeholder 3"/>
          <p:cNvSpPr>
            <a:spLocks noGrp="1"/>
          </p:cNvSpPr>
          <p:nvPr>
            <p:ph sz="half" idx="1"/>
          </p:nvPr>
        </p:nvSpPr>
        <p:spPr>
          <a:xfrm>
            <a:off x="457200" y="1828800"/>
            <a:ext cx="4267200" cy="457200"/>
          </a:xfrm>
        </p:spPr>
        <p:txBody>
          <a:bodyPr/>
          <a:lstStyle/>
          <a:p>
            <a:pPr marL="0" indent="0">
              <a:buNone/>
            </a:pPr>
            <a:r>
              <a:rPr lang="en-US" sz="1800" dirty="0" err="1">
                <a:latin typeface="Arial" charset="0"/>
                <a:cs typeface="Arial" charset="0"/>
              </a:rPr>
              <a:t>xbound</a:t>
            </a:r>
            <a:r>
              <a:rPr lang="en-US" sz="1800" dirty="0">
                <a:latin typeface="Arial" charset="0"/>
                <a:cs typeface="Arial" charset="0"/>
              </a:rPr>
              <a:t> </a:t>
            </a:r>
            <a:r>
              <a:rPr lang="en-US" sz="1800" dirty="0" err="1">
                <a:latin typeface="Arial" charset="0"/>
                <a:cs typeface="Arial" charset="0"/>
              </a:rPr>
              <a:t>vs</a:t>
            </a:r>
            <a:r>
              <a:rPr lang="en-US" sz="1800" dirty="0">
                <a:latin typeface="Arial" charset="0"/>
                <a:cs typeface="Arial" charset="0"/>
              </a:rPr>
              <a:t> </a:t>
            </a:r>
            <a:r>
              <a:rPr lang="en-US" sz="1800" dirty="0" err="1" smtClean="0">
                <a:latin typeface="Arial" charset="0"/>
                <a:cs typeface="Arial" charset="0"/>
              </a:rPr>
              <a:t>GaussJoin</a:t>
            </a:r>
            <a:r>
              <a:rPr lang="en-US" sz="1800" dirty="0" smtClean="0">
                <a:latin typeface="Arial" charset="0"/>
                <a:cs typeface="Arial" charset="0"/>
              </a:rPr>
              <a:t> </a:t>
            </a:r>
            <a:r>
              <a:rPr lang="en-US" sz="1800" dirty="0">
                <a:latin typeface="Arial" charset="0"/>
                <a:cs typeface="Arial" charset="0"/>
              </a:rPr>
              <a:t>in filtering power</a:t>
            </a:r>
          </a:p>
        </p:txBody>
      </p:sp>
      <p:sp>
        <p:nvSpPr>
          <p:cNvPr id="35846" name="TextBox 5"/>
          <p:cNvSpPr txBox="1">
            <a:spLocks noChangeArrowheads="1"/>
          </p:cNvSpPr>
          <p:nvPr/>
        </p:nvSpPr>
        <p:spPr bwMode="auto">
          <a:xfrm>
            <a:off x="228600" y="1371600"/>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dirty="0">
                <a:solidFill>
                  <a:srgbClr val="000090"/>
                </a:solidFill>
                <a:latin typeface="Verdana" charset="0"/>
                <a:cs typeface="Verdana" charset="0"/>
              </a:rPr>
              <a:t>SELECT</a:t>
            </a:r>
            <a:r>
              <a:rPr lang="en-US" sz="1600" dirty="0">
                <a:latin typeface="Verdana" charset="0"/>
                <a:cs typeface="Verdana" charset="0"/>
              </a:rPr>
              <a:t> * </a:t>
            </a:r>
            <a:r>
              <a:rPr lang="en-US" sz="1600" dirty="0">
                <a:solidFill>
                  <a:srgbClr val="000090"/>
                </a:solidFill>
                <a:latin typeface="Verdana" charset="0"/>
                <a:cs typeface="Verdana" charset="0"/>
              </a:rPr>
              <a:t>FROM</a:t>
            </a:r>
            <a:r>
              <a:rPr lang="en-US" sz="1600" dirty="0">
                <a:latin typeface="Verdana" charset="0"/>
                <a:cs typeface="Verdana" charset="0"/>
              </a:rPr>
              <a:t> Galaxy </a:t>
            </a:r>
            <a:r>
              <a:rPr lang="en-US" sz="1600" dirty="0">
                <a:solidFill>
                  <a:srgbClr val="000090"/>
                </a:solidFill>
                <a:latin typeface="Verdana" charset="0"/>
                <a:cs typeface="Verdana" charset="0"/>
              </a:rPr>
              <a:t>AS</a:t>
            </a:r>
            <a:r>
              <a:rPr lang="en-US" sz="1600" dirty="0">
                <a:latin typeface="Verdana" charset="0"/>
                <a:cs typeface="Verdana" charset="0"/>
              </a:rPr>
              <a:t> R, Galaxy </a:t>
            </a:r>
            <a:r>
              <a:rPr lang="en-US" sz="1600" dirty="0">
                <a:solidFill>
                  <a:srgbClr val="000090"/>
                </a:solidFill>
                <a:latin typeface="Verdana" charset="0"/>
                <a:cs typeface="Verdana" charset="0"/>
              </a:rPr>
              <a:t>AS</a:t>
            </a:r>
            <a:r>
              <a:rPr lang="en-US" sz="1600" dirty="0">
                <a:latin typeface="Verdana" charset="0"/>
                <a:cs typeface="Verdana" charset="0"/>
              </a:rPr>
              <a:t> S </a:t>
            </a:r>
            <a:r>
              <a:rPr lang="en-US" sz="1600" dirty="0">
                <a:solidFill>
                  <a:srgbClr val="000090"/>
                </a:solidFill>
                <a:latin typeface="Verdana" charset="0"/>
                <a:cs typeface="Verdana" charset="0"/>
              </a:rPr>
              <a:t>WHERE</a:t>
            </a:r>
            <a:r>
              <a:rPr lang="en-US" sz="1600" dirty="0">
                <a:latin typeface="Verdana" charset="0"/>
                <a:cs typeface="Verdana" charset="0"/>
              </a:rPr>
              <a:t> |</a:t>
            </a:r>
            <a:r>
              <a:rPr lang="en-US" sz="1600" dirty="0" err="1">
                <a:latin typeface="Verdana" charset="0"/>
                <a:cs typeface="Verdana" charset="0"/>
              </a:rPr>
              <a:t>R.u-S.u</a:t>
            </a:r>
            <a:r>
              <a:rPr lang="en-US" sz="1600" dirty="0">
                <a:latin typeface="Verdana" charset="0"/>
                <a:cs typeface="Verdana" charset="0"/>
              </a:rPr>
              <a:t>|&lt;</a:t>
            </a:r>
            <a:r>
              <a:rPr lang="en-US" sz="1600" i="1" dirty="0" err="1" smtClean="0">
                <a:solidFill>
                  <a:srgbClr val="800000"/>
                </a:solidFill>
                <a:latin typeface="Verdana" charset="0"/>
                <a:cs typeface="Verdana" charset="0"/>
              </a:rPr>
              <a:t>δ</a:t>
            </a:r>
            <a:r>
              <a:rPr lang="en-US" sz="1600" i="1" dirty="0" smtClean="0">
                <a:solidFill>
                  <a:srgbClr val="800000"/>
                </a:solidFill>
                <a:latin typeface="Verdana" charset="0"/>
                <a:cs typeface="Verdana" charset="0"/>
              </a:rPr>
              <a:t> </a:t>
            </a:r>
            <a:r>
              <a:rPr lang="en-US" sz="1600" dirty="0">
                <a:solidFill>
                  <a:srgbClr val="000000"/>
                </a:solidFill>
                <a:latin typeface="Verdana" charset="0"/>
                <a:cs typeface="Verdana" charset="0"/>
              </a:rPr>
              <a:t>(</a:t>
            </a:r>
            <a:r>
              <a:rPr lang="en-US" sz="1600" b="1" i="1" dirty="0" err="1">
                <a:solidFill>
                  <a:srgbClr val="000000"/>
                </a:solidFill>
                <a:latin typeface="Verdana" charset="0"/>
                <a:cs typeface="Verdana" charset="0"/>
              </a:rPr>
              <a:t>λ</a:t>
            </a:r>
            <a:r>
              <a:rPr lang="en-US" sz="1600" b="1" dirty="0">
                <a:solidFill>
                  <a:srgbClr val="000000"/>
                </a:solidFill>
                <a:latin typeface="Verdana" charset="0"/>
                <a:cs typeface="Verdana" charset="0"/>
              </a:rPr>
              <a:t>=</a:t>
            </a:r>
            <a:r>
              <a:rPr lang="en-US" sz="1600" b="1" dirty="0" smtClean="0">
                <a:solidFill>
                  <a:srgbClr val="000000"/>
                </a:solidFill>
                <a:latin typeface="Verdana" charset="0"/>
                <a:cs typeface="Verdana" charset="0"/>
              </a:rPr>
              <a:t>0.7, W=500</a:t>
            </a:r>
            <a:r>
              <a:rPr lang="en-US" sz="1600" dirty="0" smtClean="0">
                <a:solidFill>
                  <a:srgbClr val="000000"/>
                </a:solidFill>
                <a:latin typeface="Verdana" charset="0"/>
                <a:cs typeface="Verdana" charset="0"/>
              </a:rPr>
              <a:t>)</a:t>
            </a:r>
            <a:endParaRPr lang="en-US" sz="1600" baseline="30000" dirty="0">
              <a:solidFill>
                <a:srgbClr val="000000"/>
              </a:solidFill>
              <a:latin typeface="Verdana" charset="0"/>
              <a:cs typeface="Verdana" charset="0"/>
            </a:endParaRPr>
          </a:p>
        </p:txBody>
      </p:sp>
      <p:sp>
        <p:nvSpPr>
          <p:cNvPr id="9" name="TextBox 8"/>
          <p:cNvSpPr txBox="1"/>
          <p:nvPr/>
        </p:nvSpPr>
        <p:spPr>
          <a:xfrm>
            <a:off x="457200" y="5486400"/>
            <a:ext cx="8458200" cy="1169551"/>
          </a:xfrm>
          <a:prstGeom prst="rect">
            <a:avLst/>
          </a:prstGeom>
          <a:noFill/>
        </p:spPr>
        <p:txBody>
          <a:bodyPr wrap="square" rtlCol="0">
            <a:spAutoFit/>
          </a:bodyPr>
          <a:lstStyle/>
          <a:p>
            <a:pPr marL="342900" indent="-342900">
              <a:spcBef>
                <a:spcPts val="1200"/>
              </a:spcBef>
              <a:buFont typeface="Arial"/>
              <a:buChar char="•"/>
            </a:pPr>
            <a:r>
              <a:rPr lang="en-US" altLang="zh-CN" sz="2000" dirty="0" smtClean="0">
                <a:latin typeface="Arial"/>
                <a:cs typeface="Arial"/>
              </a:rPr>
              <a:t>Our index for Gaussians returns exactly the true match set</a:t>
            </a:r>
          </a:p>
          <a:p>
            <a:pPr marL="342900" indent="-342900">
              <a:spcBef>
                <a:spcPts val="600"/>
              </a:spcBef>
              <a:buFont typeface="Arial"/>
              <a:buChar char="•"/>
            </a:pPr>
            <a:r>
              <a:rPr lang="en-US" sz="2000" dirty="0" err="1" smtClean="0">
                <a:latin typeface="Arial"/>
                <a:cs typeface="Arial"/>
              </a:rPr>
              <a:t>Xbound</a:t>
            </a:r>
            <a:r>
              <a:rPr lang="en-US" sz="2000" dirty="0" smtClean="0">
                <a:latin typeface="Arial"/>
                <a:cs typeface="Arial"/>
              </a:rPr>
              <a:t> returns more candidates</a:t>
            </a:r>
          </a:p>
          <a:p>
            <a:pPr marL="342900" indent="-342900">
              <a:spcBef>
                <a:spcPts val="600"/>
              </a:spcBef>
              <a:buFont typeface="Arial"/>
              <a:buChar char="•"/>
            </a:pPr>
            <a:r>
              <a:rPr lang="en-US" sz="2000" dirty="0" smtClean="0">
                <a:latin typeface="Arial"/>
                <a:cs typeface="Arial"/>
              </a:rPr>
              <a:t>Our index outperforms </a:t>
            </a:r>
            <a:r>
              <a:rPr lang="en-US" sz="2000" dirty="0" err="1" smtClean="0">
                <a:latin typeface="Arial"/>
                <a:cs typeface="Arial"/>
              </a:rPr>
              <a:t>xbound</a:t>
            </a:r>
            <a:r>
              <a:rPr lang="en-US" sz="2000" dirty="0" smtClean="0">
                <a:latin typeface="Arial"/>
                <a:cs typeface="Arial"/>
              </a:rPr>
              <a:t> in efficiency </a:t>
            </a:r>
            <a:r>
              <a:rPr lang="en-US" altLang="zh-CN" sz="2000" dirty="0" smtClean="0">
                <a:latin typeface="Arial"/>
                <a:cs typeface="Arial"/>
              </a:rPr>
              <a:t>significantly</a:t>
            </a:r>
            <a:endParaRPr lang="en-US" sz="2000" dirty="0" smtClean="0">
              <a:latin typeface="Arial"/>
              <a:cs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7115"/>
    </mc:Choice>
    <mc:Fallback xmlns="">
      <p:transition xmlns:p14="http://schemas.microsoft.com/office/powerpoint/2010/main" spd="slow" advTm="9711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2743200" y="4953000"/>
            <a:ext cx="5791200" cy="10668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r>
              <a:rPr lang="en-US" sz="2000" dirty="0" smtClean="0">
                <a:latin typeface="Arial"/>
                <a:cs typeface="Arial"/>
              </a:rPr>
              <a:t>Optimal query planning</a:t>
            </a:r>
          </a:p>
          <a:p>
            <a:pPr marL="342900" indent="-342900">
              <a:buFont typeface="Arial"/>
              <a:buChar char="•"/>
            </a:pPr>
            <a:r>
              <a:rPr lang="en-US" sz="2000" dirty="0" smtClean="0">
                <a:latin typeface="Arial"/>
                <a:cs typeface="Arial"/>
              </a:rPr>
              <a:t>Generate the best plan for each tuple offline and load it into memory before execution</a:t>
            </a:r>
            <a:endParaRPr lang="en-US" sz="2000" dirty="0">
              <a:latin typeface="Arial"/>
              <a:cs typeface="Arial"/>
            </a:endParaRPr>
          </a:p>
        </p:txBody>
      </p:sp>
      <p:sp>
        <p:nvSpPr>
          <p:cNvPr id="17" name="Rounded Rectangle 16"/>
          <p:cNvSpPr/>
          <p:nvPr/>
        </p:nvSpPr>
        <p:spPr bwMode="auto">
          <a:xfrm>
            <a:off x="2743200" y="3810000"/>
            <a:ext cx="5791200" cy="11430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CN" sz="2000" dirty="0" smtClean="0">
                <a:solidFill>
                  <a:schemeClr val="tx1"/>
                </a:solidFill>
                <a:latin typeface="Arial"/>
                <a:cs typeface="Arial"/>
              </a:rPr>
              <a:t>Static query planning </a:t>
            </a:r>
            <a:r>
              <a:rPr kumimoji="0" lang="en-US" sz="1600" b="0" i="0" u="none" strike="noStrike" cap="none" normalizeH="0" baseline="0" dirty="0" smtClean="0">
                <a:ln>
                  <a:noFill/>
                </a:ln>
                <a:solidFill>
                  <a:schemeClr val="tx1"/>
                </a:solidFill>
                <a:effectLst/>
                <a:latin typeface="Arial"/>
                <a:cs typeface="Arial"/>
              </a:rPr>
              <a:t>[Y. </a:t>
            </a:r>
            <a:r>
              <a:rPr lang="en-US" sz="1600" dirty="0" smtClean="0">
                <a:solidFill>
                  <a:schemeClr val="tx1"/>
                </a:solidFill>
                <a:latin typeface="Arial"/>
                <a:cs typeface="Arial"/>
              </a:rPr>
              <a:t>Qi</a:t>
            </a:r>
            <a:r>
              <a:rPr kumimoji="0" lang="en-US" sz="1600" b="0" i="0" u="none" strike="noStrike" cap="none" normalizeH="0" baseline="0" dirty="0" smtClean="0">
                <a:ln>
                  <a:noFill/>
                </a:ln>
                <a:solidFill>
                  <a:schemeClr val="tx1"/>
                </a:solidFill>
                <a:effectLst/>
                <a:latin typeface="Arial"/>
                <a:cs typeface="Arial"/>
              </a:rPr>
              <a:t> et al. SIGMOD</a:t>
            </a:r>
            <a:r>
              <a:rPr kumimoji="0" lang="en-US" sz="1600" b="0" i="0" u="none" strike="noStrike" cap="none" normalizeH="0" dirty="0" smtClean="0">
                <a:ln>
                  <a:noFill/>
                </a:ln>
                <a:solidFill>
                  <a:schemeClr val="tx1"/>
                </a:solidFill>
                <a:effectLst/>
                <a:latin typeface="Arial"/>
                <a:cs typeface="Arial"/>
              </a:rPr>
              <a:t> 2010</a:t>
            </a:r>
            <a:r>
              <a:rPr kumimoji="0" lang="en-US" sz="1600" b="0" i="0" u="none" strike="noStrike" cap="none" normalizeH="0" baseline="0" dirty="0" smtClean="0">
                <a:ln>
                  <a:noFill/>
                </a:ln>
                <a:solidFill>
                  <a:schemeClr val="tx1"/>
                </a:solidFill>
                <a:effectLst/>
                <a:latin typeface="Arial"/>
                <a:cs typeface="Arial"/>
              </a:rPr>
              <a:t>]</a:t>
            </a:r>
          </a:p>
          <a:p>
            <a:pPr marL="342900" indent="-342900">
              <a:buFont typeface="Arial"/>
              <a:buChar char="•"/>
            </a:pPr>
            <a:r>
              <a:rPr lang="en-US" sz="2000" dirty="0" smtClean="0">
                <a:solidFill>
                  <a:schemeClr val="tx1"/>
                </a:solidFill>
                <a:latin typeface="Arial"/>
                <a:cs typeface="Arial"/>
              </a:rPr>
              <a:t>A fixed plan for each query based on the </a:t>
            </a:r>
            <a:r>
              <a:rPr lang="en-US" sz="2000" dirty="0" err="1" smtClean="0">
                <a:solidFill>
                  <a:schemeClr val="tx1"/>
                </a:solidFill>
                <a:latin typeface="Arial"/>
                <a:cs typeface="Arial"/>
              </a:rPr>
              <a:t>selectivities</a:t>
            </a:r>
            <a:r>
              <a:rPr lang="en-US" sz="2000" dirty="0" smtClean="0">
                <a:solidFill>
                  <a:schemeClr val="tx1"/>
                </a:solidFill>
                <a:latin typeface="Arial"/>
                <a:cs typeface="Arial"/>
              </a:rPr>
              <a:t> of predicates over entire data set</a:t>
            </a:r>
            <a:endParaRPr kumimoji="0" lang="en-US" sz="2000" b="0" i="0" u="none" strike="noStrike" cap="none" normalizeH="0" baseline="0" dirty="0" smtClean="0">
              <a:ln>
                <a:noFill/>
              </a:ln>
              <a:solidFill>
                <a:schemeClr val="tx1"/>
              </a:solidFill>
              <a:effectLst/>
              <a:latin typeface="Arial"/>
              <a:cs typeface="Arial"/>
            </a:endParaRPr>
          </a:p>
        </p:txBody>
      </p:sp>
      <p:sp>
        <p:nvSpPr>
          <p:cNvPr id="5" name="Rounded Rectangle 4"/>
          <p:cNvSpPr/>
          <p:nvPr/>
        </p:nvSpPr>
        <p:spPr bwMode="auto">
          <a:xfrm>
            <a:off x="2743200" y="2895600"/>
            <a:ext cx="5791200" cy="9144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r>
              <a:rPr lang="en-US" sz="2000" dirty="0" smtClean="0">
                <a:latin typeface="Arial"/>
                <a:cs typeface="Arial"/>
              </a:rPr>
              <a:t>Dynamic query planning</a:t>
            </a:r>
          </a:p>
          <a:p>
            <a:pPr marL="342900" indent="-342900">
              <a:buFont typeface="Arial"/>
              <a:buChar char="•"/>
            </a:pPr>
            <a:r>
              <a:rPr lang="en-US" sz="2000" dirty="0">
                <a:latin typeface="Arial"/>
                <a:cs typeface="Arial"/>
              </a:rPr>
              <a:t>R</a:t>
            </a:r>
            <a:r>
              <a:rPr lang="en-US" sz="2000" dirty="0" smtClean="0">
                <a:latin typeface="Arial"/>
                <a:cs typeface="Arial"/>
              </a:rPr>
              <a:t>ank predicates </a:t>
            </a:r>
            <a:r>
              <a:rPr lang="en-US" sz="2000" dirty="0">
                <a:latin typeface="Arial"/>
                <a:cs typeface="Arial"/>
              </a:rPr>
              <a:t>for each </a:t>
            </a:r>
            <a:r>
              <a:rPr lang="en-US" sz="2000" dirty="0" smtClean="0">
                <a:latin typeface="Arial"/>
                <a:cs typeface="Arial"/>
              </a:rPr>
              <a:t>tuple</a:t>
            </a:r>
            <a:endParaRPr lang="en-US" sz="2000" dirty="0">
              <a:latin typeface="Arial"/>
              <a:cs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230503358"/>
              </p:ext>
            </p:extLst>
          </p:nvPr>
        </p:nvGraphicFramePr>
        <p:xfrm>
          <a:off x="2286000" y="2560320"/>
          <a:ext cx="6400800" cy="3916680"/>
        </p:xfrm>
        <a:graphic>
          <a:graphicData uri="http://schemas.openxmlformats.org/drawingml/2006/table">
            <a:tbl>
              <a:tblPr firstRow="1" bandRow="1">
                <a:tableStyleId>{5940675A-B579-460E-94D1-54222C63F5DA}</a:tableStyleId>
              </a:tblPr>
              <a:tblGrid>
                <a:gridCol w="533400"/>
                <a:gridCol w="533400"/>
                <a:gridCol w="685800"/>
                <a:gridCol w="1066800"/>
                <a:gridCol w="1066800"/>
                <a:gridCol w="1338942"/>
                <a:gridCol w="1175658"/>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1" dirty="0" smtClean="0">
                          <a:solidFill>
                            <a:srgbClr val="000000"/>
                          </a:solidFill>
                          <a:latin typeface="Arial"/>
                          <a:cs typeface="Arial"/>
                        </a:rPr>
                        <a:t>δ</a:t>
                      </a:r>
                      <a:r>
                        <a:rPr lang="en-US" sz="1600" i="1" baseline="-25000" dirty="0" smtClean="0">
                          <a:solidFill>
                            <a:srgbClr val="000000"/>
                          </a:solidFill>
                          <a:latin typeface="Arial"/>
                          <a:cs typeface="Arial"/>
                        </a:rPr>
                        <a:t>1</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1" dirty="0" smtClean="0">
                          <a:solidFill>
                            <a:srgbClr val="000000"/>
                          </a:solidFill>
                          <a:latin typeface="Arial"/>
                          <a:cs typeface="Arial"/>
                        </a:rPr>
                        <a:t>δ</a:t>
                      </a:r>
                      <a:r>
                        <a:rPr lang="en-US" sz="1600" i="1" baseline="-25000" dirty="0" smtClean="0">
                          <a:solidFill>
                            <a:srgbClr val="000000"/>
                          </a:solidFill>
                          <a:latin typeface="Arial"/>
                          <a:cs typeface="Arial"/>
                        </a:rPr>
                        <a:t>2</a:t>
                      </a:r>
                    </a:p>
                  </a:txBody>
                  <a:tcPr anchor="ctr">
                    <a:solidFill>
                      <a:schemeClr val="bg1">
                        <a:lumMod val="85000"/>
                      </a:schemeClr>
                    </a:solidFill>
                  </a:tcPr>
                </a:tc>
                <a:tc>
                  <a:txBody>
                    <a:bodyPr/>
                    <a:lstStyle/>
                    <a:p>
                      <a:pPr algn="ctr"/>
                      <a:r>
                        <a:rPr lang="en-US" sz="1600" dirty="0" smtClean="0">
                          <a:latin typeface="Arial"/>
                          <a:cs typeface="Arial"/>
                        </a:rPr>
                        <a:t>static</a:t>
                      </a:r>
                    </a:p>
                    <a:p>
                      <a:pPr algn="ctr"/>
                      <a:r>
                        <a:rPr lang="en-US" sz="1600" dirty="0" smtClean="0">
                          <a:latin typeface="Arial"/>
                          <a:cs typeface="Arial"/>
                        </a:rPr>
                        <a:t>order</a:t>
                      </a:r>
                      <a:endParaRPr lang="en-US" sz="1600" dirty="0">
                        <a:latin typeface="Arial"/>
                        <a:cs typeface="Arial"/>
                      </a:endParaRPr>
                    </a:p>
                  </a:txBody>
                  <a:tcPr anchor="ctr">
                    <a:solidFill>
                      <a:schemeClr val="accent3">
                        <a:lumMod val="40000"/>
                        <a:lumOff val="60000"/>
                      </a:schemeClr>
                    </a:solidFill>
                  </a:tcPr>
                </a:tc>
                <a:tc>
                  <a:txBody>
                    <a:bodyPr/>
                    <a:lstStyle/>
                    <a:p>
                      <a:pPr algn="ctr"/>
                      <a:r>
                        <a:rPr lang="en-US" sz="1600" dirty="0" smtClean="0">
                          <a:latin typeface="Arial"/>
                          <a:cs typeface="Arial"/>
                        </a:rPr>
                        <a:t>static</a:t>
                      </a:r>
                    </a:p>
                    <a:p>
                      <a:pPr algn="ctr"/>
                      <a:r>
                        <a:rPr lang="en-US" sz="1600" dirty="0" smtClean="0">
                          <a:latin typeface="Arial"/>
                          <a:cs typeface="Arial"/>
                        </a:rPr>
                        <a:t>time (</a:t>
                      </a:r>
                      <a:r>
                        <a:rPr lang="en-US" sz="1600" dirty="0" err="1" smtClean="0">
                          <a:latin typeface="Arial"/>
                          <a:cs typeface="Arial"/>
                        </a:rPr>
                        <a:t>ms</a:t>
                      </a:r>
                      <a:r>
                        <a:rPr lang="en-US" sz="1600" dirty="0" smtClean="0">
                          <a:latin typeface="Arial"/>
                          <a:cs typeface="Arial"/>
                        </a:rPr>
                        <a:t>)</a:t>
                      </a:r>
                      <a:endParaRPr lang="en-US" sz="1600" dirty="0">
                        <a:latin typeface="Arial"/>
                        <a:cs typeface="Arial"/>
                      </a:endParaRPr>
                    </a:p>
                  </a:txBody>
                  <a:tcPr anchor="ctr">
                    <a:solidFill>
                      <a:schemeClr val="accent3">
                        <a:lumMod val="40000"/>
                        <a:lumOff val="60000"/>
                      </a:schemeClr>
                    </a:solidFill>
                  </a:tcPr>
                </a:tc>
                <a:tc>
                  <a:txBody>
                    <a:bodyPr/>
                    <a:lstStyle/>
                    <a:p>
                      <a:pPr algn="ctr"/>
                      <a:r>
                        <a:rPr lang="en-US" sz="1600" dirty="0" smtClean="0">
                          <a:latin typeface="Arial"/>
                          <a:cs typeface="Arial"/>
                        </a:rPr>
                        <a:t>dynamic time (</a:t>
                      </a:r>
                      <a:r>
                        <a:rPr lang="en-US" sz="1600" dirty="0" err="1" smtClean="0">
                          <a:latin typeface="Arial"/>
                          <a:cs typeface="Arial"/>
                        </a:rPr>
                        <a:t>ms</a:t>
                      </a:r>
                      <a:r>
                        <a:rPr lang="en-US" sz="1600" dirty="0" smtClean="0">
                          <a:latin typeface="Arial"/>
                          <a:cs typeface="Arial"/>
                        </a:rPr>
                        <a:t>)</a:t>
                      </a:r>
                      <a:endParaRPr lang="en-US" sz="1600" dirty="0">
                        <a:latin typeface="Arial"/>
                        <a:cs typeface="Arial"/>
                      </a:endParaRPr>
                    </a:p>
                  </a:txBody>
                  <a:tcPr anchor="ctr">
                    <a:solidFill>
                      <a:srgbClr val="FFBE7F"/>
                    </a:solidFill>
                  </a:tcPr>
                </a:tc>
                <a:tc>
                  <a:txBody>
                    <a:bodyPr/>
                    <a:lstStyle/>
                    <a:p>
                      <a:pPr algn="ctr"/>
                      <a:r>
                        <a:rPr lang="en-US" sz="1600" dirty="0" smtClean="0">
                          <a:latin typeface="Arial"/>
                          <a:cs typeface="Arial"/>
                        </a:rPr>
                        <a:t>performance</a:t>
                      </a:r>
                    </a:p>
                    <a:p>
                      <a:pPr algn="ctr"/>
                      <a:r>
                        <a:rPr lang="en-US" sz="1600" dirty="0" smtClean="0">
                          <a:latin typeface="Arial"/>
                          <a:cs typeface="Arial"/>
                        </a:rPr>
                        <a:t>gain</a:t>
                      </a:r>
                      <a:endParaRPr lang="en-US" sz="1600" dirty="0">
                        <a:latin typeface="Arial"/>
                        <a:cs typeface="Arial"/>
                      </a:endParaRPr>
                    </a:p>
                  </a:txBody>
                  <a:tcPr anchor="ctr">
                    <a:solidFill>
                      <a:srgbClr val="FFBE7F"/>
                    </a:solidFill>
                  </a:tcPr>
                </a:tc>
                <a:tc>
                  <a:txBody>
                    <a:bodyPr/>
                    <a:lstStyle/>
                    <a:p>
                      <a:pPr algn="ctr"/>
                      <a:r>
                        <a:rPr lang="en-US" sz="1600" dirty="0" smtClean="0">
                          <a:latin typeface="Arial"/>
                          <a:cs typeface="Arial"/>
                        </a:rPr>
                        <a:t>optimal</a:t>
                      </a:r>
                    </a:p>
                    <a:p>
                      <a:pPr algn="ctr"/>
                      <a:r>
                        <a:rPr lang="en-US" sz="1600" dirty="0" smtClean="0">
                          <a:latin typeface="Arial"/>
                          <a:cs typeface="Arial"/>
                        </a:rPr>
                        <a:t>time (</a:t>
                      </a:r>
                      <a:r>
                        <a:rPr lang="en-US" sz="1600" dirty="0" err="1" smtClean="0">
                          <a:latin typeface="Arial"/>
                          <a:cs typeface="Arial"/>
                        </a:rPr>
                        <a:t>ms</a:t>
                      </a:r>
                      <a:r>
                        <a:rPr lang="en-US" sz="1600" dirty="0" smtClean="0">
                          <a:latin typeface="Arial"/>
                          <a:cs typeface="Arial"/>
                        </a:rPr>
                        <a:t>)</a:t>
                      </a:r>
                      <a:endParaRPr lang="en-US" sz="1600" dirty="0">
                        <a:latin typeface="Arial"/>
                        <a:cs typeface="Arial"/>
                      </a:endParaRPr>
                    </a:p>
                  </a:txBody>
                  <a:tcPr anchor="ctr">
                    <a:solidFill>
                      <a:schemeClr val="bg2">
                        <a:lumMod val="40000"/>
                        <a:lumOff val="60000"/>
                      </a:schemeClr>
                    </a:solidFill>
                  </a:tcPr>
                </a:tc>
              </a:tr>
              <a:tr h="370840">
                <a:tc>
                  <a:txBody>
                    <a:bodyPr/>
                    <a:lstStyle/>
                    <a:p>
                      <a:pPr algn="ctr"/>
                      <a:r>
                        <a:rPr lang="en-US" sz="1600" dirty="0" smtClean="0">
                          <a:latin typeface="Arial"/>
                          <a:cs typeface="Arial"/>
                        </a:rPr>
                        <a:t>20</a:t>
                      </a:r>
                      <a:endParaRPr lang="en-US" sz="1600" dirty="0">
                        <a:latin typeface="Arial"/>
                        <a:cs typeface="Arial"/>
                      </a:endParaRPr>
                    </a:p>
                  </a:txBody>
                  <a:tcPr>
                    <a:solidFill>
                      <a:schemeClr val="bg1">
                        <a:lumMod val="85000"/>
                      </a:schemeClr>
                    </a:solidFill>
                  </a:tcPr>
                </a:tc>
                <a:tc>
                  <a:txBody>
                    <a:bodyPr/>
                    <a:lstStyle/>
                    <a:p>
                      <a:pPr algn="ctr"/>
                      <a:r>
                        <a:rPr lang="en-US" sz="1600" dirty="0" smtClean="0">
                          <a:latin typeface="Arial"/>
                          <a:cs typeface="Arial"/>
                        </a:rPr>
                        <a:t>0.2</a:t>
                      </a:r>
                      <a:endParaRPr lang="en-US" sz="1600" dirty="0">
                        <a:latin typeface="Arial"/>
                        <a:cs typeface="Arial"/>
                      </a:endParaRPr>
                    </a:p>
                  </a:txBody>
                  <a:tcPr>
                    <a:solidFill>
                      <a:schemeClr val="bg1">
                        <a:lumMod val="85000"/>
                      </a:schemeClr>
                    </a:solidFill>
                  </a:tcPr>
                </a:tc>
                <a:tc>
                  <a:txBody>
                    <a:bodyPr/>
                    <a:lstStyle/>
                    <a:p>
                      <a:pPr algn="ctr"/>
                      <a:r>
                        <a:rPr lang="en-US" sz="1600" dirty="0" smtClean="0">
                          <a:latin typeface="Arial"/>
                          <a:cs typeface="Arial"/>
                        </a:rPr>
                        <a:t>[1 2]</a:t>
                      </a:r>
                      <a:endParaRPr lang="en-US" sz="1600" dirty="0">
                        <a:latin typeface="Arial"/>
                        <a:cs typeface="Arial"/>
                      </a:endParaRPr>
                    </a:p>
                  </a:txBody>
                  <a:tcPr>
                    <a:solidFill>
                      <a:schemeClr val="accent3">
                        <a:lumMod val="40000"/>
                        <a:lumOff val="60000"/>
                      </a:schemeClr>
                    </a:solidFill>
                  </a:tcPr>
                </a:tc>
                <a:tc>
                  <a:txBody>
                    <a:bodyPr/>
                    <a:lstStyle/>
                    <a:p>
                      <a:pPr algn="ctr"/>
                      <a:r>
                        <a:rPr lang="en-US" sz="1600" dirty="0" smtClean="0">
                          <a:latin typeface="Arial"/>
                          <a:cs typeface="Arial"/>
                        </a:rPr>
                        <a:t>0.6</a:t>
                      </a:r>
                      <a:endParaRPr lang="en-US" sz="1600" dirty="0">
                        <a:latin typeface="Arial"/>
                        <a:cs typeface="Arial"/>
                      </a:endParaRPr>
                    </a:p>
                  </a:txBody>
                  <a:tcPr>
                    <a:solidFill>
                      <a:schemeClr val="accent3">
                        <a:lumMod val="40000"/>
                        <a:lumOff val="60000"/>
                      </a:schemeClr>
                    </a:solidFill>
                  </a:tcPr>
                </a:tc>
                <a:tc>
                  <a:txBody>
                    <a:bodyPr/>
                    <a:lstStyle/>
                    <a:p>
                      <a:pPr algn="ctr"/>
                      <a:r>
                        <a:rPr lang="en-US" sz="1600" dirty="0" smtClean="0">
                          <a:latin typeface="Arial"/>
                          <a:cs typeface="Arial"/>
                        </a:rPr>
                        <a:t>0.181</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70%</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0.177</a:t>
                      </a:r>
                      <a:endParaRPr lang="en-US" sz="1600" dirty="0">
                        <a:latin typeface="Arial"/>
                        <a:cs typeface="Arial"/>
                      </a:endParaRPr>
                    </a:p>
                  </a:txBody>
                  <a:tcPr>
                    <a:solidFill>
                      <a:schemeClr val="bg2">
                        <a:lumMod val="40000"/>
                        <a:lumOff val="60000"/>
                      </a:schemeClr>
                    </a:solidFill>
                  </a:tcPr>
                </a:tc>
              </a:tr>
              <a:tr h="370840">
                <a:tc>
                  <a:txBody>
                    <a:bodyPr/>
                    <a:lstStyle/>
                    <a:p>
                      <a:pPr algn="ctr"/>
                      <a:r>
                        <a:rPr lang="en-US" sz="1600" dirty="0" smtClean="0">
                          <a:latin typeface="Arial"/>
                          <a:cs typeface="Arial"/>
                        </a:rPr>
                        <a:t>20</a:t>
                      </a:r>
                      <a:endParaRPr lang="en-US" sz="1600" dirty="0">
                        <a:latin typeface="Arial"/>
                        <a:cs typeface="Arial"/>
                      </a:endParaRPr>
                    </a:p>
                  </a:txBody>
                  <a:tcPr>
                    <a:solidFill>
                      <a:schemeClr val="bg1">
                        <a:lumMod val="85000"/>
                      </a:schemeClr>
                    </a:solidFill>
                  </a:tcPr>
                </a:tc>
                <a:tc>
                  <a:txBody>
                    <a:bodyPr/>
                    <a:lstStyle/>
                    <a:p>
                      <a:pPr algn="ctr"/>
                      <a:r>
                        <a:rPr lang="en-US" sz="1600" dirty="0" smtClean="0">
                          <a:latin typeface="Arial"/>
                          <a:cs typeface="Arial"/>
                        </a:rPr>
                        <a:t>0.5</a:t>
                      </a:r>
                      <a:endParaRPr lang="en-US" sz="1600" dirty="0">
                        <a:latin typeface="Arial"/>
                        <a:cs typeface="Arial"/>
                      </a:endParaRPr>
                    </a:p>
                  </a:txBody>
                  <a:tcPr>
                    <a:solidFill>
                      <a:schemeClr val="bg1">
                        <a:lumMod val="85000"/>
                      </a:schemeClr>
                    </a:solidFill>
                  </a:tcPr>
                </a:tc>
                <a:tc>
                  <a:txBody>
                    <a:bodyPr/>
                    <a:lstStyle/>
                    <a:p>
                      <a:pPr algn="ctr"/>
                      <a:r>
                        <a:rPr lang="en-US" sz="1600" dirty="0" smtClean="0">
                          <a:latin typeface="Arial"/>
                          <a:cs typeface="Arial"/>
                        </a:rPr>
                        <a:t>[1 2]</a:t>
                      </a:r>
                      <a:endParaRPr lang="en-US" sz="1600" dirty="0">
                        <a:latin typeface="Arial"/>
                        <a:cs typeface="Arial"/>
                      </a:endParaRPr>
                    </a:p>
                  </a:txBody>
                  <a:tcPr>
                    <a:solidFill>
                      <a:schemeClr val="accent3">
                        <a:lumMod val="40000"/>
                        <a:lumOff val="60000"/>
                      </a:schemeClr>
                    </a:solidFill>
                  </a:tcPr>
                </a:tc>
                <a:tc>
                  <a:txBody>
                    <a:bodyPr/>
                    <a:lstStyle/>
                    <a:p>
                      <a:pPr algn="ctr"/>
                      <a:r>
                        <a:rPr lang="en-US" sz="1600" dirty="0" smtClean="0">
                          <a:latin typeface="Arial"/>
                          <a:cs typeface="Arial"/>
                        </a:rPr>
                        <a:t>0.6</a:t>
                      </a:r>
                      <a:endParaRPr lang="en-US" sz="1600" dirty="0">
                        <a:latin typeface="Arial"/>
                        <a:cs typeface="Arial"/>
                      </a:endParaRPr>
                    </a:p>
                  </a:txBody>
                  <a:tcPr>
                    <a:solidFill>
                      <a:schemeClr val="accent3">
                        <a:lumMod val="40000"/>
                        <a:lumOff val="60000"/>
                      </a:schemeClr>
                    </a:solidFill>
                  </a:tcPr>
                </a:tc>
                <a:tc>
                  <a:txBody>
                    <a:bodyPr/>
                    <a:lstStyle/>
                    <a:p>
                      <a:pPr algn="ctr"/>
                      <a:r>
                        <a:rPr lang="en-US" sz="1600" dirty="0" smtClean="0">
                          <a:latin typeface="Arial"/>
                          <a:cs typeface="Arial"/>
                        </a:rPr>
                        <a:t>0.068</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89%</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0.067</a:t>
                      </a:r>
                      <a:endParaRPr lang="en-US" sz="1600" dirty="0">
                        <a:latin typeface="Arial"/>
                        <a:cs typeface="Arial"/>
                      </a:endParaRPr>
                    </a:p>
                  </a:txBody>
                  <a:tcPr>
                    <a:solidFill>
                      <a:schemeClr val="bg2">
                        <a:lumMod val="40000"/>
                        <a:lumOff val="60000"/>
                      </a:schemeClr>
                    </a:solidFill>
                  </a:tcPr>
                </a:tc>
              </a:tr>
              <a:tr h="370840">
                <a:tc>
                  <a:txBody>
                    <a:bodyPr/>
                    <a:lstStyle/>
                    <a:p>
                      <a:pPr algn="ctr"/>
                      <a:r>
                        <a:rPr lang="en-US" sz="1600" dirty="0" smtClean="0">
                          <a:latin typeface="Arial"/>
                          <a:cs typeface="Arial"/>
                        </a:rPr>
                        <a:t>20</a:t>
                      </a:r>
                      <a:endParaRPr lang="en-US" sz="1600" dirty="0">
                        <a:latin typeface="Arial"/>
                        <a:cs typeface="Arial"/>
                      </a:endParaRPr>
                    </a:p>
                  </a:txBody>
                  <a:tcPr>
                    <a:solidFill>
                      <a:schemeClr val="bg1">
                        <a:lumMod val="85000"/>
                      </a:schemeClr>
                    </a:solidFill>
                  </a:tcPr>
                </a:tc>
                <a:tc>
                  <a:txBody>
                    <a:bodyPr/>
                    <a:lstStyle/>
                    <a:p>
                      <a:pPr algn="ctr"/>
                      <a:r>
                        <a:rPr lang="en-US" sz="1600" dirty="0" smtClean="0">
                          <a:latin typeface="Arial"/>
                          <a:cs typeface="Arial"/>
                        </a:rPr>
                        <a:t>1</a:t>
                      </a:r>
                      <a:endParaRPr lang="en-US" sz="1600" dirty="0">
                        <a:latin typeface="Arial"/>
                        <a:cs typeface="Arial"/>
                      </a:endParaRPr>
                    </a:p>
                  </a:txBody>
                  <a:tcPr>
                    <a:solidFill>
                      <a:schemeClr val="bg1">
                        <a:lumMod val="85000"/>
                      </a:schemeClr>
                    </a:solidFill>
                  </a:tcPr>
                </a:tc>
                <a:tc>
                  <a:txBody>
                    <a:bodyPr/>
                    <a:lstStyle/>
                    <a:p>
                      <a:pPr algn="ctr"/>
                      <a:r>
                        <a:rPr lang="en-US" sz="1600" dirty="0" smtClean="0">
                          <a:latin typeface="Arial"/>
                          <a:cs typeface="Arial"/>
                        </a:rPr>
                        <a:t>[2 1]</a:t>
                      </a:r>
                      <a:endParaRPr lang="en-US" sz="1600" dirty="0">
                        <a:latin typeface="Arial"/>
                        <a:cs typeface="Arial"/>
                      </a:endParaRPr>
                    </a:p>
                  </a:txBody>
                  <a:tcPr>
                    <a:solidFill>
                      <a:schemeClr val="accent3">
                        <a:lumMod val="40000"/>
                        <a:lumOff val="60000"/>
                      </a:schemeClr>
                    </a:solidFill>
                  </a:tcPr>
                </a:tc>
                <a:tc>
                  <a:txBody>
                    <a:bodyPr/>
                    <a:lstStyle/>
                    <a:p>
                      <a:pPr algn="ctr"/>
                      <a:r>
                        <a:rPr lang="en-US" sz="1600" dirty="0" smtClean="0">
                          <a:latin typeface="Arial"/>
                          <a:cs typeface="Arial"/>
                        </a:rPr>
                        <a:t>9.6</a:t>
                      </a:r>
                      <a:endParaRPr lang="en-US" sz="1600" dirty="0">
                        <a:latin typeface="Arial"/>
                        <a:cs typeface="Arial"/>
                      </a:endParaRPr>
                    </a:p>
                  </a:txBody>
                  <a:tcPr>
                    <a:solidFill>
                      <a:schemeClr val="accent3">
                        <a:lumMod val="40000"/>
                        <a:lumOff val="60000"/>
                      </a:schemeClr>
                    </a:solidFill>
                  </a:tcPr>
                </a:tc>
                <a:tc>
                  <a:txBody>
                    <a:bodyPr/>
                    <a:lstStyle/>
                    <a:p>
                      <a:pPr algn="ctr"/>
                      <a:r>
                        <a:rPr lang="en-US" sz="1600" dirty="0" smtClean="0">
                          <a:latin typeface="Arial"/>
                          <a:cs typeface="Arial"/>
                        </a:rPr>
                        <a:t>0.050</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99%</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0.048</a:t>
                      </a:r>
                      <a:endParaRPr lang="en-US" sz="1600" dirty="0">
                        <a:latin typeface="Arial"/>
                        <a:cs typeface="Arial"/>
                      </a:endParaRPr>
                    </a:p>
                  </a:txBody>
                  <a:tcPr>
                    <a:solidFill>
                      <a:schemeClr val="bg2">
                        <a:lumMod val="40000"/>
                        <a:lumOff val="60000"/>
                      </a:schemeClr>
                    </a:solidFill>
                  </a:tcPr>
                </a:tc>
              </a:tr>
              <a:tr h="370840">
                <a:tc>
                  <a:txBody>
                    <a:bodyPr/>
                    <a:lstStyle/>
                    <a:p>
                      <a:pPr algn="ctr"/>
                      <a:r>
                        <a:rPr lang="en-US" sz="1600" dirty="0" smtClean="0">
                          <a:latin typeface="Arial"/>
                          <a:cs typeface="Arial"/>
                        </a:rPr>
                        <a:t>22</a:t>
                      </a:r>
                      <a:endParaRPr lang="en-US" sz="1600" dirty="0">
                        <a:latin typeface="Arial"/>
                        <a:cs typeface="Arial"/>
                      </a:endParaRPr>
                    </a:p>
                  </a:txBody>
                  <a:tcPr>
                    <a:solidFill>
                      <a:schemeClr val="bg1">
                        <a:lumMod val="85000"/>
                      </a:schemeClr>
                    </a:solidFill>
                  </a:tcPr>
                </a:tc>
                <a:tc>
                  <a:txBody>
                    <a:bodyPr/>
                    <a:lstStyle/>
                    <a:p>
                      <a:pPr algn="ctr"/>
                      <a:r>
                        <a:rPr lang="en-US" sz="1600" dirty="0" smtClean="0">
                          <a:latin typeface="Arial"/>
                          <a:cs typeface="Arial"/>
                        </a:rPr>
                        <a:t>0.2</a:t>
                      </a:r>
                      <a:endParaRPr lang="en-US" sz="1600" dirty="0">
                        <a:latin typeface="Arial"/>
                        <a:cs typeface="Aria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a:cs typeface="Arial"/>
                        </a:rPr>
                        <a:t>[2 1]</a:t>
                      </a:r>
                    </a:p>
                  </a:txBody>
                  <a:tcPr>
                    <a:solidFill>
                      <a:schemeClr val="accent3">
                        <a:lumMod val="40000"/>
                        <a:lumOff val="60000"/>
                      </a:schemeClr>
                    </a:solidFill>
                  </a:tcPr>
                </a:tc>
                <a:tc>
                  <a:txBody>
                    <a:bodyPr/>
                    <a:lstStyle/>
                    <a:p>
                      <a:pPr algn="ctr"/>
                      <a:r>
                        <a:rPr lang="en-US" sz="1600" dirty="0" smtClean="0">
                          <a:latin typeface="Arial"/>
                          <a:cs typeface="Arial"/>
                        </a:rPr>
                        <a:t>18.2</a:t>
                      </a:r>
                      <a:endParaRPr lang="en-US" sz="1600" dirty="0">
                        <a:latin typeface="Arial"/>
                        <a:cs typeface="Arial"/>
                      </a:endParaRPr>
                    </a:p>
                  </a:txBody>
                  <a:tcPr>
                    <a:solidFill>
                      <a:schemeClr val="accent3">
                        <a:lumMod val="40000"/>
                        <a:lumOff val="60000"/>
                      </a:schemeClr>
                    </a:solidFill>
                  </a:tcPr>
                </a:tc>
                <a:tc>
                  <a:txBody>
                    <a:bodyPr/>
                    <a:lstStyle/>
                    <a:p>
                      <a:pPr algn="ctr"/>
                      <a:r>
                        <a:rPr lang="en-US" sz="1600" dirty="0" smtClean="0">
                          <a:latin typeface="Arial"/>
                          <a:cs typeface="Arial"/>
                        </a:rPr>
                        <a:t>7.216</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60%</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7.007</a:t>
                      </a:r>
                      <a:endParaRPr lang="en-US" sz="1600" dirty="0">
                        <a:latin typeface="Arial"/>
                        <a:cs typeface="Arial"/>
                      </a:endParaRPr>
                    </a:p>
                  </a:txBody>
                  <a:tcPr>
                    <a:solidFill>
                      <a:schemeClr val="bg2">
                        <a:lumMod val="40000"/>
                        <a:lumOff val="60000"/>
                      </a:schemeClr>
                    </a:solidFill>
                  </a:tcPr>
                </a:tc>
              </a:tr>
              <a:tr h="370840">
                <a:tc>
                  <a:txBody>
                    <a:bodyPr/>
                    <a:lstStyle/>
                    <a:p>
                      <a:pPr algn="ctr"/>
                      <a:r>
                        <a:rPr lang="en-US" sz="1600" dirty="0" smtClean="0">
                          <a:latin typeface="Arial"/>
                          <a:cs typeface="Arial"/>
                        </a:rPr>
                        <a:t>22</a:t>
                      </a:r>
                      <a:endParaRPr lang="en-US" sz="1600" dirty="0">
                        <a:latin typeface="Arial"/>
                        <a:cs typeface="Arial"/>
                      </a:endParaRPr>
                    </a:p>
                  </a:txBody>
                  <a:tcPr>
                    <a:solidFill>
                      <a:schemeClr val="bg1">
                        <a:lumMod val="85000"/>
                      </a:schemeClr>
                    </a:solidFill>
                  </a:tcPr>
                </a:tc>
                <a:tc>
                  <a:txBody>
                    <a:bodyPr/>
                    <a:lstStyle/>
                    <a:p>
                      <a:pPr algn="ctr"/>
                      <a:r>
                        <a:rPr lang="en-US" sz="1600" dirty="0" smtClean="0">
                          <a:latin typeface="Arial"/>
                          <a:cs typeface="Arial"/>
                        </a:rPr>
                        <a:t>0.5</a:t>
                      </a:r>
                      <a:endParaRPr lang="en-US" sz="1600" dirty="0">
                        <a:latin typeface="Arial"/>
                        <a:cs typeface="Aria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a:cs typeface="Arial"/>
                        </a:rPr>
                        <a:t>[2 1]</a:t>
                      </a:r>
                    </a:p>
                  </a:txBody>
                  <a:tcPr>
                    <a:solidFill>
                      <a:schemeClr val="accent3">
                        <a:lumMod val="40000"/>
                        <a:lumOff val="60000"/>
                      </a:schemeClr>
                    </a:solidFill>
                  </a:tcPr>
                </a:tc>
                <a:tc>
                  <a:txBody>
                    <a:bodyPr/>
                    <a:lstStyle/>
                    <a:p>
                      <a:pPr algn="ctr"/>
                      <a:r>
                        <a:rPr lang="en-US" sz="1600" dirty="0" smtClean="0">
                          <a:latin typeface="Arial"/>
                          <a:cs typeface="Arial"/>
                        </a:rPr>
                        <a:t>13.9</a:t>
                      </a:r>
                      <a:endParaRPr lang="en-US" sz="1600" dirty="0">
                        <a:latin typeface="Arial"/>
                        <a:cs typeface="Arial"/>
                      </a:endParaRPr>
                    </a:p>
                  </a:txBody>
                  <a:tcPr>
                    <a:solidFill>
                      <a:schemeClr val="accent3">
                        <a:lumMod val="40000"/>
                        <a:lumOff val="60000"/>
                      </a:schemeClr>
                    </a:solidFill>
                  </a:tcPr>
                </a:tc>
                <a:tc>
                  <a:txBody>
                    <a:bodyPr/>
                    <a:lstStyle/>
                    <a:p>
                      <a:pPr algn="ctr"/>
                      <a:r>
                        <a:rPr lang="en-US" sz="1600" dirty="0" smtClean="0">
                          <a:latin typeface="Arial"/>
                          <a:cs typeface="Arial"/>
                        </a:rPr>
                        <a:t>1.515</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89%</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1.482</a:t>
                      </a:r>
                      <a:endParaRPr lang="en-US" sz="1600" dirty="0">
                        <a:latin typeface="Arial"/>
                        <a:cs typeface="Arial"/>
                      </a:endParaRPr>
                    </a:p>
                  </a:txBody>
                  <a:tcPr>
                    <a:solidFill>
                      <a:schemeClr val="bg2">
                        <a:lumMod val="40000"/>
                        <a:lumOff val="60000"/>
                      </a:schemeClr>
                    </a:solidFill>
                  </a:tcPr>
                </a:tc>
              </a:tr>
              <a:tr h="370840">
                <a:tc>
                  <a:txBody>
                    <a:bodyPr/>
                    <a:lstStyle/>
                    <a:p>
                      <a:pPr algn="ctr"/>
                      <a:r>
                        <a:rPr lang="en-US" sz="1600" dirty="0" smtClean="0">
                          <a:latin typeface="Arial"/>
                          <a:cs typeface="Arial"/>
                        </a:rPr>
                        <a:t>22</a:t>
                      </a:r>
                      <a:endParaRPr lang="en-US" sz="1600" dirty="0">
                        <a:latin typeface="Arial"/>
                        <a:cs typeface="Arial"/>
                      </a:endParaRPr>
                    </a:p>
                  </a:txBody>
                  <a:tcPr>
                    <a:solidFill>
                      <a:schemeClr val="bg1">
                        <a:lumMod val="85000"/>
                      </a:schemeClr>
                    </a:solidFill>
                  </a:tcPr>
                </a:tc>
                <a:tc>
                  <a:txBody>
                    <a:bodyPr/>
                    <a:lstStyle/>
                    <a:p>
                      <a:pPr algn="ctr"/>
                      <a:r>
                        <a:rPr lang="en-US" sz="1600" dirty="0" smtClean="0">
                          <a:latin typeface="Arial"/>
                          <a:cs typeface="Arial"/>
                        </a:rPr>
                        <a:t>1</a:t>
                      </a:r>
                      <a:endParaRPr lang="en-US" sz="1600" dirty="0">
                        <a:latin typeface="Arial"/>
                        <a:cs typeface="Aria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a:cs typeface="Arial"/>
                        </a:rPr>
                        <a:t>[2 1]</a:t>
                      </a:r>
                    </a:p>
                  </a:txBody>
                  <a:tcPr>
                    <a:solidFill>
                      <a:schemeClr val="accent3">
                        <a:lumMod val="40000"/>
                        <a:lumOff val="60000"/>
                      </a:schemeClr>
                    </a:solidFill>
                  </a:tcPr>
                </a:tc>
                <a:tc>
                  <a:txBody>
                    <a:bodyPr/>
                    <a:lstStyle/>
                    <a:p>
                      <a:pPr algn="ctr"/>
                      <a:r>
                        <a:rPr lang="en-US" sz="1600" dirty="0" smtClean="0">
                          <a:latin typeface="Arial"/>
                          <a:cs typeface="Arial"/>
                        </a:rPr>
                        <a:t>9.6</a:t>
                      </a:r>
                      <a:endParaRPr lang="en-US" sz="1600" dirty="0">
                        <a:latin typeface="Arial"/>
                        <a:cs typeface="Arial"/>
                      </a:endParaRPr>
                    </a:p>
                  </a:txBody>
                  <a:tcPr>
                    <a:solidFill>
                      <a:schemeClr val="accent3">
                        <a:lumMod val="40000"/>
                        <a:lumOff val="60000"/>
                      </a:schemeClr>
                    </a:solidFill>
                  </a:tcPr>
                </a:tc>
                <a:tc>
                  <a:txBody>
                    <a:bodyPr/>
                    <a:lstStyle/>
                    <a:p>
                      <a:pPr algn="ctr"/>
                      <a:r>
                        <a:rPr lang="en-US" sz="1600" dirty="0" smtClean="0">
                          <a:latin typeface="Arial"/>
                          <a:cs typeface="Arial"/>
                        </a:rPr>
                        <a:t>0.351</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96%</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0.348</a:t>
                      </a:r>
                      <a:endParaRPr lang="en-US" sz="1600" dirty="0">
                        <a:latin typeface="Arial"/>
                        <a:cs typeface="Arial"/>
                      </a:endParaRPr>
                    </a:p>
                  </a:txBody>
                  <a:tcPr>
                    <a:solidFill>
                      <a:schemeClr val="bg2">
                        <a:lumMod val="40000"/>
                        <a:lumOff val="60000"/>
                      </a:schemeClr>
                    </a:solidFill>
                  </a:tcPr>
                </a:tc>
              </a:tr>
              <a:tr h="370840">
                <a:tc>
                  <a:txBody>
                    <a:bodyPr/>
                    <a:lstStyle/>
                    <a:p>
                      <a:pPr algn="ctr"/>
                      <a:r>
                        <a:rPr lang="en-US" sz="1600" dirty="0" smtClean="0">
                          <a:latin typeface="Arial"/>
                          <a:cs typeface="Arial"/>
                        </a:rPr>
                        <a:t>24</a:t>
                      </a:r>
                      <a:endParaRPr lang="en-US" sz="1600" dirty="0">
                        <a:latin typeface="Arial"/>
                        <a:cs typeface="Arial"/>
                      </a:endParaRPr>
                    </a:p>
                  </a:txBody>
                  <a:tcPr>
                    <a:solidFill>
                      <a:schemeClr val="bg1">
                        <a:lumMod val="85000"/>
                      </a:schemeClr>
                    </a:solidFill>
                  </a:tcPr>
                </a:tc>
                <a:tc>
                  <a:txBody>
                    <a:bodyPr/>
                    <a:lstStyle/>
                    <a:p>
                      <a:pPr algn="ctr"/>
                      <a:r>
                        <a:rPr lang="en-US" sz="1600" dirty="0" smtClean="0">
                          <a:latin typeface="Arial"/>
                          <a:cs typeface="Arial"/>
                        </a:rPr>
                        <a:t>0.2</a:t>
                      </a:r>
                      <a:endParaRPr lang="en-US" sz="1600" dirty="0">
                        <a:latin typeface="Arial"/>
                        <a:cs typeface="Aria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a:cs typeface="Arial"/>
                        </a:rPr>
                        <a:t>[2 1]</a:t>
                      </a:r>
                    </a:p>
                  </a:txBody>
                  <a:tcPr>
                    <a:solidFill>
                      <a:schemeClr val="accent3">
                        <a:lumMod val="40000"/>
                        <a:lumOff val="60000"/>
                      </a:schemeClr>
                    </a:solidFill>
                  </a:tcPr>
                </a:tc>
                <a:tc>
                  <a:txBody>
                    <a:bodyPr/>
                    <a:lstStyle/>
                    <a:p>
                      <a:pPr algn="ctr"/>
                      <a:r>
                        <a:rPr lang="en-US" sz="1600" dirty="0" smtClean="0">
                          <a:latin typeface="Arial"/>
                          <a:cs typeface="Arial"/>
                        </a:rPr>
                        <a:t>18.2</a:t>
                      </a:r>
                      <a:endParaRPr lang="en-US" sz="1600" dirty="0">
                        <a:latin typeface="Arial"/>
                        <a:cs typeface="Arial"/>
                      </a:endParaRPr>
                    </a:p>
                  </a:txBody>
                  <a:tcPr>
                    <a:solidFill>
                      <a:schemeClr val="accent3">
                        <a:lumMod val="40000"/>
                        <a:lumOff val="60000"/>
                      </a:schemeClr>
                    </a:solidFill>
                  </a:tcPr>
                </a:tc>
                <a:tc>
                  <a:txBody>
                    <a:bodyPr/>
                    <a:lstStyle/>
                    <a:p>
                      <a:pPr algn="ctr"/>
                      <a:r>
                        <a:rPr lang="en-US" sz="1600" dirty="0" smtClean="0">
                          <a:latin typeface="Arial"/>
                          <a:cs typeface="Arial"/>
                        </a:rPr>
                        <a:t>15.613</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14%</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15.287</a:t>
                      </a:r>
                      <a:endParaRPr lang="en-US" sz="1600" dirty="0">
                        <a:latin typeface="Arial"/>
                        <a:cs typeface="Arial"/>
                      </a:endParaRPr>
                    </a:p>
                  </a:txBody>
                  <a:tcPr>
                    <a:solidFill>
                      <a:schemeClr val="bg2">
                        <a:lumMod val="40000"/>
                        <a:lumOff val="60000"/>
                      </a:schemeClr>
                    </a:solidFill>
                  </a:tcPr>
                </a:tc>
              </a:tr>
              <a:tr h="370840">
                <a:tc>
                  <a:txBody>
                    <a:bodyPr/>
                    <a:lstStyle/>
                    <a:p>
                      <a:pPr algn="ctr"/>
                      <a:r>
                        <a:rPr lang="en-US" sz="1600" dirty="0" smtClean="0">
                          <a:latin typeface="Arial"/>
                          <a:cs typeface="Arial"/>
                        </a:rPr>
                        <a:t>24</a:t>
                      </a:r>
                      <a:endParaRPr lang="en-US" sz="1600" dirty="0">
                        <a:latin typeface="Arial"/>
                        <a:cs typeface="Arial"/>
                      </a:endParaRPr>
                    </a:p>
                  </a:txBody>
                  <a:tcPr>
                    <a:solidFill>
                      <a:schemeClr val="bg1">
                        <a:lumMod val="85000"/>
                      </a:schemeClr>
                    </a:solidFill>
                  </a:tcPr>
                </a:tc>
                <a:tc>
                  <a:txBody>
                    <a:bodyPr/>
                    <a:lstStyle/>
                    <a:p>
                      <a:pPr algn="ctr"/>
                      <a:r>
                        <a:rPr lang="en-US" sz="1600" dirty="0" smtClean="0">
                          <a:latin typeface="Arial"/>
                          <a:cs typeface="Arial"/>
                        </a:rPr>
                        <a:t>0.5</a:t>
                      </a:r>
                      <a:endParaRPr lang="en-US" sz="1600" dirty="0">
                        <a:latin typeface="Arial"/>
                        <a:cs typeface="Aria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a:cs typeface="Arial"/>
                        </a:rPr>
                        <a:t>[2 1]</a:t>
                      </a:r>
                    </a:p>
                  </a:txBody>
                  <a:tcPr>
                    <a:solidFill>
                      <a:schemeClr val="accent3">
                        <a:lumMod val="40000"/>
                        <a:lumOff val="60000"/>
                      </a:schemeClr>
                    </a:solidFill>
                  </a:tcPr>
                </a:tc>
                <a:tc>
                  <a:txBody>
                    <a:bodyPr/>
                    <a:lstStyle/>
                    <a:p>
                      <a:pPr algn="ctr"/>
                      <a:r>
                        <a:rPr lang="en-US" sz="1600" dirty="0" smtClean="0">
                          <a:latin typeface="Arial"/>
                          <a:cs typeface="Arial"/>
                        </a:rPr>
                        <a:t>14.4</a:t>
                      </a:r>
                      <a:endParaRPr lang="en-US" sz="1600" dirty="0">
                        <a:latin typeface="Arial"/>
                        <a:cs typeface="Arial"/>
                      </a:endParaRPr>
                    </a:p>
                  </a:txBody>
                  <a:tcPr>
                    <a:solidFill>
                      <a:schemeClr val="accent3">
                        <a:lumMod val="40000"/>
                        <a:lumOff val="60000"/>
                      </a:schemeClr>
                    </a:solidFill>
                  </a:tcPr>
                </a:tc>
                <a:tc>
                  <a:txBody>
                    <a:bodyPr/>
                    <a:lstStyle/>
                    <a:p>
                      <a:pPr algn="ctr"/>
                      <a:r>
                        <a:rPr lang="en-US" sz="1600" dirty="0" smtClean="0">
                          <a:latin typeface="Arial"/>
                          <a:cs typeface="Arial"/>
                        </a:rPr>
                        <a:t>6.390</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56%</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6.334</a:t>
                      </a:r>
                      <a:endParaRPr lang="en-US" sz="1600" dirty="0">
                        <a:latin typeface="Arial"/>
                        <a:cs typeface="Arial"/>
                      </a:endParaRPr>
                    </a:p>
                  </a:txBody>
                  <a:tcPr>
                    <a:solidFill>
                      <a:schemeClr val="bg2">
                        <a:lumMod val="40000"/>
                        <a:lumOff val="60000"/>
                      </a:schemeClr>
                    </a:solidFill>
                  </a:tcPr>
                </a:tc>
              </a:tr>
              <a:tr h="370840">
                <a:tc>
                  <a:txBody>
                    <a:bodyPr/>
                    <a:lstStyle/>
                    <a:p>
                      <a:pPr algn="ctr"/>
                      <a:r>
                        <a:rPr lang="en-US" sz="1600" dirty="0" smtClean="0">
                          <a:latin typeface="Arial"/>
                          <a:cs typeface="Arial"/>
                        </a:rPr>
                        <a:t>24</a:t>
                      </a:r>
                      <a:endParaRPr lang="en-US" sz="1600" dirty="0">
                        <a:latin typeface="Arial"/>
                        <a:cs typeface="Arial"/>
                      </a:endParaRPr>
                    </a:p>
                  </a:txBody>
                  <a:tcPr>
                    <a:solidFill>
                      <a:schemeClr val="bg1">
                        <a:lumMod val="85000"/>
                      </a:schemeClr>
                    </a:solidFill>
                  </a:tcPr>
                </a:tc>
                <a:tc>
                  <a:txBody>
                    <a:bodyPr/>
                    <a:lstStyle/>
                    <a:p>
                      <a:pPr algn="ctr"/>
                      <a:r>
                        <a:rPr lang="en-US" sz="1600" dirty="0" smtClean="0">
                          <a:latin typeface="Arial"/>
                          <a:cs typeface="Arial"/>
                        </a:rPr>
                        <a:t>1</a:t>
                      </a:r>
                      <a:endParaRPr lang="en-US" sz="1600" dirty="0">
                        <a:latin typeface="Arial"/>
                        <a:cs typeface="Aria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a:cs typeface="Arial"/>
                        </a:rPr>
                        <a:t>[2 1]</a:t>
                      </a:r>
                    </a:p>
                  </a:txBody>
                  <a:tcPr>
                    <a:solidFill>
                      <a:schemeClr val="accent3">
                        <a:lumMod val="40000"/>
                        <a:lumOff val="60000"/>
                      </a:schemeClr>
                    </a:solidFill>
                  </a:tcPr>
                </a:tc>
                <a:tc>
                  <a:txBody>
                    <a:bodyPr/>
                    <a:lstStyle/>
                    <a:p>
                      <a:pPr algn="ctr"/>
                      <a:r>
                        <a:rPr lang="en-US" sz="1600" dirty="0" smtClean="0">
                          <a:latin typeface="Arial"/>
                          <a:cs typeface="Arial"/>
                        </a:rPr>
                        <a:t>9.6</a:t>
                      </a:r>
                      <a:endParaRPr lang="en-US" sz="1600" dirty="0">
                        <a:latin typeface="Arial"/>
                        <a:cs typeface="Arial"/>
                      </a:endParaRPr>
                    </a:p>
                  </a:txBody>
                  <a:tcPr>
                    <a:solidFill>
                      <a:schemeClr val="accent3">
                        <a:lumMod val="40000"/>
                        <a:lumOff val="60000"/>
                      </a:schemeClr>
                    </a:solidFill>
                  </a:tcPr>
                </a:tc>
                <a:tc>
                  <a:txBody>
                    <a:bodyPr/>
                    <a:lstStyle/>
                    <a:p>
                      <a:pPr algn="ctr"/>
                      <a:r>
                        <a:rPr lang="en-US" sz="1600" dirty="0" smtClean="0">
                          <a:latin typeface="Arial"/>
                          <a:cs typeface="Arial"/>
                        </a:rPr>
                        <a:t>2.264</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76%</a:t>
                      </a:r>
                      <a:endParaRPr lang="en-US" sz="1600" dirty="0">
                        <a:latin typeface="Arial"/>
                        <a:cs typeface="Arial"/>
                      </a:endParaRPr>
                    </a:p>
                  </a:txBody>
                  <a:tcPr>
                    <a:solidFill>
                      <a:srgbClr val="FFBE7F"/>
                    </a:solidFill>
                  </a:tcPr>
                </a:tc>
                <a:tc>
                  <a:txBody>
                    <a:bodyPr/>
                    <a:lstStyle/>
                    <a:p>
                      <a:pPr algn="ctr"/>
                      <a:r>
                        <a:rPr lang="en-US" sz="1600" dirty="0" smtClean="0">
                          <a:latin typeface="Arial"/>
                          <a:cs typeface="Arial"/>
                        </a:rPr>
                        <a:t>2.236</a:t>
                      </a:r>
                      <a:endParaRPr lang="en-US" sz="1600" dirty="0">
                        <a:latin typeface="Arial"/>
                        <a:cs typeface="Arial"/>
                      </a:endParaRPr>
                    </a:p>
                  </a:txBody>
                  <a:tcPr>
                    <a:solidFill>
                      <a:schemeClr val="bg2">
                        <a:lumMod val="40000"/>
                        <a:lumOff val="60000"/>
                      </a:schemeClr>
                    </a:solidFill>
                  </a:tcPr>
                </a:tc>
              </a:tr>
            </a:tbl>
          </a:graphicData>
        </a:graphic>
      </p:graphicFrame>
      <p:sp>
        <p:nvSpPr>
          <p:cNvPr id="37889" name="Title 1"/>
          <p:cNvSpPr>
            <a:spLocks noGrp="1"/>
          </p:cNvSpPr>
          <p:nvPr>
            <p:ph type="title"/>
          </p:nvPr>
        </p:nvSpPr>
        <p:spPr/>
        <p:txBody>
          <a:bodyPr/>
          <a:lstStyle/>
          <a:p>
            <a:r>
              <a:rPr lang="en-US" dirty="0" smtClean="0">
                <a:latin typeface="Georgia" charset="0"/>
                <a:cs typeface="Georgia" charset="0"/>
              </a:rPr>
              <a:t>Tuple </a:t>
            </a:r>
            <a:r>
              <a:rPr lang="en-US" dirty="0">
                <a:latin typeface="Georgia" charset="0"/>
                <a:cs typeface="Georgia" charset="0"/>
              </a:rPr>
              <a:t>Based Planning and Execution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2895600"/>
            <a:ext cx="9747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2" name="Group 7"/>
          <p:cNvGrpSpPr>
            <a:grpSpLocks/>
          </p:cNvGrpSpPr>
          <p:nvPr/>
        </p:nvGrpSpPr>
        <p:grpSpPr bwMode="auto">
          <a:xfrm>
            <a:off x="87312" y="1371600"/>
            <a:ext cx="3341688" cy="1077913"/>
            <a:chOff x="4964768" y="1600200"/>
            <a:chExt cx="3341032" cy="1077239"/>
          </a:xfrm>
        </p:grpSpPr>
        <p:sp>
          <p:nvSpPr>
            <p:cNvPr id="37894" name="TextBox 5"/>
            <p:cNvSpPr txBox="1">
              <a:spLocks noChangeArrowheads="1"/>
            </p:cNvSpPr>
            <p:nvPr/>
          </p:nvSpPr>
          <p:spPr bwMode="auto">
            <a:xfrm>
              <a:off x="5410200" y="1600200"/>
              <a:ext cx="2895600" cy="107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dirty="0">
                  <a:solidFill>
                    <a:srgbClr val="000090"/>
                  </a:solidFill>
                  <a:latin typeface="Verdana" charset="0"/>
                  <a:cs typeface="Verdana" charset="0"/>
                </a:rPr>
                <a:t>SELECT</a:t>
              </a:r>
              <a:r>
                <a:rPr lang="en-US" sz="1600" dirty="0">
                  <a:latin typeface="Verdana" charset="0"/>
                  <a:cs typeface="Verdana" charset="0"/>
                </a:rPr>
                <a:t> *</a:t>
              </a:r>
            </a:p>
            <a:p>
              <a:r>
                <a:rPr lang="en-US" sz="1600" dirty="0">
                  <a:solidFill>
                    <a:srgbClr val="000090"/>
                  </a:solidFill>
                  <a:latin typeface="Verdana" charset="0"/>
                  <a:cs typeface="Verdana" charset="0"/>
                </a:rPr>
                <a:t>FROM</a:t>
              </a:r>
              <a:r>
                <a:rPr lang="en-US" sz="1600" dirty="0">
                  <a:latin typeface="Verdana" charset="0"/>
                  <a:cs typeface="Verdana" charset="0"/>
                </a:rPr>
                <a:t> Galaxy </a:t>
              </a:r>
              <a:r>
                <a:rPr lang="en-US" sz="1600" dirty="0">
                  <a:solidFill>
                    <a:srgbClr val="000090"/>
                  </a:solidFill>
                  <a:latin typeface="Verdana" charset="0"/>
                  <a:cs typeface="Verdana" charset="0"/>
                </a:rPr>
                <a:t>AS</a:t>
              </a:r>
              <a:r>
                <a:rPr lang="en-US" sz="1600" dirty="0">
                  <a:latin typeface="Verdana" charset="0"/>
                  <a:cs typeface="Verdana" charset="0"/>
                </a:rPr>
                <a:t> G</a:t>
              </a:r>
            </a:p>
            <a:p>
              <a:r>
                <a:rPr lang="en-US" sz="1600" dirty="0">
                  <a:solidFill>
                    <a:srgbClr val="000090"/>
                  </a:solidFill>
                  <a:latin typeface="Verdana" charset="0"/>
                  <a:cs typeface="Verdana" charset="0"/>
                </a:rPr>
                <a:t>WHERE</a:t>
              </a:r>
              <a:r>
                <a:rPr lang="en-US" sz="1600" dirty="0">
                  <a:latin typeface="Verdana" charset="0"/>
                  <a:cs typeface="Verdana" charset="0"/>
                </a:rPr>
                <a:t> </a:t>
              </a:r>
              <a:r>
                <a:rPr lang="en-US" sz="1600" dirty="0" err="1">
                  <a:latin typeface="Verdana" charset="0"/>
                  <a:cs typeface="Verdana" charset="0"/>
                </a:rPr>
                <a:t>G.r</a:t>
              </a:r>
              <a:r>
                <a:rPr lang="en-US" sz="1600" dirty="0">
                  <a:latin typeface="Verdana" charset="0"/>
                  <a:cs typeface="Verdana" charset="0"/>
                </a:rPr>
                <a:t> &lt; </a:t>
              </a:r>
              <a:r>
                <a:rPr lang="en-US" sz="1600" i="1" dirty="0">
                  <a:solidFill>
                    <a:srgbClr val="800000"/>
                  </a:solidFill>
                  <a:latin typeface="Verdana" charset="0"/>
                  <a:cs typeface="Verdana" charset="0"/>
                </a:rPr>
                <a:t>δ</a:t>
              </a:r>
              <a:r>
                <a:rPr lang="en-US" sz="1600" i="1" baseline="-25000" dirty="0">
                  <a:solidFill>
                    <a:srgbClr val="800000"/>
                  </a:solidFill>
                  <a:latin typeface="Verdana" charset="0"/>
                  <a:cs typeface="Verdana" charset="0"/>
                </a:rPr>
                <a:t>1</a:t>
              </a:r>
            </a:p>
            <a:p>
              <a:r>
                <a:rPr lang="en-US" sz="1600" dirty="0">
                  <a:solidFill>
                    <a:srgbClr val="000090"/>
                  </a:solidFill>
                  <a:latin typeface="Verdana" charset="0"/>
                  <a:cs typeface="Verdana" charset="0"/>
                </a:rPr>
                <a:t>AND</a:t>
              </a:r>
              <a:r>
                <a:rPr lang="en-US" sz="1600" dirty="0">
                  <a:latin typeface="Verdana" charset="0"/>
                  <a:cs typeface="Verdana" charset="0"/>
                </a:rPr>
                <a:t> G.q_r</a:t>
              </a:r>
              <a:r>
                <a:rPr lang="en-US" sz="1600" baseline="30000" dirty="0">
                  <a:latin typeface="Verdana" charset="0"/>
                  <a:cs typeface="Verdana" charset="0"/>
                </a:rPr>
                <a:t>2</a:t>
              </a:r>
              <a:r>
                <a:rPr lang="en-US" sz="1600" dirty="0">
                  <a:latin typeface="Verdana" charset="0"/>
                  <a:cs typeface="Verdana" charset="0"/>
                </a:rPr>
                <a:t>+G.u_r</a:t>
              </a:r>
              <a:r>
                <a:rPr lang="en-US" sz="1600" baseline="30000" dirty="0">
                  <a:latin typeface="Verdana" charset="0"/>
                  <a:cs typeface="Verdana" charset="0"/>
                </a:rPr>
                <a:t>2</a:t>
              </a:r>
              <a:r>
                <a:rPr lang="en-US" sz="1600" dirty="0">
                  <a:latin typeface="Verdana" charset="0"/>
                  <a:cs typeface="Verdana" charset="0"/>
                </a:rPr>
                <a:t> &gt; </a:t>
              </a:r>
              <a:r>
                <a:rPr lang="en-US" sz="1600" i="1" dirty="0">
                  <a:solidFill>
                    <a:srgbClr val="800000"/>
                  </a:solidFill>
                  <a:latin typeface="Verdana" charset="0"/>
                  <a:cs typeface="Verdana" charset="0"/>
                </a:rPr>
                <a:t>δ</a:t>
              </a:r>
              <a:r>
                <a:rPr lang="en-US" sz="1600" i="1" baseline="-25000" dirty="0">
                  <a:solidFill>
                    <a:srgbClr val="800000"/>
                  </a:solidFill>
                  <a:latin typeface="Verdana" charset="0"/>
                  <a:cs typeface="Verdana" charset="0"/>
                </a:rPr>
                <a:t>2</a:t>
              </a:r>
              <a:r>
                <a:rPr lang="en-US" sz="1600" baseline="30000" dirty="0">
                  <a:latin typeface="Verdana" charset="0"/>
                  <a:cs typeface="Verdana" charset="0"/>
                </a:rPr>
                <a:t>2</a:t>
              </a:r>
            </a:p>
          </p:txBody>
        </p:sp>
        <p:sp>
          <p:nvSpPr>
            <p:cNvPr id="37895" name="TextBox 6"/>
            <p:cNvSpPr txBox="1">
              <a:spLocks noChangeArrowheads="1"/>
            </p:cNvSpPr>
            <p:nvPr/>
          </p:nvSpPr>
          <p:spPr bwMode="auto">
            <a:xfrm>
              <a:off x="4964768" y="1600200"/>
              <a:ext cx="569675" cy="33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a:latin typeface="Verdana" charset="0"/>
                  <a:cs typeface="Verdana" charset="0"/>
                </a:rPr>
                <a:t>Q1:</a:t>
              </a:r>
            </a:p>
          </p:txBody>
        </p:sp>
      </p:grpSp>
      <p:sp>
        <p:nvSpPr>
          <p:cNvPr id="11" name="TextBox 5"/>
          <p:cNvSpPr txBox="1">
            <a:spLocks noChangeArrowheads="1"/>
          </p:cNvSpPr>
          <p:nvPr/>
        </p:nvSpPr>
        <p:spPr bwMode="auto">
          <a:xfrm>
            <a:off x="3200400" y="1864737"/>
            <a:ext cx="838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marL="285750" indent="-285750">
              <a:buFont typeface="Wingdings" charset="0"/>
              <a:buChar char="ß"/>
            </a:pPr>
            <a:r>
              <a:rPr lang="en-US" sz="1600" dirty="0" smtClean="0">
                <a:solidFill>
                  <a:srgbClr val="800000"/>
                </a:solidFill>
                <a:latin typeface="Verdana" charset="0"/>
                <a:cs typeface="Verdana" charset="0"/>
                <a:sym typeface="Wingdings"/>
              </a:rPr>
              <a:t>θ</a:t>
            </a:r>
            <a:r>
              <a:rPr lang="en-US" sz="1600" baseline="-25000" dirty="0" smtClean="0">
                <a:solidFill>
                  <a:srgbClr val="800000"/>
                </a:solidFill>
                <a:latin typeface="Verdana" charset="0"/>
                <a:cs typeface="Verdana" charset="0"/>
                <a:sym typeface="Wingdings"/>
              </a:rPr>
              <a:t>1</a:t>
            </a:r>
          </a:p>
          <a:p>
            <a:pPr marL="285750" indent="-285750">
              <a:buFont typeface="Wingdings" charset="0"/>
              <a:buChar char="ß"/>
            </a:pPr>
            <a:r>
              <a:rPr lang="en-US" sz="1600" dirty="0" smtClean="0">
                <a:solidFill>
                  <a:srgbClr val="800000"/>
                </a:solidFill>
                <a:latin typeface="Verdana" charset="0"/>
                <a:cs typeface="Verdana" charset="0"/>
                <a:sym typeface="Wingdings"/>
              </a:rPr>
              <a:t>θ</a:t>
            </a:r>
            <a:r>
              <a:rPr lang="en-US" sz="1600" baseline="-25000" dirty="0" smtClean="0">
                <a:solidFill>
                  <a:srgbClr val="800000"/>
                </a:solidFill>
                <a:latin typeface="Verdana" charset="0"/>
                <a:cs typeface="Verdana" charset="0"/>
                <a:sym typeface="Wingdings"/>
              </a:rPr>
              <a:t>2</a:t>
            </a:r>
            <a:r>
              <a:rPr lang="en-US" sz="1600" dirty="0" smtClean="0">
                <a:solidFill>
                  <a:srgbClr val="800000"/>
                </a:solidFill>
                <a:latin typeface="Verdana" charset="0"/>
                <a:cs typeface="Verdana" charset="0"/>
                <a:sym typeface="Wingdings"/>
              </a:rPr>
              <a:t> </a:t>
            </a:r>
            <a:endParaRPr lang="en-US" sz="1600" dirty="0">
              <a:solidFill>
                <a:srgbClr val="800000"/>
              </a:solidFill>
              <a:latin typeface="Verdana" charset="0"/>
              <a:cs typeface="Verdana" charset="0"/>
            </a:endParaRPr>
          </a:p>
        </p:txBody>
      </p:sp>
      <p:sp>
        <p:nvSpPr>
          <p:cNvPr id="2" name="Rectangle 1"/>
          <p:cNvSpPr/>
          <p:nvPr/>
        </p:nvSpPr>
        <p:spPr bwMode="auto">
          <a:xfrm>
            <a:off x="6248400" y="3187700"/>
            <a:ext cx="1143000" cy="3276600"/>
          </a:xfrm>
          <a:prstGeom prst="rect">
            <a:avLst/>
          </a:prstGeom>
          <a:noFill/>
          <a:ln w="2857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3" name="Rectangular Callout 2"/>
          <p:cNvSpPr/>
          <p:nvPr/>
        </p:nvSpPr>
        <p:spPr bwMode="auto">
          <a:xfrm>
            <a:off x="3276600" y="3733800"/>
            <a:ext cx="2286000" cy="762000"/>
          </a:xfrm>
          <a:prstGeom prst="wedgeRectCallout">
            <a:avLst>
              <a:gd name="adj1" fmla="val 83334"/>
              <a:gd name="adj2" fmla="val 118910"/>
            </a:avLst>
          </a:prstGeom>
          <a:solidFill>
            <a:srgbClr val="FFFFFF"/>
          </a:solidFill>
          <a:ln w="2857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a:cs typeface="Arial"/>
              </a:rPr>
              <a:t>Over 50% gains in most cases</a:t>
            </a:r>
          </a:p>
        </p:txBody>
      </p:sp>
      <p:sp>
        <p:nvSpPr>
          <p:cNvPr id="12" name="Rectangle 11"/>
          <p:cNvSpPr/>
          <p:nvPr/>
        </p:nvSpPr>
        <p:spPr bwMode="auto">
          <a:xfrm>
            <a:off x="5181600" y="3200400"/>
            <a:ext cx="914400" cy="3276600"/>
          </a:xfrm>
          <a:prstGeom prst="rect">
            <a:avLst/>
          </a:prstGeom>
          <a:noFill/>
          <a:ln w="2857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13" name="Rectangle 12"/>
          <p:cNvSpPr/>
          <p:nvPr/>
        </p:nvSpPr>
        <p:spPr bwMode="auto">
          <a:xfrm>
            <a:off x="7620000" y="3200400"/>
            <a:ext cx="914400" cy="3276600"/>
          </a:xfrm>
          <a:prstGeom prst="rect">
            <a:avLst/>
          </a:prstGeom>
          <a:noFill/>
          <a:ln w="2857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14" name="Rectangular Callout 13"/>
          <p:cNvSpPr/>
          <p:nvPr/>
        </p:nvSpPr>
        <p:spPr bwMode="auto">
          <a:xfrm>
            <a:off x="1905000" y="3810000"/>
            <a:ext cx="2438400" cy="762000"/>
          </a:xfrm>
          <a:prstGeom prst="wedgeRectCallout">
            <a:avLst>
              <a:gd name="adj1" fmla="val 83334"/>
              <a:gd name="adj2" fmla="val 118910"/>
            </a:avLst>
          </a:prstGeom>
          <a:solidFill>
            <a:srgbClr val="FFFFFF"/>
          </a:solidFill>
          <a:ln w="2857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a:cs typeface="Arial"/>
              </a:rPr>
              <a:t>Very close to the optimal in all cases</a:t>
            </a:r>
            <a:endParaRPr kumimoji="0" lang="en-US" sz="2000" b="0" i="0" u="none" strike="noStrike" cap="none" normalizeH="0" baseline="0" dirty="0" smtClean="0">
              <a:ln>
                <a:noFill/>
              </a:ln>
              <a:solidFill>
                <a:schemeClr val="tx1"/>
              </a:solidFill>
              <a:effectLst/>
              <a:latin typeface="Arial"/>
              <a:cs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0432"/>
    </mc:Choice>
    <mc:Fallback xmlns="">
      <p:transition xmlns:p14="http://schemas.microsoft.com/office/powerpoint/2010/main" spd="slow" advTm="7043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7">
                                            <p:txEl>
                                              <p:pRg st="0" end="0"/>
                                            </p:txEl>
                                          </p:spTgt>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7" grpId="0" build="allAtOnce" animBg="1"/>
      <p:bldP spid="5" grpId="0" animBg="1"/>
      <p:bldP spid="2" grpId="0" animBg="1"/>
      <p:bldP spid="2" grpId="1" animBg="1"/>
      <p:bldP spid="3" grpId="0" animBg="1"/>
      <p:bldP spid="3" grpId="1"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atin typeface="Georgia" charset="0"/>
              </a:rPr>
              <a:t>Conclusions</a:t>
            </a:r>
          </a:p>
        </p:txBody>
      </p:sp>
      <p:sp>
        <p:nvSpPr>
          <p:cNvPr id="38914" name="Content Placeholder 2"/>
          <p:cNvSpPr>
            <a:spLocks noGrp="1"/>
          </p:cNvSpPr>
          <p:nvPr>
            <p:ph idx="1"/>
          </p:nvPr>
        </p:nvSpPr>
        <p:spPr>
          <a:xfrm>
            <a:off x="381000" y="1371600"/>
            <a:ext cx="8534400" cy="5334000"/>
          </a:xfrm>
        </p:spPr>
        <p:txBody>
          <a:bodyPr/>
          <a:lstStyle/>
          <a:p>
            <a:r>
              <a:rPr lang="en-US" dirty="0">
                <a:latin typeface="Arial" charset="0"/>
                <a:cs typeface="Arial" charset="0"/>
              </a:rPr>
              <a:t>Optimize probabilistic threshold selections</a:t>
            </a:r>
          </a:p>
          <a:p>
            <a:pPr lvl="1"/>
            <a:r>
              <a:rPr lang="en-US" dirty="0" smtClean="0">
                <a:latin typeface="Arial" charset="0"/>
                <a:cs typeface="Arial" charset="0"/>
              </a:rPr>
              <a:t>Fast filters to avoid integrals</a:t>
            </a:r>
          </a:p>
          <a:p>
            <a:pPr lvl="1"/>
            <a:r>
              <a:rPr lang="en-US" dirty="0">
                <a:latin typeface="Arial" charset="0"/>
                <a:cs typeface="Arial" charset="0"/>
              </a:rPr>
              <a:t>R</a:t>
            </a:r>
            <a:r>
              <a:rPr lang="en-US" dirty="0" smtClean="0">
                <a:latin typeface="Arial" charset="0"/>
                <a:cs typeface="Arial" charset="0"/>
              </a:rPr>
              <a:t>educing </a:t>
            </a:r>
            <a:r>
              <a:rPr lang="en-US" dirty="0">
                <a:latin typeface="Arial" charset="0"/>
                <a:cs typeface="Arial" charset="0"/>
              </a:rPr>
              <a:t>dimensionality of integration </a:t>
            </a:r>
            <a:r>
              <a:rPr lang="en-US" dirty="0" smtClean="0">
                <a:latin typeface="Arial" charset="0"/>
                <a:cs typeface="Arial" charset="0"/>
              </a:rPr>
              <a:t>by linear transformation</a:t>
            </a:r>
          </a:p>
          <a:p>
            <a:r>
              <a:rPr lang="en-US" dirty="0" smtClean="0">
                <a:latin typeface="Arial" charset="0"/>
                <a:cs typeface="Arial" charset="0"/>
              </a:rPr>
              <a:t>Optimize probabilistic threshold joins</a:t>
            </a:r>
          </a:p>
          <a:p>
            <a:pPr lvl="1"/>
            <a:r>
              <a:rPr lang="en-US" dirty="0" smtClean="0">
                <a:latin typeface="Arial" charset="0"/>
                <a:cs typeface="Arial" charset="0"/>
              </a:rPr>
              <a:t>Filtered cross-product using </a:t>
            </a:r>
            <a:r>
              <a:rPr lang="en-US" dirty="0">
                <a:latin typeface="Arial" charset="0"/>
                <a:cs typeface="Arial" charset="0"/>
              </a:rPr>
              <a:t>new indexes</a:t>
            </a:r>
          </a:p>
          <a:p>
            <a:r>
              <a:rPr lang="en-US" dirty="0">
                <a:latin typeface="Arial" charset="0"/>
                <a:cs typeface="Arial" charset="0"/>
              </a:rPr>
              <a:t>Dynamic, per-tuple based planning</a:t>
            </a:r>
          </a:p>
          <a:p>
            <a:r>
              <a:rPr lang="en-US" dirty="0">
                <a:latin typeface="Arial" charset="0"/>
                <a:cs typeface="Arial" charset="0"/>
              </a:rPr>
              <a:t>Evaluation</a:t>
            </a:r>
          </a:p>
          <a:p>
            <a:pPr lvl="1"/>
            <a:r>
              <a:rPr lang="en-US" dirty="0">
                <a:latin typeface="Arial" charset="0"/>
                <a:cs typeface="Arial" charset="0"/>
              </a:rPr>
              <a:t>Significant performance gains over the state-of-the-art indexing technique and query optimizer</a:t>
            </a:r>
          </a:p>
          <a:p>
            <a:r>
              <a:rPr lang="en-US" dirty="0">
                <a:latin typeface="Arial" charset="0"/>
                <a:cs typeface="Arial" charset="0"/>
              </a:rPr>
              <a:t>Future work</a:t>
            </a:r>
          </a:p>
          <a:p>
            <a:pPr lvl="1"/>
            <a:r>
              <a:rPr lang="en-US" dirty="0">
                <a:latin typeface="Arial" charset="0"/>
                <a:cs typeface="Arial" charset="0"/>
              </a:rPr>
              <a:t>Extend to a larger class of queries including group-by aggregates</a:t>
            </a:r>
          </a:p>
          <a:p>
            <a:pPr lvl="1"/>
            <a:r>
              <a:rPr lang="en-US" dirty="0">
                <a:latin typeface="Arial" charset="0"/>
                <a:cs typeface="Arial" charset="0"/>
              </a:rPr>
              <a:t>Support user-defined functions</a:t>
            </a:r>
          </a:p>
          <a:p>
            <a:pPr lvl="1"/>
            <a:r>
              <a:rPr lang="en-US" dirty="0" smtClean="0">
                <a:latin typeface="Arial" charset="0"/>
                <a:cs typeface="Arial" charset="0"/>
              </a:rPr>
              <a:t>Query optimization with correlated tuples</a:t>
            </a:r>
            <a:endParaRPr lang="en-US" dirty="0">
              <a:latin typeface="Arial" charset="0"/>
              <a:cs typeface="Arial" charset="0"/>
            </a:endParaRPr>
          </a:p>
          <a:p>
            <a:endParaRPr lang="en-US" dirty="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3797"/>
    </mc:Choice>
    <mc:Fallback xmlns="">
      <p:transition xmlns:p14="http://schemas.microsoft.com/office/powerpoint/2010/main" spd="slow" advTm="43797"/>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a:latin typeface="Georgia" charset="0"/>
              </a:rPr>
              <a:t>Thank you!</a:t>
            </a:r>
          </a:p>
        </p:txBody>
      </p:sp>
      <p:sp>
        <p:nvSpPr>
          <p:cNvPr id="4099" name="Rectangle 3"/>
          <p:cNvSpPr>
            <a:spLocks noGrp="1" noChangeArrowheads="1"/>
          </p:cNvSpPr>
          <p:nvPr>
            <p:ph idx="1"/>
          </p:nvPr>
        </p:nvSpPr>
        <p:spPr>
          <a:xfrm>
            <a:off x="3352800" y="2438400"/>
            <a:ext cx="2514600" cy="762000"/>
          </a:xfrm>
          <a:extLst/>
        </p:spPr>
        <p:txBody>
          <a:bodyPr/>
          <a:lstStyle/>
          <a:p>
            <a:pPr marL="0" indent="0" eaLnBrk="1" hangingPunct="1">
              <a:buFont typeface="Wingdings" charset="0"/>
              <a:buNone/>
              <a:defRPr/>
            </a:pPr>
            <a:r>
              <a:rPr lang="en-US" sz="5400" dirty="0" smtClean="0">
                <a:solidFill>
                  <a:srgbClr val="800000"/>
                </a:solidFill>
                <a:effectLst>
                  <a:reflection blurRad="6350" stA="55000" endA="300" endPos="45500" dir="5400000" sy="-100000" algn="bl" rotWithShape="0"/>
                </a:effectLst>
                <a:cs typeface="+mn-cs"/>
              </a:rPr>
              <a:t>Q &amp; A</a:t>
            </a:r>
            <a:endParaRPr lang="en-US" sz="5400" dirty="0">
              <a:solidFill>
                <a:srgbClr val="800000"/>
              </a:solidFill>
              <a:effectLst>
                <a:reflection blurRad="6350" stA="55000" endA="300" endPos="45500" dir="5400000" sy="-100000" algn="bl" rotWithShape="0"/>
              </a:effectLst>
              <a:cs typeface="+mn-cs"/>
            </a:endParaRPr>
          </a:p>
        </p:txBody>
      </p:sp>
      <p:sp>
        <p:nvSpPr>
          <p:cNvPr id="39939" name="Rectangle 1"/>
          <p:cNvSpPr txBox="1">
            <a:spLocks noChangeArrowheads="1"/>
          </p:cNvSpPr>
          <p:nvPr/>
        </p:nvSpPr>
        <p:spPr bwMode="auto">
          <a:xfrm>
            <a:off x="2438400" y="4267200"/>
            <a:ext cx="64008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cs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Geneva" charset="0"/>
                <a:ea typeface="ＭＳ Ｐゴシック" charset="0"/>
              </a:defRPr>
            </a:lvl9pPr>
          </a:lstStyle>
          <a:p>
            <a:pPr algn="r">
              <a:spcBef>
                <a:spcPts val="700"/>
              </a:spcBef>
            </a:pPr>
            <a:r>
              <a:rPr lang="en-US">
                <a:solidFill>
                  <a:srgbClr val="595959"/>
                </a:solidFill>
                <a:latin typeface="Georgia" charset="0"/>
                <a:cs typeface="Georgia" charset="0"/>
              </a:rPr>
              <a:t>Optimizing Probabilistic Query Processing on Continuous Uncertain Data </a:t>
            </a:r>
          </a:p>
          <a:p>
            <a:pPr algn="r">
              <a:spcBef>
                <a:spcPts val="700"/>
              </a:spcBef>
            </a:pPr>
            <a:endParaRPr lang="en-US" sz="1000">
              <a:solidFill>
                <a:srgbClr val="595959"/>
              </a:solidFill>
              <a:latin typeface="Georgia" charset="0"/>
              <a:cs typeface="Georgia" charset="0"/>
            </a:endParaRPr>
          </a:p>
          <a:p>
            <a:pPr algn="r">
              <a:spcBef>
                <a:spcPts val="700"/>
              </a:spcBef>
            </a:pPr>
            <a:r>
              <a:rPr lang="en-US" sz="1800">
                <a:solidFill>
                  <a:srgbClr val="595959"/>
                </a:solidFill>
                <a:latin typeface="Georgia" charset="0"/>
                <a:cs typeface="Georgia" charset="0"/>
              </a:rPr>
              <a:t>Liping Peng  Yanlei Diao  Anna Liu</a:t>
            </a:r>
          </a:p>
          <a:p>
            <a:pPr algn="r">
              <a:spcBef>
                <a:spcPts val="700"/>
              </a:spcBef>
            </a:pPr>
            <a:endParaRPr lang="en-US" sz="1000">
              <a:solidFill>
                <a:srgbClr val="595959"/>
              </a:solidFill>
              <a:latin typeface="Verdana" charset="0"/>
            </a:endParaRPr>
          </a:p>
          <a:p>
            <a:pPr algn="r">
              <a:spcBef>
                <a:spcPts val="700"/>
              </a:spcBef>
            </a:pPr>
            <a:r>
              <a:rPr lang="en-US" sz="1800" b="1">
                <a:solidFill>
                  <a:srgbClr val="595959"/>
                </a:solidFill>
                <a:latin typeface="Verdana" charset="0"/>
              </a:rPr>
              <a:t>http://claro.cs.umass.edu/</a:t>
            </a:r>
          </a:p>
        </p:txBody>
      </p:sp>
    </p:spTree>
  </p:cSld>
  <p:clrMapOvr>
    <a:masterClrMapping/>
  </p:clrMapOvr>
  <mc:AlternateContent xmlns:mc="http://schemas.openxmlformats.org/markup-compatibility/2006" xmlns:p14="http://schemas.microsoft.com/office/powerpoint/2010/main">
    <mc:Choice Requires="p14">
      <p:transition spd="slow" p14:dur="2000" advTm="2170"/>
    </mc:Choice>
    <mc:Fallback xmlns="">
      <p:transition xmlns:p14="http://schemas.microsoft.com/office/powerpoint/2010/main" spd="slow" advTm="217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atin typeface="Georgia" charset="0"/>
              </a:rPr>
              <a:t>Challenges &amp; Contributions</a:t>
            </a:r>
          </a:p>
        </p:txBody>
      </p:sp>
      <p:sp>
        <p:nvSpPr>
          <p:cNvPr id="5" name="Rounded Rectangle 4"/>
          <p:cNvSpPr/>
          <p:nvPr/>
        </p:nvSpPr>
        <p:spPr bwMode="auto">
          <a:xfrm>
            <a:off x="4648200" y="2743200"/>
            <a:ext cx="4343400" cy="7620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nchor="ctr"/>
          <a:lstStyle/>
          <a:p>
            <a:pPr>
              <a:defRPr/>
            </a:pPr>
            <a:r>
              <a:rPr lang="en-US" altLang="zh-CN" sz="2000" dirty="0">
                <a:solidFill>
                  <a:schemeClr val="tx1"/>
                </a:solidFill>
                <a:latin typeface="Arial"/>
                <a:cs typeface="Arial"/>
              </a:rPr>
              <a:t>Index for c</a:t>
            </a:r>
            <a:r>
              <a:rPr lang="en-US" sz="2000" dirty="0">
                <a:solidFill>
                  <a:schemeClr val="tx1"/>
                </a:solidFill>
                <a:latin typeface="Arial"/>
                <a:cs typeface="Arial"/>
              </a:rPr>
              <a:t>ontinuous uncertain data</a:t>
            </a:r>
          </a:p>
        </p:txBody>
      </p:sp>
      <p:sp>
        <p:nvSpPr>
          <p:cNvPr id="6" name="Rounded Rectangle 5"/>
          <p:cNvSpPr/>
          <p:nvPr/>
        </p:nvSpPr>
        <p:spPr bwMode="auto">
          <a:xfrm>
            <a:off x="4648200" y="1981200"/>
            <a:ext cx="4343400" cy="5334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defRPr/>
            </a:pPr>
            <a:r>
              <a:rPr lang="en-US" altLang="zh-CN" sz="2000" dirty="0">
                <a:solidFill>
                  <a:schemeClr val="tx1"/>
                </a:solidFill>
                <a:latin typeface="Arial"/>
                <a:cs typeface="Arial"/>
              </a:rPr>
              <a:t>Reduce dimensionality of integration</a:t>
            </a:r>
            <a:endParaRPr lang="en-US" sz="2000" dirty="0">
              <a:solidFill>
                <a:schemeClr val="tx1"/>
              </a:solidFill>
              <a:latin typeface="Arial"/>
              <a:cs typeface="Arial"/>
            </a:endParaRPr>
          </a:p>
        </p:txBody>
      </p:sp>
      <p:sp>
        <p:nvSpPr>
          <p:cNvPr id="7" name="Rounded Rectangle 6"/>
          <p:cNvSpPr/>
          <p:nvPr/>
        </p:nvSpPr>
        <p:spPr bwMode="auto">
          <a:xfrm>
            <a:off x="4648200" y="1447800"/>
            <a:ext cx="4343400" cy="5334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defRPr/>
            </a:pPr>
            <a:r>
              <a:rPr lang="en-US" altLang="zh-CN" sz="2000" dirty="0" smtClean="0">
                <a:solidFill>
                  <a:schemeClr val="tx1"/>
                </a:solidFill>
                <a:latin typeface="Arial"/>
                <a:cs typeface="Arial"/>
              </a:rPr>
              <a:t>Find upper bounds for fast filtering</a:t>
            </a:r>
            <a:endParaRPr lang="en-US" sz="2000" dirty="0">
              <a:solidFill>
                <a:schemeClr val="tx1"/>
              </a:solidFill>
              <a:latin typeface="Arial"/>
              <a:cs typeface="Arial"/>
            </a:endParaRPr>
          </a:p>
        </p:txBody>
      </p:sp>
      <p:sp>
        <p:nvSpPr>
          <p:cNvPr id="8" name="Rounded Rectangle 7"/>
          <p:cNvSpPr/>
          <p:nvPr/>
        </p:nvSpPr>
        <p:spPr bwMode="auto">
          <a:xfrm>
            <a:off x="4648200" y="3733800"/>
            <a:ext cx="4343400" cy="11430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nchor="ctr"/>
          <a:lstStyle/>
          <a:p>
            <a:pPr>
              <a:defRPr/>
            </a:pPr>
            <a:r>
              <a:rPr lang="en-US" altLang="zh-CN" sz="2000" dirty="0">
                <a:solidFill>
                  <a:schemeClr val="tx1"/>
                </a:solidFill>
                <a:latin typeface="Arial"/>
                <a:cs typeface="Arial"/>
              </a:rPr>
              <a:t>Dynamic, per-tuple based planning</a:t>
            </a:r>
            <a:endParaRPr lang="en-US" sz="2000" dirty="0">
              <a:solidFill>
                <a:schemeClr val="tx1"/>
              </a:solidFill>
              <a:latin typeface="Arial"/>
              <a:cs typeface="Arial"/>
            </a:endParaRPr>
          </a:p>
        </p:txBody>
      </p:sp>
      <p:sp>
        <p:nvSpPr>
          <p:cNvPr id="9" name="Rounded Rectangle 8"/>
          <p:cNvSpPr/>
          <p:nvPr/>
        </p:nvSpPr>
        <p:spPr bwMode="auto">
          <a:xfrm>
            <a:off x="152400" y="1447800"/>
            <a:ext cx="4191000" cy="1066800"/>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CN" sz="2000" dirty="0">
                <a:solidFill>
                  <a:schemeClr val="tx1"/>
                </a:solidFill>
                <a:latin typeface="Arial"/>
                <a:cs typeface="Arial"/>
              </a:rPr>
              <a:t>        </a:t>
            </a:r>
            <a:r>
              <a:rPr lang="en-US" altLang="zh-CN" sz="2000" dirty="0" smtClean="0">
                <a:solidFill>
                  <a:schemeClr val="tx1"/>
                </a:solidFill>
                <a:latin typeface="Arial"/>
                <a:cs typeface="Arial"/>
              </a:rPr>
              <a:t>  : TEP </a:t>
            </a:r>
            <a:r>
              <a:rPr lang="en-US" altLang="zh-CN" sz="2000" dirty="0">
                <a:solidFill>
                  <a:schemeClr val="tx1"/>
                </a:solidFill>
                <a:latin typeface="Arial"/>
                <a:cs typeface="Arial"/>
              </a:rPr>
              <a:t>computation involves </a:t>
            </a:r>
          </a:p>
          <a:p>
            <a:pPr algn="ctr">
              <a:defRPr/>
            </a:pPr>
            <a:r>
              <a:rPr lang="en-US" altLang="zh-CN" sz="2000" dirty="0">
                <a:solidFill>
                  <a:schemeClr val="tx1"/>
                </a:solidFill>
                <a:latin typeface="Arial"/>
                <a:cs typeface="Arial"/>
              </a:rPr>
              <a:t>high-dimensional integrals</a:t>
            </a:r>
            <a:endParaRPr lang="en-US" sz="2000" dirty="0">
              <a:solidFill>
                <a:schemeClr val="tx1"/>
              </a:solidFill>
              <a:latin typeface="Arial"/>
              <a:cs typeface="Arial"/>
            </a:endParaRPr>
          </a:p>
        </p:txBody>
      </p:sp>
      <p:sp>
        <p:nvSpPr>
          <p:cNvPr id="10" name="Rounded Rectangle 9"/>
          <p:cNvSpPr/>
          <p:nvPr/>
        </p:nvSpPr>
        <p:spPr bwMode="auto">
          <a:xfrm>
            <a:off x="152400" y="2743200"/>
            <a:ext cx="4191000" cy="762000"/>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algn="ctr">
              <a:defRPr/>
            </a:pPr>
            <a:r>
              <a:rPr lang="en-US" altLang="zh-CN" sz="2000" dirty="0">
                <a:solidFill>
                  <a:schemeClr val="tx1"/>
                </a:solidFill>
                <a:latin typeface="Arial"/>
                <a:cs typeface="Arial"/>
              </a:rPr>
              <a:t>                         </a:t>
            </a:r>
            <a:r>
              <a:rPr lang="en-US" altLang="zh-CN" sz="2000" dirty="0" smtClean="0">
                <a:solidFill>
                  <a:schemeClr val="tx1"/>
                </a:solidFill>
                <a:latin typeface="Arial"/>
                <a:cs typeface="Arial"/>
              </a:rPr>
              <a:t> : </a:t>
            </a:r>
            <a:r>
              <a:rPr lang="en-US" altLang="zh-CN" sz="2000" dirty="0">
                <a:solidFill>
                  <a:schemeClr val="tx1"/>
                </a:solidFill>
                <a:latin typeface="Arial"/>
                <a:cs typeface="Arial"/>
              </a:rPr>
              <a:t>L</a:t>
            </a:r>
            <a:r>
              <a:rPr lang="en-US" altLang="zh-CN" sz="2000" dirty="0" smtClean="0">
                <a:solidFill>
                  <a:schemeClr val="tx1"/>
                </a:solidFill>
                <a:latin typeface="Arial"/>
                <a:cs typeface="Arial"/>
              </a:rPr>
              <a:t>arge numbers </a:t>
            </a:r>
          </a:p>
          <a:p>
            <a:pPr algn="ctr">
              <a:defRPr/>
            </a:pPr>
            <a:r>
              <a:rPr lang="en-US" altLang="zh-CN" sz="2000" dirty="0" smtClean="0">
                <a:solidFill>
                  <a:schemeClr val="tx1"/>
                </a:solidFill>
                <a:latin typeface="Arial"/>
                <a:cs typeface="Arial"/>
              </a:rPr>
              <a:t>of </a:t>
            </a:r>
            <a:r>
              <a:rPr lang="en-US" altLang="zh-CN" sz="2000" dirty="0">
                <a:solidFill>
                  <a:schemeClr val="tx1"/>
                </a:solidFill>
                <a:latin typeface="Arial"/>
                <a:cs typeface="Arial"/>
              </a:rPr>
              <a:t>intermediate tuples </a:t>
            </a:r>
            <a:endParaRPr lang="en-US" sz="2000" dirty="0">
              <a:solidFill>
                <a:schemeClr val="tx1"/>
              </a:solidFill>
              <a:latin typeface="Arial"/>
              <a:cs typeface="Arial"/>
            </a:endParaRPr>
          </a:p>
        </p:txBody>
      </p:sp>
      <p:sp>
        <p:nvSpPr>
          <p:cNvPr id="11" name="Rounded Rectangle 10"/>
          <p:cNvSpPr/>
          <p:nvPr/>
        </p:nvSpPr>
        <p:spPr bwMode="auto">
          <a:xfrm>
            <a:off x="4648200" y="5105400"/>
            <a:ext cx="4343400" cy="14478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defRPr/>
            </a:pPr>
            <a:r>
              <a:rPr lang="en-US" altLang="zh-CN" sz="2000" dirty="0">
                <a:solidFill>
                  <a:schemeClr val="tx1"/>
                </a:solidFill>
                <a:latin typeface="Arial"/>
                <a:cs typeface="Arial"/>
              </a:rPr>
              <a:t>Real data and queries from </a:t>
            </a:r>
            <a:r>
              <a:rPr lang="en-US" altLang="zh-CN" sz="2000" dirty="0" smtClean="0">
                <a:solidFill>
                  <a:schemeClr val="tx1"/>
                </a:solidFill>
                <a:latin typeface="Arial"/>
                <a:cs typeface="Arial"/>
              </a:rPr>
              <a:t>SDSS. Remarkable </a:t>
            </a:r>
            <a:r>
              <a:rPr lang="en-US" altLang="zh-CN" sz="2000" dirty="0">
                <a:solidFill>
                  <a:schemeClr val="tx1"/>
                </a:solidFill>
                <a:latin typeface="Arial"/>
                <a:cs typeface="Arial"/>
              </a:rPr>
              <a:t>performance </a:t>
            </a:r>
            <a:r>
              <a:rPr lang="en-US" altLang="zh-CN" sz="2000" dirty="0" smtClean="0">
                <a:solidFill>
                  <a:schemeClr val="tx1"/>
                </a:solidFill>
                <a:latin typeface="Arial"/>
                <a:cs typeface="Arial"/>
              </a:rPr>
              <a:t>gains over the </a:t>
            </a:r>
            <a:r>
              <a:rPr lang="en-US" altLang="zh-CN" sz="2000" dirty="0">
                <a:solidFill>
                  <a:schemeClr val="tx1"/>
                </a:solidFill>
                <a:latin typeface="Arial"/>
                <a:cs typeface="Arial"/>
              </a:rPr>
              <a:t>state-of-the-</a:t>
            </a:r>
            <a:r>
              <a:rPr lang="en-US" altLang="zh-CN" sz="2000" dirty="0" smtClean="0">
                <a:solidFill>
                  <a:schemeClr val="tx1"/>
                </a:solidFill>
                <a:latin typeface="Arial"/>
                <a:cs typeface="Arial"/>
              </a:rPr>
              <a:t>art techniques</a:t>
            </a:r>
            <a:endParaRPr lang="en-US" altLang="zh-CN" sz="2000" dirty="0">
              <a:solidFill>
                <a:schemeClr val="tx1"/>
              </a:solidFill>
              <a:latin typeface="Arial"/>
              <a:cs typeface="Arial"/>
            </a:endParaRPr>
          </a:p>
          <a:p>
            <a:pPr>
              <a:defRPr/>
            </a:pPr>
            <a:r>
              <a:rPr lang="en-US" altLang="zh-CN" sz="1600" dirty="0">
                <a:solidFill>
                  <a:schemeClr val="tx1"/>
                </a:solidFill>
                <a:latin typeface="Arial"/>
                <a:cs typeface="Arial"/>
              </a:rPr>
              <a:t>[VLDB04,CIKM06] [SIGMOD10]</a:t>
            </a:r>
          </a:p>
          <a:p>
            <a:pPr>
              <a:defRPr/>
            </a:pPr>
            <a:endParaRPr lang="en-US" altLang="zh-CN" sz="2000" dirty="0">
              <a:solidFill>
                <a:schemeClr val="tx1"/>
              </a:solidFill>
              <a:latin typeface="Arial"/>
              <a:cs typeface="Arial"/>
            </a:endParaRPr>
          </a:p>
        </p:txBody>
      </p:sp>
      <p:sp>
        <p:nvSpPr>
          <p:cNvPr id="13" name="Rounded Rectangle 12"/>
          <p:cNvSpPr/>
          <p:nvPr/>
        </p:nvSpPr>
        <p:spPr bwMode="auto">
          <a:xfrm>
            <a:off x="152400" y="3733800"/>
            <a:ext cx="4191000" cy="1143000"/>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nchor="ctr"/>
          <a:lstStyle/>
          <a:p>
            <a:pPr>
              <a:defRPr/>
            </a:pPr>
            <a:r>
              <a:rPr lang="en-US" altLang="zh-CN" sz="2000" dirty="0" err="1">
                <a:solidFill>
                  <a:schemeClr val="tx1"/>
                </a:solidFill>
                <a:latin typeface="Arial"/>
                <a:cs typeface="Arial"/>
              </a:rPr>
              <a:t>P</a:t>
            </a:r>
            <a:r>
              <a:rPr lang="en-US" altLang="zh-CN" sz="2000" dirty="0" err="1" smtClean="0">
                <a:solidFill>
                  <a:schemeClr val="tx1"/>
                </a:solidFill>
                <a:latin typeface="Arial"/>
                <a:cs typeface="Arial"/>
              </a:rPr>
              <a:t>redicate+</a:t>
            </a:r>
            <a:r>
              <a:rPr lang="en-US" altLang="zh-CN" sz="2000" dirty="0" err="1">
                <a:solidFill>
                  <a:schemeClr val="tx1"/>
                </a:solidFill>
                <a:latin typeface="Arial"/>
                <a:cs typeface="Arial"/>
              </a:rPr>
              <a:t>D</a:t>
            </a:r>
            <a:r>
              <a:rPr lang="en-US" altLang="zh-CN" sz="2000" dirty="0" err="1" smtClean="0">
                <a:solidFill>
                  <a:schemeClr val="tx1"/>
                </a:solidFill>
                <a:latin typeface="Arial"/>
                <a:cs typeface="Arial"/>
              </a:rPr>
              <a:t>istribution</a:t>
            </a:r>
            <a:r>
              <a:rPr lang="en-US" altLang="zh-CN" sz="2000" dirty="0" err="1" smtClean="0">
                <a:solidFill>
                  <a:schemeClr val="tx1"/>
                </a:solidFill>
                <a:latin typeface="Arial"/>
                <a:cs typeface="Arial"/>
                <a:sym typeface="Wingdings"/>
              </a:rPr>
              <a:t>S</a:t>
            </a:r>
            <a:r>
              <a:rPr lang="en-US" altLang="zh-CN" sz="2000" dirty="0" err="1" smtClean="0">
                <a:solidFill>
                  <a:schemeClr val="tx1"/>
                </a:solidFill>
                <a:latin typeface="Arial"/>
                <a:cs typeface="Arial"/>
              </a:rPr>
              <a:t>electivity</a:t>
            </a:r>
            <a:r>
              <a:rPr lang="en-US" altLang="zh-CN" sz="2000" dirty="0" smtClean="0">
                <a:solidFill>
                  <a:schemeClr val="tx1"/>
                </a:solidFill>
                <a:latin typeface="Arial"/>
                <a:cs typeface="Arial"/>
              </a:rPr>
              <a:t> </a:t>
            </a:r>
            <a:br>
              <a:rPr lang="en-US" altLang="zh-CN" sz="2000" dirty="0" smtClean="0">
                <a:solidFill>
                  <a:schemeClr val="tx1"/>
                </a:solidFill>
                <a:latin typeface="Arial"/>
                <a:cs typeface="Arial"/>
              </a:rPr>
            </a:br>
            <a:r>
              <a:rPr lang="en-US" altLang="zh-CN" sz="2000" dirty="0" smtClean="0">
                <a:solidFill>
                  <a:schemeClr val="tx1"/>
                </a:solidFill>
                <a:latin typeface="Arial"/>
                <a:cs typeface="Arial"/>
              </a:rPr>
              <a:t>Best </a:t>
            </a:r>
            <a:r>
              <a:rPr lang="en-US" altLang="zh-CN" sz="2000" dirty="0">
                <a:solidFill>
                  <a:schemeClr val="tx1"/>
                </a:solidFill>
                <a:latin typeface="Arial"/>
                <a:cs typeface="Arial"/>
              </a:rPr>
              <a:t>plan </a:t>
            </a:r>
            <a:r>
              <a:rPr lang="en-US" altLang="zh-CN" sz="2000" dirty="0" smtClean="0">
                <a:solidFill>
                  <a:schemeClr val="tx1"/>
                </a:solidFill>
                <a:latin typeface="Arial"/>
                <a:cs typeface="Arial"/>
              </a:rPr>
              <a:t>varies</a:t>
            </a:r>
            <a:endParaRPr lang="en-US" sz="2000" dirty="0">
              <a:solidFill>
                <a:schemeClr val="tx1"/>
              </a:solidFill>
              <a:latin typeface="Arial"/>
              <a:cs typeface="Aria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565734028"/>
              </p:ext>
            </p:extLst>
          </p:nvPr>
        </p:nvGraphicFramePr>
        <p:xfrm>
          <a:off x="160338" y="2809875"/>
          <a:ext cx="2049462" cy="449263"/>
        </p:xfrm>
        <a:graphic>
          <a:graphicData uri="http://schemas.openxmlformats.org/presentationml/2006/ole">
            <mc:AlternateContent xmlns:mc="http://schemas.openxmlformats.org/markup-compatibility/2006">
              <mc:Choice xmlns:v="urn:schemas-microsoft-com:vml" Requires="v">
                <p:oleObj spid="_x0000_s80941" name="Equation" r:id="rId5" imgW="1270000" imgH="279400" progId="Equation.3">
                  <p:embed/>
                </p:oleObj>
              </mc:Choice>
              <mc:Fallback>
                <p:oleObj name="Equation" r:id="rId5" imgW="1270000" imgH="279400" progId="Equation.3">
                  <p:embed/>
                  <p:pic>
                    <p:nvPicPr>
                      <p:cNvPr id="0" name=""/>
                      <p:cNvPicPr>
                        <a:picLocks noChangeAspect="1" noChangeArrowheads="1"/>
                      </p:cNvPicPr>
                      <p:nvPr/>
                    </p:nvPicPr>
                    <p:blipFill>
                      <a:blip r:embed="rId6"/>
                      <a:srcRect/>
                      <a:stretch>
                        <a:fillRect/>
                      </a:stretch>
                    </p:blipFill>
                    <p:spPr bwMode="auto">
                      <a:xfrm>
                        <a:off x="160338" y="2809875"/>
                        <a:ext cx="2049462"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647919533"/>
              </p:ext>
            </p:extLst>
          </p:nvPr>
        </p:nvGraphicFramePr>
        <p:xfrm>
          <a:off x="228600" y="1655763"/>
          <a:ext cx="820737" cy="388937"/>
        </p:xfrm>
        <a:graphic>
          <a:graphicData uri="http://schemas.openxmlformats.org/presentationml/2006/ole">
            <mc:AlternateContent xmlns:mc="http://schemas.openxmlformats.org/markup-compatibility/2006">
              <mc:Choice xmlns:v="urn:schemas-microsoft-com:vml" Requires="v">
                <p:oleObj spid="_x0000_s80942" name="Equation" r:id="rId7" imgW="508000" imgH="241300" progId="Equation.3">
                  <p:embed/>
                </p:oleObj>
              </mc:Choice>
              <mc:Fallback>
                <p:oleObj name="Equation" r:id="rId7" imgW="508000" imgH="241300" progId="Equation.3">
                  <p:embed/>
                  <p:pic>
                    <p:nvPicPr>
                      <p:cNvPr id="0" name=""/>
                      <p:cNvPicPr>
                        <a:picLocks noChangeAspect="1" noChangeArrowheads="1"/>
                      </p:cNvPicPr>
                      <p:nvPr/>
                    </p:nvPicPr>
                    <p:blipFill>
                      <a:blip r:embed="rId8"/>
                      <a:srcRect/>
                      <a:stretch>
                        <a:fillRect/>
                      </a:stretch>
                    </p:blipFill>
                    <p:spPr bwMode="auto">
                      <a:xfrm>
                        <a:off x="228600" y="1655763"/>
                        <a:ext cx="820737"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ounded Rectangle 13"/>
          <p:cNvSpPr/>
          <p:nvPr/>
        </p:nvSpPr>
        <p:spPr bwMode="auto">
          <a:xfrm>
            <a:off x="152400" y="5105400"/>
            <a:ext cx="4191000" cy="1447800"/>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nchor="ctr"/>
          <a:lstStyle/>
          <a:p>
            <a:pPr>
              <a:defRPr/>
            </a:pPr>
            <a:r>
              <a:rPr lang="en-US" sz="2000" dirty="0" smtClean="0">
                <a:solidFill>
                  <a:schemeClr val="tx1"/>
                </a:solidFill>
                <a:latin typeface="Arial"/>
                <a:cs typeface="Arial"/>
              </a:rPr>
              <a:t>Evaluate using real-world data </a:t>
            </a:r>
            <a:endParaRPr lang="en-US" sz="2000" dirty="0">
              <a:solidFill>
                <a:schemeClr val="tx1"/>
              </a:solidFill>
              <a:latin typeface="Arial"/>
              <a:cs typeface="Arial"/>
            </a:endParaRPr>
          </a:p>
        </p:txBody>
      </p:sp>
    </p:spTree>
    <p:custDataLst>
      <p:tags r:id="rId2"/>
    </p:custDataLst>
    <p:extLst>
      <p:ext uri="{BB962C8B-B14F-4D97-AF65-F5344CB8AC3E}">
        <p14:creationId xmlns:p14="http://schemas.microsoft.com/office/powerpoint/2010/main" val="2187885751"/>
      </p:ext>
    </p:extLst>
  </p:cSld>
  <p:clrMapOvr>
    <a:masterClrMapping/>
  </p:clrMapOvr>
  <p:transition xmlns:p14="http://schemas.microsoft.com/office/powerpoint/2010/main" spd="slow" advTm="95435"/>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a:latin typeface="Georgia" charset="0"/>
              </a:rPr>
              <a:t>Finding </a:t>
            </a:r>
            <a:r>
              <a:rPr lang="en-US" b="1" i="1" dirty="0">
                <a:latin typeface="Georgia" charset="0"/>
              </a:rPr>
              <a:t>B</a:t>
            </a:r>
            <a:r>
              <a:rPr lang="en-US" dirty="0">
                <a:latin typeface="Georgia" charset="0"/>
              </a:rPr>
              <a:t> and </a:t>
            </a:r>
            <a:r>
              <a:rPr lang="en-US" b="1" i="1" dirty="0">
                <a:latin typeface="Georgia" charset="0"/>
              </a:rPr>
              <a:t>b</a:t>
            </a:r>
          </a:p>
        </p:txBody>
      </p:sp>
      <p:sp>
        <p:nvSpPr>
          <p:cNvPr id="18434" name="TextBox 4"/>
          <p:cNvSpPr txBox="1">
            <a:spLocks noChangeArrowheads="1"/>
          </p:cNvSpPr>
          <p:nvPr/>
        </p:nvSpPr>
        <p:spPr bwMode="auto">
          <a:xfrm>
            <a:off x="4191000" y="506849"/>
            <a:ext cx="4953000" cy="1169551"/>
          </a:xfrm>
          <a:prstGeom prst="rect">
            <a:avLst/>
          </a:prstGeom>
          <a:solidFill>
            <a:schemeClr val="bg1"/>
          </a:solidFill>
          <a:ln>
            <a:noFill/>
          </a:ln>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dirty="0">
                <a:solidFill>
                  <a:srgbClr val="000090"/>
                </a:solidFill>
                <a:latin typeface="Verdana" charset="0"/>
                <a:cs typeface="Verdana" charset="0"/>
              </a:rPr>
              <a:t>SELECT</a:t>
            </a:r>
            <a:r>
              <a:rPr lang="en-US" sz="1400" dirty="0">
                <a:latin typeface="Verdana" charset="0"/>
                <a:cs typeface="Verdana" charset="0"/>
              </a:rPr>
              <a:t> </a:t>
            </a:r>
            <a:r>
              <a:rPr lang="en-US" sz="1400" dirty="0" smtClean="0">
                <a:latin typeface="Verdana" charset="0"/>
                <a:cs typeface="Verdana" charset="0"/>
              </a:rPr>
              <a:t>* </a:t>
            </a:r>
            <a:r>
              <a:rPr lang="en-US" sz="1400" dirty="0" smtClean="0">
                <a:solidFill>
                  <a:srgbClr val="000090"/>
                </a:solidFill>
                <a:latin typeface="Verdana" charset="0"/>
                <a:cs typeface="Verdana" charset="0"/>
              </a:rPr>
              <a:t>FROM</a:t>
            </a:r>
            <a:r>
              <a:rPr lang="en-US" sz="1400" dirty="0" smtClean="0">
                <a:latin typeface="Verdana" charset="0"/>
                <a:cs typeface="Verdana" charset="0"/>
              </a:rPr>
              <a:t> </a:t>
            </a:r>
            <a:r>
              <a:rPr lang="en-US" sz="1400" dirty="0">
                <a:latin typeface="Verdana" charset="0"/>
                <a:cs typeface="Verdana" charset="0"/>
              </a:rPr>
              <a:t>Galaxy </a:t>
            </a:r>
            <a:r>
              <a:rPr lang="en-US" sz="1400" dirty="0">
                <a:solidFill>
                  <a:srgbClr val="000090"/>
                </a:solidFill>
                <a:latin typeface="Verdana" charset="0"/>
                <a:cs typeface="Verdana" charset="0"/>
              </a:rPr>
              <a:t>AS</a:t>
            </a:r>
            <a:r>
              <a:rPr lang="en-US" sz="1400" dirty="0">
                <a:latin typeface="Verdana" charset="0"/>
                <a:cs typeface="Verdana" charset="0"/>
              </a:rPr>
              <a:t> G1, Galaxy </a:t>
            </a:r>
            <a:r>
              <a:rPr lang="en-US" sz="1400" dirty="0">
                <a:solidFill>
                  <a:srgbClr val="000090"/>
                </a:solidFill>
                <a:latin typeface="Verdana" charset="0"/>
                <a:cs typeface="Verdana" charset="0"/>
              </a:rPr>
              <a:t>AS</a:t>
            </a:r>
            <a:r>
              <a:rPr lang="en-US" sz="1400" dirty="0">
                <a:latin typeface="Verdana" charset="0"/>
                <a:cs typeface="Verdana" charset="0"/>
              </a:rPr>
              <a:t> G2</a:t>
            </a:r>
          </a:p>
          <a:p>
            <a:r>
              <a:rPr lang="en-US" sz="1400" dirty="0">
                <a:solidFill>
                  <a:srgbClr val="000090"/>
                </a:solidFill>
                <a:latin typeface="Verdana" charset="0"/>
                <a:cs typeface="Verdana" charset="0"/>
              </a:rPr>
              <a:t>WHERE</a:t>
            </a:r>
            <a:r>
              <a:rPr lang="en-US" sz="1400" dirty="0">
                <a:latin typeface="Verdana" charset="0"/>
                <a:cs typeface="Verdana" charset="0"/>
              </a:rPr>
              <a:t> G1.OBJ_ID &lt; G2.OBJ_ID</a:t>
            </a:r>
          </a:p>
          <a:p>
            <a:r>
              <a:rPr lang="en-US" sz="1400" dirty="0">
                <a:solidFill>
                  <a:srgbClr val="000090"/>
                </a:solidFill>
                <a:latin typeface="Verdana" charset="0"/>
                <a:cs typeface="Verdana" charset="0"/>
              </a:rPr>
              <a:t>AND</a:t>
            </a:r>
            <a:r>
              <a:rPr lang="en-US" sz="1400" dirty="0">
                <a:latin typeface="Verdana" charset="0"/>
                <a:cs typeface="Verdana" charset="0"/>
              </a:rPr>
              <a:t> |(G1.u-G1.g)-(G2.u-G2.g)| &lt; 0.05</a:t>
            </a:r>
          </a:p>
          <a:p>
            <a:r>
              <a:rPr lang="en-US" sz="1400" dirty="0">
                <a:solidFill>
                  <a:srgbClr val="000090"/>
                </a:solidFill>
                <a:latin typeface="Verdana" charset="0"/>
                <a:cs typeface="Verdana" charset="0"/>
              </a:rPr>
              <a:t>AND</a:t>
            </a:r>
            <a:r>
              <a:rPr lang="en-US" sz="1400" dirty="0">
                <a:latin typeface="Verdana" charset="0"/>
                <a:cs typeface="Verdana" charset="0"/>
              </a:rPr>
              <a:t> |(G1.g-G1.r)-(G2.g-G2.r)| &lt; 0.05</a:t>
            </a:r>
          </a:p>
          <a:p>
            <a:r>
              <a:rPr lang="en-US" sz="1400" dirty="0">
                <a:solidFill>
                  <a:srgbClr val="000090"/>
                </a:solidFill>
                <a:latin typeface="Verdana" charset="0"/>
                <a:cs typeface="Verdana" charset="0"/>
              </a:rPr>
              <a:t>AND</a:t>
            </a:r>
            <a:r>
              <a:rPr lang="en-US" sz="1400" dirty="0">
                <a:latin typeface="Verdana" charset="0"/>
                <a:cs typeface="Verdana" charset="0"/>
              </a:rPr>
              <a:t> (G1.rowc-G2.rowc)</a:t>
            </a:r>
            <a:r>
              <a:rPr lang="en-US" sz="1400" baseline="30000" dirty="0">
                <a:latin typeface="Verdana" charset="0"/>
                <a:cs typeface="Verdana" charset="0"/>
              </a:rPr>
              <a:t>2</a:t>
            </a:r>
            <a:r>
              <a:rPr lang="en-US" sz="1400" dirty="0" smtClean="0">
                <a:latin typeface="Verdana" charset="0"/>
                <a:cs typeface="Verdana" charset="0"/>
              </a:rPr>
              <a:t>+(</a:t>
            </a:r>
            <a:r>
              <a:rPr lang="en-US" sz="1400" dirty="0">
                <a:latin typeface="Verdana" charset="0"/>
                <a:cs typeface="Verdana" charset="0"/>
              </a:rPr>
              <a:t>G1.colc-G2.colc)</a:t>
            </a:r>
            <a:r>
              <a:rPr lang="en-US" sz="1400" baseline="30000" dirty="0">
                <a:latin typeface="Verdana" charset="0"/>
                <a:cs typeface="Verdana" charset="0"/>
              </a:rPr>
              <a:t>2</a:t>
            </a:r>
            <a:r>
              <a:rPr lang="en-US" sz="1400" dirty="0">
                <a:latin typeface="Verdana" charset="0"/>
                <a:cs typeface="Verdana" charset="0"/>
              </a:rPr>
              <a:t> &lt; 1E4</a:t>
            </a:r>
            <a:endParaRPr lang="en-US" sz="1400" baseline="30000" dirty="0">
              <a:latin typeface="Verdana" charset="0"/>
              <a:cs typeface="Verdana" charset="0"/>
            </a:endParaRPr>
          </a:p>
        </p:txBody>
      </p:sp>
      <p:sp>
        <p:nvSpPr>
          <p:cNvPr id="18450" name="TextBox 5"/>
          <p:cNvSpPr txBox="1">
            <a:spLocks noChangeArrowheads="1"/>
          </p:cNvSpPr>
          <p:nvPr/>
        </p:nvSpPr>
        <p:spPr bwMode="auto">
          <a:xfrm>
            <a:off x="381000" y="2234624"/>
            <a:ext cx="8153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b="1" dirty="0" smtClean="0">
                <a:latin typeface="Arial"/>
                <a:cs typeface="Arial"/>
              </a:rPr>
              <a:t>find independent attribute groups based on schema</a:t>
            </a:r>
          </a:p>
          <a:p>
            <a:r>
              <a:rPr lang="en-US" sz="1600" dirty="0" smtClean="0">
                <a:latin typeface="Arial"/>
                <a:cs typeface="Arial"/>
              </a:rPr>
              <a:t>{</a:t>
            </a:r>
            <a:r>
              <a:rPr lang="en-US" sz="1600" dirty="0">
                <a:latin typeface="Arial"/>
                <a:cs typeface="Arial"/>
              </a:rPr>
              <a:t>G1.u},{G1.g},{G1.r},{G1.rowc, G1.colc}</a:t>
            </a:r>
            <a:r>
              <a:rPr lang="en-US" sz="1600" dirty="0" smtClean="0">
                <a:latin typeface="Arial"/>
                <a:cs typeface="Arial"/>
              </a:rPr>
              <a:t>,{</a:t>
            </a:r>
            <a:r>
              <a:rPr lang="en-US" sz="1600" dirty="0">
                <a:latin typeface="Arial"/>
                <a:cs typeface="Arial"/>
              </a:rPr>
              <a:t>G2.u},{G2.g},{G2.r},{G2.rowc, G2.colc</a:t>
            </a:r>
            <a:r>
              <a:rPr lang="en-US" sz="1600" dirty="0" smtClean="0">
                <a:latin typeface="Arial"/>
                <a:cs typeface="Arial"/>
              </a:rPr>
              <a:t>}</a:t>
            </a:r>
            <a:endParaRPr lang="en-US" sz="1600" dirty="0">
              <a:latin typeface="Arial"/>
              <a:cs typeface="Arial"/>
            </a:endParaRPr>
          </a:p>
        </p:txBody>
      </p:sp>
      <p:sp>
        <p:nvSpPr>
          <p:cNvPr id="18448" name="TextBox 5"/>
          <p:cNvSpPr txBox="1">
            <a:spLocks noChangeArrowheads="1"/>
          </p:cNvSpPr>
          <p:nvPr/>
        </p:nvSpPr>
        <p:spPr bwMode="auto">
          <a:xfrm>
            <a:off x="381000" y="2829580"/>
            <a:ext cx="8153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altLang="ja-JP" sz="1600" b="1" dirty="0" smtClean="0">
                <a:latin typeface="Arial"/>
                <a:cs typeface="Arial"/>
              </a:rPr>
              <a:t>merge independent groups based on predicates</a:t>
            </a:r>
          </a:p>
          <a:p>
            <a:r>
              <a:rPr lang="en-US" altLang="ja-JP" sz="1600" dirty="0" smtClean="0">
                <a:latin typeface="Arial"/>
                <a:cs typeface="Arial"/>
              </a:rPr>
              <a:t>X</a:t>
            </a:r>
            <a:r>
              <a:rPr lang="en-US" altLang="ja-JP" sz="1600" baseline="-25000" dirty="0" smtClean="0">
                <a:latin typeface="Arial"/>
                <a:cs typeface="Arial"/>
              </a:rPr>
              <a:t>1</a:t>
            </a:r>
            <a:r>
              <a:rPr lang="en-US" altLang="ja-JP" sz="1600" dirty="0" smtClean="0">
                <a:latin typeface="Arial"/>
                <a:cs typeface="Arial"/>
              </a:rPr>
              <a:t>=</a:t>
            </a:r>
            <a:r>
              <a:rPr lang="en-US" altLang="ja-JP" sz="1600" dirty="0">
                <a:latin typeface="Arial"/>
                <a:cs typeface="Arial"/>
              </a:rPr>
              <a:t>{G1.u, G1.g, G1.r, G2.u, G2.g, G2.r}, </a:t>
            </a:r>
            <a:r>
              <a:rPr lang="en-US" sz="1600" dirty="0" smtClean="0">
                <a:latin typeface="Arial"/>
                <a:cs typeface="Arial"/>
              </a:rPr>
              <a:t>X</a:t>
            </a:r>
            <a:r>
              <a:rPr lang="en-US" sz="1600" baseline="-25000" dirty="0" smtClean="0">
                <a:latin typeface="Arial"/>
                <a:cs typeface="Arial"/>
              </a:rPr>
              <a:t>2</a:t>
            </a:r>
            <a:r>
              <a:rPr lang="en-US" altLang="ja-JP" sz="1600" dirty="0" smtClean="0">
                <a:latin typeface="Arial"/>
                <a:cs typeface="Arial"/>
              </a:rPr>
              <a:t>=</a:t>
            </a:r>
            <a:r>
              <a:rPr lang="en-US" altLang="ja-JP" sz="1600" dirty="0">
                <a:latin typeface="Arial"/>
                <a:cs typeface="Arial"/>
              </a:rPr>
              <a:t>{G1.rowc, G1.colc, G2.rowc, G2.colc}</a:t>
            </a:r>
            <a:endParaRPr lang="en-US" sz="1600" dirty="0">
              <a:latin typeface="Arial"/>
              <a:cs typeface="Arial"/>
            </a:endParaRPr>
          </a:p>
        </p:txBody>
      </p:sp>
      <p:sp>
        <p:nvSpPr>
          <p:cNvPr id="15" name="TextBox 14"/>
          <p:cNvSpPr txBox="1">
            <a:spLocks noChangeArrowheads="1"/>
          </p:cNvSpPr>
          <p:nvPr/>
        </p:nvSpPr>
        <p:spPr bwMode="auto">
          <a:xfrm>
            <a:off x="4838313" y="964049"/>
            <a:ext cx="2209800" cy="246063"/>
          </a:xfrm>
          <a:prstGeom prst="rect">
            <a:avLst/>
          </a:prstGeom>
          <a:noFill/>
          <a:ln w="28575" cmpd="sng">
            <a:solidFill>
              <a:srgbClr val="0000FF"/>
            </a:solidFill>
            <a:miter lim="800000"/>
            <a:headEnd/>
            <a:tailEnd/>
          </a:ln>
          <a:extLst/>
        </p:spPr>
        <p:txBody>
          <a:bodyPr>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000">
                <a:latin typeface="Verdana" charset="0"/>
                <a:cs typeface="Verdana" charset="0"/>
              </a:rPr>
              <a:t> </a:t>
            </a:r>
          </a:p>
        </p:txBody>
      </p:sp>
      <p:sp>
        <p:nvSpPr>
          <p:cNvPr id="16" name="TextBox 15"/>
          <p:cNvSpPr txBox="1">
            <a:spLocks noChangeArrowheads="1"/>
          </p:cNvSpPr>
          <p:nvPr/>
        </p:nvSpPr>
        <p:spPr bwMode="auto">
          <a:xfrm>
            <a:off x="4800600" y="1192649"/>
            <a:ext cx="2209800" cy="246063"/>
          </a:xfrm>
          <a:prstGeom prst="rect">
            <a:avLst/>
          </a:prstGeom>
          <a:noFill/>
          <a:ln w="28575" cmpd="sng">
            <a:solidFill>
              <a:srgbClr val="0000FF"/>
            </a:solidFill>
            <a:miter lim="800000"/>
            <a:headEnd/>
            <a:tailEnd/>
          </a:ln>
          <a:extLst/>
        </p:spPr>
        <p:txBody>
          <a:bodyPr>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000">
                <a:latin typeface="Verdana" charset="0"/>
                <a:cs typeface="Verdana" charset="0"/>
              </a:rPr>
              <a:t> </a:t>
            </a:r>
          </a:p>
        </p:txBody>
      </p:sp>
      <p:graphicFrame>
        <p:nvGraphicFramePr>
          <p:cNvPr id="18447" name="Object 19"/>
          <p:cNvGraphicFramePr>
            <a:graphicFrameLocks noChangeAspect="1"/>
          </p:cNvGraphicFramePr>
          <p:nvPr>
            <p:extLst>
              <p:ext uri="{D42A27DB-BD31-4B8C-83A1-F6EECF244321}">
                <p14:modId xmlns:p14="http://schemas.microsoft.com/office/powerpoint/2010/main" val="3096826541"/>
              </p:ext>
            </p:extLst>
          </p:nvPr>
        </p:nvGraphicFramePr>
        <p:xfrm>
          <a:off x="433388" y="4362450"/>
          <a:ext cx="7491412" cy="742950"/>
        </p:xfrm>
        <a:graphic>
          <a:graphicData uri="http://schemas.openxmlformats.org/presentationml/2006/ole">
            <mc:AlternateContent xmlns:mc="http://schemas.openxmlformats.org/markup-compatibility/2006">
              <mc:Choice xmlns:v="urn:schemas-microsoft-com:vml" Requires="v">
                <p:oleObj spid="_x0000_s75818" name="Equation" r:id="rId5" imgW="5638800" imgH="558800" progId="Equation.3">
                  <p:embed/>
                </p:oleObj>
              </mc:Choice>
              <mc:Fallback>
                <p:oleObj name="Equation" r:id="rId5" imgW="5638800" imgH="558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388" y="4362450"/>
                        <a:ext cx="7491412"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44" name="Picture 2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5821910"/>
            <a:ext cx="5029200" cy="80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bwMode="auto">
          <a:xfrm>
            <a:off x="152400" y="1676400"/>
            <a:ext cx="8686800" cy="533400"/>
          </a:xfrm>
          <a:prstGeom prst="roundRect">
            <a:avLst/>
          </a:prstGeom>
          <a:solidFill>
            <a:schemeClr val="accent1"/>
          </a:solidFill>
          <a:ln>
            <a:solidFill>
              <a:srgbClr val="FFFFFF"/>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r>
              <a:rPr lang="en-US" sz="2000" dirty="0" smtClean="0">
                <a:latin typeface="Arial" charset="0"/>
                <a:cs typeface="Arial" charset="0"/>
              </a:rPr>
              <a:t>Step 1: Partition </a:t>
            </a:r>
            <a:r>
              <a:rPr lang="en-US" sz="2000" dirty="0">
                <a:latin typeface="Arial" charset="0"/>
                <a:cs typeface="Arial" charset="0"/>
              </a:rPr>
              <a:t>attributes based on schema and predicates</a:t>
            </a:r>
          </a:p>
          <a:p>
            <a:pPr>
              <a:defRPr/>
            </a:pPr>
            <a:endParaRPr lang="en-US" sz="2000" dirty="0">
              <a:solidFill>
                <a:schemeClr val="tx1"/>
              </a:solidFill>
              <a:latin typeface="Arial"/>
              <a:cs typeface="Arial"/>
            </a:endParaRPr>
          </a:p>
        </p:txBody>
      </p:sp>
      <p:sp>
        <p:nvSpPr>
          <p:cNvPr id="20" name="Rounded Rectangle 19"/>
          <p:cNvSpPr/>
          <p:nvPr/>
        </p:nvSpPr>
        <p:spPr bwMode="auto">
          <a:xfrm>
            <a:off x="152400" y="3505200"/>
            <a:ext cx="8686800" cy="762000"/>
          </a:xfrm>
          <a:prstGeom prst="roundRect">
            <a:avLst/>
          </a:prstGeom>
          <a:solidFill>
            <a:srgbClr val="0C5986"/>
          </a:solidFill>
          <a:ln>
            <a:solidFill>
              <a:srgbClr val="FFFFFF"/>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r>
              <a:rPr lang="en-US" sz="2000" dirty="0" smtClean="0">
                <a:latin typeface="Arial" charset="0"/>
                <a:cs typeface="Arial" charset="0"/>
              </a:rPr>
              <a:t>Step 2: Rewrite linear </a:t>
            </a:r>
            <a:r>
              <a:rPr lang="en-US" sz="2000" dirty="0">
                <a:latin typeface="Arial" charset="0"/>
                <a:cs typeface="Arial" charset="0"/>
              </a:rPr>
              <a:t>sub-</a:t>
            </a:r>
            <a:r>
              <a:rPr lang="en-US" sz="2000" dirty="0" smtClean="0">
                <a:latin typeface="Arial" charset="0"/>
                <a:cs typeface="Arial" charset="0"/>
              </a:rPr>
              <a:t>expressions to get </a:t>
            </a:r>
            <a:r>
              <a:rPr lang="en-US" sz="2000" b="1" i="1" dirty="0" smtClean="0">
                <a:latin typeface="Arial" charset="0"/>
                <a:cs typeface="Arial" charset="0"/>
              </a:rPr>
              <a:t>B</a:t>
            </a:r>
            <a:r>
              <a:rPr lang="en-US" sz="2000" dirty="0" smtClean="0">
                <a:latin typeface="Arial" charset="0"/>
                <a:cs typeface="Arial" charset="0"/>
              </a:rPr>
              <a:t> and </a:t>
            </a:r>
            <a:r>
              <a:rPr lang="en-US" sz="2000" b="1" i="1" dirty="0" smtClean="0">
                <a:latin typeface="Arial" charset="0"/>
                <a:cs typeface="Arial" charset="0"/>
              </a:rPr>
              <a:t>b</a:t>
            </a:r>
            <a:r>
              <a:rPr lang="en-US" sz="2000" dirty="0" smtClean="0">
                <a:latin typeface="Arial" charset="0"/>
                <a:cs typeface="Arial" charset="0"/>
              </a:rPr>
              <a:t>. If </a:t>
            </a:r>
            <a:r>
              <a:rPr lang="en-US" sz="2000" b="1" i="1" dirty="0">
                <a:latin typeface="Arial" charset="0"/>
                <a:cs typeface="Arial" charset="0"/>
              </a:rPr>
              <a:t>B</a:t>
            </a:r>
            <a:r>
              <a:rPr lang="en-US" sz="2000" dirty="0">
                <a:latin typeface="Arial" charset="0"/>
                <a:cs typeface="Arial" charset="0"/>
              </a:rPr>
              <a:t> </a:t>
            </a:r>
            <a:r>
              <a:rPr lang="en-US" sz="2000" dirty="0" smtClean="0">
                <a:latin typeface="Arial" charset="0"/>
                <a:cs typeface="Arial" charset="0"/>
              </a:rPr>
              <a:t>does </a:t>
            </a:r>
            <a:r>
              <a:rPr lang="en-US" altLang="zh-CN" sz="2000" dirty="0" smtClean="0">
                <a:latin typeface="Arial" charset="0"/>
                <a:cs typeface="Arial" charset="0"/>
              </a:rPr>
              <a:t>not</a:t>
            </a:r>
            <a:r>
              <a:rPr lang="en-US" sz="2000" dirty="0" smtClean="0">
                <a:latin typeface="Arial" charset="0"/>
                <a:cs typeface="Arial" charset="0"/>
              </a:rPr>
              <a:t> have full row rank, remove rows until it has. Update </a:t>
            </a:r>
            <a:r>
              <a:rPr lang="en-US" sz="2000" b="1" i="1" dirty="0">
                <a:latin typeface="Arial" charset="0"/>
                <a:cs typeface="Arial" charset="0"/>
              </a:rPr>
              <a:t>b</a:t>
            </a:r>
            <a:r>
              <a:rPr lang="en-US" sz="2000" dirty="0" smtClean="0">
                <a:latin typeface="Arial" charset="0"/>
                <a:cs typeface="Arial" charset="0"/>
              </a:rPr>
              <a:t> accordingly.</a:t>
            </a:r>
            <a:endParaRPr lang="en-US" sz="2000" b="1" i="1" dirty="0">
              <a:latin typeface="Arial" charset="0"/>
              <a:cs typeface="Arial" charset="0"/>
            </a:endParaRPr>
          </a:p>
          <a:p>
            <a:pPr>
              <a:defRPr/>
            </a:pPr>
            <a:endParaRPr lang="en-US" sz="2000" dirty="0">
              <a:solidFill>
                <a:schemeClr val="tx1"/>
              </a:solidFill>
              <a:latin typeface="Arial"/>
              <a:cs typeface="Arial"/>
            </a:endParaRPr>
          </a:p>
        </p:txBody>
      </p:sp>
      <p:sp>
        <p:nvSpPr>
          <p:cNvPr id="22" name="Rounded Rectangle 21"/>
          <p:cNvSpPr/>
          <p:nvPr/>
        </p:nvSpPr>
        <p:spPr bwMode="auto">
          <a:xfrm>
            <a:off x="152400" y="5212310"/>
            <a:ext cx="8686800" cy="533400"/>
          </a:xfrm>
          <a:prstGeom prst="roundRect">
            <a:avLst/>
          </a:prstGeom>
          <a:solidFill>
            <a:srgbClr val="0C5986"/>
          </a:solidFill>
          <a:ln>
            <a:solidFill>
              <a:srgbClr val="FFFFFF"/>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r>
              <a:rPr lang="en-US" sz="2000" dirty="0" smtClean="0">
                <a:latin typeface="Arial" charset="0"/>
                <a:cs typeface="Arial" charset="0"/>
              </a:rPr>
              <a:t>Step 3: Compute the </a:t>
            </a:r>
            <a:r>
              <a:rPr lang="en-US" altLang="ja-JP" sz="2000" dirty="0" smtClean="0">
                <a:solidFill>
                  <a:srgbClr val="FFFFFF"/>
                </a:solidFill>
                <a:latin typeface="Arial" charset="0"/>
                <a:cs typeface="Arial" charset="0"/>
              </a:rPr>
              <a:t>new </a:t>
            </a:r>
            <a:r>
              <a:rPr lang="en-US" altLang="ja-JP" sz="2000" dirty="0">
                <a:solidFill>
                  <a:srgbClr val="FFFFFF"/>
                </a:solidFill>
                <a:latin typeface="Arial" charset="0"/>
                <a:cs typeface="Arial" charset="0"/>
              </a:rPr>
              <a:t>distribution and </a:t>
            </a:r>
            <a:r>
              <a:rPr lang="en-US" altLang="ja-JP" sz="2000" dirty="0" smtClean="0">
                <a:solidFill>
                  <a:srgbClr val="FFFFFF"/>
                </a:solidFill>
                <a:latin typeface="Arial" charset="0"/>
                <a:cs typeface="Arial" charset="0"/>
              </a:rPr>
              <a:t>region, then the reduced integral </a:t>
            </a:r>
            <a:endParaRPr lang="en-US" altLang="ja-JP" sz="2000" dirty="0">
              <a:solidFill>
                <a:srgbClr val="FFFFFF"/>
              </a:solidFill>
              <a:latin typeface="Arial" charset="0"/>
              <a:cs typeface="Arial" charset="0"/>
            </a:endParaRPr>
          </a:p>
          <a:p>
            <a:pPr>
              <a:defRPr/>
            </a:pPr>
            <a:endParaRPr lang="en-US" sz="2000" dirty="0">
              <a:latin typeface="Arial" charset="0"/>
              <a:cs typeface="Arial" charset="0"/>
            </a:endParaRPr>
          </a:p>
          <a:p>
            <a:pPr>
              <a:defRPr/>
            </a:pPr>
            <a:endParaRPr lang="en-US" sz="2000" dirty="0">
              <a:solidFill>
                <a:schemeClr val="tx1"/>
              </a:solidFill>
              <a:latin typeface="Arial"/>
              <a:cs typeface="Arial"/>
            </a:endParaRPr>
          </a:p>
        </p:txBody>
      </p:sp>
      <p:sp>
        <p:nvSpPr>
          <p:cNvPr id="2" name="Rectangle 1"/>
          <p:cNvSpPr/>
          <p:nvPr/>
        </p:nvSpPr>
        <p:spPr bwMode="auto">
          <a:xfrm>
            <a:off x="5791200" y="5943600"/>
            <a:ext cx="2971800" cy="685800"/>
          </a:xfrm>
          <a:prstGeom prst="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a:cs typeface="Arial"/>
              </a:rPr>
              <a:t>Dimensionality reduced from 6 to 2!</a:t>
            </a:r>
          </a:p>
        </p:txBody>
      </p:sp>
      <p:sp>
        <p:nvSpPr>
          <p:cNvPr id="3" name="Rectangle 2"/>
          <p:cNvSpPr/>
          <p:nvPr/>
        </p:nvSpPr>
        <p:spPr bwMode="auto">
          <a:xfrm>
            <a:off x="152400" y="1676400"/>
            <a:ext cx="8763000" cy="1752600"/>
          </a:xfrm>
          <a:prstGeom prst="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1714500" lvl="3" indent="-342900">
              <a:buFont typeface="Wingdings" charset="2"/>
              <a:buChar char="§"/>
            </a:pPr>
            <a:r>
              <a:rPr kumimoji="0" lang="en-US" b="0" i="0" u="none" strike="noStrike" cap="none" normalizeH="0" baseline="0" dirty="0" smtClean="0">
                <a:ln>
                  <a:noFill/>
                </a:ln>
                <a:solidFill>
                  <a:schemeClr val="tx1"/>
                </a:solidFill>
                <a:effectLst/>
                <a:latin typeface="Arial"/>
                <a:cs typeface="Arial"/>
              </a:rPr>
              <a:t>Guarantee</a:t>
            </a:r>
            <a:r>
              <a:rPr kumimoji="0" lang="en-US" b="0" i="0" u="none" strike="noStrike" cap="none" normalizeH="0" dirty="0" smtClean="0">
                <a:ln>
                  <a:noFill/>
                </a:ln>
                <a:solidFill>
                  <a:schemeClr val="tx1"/>
                </a:solidFill>
                <a:effectLst/>
                <a:latin typeface="Arial"/>
                <a:cs typeface="Arial"/>
              </a:rPr>
              <a:t> </a:t>
            </a:r>
            <a:endParaRPr kumimoji="0" lang="en-US" b="0" i="0" u="none" strike="noStrike" cap="none" normalizeH="0" baseline="0" dirty="0" smtClean="0">
              <a:ln>
                <a:noFill/>
              </a:ln>
              <a:solidFill>
                <a:schemeClr val="tx1"/>
              </a:solidFill>
              <a:effectLst/>
              <a:latin typeface="Arial"/>
              <a:cs typeface="Arial"/>
            </a:endParaRPr>
          </a:p>
          <a:p>
            <a:pPr marL="1714500" lvl="3" indent="-342900">
              <a:buFont typeface="Wingdings" charset="2"/>
              <a:buChar char="§"/>
            </a:pPr>
            <a:r>
              <a:rPr lang="en-US" dirty="0" smtClean="0">
                <a:solidFill>
                  <a:schemeClr val="tx1"/>
                </a:solidFill>
                <a:latin typeface="Arial"/>
                <a:cs typeface="Arial"/>
              </a:rPr>
              <a:t>Denote the returned matrix as </a:t>
            </a:r>
            <a:r>
              <a:rPr lang="en-US" b="1" i="1" kern="0" dirty="0" err="1">
                <a:solidFill>
                  <a:srgbClr val="000000"/>
                </a:solidFill>
                <a:latin typeface="Arial"/>
                <a:cs typeface="Arial"/>
              </a:rPr>
              <a:t>B</a:t>
            </a:r>
            <a:r>
              <a:rPr lang="en-US" i="1" kern="0" baseline="-25000" dirty="0" err="1">
                <a:solidFill>
                  <a:srgbClr val="000000"/>
                </a:solidFill>
                <a:latin typeface="Arial"/>
                <a:cs typeface="Arial"/>
              </a:rPr>
              <a:t>m×</a:t>
            </a:r>
            <a:r>
              <a:rPr lang="en-US" i="1" kern="0" baseline="-25000" dirty="0" err="1" smtClean="0">
                <a:solidFill>
                  <a:srgbClr val="000000"/>
                </a:solidFill>
                <a:latin typeface="Arial"/>
                <a:cs typeface="Arial"/>
              </a:rPr>
              <a:t>n</a:t>
            </a:r>
            <a:r>
              <a:rPr lang="en-US" kern="0" dirty="0" smtClean="0">
                <a:solidFill>
                  <a:srgbClr val="000000"/>
                </a:solidFill>
                <a:latin typeface="Arial"/>
                <a:cs typeface="Arial"/>
              </a:rPr>
              <a:t> (</a:t>
            </a:r>
            <a:r>
              <a:rPr lang="en-US" kern="0" dirty="0" err="1" smtClean="0">
                <a:solidFill>
                  <a:srgbClr val="000000"/>
                </a:solidFill>
                <a:latin typeface="Arial"/>
                <a:cs typeface="Arial"/>
              </a:rPr>
              <a:t>m≤n</a:t>
            </a:r>
            <a:r>
              <a:rPr lang="en-US" kern="0" dirty="0" smtClean="0">
                <a:solidFill>
                  <a:srgbClr val="000000"/>
                </a:solidFill>
                <a:latin typeface="Arial"/>
                <a:cs typeface="Arial"/>
              </a:rPr>
              <a:t>)</a:t>
            </a:r>
            <a:endParaRPr lang="en-US" dirty="0" smtClean="0">
              <a:solidFill>
                <a:schemeClr val="tx1"/>
              </a:solidFill>
              <a:latin typeface="Arial"/>
              <a:cs typeface="Arial"/>
            </a:endParaRPr>
          </a:p>
          <a:p>
            <a:pPr marL="2171700" lvl="4" indent="-342900">
              <a:buFont typeface="Arial"/>
              <a:buChar char="•"/>
            </a:pPr>
            <a:r>
              <a:rPr lang="en-US" dirty="0" smtClean="0">
                <a:solidFill>
                  <a:schemeClr val="tx1"/>
                </a:solidFill>
                <a:latin typeface="Arial"/>
                <a:cs typeface="Arial"/>
              </a:rPr>
              <a:t>If </a:t>
            </a:r>
            <a:r>
              <a:rPr lang="en-US" i="1" dirty="0" smtClean="0">
                <a:solidFill>
                  <a:schemeClr val="tx1"/>
                </a:solidFill>
                <a:latin typeface="Arial"/>
                <a:cs typeface="Arial"/>
              </a:rPr>
              <a:t>m</a:t>
            </a:r>
            <a:r>
              <a:rPr lang="en-US" dirty="0" smtClean="0">
                <a:solidFill>
                  <a:schemeClr val="tx1"/>
                </a:solidFill>
                <a:latin typeface="Arial"/>
                <a:cs typeface="Arial"/>
              </a:rPr>
              <a:t>&lt;</a:t>
            </a:r>
            <a:r>
              <a:rPr lang="en-US" i="1" dirty="0" smtClean="0">
                <a:solidFill>
                  <a:schemeClr val="tx1"/>
                </a:solidFill>
                <a:latin typeface="Arial"/>
                <a:cs typeface="Arial"/>
              </a:rPr>
              <a:t>n</a:t>
            </a:r>
            <a:r>
              <a:rPr lang="en-US" dirty="0" smtClean="0">
                <a:solidFill>
                  <a:schemeClr val="tx1"/>
                </a:solidFill>
                <a:latin typeface="Arial"/>
                <a:cs typeface="Arial"/>
              </a:rPr>
              <a:t>, LT helps to reduce dimensionality </a:t>
            </a:r>
          </a:p>
          <a:p>
            <a:pPr marL="2171700" lvl="4" indent="-342900">
              <a:buFont typeface="Arial"/>
              <a:buChar char="•"/>
            </a:pPr>
            <a:r>
              <a:rPr lang="en-US" dirty="0" smtClean="0">
                <a:solidFill>
                  <a:schemeClr val="tx1"/>
                </a:solidFill>
                <a:latin typeface="Arial"/>
                <a:cs typeface="Arial"/>
              </a:rPr>
              <a:t>If </a:t>
            </a:r>
            <a:r>
              <a:rPr lang="en-US" i="1" dirty="0" smtClean="0">
                <a:solidFill>
                  <a:schemeClr val="tx1"/>
                </a:solidFill>
                <a:latin typeface="Arial"/>
                <a:cs typeface="Arial"/>
              </a:rPr>
              <a:t>m</a:t>
            </a:r>
            <a:r>
              <a:rPr lang="en-US" dirty="0" smtClean="0">
                <a:solidFill>
                  <a:schemeClr val="tx1"/>
                </a:solidFill>
                <a:latin typeface="Arial"/>
                <a:cs typeface="Arial"/>
              </a:rPr>
              <a:t>=</a:t>
            </a:r>
            <a:r>
              <a:rPr lang="en-US" i="1" dirty="0" smtClean="0">
                <a:solidFill>
                  <a:schemeClr val="tx1"/>
                </a:solidFill>
                <a:latin typeface="Arial"/>
                <a:cs typeface="Arial"/>
              </a:rPr>
              <a:t>n</a:t>
            </a:r>
            <a:r>
              <a:rPr lang="en-US" dirty="0" smtClean="0">
                <a:solidFill>
                  <a:schemeClr val="tx1"/>
                </a:solidFill>
                <a:latin typeface="Arial"/>
                <a:cs typeface="Arial"/>
              </a:rPr>
              <a:t>, LT does not help</a:t>
            </a:r>
            <a:r>
              <a:rPr kumimoji="0" lang="en-US" b="0" i="0" u="none" strike="noStrike" cap="none" normalizeH="0" dirty="0" smtClean="0">
                <a:ln>
                  <a:noFill/>
                </a:ln>
                <a:solidFill>
                  <a:schemeClr val="tx1"/>
                </a:solidFill>
                <a:effectLst/>
                <a:latin typeface="Arial"/>
                <a:cs typeface="Arial"/>
              </a:rPr>
              <a:t> </a:t>
            </a:r>
            <a:endParaRPr kumimoji="0" lang="en-US" b="0" i="0" u="none" strike="noStrike" cap="none" normalizeH="0" baseline="0" dirty="0" smtClean="0">
              <a:ln>
                <a:noFill/>
              </a:ln>
              <a:solidFill>
                <a:schemeClr val="tx1"/>
              </a:solidFill>
              <a:effectLst/>
              <a:latin typeface="Arial"/>
              <a:cs typeface="Arial"/>
            </a:endParaRPr>
          </a:p>
        </p:txBody>
      </p:sp>
      <p:pic>
        <p:nvPicPr>
          <p:cNvPr id="17" name="Picture 16"/>
          <p:cNvPicPr>
            <a:picLocks noChangeAspect="1"/>
          </p:cNvPicPr>
          <p:nvPr/>
        </p:nvPicPr>
        <p:blipFill>
          <a:blip r:embed="rId8"/>
          <a:stretch>
            <a:fillRect/>
          </a:stretch>
        </p:blipFill>
        <p:spPr>
          <a:xfrm>
            <a:off x="3581400" y="1828800"/>
            <a:ext cx="2743200" cy="384192"/>
          </a:xfrm>
          <a:prstGeom prst="rect">
            <a:avLst/>
          </a:prstGeom>
        </p:spPr>
      </p:pic>
    </p:spTree>
    <p:custDataLst>
      <p:tags r:id="rId2"/>
    </p:custDataLst>
    <p:extLst>
      <p:ext uri="{BB962C8B-B14F-4D97-AF65-F5344CB8AC3E}">
        <p14:creationId xmlns:p14="http://schemas.microsoft.com/office/powerpoint/2010/main" val="3367337378"/>
      </p:ext>
    </p:extLst>
  </p:cSld>
  <p:clrMapOvr>
    <a:masterClrMapping/>
  </p:clrMapOvr>
  <p:transition xmlns:p14="http://schemas.microsoft.com/office/powerpoint/2010/main" spd="slow" advTm="163566"/>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0" grpId="0"/>
      <p:bldP spid="18448" grpId="0"/>
      <p:bldP spid="15" grpId="0" animBg="1"/>
      <p:bldP spid="16" grpId="0" animBg="1"/>
      <p:bldP spid="19" grpId="0" animBg="1"/>
      <p:bldP spid="19" grpId="1" animBg="1"/>
      <p:bldP spid="20" grpId="0" animBg="1"/>
      <p:bldP spid="20" grpId="1" animBg="1"/>
      <p:bldP spid="22" grpId="0" animBg="1"/>
      <p:bldP spid="22" grpId="1" animBg="1"/>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12" name="Title 1"/>
          <p:cNvSpPr>
            <a:spLocks noGrp="1"/>
          </p:cNvSpPr>
          <p:nvPr>
            <p:ph type="title"/>
          </p:nvPr>
        </p:nvSpPr>
        <p:spPr/>
        <p:txBody>
          <a:bodyPr/>
          <a:lstStyle/>
          <a:p>
            <a:r>
              <a:rPr lang="en-US" altLang="zh-CN">
                <a:latin typeface="Georgia" charset="0"/>
              </a:rPr>
              <a:t>Fast Filters for Common Predicates</a:t>
            </a:r>
            <a:endParaRPr lang="en-US">
              <a:latin typeface="Georgia" charset="0"/>
            </a:endParaRPr>
          </a:p>
        </p:txBody>
      </p:sp>
      <p:sp>
        <p:nvSpPr>
          <p:cNvPr id="3" name="Content Placeholder 2"/>
          <p:cNvSpPr>
            <a:spLocks noGrp="1"/>
          </p:cNvSpPr>
          <p:nvPr>
            <p:ph idx="1"/>
          </p:nvPr>
        </p:nvSpPr>
        <p:spPr>
          <a:xfrm>
            <a:off x="152400" y="1524000"/>
            <a:ext cx="8763000" cy="4191000"/>
          </a:xfrm>
        </p:spPr>
        <p:txBody>
          <a:bodyPr/>
          <a:lstStyle/>
          <a:p>
            <a:pPr>
              <a:defRPr/>
            </a:pPr>
            <a:r>
              <a:rPr lang="en-US" sz="2200" dirty="0" smtClean="0">
                <a:latin typeface="Arial"/>
                <a:cs typeface="Arial"/>
              </a:rPr>
              <a:t>Union of non-overlapping intervals</a:t>
            </a:r>
          </a:p>
          <a:p>
            <a:pPr lvl="1">
              <a:buFont typeface="Wingdings" charset="2"/>
              <a:buChar char="²"/>
              <a:defRPr/>
            </a:pPr>
            <a:r>
              <a:rPr lang="en-US" dirty="0" smtClean="0">
                <a:latin typeface="Arial"/>
                <a:cs typeface="Arial"/>
              </a:rPr>
              <a:t>E.g. </a:t>
            </a:r>
            <a:r>
              <a:rPr lang="en-US" dirty="0" smtClean="0">
                <a:solidFill>
                  <a:schemeClr val="accent5"/>
                </a:solidFill>
                <a:latin typeface="Arial"/>
                <a:cs typeface="Arial"/>
              </a:rPr>
              <a:t>“ra</a:t>
            </a:r>
            <a:r>
              <a:rPr lang="en-US" baseline="30000" dirty="0" smtClean="0">
                <a:solidFill>
                  <a:schemeClr val="accent5"/>
                </a:solidFill>
                <a:latin typeface="Arial"/>
                <a:cs typeface="Arial"/>
              </a:rPr>
              <a:t>2</a:t>
            </a:r>
            <a:r>
              <a:rPr lang="en-US" dirty="0" smtClean="0">
                <a:solidFill>
                  <a:schemeClr val="accent5"/>
                </a:solidFill>
                <a:latin typeface="Arial"/>
                <a:cs typeface="Arial"/>
              </a:rPr>
              <a:t>&gt;1”</a:t>
            </a:r>
            <a:r>
              <a:rPr lang="en-US" dirty="0" smtClean="0">
                <a:latin typeface="Arial"/>
                <a:cs typeface="Arial"/>
              </a:rPr>
              <a:t> </a:t>
            </a:r>
            <a:r>
              <a:rPr lang="en-US" dirty="0" smtClean="0">
                <a:latin typeface="Arial"/>
                <a:cs typeface="Arial"/>
                <a:sym typeface="Wingdings"/>
              </a:rPr>
              <a:t></a:t>
            </a:r>
          </a:p>
          <a:p>
            <a:pPr lvl="1">
              <a:defRPr/>
            </a:pPr>
            <a:r>
              <a:rPr lang="en-US" dirty="0" smtClean="0">
                <a:latin typeface="Arial"/>
                <a:cs typeface="Arial"/>
              </a:rPr>
              <a:t>Apply Markov’s, </a:t>
            </a:r>
            <a:r>
              <a:rPr lang="en-US" dirty="0" err="1" smtClean="0">
                <a:latin typeface="Arial"/>
                <a:cs typeface="Arial"/>
              </a:rPr>
              <a:t>Chebyshev’s</a:t>
            </a:r>
            <a:r>
              <a:rPr lang="en-US" dirty="0" smtClean="0">
                <a:latin typeface="Arial"/>
                <a:cs typeface="Arial"/>
              </a:rPr>
              <a:t>, </a:t>
            </a:r>
            <a:r>
              <a:rPr lang="en-US" dirty="0" err="1" smtClean="0">
                <a:latin typeface="Arial"/>
                <a:cs typeface="Arial"/>
              </a:rPr>
              <a:t>Cantelli’s</a:t>
            </a:r>
            <a:r>
              <a:rPr lang="en-US" dirty="0" smtClean="0">
                <a:latin typeface="Arial"/>
                <a:cs typeface="Arial"/>
              </a:rPr>
              <a:t> inequalities</a:t>
            </a:r>
          </a:p>
          <a:p>
            <a:pPr>
              <a:spcBef>
                <a:spcPts val="2424"/>
              </a:spcBef>
              <a:defRPr/>
            </a:pPr>
            <a:r>
              <a:rPr lang="en-US" sz="2200" dirty="0" smtClean="0">
                <a:latin typeface="Arial"/>
                <a:cs typeface="Arial"/>
              </a:rPr>
              <a:t>Multidimensional quadratic forms</a:t>
            </a:r>
            <a:endParaRPr lang="en-US" sz="2200" dirty="0">
              <a:latin typeface="Arial"/>
              <a:cs typeface="Arial"/>
            </a:endParaRPr>
          </a:p>
          <a:p>
            <a:pPr lvl="1">
              <a:spcBef>
                <a:spcPts val="1224"/>
              </a:spcBef>
              <a:buFont typeface="Wingdings" charset="2"/>
              <a:buChar char="²"/>
              <a:defRPr/>
            </a:pPr>
            <a:r>
              <a:rPr lang="en-US" dirty="0" smtClean="0">
                <a:latin typeface="Arial"/>
                <a:cs typeface="Arial"/>
              </a:rPr>
              <a:t>E.g. </a:t>
            </a:r>
            <a:r>
              <a:rPr lang="en-US" dirty="0" smtClean="0">
                <a:solidFill>
                  <a:srgbClr val="9C0001"/>
                </a:solidFill>
                <a:latin typeface="Arial"/>
                <a:cs typeface="Arial"/>
              </a:rPr>
              <a:t>“q</a:t>
            </a:r>
            <a:r>
              <a:rPr lang="en-US" baseline="30000" dirty="0" smtClean="0">
                <a:solidFill>
                  <a:srgbClr val="9C0001"/>
                </a:solidFill>
                <a:latin typeface="Arial"/>
                <a:cs typeface="Arial"/>
              </a:rPr>
              <a:t>2</a:t>
            </a:r>
            <a:r>
              <a:rPr lang="en-US" dirty="0" smtClean="0">
                <a:solidFill>
                  <a:srgbClr val="9C0001"/>
                </a:solidFill>
                <a:latin typeface="Arial"/>
                <a:cs typeface="Arial"/>
              </a:rPr>
              <a:t>+u</a:t>
            </a:r>
            <a:r>
              <a:rPr lang="en-US" baseline="30000" dirty="0" smtClean="0">
                <a:solidFill>
                  <a:srgbClr val="9C0001"/>
                </a:solidFill>
                <a:latin typeface="Arial"/>
                <a:cs typeface="Arial"/>
              </a:rPr>
              <a:t>2</a:t>
            </a:r>
            <a:r>
              <a:rPr lang="en-US" dirty="0" smtClean="0">
                <a:solidFill>
                  <a:srgbClr val="9C0001"/>
                </a:solidFill>
                <a:latin typeface="Arial"/>
                <a:cs typeface="Arial"/>
              </a:rPr>
              <a:t>&gt;0.25”</a:t>
            </a:r>
          </a:p>
          <a:p>
            <a:pPr lvl="1">
              <a:spcBef>
                <a:spcPts val="1224"/>
              </a:spcBef>
              <a:defRPr/>
            </a:pPr>
            <a:r>
              <a:rPr lang="en-US" dirty="0" smtClean="0">
                <a:solidFill>
                  <a:srgbClr val="000000"/>
                </a:solidFill>
                <a:latin typeface="Arial"/>
                <a:cs typeface="Arial"/>
              </a:rPr>
              <a:t>Step 1: Compute mean and variance of the quadratic form</a:t>
            </a:r>
          </a:p>
          <a:p>
            <a:pPr lvl="1">
              <a:spcBef>
                <a:spcPts val="1224"/>
              </a:spcBef>
              <a:defRPr/>
            </a:pPr>
            <a:r>
              <a:rPr lang="en-US" dirty="0" smtClean="0">
                <a:solidFill>
                  <a:srgbClr val="000000"/>
                </a:solidFill>
                <a:latin typeface="Arial"/>
                <a:cs typeface="Arial"/>
              </a:rPr>
              <a:t>Step 2: </a:t>
            </a:r>
            <a:r>
              <a:rPr lang="en-US" dirty="0">
                <a:solidFill>
                  <a:srgbClr val="000000"/>
                </a:solidFill>
                <a:latin typeface="Arial"/>
                <a:cs typeface="Arial"/>
              </a:rPr>
              <a:t>A</a:t>
            </a:r>
            <a:r>
              <a:rPr lang="en-US" dirty="0" smtClean="0">
                <a:solidFill>
                  <a:srgbClr val="000000"/>
                </a:solidFill>
                <a:latin typeface="Arial"/>
                <a:cs typeface="Arial"/>
              </a:rPr>
              <a:t>pply </a:t>
            </a:r>
            <a:r>
              <a:rPr lang="en-US" dirty="0" err="1" smtClean="0">
                <a:solidFill>
                  <a:srgbClr val="000000"/>
                </a:solidFill>
                <a:latin typeface="Arial"/>
                <a:cs typeface="Arial"/>
              </a:rPr>
              <a:t>Cantelli’s</a:t>
            </a:r>
            <a:r>
              <a:rPr lang="en-US" dirty="0" smtClean="0">
                <a:solidFill>
                  <a:srgbClr val="000000"/>
                </a:solidFill>
                <a:latin typeface="Arial"/>
                <a:cs typeface="Arial"/>
              </a:rPr>
              <a:t> inequality</a:t>
            </a:r>
          </a:p>
          <a:p>
            <a:pPr>
              <a:spcBef>
                <a:spcPts val="2424"/>
              </a:spcBef>
              <a:defRPr/>
            </a:pPr>
            <a:r>
              <a:rPr lang="en-US" sz="2200" dirty="0" smtClean="0">
                <a:solidFill>
                  <a:srgbClr val="000000"/>
                </a:solidFill>
                <a:latin typeface="Arial"/>
                <a:cs typeface="Arial"/>
              </a:rPr>
              <a:t>Predicates that can be reduced to the above two by LT</a:t>
            </a:r>
          </a:p>
          <a:p>
            <a:pPr lvl="1">
              <a:buFont typeface="Wingdings" charset="2"/>
              <a:buChar char="²"/>
              <a:defRPr/>
            </a:pPr>
            <a:r>
              <a:rPr lang="en-US" dirty="0" smtClean="0">
                <a:solidFill>
                  <a:srgbClr val="000000"/>
                </a:solidFill>
                <a:latin typeface="Arial"/>
                <a:cs typeface="Arial"/>
              </a:rPr>
              <a:t>E.g. </a:t>
            </a:r>
            <a:r>
              <a:rPr lang="en-US" dirty="0" smtClean="0">
                <a:solidFill>
                  <a:srgbClr val="800000"/>
                </a:solidFill>
                <a:latin typeface="Arial"/>
                <a:cs typeface="Arial"/>
              </a:rPr>
              <a:t>“</a:t>
            </a:r>
            <a:r>
              <a:rPr lang="pl-PL" dirty="0" smtClean="0">
                <a:solidFill>
                  <a:srgbClr val="800000"/>
                </a:solidFill>
                <a:latin typeface="Arial"/>
                <a:cs typeface="Arial"/>
              </a:rPr>
              <a:t>(G1.rowc-G2.rowc)</a:t>
            </a:r>
            <a:r>
              <a:rPr lang="pl-PL" baseline="30000" dirty="0" smtClean="0">
                <a:solidFill>
                  <a:srgbClr val="800000"/>
                </a:solidFill>
                <a:latin typeface="Arial"/>
                <a:cs typeface="Arial"/>
              </a:rPr>
              <a:t>2</a:t>
            </a:r>
            <a:r>
              <a:rPr lang="pl-PL" dirty="0" smtClean="0">
                <a:solidFill>
                  <a:srgbClr val="800000"/>
                </a:solidFill>
                <a:latin typeface="Arial"/>
                <a:cs typeface="Arial"/>
              </a:rPr>
              <a:t>+(G1.colc-G2.colc)</a:t>
            </a:r>
            <a:r>
              <a:rPr lang="pl-PL" baseline="30000" dirty="0" smtClean="0">
                <a:solidFill>
                  <a:srgbClr val="800000"/>
                </a:solidFill>
                <a:latin typeface="Arial"/>
                <a:cs typeface="Arial"/>
              </a:rPr>
              <a:t>2</a:t>
            </a:r>
            <a:r>
              <a:rPr lang="pl-PL" dirty="0" smtClean="0">
                <a:solidFill>
                  <a:srgbClr val="800000"/>
                </a:solidFill>
                <a:latin typeface="Arial"/>
                <a:cs typeface="Arial"/>
              </a:rPr>
              <a:t> &lt; 1E4</a:t>
            </a:r>
            <a:r>
              <a:rPr lang="en-US" dirty="0" smtClean="0">
                <a:solidFill>
                  <a:srgbClr val="800000"/>
                </a:solidFill>
                <a:latin typeface="Arial"/>
                <a:cs typeface="Arial"/>
              </a:rPr>
              <a:t>” </a:t>
            </a:r>
            <a:r>
              <a:rPr lang="en-US" dirty="0" smtClean="0">
                <a:latin typeface="Arial"/>
                <a:cs typeface="Arial"/>
                <a:sym typeface="Wingdings"/>
              </a:rPr>
              <a:t> z</a:t>
            </a:r>
            <a:r>
              <a:rPr lang="en-US" baseline="-25000" dirty="0" smtClean="0">
                <a:latin typeface="Arial"/>
                <a:cs typeface="Arial"/>
                <a:sym typeface="Wingdings"/>
              </a:rPr>
              <a:t>1</a:t>
            </a:r>
            <a:r>
              <a:rPr lang="en-US" baseline="30000" dirty="0" smtClean="0">
                <a:latin typeface="Arial"/>
                <a:cs typeface="Arial"/>
                <a:sym typeface="Wingdings"/>
              </a:rPr>
              <a:t>2</a:t>
            </a:r>
            <a:r>
              <a:rPr lang="en-US" dirty="0" smtClean="0">
                <a:latin typeface="Arial"/>
                <a:cs typeface="Arial"/>
                <a:sym typeface="Wingdings"/>
              </a:rPr>
              <a:t>+z</a:t>
            </a:r>
            <a:r>
              <a:rPr lang="en-US" baseline="-25000" dirty="0" smtClean="0">
                <a:latin typeface="Arial"/>
                <a:cs typeface="Arial"/>
                <a:sym typeface="Wingdings"/>
              </a:rPr>
              <a:t>2</a:t>
            </a:r>
            <a:r>
              <a:rPr lang="en-US" baseline="30000" dirty="0" smtClean="0">
                <a:latin typeface="Arial"/>
                <a:cs typeface="Arial"/>
                <a:sym typeface="Wingdings"/>
              </a:rPr>
              <a:t>2</a:t>
            </a:r>
            <a:r>
              <a:rPr lang="en-US" dirty="0" smtClean="0">
                <a:latin typeface="Arial"/>
                <a:cs typeface="Arial"/>
                <a:sym typeface="Wingdings"/>
              </a:rPr>
              <a:t>&lt;1E4</a:t>
            </a:r>
            <a:endParaRPr lang="en-US" dirty="0" smtClean="0">
              <a:latin typeface="Arial"/>
              <a:cs typeface="Arial"/>
            </a:endParaRPr>
          </a:p>
        </p:txBody>
      </p:sp>
      <p:graphicFrame>
        <p:nvGraphicFramePr>
          <p:cNvPr id="21514" name="Object 3"/>
          <p:cNvGraphicFramePr>
            <a:graphicFrameLocks noChangeAspect="1"/>
          </p:cNvGraphicFramePr>
          <p:nvPr>
            <p:extLst>
              <p:ext uri="{D42A27DB-BD31-4B8C-83A1-F6EECF244321}">
                <p14:modId xmlns:p14="http://schemas.microsoft.com/office/powerpoint/2010/main" val="636161207"/>
              </p:ext>
            </p:extLst>
          </p:nvPr>
        </p:nvGraphicFramePr>
        <p:xfrm>
          <a:off x="2667000" y="1905000"/>
          <a:ext cx="1882775" cy="381000"/>
        </p:xfrm>
        <a:graphic>
          <a:graphicData uri="http://schemas.openxmlformats.org/presentationml/2006/ole">
            <mc:AlternateContent xmlns:mc="http://schemas.openxmlformats.org/markup-compatibility/2006">
              <mc:Choice xmlns:v="urn:schemas-microsoft-com:vml" Requires="v">
                <p:oleObj spid="_x0000_s67650" name="Equation" r:id="rId3" imgW="1066800" imgH="215900" progId="Equation.3">
                  <p:embed/>
                </p:oleObj>
              </mc:Choice>
              <mc:Fallback>
                <p:oleObj name="Equation" r:id="rId3" imgW="1066800" imgH="215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905000"/>
                        <a:ext cx="18827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1108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Georgia" charset="0"/>
              </a:rPr>
              <a:t>One-dimensional Inequalities</a:t>
            </a:r>
          </a:p>
        </p:txBody>
      </p:sp>
      <p:sp>
        <p:nvSpPr>
          <p:cNvPr id="41986" name="Content Placeholder 2"/>
          <p:cNvSpPr>
            <a:spLocks noGrp="1"/>
          </p:cNvSpPr>
          <p:nvPr>
            <p:ph idx="1"/>
          </p:nvPr>
        </p:nvSpPr>
        <p:spPr/>
        <p:txBody>
          <a:bodyPr/>
          <a:lstStyle/>
          <a:p>
            <a:r>
              <a:rPr lang="en-US">
                <a:latin typeface="Verdana" charset="0"/>
              </a:rPr>
              <a:t> </a:t>
            </a:r>
          </a:p>
        </p:txBody>
      </p:sp>
      <p:sp>
        <p:nvSpPr>
          <p:cNvPr id="41987" name="Content Placeholder 2"/>
          <p:cNvSpPr txBox="1">
            <a:spLocks/>
          </p:cNvSpPr>
          <p:nvPr/>
        </p:nvSpPr>
        <p:spPr bwMode="auto">
          <a:xfrm>
            <a:off x="381000" y="1398588"/>
            <a:ext cx="7662863"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lvl1pPr marL="342900" indent="-342900">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spcBef>
                <a:spcPct val="20000"/>
              </a:spcBef>
              <a:buSzPct val="100000"/>
              <a:buFont typeface="Wingdings" charset="0"/>
              <a:buChar char="§"/>
            </a:pPr>
            <a:r>
              <a:rPr lang="en-US">
                <a:latin typeface="Verdana" charset="0"/>
              </a:rPr>
              <a:t>Markov’s inequality</a:t>
            </a:r>
            <a:br>
              <a:rPr lang="en-US">
                <a:latin typeface="Verdana" charset="0"/>
              </a:rPr>
            </a:br>
            <a:r>
              <a:rPr lang="en-US">
                <a:latin typeface="Verdana" charset="0"/>
              </a:rPr>
              <a:t/>
            </a:r>
            <a:br>
              <a:rPr lang="en-US">
                <a:latin typeface="Verdana" charset="0"/>
              </a:rPr>
            </a:br>
            <a:endParaRPr lang="en-US">
              <a:latin typeface="Verdana" charset="0"/>
            </a:endParaRPr>
          </a:p>
          <a:p>
            <a:pPr>
              <a:spcBef>
                <a:spcPct val="20000"/>
              </a:spcBef>
              <a:buSzPct val="100000"/>
              <a:buFont typeface="Wingdings" charset="0"/>
              <a:buChar char="§"/>
            </a:pPr>
            <a:r>
              <a:rPr lang="en-US">
                <a:latin typeface="Verdana" charset="0"/>
              </a:rPr>
              <a:t>Chebyshev’s inequality</a:t>
            </a:r>
            <a:br>
              <a:rPr lang="en-US">
                <a:latin typeface="Verdana" charset="0"/>
              </a:rPr>
            </a:br>
            <a:r>
              <a:rPr lang="en-US">
                <a:latin typeface="Verdana" charset="0"/>
              </a:rPr>
              <a:t/>
            </a:r>
            <a:br>
              <a:rPr lang="en-US">
                <a:latin typeface="Verdana" charset="0"/>
              </a:rPr>
            </a:br>
            <a:endParaRPr lang="en-US">
              <a:latin typeface="Verdana" charset="0"/>
            </a:endParaRPr>
          </a:p>
          <a:p>
            <a:pPr>
              <a:spcBef>
                <a:spcPct val="20000"/>
              </a:spcBef>
              <a:buSzPct val="100000"/>
              <a:buFont typeface="Wingdings" charset="0"/>
              <a:buChar char="§"/>
            </a:pPr>
            <a:r>
              <a:rPr lang="en-US">
                <a:latin typeface="Verdana" charset="0"/>
              </a:rPr>
              <a:t>Cantelli’s inequality</a:t>
            </a:r>
          </a:p>
        </p:txBody>
      </p:sp>
      <p:pic>
        <p:nvPicPr>
          <p:cNvPr id="419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57375"/>
            <a:ext cx="24606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133725"/>
            <a:ext cx="280193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575" y="4364038"/>
            <a:ext cx="30607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959350"/>
            <a:ext cx="30607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2" name="Group 8"/>
          <p:cNvGrpSpPr>
            <a:grpSpLocks/>
          </p:cNvGrpSpPr>
          <p:nvPr/>
        </p:nvGrpSpPr>
        <p:grpSpPr bwMode="auto">
          <a:xfrm>
            <a:off x="4832350" y="1927225"/>
            <a:ext cx="3092450" cy="692150"/>
            <a:chOff x="4668276" y="3052011"/>
            <a:chExt cx="3092586" cy="692949"/>
          </a:xfrm>
        </p:grpSpPr>
        <p:cxnSp>
          <p:nvCxnSpPr>
            <p:cNvPr id="10" name="Straight Arrow Connector 9"/>
            <p:cNvCxnSpPr/>
            <p:nvPr/>
          </p:nvCxnSpPr>
          <p:spPr>
            <a:xfrm>
              <a:off x="4668276" y="3315840"/>
              <a:ext cx="30925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6079342" y="3264330"/>
              <a:ext cx="70553" cy="86766"/>
            </a:xfrm>
            <a:prstGeom prst="ellipse">
              <a:avLst/>
            </a:prstGeom>
            <a:effectLst/>
            <a:scene3d>
              <a:camera prst="perspectiveFront" fov="4800000"/>
              <a:lightRig rig="morning" dir="tl"/>
            </a:scene3d>
            <a:sp3d prstMaterial="soft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5467407" y="3275634"/>
              <a:ext cx="70553" cy="86766"/>
            </a:xfrm>
            <a:prstGeom prst="ellipse">
              <a:avLst/>
            </a:prstGeom>
            <a:effectLst/>
            <a:scene3d>
              <a:camera prst="perspectiveFront" fov="4800000"/>
              <a:lightRig rig="morning" dir="tl"/>
            </a:scene3d>
            <a:sp3d prstMaterial="soft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6678584" y="3263876"/>
              <a:ext cx="70553" cy="86766"/>
            </a:xfrm>
            <a:prstGeom prst="ellipse">
              <a:avLst/>
            </a:prstGeom>
            <a:effectLst/>
            <a:scene3d>
              <a:camera prst="perspectiveFront" fov="4800000"/>
              <a:lightRig rig="morning" dir="tl"/>
            </a:scene3d>
            <a:sp3d prstMaterial="soft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2043" name="Group 13"/>
            <p:cNvGrpSpPr>
              <a:grpSpLocks/>
            </p:cNvGrpSpPr>
            <p:nvPr/>
          </p:nvGrpSpPr>
          <p:grpSpPr bwMode="auto">
            <a:xfrm>
              <a:off x="6712460" y="3061191"/>
              <a:ext cx="824982" cy="240300"/>
              <a:chOff x="6841809" y="4281682"/>
              <a:chExt cx="824982" cy="240300"/>
            </a:xfrm>
          </p:grpSpPr>
          <p:cxnSp>
            <p:nvCxnSpPr>
              <p:cNvPr id="23" name="Straight Connector 22"/>
              <p:cNvCxnSpPr/>
              <p:nvPr/>
            </p:nvCxnSpPr>
            <p:spPr>
              <a:xfrm flipH="1" flipV="1">
                <a:off x="6842415" y="4282038"/>
                <a:ext cx="1588" cy="23999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844003" y="4282038"/>
                <a:ext cx="82236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6844003" y="4293164"/>
                <a:ext cx="223847" cy="22886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7067850" y="4293164"/>
                <a:ext cx="257186" cy="228864"/>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7325036" y="4293164"/>
                <a:ext cx="247661" cy="228864"/>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5" name="Straight Connector 14"/>
            <p:cNvCxnSpPr/>
            <p:nvPr/>
          </p:nvCxnSpPr>
          <p:spPr>
            <a:xfrm flipH="1" flipV="1">
              <a:off x="5501751" y="3052011"/>
              <a:ext cx="1587" cy="2399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5316004" y="3168033"/>
              <a:ext cx="152407" cy="1239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5044531" y="3063137"/>
              <a:ext cx="271474" cy="2288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750830" y="3063137"/>
              <a:ext cx="293701" cy="2288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679389" y="3061547"/>
              <a:ext cx="823948" cy="0"/>
            </a:xfrm>
            <a:prstGeom prst="line">
              <a:avLst/>
            </a:prstGeom>
          </p:spPr>
          <p:style>
            <a:lnRef idx="2">
              <a:schemeClr val="accent1"/>
            </a:lnRef>
            <a:fillRef idx="0">
              <a:schemeClr val="accent1"/>
            </a:fillRef>
            <a:effectRef idx="1">
              <a:schemeClr val="accent1"/>
            </a:effectRef>
            <a:fontRef idx="minor">
              <a:schemeClr val="tx1"/>
            </a:fontRef>
          </p:style>
        </p:cxnSp>
        <p:sp>
          <p:nvSpPr>
            <p:cNvPr id="42049" name="TextBox 19"/>
            <p:cNvSpPr txBox="1">
              <a:spLocks noChangeArrowheads="1"/>
            </p:cNvSpPr>
            <p:nvPr/>
          </p:nvSpPr>
          <p:spPr bwMode="auto">
            <a:xfrm>
              <a:off x="5972109" y="3283295"/>
              <a:ext cx="3023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a:t>0</a:t>
              </a:r>
            </a:p>
          </p:txBody>
        </p:sp>
        <p:sp>
          <p:nvSpPr>
            <p:cNvPr id="42050" name="TextBox 20"/>
            <p:cNvSpPr txBox="1">
              <a:spLocks noChangeArrowheads="1"/>
            </p:cNvSpPr>
            <p:nvPr/>
          </p:nvSpPr>
          <p:spPr bwMode="auto">
            <a:xfrm>
              <a:off x="6571351" y="3283295"/>
              <a:ext cx="4575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i="1"/>
                <a:t>a</a:t>
              </a:r>
            </a:p>
          </p:txBody>
        </p:sp>
        <p:sp>
          <p:nvSpPr>
            <p:cNvPr id="42051" name="TextBox 21"/>
            <p:cNvSpPr txBox="1">
              <a:spLocks noChangeArrowheads="1"/>
            </p:cNvSpPr>
            <p:nvPr/>
          </p:nvSpPr>
          <p:spPr bwMode="auto">
            <a:xfrm>
              <a:off x="5302793" y="3283295"/>
              <a:ext cx="574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i="1"/>
                <a:t>-a</a:t>
              </a:r>
            </a:p>
          </p:txBody>
        </p:sp>
      </p:grpSp>
      <p:grpSp>
        <p:nvGrpSpPr>
          <p:cNvPr id="41993" name="Group 27"/>
          <p:cNvGrpSpPr>
            <a:grpSpLocks/>
          </p:cNvGrpSpPr>
          <p:nvPr/>
        </p:nvGrpSpPr>
        <p:grpSpPr bwMode="auto">
          <a:xfrm>
            <a:off x="4832350" y="3157538"/>
            <a:ext cx="3092450" cy="709612"/>
            <a:chOff x="4668276" y="4281682"/>
            <a:chExt cx="3092586" cy="710371"/>
          </a:xfrm>
        </p:grpSpPr>
        <p:cxnSp>
          <p:nvCxnSpPr>
            <p:cNvPr id="29" name="Straight Arrow Connector 28"/>
            <p:cNvCxnSpPr/>
            <p:nvPr/>
          </p:nvCxnSpPr>
          <p:spPr>
            <a:xfrm>
              <a:off x="4668276" y="4561381"/>
              <a:ext cx="30925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6373317" y="4521982"/>
              <a:ext cx="70553" cy="86766"/>
            </a:xfrm>
            <a:prstGeom prst="ellipse">
              <a:avLst/>
            </a:prstGeom>
            <a:effectLst/>
            <a:scene3d>
              <a:camera prst="perspectiveFront" fov="4800000"/>
              <a:lightRig rig="morning" dir="tl"/>
            </a:scene3d>
            <a:sp3d prstMaterial="soft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30"/>
            <p:cNvSpPr/>
            <p:nvPr/>
          </p:nvSpPr>
          <p:spPr>
            <a:xfrm>
              <a:off x="5926008" y="4521982"/>
              <a:ext cx="70553" cy="86766"/>
            </a:xfrm>
            <a:prstGeom prst="ellipse">
              <a:avLst/>
            </a:prstGeom>
            <a:effectLst/>
            <a:scene3d>
              <a:camera prst="perspectiveFront" fov="4800000"/>
              <a:lightRig rig="morning" dir="tl"/>
            </a:scene3d>
            <a:sp3d prstMaterial="soft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Oval 31"/>
            <p:cNvSpPr/>
            <p:nvPr/>
          </p:nvSpPr>
          <p:spPr>
            <a:xfrm>
              <a:off x="6807466" y="4521982"/>
              <a:ext cx="70553" cy="86766"/>
            </a:xfrm>
            <a:prstGeom prst="ellipse">
              <a:avLst/>
            </a:prstGeom>
            <a:effectLst/>
            <a:scene3d>
              <a:camera prst="perspectiveFront" fov="4800000"/>
              <a:lightRig rig="morning" dir="tl"/>
            </a:scene3d>
            <a:sp3d prstMaterial="soft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2023" name="Group 32"/>
            <p:cNvGrpSpPr>
              <a:grpSpLocks/>
            </p:cNvGrpSpPr>
            <p:nvPr/>
          </p:nvGrpSpPr>
          <p:grpSpPr bwMode="auto">
            <a:xfrm>
              <a:off x="4680035" y="4281682"/>
              <a:ext cx="1281250" cy="240300"/>
              <a:chOff x="4680035" y="4281682"/>
              <a:chExt cx="1281250" cy="240300"/>
            </a:xfrm>
          </p:grpSpPr>
          <p:cxnSp>
            <p:nvCxnSpPr>
              <p:cNvPr id="43" name="Straight Connector 42"/>
              <p:cNvCxnSpPr>
                <a:stCxn id="31" idx="0"/>
              </p:cNvCxnSpPr>
              <p:nvPr/>
            </p:nvCxnSpPr>
            <p:spPr>
              <a:xfrm flipH="1" flipV="1">
                <a:off x="5958971" y="4281682"/>
                <a:ext cx="1587" cy="239969"/>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4679390" y="4292806"/>
                <a:ext cx="12684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5773225" y="4397693"/>
                <a:ext cx="152407" cy="12395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5501751" y="4292806"/>
                <a:ext cx="271474" cy="2288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5208050" y="4292806"/>
                <a:ext cx="293701" cy="2288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4949277" y="4292806"/>
                <a:ext cx="258773" cy="228845"/>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2024" name="Group 33"/>
            <p:cNvGrpSpPr>
              <a:grpSpLocks/>
            </p:cNvGrpSpPr>
            <p:nvPr/>
          </p:nvGrpSpPr>
          <p:grpSpPr bwMode="auto">
            <a:xfrm>
              <a:off x="6841809" y="4281682"/>
              <a:ext cx="824982" cy="240300"/>
              <a:chOff x="6841809" y="4281682"/>
              <a:chExt cx="824982" cy="240300"/>
            </a:xfrm>
          </p:grpSpPr>
          <p:cxnSp>
            <p:nvCxnSpPr>
              <p:cNvPr id="38" name="Straight Connector 37"/>
              <p:cNvCxnSpPr>
                <a:stCxn id="32" idx="0"/>
              </p:cNvCxnSpPr>
              <p:nvPr/>
            </p:nvCxnSpPr>
            <p:spPr>
              <a:xfrm flipH="1" flipV="1">
                <a:off x="6841660" y="4281682"/>
                <a:ext cx="1587" cy="239969"/>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843247" y="4281682"/>
                <a:ext cx="8239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6843247" y="4292806"/>
                <a:ext cx="223848" cy="2288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7067095" y="4292806"/>
                <a:ext cx="258773" cy="2288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7325868" y="4292806"/>
                <a:ext cx="247661" cy="228845"/>
              </a:xfrm>
              <a:prstGeom prst="line">
                <a:avLst/>
              </a:prstGeom>
            </p:spPr>
            <p:style>
              <a:lnRef idx="2">
                <a:schemeClr val="accent1"/>
              </a:lnRef>
              <a:fillRef idx="0">
                <a:schemeClr val="accent1"/>
              </a:fillRef>
              <a:effectRef idx="1">
                <a:schemeClr val="accent1"/>
              </a:effectRef>
              <a:fontRef idx="minor">
                <a:schemeClr val="tx1"/>
              </a:fontRef>
            </p:style>
          </p:cxnSp>
        </p:grpSp>
        <p:sp>
          <p:nvSpPr>
            <p:cNvPr id="42025" name="TextBox 34"/>
            <p:cNvSpPr txBox="1">
              <a:spLocks noChangeArrowheads="1"/>
            </p:cNvSpPr>
            <p:nvPr/>
          </p:nvSpPr>
          <p:spPr bwMode="auto">
            <a:xfrm>
              <a:off x="6201025" y="4530388"/>
              <a:ext cx="4567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i="1"/>
                <a:t>μ</a:t>
              </a:r>
            </a:p>
          </p:txBody>
        </p:sp>
        <p:sp>
          <p:nvSpPr>
            <p:cNvPr id="42026" name="TextBox 35"/>
            <p:cNvSpPr txBox="1">
              <a:spLocks noChangeArrowheads="1"/>
            </p:cNvSpPr>
            <p:nvPr/>
          </p:nvSpPr>
          <p:spPr bwMode="auto">
            <a:xfrm>
              <a:off x="6725620" y="4530388"/>
              <a:ext cx="1021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i="1"/>
                <a:t>μ+kσ</a:t>
              </a:r>
            </a:p>
          </p:txBody>
        </p:sp>
        <p:sp>
          <p:nvSpPr>
            <p:cNvPr id="42027" name="TextBox 36"/>
            <p:cNvSpPr txBox="1">
              <a:spLocks noChangeArrowheads="1"/>
            </p:cNvSpPr>
            <p:nvPr/>
          </p:nvSpPr>
          <p:spPr bwMode="auto">
            <a:xfrm>
              <a:off x="5294514" y="4530388"/>
              <a:ext cx="932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l-GR" i="1"/>
                <a:t>μ</a:t>
              </a:r>
              <a:r>
                <a:rPr lang="en-US" i="1"/>
                <a:t>-kσ</a:t>
              </a:r>
            </a:p>
          </p:txBody>
        </p:sp>
      </p:grpSp>
      <p:grpSp>
        <p:nvGrpSpPr>
          <p:cNvPr id="41994" name="Group 48"/>
          <p:cNvGrpSpPr>
            <a:grpSpLocks/>
          </p:cNvGrpSpPr>
          <p:nvPr/>
        </p:nvGrpSpPr>
        <p:grpSpPr bwMode="auto">
          <a:xfrm>
            <a:off x="4832350" y="4398963"/>
            <a:ext cx="3092450" cy="666750"/>
            <a:chOff x="4668276" y="5488531"/>
            <a:chExt cx="3092586" cy="666691"/>
          </a:xfrm>
        </p:grpSpPr>
        <p:cxnSp>
          <p:nvCxnSpPr>
            <p:cNvPr id="50" name="Straight Arrow Connector 49"/>
            <p:cNvCxnSpPr/>
            <p:nvPr/>
          </p:nvCxnSpPr>
          <p:spPr>
            <a:xfrm>
              <a:off x="4668276" y="5748858"/>
              <a:ext cx="30925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6384609" y="5697328"/>
              <a:ext cx="70553" cy="86766"/>
            </a:xfrm>
            <a:prstGeom prst="ellipse">
              <a:avLst/>
            </a:prstGeom>
            <a:effectLst/>
            <a:scene3d>
              <a:camera prst="perspectiveFront" fov="4800000"/>
              <a:lightRig rig="morning" dir="tl"/>
            </a:scene3d>
            <a:sp3d prstMaterial="soft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Oval 51"/>
            <p:cNvSpPr/>
            <p:nvPr/>
          </p:nvSpPr>
          <p:spPr>
            <a:xfrm>
              <a:off x="6818758" y="5697328"/>
              <a:ext cx="70553" cy="86766"/>
            </a:xfrm>
            <a:prstGeom prst="ellipse">
              <a:avLst/>
            </a:prstGeom>
            <a:effectLst/>
            <a:scene3d>
              <a:camera prst="perspectiveFront" fov="4800000"/>
              <a:lightRig rig="morning" dir="tl"/>
            </a:scene3d>
            <a:sp3d prstMaterial="soft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2011" name="Group 52"/>
            <p:cNvGrpSpPr>
              <a:grpSpLocks/>
            </p:cNvGrpSpPr>
            <p:nvPr/>
          </p:nvGrpSpPr>
          <p:grpSpPr bwMode="auto">
            <a:xfrm>
              <a:off x="6841809" y="5488531"/>
              <a:ext cx="824982" cy="240300"/>
              <a:chOff x="6841809" y="4281682"/>
              <a:chExt cx="824982" cy="240300"/>
            </a:xfrm>
          </p:grpSpPr>
          <p:cxnSp>
            <p:nvCxnSpPr>
              <p:cNvPr id="56" name="Straight Connector 55"/>
              <p:cNvCxnSpPr/>
              <p:nvPr/>
            </p:nvCxnSpPr>
            <p:spPr>
              <a:xfrm flipH="1" flipV="1">
                <a:off x="6841660" y="4281682"/>
                <a:ext cx="1587" cy="239691"/>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843247" y="4281682"/>
                <a:ext cx="8239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6843247" y="4292793"/>
                <a:ext cx="223848" cy="22858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7067095" y="4292793"/>
                <a:ext cx="258773" cy="22858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7325868" y="4292793"/>
                <a:ext cx="247661" cy="22858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2012" name="TextBox 53"/>
            <p:cNvSpPr txBox="1">
              <a:spLocks noChangeArrowheads="1"/>
            </p:cNvSpPr>
            <p:nvPr/>
          </p:nvSpPr>
          <p:spPr bwMode="auto">
            <a:xfrm>
              <a:off x="6212856" y="5693557"/>
              <a:ext cx="4567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i="1"/>
                <a:t>μ</a:t>
              </a:r>
            </a:p>
          </p:txBody>
        </p:sp>
        <p:sp>
          <p:nvSpPr>
            <p:cNvPr id="42013" name="TextBox 54"/>
            <p:cNvSpPr txBox="1">
              <a:spLocks noChangeArrowheads="1"/>
            </p:cNvSpPr>
            <p:nvPr/>
          </p:nvSpPr>
          <p:spPr bwMode="auto">
            <a:xfrm>
              <a:off x="6737451" y="5693557"/>
              <a:ext cx="1021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i="1"/>
                <a:t>μ+kσ</a:t>
              </a:r>
            </a:p>
          </p:txBody>
        </p:sp>
      </p:grpSp>
      <p:grpSp>
        <p:nvGrpSpPr>
          <p:cNvPr id="41995" name="Group 60"/>
          <p:cNvGrpSpPr>
            <a:grpSpLocks/>
          </p:cNvGrpSpPr>
          <p:nvPr/>
        </p:nvGrpSpPr>
        <p:grpSpPr bwMode="auto">
          <a:xfrm>
            <a:off x="4832350" y="5097463"/>
            <a:ext cx="3092450" cy="709612"/>
            <a:chOff x="4668276" y="6222522"/>
            <a:chExt cx="3092586" cy="709743"/>
          </a:xfrm>
        </p:grpSpPr>
        <p:cxnSp>
          <p:nvCxnSpPr>
            <p:cNvPr id="62" name="Straight Arrow Connector 61"/>
            <p:cNvCxnSpPr/>
            <p:nvPr/>
          </p:nvCxnSpPr>
          <p:spPr>
            <a:xfrm>
              <a:off x="4668276" y="6513088"/>
              <a:ext cx="30925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6407660" y="6472902"/>
              <a:ext cx="70553" cy="86766"/>
            </a:xfrm>
            <a:prstGeom prst="ellipse">
              <a:avLst/>
            </a:prstGeom>
            <a:effectLst/>
            <a:scene3d>
              <a:camera prst="perspectiveFront" fov="4800000"/>
              <a:lightRig rig="morning" dir="tl"/>
            </a:scene3d>
            <a:sp3d prstMaterial="soft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 name="Oval 63"/>
            <p:cNvSpPr/>
            <p:nvPr/>
          </p:nvSpPr>
          <p:spPr>
            <a:xfrm>
              <a:off x="5960351" y="6472902"/>
              <a:ext cx="70553" cy="86766"/>
            </a:xfrm>
            <a:prstGeom prst="ellipse">
              <a:avLst/>
            </a:prstGeom>
            <a:effectLst/>
            <a:scene3d>
              <a:camera prst="perspectiveFront" fov="4800000"/>
              <a:lightRig rig="morning" dir="tl"/>
            </a:scene3d>
            <a:sp3d prstMaterial="soft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1999" name="Group 64"/>
            <p:cNvGrpSpPr>
              <a:grpSpLocks/>
            </p:cNvGrpSpPr>
            <p:nvPr/>
          </p:nvGrpSpPr>
          <p:grpSpPr bwMode="auto">
            <a:xfrm>
              <a:off x="4713909" y="6222522"/>
              <a:ext cx="1281250" cy="240300"/>
              <a:chOff x="4680035" y="4281682"/>
              <a:chExt cx="1281250" cy="240300"/>
            </a:xfrm>
          </p:grpSpPr>
          <p:cxnSp>
            <p:nvCxnSpPr>
              <p:cNvPr id="68" name="Straight Connector 67"/>
              <p:cNvCxnSpPr/>
              <p:nvPr/>
            </p:nvCxnSpPr>
            <p:spPr>
              <a:xfrm flipH="1" flipV="1">
                <a:off x="5960023" y="4281682"/>
                <a:ext cx="1587" cy="239756"/>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4680442" y="4292796"/>
                <a:ext cx="12684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5774277" y="4397590"/>
                <a:ext cx="152407" cy="123848"/>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5502803" y="4292796"/>
                <a:ext cx="271474" cy="228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5209102" y="4292796"/>
                <a:ext cx="293701" cy="228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4950329" y="4292796"/>
                <a:ext cx="258773" cy="228642"/>
              </a:xfrm>
              <a:prstGeom prst="line">
                <a:avLst/>
              </a:prstGeom>
            </p:spPr>
            <p:style>
              <a:lnRef idx="2">
                <a:schemeClr val="accent1"/>
              </a:lnRef>
              <a:fillRef idx="0">
                <a:schemeClr val="accent1"/>
              </a:fillRef>
              <a:effectRef idx="1">
                <a:schemeClr val="accent1"/>
              </a:effectRef>
              <a:fontRef idx="minor">
                <a:schemeClr val="tx1"/>
              </a:fontRef>
            </p:style>
          </p:cxnSp>
        </p:grpSp>
        <p:sp>
          <p:nvSpPr>
            <p:cNvPr id="42000" name="TextBox 65"/>
            <p:cNvSpPr txBox="1">
              <a:spLocks noChangeArrowheads="1"/>
            </p:cNvSpPr>
            <p:nvPr/>
          </p:nvSpPr>
          <p:spPr bwMode="auto">
            <a:xfrm>
              <a:off x="6247413" y="6470600"/>
              <a:ext cx="4567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i="1"/>
                <a:t>μ</a:t>
              </a:r>
            </a:p>
          </p:txBody>
        </p:sp>
        <p:sp>
          <p:nvSpPr>
            <p:cNvPr id="42001" name="TextBox 66"/>
            <p:cNvSpPr txBox="1">
              <a:spLocks noChangeArrowheads="1"/>
            </p:cNvSpPr>
            <p:nvPr/>
          </p:nvSpPr>
          <p:spPr bwMode="auto">
            <a:xfrm>
              <a:off x="5340902" y="6470600"/>
              <a:ext cx="932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l-GR" i="1"/>
                <a:t>μ</a:t>
              </a:r>
              <a:r>
                <a:rPr lang="en-US" i="1"/>
                <a:t>-kσ</a:t>
              </a:r>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dirty="0">
                <a:latin typeface="Georgia" charset="0"/>
              </a:rPr>
              <a:t>Motivating Application </a:t>
            </a:r>
            <a:r>
              <a:rPr lang="en-US" dirty="0" smtClean="0">
                <a:latin typeface="Georgia" charset="0"/>
              </a:rPr>
              <a:t>– Sloan Digital Sky Survey</a:t>
            </a:r>
            <a:endParaRPr lang="en-US" dirty="0">
              <a:latin typeface="Georgia" charset="0"/>
            </a:endParaRPr>
          </a:p>
        </p:txBody>
      </p:sp>
      <p:grpSp>
        <p:nvGrpSpPr>
          <p:cNvPr id="9" name="Group 8"/>
          <p:cNvGrpSpPr>
            <a:grpSpLocks/>
          </p:cNvGrpSpPr>
          <p:nvPr/>
        </p:nvGrpSpPr>
        <p:grpSpPr bwMode="auto">
          <a:xfrm>
            <a:off x="4965700" y="1371600"/>
            <a:ext cx="3265488" cy="954088"/>
            <a:chOff x="5040953" y="1600200"/>
            <a:chExt cx="3264847" cy="954107"/>
          </a:xfrm>
        </p:grpSpPr>
        <p:sp>
          <p:nvSpPr>
            <p:cNvPr id="9268" name="TextBox 5"/>
            <p:cNvSpPr txBox="1">
              <a:spLocks noChangeArrowheads="1"/>
            </p:cNvSpPr>
            <p:nvPr/>
          </p:nvSpPr>
          <p:spPr bwMode="auto">
            <a:xfrm>
              <a:off x="5410200" y="1600200"/>
              <a:ext cx="2895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dirty="0">
                  <a:solidFill>
                    <a:srgbClr val="000090"/>
                  </a:solidFill>
                  <a:latin typeface="Verdana" charset="0"/>
                  <a:cs typeface="Verdana" charset="0"/>
                </a:rPr>
                <a:t>SELECT</a:t>
              </a:r>
              <a:r>
                <a:rPr lang="en-US" sz="1400" dirty="0">
                  <a:latin typeface="Verdana" charset="0"/>
                  <a:cs typeface="Verdana" charset="0"/>
                </a:rPr>
                <a:t> *</a:t>
              </a:r>
            </a:p>
            <a:p>
              <a:r>
                <a:rPr lang="en-US" sz="1400" dirty="0">
                  <a:solidFill>
                    <a:srgbClr val="000090"/>
                  </a:solidFill>
                  <a:latin typeface="Verdana" charset="0"/>
                  <a:cs typeface="Verdana" charset="0"/>
                </a:rPr>
                <a:t>FROM</a:t>
              </a:r>
              <a:r>
                <a:rPr lang="en-US" sz="1400" dirty="0">
                  <a:latin typeface="Verdana" charset="0"/>
                  <a:cs typeface="Verdana" charset="0"/>
                </a:rPr>
                <a:t> Galaxy </a:t>
              </a:r>
              <a:r>
                <a:rPr lang="en-US" sz="1400" dirty="0">
                  <a:solidFill>
                    <a:srgbClr val="000090"/>
                  </a:solidFill>
                  <a:latin typeface="Verdana" charset="0"/>
                  <a:cs typeface="Verdana" charset="0"/>
                </a:rPr>
                <a:t>AS</a:t>
              </a:r>
              <a:r>
                <a:rPr lang="en-US" sz="1400" dirty="0">
                  <a:latin typeface="Verdana" charset="0"/>
                  <a:cs typeface="Verdana" charset="0"/>
                </a:rPr>
                <a:t> G</a:t>
              </a:r>
            </a:p>
            <a:p>
              <a:r>
                <a:rPr lang="en-US" sz="1400" dirty="0">
                  <a:solidFill>
                    <a:srgbClr val="000090"/>
                  </a:solidFill>
                  <a:latin typeface="Verdana" charset="0"/>
                  <a:cs typeface="Verdana" charset="0"/>
                </a:rPr>
                <a:t>WHERE</a:t>
              </a:r>
              <a:r>
                <a:rPr lang="en-US" sz="1400" dirty="0">
                  <a:latin typeface="Verdana" charset="0"/>
                  <a:cs typeface="Verdana" charset="0"/>
                </a:rPr>
                <a:t> </a:t>
              </a:r>
              <a:r>
                <a:rPr lang="en-US" sz="1400" dirty="0" err="1">
                  <a:latin typeface="Verdana" charset="0"/>
                  <a:cs typeface="Verdana" charset="0"/>
                </a:rPr>
                <a:t>G.r</a:t>
              </a:r>
              <a:r>
                <a:rPr lang="en-US" sz="1400" dirty="0">
                  <a:latin typeface="Verdana" charset="0"/>
                  <a:cs typeface="Verdana" charset="0"/>
                </a:rPr>
                <a:t> &lt; 22</a:t>
              </a:r>
            </a:p>
            <a:p>
              <a:r>
                <a:rPr lang="en-US" sz="1400" dirty="0">
                  <a:solidFill>
                    <a:srgbClr val="000090"/>
                  </a:solidFill>
                  <a:latin typeface="Verdana" charset="0"/>
                  <a:cs typeface="Verdana" charset="0"/>
                </a:rPr>
                <a:t>AND</a:t>
              </a:r>
              <a:r>
                <a:rPr lang="en-US" sz="1400" dirty="0">
                  <a:latin typeface="Verdana" charset="0"/>
                  <a:cs typeface="Verdana" charset="0"/>
                </a:rPr>
                <a:t> G.q_r</a:t>
              </a:r>
              <a:r>
                <a:rPr lang="en-US" sz="1400" baseline="30000" dirty="0">
                  <a:latin typeface="Verdana" charset="0"/>
                  <a:cs typeface="Verdana" charset="0"/>
                </a:rPr>
                <a:t>2</a:t>
              </a:r>
              <a:r>
                <a:rPr lang="en-US" sz="1400" dirty="0">
                  <a:latin typeface="Verdana" charset="0"/>
                  <a:cs typeface="Verdana" charset="0"/>
                </a:rPr>
                <a:t>+G.u_r</a:t>
              </a:r>
              <a:r>
                <a:rPr lang="en-US" sz="1400" baseline="30000" dirty="0">
                  <a:latin typeface="Verdana" charset="0"/>
                  <a:cs typeface="Verdana" charset="0"/>
                </a:rPr>
                <a:t>2</a:t>
              </a:r>
              <a:r>
                <a:rPr lang="en-US" sz="1400" dirty="0">
                  <a:latin typeface="Verdana" charset="0"/>
                  <a:cs typeface="Verdana" charset="0"/>
                </a:rPr>
                <a:t> &gt; 0.25</a:t>
              </a:r>
              <a:endParaRPr lang="en-US" sz="1400" baseline="30000" dirty="0">
                <a:latin typeface="Verdana" charset="0"/>
                <a:cs typeface="Verdana" charset="0"/>
              </a:endParaRPr>
            </a:p>
          </p:txBody>
        </p:sp>
        <p:sp>
          <p:nvSpPr>
            <p:cNvPr id="9269" name="TextBox 6"/>
            <p:cNvSpPr txBox="1">
              <a:spLocks noChangeArrowheads="1"/>
            </p:cNvSpPr>
            <p:nvPr/>
          </p:nvSpPr>
          <p:spPr bwMode="auto">
            <a:xfrm>
              <a:off x="5040953" y="1600200"/>
              <a:ext cx="5216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a:latin typeface="Verdana" charset="0"/>
                  <a:cs typeface="Verdana" charset="0"/>
                </a:rPr>
                <a:t>Q1:</a:t>
              </a:r>
            </a:p>
          </p:txBody>
        </p:sp>
      </p:grpSp>
      <p:grpSp>
        <p:nvGrpSpPr>
          <p:cNvPr id="10" name="Group 9"/>
          <p:cNvGrpSpPr>
            <a:grpSpLocks/>
          </p:cNvGrpSpPr>
          <p:nvPr/>
        </p:nvGrpSpPr>
        <p:grpSpPr bwMode="auto">
          <a:xfrm>
            <a:off x="4953000" y="2667000"/>
            <a:ext cx="4191000" cy="1600200"/>
            <a:chOff x="5029200" y="2666762"/>
            <a:chExt cx="4191000" cy="1600438"/>
          </a:xfrm>
        </p:grpSpPr>
        <p:sp>
          <p:nvSpPr>
            <p:cNvPr id="9266" name="TextBox 4"/>
            <p:cNvSpPr txBox="1">
              <a:spLocks noChangeArrowheads="1"/>
            </p:cNvSpPr>
            <p:nvPr/>
          </p:nvSpPr>
          <p:spPr bwMode="auto">
            <a:xfrm>
              <a:off x="5410200" y="2666762"/>
              <a:ext cx="38100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dirty="0">
                  <a:solidFill>
                    <a:srgbClr val="000090"/>
                  </a:solidFill>
                  <a:latin typeface="Verdana" charset="0"/>
                  <a:cs typeface="Verdana" charset="0"/>
                </a:rPr>
                <a:t>SELECT</a:t>
              </a:r>
              <a:r>
                <a:rPr lang="en-US" sz="1400" dirty="0">
                  <a:latin typeface="Verdana" charset="0"/>
                  <a:cs typeface="Verdana" charset="0"/>
                </a:rPr>
                <a:t> *</a:t>
              </a:r>
            </a:p>
            <a:p>
              <a:r>
                <a:rPr lang="en-US" sz="1400" dirty="0">
                  <a:solidFill>
                    <a:srgbClr val="000090"/>
                  </a:solidFill>
                  <a:latin typeface="Verdana" charset="0"/>
                  <a:cs typeface="Verdana" charset="0"/>
                </a:rPr>
                <a:t>FROM</a:t>
              </a:r>
              <a:r>
                <a:rPr lang="en-US" sz="1400" dirty="0">
                  <a:latin typeface="Verdana" charset="0"/>
                  <a:cs typeface="Verdana" charset="0"/>
                </a:rPr>
                <a:t> Galaxy </a:t>
              </a:r>
              <a:r>
                <a:rPr lang="en-US" sz="1400" dirty="0">
                  <a:solidFill>
                    <a:srgbClr val="000090"/>
                  </a:solidFill>
                  <a:latin typeface="Verdana" charset="0"/>
                  <a:cs typeface="Verdana" charset="0"/>
                </a:rPr>
                <a:t>AS</a:t>
              </a:r>
              <a:r>
                <a:rPr lang="en-US" sz="1400" dirty="0">
                  <a:latin typeface="Verdana" charset="0"/>
                  <a:cs typeface="Verdana" charset="0"/>
                </a:rPr>
                <a:t> G1, Galaxy </a:t>
              </a:r>
              <a:r>
                <a:rPr lang="en-US" sz="1400" dirty="0">
                  <a:solidFill>
                    <a:srgbClr val="000090"/>
                  </a:solidFill>
                  <a:latin typeface="Verdana" charset="0"/>
                  <a:cs typeface="Verdana" charset="0"/>
                </a:rPr>
                <a:t>AS</a:t>
              </a:r>
              <a:r>
                <a:rPr lang="en-US" sz="1400" dirty="0">
                  <a:latin typeface="Verdana" charset="0"/>
                  <a:cs typeface="Verdana" charset="0"/>
                </a:rPr>
                <a:t> G2</a:t>
              </a:r>
            </a:p>
            <a:p>
              <a:r>
                <a:rPr lang="en-US" sz="1400" dirty="0">
                  <a:solidFill>
                    <a:srgbClr val="000090"/>
                  </a:solidFill>
                  <a:latin typeface="Verdana" charset="0"/>
                  <a:cs typeface="Verdana" charset="0"/>
                </a:rPr>
                <a:t>WHERE</a:t>
              </a:r>
              <a:r>
                <a:rPr lang="en-US" sz="1400" dirty="0">
                  <a:latin typeface="Verdana" charset="0"/>
                  <a:cs typeface="Verdana" charset="0"/>
                </a:rPr>
                <a:t> G1.OBJ_ID &lt; G2.OBJ_ID</a:t>
              </a:r>
            </a:p>
            <a:p>
              <a:r>
                <a:rPr lang="en-US" sz="1400" dirty="0">
                  <a:solidFill>
                    <a:srgbClr val="000090"/>
                  </a:solidFill>
                  <a:latin typeface="Verdana" charset="0"/>
                  <a:cs typeface="Verdana" charset="0"/>
                </a:rPr>
                <a:t>AND</a:t>
              </a:r>
              <a:r>
                <a:rPr lang="en-US" sz="1400" dirty="0">
                  <a:latin typeface="Verdana" charset="0"/>
                  <a:cs typeface="Verdana" charset="0"/>
                </a:rPr>
                <a:t> |(G1.u-G1.g)-(G2.u-G2.g)| &lt; 0.05</a:t>
              </a:r>
            </a:p>
            <a:p>
              <a:r>
                <a:rPr lang="en-US" sz="1400" dirty="0">
                  <a:solidFill>
                    <a:srgbClr val="000090"/>
                  </a:solidFill>
                  <a:latin typeface="Verdana" charset="0"/>
                  <a:cs typeface="Verdana" charset="0"/>
                </a:rPr>
                <a:t>AND</a:t>
              </a:r>
              <a:r>
                <a:rPr lang="en-US" sz="1400" dirty="0">
                  <a:latin typeface="Verdana" charset="0"/>
                  <a:cs typeface="Verdana" charset="0"/>
                </a:rPr>
                <a:t> |(G1.g-G1.r)-(G2.g-G2.r)| &lt; 0.05</a:t>
              </a:r>
            </a:p>
            <a:p>
              <a:r>
                <a:rPr lang="en-US" sz="1400" dirty="0">
                  <a:solidFill>
                    <a:srgbClr val="000090"/>
                  </a:solidFill>
                  <a:latin typeface="Verdana" charset="0"/>
                  <a:cs typeface="Verdana" charset="0"/>
                </a:rPr>
                <a:t>AND</a:t>
              </a:r>
              <a:r>
                <a:rPr lang="en-US" sz="1400" dirty="0">
                  <a:latin typeface="Verdana" charset="0"/>
                  <a:cs typeface="Verdana" charset="0"/>
                </a:rPr>
                <a:t> (G1.rowc-G2.rowc)</a:t>
              </a:r>
              <a:r>
                <a:rPr lang="en-US" sz="1400" baseline="30000" dirty="0">
                  <a:latin typeface="Verdana" charset="0"/>
                  <a:cs typeface="Verdana" charset="0"/>
                </a:rPr>
                <a:t>2</a:t>
              </a:r>
              <a:r>
                <a:rPr lang="en-US" sz="1400" dirty="0">
                  <a:latin typeface="Verdana" charset="0"/>
                  <a:cs typeface="Verdana" charset="0"/>
                </a:rPr>
                <a:t>+</a:t>
              </a:r>
            </a:p>
            <a:p>
              <a:r>
                <a:rPr lang="en-US" sz="1400" dirty="0">
                  <a:latin typeface="Verdana" charset="0"/>
                  <a:cs typeface="Verdana" charset="0"/>
                </a:rPr>
                <a:t>           (G1.colc-G2.colc)</a:t>
              </a:r>
              <a:r>
                <a:rPr lang="en-US" sz="1400" baseline="30000" dirty="0">
                  <a:latin typeface="Verdana" charset="0"/>
                  <a:cs typeface="Verdana" charset="0"/>
                </a:rPr>
                <a:t>2</a:t>
              </a:r>
              <a:r>
                <a:rPr lang="en-US" sz="1400" dirty="0">
                  <a:latin typeface="Verdana" charset="0"/>
                  <a:cs typeface="Verdana" charset="0"/>
                </a:rPr>
                <a:t> &lt; 1E4</a:t>
              </a:r>
              <a:endParaRPr lang="en-US" sz="1400" baseline="30000" dirty="0">
                <a:latin typeface="Verdana" charset="0"/>
                <a:cs typeface="Verdana" charset="0"/>
              </a:endParaRPr>
            </a:p>
          </p:txBody>
        </p:sp>
        <p:sp>
          <p:nvSpPr>
            <p:cNvPr id="9267" name="TextBox 7"/>
            <p:cNvSpPr txBox="1">
              <a:spLocks noChangeArrowheads="1"/>
            </p:cNvSpPr>
            <p:nvPr/>
          </p:nvSpPr>
          <p:spPr bwMode="auto">
            <a:xfrm>
              <a:off x="5029200" y="2667000"/>
              <a:ext cx="5216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a:latin typeface="Verdana" charset="0"/>
                  <a:cs typeface="Verdana" charset="0"/>
                </a:rPr>
                <a:t>Q2:</a:t>
              </a:r>
            </a:p>
          </p:txBody>
        </p:sp>
      </p:grpSp>
      <p:pic>
        <p:nvPicPr>
          <p:cNvPr id="9220" name="Picture 10" descr="M5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000" y="4724400"/>
            <a:ext cx="22606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228600" y="1524000"/>
          <a:ext cx="4724400" cy="2621105"/>
        </p:xfrm>
        <a:graphic>
          <a:graphicData uri="http://schemas.openxmlformats.org/drawingml/2006/table">
            <a:tbl>
              <a:tblPr firstRow="1" bandRow="1">
                <a:tableStyleId>{7DF18680-E054-41AD-8BC1-D1AEF772440D}</a:tableStyleId>
              </a:tblPr>
              <a:tblGrid>
                <a:gridCol w="1600200"/>
                <a:gridCol w="609600"/>
                <a:gridCol w="2514600"/>
              </a:tblGrid>
              <a:tr h="304763">
                <a:tc>
                  <a:txBody>
                    <a:bodyPr/>
                    <a:lstStyle/>
                    <a:p>
                      <a:r>
                        <a:rPr lang="en-US" sz="1200" dirty="0" smtClean="0"/>
                        <a:t>name</a:t>
                      </a:r>
                      <a:endParaRPr lang="en-US" sz="1200" dirty="0"/>
                    </a:p>
                  </a:txBody>
                  <a:tcPr marT="45714" marB="45714"/>
                </a:tc>
                <a:tc>
                  <a:txBody>
                    <a:bodyPr/>
                    <a:lstStyle/>
                    <a:p>
                      <a:r>
                        <a:rPr lang="en-US" sz="1200" dirty="0" smtClean="0"/>
                        <a:t>type</a:t>
                      </a:r>
                      <a:endParaRPr lang="en-US" sz="1200" dirty="0"/>
                    </a:p>
                  </a:txBody>
                  <a:tcPr marT="45714" marB="45714"/>
                </a:tc>
                <a:tc>
                  <a:txBody>
                    <a:bodyPr/>
                    <a:lstStyle/>
                    <a:p>
                      <a:r>
                        <a:rPr lang="en-US" sz="1200" dirty="0" smtClean="0"/>
                        <a:t>description</a:t>
                      </a:r>
                      <a:endParaRPr lang="en-US" sz="1200" dirty="0"/>
                    </a:p>
                  </a:txBody>
                  <a:tcPr marT="45714" marB="45714"/>
                </a:tc>
              </a:tr>
              <a:tr h="243811">
                <a:tc>
                  <a:txBody>
                    <a:bodyPr/>
                    <a:lstStyle/>
                    <a:p>
                      <a:r>
                        <a:rPr lang="en-US" sz="1000" dirty="0" smtClean="0"/>
                        <a:t>OBJ_ID</a:t>
                      </a:r>
                      <a:endParaRPr lang="en-US" sz="1000" dirty="0"/>
                    </a:p>
                  </a:txBody>
                  <a:tcPr marT="45714" marB="45714"/>
                </a:tc>
                <a:tc>
                  <a:txBody>
                    <a:bodyPr/>
                    <a:lstStyle/>
                    <a:p>
                      <a:r>
                        <a:rPr lang="en-US" sz="1000" dirty="0" err="1" smtClean="0"/>
                        <a:t>bigint</a:t>
                      </a:r>
                      <a:endParaRPr lang="en-US" sz="1000" dirty="0"/>
                    </a:p>
                  </a:txBody>
                  <a:tcPr marT="45714" marB="45714"/>
                </a:tc>
                <a:tc>
                  <a:txBody>
                    <a:bodyPr/>
                    <a:lstStyle/>
                    <a:p>
                      <a:r>
                        <a:rPr lang="en-US" sz="1000" dirty="0" smtClean="0"/>
                        <a:t>SDSS identifier</a:t>
                      </a:r>
                      <a:endParaRPr lang="en-US" sz="1000" dirty="0"/>
                    </a:p>
                  </a:txBody>
                  <a:tcPr marT="45714" marB="45714"/>
                </a:tc>
              </a:tr>
              <a:tr h="243811">
                <a:tc>
                  <a:txBody>
                    <a:bodyPr/>
                    <a:lstStyle/>
                    <a:p>
                      <a:r>
                        <a:rPr lang="en-US" sz="1000" dirty="0" smtClean="0"/>
                        <a:t>…</a:t>
                      </a:r>
                      <a:endParaRPr lang="en-US" sz="1000" dirty="0"/>
                    </a:p>
                  </a:txBody>
                  <a:tcPr marT="45714" marB="45714"/>
                </a:tc>
                <a:tc>
                  <a:txBody>
                    <a:bodyPr/>
                    <a:lstStyle/>
                    <a:p>
                      <a:r>
                        <a:rPr lang="en-US" sz="1000" dirty="0" smtClean="0"/>
                        <a:t>…</a:t>
                      </a:r>
                      <a:endParaRPr lang="en-US" sz="1000" dirty="0"/>
                    </a:p>
                  </a:txBody>
                  <a:tcPr marT="45714" marB="45714"/>
                </a:tc>
                <a:tc>
                  <a:txBody>
                    <a:bodyPr/>
                    <a:lstStyle/>
                    <a:p>
                      <a:endParaRPr lang="en-US" sz="1000" dirty="0"/>
                    </a:p>
                  </a:txBody>
                  <a:tcPr marT="45714" marB="45714"/>
                </a:tc>
              </a:tr>
              <a:tr h="289525">
                <a:tc>
                  <a:txBody>
                    <a:bodyPr/>
                    <a:lstStyle/>
                    <a:p>
                      <a:r>
                        <a:rPr lang="en-US" sz="1000" i="1" dirty="0" smtClean="0"/>
                        <a:t>(</a:t>
                      </a:r>
                      <a:r>
                        <a:rPr lang="en-US" sz="1000" i="1" dirty="0" err="1" smtClean="0"/>
                        <a:t>rowc</a:t>
                      </a:r>
                      <a:r>
                        <a:rPr lang="en-US" sz="1000" i="1" dirty="0" smtClean="0"/>
                        <a:t>,</a:t>
                      </a:r>
                      <a:r>
                        <a:rPr lang="en-US" sz="1000" i="1" baseline="0" dirty="0" smtClean="0"/>
                        <a:t> </a:t>
                      </a:r>
                      <a:r>
                        <a:rPr lang="en-US" sz="1000" i="1" baseline="0" dirty="0" err="1" smtClean="0"/>
                        <a:t>rowc_err</a:t>
                      </a:r>
                      <a:r>
                        <a:rPr lang="en-US" sz="1000" i="1" baseline="0" dirty="0" smtClean="0"/>
                        <a:t>)</a:t>
                      </a:r>
                      <a:endParaRPr lang="en-US" sz="1000" i="1" dirty="0"/>
                    </a:p>
                  </a:txBody>
                  <a:tcPr marT="45714" marB="45714"/>
                </a:tc>
                <a:tc>
                  <a:txBody>
                    <a:bodyPr/>
                    <a:lstStyle/>
                    <a:p>
                      <a:r>
                        <a:rPr lang="en-US" sz="1000" dirty="0" smtClean="0"/>
                        <a:t>real</a:t>
                      </a:r>
                      <a:endParaRPr lang="en-US" sz="1000" dirty="0"/>
                    </a:p>
                  </a:txBody>
                  <a:tcPr marT="45714" marB="45714"/>
                </a:tc>
                <a:tc>
                  <a:txBody>
                    <a:bodyPr/>
                    <a:lstStyle/>
                    <a:p>
                      <a:r>
                        <a:rPr lang="en-US" sz="1000" dirty="0" smtClean="0"/>
                        <a:t>(row center position,</a:t>
                      </a:r>
                      <a:r>
                        <a:rPr lang="en-US" sz="1000" baseline="0" dirty="0" smtClean="0"/>
                        <a:t> error term)</a:t>
                      </a:r>
                      <a:endParaRPr lang="en-US" sz="1000" dirty="0"/>
                    </a:p>
                  </a:txBody>
                  <a:tcPr marT="45714" marB="45714"/>
                </a:tc>
              </a:tr>
              <a:tr h="243811">
                <a:tc>
                  <a:txBody>
                    <a:bodyPr/>
                    <a:lstStyle/>
                    <a:p>
                      <a:r>
                        <a:rPr lang="en-US" sz="1000" i="1" dirty="0" smtClean="0"/>
                        <a:t>(</a:t>
                      </a:r>
                      <a:r>
                        <a:rPr lang="en-US" sz="1000" i="1" dirty="0" err="1" smtClean="0"/>
                        <a:t>colc</a:t>
                      </a:r>
                      <a:r>
                        <a:rPr lang="en-US" sz="1000" i="1" dirty="0" smtClean="0"/>
                        <a:t>,</a:t>
                      </a:r>
                      <a:r>
                        <a:rPr lang="en-US" sz="1000" i="1" baseline="0" dirty="0" smtClean="0"/>
                        <a:t> </a:t>
                      </a:r>
                      <a:r>
                        <a:rPr lang="en-US" sz="1000" i="1" baseline="0" dirty="0" err="1" smtClean="0"/>
                        <a:t>colc_err</a:t>
                      </a:r>
                      <a:r>
                        <a:rPr lang="en-US" sz="1000" i="1" baseline="0" dirty="0" smtClean="0"/>
                        <a:t>)</a:t>
                      </a:r>
                      <a:endParaRPr lang="en-US" sz="1000" i="1" dirty="0"/>
                    </a:p>
                  </a:txBody>
                  <a:tcPr marT="45714" marB="45714"/>
                </a:tc>
                <a:tc>
                  <a:txBody>
                    <a:bodyPr/>
                    <a:lstStyle/>
                    <a:p>
                      <a:r>
                        <a:rPr lang="en-US" sz="1000" dirty="0" smtClean="0"/>
                        <a:t>real</a:t>
                      </a:r>
                      <a:endParaRPr lang="en-US" sz="1000" dirty="0"/>
                    </a:p>
                  </a:txBody>
                  <a:tcPr marT="45714" marB="45714"/>
                </a:tc>
                <a:tc>
                  <a:txBody>
                    <a:bodyPr/>
                    <a:lstStyle/>
                    <a:p>
                      <a:r>
                        <a:rPr lang="en-US" sz="1000" dirty="0" smtClean="0"/>
                        <a:t>(column center position, error term)</a:t>
                      </a:r>
                      <a:endParaRPr lang="en-US" sz="1000" dirty="0"/>
                    </a:p>
                  </a:txBody>
                  <a:tcPr marT="45714" marB="45714"/>
                </a:tc>
              </a:tr>
              <a:tr h="259049">
                <a:tc>
                  <a:txBody>
                    <a:bodyPr/>
                    <a:lstStyle/>
                    <a:p>
                      <a:r>
                        <a:rPr lang="en-US" sz="1000" i="1" dirty="0" smtClean="0"/>
                        <a:t>(</a:t>
                      </a:r>
                      <a:r>
                        <a:rPr lang="en-US" sz="1000" i="1" dirty="0" err="1" smtClean="0"/>
                        <a:t>q_u</a:t>
                      </a:r>
                      <a:r>
                        <a:rPr lang="en-US" sz="1000" i="1" dirty="0" smtClean="0"/>
                        <a:t>, </a:t>
                      </a:r>
                      <a:r>
                        <a:rPr lang="en-US" sz="1000" i="1" dirty="0" err="1" smtClean="0"/>
                        <a:t>qErr_u</a:t>
                      </a:r>
                      <a:r>
                        <a:rPr lang="en-US" sz="1000" i="1" dirty="0" smtClean="0"/>
                        <a:t>)</a:t>
                      </a:r>
                      <a:endParaRPr lang="en-US" sz="1000" i="1" dirty="0"/>
                    </a:p>
                  </a:txBody>
                  <a:tcPr marT="45714" marB="45714"/>
                </a:tc>
                <a:tc>
                  <a:txBody>
                    <a:bodyPr/>
                    <a:lstStyle/>
                    <a:p>
                      <a:r>
                        <a:rPr lang="en-US" sz="1000" dirty="0" smtClean="0"/>
                        <a:t>real</a:t>
                      </a:r>
                      <a:endParaRPr lang="en-US" sz="1000" dirty="0"/>
                    </a:p>
                  </a:txBody>
                  <a:tcPr marT="45714" marB="45714"/>
                </a:tc>
                <a:tc>
                  <a:txBody>
                    <a:bodyPr/>
                    <a:lstStyle/>
                    <a:p>
                      <a:r>
                        <a:rPr lang="en-US" sz="1000" dirty="0" smtClean="0"/>
                        <a:t>(stokes Q parameter, error term)</a:t>
                      </a:r>
                      <a:endParaRPr lang="en-US" sz="1000" dirty="0"/>
                    </a:p>
                  </a:txBody>
                  <a:tcPr marT="45714" marB="45714"/>
                </a:tc>
              </a:tr>
              <a:tr h="243811">
                <a:tc>
                  <a:txBody>
                    <a:bodyPr/>
                    <a:lstStyle/>
                    <a:p>
                      <a:r>
                        <a:rPr lang="en-US" sz="1000" i="1" dirty="0" smtClean="0"/>
                        <a:t>(</a:t>
                      </a:r>
                      <a:r>
                        <a:rPr lang="en-US" sz="1000" i="1" dirty="0" err="1" smtClean="0"/>
                        <a:t>u_u</a:t>
                      </a:r>
                      <a:r>
                        <a:rPr lang="en-US" sz="1000" i="1" dirty="0" smtClean="0"/>
                        <a:t>, </a:t>
                      </a:r>
                      <a:r>
                        <a:rPr lang="en-US" sz="1000" i="1" dirty="0" err="1" smtClean="0"/>
                        <a:t>uErr_u</a:t>
                      </a:r>
                      <a:r>
                        <a:rPr lang="en-US" sz="1000" i="1" dirty="0" smtClean="0"/>
                        <a:t>)</a:t>
                      </a:r>
                      <a:endParaRPr lang="en-US" sz="1000" i="1" dirty="0"/>
                    </a:p>
                  </a:txBody>
                  <a:tcPr marT="45714" marB="45714"/>
                </a:tc>
                <a:tc>
                  <a:txBody>
                    <a:bodyPr/>
                    <a:lstStyle/>
                    <a:p>
                      <a:r>
                        <a:rPr lang="en-US" sz="1000" dirty="0" smtClean="0"/>
                        <a:t>real</a:t>
                      </a:r>
                      <a:endParaRPr lang="en-US" sz="1000" dirty="0"/>
                    </a:p>
                  </a:txBody>
                  <a:tcPr marT="45714" marB="45714"/>
                </a:tc>
                <a:tc>
                  <a:txBody>
                    <a:bodyPr/>
                    <a:lstStyle/>
                    <a:p>
                      <a:r>
                        <a:rPr lang="en-US" sz="1000" dirty="0" smtClean="0"/>
                        <a:t>(stokes</a:t>
                      </a:r>
                      <a:r>
                        <a:rPr lang="en-US" sz="1000" baseline="0" dirty="0" smtClean="0"/>
                        <a:t> U parameter, error term)</a:t>
                      </a:r>
                      <a:endParaRPr lang="en-US" sz="1000" dirty="0"/>
                    </a:p>
                  </a:txBody>
                  <a:tcPr marT="45714" marB="45714"/>
                </a:tc>
              </a:tr>
              <a:tr h="548574">
                <a:tc>
                  <a:txBody>
                    <a:bodyPr/>
                    <a:lstStyle/>
                    <a:p>
                      <a:r>
                        <a:rPr lang="en-US" sz="1000" i="1" dirty="0" smtClean="0"/>
                        <a:t>(</a:t>
                      </a:r>
                      <a:r>
                        <a:rPr lang="en-US" sz="1000" i="1" dirty="0" err="1" smtClean="0"/>
                        <a:t>ra</a:t>
                      </a:r>
                      <a:r>
                        <a:rPr lang="en-US" sz="1000" i="1" dirty="0" smtClean="0"/>
                        <a:t>, </a:t>
                      </a:r>
                      <a:r>
                        <a:rPr lang="en-US" sz="1000" i="1" dirty="0" err="1" smtClean="0"/>
                        <a:t>dec</a:t>
                      </a:r>
                      <a:r>
                        <a:rPr lang="en-US" sz="1000" i="1" dirty="0" smtClean="0"/>
                        <a:t>, </a:t>
                      </a:r>
                    </a:p>
                    <a:p>
                      <a:r>
                        <a:rPr lang="en-US" sz="1000" i="1" dirty="0" err="1" smtClean="0"/>
                        <a:t>ra_err</a:t>
                      </a:r>
                      <a:r>
                        <a:rPr lang="en-US" sz="1000" i="1" dirty="0" smtClean="0"/>
                        <a:t>,</a:t>
                      </a:r>
                      <a:r>
                        <a:rPr lang="en-US" sz="1000" i="1" baseline="0" dirty="0" smtClean="0"/>
                        <a:t> </a:t>
                      </a:r>
                      <a:r>
                        <a:rPr lang="en-US" sz="1000" i="1" baseline="0" dirty="0" err="1" smtClean="0"/>
                        <a:t>dec_err</a:t>
                      </a:r>
                      <a:r>
                        <a:rPr lang="en-US" sz="1000" i="1" baseline="0" dirty="0" smtClean="0"/>
                        <a:t>, </a:t>
                      </a:r>
                      <a:r>
                        <a:rPr lang="en-US" sz="1000" i="1" baseline="0" dirty="0" err="1" smtClean="0"/>
                        <a:t>ra_dec_corr</a:t>
                      </a:r>
                      <a:r>
                        <a:rPr lang="en-US" sz="1000" i="1" baseline="0" dirty="0" smtClean="0"/>
                        <a:t>)</a:t>
                      </a:r>
                      <a:endParaRPr lang="en-US" sz="1000" i="1" dirty="0"/>
                    </a:p>
                  </a:txBody>
                  <a:tcPr marT="45714" marB="45714"/>
                </a:tc>
                <a:tc>
                  <a:txBody>
                    <a:bodyPr/>
                    <a:lstStyle/>
                    <a:p>
                      <a:r>
                        <a:rPr lang="en-US" sz="1000" dirty="0" smtClean="0"/>
                        <a:t>real</a:t>
                      </a:r>
                      <a:endParaRPr lang="en-US" sz="1000" dirty="0"/>
                    </a:p>
                  </a:txBody>
                  <a:tcPr marT="45714" marB="45714"/>
                </a:tc>
                <a:tc>
                  <a:txBody>
                    <a:bodyPr/>
                    <a:lstStyle/>
                    <a:p>
                      <a:r>
                        <a:rPr lang="en-US" sz="1000" dirty="0" smtClean="0"/>
                        <a:t>(right ascension,</a:t>
                      </a:r>
                      <a:r>
                        <a:rPr lang="en-US" sz="1000" baseline="0" dirty="0" smtClean="0"/>
                        <a:t> declination, </a:t>
                      </a:r>
                    </a:p>
                    <a:p>
                      <a:r>
                        <a:rPr lang="en-US" sz="1000" baseline="0" dirty="0" smtClean="0"/>
                        <a:t>error in </a:t>
                      </a:r>
                      <a:r>
                        <a:rPr lang="en-US" sz="1000" baseline="0" dirty="0" err="1" smtClean="0"/>
                        <a:t>ra</a:t>
                      </a:r>
                      <a:r>
                        <a:rPr lang="en-US" sz="1000" baseline="0" dirty="0" smtClean="0"/>
                        <a:t>, error in </a:t>
                      </a:r>
                      <a:r>
                        <a:rPr lang="en-US" sz="1000" baseline="0" dirty="0" err="1" smtClean="0"/>
                        <a:t>dec</a:t>
                      </a:r>
                      <a:r>
                        <a:rPr lang="en-US" sz="1000" baseline="0" dirty="0" smtClean="0"/>
                        <a:t>, </a:t>
                      </a:r>
                    </a:p>
                    <a:p>
                      <a:r>
                        <a:rPr lang="en-US" sz="1000" baseline="0" dirty="0" err="1" smtClean="0"/>
                        <a:t>ra</a:t>
                      </a:r>
                      <a:r>
                        <a:rPr lang="en-US" sz="1000" baseline="0" dirty="0" smtClean="0"/>
                        <a:t>/</a:t>
                      </a:r>
                      <a:r>
                        <a:rPr lang="en-US" sz="1000" baseline="0" dirty="0" err="1" smtClean="0"/>
                        <a:t>dec</a:t>
                      </a:r>
                      <a:r>
                        <a:rPr lang="en-US" sz="1000" baseline="0" dirty="0" smtClean="0"/>
                        <a:t> correlation)</a:t>
                      </a:r>
                      <a:endParaRPr lang="en-US" sz="1000" dirty="0"/>
                    </a:p>
                  </a:txBody>
                  <a:tcPr marT="45714" marB="45714"/>
                </a:tc>
              </a:tr>
              <a:tr h="243811">
                <a:tc>
                  <a:txBody>
                    <a:bodyPr/>
                    <a:lstStyle/>
                    <a:p>
                      <a:r>
                        <a:rPr lang="en-US" sz="1000" dirty="0" smtClean="0"/>
                        <a:t>…</a:t>
                      </a:r>
                      <a:endParaRPr lang="en-US" sz="1000" dirty="0"/>
                    </a:p>
                  </a:txBody>
                  <a:tcPr marT="45714" marB="45714"/>
                </a:tc>
                <a:tc>
                  <a:txBody>
                    <a:bodyPr/>
                    <a:lstStyle/>
                    <a:p>
                      <a:r>
                        <a:rPr lang="en-US" sz="1000" dirty="0" smtClean="0"/>
                        <a:t>…</a:t>
                      </a:r>
                      <a:endParaRPr lang="en-US" sz="1000" dirty="0"/>
                    </a:p>
                  </a:txBody>
                  <a:tcPr marT="45714" marB="45714"/>
                </a:tc>
                <a:tc>
                  <a:txBody>
                    <a:bodyPr/>
                    <a:lstStyle/>
                    <a:p>
                      <a:endParaRPr lang="en-US" sz="1000" dirty="0"/>
                    </a:p>
                  </a:txBody>
                  <a:tcPr marT="45714" marB="45714"/>
                </a:tc>
              </a:tr>
            </a:tbl>
          </a:graphicData>
        </a:graphic>
      </p:graphicFrame>
      <p:sp>
        <p:nvSpPr>
          <p:cNvPr id="4" name="Rounded Rectangle 3"/>
          <p:cNvSpPr/>
          <p:nvPr/>
        </p:nvSpPr>
        <p:spPr bwMode="auto">
          <a:xfrm>
            <a:off x="2743200" y="4724400"/>
            <a:ext cx="5791200" cy="5334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defRPr/>
            </a:pPr>
            <a:r>
              <a:rPr lang="en-US" sz="2200" dirty="0">
                <a:solidFill>
                  <a:schemeClr val="tx1"/>
                </a:solidFill>
                <a:latin typeface="Arial"/>
                <a:cs typeface="Arial"/>
              </a:rPr>
              <a:t>Continuous uncertain data</a:t>
            </a:r>
          </a:p>
        </p:txBody>
      </p:sp>
      <p:sp>
        <p:nvSpPr>
          <p:cNvPr id="14" name="Rounded Rectangle 13"/>
          <p:cNvSpPr/>
          <p:nvPr/>
        </p:nvSpPr>
        <p:spPr bwMode="auto">
          <a:xfrm>
            <a:off x="2743200" y="5257800"/>
            <a:ext cx="5791200" cy="5334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defRPr/>
            </a:pPr>
            <a:r>
              <a:rPr lang="en-US" sz="2200" dirty="0">
                <a:solidFill>
                  <a:schemeClr val="tx1"/>
                </a:solidFill>
                <a:latin typeface="Arial"/>
                <a:cs typeface="Arial"/>
              </a:rPr>
              <a:t>Complex selection and join predicates</a:t>
            </a:r>
          </a:p>
        </p:txBody>
      </p:sp>
      <p:sp>
        <p:nvSpPr>
          <p:cNvPr id="15" name="Rounded Rectangle 14"/>
          <p:cNvSpPr/>
          <p:nvPr/>
        </p:nvSpPr>
        <p:spPr bwMode="auto">
          <a:xfrm>
            <a:off x="2743200" y="5791200"/>
            <a:ext cx="5791200" cy="5334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defRPr/>
            </a:pPr>
            <a:r>
              <a:rPr lang="en-US" sz="2200" dirty="0" smtClean="0">
                <a:solidFill>
                  <a:schemeClr val="tx1"/>
                </a:solidFill>
                <a:latin typeface="Arial"/>
                <a:cs typeface="Arial"/>
              </a:rPr>
              <a:t>Return answers of high confidence efficiently</a:t>
            </a:r>
            <a:endParaRPr lang="en-US" sz="2200" dirty="0">
              <a:solidFill>
                <a:schemeClr val="tx1"/>
              </a:solidFill>
              <a:latin typeface="Arial"/>
              <a:cs typeface="Arial"/>
            </a:endParaRPr>
          </a:p>
        </p:txBody>
      </p:sp>
      <p:sp>
        <p:nvSpPr>
          <p:cNvPr id="18" name="TextBox 17"/>
          <p:cNvSpPr txBox="1">
            <a:spLocks noChangeArrowheads="1"/>
          </p:cNvSpPr>
          <p:nvPr/>
        </p:nvSpPr>
        <p:spPr bwMode="auto">
          <a:xfrm>
            <a:off x="152400" y="2286000"/>
            <a:ext cx="4800600" cy="1631216"/>
          </a:xfrm>
          <a:prstGeom prst="rect">
            <a:avLst/>
          </a:prstGeom>
          <a:noFill/>
          <a:ln w="28575" cmpd="sng">
            <a:solidFill>
              <a:srgbClr val="0000FF"/>
            </a:solidFill>
            <a:miter lim="800000"/>
            <a:headEnd/>
            <a:tailEnd/>
          </a:ln>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endParaRPr lang="en-US" sz="1000" dirty="0" smtClean="0">
              <a:latin typeface="Verdana" charset="0"/>
              <a:cs typeface="Verdana" charset="0"/>
            </a:endParaRPr>
          </a:p>
          <a:p>
            <a:endParaRPr lang="en-US" sz="1000" dirty="0">
              <a:latin typeface="Verdana" charset="0"/>
              <a:cs typeface="Verdana" charset="0"/>
            </a:endParaRPr>
          </a:p>
          <a:p>
            <a:endParaRPr lang="en-US" sz="1000" dirty="0" smtClean="0">
              <a:latin typeface="Verdana" charset="0"/>
              <a:cs typeface="Verdana" charset="0"/>
            </a:endParaRPr>
          </a:p>
          <a:p>
            <a:endParaRPr lang="en-US" sz="1000" dirty="0">
              <a:latin typeface="Verdana" charset="0"/>
              <a:cs typeface="Verdana" charset="0"/>
            </a:endParaRPr>
          </a:p>
          <a:p>
            <a:endParaRPr lang="en-US" sz="1000" dirty="0" smtClean="0">
              <a:latin typeface="Verdana" charset="0"/>
              <a:cs typeface="Verdana" charset="0"/>
            </a:endParaRPr>
          </a:p>
          <a:p>
            <a:endParaRPr lang="en-US" sz="1000" dirty="0">
              <a:latin typeface="Verdana" charset="0"/>
              <a:cs typeface="Verdana" charset="0"/>
            </a:endParaRPr>
          </a:p>
          <a:p>
            <a:endParaRPr lang="en-US" sz="1000" dirty="0" smtClean="0">
              <a:latin typeface="Verdana" charset="0"/>
              <a:cs typeface="Verdana" charset="0"/>
            </a:endParaRPr>
          </a:p>
          <a:p>
            <a:endParaRPr lang="en-US" sz="1000" dirty="0">
              <a:latin typeface="Verdana" charset="0"/>
              <a:cs typeface="Verdana" charset="0"/>
            </a:endParaRPr>
          </a:p>
          <a:p>
            <a:endParaRPr lang="en-US" sz="1000" dirty="0" smtClean="0">
              <a:latin typeface="Verdana" charset="0"/>
              <a:cs typeface="Verdana" charset="0"/>
            </a:endParaRPr>
          </a:p>
          <a:p>
            <a:endParaRPr lang="en-US" sz="1000" dirty="0">
              <a:latin typeface="Verdana" charset="0"/>
              <a:cs typeface="Verdana" charset="0"/>
            </a:endParaRPr>
          </a:p>
        </p:txBody>
      </p:sp>
      <p:sp>
        <p:nvSpPr>
          <p:cNvPr id="21" name="TextBox 20"/>
          <p:cNvSpPr txBox="1">
            <a:spLocks noChangeArrowheads="1"/>
          </p:cNvSpPr>
          <p:nvPr/>
        </p:nvSpPr>
        <p:spPr bwMode="auto">
          <a:xfrm>
            <a:off x="5867400" y="3352800"/>
            <a:ext cx="3124200" cy="457200"/>
          </a:xfrm>
          <a:prstGeom prst="rect">
            <a:avLst/>
          </a:prstGeom>
          <a:noFill/>
          <a:ln w="28575" cmpd="sng">
            <a:solidFill>
              <a:srgbClr val="0000FF"/>
            </a:solidFill>
            <a:miter lim="800000"/>
            <a:headEnd/>
            <a:tailEnd/>
          </a:ln>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endParaRPr lang="en-US" sz="1000" dirty="0">
              <a:latin typeface="Verdana" charset="0"/>
              <a:cs typeface="Verdana" charset="0"/>
            </a:endParaRPr>
          </a:p>
        </p:txBody>
      </p:sp>
      <p:sp>
        <p:nvSpPr>
          <p:cNvPr id="22" name="TextBox 21"/>
          <p:cNvSpPr txBox="1">
            <a:spLocks noChangeArrowheads="1"/>
          </p:cNvSpPr>
          <p:nvPr/>
        </p:nvSpPr>
        <p:spPr bwMode="auto">
          <a:xfrm>
            <a:off x="5867400" y="2057400"/>
            <a:ext cx="2057400" cy="228600"/>
          </a:xfrm>
          <a:prstGeom prst="rect">
            <a:avLst/>
          </a:prstGeom>
          <a:noFill/>
          <a:ln w="28575" cmpd="sng">
            <a:solidFill>
              <a:srgbClr val="0000FF"/>
            </a:solidFill>
            <a:miter lim="800000"/>
            <a:headEnd/>
            <a:tailEnd/>
          </a:ln>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endParaRPr lang="en-US" sz="1000" dirty="0">
              <a:latin typeface="Verdana" charset="0"/>
              <a:cs typeface="Verdana" charset="0"/>
            </a:endParaRPr>
          </a:p>
        </p:txBody>
      </p:sp>
      <p:sp>
        <p:nvSpPr>
          <p:cNvPr id="23" name="TextBox 22"/>
          <p:cNvSpPr txBox="1">
            <a:spLocks noChangeArrowheads="1"/>
          </p:cNvSpPr>
          <p:nvPr/>
        </p:nvSpPr>
        <p:spPr bwMode="auto">
          <a:xfrm>
            <a:off x="5867400" y="3810000"/>
            <a:ext cx="2667000" cy="381000"/>
          </a:xfrm>
          <a:prstGeom prst="rect">
            <a:avLst/>
          </a:prstGeom>
          <a:noFill/>
          <a:ln w="28575" cmpd="sng">
            <a:solidFill>
              <a:srgbClr val="0000FF"/>
            </a:solidFill>
            <a:miter lim="800000"/>
            <a:headEnd/>
            <a:tailEnd/>
          </a:ln>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endParaRPr lang="en-US" sz="1000" dirty="0">
              <a:latin typeface="Verdana" charset="0"/>
              <a:cs typeface="Verdana"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6468"/>
    </mc:Choice>
    <mc:Fallback xmlns="">
      <p:transition xmlns:p14="http://schemas.microsoft.com/office/powerpoint/2010/main" spd="slow" advTm="56468"/>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8" grpId="0" animBg="1"/>
      <p:bldP spid="18" grpId="1" animBg="1"/>
      <p:bldP spid="21" grpId="0" animBg="1"/>
      <p:bldP spid="21" grpId="1" animBg="1"/>
      <p:bldP spid="22" grpId="0" animBg="1"/>
      <p:bldP spid="22" grpId="1" animBg="1"/>
      <p:bldP spid="23" grpId="0" animBg="1"/>
      <p:bldP spid="23" grpId="1"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4243387"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7737" y="2162175"/>
            <a:ext cx="42100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bwMode="auto">
          <a:xfrm>
            <a:off x="304800" y="5486400"/>
            <a:ext cx="8610600" cy="12192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35841" name="Title 1"/>
          <p:cNvSpPr>
            <a:spLocks noGrp="1"/>
          </p:cNvSpPr>
          <p:nvPr>
            <p:ph type="title"/>
          </p:nvPr>
        </p:nvSpPr>
        <p:spPr/>
        <p:txBody>
          <a:bodyPr/>
          <a:lstStyle/>
          <a:p>
            <a:r>
              <a:rPr lang="en-US" dirty="0" smtClean="0">
                <a:latin typeface="Georgia" charset="0"/>
                <a:cs typeface="Georgia" charset="0"/>
              </a:rPr>
              <a:t>Indexes </a:t>
            </a:r>
            <a:r>
              <a:rPr lang="en-US" dirty="0">
                <a:latin typeface="Georgia" charset="0"/>
                <a:cs typeface="Georgia" charset="0"/>
              </a:rPr>
              <a:t>for Band Joins </a:t>
            </a:r>
            <a:r>
              <a:rPr lang="en-US" dirty="0" smtClean="0">
                <a:latin typeface="Georgia" charset="0"/>
                <a:cs typeface="Georgia" charset="0"/>
              </a:rPr>
              <a:t>(disk)</a:t>
            </a:r>
            <a:endParaRPr lang="en-US" dirty="0">
              <a:latin typeface="Georgia" charset="0"/>
            </a:endParaRPr>
          </a:p>
        </p:txBody>
      </p:sp>
      <p:sp>
        <p:nvSpPr>
          <p:cNvPr id="35842" name="Content Placeholder 3"/>
          <p:cNvSpPr>
            <a:spLocks noGrp="1"/>
          </p:cNvSpPr>
          <p:nvPr>
            <p:ph sz="half" idx="1"/>
          </p:nvPr>
        </p:nvSpPr>
        <p:spPr>
          <a:xfrm>
            <a:off x="762000" y="1828800"/>
            <a:ext cx="3810000" cy="609600"/>
          </a:xfrm>
        </p:spPr>
        <p:txBody>
          <a:bodyPr/>
          <a:lstStyle/>
          <a:p>
            <a:pPr marL="0" indent="0">
              <a:buNone/>
            </a:pPr>
            <a:r>
              <a:rPr lang="en-US" sz="2000" dirty="0" err="1">
                <a:latin typeface="Arial" charset="0"/>
                <a:cs typeface="Arial" charset="0"/>
              </a:rPr>
              <a:t>xbound</a:t>
            </a:r>
            <a:r>
              <a:rPr lang="en-US" sz="2000" dirty="0">
                <a:latin typeface="Arial" charset="0"/>
                <a:cs typeface="Arial" charset="0"/>
              </a:rPr>
              <a:t> </a:t>
            </a:r>
            <a:r>
              <a:rPr lang="en-US" sz="2000" dirty="0" err="1">
                <a:latin typeface="Arial" charset="0"/>
                <a:cs typeface="Arial" charset="0"/>
              </a:rPr>
              <a:t>vs</a:t>
            </a:r>
            <a:r>
              <a:rPr lang="en-US" sz="2000" dirty="0">
                <a:latin typeface="Arial" charset="0"/>
                <a:cs typeface="Arial" charset="0"/>
              </a:rPr>
              <a:t> GJ in filtering power</a:t>
            </a:r>
          </a:p>
        </p:txBody>
      </p:sp>
      <p:sp>
        <p:nvSpPr>
          <p:cNvPr id="35843" name="Content Placeholder 4"/>
          <p:cNvSpPr>
            <a:spLocks noGrp="1"/>
          </p:cNvSpPr>
          <p:nvPr>
            <p:ph sz="half" idx="2"/>
          </p:nvPr>
        </p:nvSpPr>
        <p:spPr>
          <a:xfrm>
            <a:off x="5524500" y="1828800"/>
            <a:ext cx="3238500" cy="457200"/>
          </a:xfrm>
        </p:spPr>
        <p:txBody>
          <a:bodyPr/>
          <a:lstStyle/>
          <a:p>
            <a:pPr marL="0" indent="0">
              <a:buNone/>
            </a:pPr>
            <a:r>
              <a:rPr lang="en-US" sz="2000" dirty="0" err="1">
                <a:latin typeface="Arial" charset="0"/>
                <a:cs typeface="Arial" charset="0"/>
              </a:rPr>
              <a:t>xbound</a:t>
            </a:r>
            <a:r>
              <a:rPr lang="en-US" sz="2000" dirty="0">
                <a:latin typeface="Arial" charset="0"/>
                <a:cs typeface="Arial" charset="0"/>
              </a:rPr>
              <a:t> </a:t>
            </a:r>
            <a:r>
              <a:rPr lang="en-US" sz="2000" dirty="0" err="1">
                <a:latin typeface="Arial" charset="0"/>
                <a:cs typeface="Arial" charset="0"/>
              </a:rPr>
              <a:t>vs</a:t>
            </a:r>
            <a:r>
              <a:rPr lang="en-US" sz="2000" dirty="0">
                <a:latin typeface="Arial" charset="0"/>
                <a:cs typeface="Arial" charset="0"/>
              </a:rPr>
              <a:t> GJ in efficiency</a:t>
            </a:r>
          </a:p>
        </p:txBody>
      </p:sp>
      <p:sp>
        <p:nvSpPr>
          <p:cNvPr id="35846" name="TextBox 5"/>
          <p:cNvSpPr txBox="1">
            <a:spLocks noChangeArrowheads="1"/>
          </p:cNvSpPr>
          <p:nvPr/>
        </p:nvSpPr>
        <p:spPr bwMode="auto">
          <a:xfrm>
            <a:off x="609600" y="1371600"/>
            <a:ext cx="792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600" dirty="0">
                <a:solidFill>
                  <a:srgbClr val="000090"/>
                </a:solidFill>
                <a:latin typeface="Verdana" charset="0"/>
                <a:cs typeface="Verdana" charset="0"/>
              </a:rPr>
              <a:t>SELECT</a:t>
            </a:r>
            <a:r>
              <a:rPr lang="en-US" sz="1600" dirty="0">
                <a:latin typeface="Verdana" charset="0"/>
                <a:cs typeface="Verdana" charset="0"/>
              </a:rPr>
              <a:t> * </a:t>
            </a:r>
            <a:r>
              <a:rPr lang="en-US" sz="1600" dirty="0">
                <a:solidFill>
                  <a:srgbClr val="000090"/>
                </a:solidFill>
                <a:latin typeface="Verdana" charset="0"/>
                <a:cs typeface="Verdana" charset="0"/>
              </a:rPr>
              <a:t>FROM</a:t>
            </a:r>
            <a:r>
              <a:rPr lang="en-US" sz="1600" dirty="0">
                <a:latin typeface="Verdana" charset="0"/>
                <a:cs typeface="Verdana" charset="0"/>
              </a:rPr>
              <a:t> Galaxy </a:t>
            </a:r>
            <a:r>
              <a:rPr lang="en-US" sz="1600" dirty="0">
                <a:solidFill>
                  <a:srgbClr val="000090"/>
                </a:solidFill>
                <a:latin typeface="Verdana" charset="0"/>
                <a:cs typeface="Verdana" charset="0"/>
              </a:rPr>
              <a:t>AS</a:t>
            </a:r>
            <a:r>
              <a:rPr lang="en-US" sz="1600" dirty="0">
                <a:latin typeface="Verdana" charset="0"/>
                <a:cs typeface="Verdana" charset="0"/>
              </a:rPr>
              <a:t> R, Galaxy </a:t>
            </a:r>
            <a:r>
              <a:rPr lang="en-US" sz="1600" dirty="0">
                <a:solidFill>
                  <a:srgbClr val="000090"/>
                </a:solidFill>
                <a:latin typeface="Verdana" charset="0"/>
                <a:cs typeface="Verdana" charset="0"/>
              </a:rPr>
              <a:t>AS</a:t>
            </a:r>
            <a:r>
              <a:rPr lang="en-US" sz="1600" dirty="0">
                <a:latin typeface="Verdana" charset="0"/>
                <a:cs typeface="Verdana" charset="0"/>
              </a:rPr>
              <a:t> S </a:t>
            </a:r>
            <a:r>
              <a:rPr lang="en-US" sz="1600" dirty="0">
                <a:solidFill>
                  <a:srgbClr val="000090"/>
                </a:solidFill>
                <a:latin typeface="Verdana" charset="0"/>
                <a:cs typeface="Verdana" charset="0"/>
              </a:rPr>
              <a:t>WHERE</a:t>
            </a:r>
            <a:r>
              <a:rPr lang="en-US" sz="1600" dirty="0">
                <a:latin typeface="Verdana" charset="0"/>
                <a:cs typeface="Verdana" charset="0"/>
              </a:rPr>
              <a:t> |</a:t>
            </a:r>
            <a:r>
              <a:rPr lang="en-US" sz="1600" dirty="0" err="1">
                <a:latin typeface="Verdana" charset="0"/>
                <a:cs typeface="Verdana" charset="0"/>
              </a:rPr>
              <a:t>R.u-S.u</a:t>
            </a:r>
            <a:r>
              <a:rPr lang="en-US" sz="1600" dirty="0">
                <a:latin typeface="Verdana" charset="0"/>
                <a:cs typeface="Verdana" charset="0"/>
              </a:rPr>
              <a:t>|&lt;</a:t>
            </a:r>
            <a:r>
              <a:rPr lang="en-US" sz="1600" i="1" dirty="0" err="1" smtClean="0">
                <a:solidFill>
                  <a:srgbClr val="800000"/>
                </a:solidFill>
                <a:latin typeface="Verdana" charset="0"/>
                <a:cs typeface="Verdana" charset="0"/>
              </a:rPr>
              <a:t>δ</a:t>
            </a:r>
            <a:r>
              <a:rPr lang="en-US" sz="1600" i="1" dirty="0" smtClean="0">
                <a:solidFill>
                  <a:srgbClr val="800000"/>
                </a:solidFill>
                <a:latin typeface="Verdana" charset="0"/>
                <a:cs typeface="Verdana" charset="0"/>
              </a:rPr>
              <a:t> </a:t>
            </a:r>
            <a:r>
              <a:rPr lang="en-US" sz="1600" dirty="0">
                <a:solidFill>
                  <a:srgbClr val="000000"/>
                </a:solidFill>
                <a:latin typeface="Verdana" charset="0"/>
                <a:cs typeface="Verdana" charset="0"/>
              </a:rPr>
              <a:t>(</a:t>
            </a:r>
            <a:r>
              <a:rPr lang="en-US" sz="1600" b="1" i="1" dirty="0" err="1">
                <a:solidFill>
                  <a:srgbClr val="000000"/>
                </a:solidFill>
                <a:latin typeface="Verdana" charset="0"/>
                <a:cs typeface="Verdana" charset="0"/>
              </a:rPr>
              <a:t>λ</a:t>
            </a:r>
            <a:r>
              <a:rPr lang="en-US" sz="1600" b="1" dirty="0">
                <a:solidFill>
                  <a:srgbClr val="000000"/>
                </a:solidFill>
                <a:latin typeface="Verdana" charset="0"/>
                <a:cs typeface="Verdana" charset="0"/>
              </a:rPr>
              <a:t>=0.7</a:t>
            </a:r>
            <a:r>
              <a:rPr lang="en-US" sz="1600" dirty="0" smtClean="0">
                <a:solidFill>
                  <a:srgbClr val="000000"/>
                </a:solidFill>
                <a:latin typeface="Verdana" charset="0"/>
                <a:cs typeface="Verdana" charset="0"/>
              </a:rPr>
              <a:t>)</a:t>
            </a:r>
            <a:endParaRPr lang="en-US" sz="1600" baseline="30000" dirty="0">
              <a:solidFill>
                <a:srgbClr val="000000"/>
              </a:solidFill>
              <a:latin typeface="Verdana" charset="0"/>
              <a:cs typeface="Verdana" charset="0"/>
            </a:endParaRPr>
          </a:p>
        </p:txBody>
      </p:sp>
      <p:sp>
        <p:nvSpPr>
          <p:cNvPr id="9" name="TextBox 8"/>
          <p:cNvSpPr txBox="1"/>
          <p:nvPr/>
        </p:nvSpPr>
        <p:spPr>
          <a:xfrm>
            <a:off x="533400" y="5536793"/>
            <a:ext cx="7924800" cy="1092607"/>
          </a:xfrm>
          <a:prstGeom prst="rect">
            <a:avLst/>
          </a:prstGeom>
          <a:noFill/>
        </p:spPr>
        <p:txBody>
          <a:bodyPr wrap="square" rtlCol="0">
            <a:spAutoFit/>
          </a:bodyPr>
          <a:lstStyle/>
          <a:p>
            <a:pPr marL="342900" indent="-342900">
              <a:spcBef>
                <a:spcPts val="1200"/>
              </a:spcBef>
              <a:buFont typeface="Arial"/>
              <a:buChar char="•"/>
            </a:pPr>
            <a:r>
              <a:rPr lang="en-US" altLang="zh-CN" sz="2000" dirty="0">
                <a:latin typeface="Arial"/>
                <a:cs typeface="Arial"/>
              </a:rPr>
              <a:t>Similar trend for #candidates returned </a:t>
            </a:r>
            <a:r>
              <a:rPr lang="en-US" altLang="zh-CN" sz="2000" dirty="0" smtClean="0">
                <a:latin typeface="Arial"/>
                <a:cs typeface="Arial"/>
              </a:rPr>
              <a:t>to that in the stream setting</a:t>
            </a:r>
          </a:p>
          <a:p>
            <a:pPr marL="342900" indent="-342900">
              <a:spcBef>
                <a:spcPts val="600"/>
              </a:spcBef>
              <a:buFont typeface="Arial"/>
              <a:buChar char="•"/>
            </a:pPr>
            <a:r>
              <a:rPr lang="en-US" sz="2000" dirty="0" smtClean="0">
                <a:latin typeface="Arial"/>
                <a:cs typeface="Arial"/>
              </a:rPr>
              <a:t>Drastic difference in efficiency due to both the validation cost and the </a:t>
            </a:r>
            <a:r>
              <a:rPr lang="en-US" altLang="zh-CN" sz="2000" dirty="0" smtClean="0">
                <a:latin typeface="Arial"/>
                <a:cs typeface="Arial"/>
              </a:rPr>
              <a:t>I/O cost</a:t>
            </a:r>
            <a:endParaRPr lang="en-US" sz="2000" dirty="0" smtClean="0">
              <a:latin typeface="Arial"/>
              <a:cs typeface="Arial"/>
            </a:endParaRPr>
          </a:p>
        </p:txBody>
      </p:sp>
    </p:spTree>
    <p:extLst>
      <p:ext uri="{BB962C8B-B14F-4D97-AF65-F5344CB8AC3E}">
        <p14:creationId xmlns:p14="http://schemas.microsoft.com/office/powerpoint/2010/main" val="4138076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ltLang="zh-CN" dirty="0" smtClean="0">
                <a:latin typeface="Georgia" charset="0"/>
              </a:rPr>
              <a:t>Previously Proposed </a:t>
            </a:r>
            <a:r>
              <a:rPr lang="en-US" dirty="0" smtClean="0">
                <a:latin typeface="Georgia" charset="0"/>
              </a:rPr>
              <a:t>Data </a:t>
            </a:r>
            <a:r>
              <a:rPr lang="en-US" dirty="0">
                <a:latin typeface="Georgia" charset="0"/>
              </a:rPr>
              <a:t>Model</a:t>
            </a: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535963"/>
            <a:ext cx="2809285" cy="188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med" len="lg"/>
              </a14:hiddenLine>
            </a:ext>
          </a:extLst>
        </p:spPr>
      </p:pic>
      <p:graphicFrame>
        <p:nvGraphicFramePr>
          <p:cNvPr id="9" name="Object 2"/>
          <p:cNvGraphicFramePr>
            <a:graphicFrameLocks noChangeAspect="1"/>
          </p:cNvGraphicFramePr>
          <p:nvPr>
            <p:extLst>
              <p:ext uri="{D42A27DB-BD31-4B8C-83A1-F6EECF244321}">
                <p14:modId xmlns:p14="http://schemas.microsoft.com/office/powerpoint/2010/main" val="615937952"/>
              </p:ext>
            </p:extLst>
          </p:nvPr>
        </p:nvGraphicFramePr>
        <p:xfrm>
          <a:off x="1295400" y="2138201"/>
          <a:ext cx="2209800" cy="300199"/>
        </p:xfrm>
        <a:graphic>
          <a:graphicData uri="http://schemas.openxmlformats.org/presentationml/2006/ole">
            <mc:AlternateContent xmlns:mc="http://schemas.openxmlformats.org/markup-compatibility/2006">
              <mc:Choice xmlns:v="urn:schemas-microsoft-com:vml" Requires="v">
                <p:oleObj spid="_x0000_s48325" name="Equation" r:id="rId6" imgW="1790700" imgH="241300" progId="Equation.3">
                  <p:embed/>
                </p:oleObj>
              </mc:Choice>
              <mc:Fallback>
                <p:oleObj name="Equation" r:id="rId6" imgW="1790700" imgH="241300" progId="Equation.3">
                  <p:embed/>
                  <p:pic>
                    <p:nvPicPr>
                      <p:cNvPr id="0" name=""/>
                      <p:cNvPicPr>
                        <a:picLocks noChangeAspect="1" noChangeArrowheads="1"/>
                      </p:cNvPicPr>
                      <p:nvPr/>
                    </p:nvPicPr>
                    <p:blipFill>
                      <a:blip r:embed="rId7"/>
                      <a:srcRect/>
                      <a:stretch>
                        <a:fillRect/>
                      </a:stretch>
                    </p:blipFill>
                    <p:spPr bwMode="auto">
                      <a:xfrm>
                        <a:off x="1295400" y="2138201"/>
                        <a:ext cx="2209800" cy="300199"/>
                      </a:xfrm>
                      <a:prstGeom prst="rect">
                        <a:avLst/>
                      </a:prstGeom>
                      <a:noFill/>
                      <a:extLst/>
                    </p:spPr>
                  </p:pic>
                </p:oleObj>
              </mc:Fallback>
            </mc:AlternateContent>
          </a:graphicData>
        </a:graphic>
      </p:graphicFrame>
      <p:sp>
        <p:nvSpPr>
          <p:cNvPr id="2" name="TextBox 1"/>
          <p:cNvSpPr txBox="1"/>
          <p:nvPr/>
        </p:nvSpPr>
        <p:spPr>
          <a:xfrm>
            <a:off x="157125" y="5943600"/>
            <a:ext cx="8910675" cy="523220"/>
          </a:xfrm>
          <a:prstGeom prst="rect">
            <a:avLst/>
          </a:prstGeom>
          <a:noFill/>
        </p:spPr>
        <p:txBody>
          <a:bodyPr wrap="none" rtlCol="0">
            <a:spAutoFit/>
          </a:bodyPr>
          <a:lstStyle/>
          <a:p>
            <a:r>
              <a:rPr lang="en-US" sz="1400" dirty="0" smtClean="0">
                <a:latin typeface="Arial"/>
                <a:cs typeface="Arial"/>
              </a:rPr>
              <a:t>[Tran et al</a:t>
            </a:r>
            <a:r>
              <a:rPr lang="en-US" sz="1400" dirty="0">
                <a:latin typeface="Arial"/>
                <a:cs typeface="Arial"/>
              </a:rPr>
              <a:t>. PODS: A New Model and Processing Algorithms for Uncertain Data </a:t>
            </a:r>
            <a:r>
              <a:rPr lang="en-US" sz="1400" dirty="0" smtClean="0">
                <a:latin typeface="Arial"/>
                <a:cs typeface="Arial"/>
              </a:rPr>
              <a:t>Streams. SIGMOD 2010</a:t>
            </a:r>
          </a:p>
          <a:p>
            <a:r>
              <a:rPr lang="en-US" sz="1400" dirty="0" smtClean="0">
                <a:latin typeface="Arial"/>
                <a:cs typeface="Arial"/>
              </a:rPr>
              <a:t> Tran et al</a:t>
            </a:r>
            <a:r>
              <a:rPr lang="en-US" sz="1400" dirty="0">
                <a:latin typeface="Arial"/>
                <a:cs typeface="Arial"/>
              </a:rPr>
              <a:t>. Conditioning and Aggregating Uncertain Data Streams: Going Beyond </a:t>
            </a:r>
            <a:r>
              <a:rPr lang="en-US" sz="1400" dirty="0" smtClean="0">
                <a:latin typeface="Arial"/>
                <a:cs typeface="Arial"/>
              </a:rPr>
              <a:t>Expectations. PVLDB 2010]</a:t>
            </a:r>
            <a:endParaRPr lang="en-US" sz="1400" dirty="0">
              <a:latin typeface="Arial"/>
              <a:cs typeface="Arial"/>
            </a:endParaRPr>
          </a:p>
        </p:txBody>
      </p:sp>
      <p:sp>
        <p:nvSpPr>
          <p:cNvPr id="3" name="Rounded Rectangle 2"/>
          <p:cNvSpPr/>
          <p:nvPr/>
        </p:nvSpPr>
        <p:spPr bwMode="auto">
          <a:xfrm>
            <a:off x="221090" y="1363316"/>
            <a:ext cx="8770510" cy="5334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lvl="0">
              <a:spcBef>
                <a:spcPct val="20000"/>
              </a:spcBef>
              <a:buSzPct val="100000"/>
            </a:pPr>
            <a:r>
              <a:rPr lang="en-US" sz="2200" kern="0" dirty="0">
                <a:solidFill>
                  <a:prstClr val="black"/>
                </a:solidFill>
                <a:latin typeface="Arial" charset="0"/>
                <a:cs typeface="Arial" charset="0"/>
              </a:rPr>
              <a:t>Gaussian Mixture </a:t>
            </a:r>
            <a:r>
              <a:rPr lang="en-US" sz="2200" kern="0" dirty="0" smtClean="0">
                <a:solidFill>
                  <a:prstClr val="black"/>
                </a:solidFill>
                <a:latin typeface="Arial" charset="0"/>
                <a:cs typeface="Arial" charset="0"/>
              </a:rPr>
              <a:t>Models </a:t>
            </a:r>
            <a:r>
              <a:rPr lang="en-US" sz="2200" kern="0" dirty="0">
                <a:solidFill>
                  <a:prstClr val="black"/>
                </a:solidFill>
                <a:latin typeface="Arial" charset="0"/>
                <a:cs typeface="Arial" charset="0"/>
              </a:rPr>
              <a:t>(</a:t>
            </a:r>
            <a:r>
              <a:rPr lang="en-US" sz="2200" kern="0" dirty="0" smtClean="0">
                <a:solidFill>
                  <a:prstClr val="black"/>
                </a:solidFill>
                <a:latin typeface="Arial" charset="0"/>
                <a:cs typeface="Arial" charset="0"/>
              </a:rPr>
              <a:t>GMMs) </a:t>
            </a:r>
            <a:r>
              <a:rPr lang="en-US" sz="2200" kern="0" dirty="0">
                <a:solidFill>
                  <a:prstClr val="black"/>
                </a:solidFill>
                <a:latin typeface="Arial" charset="0"/>
                <a:cs typeface="Arial" charset="0"/>
              </a:rPr>
              <a:t>for continuous uncertain </a:t>
            </a:r>
            <a:r>
              <a:rPr lang="en-US" sz="2200" kern="0" dirty="0" smtClean="0">
                <a:solidFill>
                  <a:prstClr val="black"/>
                </a:solidFill>
                <a:latin typeface="Arial" charset="0"/>
                <a:cs typeface="Arial" charset="0"/>
              </a:rPr>
              <a:t>attributes</a:t>
            </a:r>
            <a:endParaRPr lang="en-US" sz="2200" kern="0" dirty="0">
              <a:solidFill>
                <a:prstClr val="black"/>
              </a:solidFill>
              <a:latin typeface="Arial"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neva"/>
            </a:endParaRPr>
          </a:p>
        </p:txBody>
      </p:sp>
      <p:graphicFrame>
        <p:nvGraphicFramePr>
          <p:cNvPr id="11" name="Table 10"/>
          <p:cNvGraphicFramePr>
            <a:graphicFrameLocks noGrp="1"/>
          </p:cNvGraphicFramePr>
          <p:nvPr>
            <p:extLst>
              <p:ext uri="{D42A27DB-BD31-4B8C-83A1-F6EECF244321}">
                <p14:modId xmlns:p14="http://schemas.microsoft.com/office/powerpoint/2010/main" val="3149443828"/>
              </p:ext>
            </p:extLst>
          </p:nvPr>
        </p:nvGraphicFramePr>
        <p:xfrm>
          <a:off x="3292475" y="4572000"/>
          <a:ext cx="4632325" cy="1143000"/>
        </p:xfrm>
        <a:graphic>
          <a:graphicData uri="http://schemas.openxmlformats.org/drawingml/2006/table">
            <a:tbl>
              <a:tblPr/>
              <a:tblGrid>
                <a:gridCol w="1431925"/>
                <a:gridCol w="1143000"/>
                <a:gridCol w="1066800"/>
                <a:gridCol w="990600"/>
              </a:tblGrid>
              <a:tr h="47064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FFFFFF"/>
                          </a:solidFill>
                          <a:effectLst/>
                          <a:latin typeface="Arial"/>
                          <a:ea typeface="宋体" charset="0"/>
                          <a:cs typeface="Arial"/>
                        </a:rPr>
                        <a:t>Object_ID</a:t>
                      </a:r>
                      <a:endParaRPr kumimoji="0" lang="en-US" sz="1800" b="1" i="0" u="none" strike="noStrike" cap="none" normalizeH="0" baseline="0" dirty="0">
                        <a:ln>
                          <a:noFill/>
                        </a:ln>
                        <a:solidFill>
                          <a:srgbClr val="FFFFFF"/>
                        </a:solidFill>
                        <a:effectLst/>
                        <a:latin typeface="Arial"/>
                        <a:ea typeface="宋体" charset="0"/>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a:ea typeface="宋体" charset="0"/>
                          <a:cs typeface="Arial"/>
                        </a:rPr>
                        <a:t>Speed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a:ea typeface="宋体" charset="0"/>
                          <a:cs typeface="Arial"/>
                        </a:rPr>
                        <a:t>X</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a:ea typeface="宋体" charset="0"/>
                          <a:cs typeface="Arial"/>
                        </a:rPr>
                        <a: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0"/>
                    </a:solidFill>
                  </a:tcPr>
                </a:tc>
              </a:tr>
              <a:tr h="67235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a:ea typeface="宋体" charset="0"/>
                          <a:cs typeface="Arial"/>
                        </a:rPr>
                        <a:t>MA123456</a:t>
                      </a:r>
                      <a:endParaRPr kumimoji="0" lang="en-US" sz="1800" b="0" i="0" u="none" strike="noStrike" cap="none" normalizeH="0" baseline="0" dirty="0">
                        <a:ln>
                          <a:noFill/>
                        </a:ln>
                        <a:solidFill>
                          <a:srgbClr val="000000"/>
                        </a:solidFill>
                        <a:effectLst/>
                        <a:latin typeface="Arial"/>
                        <a:ea typeface="宋体" charset="0"/>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a:ea typeface="宋体" charset="0"/>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a:ea typeface="宋体" charset="0"/>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a:ea typeface="宋体" charset="0"/>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bl>
          </a:graphicData>
        </a:graphic>
      </p:graphicFrame>
      <p:grpSp>
        <p:nvGrpSpPr>
          <p:cNvPr id="12" name="Group 11"/>
          <p:cNvGrpSpPr>
            <a:grpSpLocks/>
          </p:cNvGrpSpPr>
          <p:nvPr/>
        </p:nvGrpSpPr>
        <p:grpSpPr bwMode="auto">
          <a:xfrm>
            <a:off x="4740275" y="5181601"/>
            <a:ext cx="1127125" cy="380999"/>
            <a:chOff x="3312" y="3072"/>
            <a:chExt cx="1968" cy="1008"/>
          </a:xfrm>
        </p:grpSpPr>
        <p:sp>
          <p:nvSpPr>
            <p:cNvPr id="13" name="Freeform 7"/>
            <p:cNvSpPr>
              <a:spLocks/>
            </p:cNvSpPr>
            <p:nvPr/>
          </p:nvSpPr>
          <p:spPr bwMode="auto">
            <a:xfrm>
              <a:off x="3360" y="3216"/>
              <a:ext cx="1776" cy="808"/>
            </a:xfrm>
            <a:custGeom>
              <a:avLst/>
              <a:gdLst>
                <a:gd name="T0" fmla="*/ 0 w 2064"/>
                <a:gd name="T1" fmla="*/ 784 h 808"/>
                <a:gd name="T2" fmla="*/ 9 w 2064"/>
                <a:gd name="T3" fmla="*/ 784 h 808"/>
                <a:gd name="T4" fmla="*/ 12 w 2064"/>
                <a:gd name="T5" fmla="*/ 640 h 808"/>
                <a:gd name="T6" fmla="*/ 17 w 2064"/>
                <a:gd name="T7" fmla="*/ 160 h 808"/>
                <a:gd name="T8" fmla="*/ 20 w 2064"/>
                <a:gd name="T9" fmla="*/ 16 h 808"/>
                <a:gd name="T10" fmla="*/ 24 w 2064"/>
                <a:gd name="T11" fmla="*/ 64 h 808"/>
                <a:gd name="T12" fmla="*/ 27 w 2064"/>
                <a:gd name="T13" fmla="*/ 352 h 808"/>
                <a:gd name="T14" fmla="*/ 29 w 2064"/>
                <a:gd name="T15" fmla="*/ 592 h 808"/>
                <a:gd name="T16" fmla="*/ 31 w 2064"/>
                <a:gd name="T17" fmla="*/ 592 h 808"/>
                <a:gd name="T18" fmla="*/ 33 w 2064"/>
                <a:gd name="T19" fmla="*/ 304 h 808"/>
                <a:gd name="T20" fmla="*/ 34 w 2064"/>
                <a:gd name="T21" fmla="*/ 208 h 808"/>
                <a:gd name="T22" fmla="*/ 38 w 2064"/>
                <a:gd name="T23" fmla="*/ 352 h 808"/>
                <a:gd name="T24" fmla="*/ 38 w 2064"/>
                <a:gd name="T25" fmla="*/ 592 h 808"/>
                <a:gd name="T26" fmla="*/ 40 w 2064"/>
                <a:gd name="T27" fmla="*/ 688 h 808"/>
                <a:gd name="T28" fmla="*/ 42 w 2064"/>
                <a:gd name="T29" fmla="*/ 736 h 808"/>
                <a:gd name="T30" fmla="*/ 49 w 2064"/>
                <a:gd name="T31" fmla="*/ 736 h 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64"/>
                <a:gd name="T49" fmla="*/ 0 h 808"/>
                <a:gd name="T50" fmla="*/ 2064 w 2064"/>
                <a:gd name="T51" fmla="*/ 808 h 8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64" h="808">
                  <a:moveTo>
                    <a:pt x="0" y="784"/>
                  </a:moveTo>
                  <a:cubicBezTo>
                    <a:pt x="148" y="796"/>
                    <a:pt x="296" y="808"/>
                    <a:pt x="384" y="784"/>
                  </a:cubicBezTo>
                  <a:cubicBezTo>
                    <a:pt x="472" y="760"/>
                    <a:pt x="472" y="744"/>
                    <a:pt x="528" y="640"/>
                  </a:cubicBezTo>
                  <a:cubicBezTo>
                    <a:pt x="584" y="536"/>
                    <a:pt x="664" y="264"/>
                    <a:pt x="720" y="160"/>
                  </a:cubicBezTo>
                  <a:cubicBezTo>
                    <a:pt x="776" y="56"/>
                    <a:pt x="816" y="32"/>
                    <a:pt x="864" y="16"/>
                  </a:cubicBezTo>
                  <a:cubicBezTo>
                    <a:pt x="912" y="0"/>
                    <a:pt x="960" y="8"/>
                    <a:pt x="1008" y="64"/>
                  </a:cubicBezTo>
                  <a:cubicBezTo>
                    <a:pt x="1056" y="120"/>
                    <a:pt x="1112" y="264"/>
                    <a:pt x="1152" y="352"/>
                  </a:cubicBezTo>
                  <a:cubicBezTo>
                    <a:pt x="1192" y="440"/>
                    <a:pt x="1216" y="552"/>
                    <a:pt x="1248" y="592"/>
                  </a:cubicBezTo>
                  <a:cubicBezTo>
                    <a:pt x="1280" y="632"/>
                    <a:pt x="1320" y="640"/>
                    <a:pt x="1344" y="592"/>
                  </a:cubicBezTo>
                  <a:cubicBezTo>
                    <a:pt x="1368" y="544"/>
                    <a:pt x="1368" y="368"/>
                    <a:pt x="1392" y="304"/>
                  </a:cubicBezTo>
                  <a:cubicBezTo>
                    <a:pt x="1416" y="240"/>
                    <a:pt x="1456" y="200"/>
                    <a:pt x="1488" y="208"/>
                  </a:cubicBezTo>
                  <a:cubicBezTo>
                    <a:pt x="1520" y="216"/>
                    <a:pt x="1560" y="288"/>
                    <a:pt x="1584" y="352"/>
                  </a:cubicBezTo>
                  <a:cubicBezTo>
                    <a:pt x="1608" y="416"/>
                    <a:pt x="1608" y="536"/>
                    <a:pt x="1632" y="592"/>
                  </a:cubicBezTo>
                  <a:cubicBezTo>
                    <a:pt x="1656" y="648"/>
                    <a:pt x="1696" y="664"/>
                    <a:pt x="1728" y="688"/>
                  </a:cubicBezTo>
                  <a:cubicBezTo>
                    <a:pt x="1760" y="712"/>
                    <a:pt x="1768" y="728"/>
                    <a:pt x="1824" y="736"/>
                  </a:cubicBezTo>
                  <a:cubicBezTo>
                    <a:pt x="1880" y="744"/>
                    <a:pt x="1972" y="740"/>
                    <a:pt x="2064" y="736"/>
                  </a:cubicBezTo>
                </a:path>
              </a:pathLst>
            </a:custGeom>
            <a:noFill/>
            <a:ln w="38100">
              <a:solidFill>
                <a:srgbClr val="C90000"/>
              </a:solidFill>
              <a:round/>
              <a:headEnd/>
              <a:tailEnd type="none" w="med" len="lg"/>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defTabSz="457200">
                <a:lnSpc>
                  <a:spcPct val="100000"/>
                </a:lnSpc>
                <a:spcBef>
                  <a:spcPct val="0"/>
                </a:spcBef>
                <a:buFontTx/>
                <a:buNone/>
              </a:pPr>
              <a:endParaRPr lang="zh-CN" altLang="en-US">
                <a:ea typeface="ＭＳ Ｐゴシック" charset="0"/>
                <a:cs typeface="ＭＳ Ｐゴシック" charset="0"/>
              </a:endParaRPr>
            </a:p>
          </p:txBody>
        </p:sp>
        <p:sp>
          <p:nvSpPr>
            <p:cNvPr id="14" name="Line 9"/>
            <p:cNvSpPr>
              <a:spLocks noChangeShapeType="1"/>
            </p:cNvSpPr>
            <p:nvPr/>
          </p:nvSpPr>
          <p:spPr bwMode="auto">
            <a:xfrm flipV="1">
              <a:off x="3696" y="3072"/>
              <a:ext cx="0" cy="1008"/>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5" name="Line 10"/>
            <p:cNvSpPr>
              <a:spLocks noChangeShapeType="1"/>
            </p:cNvSpPr>
            <p:nvPr/>
          </p:nvSpPr>
          <p:spPr bwMode="auto">
            <a:xfrm>
              <a:off x="3312" y="4080"/>
              <a:ext cx="1968" cy="0"/>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pic>
        <p:nvPicPr>
          <p:cNvPr id="16" name="Picture 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5105400"/>
            <a:ext cx="1889125" cy="49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648200" y="2743200"/>
            <a:ext cx="3121367" cy="1015663"/>
          </a:xfrm>
          <a:prstGeom prst="rect">
            <a:avLst/>
          </a:prstGeom>
          <a:noFill/>
        </p:spPr>
        <p:txBody>
          <a:bodyPr wrap="none" rtlCol="0">
            <a:spAutoFit/>
          </a:bodyPr>
          <a:lstStyle/>
          <a:p>
            <a:pPr marL="342900" indent="-342900">
              <a:buFont typeface="Arial"/>
              <a:buChar char="•"/>
            </a:pPr>
            <a:r>
              <a:rPr lang="en-US" sz="2000" dirty="0" smtClean="0">
                <a:solidFill>
                  <a:srgbClr val="800000"/>
                </a:solidFill>
                <a:latin typeface="Arial"/>
                <a:cs typeface="Arial"/>
              </a:rPr>
              <a:t>Flexible</a:t>
            </a:r>
          </a:p>
          <a:p>
            <a:pPr marL="342900" indent="-342900">
              <a:buFont typeface="Arial"/>
              <a:buChar char="•"/>
            </a:pPr>
            <a:r>
              <a:rPr lang="en-US" sz="2000" dirty="0" smtClean="0">
                <a:solidFill>
                  <a:srgbClr val="800000"/>
                </a:solidFill>
                <a:latin typeface="Arial"/>
                <a:cs typeface="Arial"/>
              </a:rPr>
              <a:t>Succinct</a:t>
            </a:r>
          </a:p>
          <a:p>
            <a:pPr marL="342900" indent="-342900">
              <a:buFont typeface="Arial"/>
              <a:buChar char="•"/>
            </a:pPr>
            <a:r>
              <a:rPr lang="en-US" altLang="zh-CN" sz="2000" dirty="0" smtClean="0">
                <a:solidFill>
                  <a:srgbClr val="800000"/>
                </a:solidFill>
                <a:latin typeface="Arial"/>
                <a:cs typeface="Arial"/>
              </a:rPr>
              <a:t>C</a:t>
            </a:r>
            <a:r>
              <a:rPr lang="en-US" sz="2000" dirty="0" smtClean="0">
                <a:solidFill>
                  <a:srgbClr val="800000"/>
                </a:solidFill>
                <a:latin typeface="Arial"/>
                <a:cs typeface="Arial"/>
              </a:rPr>
              <a:t>omputation efficiency</a:t>
            </a:r>
            <a:endParaRPr lang="en-US" sz="2000" dirty="0">
              <a:solidFill>
                <a:srgbClr val="800000"/>
              </a:solidFill>
              <a:latin typeface="Arial"/>
              <a:cs typeface="Arial"/>
            </a:endParaRPr>
          </a:p>
        </p:txBody>
      </p:sp>
      <p:sp>
        <p:nvSpPr>
          <p:cNvPr id="18" name="Rounded Rectangle 17"/>
          <p:cNvSpPr/>
          <p:nvPr/>
        </p:nvSpPr>
        <p:spPr bwMode="auto">
          <a:xfrm>
            <a:off x="838200" y="4800600"/>
            <a:ext cx="1981200" cy="5334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lvl="0">
              <a:spcBef>
                <a:spcPct val="20000"/>
              </a:spcBef>
              <a:buSzPct val="100000"/>
            </a:pPr>
            <a:r>
              <a:rPr lang="en-US" sz="2300" kern="0" dirty="0" smtClean="0">
                <a:solidFill>
                  <a:prstClr val="black"/>
                </a:solidFill>
                <a:latin typeface="Arial" charset="0"/>
                <a:cs typeface="Arial" charset="0"/>
              </a:rPr>
              <a:t>Tuple model </a:t>
            </a:r>
            <a:endParaRPr lang="en-US" sz="2300" kern="0" dirty="0">
              <a:solidFill>
                <a:prstClr val="black"/>
              </a:solidFill>
              <a:latin typeface="Arial"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neva"/>
            </a:endParaRPr>
          </a:p>
        </p:txBody>
      </p:sp>
      <p:sp>
        <p:nvSpPr>
          <p:cNvPr id="7" name="Rectangle 6"/>
          <p:cNvSpPr/>
          <p:nvPr/>
        </p:nvSpPr>
        <p:spPr bwMode="auto">
          <a:xfrm>
            <a:off x="7950200" y="4572000"/>
            <a:ext cx="838200" cy="457200"/>
          </a:xfrm>
          <a:prstGeom prst="rect">
            <a:avLst/>
          </a:prstGeom>
          <a:solidFill>
            <a:srgbClr val="000090"/>
          </a:solidFill>
          <a:ln w="127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a:cs typeface="Arial"/>
              </a:rPr>
              <a:t>TEP</a:t>
            </a:r>
          </a:p>
        </p:txBody>
      </p:sp>
      <p:sp>
        <p:nvSpPr>
          <p:cNvPr id="8" name="Rectangle 7"/>
          <p:cNvSpPr/>
          <p:nvPr/>
        </p:nvSpPr>
        <p:spPr bwMode="auto">
          <a:xfrm>
            <a:off x="7950200" y="5067300"/>
            <a:ext cx="838200" cy="640080"/>
          </a:xfrm>
          <a:prstGeom prst="rect">
            <a:avLst/>
          </a:prstGeom>
          <a:solidFill>
            <a:schemeClr val="bg1">
              <a:lumMod val="8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a:cs typeface="Arial"/>
              </a:rPr>
              <a:t>0.7</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99340"/>
    </mc:Choice>
    <mc:Fallback xmlns="">
      <p:transition xmlns:p14="http://schemas.microsoft.com/office/powerpoint/2010/main" spd="slow" advTm="9934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a:latin typeface="Georgia" charset="0"/>
              </a:rPr>
              <a:t>Scope of Problem</a:t>
            </a:r>
          </a:p>
        </p:txBody>
      </p:sp>
      <p:sp>
        <p:nvSpPr>
          <p:cNvPr id="10243" name="TextBox 5"/>
          <p:cNvSpPr txBox="1">
            <a:spLocks noChangeArrowheads="1"/>
          </p:cNvSpPr>
          <p:nvPr/>
        </p:nvSpPr>
        <p:spPr bwMode="auto">
          <a:xfrm>
            <a:off x="5562600" y="4291013"/>
            <a:ext cx="2209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dirty="0">
                <a:solidFill>
                  <a:srgbClr val="000090"/>
                </a:solidFill>
                <a:latin typeface="Verdana" charset="0"/>
                <a:cs typeface="Verdana" charset="0"/>
              </a:rPr>
              <a:t>SELECT</a:t>
            </a:r>
            <a:r>
              <a:rPr lang="en-US" sz="1400" dirty="0">
                <a:latin typeface="Verdana" charset="0"/>
                <a:cs typeface="Verdana" charset="0"/>
              </a:rPr>
              <a:t> *</a:t>
            </a:r>
          </a:p>
          <a:p>
            <a:r>
              <a:rPr lang="en-US" sz="1400" dirty="0">
                <a:solidFill>
                  <a:srgbClr val="000090"/>
                </a:solidFill>
                <a:latin typeface="Verdana" charset="0"/>
                <a:cs typeface="Verdana" charset="0"/>
              </a:rPr>
              <a:t>FROM</a:t>
            </a:r>
            <a:r>
              <a:rPr lang="en-US" sz="1400" dirty="0">
                <a:latin typeface="Verdana" charset="0"/>
                <a:cs typeface="Verdana" charset="0"/>
              </a:rPr>
              <a:t> Galaxy </a:t>
            </a:r>
            <a:r>
              <a:rPr lang="en-US" sz="1400" dirty="0">
                <a:solidFill>
                  <a:srgbClr val="000090"/>
                </a:solidFill>
                <a:latin typeface="Verdana" charset="0"/>
                <a:cs typeface="Verdana" charset="0"/>
              </a:rPr>
              <a:t>AS</a:t>
            </a:r>
            <a:r>
              <a:rPr lang="en-US" sz="1400" dirty="0">
                <a:latin typeface="Verdana" charset="0"/>
                <a:cs typeface="Verdana" charset="0"/>
              </a:rPr>
              <a:t> G</a:t>
            </a:r>
          </a:p>
          <a:p>
            <a:r>
              <a:rPr lang="en-US" sz="1400" dirty="0">
                <a:solidFill>
                  <a:srgbClr val="000090"/>
                </a:solidFill>
                <a:latin typeface="Verdana" charset="0"/>
                <a:cs typeface="Verdana" charset="0"/>
              </a:rPr>
              <a:t>WHERE</a:t>
            </a:r>
            <a:r>
              <a:rPr lang="en-US" sz="1400" dirty="0">
                <a:latin typeface="Verdana" charset="0"/>
                <a:cs typeface="Verdana" charset="0"/>
              </a:rPr>
              <a:t> </a:t>
            </a:r>
            <a:r>
              <a:rPr lang="en-US" sz="1400" dirty="0" err="1">
                <a:latin typeface="Verdana" charset="0"/>
                <a:cs typeface="Verdana" charset="0"/>
              </a:rPr>
              <a:t>G.r</a:t>
            </a:r>
            <a:r>
              <a:rPr lang="en-US" sz="1400" dirty="0">
                <a:latin typeface="Verdana" charset="0"/>
                <a:cs typeface="Verdana" charset="0"/>
              </a:rPr>
              <a:t> &gt; 22</a:t>
            </a:r>
            <a:endParaRPr lang="en-US" sz="1400" baseline="30000" dirty="0">
              <a:latin typeface="Verdana" charset="0"/>
              <a:cs typeface="Verdana" charset="0"/>
            </a:endParaRPr>
          </a:p>
        </p:txBody>
      </p:sp>
      <p:grpSp>
        <p:nvGrpSpPr>
          <p:cNvPr id="10246" name="Group 9245"/>
          <p:cNvGrpSpPr>
            <a:grpSpLocks/>
          </p:cNvGrpSpPr>
          <p:nvPr/>
        </p:nvGrpSpPr>
        <p:grpSpPr bwMode="auto">
          <a:xfrm>
            <a:off x="5486400" y="5105400"/>
            <a:ext cx="2209800" cy="1489074"/>
            <a:chOff x="6019800" y="5331023"/>
            <a:chExt cx="2209800" cy="1489260"/>
          </a:xfrm>
        </p:grpSpPr>
        <p:grpSp>
          <p:nvGrpSpPr>
            <p:cNvPr id="10304" name="Group 21"/>
            <p:cNvGrpSpPr>
              <a:grpSpLocks/>
            </p:cNvGrpSpPr>
            <p:nvPr/>
          </p:nvGrpSpPr>
          <p:grpSpPr bwMode="auto">
            <a:xfrm>
              <a:off x="6629400" y="5687402"/>
              <a:ext cx="914400" cy="522514"/>
              <a:chOff x="928952" y="3786157"/>
              <a:chExt cx="3022032" cy="1657914"/>
            </a:xfrm>
          </p:grpSpPr>
          <p:cxnSp>
            <p:nvCxnSpPr>
              <p:cNvPr id="23" name="Straight Arrow Connector 22"/>
              <p:cNvCxnSpPr/>
              <p:nvPr/>
            </p:nvCxnSpPr>
            <p:spPr>
              <a:xfrm>
                <a:off x="928952" y="5103704"/>
                <a:ext cx="30220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1752667" y="3783828"/>
                <a:ext cx="0" cy="16624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Freeform 24"/>
              <p:cNvSpPr/>
              <p:nvPr/>
            </p:nvSpPr>
            <p:spPr>
              <a:xfrm>
                <a:off x="1222761" y="3934959"/>
                <a:ext cx="2518360" cy="987388"/>
              </a:xfrm>
              <a:custGeom>
                <a:avLst/>
                <a:gdLst>
                  <a:gd name="connsiteX0" fmla="*/ 0 w 2516400"/>
                  <a:gd name="connsiteY0" fmla="*/ 965486 h 984440"/>
                  <a:gd name="connsiteX1" fmla="*/ 658497 w 2516400"/>
                  <a:gd name="connsiteY1" fmla="*/ 930211 h 984440"/>
                  <a:gd name="connsiteX2" fmla="*/ 940710 w 2516400"/>
                  <a:gd name="connsiteY2" fmla="*/ 506914 h 984440"/>
                  <a:gd name="connsiteX3" fmla="*/ 1105334 w 2516400"/>
                  <a:gd name="connsiteY3" fmla="*/ 424606 h 984440"/>
                  <a:gd name="connsiteX4" fmla="*/ 1246441 w 2516400"/>
                  <a:gd name="connsiteY4" fmla="*/ 600980 h 984440"/>
                  <a:gd name="connsiteX5" fmla="*/ 1422824 w 2516400"/>
                  <a:gd name="connsiteY5" fmla="*/ 730321 h 984440"/>
                  <a:gd name="connsiteX6" fmla="*/ 1693279 w 2516400"/>
                  <a:gd name="connsiteY6" fmla="*/ 107133 h 984440"/>
                  <a:gd name="connsiteX7" fmla="*/ 1834385 w 2516400"/>
                  <a:gd name="connsiteY7" fmla="*/ 36584 h 984440"/>
                  <a:gd name="connsiteX8" fmla="*/ 2022527 w 2516400"/>
                  <a:gd name="connsiteY8" fmla="*/ 495156 h 984440"/>
                  <a:gd name="connsiteX9" fmla="*/ 2234187 w 2516400"/>
                  <a:gd name="connsiteY9" fmla="*/ 871420 h 984440"/>
                  <a:gd name="connsiteX10" fmla="*/ 2516400 w 2516400"/>
                  <a:gd name="connsiteY10" fmla="*/ 977244 h 984440"/>
                  <a:gd name="connsiteX11" fmla="*/ 2516400 w 2516400"/>
                  <a:gd name="connsiteY11" fmla="*/ 977244 h 98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6400" h="984440">
                    <a:moveTo>
                      <a:pt x="0" y="965486"/>
                    </a:moveTo>
                    <a:cubicBezTo>
                      <a:pt x="250856" y="986063"/>
                      <a:pt x="501712" y="1006640"/>
                      <a:pt x="658497" y="930211"/>
                    </a:cubicBezTo>
                    <a:cubicBezTo>
                      <a:pt x="815282" y="853782"/>
                      <a:pt x="866237" y="591181"/>
                      <a:pt x="940710" y="506914"/>
                    </a:cubicBezTo>
                    <a:cubicBezTo>
                      <a:pt x="1015183" y="422647"/>
                      <a:pt x="1054379" y="408928"/>
                      <a:pt x="1105334" y="424606"/>
                    </a:cubicBezTo>
                    <a:cubicBezTo>
                      <a:pt x="1156289" y="440284"/>
                      <a:pt x="1193526" y="550027"/>
                      <a:pt x="1246441" y="600980"/>
                    </a:cubicBezTo>
                    <a:cubicBezTo>
                      <a:pt x="1299356" y="651932"/>
                      <a:pt x="1348351" y="812629"/>
                      <a:pt x="1422824" y="730321"/>
                    </a:cubicBezTo>
                    <a:cubicBezTo>
                      <a:pt x="1497297" y="648013"/>
                      <a:pt x="1624686" y="222756"/>
                      <a:pt x="1693279" y="107133"/>
                    </a:cubicBezTo>
                    <a:cubicBezTo>
                      <a:pt x="1761873" y="-8490"/>
                      <a:pt x="1779510" y="-28087"/>
                      <a:pt x="1834385" y="36584"/>
                    </a:cubicBezTo>
                    <a:cubicBezTo>
                      <a:pt x="1889260" y="101255"/>
                      <a:pt x="1955893" y="356017"/>
                      <a:pt x="2022527" y="495156"/>
                    </a:cubicBezTo>
                    <a:cubicBezTo>
                      <a:pt x="2089161" y="634295"/>
                      <a:pt x="2151875" y="791072"/>
                      <a:pt x="2234187" y="871420"/>
                    </a:cubicBezTo>
                    <a:cubicBezTo>
                      <a:pt x="2316499" y="951768"/>
                      <a:pt x="2516400" y="977244"/>
                      <a:pt x="2516400" y="977244"/>
                    </a:cubicBezTo>
                    <a:lnTo>
                      <a:pt x="2516400" y="977244"/>
                    </a:ln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cxnSp>
          <p:nvCxnSpPr>
            <p:cNvPr id="10285" name="Straight Connector 9224"/>
            <p:cNvCxnSpPr>
              <a:cxnSpLocks noChangeShapeType="1"/>
            </p:cNvCxnSpPr>
            <p:nvPr/>
          </p:nvCxnSpPr>
          <p:spPr bwMode="auto">
            <a:xfrm flipV="1">
              <a:off x="6019800" y="5635861"/>
              <a:ext cx="2209800" cy="294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86" name="Straight Connector 9226"/>
            <p:cNvCxnSpPr>
              <a:cxnSpLocks noChangeShapeType="1"/>
            </p:cNvCxnSpPr>
            <p:nvPr/>
          </p:nvCxnSpPr>
          <p:spPr bwMode="auto">
            <a:xfrm>
              <a:off x="6477000" y="5334000"/>
              <a:ext cx="0" cy="144780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287" name="Group 9232"/>
            <p:cNvGrpSpPr>
              <a:grpSpLocks/>
            </p:cNvGrpSpPr>
            <p:nvPr/>
          </p:nvGrpSpPr>
          <p:grpSpPr bwMode="auto">
            <a:xfrm>
              <a:off x="6591298" y="6270939"/>
              <a:ext cx="1060450" cy="549344"/>
              <a:chOff x="6565460" y="6156357"/>
              <a:chExt cx="1207351" cy="625443"/>
            </a:xfrm>
          </p:grpSpPr>
          <p:cxnSp>
            <p:nvCxnSpPr>
              <p:cNvPr id="27" name="Straight Arrow Connector 26"/>
              <p:cNvCxnSpPr/>
              <p:nvPr/>
            </p:nvCxnSpPr>
            <p:spPr>
              <a:xfrm>
                <a:off x="6565460" y="6653458"/>
                <a:ext cx="120735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6894409" y="6156357"/>
                <a:ext cx="0" cy="6254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6728426" y="6220693"/>
                <a:ext cx="1004634" cy="371871"/>
              </a:xfrm>
              <a:custGeom>
                <a:avLst/>
                <a:gdLst>
                  <a:gd name="connsiteX0" fmla="*/ 0 w 2516400"/>
                  <a:gd name="connsiteY0" fmla="*/ 965486 h 984440"/>
                  <a:gd name="connsiteX1" fmla="*/ 658497 w 2516400"/>
                  <a:gd name="connsiteY1" fmla="*/ 930211 h 984440"/>
                  <a:gd name="connsiteX2" fmla="*/ 940710 w 2516400"/>
                  <a:gd name="connsiteY2" fmla="*/ 506914 h 984440"/>
                  <a:gd name="connsiteX3" fmla="*/ 1105334 w 2516400"/>
                  <a:gd name="connsiteY3" fmla="*/ 424606 h 984440"/>
                  <a:gd name="connsiteX4" fmla="*/ 1246441 w 2516400"/>
                  <a:gd name="connsiteY4" fmla="*/ 600980 h 984440"/>
                  <a:gd name="connsiteX5" fmla="*/ 1422824 w 2516400"/>
                  <a:gd name="connsiteY5" fmla="*/ 730321 h 984440"/>
                  <a:gd name="connsiteX6" fmla="*/ 1693279 w 2516400"/>
                  <a:gd name="connsiteY6" fmla="*/ 107133 h 984440"/>
                  <a:gd name="connsiteX7" fmla="*/ 1834385 w 2516400"/>
                  <a:gd name="connsiteY7" fmla="*/ 36584 h 984440"/>
                  <a:gd name="connsiteX8" fmla="*/ 2022527 w 2516400"/>
                  <a:gd name="connsiteY8" fmla="*/ 495156 h 984440"/>
                  <a:gd name="connsiteX9" fmla="*/ 2234187 w 2516400"/>
                  <a:gd name="connsiteY9" fmla="*/ 871420 h 984440"/>
                  <a:gd name="connsiteX10" fmla="*/ 2516400 w 2516400"/>
                  <a:gd name="connsiteY10" fmla="*/ 977244 h 984440"/>
                  <a:gd name="connsiteX11" fmla="*/ 2516400 w 2516400"/>
                  <a:gd name="connsiteY11" fmla="*/ 977244 h 98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6400" h="984440">
                    <a:moveTo>
                      <a:pt x="0" y="965486"/>
                    </a:moveTo>
                    <a:cubicBezTo>
                      <a:pt x="250856" y="986063"/>
                      <a:pt x="501712" y="1006640"/>
                      <a:pt x="658497" y="930211"/>
                    </a:cubicBezTo>
                    <a:cubicBezTo>
                      <a:pt x="815282" y="853782"/>
                      <a:pt x="866237" y="591181"/>
                      <a:pt x="940710" y="506914"/>
                    </a:cubicBezTo>
                    <a:cubicBezTo>
                      <a:pt x="1015183" y="422647"/>
                      <a:pt x="1054379" y="408928"/>
                      <a:pt x="1105334" y="424606"/>
                    </a:cubicBezTo>
                    <a:cubicBezTo>
                      <a:pt x="1156289" y="440284"/>
                      <a:pt x="1193526" y="550027"/>
                      <a:pt x="1246441" y="600980"/>
                    </a:cubicBezTo>
                    <a:cubicBezTo>
                      <a:pt x="1299356" y="651932"/>
                      <a:pt x="1348351" y="812629"/>
                      <a:pt x="1422824" y="730321"/>
                    </a:cubicBezTo>
                    <a:cubicBezTo>
                      <a:pt x="1497297" y="648013"/>
                      <a:pt x="1624686" y="222756"/>
                      <a:pt x="1693279" y="107133"/>
                    </a:cubicBezTo>
                    <a:cubicBezTo>
                      <a:pt x="1761873" y="-8490"/>
                      <a:pt x="1779510" y="-28087"/>
                      <a:pt x="1834385" y="36584"/>
                    </a:cubicBezTo>
                    <a:cubicBezTo>
                      <a:pt x="1889260" y="101255"/>
                      <a:pt x="1955893" y="356017"/>
                      <a:pt x="2022527" y="495156"/>
                    </a:cubicBezTo>
                    <a:cubicBezTo>
                      <a:pt x="2089161" y="634295"/>
                      <a:pt x="2151875" y="791072"/>
                      <a:pt x="2234187" y="871420"/>
                    </a:cubicBezTo>
                    <a:cubicBezTo>
                      <a:pt x="2316499" y="951768"/>
                      <a:pt x="2516400" y="977244"/>
                      <a:pt x="2516400" y="977244"/>
                    </a:cubicBezTo>
                    <a:lnTo>
                      <a:pt x="2516400" y="977244"/>
                    </a:lnTo>
                  </a:path>
                </a:pathLst>
              </a:custGeom>
              <a:scene3d>
                <a:camera prst="orthographicFront">
                  <a:rot lat="0" lon="10800000" rev="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cxnSp>
          <p:nvCxnSpPr>
            <p:cNvPr id="10288" name="Straight Connector 88"/>
            <p:cNvCxnSpPr>
              <a:cxnSpLocks noChangeShapeType="1"/>
            </p:cNvCxnSpPr>
            <p:nvPr/>
          </p:nvCxnSpPr>
          <p:spPr bwMode="auto">
            <a:xfrm flipV="1">
              <a:off x="6019800" y="6245537"/>
              <a:ext cx="2209800" cy="2862"/>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89" name="TextBox 9237"/>
            <p:cNvSpPr txBox="1">
              <a:spLocks noChangeArrowheads="1"/>
            </p:cNvSpPr>
            <p:nvPr/>
          </p:nvSpPr>
          <p:spPr bwMode="auto">
            <a:xfrm>
              <a:off x="6858000" y="5331023"/>
              <a:ext cx="261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a:t>r</a:t>
              </a:r>
            </a:p>
          </p:txBody>
        </p:sp>
        <p:sp>
          <p:nvSpPr>
            <p:cNvPr id="10290" name="TextBox 91"/>
            <p:cNvSpPr txBox="1">
              <a:spLocks noChangeArrowheads="1"/>
            </p:cNvSpPr>
            <p:nvPr/>
          </p:nvSpPr>
          <p:spPr bwMode="auto">
            <a:xfrm>
              <a:off x="6096000" y="5331023"/>
              <a:ext cx="338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a:t>id</a:t>
              </a:r>
            </a:p>
          </p:txBody>
        </p:sp>
        <p:sp>
          <p:nvSpPr>
            <p:cNvPr id="10291" name="TextBox 92"/>
            <p:cNvSpPr txBox="1">
              <a:spLocks noChangeArrowheads="1"/>
            </p:cNvSpPr>
            <p:nvPr/>
          </p:nvSpPr>
          <p:spPr bwMode="auto">
            <a:xfrm>
              <a:off x="6096000" y="5788223"/>
              <a:ext cx="304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a:t>1</a:t>
              </a:r>
            </a:p>
          </p:txBody>
        </p:sp>
        <p:sp>
          <p:nvSpPr>
            <p:cNvPr id="10292" name="TextBox 93"/>
            <p:cNvSpPr txBox="1">
              <a:spLocks noChangeArrowheads="1"/>
            </p:cNvSpPr>
            <p:nvPr/>
          </p:nvSpPr>
          <p:spPr bwMode="auto">
            <a:xfrm>
              <a:off x="6096000" y="6397823"/>
              <a:ext cx="304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a:t>2</a:t>
              </a:r>
            </a:p>
          </p:txBody>
        </p:sp>
      </p:grpSp>
      <p:sp>
        <p:nvSpPr>
          <p:cNvPr id="132" name="Rounded Rectangle 131"/>
          <p:cNvSpPr/>
          <p:nvPr/>
        </p:nvSpPr>
        <p:spPr bwMode="auto">
          <a:xfrm>
            <a:off x="152400" y="1371600"/>
            <a:ext cx="8915400" cy="1219200"/>
          </a:xfrm>
          <a:prstGeom prst="round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r>
              <a:rPr lang="en-US" dirty="0" smtClean="0">
                <a:solidFill>
                  <a:srgbClr val="FFFFFF"/>
                </a:solidFill>
                <a:latin typeface="Arial"/>
                <a:cs typeface="Arial"/>
              </a:rPr>
              <a:t>Probabilistic threshold query processing and optimization</a:t>
            </a:r>
            <a:endParaRPr lang="en-US" dirty="0">
              <a:solidFill>
                <a:srgbClr val="FFFFFF"/>
              </a:solidFill>
              <a:latin typeface="Arial"/>
              <a:cs typeface="Arial"/>
            </a:endParaRPr>
          </a:p>
          <a:p>
            <a:pPr marL="800100" lvl="1" indent="-342900">
              <a:buFont typeface="Arial"/>
              <a:buChar char="•"/>
              <a:defRPr/>
            </a:pPr>
            <a:r>
              <a:rPr lang="en-US" sz="2200" dirty="0">
                <a:solidFill>
                  <a:srgbClr val="FFFFFF"/>
                </a:solidFill>
                <a:latin typeface="Arial"/>
                <a:cs typeface="Arial"/>
              </a:rPr>
              <a:t>Avoid expensive operations for non-viable tuples</a:t>
            </a:r>
          </a:p>
          <a:p>
            <a:pPr marL="800100" lvl="1" indent="-342900">
              <a:buFont typeface="Arial"/>
              <a:buChar char="•"/>
              <a:defRPr/>
            </a:pPr>
            <a:r>
              <a:rPr lang="en-US" sz="2200" dirty="0">
                <a:solidFill>
                  <a:srgbClr val="FFFFFF"/>
                </a:solidFill>
                <a:latin typeface="Arial"/>
                <a:cs typeface="Arial"/>
              </a:rPr>
              <a:t>Find efficient plans based on predicates and distributions</a:t>
            </a:r>
          </a:p>
        </p:txBody>
      </p:sp>
      <p:grpSp>
        <p:nvGrpSpPr>
          <p:cNvPr id="10248" name="Group 64"/>
          <p:cNvGrpSpPr>
            <a:grpSpLocks/>
          </p:cNvGrpSpPr>
          <p:nvPr/>
        </p:nvGrpSpPr>
        <p:grpSpPr bwMode="auto">
          <a:xfrm>
            <a:off x="5410200" y="2701925"/>
            <a:ext cx="2286000" cy="1489075"/>
            <a:chOff x="5943600" y="2854139"/>
            <a:chExt cx="2286000" cy="1489261"/>
          </a:xfrm>
        </p:grpSpPr>
        <p:sp>
          <p:nvSpPr>
            <p:cNvPr id="10251" name="TextBox 128"/>
            <p:cNvSpPr txBox="1">
              <a:spLocks noChangeArrowheads="1"/>
            </p:cNvSpPr>
            <p:nvPr/>
          </p:nvSpPr>
          <p:spPr bwMode="auto">
            <a:xfrm>
              <a:off x="7711509" y="2854139"/>
              <a:ext cx="5180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dirty="0"/>
                <a:t>TEP</a:t>
              </a:r>
            </a:p>
          </p:txBody>
        </p:sp>
        <p:sp>
          <p:nvSpPr>
            <p:cNvPr id="10252" name="TextBox 129"/>
            <p:cNvSpPr txBox="1">
              <a:spLocks noChangeArrowheads="1"/>
            </p:cNvSpPr>
            <p:nvPr/>
          </p:nvSpPr>
          <p:spPr bwMode="auto">
            <a:xfrm>
              <a:off x="7707710" y="3276600"/>
              <a:ext cx="479618" cy="30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dirty="0" smtClean="0"/>
                <a:t>0.8</a:t>
              </a:r>
              <a:endParaRPr lang="en-US" sz="1400" b="1" dirty="0"/>
            </a:p>
          </p:txBody>
        </p:sp>
        <p:grpSp>
          <p:nvGrpSpPr>
            <p:cNvPr id="10253" name="Group 135"/>
            <p:cNvGrpSpPr>
              <a:grpSpLocks/>
            </p:cNvGrpSpPr>
            <p:nvPr/>
          </p:nvGrpSpPr>
          <p:grpSpPr bwMode="auto">
            <a:xfrm>
              <a:off x="5943600" y="2854139"/>
              <a:ext cx="2286000" cy="1489261"/>
              <a:chOff x="6019800" y="5331023"/>
              <a:chExt cx="2286000" cy="1489261"/>
            </a:xfrm>
          </p:grpSpPr>
          <p:grpSp>
            <p:nvGrpSpPr>
              <p:cNvPr id="10256" name="Group 136"/>
              <p:cNvGrpSpPr>
                <a:grpSpLocks/>
              </p:cNvGrpSpPr>
              <p:nvPr/>
            </p:nvGrpSpPr>
            <p:grpSpPr bwMode="auto">
              <a:xfrm>
                <a:off x="6629400" y="5687402"/>
                <a:ext cx="914400" cy="522514"/>
                <a:chOff x="6553200" y="5334000"/>
                <a:chExt cx="1200150" cy="685800"/>
              </a:xfrm>
            </p:grpSpPr>
            <p:grpSp>
              <p:nvGrpSpPr>
                <p:cNvPr id="10274" name="Group 154"/>
                <p:cNvGrpSpPr>
                  <a:grpSpLocks/>
                </p:cNvGrpSpPr>
                <p:nvPr/>
              </p:nvGrpSpPr>
              <p:grpSpPr bwMode="auto">
                <a:xfrm>
                  <a:off x="6553200" y="5334000"/>
                  <a:ext cx="1200150" cy="685800"/>
                  <a:chOff x="5541535" y="4242778"/>
                  <a:chExt cx="2035681" cy="1004194"/>
                </a:xfrm>
              </p:grpSpPr>
              <p:grpSp>
                <p:nvGrpSpPr>
                  <p:cNvPr id="10276" name="Group 156"/>
                  <p:cNvGrpSpPr>
                    <a:grpSpLocks/>
                  </p:cNvGrpSpPr>
                  <p:nvPr/>
                </p:nvGrpSpPr>
                <p:grpSpPr bwMode="auto">
                  <a:xfrm>
                    <a:off x="5541535" y="4242778"/>
                    <a:ext cx="2035681" cy="1004194"/>
                    <a:chOff x="928952" y="3786157"/>
                    <a:chExt cx="3022032" cy="1657914"/>
                  </a:xfrm>
                </p:grpSpPr>
                <p:cxnSp>
                  <p:nvCxnSpPr>
                    <p:cNvPr id="162" name="Straight Arrow Connector 161"/>
                    <p:cNvCxnSpPr/>
                    <p:nvPr/>
                  </p:nvCxnSpPr>
                  <p:spPr>
                    <a:xfrm>
                      <a:off x="928952" y="5103704"/>
                      <a:ext cx="30220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p:nvPr/>
                  </p:nvCxnSpPr>
                  <p:spPr>
                    <a:xfrm flipV="1">
                      <a:off x="1752667" y="3783828"/>
                      <a:ext cx="0" cy="16624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4" name="Freeform 163"/>
                    <p:cNvSpPr/>
                    <p:nvPr/>
                  </p:nvSpPr>
                  <p:spPr>
                    <a:xfrm>
                      <a:off x="1222761" y="3934959"/>
                      <a:ext cx="2518360" cy="987388"/>
                    </a:xfrm>
                    <a:custGeom>
                      <a:avLst/>
                      <a:gdLst>
                        <a:gd name="connsiteX0" fmla="*/ 0 w 2516400"/>
                        <a:gd name="connsiteY0" fmla="*/ 965486 h 984440"/>
                        <a:gd name="connsiteX1" fmla="*/ 658497 w 2516400"/>
                        <a:gd name="connsiteY1" fmla="*/ 930211 h 984440"/>
                        <a:gd name="connsiteX2" fmla="*/ 940710 w 2516400"/>
                        <a:gd name="connsiteY2" fmla="*/ 506914 h 984440"/>
                        <a:gd name="connsiteX3" fmla="*/ 1105334 w 2516400"/>
                        <a:gd name="connsiteY3" fmla="*/ 424606 h 984440"/>
                        <a:gd name="connsiteX4" fmla="*/ 1246441 w 2516400"/>
                        <a:gd name="connsiteY4" fmla="*/ 600980 h 984440"/>
                        <a:gd name="connsiteX5" fmla="*/ 1422824 w 2516400"/>
                        <a:gd name="connsiteY5" fmla="*/ 730321 h 984440"/>
                        <a:gd name="connsiteX6" fmla="*/ 1693279 w 2516400"/>
                        <a:gd name="connsiteY6" fmla="*/ 107133 h 984440"/>
                        <a:gd name="connsiteX7" fmla="*/ 1834385 w 2516400"/>
                        <a:gd name="connsiteY7" fmla="*/ 36584 h 984440"/>
                        <a:gd name="connsiteX8" fmla="*/ 2022527 w 2516400"/>
                        <a:gd name="connsiteY8" fmla="*/ 495156 h 984440"/>
                        <a:gd name="connsiteX9" fmla="*/ 2234187 w 2516400"/>
                        <a:gd name="connsiteY9" fmla="*/ 871420 h 984440"/>
                        <a:gd name="connsiteX10" fmla="*/ 2516400 w 2516400"/>
                        <a:gd name="connsiteY10" fmla="*/ 977244 h 984440"/>
                        <a:gd name="connsiteX11" fmla="*/ 2516400 w 2516400"/>
                        <a:gd name="connsiteY11" fmla="*/ 977244 h 98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6400" h="984440">
                          <a:moveTo>
                            <a:pt x="0" y="965486"/>
                          </a:moveTo>
                          <a:cubicBezTo>
                            <a:pt x="250856" y="986063"/>
                            <a:pt x="501712" y="1006640"/>
                            <a:pt x="658497" y="930211"/>
                          </a:cubicBezTo>
                          <a:cubicBezTo>
                            <a:pt x="815282" y="853782"/>
                            <a:pt x="866237" y="591181"/>
                            <a:pt x="940710" y="506914"/>
                          </a:cubicBezTo>
                          <a:cubicBezTo>
                            <a:pt x="1015183" y="422647"/>
                            <a:pt x="1054379" y="408928"/>
                            <a:pt x="1105334" y="424606"/>
                          </a:cubicBezTo>
                          <a:cubicBezTo>
                            <a:pt x="1156289" y="440284"/>
                            <a:pt x="1193526" y="550027"/>
                            <a:pt x="1246441" y="600980"/>
                          </a:cubicBezTo>
                          <a:cubicBezTo>
                            <a:pt x="1299356" y="651932"/>
                            <a:pt x="1348351" y="812629"/>
                            <a:pt x="1422824" y="730321"/>
                          </a:cubicBezTo>
                          <a:cubicBezTo>
                            <a:pt x="1497297" y="648013"/>
                            <a:pt x="1624686" y="222756"/>
                            <a:pt x="1693279" y="107133"/>
                          </a:cubicBezTo>
                          <a:cubicBezTo>
                            <a:pt x="1761873" y="-8490"/>
                            <a:pt x="1779510" y="-28087"/>
                            <a:pt x="1834385" y="36584"/>
                          </a:cubicBezTo>
                          <a:cubicBezTo>
                            <a:pt x="1889260" y="101255"/>
                            <a:pt x="1955893" y="356017"/>
                            <a:pt x="2022527" y="495156"/>
                          </a:cubicBezTo>
                          <a:cubicBezTo>
                            <a:pt x="2089161" y="634295"/>
                            <a:pt x="2151875" y="791072"/>
                            <a:pt x="2234187" y="871420"/>
                          </a:cubicBezTo>
                          <a:cubicBezTo>
                            <a:pt x="2316499" y="951768"/>
                            <a:pt x="2516400" y="977244"/>
                            <a:pt x="2516400" y="977244"/>
                          </a:cubicBezTo>
                          <a:lnTo>
                            <a:pt x="2516400" y="977244"/>
                          </a:ln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cxnSp>
                <p:nvCxnSpPr>
                  <p:cNvPr id="158" name="Straight Connector 157"/>
                  <p:cNvCxnSpPr/>
                  <p:nvPr/>
                </p:nvCxnSpPr>
                <p:spPr>
                  <a:xfrm>
                    <a:off x="6446282" y="4277983"/>
                    <a:ext cx="0" cy="970319"/>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6668936" y="4561757"/>
                    <a:ext cx="293335" cy="421082"/>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a:off x="6909259" y="4714322"/>
                    <a:ext cx="166105" cy="2380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H="1">
                    <a:off x="7047091" y="4790604"/>
                    <a:ext cx="169640" cy="238003"/>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56" name="Straight Connector 155"/>
                <p:cNvCxnSpPr/>
                <p:nvPr/>
              </p:nvCxnSpPr>
              <p:spPr>
                <a:xfrm flipH="1">
                  <a:off x="7086600" y="5706047"/>
                  <a:ext cx="97930" cy="16254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0257" name="Straight Connector 137"/>
              <p:cNvCxnSpPr>
                <a:cxnSpLocks noChangeShapeType="1"/>
              </p:cNvCxnSpPr>
              <p:nvPr/>
            </p:nvCxnSpPr>
            <p:spPr bwMode="auto">
              <a:xfrm>
                <a:off x="6019800" y="5638800"/>
                <a:ext cx="228600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8" name="Straight Connector 138"/>
              <p:cNvCxnSpPr>
                <a:cxnSpLocks noChangeShapeType="1"/>
              </p:cNvCxnSpPr>
              <p:nvPr/>
            </p:nvCxnSpPr>
            <p:spPr bwMode="auto">
              <a:xfrm>
                <a:off x="6477000" y="5334000"/>
                <a:ext cx="0" cy="144780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259" name="Group 139"/>
              <p:cNvGrpSpPr>
                <a:grpSpLocks/>
              </p:cNvGrpSpPr>
              <p:nvPr/>
            </p:nvGrpSpPr>
            <p:grpSpPr bwMode="auto">
              <a:xfrm>
                <a:off x="6591687" y="6270210"/>
                <a:ext cx="1059702" cy="550074"/>
                <a:chOff x="6565901" y="6155526"/>
                <a:chExt cx="1206499" cy="626274"/>
              </a:xfrm>
            </p:grpSpPr>
            <p:cxnSp>
              <p:nvCxnSpPr>
                <p:cNvPr id="146" name="Straight Arrow Connector 145"/>
                <p:cNvCxnSpPr/>
                <p:nvPr/>
              </p:nvCxnSpPr>
              <p:spPr>
                <a:xfrm>
                  <a:off x="6565460" y="6653458"/>
                  <a:ext cx="120735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flipV="1">
                  <a:off x="6894409" y="6156357"/>
                  <a:ext cx="0" cy="6254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8" name="Freeform 147"/>
                <p:cNvSpPr/>
                <p:nvPr/>
              </p:nvSpPr>
              <p:spPr>
                <a:xfrm>
                  <a:off x="6728426" y="6220693"/>
                  <a:ext cx="1004634" cy="371871"/>
                </a:xfrm>
                <a:custGeom>
                  <a:avLst/>
                  <a:gdLst>
                    <a:gd name="connsiteX0" fmla="*/ 0 w 2516400"/>
                    <a:gd name="connsiteY0" fmla="*/ 965486 h 984440"/>
                    <a:gd name="connsiteX1" fmla="*/ 658497 w 2516400"/>
                    <a:gd name="connsiteY1" fmla="*/ 930211 h 984440"/>
                    <a:gd name="connsiteX2" fmla="*/ 940710 w 2516400"/>
                    <a:gd name="connsiteY2" fmla="*/ 506914 h 984440"/>
                    <a:gd name="connsiteX3" fmla="*/ 1105334 w 2516400"/>
                    <a:gd name="connsiteY3" fmla="*/ 424606 h 984440"/>
                    <a:gd name="connsiteX4" fmla="*/ 1246441 w 2516400"/>
                    <a:gd name="connsiteY4" fmla="*/ 600980 h 984440"/>
                    <a:gd name="connsiteX5" fmla="*/ 1422824 w 2516400"/>
                    <a:gd name="connsiteY5" fmla="*/ 730321 h 984440"/>
                    <a:gd name="connsiteX6" fmla="*/ 1693279 w 2516400"/>
                    <a:gd name="connsiteY6" fmla="*/ 107133 h 984440"/>
                    <a:gd name="connsiteX7" fmla="*/ 1834385 w 2516400"/>
                    <a:gd name="connsiteY7" fmla="*/ 36584 h 984440"/>
                    <a:gd name="connsiteX8" fmla="*/ 2022527 w 2516400"/>
                    <a:gd name="connsiteY8" fmla="*/ 495156 h 984440"/>
                    <a:gd name="connsiteX9" fmla="*/ 2234187 w 2516400"/>
                    <a:gd name="connsiteY9" fmla="*/ 871420 h 984440"/>
                    <a:gd name="connsiteX10" fmla="*/ 2516400 w 2516400"/>
                    <a:gd name="connsiteY10" fmla="*/ 977244 h 984440"/>
                    <a:gd name="connsiteX11" fmla="*/ 2516400 w 2516400"/>
                    <a:gd name="connsiteY11" fmla="*/ 977244 h 98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6400" h="984440">
                      <a:moveTo>
                        <a:pt x="0" y="965486"/>
                      </a:moveTo>
                      <a:cubicBezTo>
                        <a:pt x="250856" y="986063"/>
                        <a:pt x="501712" y="1006640"/>
                        <a:pt x="658497" y="930211"/>
                      </a:cubicBezTo>
                      <a:cubicBezTo>
                        <a:pt x="815282" y="853782"/>
                        <a:pt x="866237" y="591181"/>
                        <a:pt x="940710" y="506914"/>
                      </a:cubicBezTo>
                      <a:cubicBezTo>
                        <a:pt x="1015183" y="422647"/>
                        <a:pt x="1054379" y="408928"/>
                        <a:pt x="1105334" y="424606"/>
                      </a:cubicBezTo>
                      <a:cubicBezTo>
                        <a:pt x="1156289" y="440284"/>
                        <a:pt x="1193526" y="550027"/>
                        <a:pt x="1246441" y="600980"/>
                      </a:cubicBezTo>
                      <a:cubicBezTo>
                        <a:pt x="1299356" y="651932"/>
                        <a:pt x="1348351" y="812629"/>
                        <a:pt x="1422824" y="730321"/>
                      </a:cubicBezTo>
                      <a:cubicBezTo>
                        <a:pt x="1497297" y="648013"/>
                        <a:pt x="1624686" y="222756"/>
                        <a:pt x="1693279" y="107133"/>
                      </a:cubicBezTo>
                      <a:cubicBezTo>
                        <a:pt x="1761873" y="-8490"/>
                        <a:pt x="1779510" y="-28087"/>
                        <a:pt x="1834385" y="36584"/>
                      </a:cubicBezTo>
                      <a:cubicBezTo>
                        <a:pt x="1889260" y="101255"/>
                        <a:pt x="1955893" y="356017"/>
                        <a:pt x="2022527" y="495156"/>
                      </a:cubicBezTo>
                      <a:cubicBezTo>
                        <a:pt x="2089161" y="634295"/>
                        <a:pt x="2151875" y="791072"/>
                        <a:pt x="2234187" y="871420"/>
                      </a:cubicBezTo>
                      <a:cubicBezTo>
                        <a:pt x="2316499" y="951768"/>
                        <a:pt x="2516400" y="977244"/>
                        <a:pt x="2516400" y="977244"/>
                      </a:cubicBezTo>
                      <a:lnTo>
                        <a:pt x="2516400" y="977244"/>
                      </a:lnTo>
                    </a:path>
                  </a:pathLst>
                </a:custGeom>
                <a:scene3d>
                  <a:camera prst="orthographicFront">
                    <a:rot lat="0" lon="10800000" rev="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149" name="Straight Connector 148"/>
                <p:cNvCxnSpPr/>
                <p:nvPr/>
              </p:nvCxnSpPr>
              <p:spPr>
                <a:xfrm>
                  <a:off x="7085995" y="6178049"/>
                  <a:ext cx="0" cy="60375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flipH="1">
                  <a:off x="7367951" y="6570307"/>
                  <a:ext cx="54222" cy="70497"/>
                </a:xfrm>
                <a:prstGeom prst="line">
                  <a:avLst/>
                </a:prstGeom>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H="1">
                  <a:off x="7268544" y="6483540"/>
                  <a:ext cx="110252" cy="1464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H="1">
                  <a:off x="7458321" y="6586575"/>
                  <a:ext cx="54222" cy="704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7085995" y="6467271"/>
                  <a:ext cx="99408" cy="1626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7176365" y="6402196"/>
                  <a:ext cx="173511" cy="227762"/>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0260" name="Straight Connector 140"/>
              <p:cNvCxnSpPr>
                <a:cxnSpLocks noChangeShapeType="1"/>
              </p:cNvCxnSpPr>
              <p:nvPr/>
            </p:nvCxnSpPr>
            <p:spPr bwMode="auto">
              <a:xfrm>
                <a:off x="6019800" y="6248400"/>
                <a:ext cx="228600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61" name="TextBox 141"/>
              <p:cNvSpPr txBox="1">
                <a:spLocks noChangeArrowheads="1"/>
              </p:cNvSpPr>
              <p:nvPr/>
            </p:nvSpPr>
            <p:spPr bwMode="auto">
              <a:xfrm>
                <a:off x="6858000" y="5331023"/>
                <a:ext cx="261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a:t>r</a:t>
                </a:r>
              </a:p>
            </p:txBody>
          </p:sp>
          <p:sp>
            <p:nvSpPr>
              <p:cNvPr id="10262" name="TextBox 142"/>
              <p:cNvSpPr txBox="1">
                <a:spLocks noChangeArrowheads="1"/>
              </p:cNvSpPr>
              <p:nvPr/>
            </p:nvSpPr>
            <p:spPr bwMode="auto">
              <a:xfrm>
                <a:off x="6096000" y="5331023"/>
                <a:ext cx="338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a:t>id</a:t>
                </a:r>
              </a:p>
            </p:txBody>
          </p:sp>
          <p:sp>
            <p:nvSpPr>
              <p:cNvPr id="10263" name="TextBox 143"/>
              <p:cNvSpPr txBox="1">
                <a:spLocks noChangeArrowheads="1"/>
              </p:cNvSpPr>
              <p:nvPr/>
            </p:nvSpPr>
            <p:spPr bwMode="auto">
              <a:xfrm>
                <a:off x="6096000" y="5788223"/>
                <a:ext cx="304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dirty="0"/>
                  <a:t>1</a:t>
                </a:r>
              </a:p>
            </p:txBody>
          </p:sp>
          <p:sp>
            <p:nvSpPr>
              <p:cNvPr id="10264" name="TextBox 144"/>
              <p:cNvSpPr txBox="1">
                <a:spLocks noChangeArrowheads="1"/>
              </p:cNvSpPr>
              <p:nvPr/>
            </p:nvSpPr>
            <p:spPr bwMode="auto">
              <a:xfrm>
                <a:off x="6096000" y="6397823"/>
                <a:ext cx="304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a:t>2</a:t>
                </a:r>
              </a:p>
            </p:txBody>
          </p:sp>
        </p:grpSp>
        <p:cxnSp>
          <p:nvCxnSpPr>
            <p:cNvPr id="10254" name="Straight Connector 164"/>
            <p:cNvCxnSpPr>
              <a:cxnSpLocks noChangeShapeType="1"/>
            </p:cNvCxnSpPr>
            <p:nvPr/>
          </p:nvCxnSpPr>
          <p:spPr bwMode="auto">
            <a:xfrm>
              <a:off x="7696200" y="2895600"/>
              <a:ext cx="0" cy="144780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5" name="TextBox 165"/>
            <p:cNvSpPr txBox="1">
              <a:spLocks noChangeArrowheads="1"/>
            </p:cNvSpPr>
            <p:nvPr/>
          </p:nvSpPr>
          <p:spPr bwMode="auto">
            <a:xfrm>
              <a:off x="7696200" y="3959423"/>
              <a:ext cx="4796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a:t>0.5</a:t>
              </a:r>
            </a:p>
          </p:txBody>
        </p:sp>
      </p:grpSp>
      <p:cxnSp>
        <p:nvCxnSpPr>
          <p:cNvPr id="10249" name="Straight Connector 66"/>
          <p:cNvCxnSpPr>
            <a:cxnSpLocks noChangeShapeType="1"/>
          </p:cNvCxnSpPr>
          <p:nvPr/>
        </p:nvCxnSpPr>
        <p:spPr bwMode="auto">
          <a:xfrm>
            <a:off x="5334000" y="3962400"/>
            <a:ext cx="2514600" cy="0"/>
          </a:xfrm>
          <a:prstGeom prst="line">
            <a:avLst/>
          </a:prstGeom>
          <a:noFill/>
          <a:ln w="28575" cmpd="sng">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0" name="TextBox 173"/>
          <p:cNvSpPr txBox="1">
            <a:spLocks noChangeArrowheads="1"/>
          </p:cNvSpPr>
          <p:nvPr/>
        </p:nvSpPr>
        <p:spPr bwMode="auto">
          <a:xfrm>
            <a:off x="7467600" y="4721225"/>
            <a:ext cx="8643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dirty="0"/>
              <a:t>(</a:t>
            </a:r>
            <a:r>
              <a:rPr lang="el-GR" sz="1400" b="1" i="1" dirty="0" smtClean="0"/>
              <a:t>λ</a:t>
            </a:r>
            <a:r>
              <a:rPr lang="en-US" sz="1400" b="1" dirty="0"/>
              <a:t>=</a:t>
            </a:r>
            <a:r>
              <a:rPr lang="en-US" sz="1400" b="1" dirty="0" smtClean="0"/>
              <a:t>0.7)</a:t>
            </a:r>
            <a:endParaRPr lang="en-US" sz="1400" b="1" dirty="0"/>
          </a:p>
        </p:txBody>
      </p:sp>
      <p:sp>
        <p:nvSpPr>
          <p:cNvPr id="2" name="Rounded Rectangle 1"/>
          <p:cNvSpPr/>
          <p:nvPr/>
        </p:nvSpPr>
        <p:spPr bwMode="auto">
          <a:xfrm>
            <a:off x="609600" y="5410200"/>
            <a:ext cx="4191000" cy="990600"/>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spcBef>
                <a:spcPts val="0"/>
              </a:spcBef>
              <a:buSzPct val="100000"/>
              <a:defRPr/>
            </a:pPr>
            <a:r>
              <a:rPr lang="en-US" kern="0" dirty="0">
                <a:solidFill>
                  <a:prstClr val="black"/>
                </a:solidFill>
                <a:latin typeface="Arial" charset="0"/>
                <a:cs typeface="Arial" charset="0"/>
              </a:rPr>
              <a:t>Continuous uncertain data</a:t>
            </a:r>
          </a:p>
          <a:p>
            <a:pPr>
              <a:spcBef>
                <a:spcPct val="20000"/>
              </a:spcBef>
              <a:buSzPct val="100000"/>
              <a:defRPr/>
            </a:pPr>
            <a:r>
              <a:rPr lang="en-US" sz="2000" kern="0" dirty="0">
                <a:solidFill>
                  <a:prstClr val="black"/>
                </a:solidFill>
                <a:latin typeface="Arial" charset="0"/>
                <a:cs typeface="Arial" charset="0"/>
              </a:rPr>
              <a:t>Gaussian Mixture Models (GMMs) </a:t>
            </a:r>
          </a:p>
        </p:txBody>
      </p:sp>
      <p:sp>
        <p:nvSpPr>
          <p:cNvPr id="3" name="Rounded Rectangle 2"/>
          <p:cNvSpPr/>
          <p:nvPr/>
        </p:nvSpPr>
        <p:spPr bwMode="auto">
          <a:xfrm>
            <a:off x="762000" y="4191000"/>
            <a:ext cx="3810000" cy="9144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en-US" kern="0" dirty="0">
                <a:solidFill>
                  <a:schemeClr val="tx1"/>
                </a:solidFill>
                <a:latin typeface="Arial" charset="0"/>
                <a:cs typeface="Arial" charset="0"/>
              </a:rPr>
              <a:t>Select-Project-Join (SPJ) </a:t>
            </a:r>
            <a:br>
              <a:rPr lang="en-US" kern="0" dirty="0">
                <a:solidFill>
                  <a:schemeClr val="tx1"/>
                </a:solidFill>
                <a:latin typeface="Arial" charset="0"/>
                <a:cs typeface="Arial" charset="0"/>
              </a:rPr>
            </a:br>
            <a:r>
              <a:rPr lang="en-US" kern="0" dirty="0">
                <a:solidFill>
                  <a:schemeClr val="tx1"/>
                </a:solidFill>
                <a:latin typeface="Arial" charset="0"/>
                <a:cs typeface="Arial" charset="0"/>
              </a:rPr>
              <a:t>queries with threshold </a:t>
            </a:r>
            <a:r>
              <a:rPr lang="en-US" i="1" dirty="0" err="1">
                <a:solidFill>
                  <a:schemeClr val="tx1"/>
                </a:solidFill>
                <a:latin typeface="Arial" charset="0"/>
                <a:cs typeface="Arial" charset="0"/>
              </a:rPr>
              <a:t>λ</a:t>
            </a:r>
            <a:endParaRPr lang="en-US" kern="0" dirty="0">
              <a:solidFill>
                <a:schemeClr val="tx1"/>
              </a:solidFill>
              <a:latin typeface="Arial"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eneva"/>
            </a:endParaRPr>
          </a:p>
        </p:txBody>
      </p:sp>
      <p:sp>
        <p:nvSpPr>
          <p:cNvPr id="75" name="Rounded Rectangle 74"/>
          <p:cNvSpPr/>
          <p:nvPr/>
        </p:nvSpPr>
        <p:spPr bwMode="auto">
          <a:xfrm>
            <a:off x="609600" y="2971800"/>
            <a:ext cx="4191000" cy="914400"/>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indent="0">
              <a:buNone/>
            </a:pPr>
            <a:r>
              <a:rPr lang="en-US" dirty="0">
                <a:latin typeface="Arial" charset="0"/>
                <a:cs typeface="Arial" charset="0"/>
              </a:rPr>
              <a:t>Results with tuple existence probability (TEP) &gt;</a:t>
            </a:r>
            <a:r>
              <a:rPr lang="en-US" i="1" dirty="0" err="1">
                <a:latin typeface="Arial" charset="0"/>
                <a:cs typeface="Arial" charset="0"/>
              </a:rPr>
              <a:t>λ</a:t>
            </a:r>
            <a:endParaRPr lang="en-US" i="1" dirty="0">
              <a:latin typeface="Arial" charset="0"/>
              <a:cs typeface="Arial" charset="0"/>
            </a:endParaRPr>
          </a:p>
        </p:txBody>
      </p:sp>
      <p:sp>
        <p:nvSpPr>
          <p:cNvPr id="4" name="Up Arrow 3"/>
          <p:cNvSpPr/>
          <p:nvPr/>
        </p:nvSpPr>
        <p:spPr bwMode="auto">
          <a:xfrm>
            <a:off x="2362200" y="5105400"/>
            <a:ext cx="457200" cy="304800"/>
          </a:xfrm>
          <a:prstGeom prst="up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77" name="Up Arrow 76"/>
          <p:cNvSpPr/>
          <p:nvPr/>
        </p:nvSpPr>
        <p:spPr bwMode="auto">
          <a:xfrm>
            <a:off x="2362200" y="3886200"/>
            <a:ext cx="457200" cy="304800"/>
          </a:xfrm>
          <a:prstGeom prst="up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62" name="TextBox 128"/>
          <p:cNvSpPr txBox="1">
            <a:spLocks noChangeArrowheads="1"/>
          </p:cNvSpPr>
          <p:nvPr/>
        </p:nvSpPr>
        <p:spPr bwMode="auto">
          <a:xfrm>
            <a:off x="7162800" y="5105400"/>
            <a:ext cx="518091" cy="3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dirty="0"/>
              <a:t>TEP</a:t>
            </a:r>
          </a:p>
        </p:txBody>
      </p:sp>
      <p:cxnSp>
        <p:nvCxnSpPr>
          <p:cNvPr id="63" name="Straight Connector 164"/>
          <p:cNvCxnSpPr>
            <a:cxnSpLocks noChangeShapeType="1"/>
          </p:cNvCxnSpPr>
          <p:nvPr/>
        </p:nvCxnSpPr>
        <p:spPr bwMode="auto">
          <a:xfrm>
            <a:off x="7162800" y="5105400"/>
            <a:ext cx="0" cy="1447619"/>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TextBox 143"/>
          <p:cNvSpPr txBox="1">
            <a:spLocks noChangeArrowheads="1"/>
          </p:cNvSpPr>
          <p:nvPr/>
        </p:nvSpPr>
        <p:spPr bwMode="auto">
          <a:xfrm>
            <a:off x="7315200" y="5562600"/>
            <a:ext cx="304328" cy="3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dirty="0"/>
              <a:t>1</a:t>
            </a:r>
          </a:p>
        </p:txBody>
      </p:sp>
      <p:sp>
        <p:nvSpPr>
          <p:cNvPr id="69" name="TextBox 143"/>
          <p:cNvSpPr txBox="1">
            <a:spLocks noChangeArrowheads="1"/>
          </p:cNvSpPr>
          <p:nvPr/>
        </p:nvSpPr>
        <p:spPr bwMode="auto">
          <a:xfrm>
            <a:off x="7315200" y="6172200"/>
            <a:ext cx="304328" cy="3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dirty="0"/>
              <a:t>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8717"/>
    </mc:Choice>
    <mc:Fallback xmlns="">
      <p:transition xmlns:p14="http://schemas.microsoft.com/office/powerpoint/2010/main" spd="slow" advTm="5871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atin typeface="Georgia" charset="0"/>
              </a:rPr>
              <a:t>Outline</a:t>
            </a:r>
          </a:p>
        </p:txBody>
      </p:sp>
      <p:sp>
        <p:nvSpPr>
          <p:cNvPr id="22530" name="Content Placeholder 2"/>
          <p:cNvSpPr>
            <a:spLocks noGrp="1"/>
          </p:cNvSpPr>
          <p:nvPr>
            <p:ph idx="1"/>
          </p:nvPr>
        </p:nvSpPr>
        <p:spPr/>
        <p:txBody>
          <a:bodyPr/>
          <a:lstStyle/>
          <a:p>
            <a:r>
              <a:rPr lang="en-US">
                <a:latin typeface="Arial" charset="0"/>
                <a:cs typeface="Arial" charset="0"/>
              </a:rPr>
              <a:t>Motivation</a:t>
            </a:r>
          </a:p>
          <a:p>
            <a:endParaRPr lang="en-US">
              <a:latin typeface="Arial" charset="0"/>
              <a:cs typeface="Arial" charset="0"/>
            </a:endParaRPr>
          </a:p>
          <a:p>
            <a:r>
              <a:rPr lang="en-US">
                <a:latin typeface="Arial" charset="0"/>
                <a:cs typeface="Arial" charset="0"/>
              </a:rPr>
              <a:t>Optimize Probabilistic Threshold Selections</a:t>
            </a:r>
          </a:p>
          <a:p>
            <a:endParaRPr lang="en-US">
              <a:latin typeface="Arial" charset="0"/>
              <a:cs typeface="Arial" charset="0"/>
            </a:endParaRPr>
          </a:p>
          <a:p>
            <a:r>
              <a:rPr lang="en-US">
                <a:latin typeface="Arial" charset="0"/>
                <a:cs typeface="Arial" charset="0"/>
              </a:rPr>
              <a:t>Optimize Probabilistic Threshold Joins</a:t>
            </a:r>
          </a:p>
          <a:p>
            <a:endParaRPr lang="en-US">
              <a:latin typeface="Arial" charset="0"/>
              <a:cs typeface="Arial" charset="0"/>
            </a:endParaRPr>
          </a:p>
          <a:p>
            <a:r>
              <a:rPr lang="en-US">
                <a:latin typeface="Arial" charset="0"/>
                <a:cs typeface="Arial" charset="0"/>
              </a:rPr>
              <a:t>Per-tuple Based Planning and Execution</a:t>
            </a:r>
          </a:p>
          <a:p>
            <a:endParaRPr lang="en-US">
              <a:latin typeface="Arial" charset="0"/>
              <a:cs typeface="Arial" charset="0"/>
            </a:endParaRPr>
          </a:p>
          <a:p>
            <a:r>
              <a:rPr lang="en-US">
                <a:latin typeface="Arial" charset="0"/>
                <a:cs typeface="Arial" charset="0"/>
              </a:rPr>
              <a:t>Evaluation</a:t>
            </a:r>
          </a:p>
        </p:txBody>
      </p:sp>
      <p:sp>
        <p:nvSpPr>
          <p:cNvPr id="22531" name="TextBox 3"/>
          <p:cNvSpPr txBox="1">
            <a:spLocks noChangeArrowheads="1"/>
          </p:cNvSpPr>
          <p:nvPr/>
        </p:nvSpPr>
        <p:spPr bwMode="auto">
          <a:xfrm>
            <a:off x="381000" y="2209800"/>
            <a:ext cx="7467600" cy="523875"/>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2800"/>
              <a:t>   </a:t>
            </a:r>
          </a:p>
        </p:txBody>
      </p:sp>
    </p:spTree>
    <p:extLst>
      <p:ext uri="{BB962C8B-B14F-4D97-AF65-F5344CB8AC3E}">
        <p14:creationId xmlns:p14="http://schemas.microsoft.com/office/powerpoint/2010/main" val="565581978"/>
      </p:ext>
    </p:extLst>
  </p:cSld>
  <p:clrMapOvr>
    <a:masterClrMapping/>
  </p:clrMapOvr>
  <mc:AlternateContent xmlns:mc="http://schemas.openxmlformats.org/markup-compatibility/2006" xmlns:p14="http://schemas.microsoft.com/office/powerpoint/2010/main">
    <mc:Choice Requires="p14">
      <p:transition spd="slow" p14:dur="2000" advTm="5543"/>
    </mc:Choice>
    <mc:Fallback xmlns="">
      <p:transition xmlns:p14="http://schemas.microsoft.com/office/powerpoint/2010/main" spd="slow" advTm="5543"/>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7" descr="g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038600"/>
            <a:ext cx="1600199" cy="10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bwMode="auto">
          <a:xfrm>
            <a:off x="152400" y="2895600"/>
            <a:ext cx="3429000" cy="685800"/>
          </a:xfrm>
          <a:prstGeom prst="rect">
            <a:avLst/>
          </a:prstGeom>
          <a:solidFill>
            <a:srgbClr val="D9D9D9"/>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pic>
        <p:nvPicPr>
          <p:cNvPr id="17" name="Picture 16"/>
          <p:cNvPicPr>
            <a:picLocks noChangeAspect="1"/>
          </p:cNvPicPr>
          <p:nvPr/>
        </p:nvPicPr>
        <p:blipFill>
          <a:blip r:embed="rId5"/>
          <a:stretch>
            <a:fillRect/>
          </a:stretch>
        </p:blipFill>
        <p:spPr>
          <a:xfrm>
            <a:off x="6248400" y="711456"/>
            <a:ext cx="838200" cy="475343"/>
          </a:xfrm>
          <a:prstGeom prst="rect">
            <a:avLst/>
          </a:prstGeom>
        </p:spPr>
      </p:pic>
      <p:pic>
        <p:nvPicPr>
          <p:cNvPr id="10" name="Picture 9"/>
          <p:cNvPicPr>
            <a:picLocks noChangeAspect="1"/>
          </p:cNvPicPr>
          <p:nvPr/>
        </p:nvPicPr>
        <p:blipFill>
          <a:blip r:embed="rId6"/>
          <a:stretch>
            <a:fillRect/>
          </a:stretch>
        </p:blipFill>
        <p:spPr>
          <a:xfrm>
            <a:off x="6096000" y="5486400"/>
            <a:ext cx="1752600" cy="346323"/>
          </a:xfrm>
          <a:prstGeom prst="rect">
            <a:avLst/>
          </a:prstGeom>
        </p:spPr>
      </p:pic>
      <p:grpSp>
        <p:nvGrpSpPr>
          <p:cNvPr id="2" name="Group 1"/>
          <p:cNvGrpSpPr/>
          <p:nvPr/>
        </p:nvGrpSpPr>
        <p:grpSpPr>
          <a:xfrm>
            <a:off x="152400" y="1524000"/>
            <a:ext cx="3429000" cy="838200"/>
            <a:chOff x="152400" y="1371600"/>
            <a:chExt cx="3429000" cy="838200"/>
          </a:xfrm>
        </p:grpSpPr>
        <p:sp>
          <p:nvSpPr>
            <p:cNvPr id="34" name="Rectangle 33"/>
            <p:cNvSpPr/>
            <p:nvPr/>
          </p:nvSpPr>
          <p:spPr bwMode="auto">
            <a:xfrm>
              <a:off x="152400" y="1371600"/>
              <a:ext cx="3429000" cy="838200"/>
            </a:xfrm>
            <a:prstGeom prst="rect">
              <a:avLst/>
            </a:prstGeom>
            <a:solidFill>
              <a:srgbClr val="D9D9D9"/>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15381" name="TextBox 4"/>
            <p:cNvSpPr txBox="1">
              <a:spLocks noChangeArrowheads="1"/>
            </p:cNvSpPr>
            <p:nvPr/>
          </p:nvSpPr>
          <p:spPr bwMode="auto">
            <a:xfrm>
              <a:off x="152400" y="1394936"/>
              <a:ext cx="304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dirty="0">
                  <a:solidFill>
                    <a:srgbClr val="000090"/>
                  </a:solidFill>
                  <a:latin typeface="Verdana" charset="0"/>
                  <a:cs typeface="Verdana" charset="0"/>
                </a:rPr>
                <a:t>SELECT</a:t>
              </a:r>
              <a:r>
                <a:rPr lang="en-US" sz="1400" dirty="0">
                  <a:latin typeface="Verdana" charset="0"/>
                  <a:cs typeface="Verdana" charset="0"/>
                </a:rPr>
                <a:t> *</a:t>
              </a:r>
            </a:p>
            <a:p>
              <a:r>
                <a:rPr lang="en-US" sz="1400" dirty="0">
                  <a:solidFill>
                    <a:srgbClr val="000090"/>
                  </a:solidFill>
                  <a:latin typeface="Verdana" charset="0"/>
                  <a:cs typeface="Verdana" charset="0"/>
                </a:rPr>
                <a:t>FROM</a:t>
              </a:r>
              <a:r>
                <a:rPr lang="en-US" sz="1400" dirty="0">
                  <a:latin typeface="Verdana" charset="0"/>
                  <a:cs typeface="Verdana" charset="0"/>
                </a:rPr>
                <a:t> Galaxy </a:t>
              </a:r>
              <a:r>
                <a:rPr lang="en-US" sz="1400" dirty="0">
                  <a:solidFill>
                    <a:srgbClr val="000090"/>
                  </a:solidFill>
                  <a:latin typeface="Verdana" charset="0"/>
                  <a:cs typeface="Verdana" charset="0"/>
                </a:rPr>
                <a:t>AS</a:t>
              </a:r>
              <a:r>
                <a:rPr lang="en-US" sz="1400" dirty="0">
                  <a:latin typeface="Verdana" charset="0"/>
                  <a:cs typeface="Verdana" charset="0"/>
                </a:rPr>
                <a:t> G</a:t>
              </a:r>
            </a:p>
            <a:p>
              <a:r>
                <a:rPr lang="en-US" sz="1400" dirty="0">
                  <a:solidFill>
                    <a:srgbClr val="000090"/>
                  </a:solidFill>
                  <a:latin typeface="Verdana" charset="0"/>
                  <a:cs typeface="Verdana" charset="0"/>
                </a:rPr>
                <a:t>WHERE</a:t>
              </a:r>
              <a:r>
                <a:rPr lang="en-US" sz="1400" dirty="0">
                  <a:latin typeface="Verdana" charset="0"/>
                  <a:cs typeface="Verdana" charset="0"/>
                </a:rPr>
                <a:t> G.q_r</a:t>
              </a:r>
              <a:r>
                <a:rPr lang="en-US" sz="1400" baseline="30000" dirty="0">
                  <a:latin typeface="Verdana" charset="0"/>
                  <a:cs typeface="Verdana" charset="0"/>
                </a:rPr>
                <a:t>2</a:t>
              </a:r>
              <a:r>
                <a:rPr lang="en-US" sz="1400" dirty="0">
                  <a:latin typeface="Verdana" charset="0"/>
                  <a:cs typeface="Verdana" charset="0"/>
                </a:rPr>
                <a:t>+G.u_r</a:t>
              </a:r>
              <a:r>
                <a:rPr lang="en-US" sz="1400" baseline="30000" dirty="0">
                  <a:latin typeface="Verdana" charset="0"/>
                  <a:cs typeface="Verdana" charset="0"/>
                </a:rPr>
                <a:t>2</a:t>
              </a:r>
              <a:r>
                <a:rPr lang="en-US" sz="1400" dirty="0">
                  <a:latin typeface="Verdana" charset="0"/>
                  <a:cs typeface="Verdana" charset="0"/>
                </a:rPr>
                <a:t> &lt; 0.25</a:t>
              </a:r>
              <a:endParaRPr lang="en-US" sz="1400" baseline="30000" dirty="0">
                <a:latin typeface="Verdana" charset="0"/>
                <a:cs typeface="Verdana" charset="0"/>
              </a:endParaRPr>
            </a:p>
          </p:txBody>
        </p:sp>
      </p:grpSp>
      <p:sp>
        <p:nvSpPr>
          <p:cNvPr id="15362" name="Title 1"/>
          <p:cNvSpPr>
            <a:spLocks noGrp="1"/>
          </p:cNvSpPr>
          <p:nvPr>
            <p:ph type="title"/>
          </p:nvPr>
        </p:nvSpPr>
        <p:spPr/>
        <p:txBody>
          <a:bodyPr/>
          <a:lstStyle/>
          <a:p>
            <a:r>
              <a:rPr lang="en-US" dirty="0">
                <a:latin typeface="Georgia" charset="0"/>
              </a:rPr>
              <a:t>Probabilistic Threshold Selections</a:t>
            </a:r>
          </a:p>
        </p:txBody>
      </p:sp>
      <p:sp>
        <p:nvSpPr>
          <p:cNvPr id="6" name="Rounded Rectangle 5"/>
          <p:cNvSpPr/>
          <p:nvPr/>
        </p:nvSpPr>
        <p:spPr bwMode="auto">
          <a:xfrm>
            <a:off x="5486400" y="4038600"/>
            <a:ext cx="3429000" cy="6858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pic>
        <p:nvPicPr>
          <p:cNvPr id="15374"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242541"/>
            <a:ext cx="3244004" cy="40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Box 17"/>
          <p:cNvSpPr txBox="1">
            <a:spLocks noChangeArrowheads="1"/>
          </p:cNvSpPr>
          <p:nvPr/>
        </p:nvSpPr>
        <p:spPr bwMode="auto">
          <a:xfrm>
            <a:off x="152400" y="4114800"/>
            <a:ext cx="3429000" cy="6096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dirty="0" smtClean="0">
                <a:latin typeface="+mn-lt"/>
                <a:cs typeface="Arial"/>
              </a:rPr>
              <a:t>Given a tuple with distribution </a:t>
            </a:r>
            <a:r>
              <a:rPr lang="en-US" sz="1400" b="1" i="1" dirty="0" smtClean="0">
                <a:latin typeface="+mn-lt"/>
                <a:cs typeface="Arial"/>
              </a:rPr>
              <a:t>f</a:t>
            </a:r>
            <a:r>
              <a:rPr lang="en-US" sz="1400" b="1" dirty="0" smtClean="0">
                <a:latin typeface="+mn-lt"/>
                <a:cs typeface="Arial"/>
              </a:rPr>
              <a:t>, </a:t>
            </a:r>
            <a:br>
              <a:rPr lang="en-US" sz="1400" b="1" dirty="0" smtClean="0">
                <a:latin typeface="+mn-lt"/>
                <a:cs typeface="Arial"/>
              </a:rPr>
            </a:br>
            <a:r>
              <a:rPr lang="en-US" sz="1400" b="1" dirty="0" smtClean="0">
                <a:latin typeface="+mn-lt"/>
                <a:cs typeface="Arial"/>
              </a:rPr>
              <a:t>the probability to </a:t>
            </a:r>
            <a:r>
              <a:rPr lang="en-US" sz="1400" b="1" dirty="0">
                <a:latin typeface="+mn-lt"/>
                <a:cs typeface="Arial"/>
              </a:rPr>
              <a:t>satisfy </a:t>
            </a:r>
            <a:r>
              <a:rPr lang="en-US" sz="1400" b="1" i="1" dirty="0" err="1" smtClean="0">
                <a:latin typeface="+mn-lt"/>
                <a:cs typeface="Arial"/>
              </a:rPr>
              <a:t>θ</a:t>
            </a:r>
            <a:r>
              <a:rPr lang="en-US" sz="1400" b="1" dirty="0" smtClean="0">
                <a:latin typeface="+mn-lt"/>
                <a:cs typeface="Arial"/>
              </a:rPr>
              <a:t>:</a:t>
            </a:r>
            <a:endParaRPr lang="en-US" sz="1400" b="1" i="1" dirty="0">
              <a:latin typeface="+mn-lt"/>
              <a:cs typeface="Arial"/>
            </a:endParaRPr>
          </a:p>
        </p:txBody>
      </p:sp>
      <p:sp>
        <p:nvSpPr>
          <p:cNvPr id="15368" name="TextBox 29"/>
          <p:cNvSpPr txBox="1">
            <a:spLocks noChangeArrowheads="1"/>
          </p:cNvSpPr>
          <p:nvPr/>
        </p:nvSpPr>
        <p:spPr bwMode="auto">
          <a:xfrm>
            <a:off x="152400" y="5559623"/>
            <a:ext cx="3428999" cy="30777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altLang="zh-CN" sz="1400" b="1" dirty="0">
                <a:latin typeface="Verdana" charset="0"/>
                <a:cs typeface="Verdana" charset="0"/>
              </a:rPr>
              <a:t>Return tuples with </a:t>
            </a:r>
            <a:r>
              <a:rPr lang="en-US" altLang="zh-CN" sz="1400" b="1" dirty="0" smtClean="0">
                <a:latin typeface="Verdana" charset="0"/>
                <a:cs typeface="Verdana" charset="0"/>
              </a:rPr>
              <a:t>TEP&gt;0.8 (</a:t>
            </a:r>
            <a:r>
              <a:rPr lang="en-US" altLang="zh-CN" sz="1400" b="1" dirty="0" err="1" smtClean="0">
                <a:latin typeface="Verdana" charset="0"/>
                <a:cs typeface="Verdana" charset="0"/>
              </a:rPr>
              <a:t>λ</a:t>
            </a:r>
            <a:r>
              <a:rPr lang="en-US" altLang="zh-CN" sz="1400" b="1" dirty="0" smtClean="0">
                <a:latin typeface="Verdana" charset="0"/>
                <a:cs typeface="Verdana" charset="0"/>
              </a:rPr>
              <a:t>)</a:t>
            </a:r>
            <a:endParaRPr lang="en-US" sz="1400" b="1" dirty="0">
              <a:latin typeface="Verdana" charset="0"/>
              <a:cs typeface="Verdana" charset="0"/>
            </a:endParaRPr>
          </a:p>
        </p:txBody>
      </p:sp>
      <p:sp>
        <p:nvSpPr>
          <p:cNvPr id="15369" name="TextBox 5"/>
          <p:cNvSpPr txBox="1">
            <a:spLocks noChangeArrowheads="1"/>
          </p:cNvSpPr>
          <p:nvPr/>
        </p:nvSpPr>
        <p:spPr bwMode="auto">
          <a:xfrm>
            <a:off x="76200" y="3200400"/>
            <a:ext cx="146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dirty="0">
                <a:latin typeface="Verdana" charset="0"/>
                <a:cs typeface="Verdana" charset="0"/>
              </a:rPr>
              <a:t>S=</a:t>
            </a:r>
            <a:r>
              <a:rPr lang="en-US" sz="1400" dirty="0" smtClean="0">
                <a:latin typeface="Verdana" charset="0"/>
                <a:cs typeface="Verdana" charset="0"/>
              </a:rPr>
              <a:t>{</a:t>
            </a:r>
            <a:r>
              <a:rPr lang="en-US" sz="1400" dirty="0" err="1" smtClean="0">
                <a:latin typeface="Verdana" charset="0"/>
                <a:cs typeface="Verdana" charset="0"/>
              </a:rPr>
              <a:t>q_r</a:t>
            </a:r>
            <a:r>
              <a:rPr lang="en-US" sz="1400" dirty="0" smtClean="0">
                <a:latin typeface="Verdana" charset="0"/>
                <a:cs typeface="Verdana" charset="0"/>
              </a:rPr>
              <a:t>, </a:t>
            </a:r>
            <a:r>
              <a:rPr lang="en-US" sz="1400" dirty="0" err="1" smtClean="0">
                <a:latin typeface="Verdana" charset="0"/>
                <a:cs typeface="Verdana" charset="0"/>
              </a:rPr>
              <a:t>u_r</a:t>
            </a:r>
            <a:r>
              <a:rPr lang="en-US" sz="1400" dirty="0" smtClean="0">
                <a:latin typeface="Verdana" charset="0"/>
                <a:cs typeface="Verdana" charset="0"/>
              </a:rPr>
              <a:t>}</a:t>
            </a:r>
            <a:endParaRPr lang="en-US" sz="1400" dirty="0">
              <a:latin typeface="Verdana" charset="0"/>
              <a:cs typeface="Verdana" charset="0"/>
            </a:endParaRPr>
          </a:p>
        </p:txBody>
      </p:sp>
      <p:sp>
        <p:nvSpPr>
          <p:cNvPr id="15370" name="TextBox 29"/>
          <p:cNvSpPr txBox="1">
            <a:spLocks noChangeArrowheads="1"/>
          </p:cNvSpPr>
          <p:nvPr/>
        </p:nvSpPr>
        <p:spPr bwMode="auto">
          <a:xfrm>
            <a:off x="76200" y="2882900"/>
            <a:ext cx="35814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altLang="zh-CN" sz="1400" b="1" dirty="0">
                <a:latin typeface="Verdana" charset="0"/>
                <a:cs typeface="Verdana" charset="0"/>
              </a:rPr>
              <a:t>Continuous uncertain attributes:</a:t>
            </a:r>
            <a:endParaRPr lang="en-US" sz="1400" b="1" dirty="0">
              <a:latin typeface="Verdana" charset="0"/>
              <a:cs typeface="Verdana" charset="0"/>
            </a:endParaRPr>
          </a:p>
        </p:txBody>
      </p:sp>
      <p:sp>
        <p:nvSpPr>
          <p:cNvPr id="47" name="Rounded Rectangle 46"/>
          <p:cNvSpPr/>
          <p:nvPr/>
        </p:nvSpPr>
        <p:spPr bwMode="auto">
          <a:xfrm>
            <a:off x="5486400" y="1752600"/>
            <a:ext cx="3429000" cy="4572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lgn="ctr">
              <a:defRPr/>
            </a:pPr>
            <a:r>
              <a:rPr lang="en-US" sz="2000" dirty="0">
                <a:solidFill>
                  <a:prstClr val="black"/>
                </a:solidFill>
                <a:latin typeface="Arial"/>
                <a:ea typeface="ＭＳ Ｐゴシック" charset="0"/>
                <a:cs typeface="Arial"/>
              </a:rPr>
              <a:t>Selection condition </a:t>
            </a:r>
            <a:r>
              <a:rPr lang="en-US" sz="2000" i="1" dirty="0" err="1">
                <a:solidFill>
                  <a:prstClr val="black"/>
                </a:solidFill>
                <a:latin typeface="Arial"/>
                <a:ea typeface="ＭＳ Ｐゴシック" charset="0"/>
                <a:cs typeface="Arial"/>
              </a:rPr>
              <a:t>θ</a:t>
            </a:r>
            <a:endParaRPr lang="en-US" sz="2000" i="1" dirty="0">
              <a:solidFill>
                <a:prstClr val="black"/>
              </a:solidFill>
              <a:latin typeface="Arial"/>
              <a:ea typeface="ＭＳ Ｐゴシック" charset="0"/>
              <a:cs typeface="Arial"/>
            </a:endParaRPr>
          </a:p>
        </p:txBody>
      </p:sp>
      <p:sp>
        <p:nvSpPr>
          <p:cNvPr id="48" name="Rounded Rectangle 47"/>
          <p:cNvSpPr/>
          <p:nvPr/>
        </p:nvSpPr>
        <p:spPr bwMode="auto">
          <a:xfrm>
            <a:off x="5486400" y="2971800"/>
            <a:ext cx="3429000" cy="4572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lgn="ctr">
              <a:defRPr/>
            </a:pPr>
            <a:r>
              <a:rPr lang="en-US" sz="2000" dirty="0">
                <a:latin typeface="Arial"/>
                <a:cs typeface="Arial"/>
              </a:rPr>
              <a:t>Selection region </a:t>
            </a:r>
            <a:r>
              <a:rPr lang="en-US" sz="2000" i="1" dirty="0" err="1">
                <a:latin typeface="Arial"/>
                <a:cs typeface="Arial"/>
              </a:rPr>
              <a:t>R</a:t>
            </a:r>
            <a:r>
              <a:rPr lang="en-US" sz="2000" i="1" baseline="-25000" dirty="0" err="1">
                <a:latin typeface="Arial"/>
                <a:cs typeface="Arial"/>
              </a:rPr>
              <a:t>θ</a:t>
            </a:r>
            <a:endParaRPr lang="en-US" sz="2000" i="1" baseline="-25000" dirty="0">
              <a:latin typeface="Arial"/>
              <a:cs typeface="Arial"/>
            </a:endParaRPr>
          </a:p>
        </p:txBody>
      </p:sp>
      <p:sp>
        <p:nvSpPr>
          <p:cNvPr id="4" name="Down Arrow 3"/>
          <p:cNvSpPr/>
          <p:nvPr/>
        </p:nvSpPr>
        <p:spPr bwMode="auto">
          <a:xfrm>
            <a:off x="6845300" y="2362200"/>
            <a:ext cx="304800" cy="381000"/>
          </a:xfrm>
          <a:prstGeom prst="down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31" name="Down Arrow 30"/>
          <p:cNvSpPr/>
          <p:nvPr/>
        </p:nvSpPr>
        <p:spPr bwMode="auto">
          <a:xfrm>
            <a:off x="6845300" y="3581400"/>
            <a:ext cx="304800" cy="381000"/>
          </a:xfrm>
          <a:prstGeom prst="down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33" name="Down Arrow 32"/>
          <p:cNvSpPr/>
          <p:nvPr/>
        </p:nvSpPr>
        <p:spPr bwMode="auto">
          <a:xfrm>
            <a:off x="6858000" y="4876800"/>
            <a:ext cx="304800" cy="381000"/>
          </a:xfrm>
          <a:prstGeom prst="down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grpSp>
        <p:nvGrpSpPr>
          <p:cNvPr id="37" name="Group 36"/>
          <p:cNvGrpSpPr/>
          <p:nvPr/>
        </p:nvGrpSpPr>
        <p:grpSpPr>
          <a:xfrm>
            <a:off x="3962400" y="2514600"/>
            <a:ext cx="1143000" cy="1145977"/>
            <a:chOff x="5486400" y="2664023"/>
            <a:chExt cx="1143000" cy="1145977"/>
          </a:xfrm>
        </p:grpSpPr>
        <p:sp>
          <p:nvSpPr>
            <p:cNvPr id="38" name="Oval 37"/>
            <p:cNvSpPr/>
            <p:nvPr/>
          </p:nvSpPr>
          <p:spPr bwMode="auto">
            <a:xfrm>
              <a:off x="5638800" y="3048000"/>
              <a:ext cx="609600" cy="609600"/>
            </a:xfrm>
            <a:prstGeom prst="ellipse">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cxnSp>
          <p:nvCxnSpPr>
            <p:cNvPr id="39" name="Straight Arrow Connector 38"/>
            <p:cNvCxnSpPr/>
            <p:nvPr/>
          </p:nvCxnSpPr>
          <p:spPr bwMode="auto">
            <a:xfrm>
              <a:off x="5486400" y="3352800"/>
              <a:ext cx="1143000"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p:nvPr/>
          </p:nvCxnSpPr>
          <p:spPr bwMode="auto">
            <a:xfrm flipV="1">
              <a:off x="5943600" y="2743200"/>
              <a:ext cx="0" cy="10668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6172200" y="3276600"/>
              <a:ext cx="453970" cy="307777"/>
            </a:xfrm>
            <a:prstGeom prst="rect">
              <a:avLst/>
            </a:prstGeom>
            <a:noFill/>
          </p:spPr>
          <p:txBody>
            <a:bodyPr wrap="none" rtlCol="0">
              <a:spAutoFit/>
            </a:bodyPr>
            <a:lstStyle/>
            <a:p>
              <a:r>
                <a:rPr lang="en-US" sz="1400" dirty="0" err="1" smtClean="0">
                  <a:latin typeface="Arial"/>
                  <a:cs typeface="Arial"/>
                </a:rPr>
                <a:t>q_r</a:t>
              </a:r>
              <a:endParaRPr lang="en-US" sz="1400" dirty="0">
                <a:latin typeface="Arial"/>
                <a:cs typeface="Arial"/>
              </a:endParaRPr>
            </a:p>
          </p:txBody>
        </p:sp>
        <p:sp>
          <p:nvSpPr>
            <p:cNvPr id="42" name="TextBox 41"/>
            <p:cNvSpPr txBox="1"/>
            <p:nvPr/>
          </p:nvSpPr>
          <p:spPr>
            <a:xfrm>
              <a:off x="5486400" y="2664023"/>
              <a:ext cx="453970" cy="307777"/>
            </a:xfrm>
            <a:prstGeom prst="rect">
              <a:avLst/>
            </a:prstGeom>
            <a:noFill/>
          </p:spPr>
          <p:txBody>
            <a:bodyPr wrap="none" rtlCol="0">
              <a:spAutoFit/>
            </a:bodyPr>
            <a:lstStyle/>
            <a:p>
              <a:r>
                <a:rPr lang="en-US" sz="1400" dirty="0" err="1" smtClean="0">
                  <a:latin typeface="Arial"/>
                  <a:cs typeface="Arial"/>
                </a:rPr>
                <a:t>u_r</a:t>
              </a:r>
              <a:endParaRPr lang="en-US" sz="1400" dirty="0">
                <a:latin typeface="Arial"/>
                <a:cs typeface="Arial"/>
              </a:endParaRPr>
            </a:p>
          </p:txBody>
        </p:sp>
      </p:grpSp>
      <p:sp>
        <p:nvSpPr>
          <p:cNvPr id="36" name="TextBox 35"/>
          <p:cNvSpPr txBox="1">
            <a:spLocks noChangeArrowheads="1"/>
          </p:cNvSpPr>
          <p:nvPr/>
        </p:nvSpPr>
        <p:spPr bwMode="auto">
          <a:xfrm>
            <a:off x="914400" y="1981200"/>
            <a:ext cx="2107813" cy="276999"/>
          </a:xfrm>
          <a:prstGeom prst="rect">
            <a:avLst/>
          </a:prstGeom>
          <a:noFill/>
          <a:ln w="28575" cmpd="sng">
            <a:solidFill>
              <a:srgbClr val="0000FF"/>
            </a:solidFill>
            <a:miter lim="800000"/>
            <a:headEnd/>
            <a:tailEnd/>
          </a:ln>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endParaRPr lang="en-US" sz="1200" dirty="0">
              <a:latin typeface="Verdana" charset="0"/>
              <a:cs typeface="Verdana" charset="0"/>
            </a:endParaRPr>
          </a:p>
        </p:txBody>
      </p:sp>
      <p:grpSp>
        <p:nvGrpSpPr>
          <p:cNvPr id="18" name="Group 17"/>
          <p:cNvGrpSpPr/>
          <p:nvPr/>
        </p:nvGrpSpPr>
        <p:grpSpPr>
          <a:xfrm>
            <a:off x="3737030" y="3733800"/>
            <a:ext cx="1063570" cy="838200"/>
            <a:chOff x="3657600" y="3810000"/>
            <a:chExt cx="1063570" cy="838200"/>
          </a:xfrm>
        </p:grpSpPr>
        <p:sp>
          <p:nvSpPr>
            <p:cNvPr id="45" name="TextBox 44"/>
            <p:cNvSpPr txBox="1"/>
            <p:nvPr/>
          </p:nvSpPr>
          <p:spPr>
            <a:xfrm>
              <a:off x="3657600" y="4340423"/>
              <a:ext cx="453970" cy="307777"/>
            </a:xfrm>
            <a:prstGeom prst="rect">
              <a:avLst/>
            </a:prstGeom>
            <a:noFill/>
          </p:spPr>
          <p:txBody>
            <a:bodyPr wrap="none" rtlCol="0">
              <a:spAutoFit/>
            </a:bodyPr>
            <a:lstStyle/>
            <a:p>
              <a:r>
                <a:rPr lang="en-US" sz="1400" dirty="0" err="1" smtClean="0">
                  <a:latin typeface="Arial"/>
                  <a:cs typeface="Arial"/>
                </a:rPr>
                <a:t>u_r</a:t>
              </a:r>
              <a:endParaRPr lang="en-US" sz="1400" dirty="0">
                <a:latin typeface="Arial"/>
                <a:cs typeface="Arial"/>
              </a:endParaRPr>
            </a:p>
          </p:txBody>
        </p:sp>
        <p:grpSp>
          <p:nvGrpSpPr>
            <p:cNvPr id="16" name="Group 15"/>
            <p:cNvGrpSpPr/>
            <p:nvPr/>
          </p:nvGrpSpPr>
          <p:grpSpPr>
            <a:xfrm>
              <a:off x="3810000" y="3810000"/>
              <a:ext cx="911170" cy="685800"/>
              <a:chOff x="3810000" y="3505200"/>
              <a:chExt cx="911170" cy="685800"/>
            </a:xfrm>
          </p:grpSpPr>
          <p:cxnSp>
            <p:nvCxnSpPr>
              <p:cNvPr id="5" name="Straight Arrow Connector 4"/>
              <p:cNvCxnSpPr/>
              <p:nvPr/>
            </p:nvCxnSpPr>
            <p:spPr bwMode="auto">
              <a:xfrm flipV="1">
                <a:off x="4038600" y="3657600"/>
                <a:ext cx="0" cy="3048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4038600" y="3962400"/>
                <a:ext cx="304800"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a:off x="3886200" y="3962400"/>
                <a:ext cx="152400" cy="2286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43"/>
              <p:cNvSpPr txBox="1"/>
              <p:nvPr/>
            </p:nvSpPr>
            <p:spPr>
              <a:xfrm>
                <a:off x="4267200" y="3810000"/>
                <a:ext cx="453970" cy="307777"/>
              </a:xfrm>
              <a:prstGeom prst="rect">
                <a:avLst/>
              </a:prstGeom>
              <a:noFill/>
            </p:spPr>
            <p:txBody>
              <a:bodyPr wrap="none" rtlCol="0">
                <a:spAutoFit/>
              </a:bodyPr>
              <a:lstStyle/>
              <a:p>
                <a:r>
                  <a:rPr lang="en-US" sz="1400" dirty="0" err="1" smtClean="0">
                    <a:latin typeface="Arial"/>
                    <a:cs typeface="Arial"/>
                  </a:rPr>
                  <a:t>q_r</a:t>
                </a:r>
                <a:endParaRPr lang="en-US" sz="1400" dirty="0">
                  <a:latin typeface="Arial"/>
                  <a:cs typeface="Arial"/>
                </a:endParaRPr>
              </a:p>
            </p:txBody>
          </p:sp>
          <p:sp>
            <p:nvSpPr>
              <p:cNvPr id="46" name="TextBox 45"/>
              <p:cNvSpPr txBox="1"/>
              <p:nvPr/>
            </p:nvSpPr>
            <p:spPr>
              <a:xfrm>
                <a:off x="3810000" y="3505200"/>
                <a:ext cx="278071" cy="307777"/>
              </a:xfrm>
              <a:prstGeom prst="rect">
                <a:avLst/>
              </a:prstGeom>
              <a:noFill/>
            </p:spPr>
            <p:txBody>
              <a:bodyPr wrap="none" rtlCol="0">
                <a:spAutoFit/>
              </a:bodyPr>
              <a:lstStyle/>
              <a:p>
                <a:r>
                  <a:rPr lang="en-US" altLang="zh-CN" sz="1400" i="1" dirty="0" smtClean="0">
                    <a:latin typeface="Arial"/>
                    <a:cs typeface="Arial"/>
                  </a:rPr>
                  <a:t>f</a:t>
                </a:r>
                <a:endParaRPr lang="en-US" sz="1400" i="1" dirty="0">
                  <a:latin typeface="Arial"/>
                  <a:cs typeface="Arial"/>
                </a:endParaRPr>
              </a:p>
            </p:txBody>
          </p:sp>
        </p:grpSp>
      </p:grpSp>
      <p:sp>
        <p:nvSpPr>
          <p:cNvPr id="20" name="TextBox 19"/>
          <p:cNvSpPr txBox="1"/>
          <p:nvPr/>
        </p:nvSpPr>
        <p:spPr>
          <a:xfrm>
            <a:off x="7306400" y="5410200"/>
            <a:ext cx="372706" cy="430887"/>
          </a:xfrm>
          <a:prstGeom prst="rect">
            <a:avLst/>
          </a:prstGeom>
          <a:solidFill>
            <a:srgbClr val="FFFFFF"/>
          </a:solidFill>
        </p:spPr>
        <p:txBody>
          <a:bodyPr wrap="none" rtlCol="0">
            <a:spAutoFit/>
          </a:bodyPr>
          <a:lstStyle/>
          <a:p>
            <a:r>
              <a:rPr lang="en-US" sz="2200" dirty="0" smtClean="0"/>
              <a:t>&gt;</a:t>
            </a:r>
            <a:endParaRPr lang="en-US" sz="2200" dirty="0"/>
          </a:p>
        </p:txBody>
      </p:sp>
      <p:sp>
        <p:nvSpPr>
          <p:cNvPr id="9" name="Diamond 8"/>
          <p:cNvSpPr/>
          <p:nvPr/>
        </p:nvSpPr>
        <p:spPr bwMode="auto">
          <a:xfrm>
            <a:off x="5715000" y="5257800"/>
            <a:ext cx="2590800" cy="838200"/>
          </a:xfrm>
          <a:prstGeom prst="diamond">
            <a:avLst/>
          </a:prstGeom>
          <a:noFill/>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a:cs typeface="Arial"/>
            </a:endParaRPr>
          </a:p>
        </p:txBody>
      </p:sp>
    </p:spTree>
    <p:custDataLst>
      <p:tags r:id="rId1"/>
    </p:custDataLst>
    <p:extLst>
      <p:ext uri="{BB962C8B-B14F-4D97-AF65-F5344CB8AC3E}">
        <p14:creationId xmlns:p14="http://schemas.microsoft.com/office/powerpoint/2010/main" val="4065157500"/>
      </p:ext>
    </p:extLst>
  </p:cSld>
  <p:clrMapOvr>
    <a:masterClrMapping/>
  </p:clrMapOvr>
  <mc:AlternateContent xmlns:mc="http://schemas.openxmlformats.org/markup-compatibility/2006" xmlns:p14="http://schemas.microsoft.com/office/powerpoint/2010/main">
    <mc:Choice Requires="p14">
      <p:transition spd="slow" p14:dur="2000" advTm="42289"/>
    </mc:Choice>
    <mc:Fallback xmlns="">
      <p:transition xmlns:p14="http://schemas.microsoft.com/office/powerpoint/2010/main" spd="slow" advTm="4228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376" grpId="0" animBg="1"/>
      <p:bldP spid="15368" grpId="0" animBg="1"/>
      <p:bldP spid="47" grpId="0" animBg="1"/>
      <p:bldP spid="48" grpId="0" animBg="1"/>
      <p:bldP spid="4" grpId="0" animBg="1"/>
      <p:bldP spid="31" grpId="0" animBg="1"/>
      <p:bldP spid="33" grpId="0" animBg="1"/>
      <p:bldP spid="36" grpId="0" animBg="1"/>
      <p:bldP spid="20"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a:stretch>
            <a:fillRect/>
          </a:stretch>
        </p:blipFill>
        <p:spPr>
          <a:xfrm>
            <a:off x="6248400" y="711456"/>
            <a:ext cx="838200" cy="475343"/>
          </a:xfrm>
          <a:prstGeom prst="rect">
            <a:avLst/>
          </a:prstGeom>
        </p:spPr>
      </p:pic>
      <p:pic>
        <p:nvPicPr>
          <p:cNvPr id="10" name="Picture 9"/>
          <p:cNvPicPr>
            <a:picLocks noChangeAspect="1"/>
          </p:cNvPicPr>
          <p:nvPr/>
        </p:nvPicPr>
        <p:blipFill>
          <a:blip r:embed="rId5"/>
          <a:stretch>
            <a:fillRect/>
          </a:stretch>
        </p:blipFill>
        <p:spPr>
          <a:xfrm>
            <a:off x="6096000" y="5486400"/>
            <a:ext cx="1752600" cy="346323"/>
          </a:xfrm>
          <a:prstGeom prst="rect">
            <a:avLst/>
          </a:prstGeom>
        </p:spPr>
      </p:pic>
      <p:sp>
        <p:nvSpPr>
          <p:cNvPr id="15362" name="Title 1"/>
          <p:cNvSpPr>
            <a:spLocks noGrp="1"/>
          </p:cNvSpPr>
          <p:nvPr>
            <p:ph type="title"/>
          </p:nvPr>
        </p:nvSpPr>
        <p:spPr/>
        <p:txBody>
          <a:bodyPr/>
          <a:lstStyle/>
          <a:p>
            <a:r>
              <a:rPr lang="en-US" dirty="0">
                <a:latin typeface="Georgia" charset="0"/>
              </a:rPr>
              <a:t>Probabilistic Threshold Selections</a:t>
            </a:r>
          </a:p>
        </p:txBody>
      </p:sp>
      <p:sp>
        <p:nvSpPr>
          <p:cNvPr id="6" name="Rounded Rectangle 5"/>
          <p:cNvSpPr/>
          <p:nvPr/>
        </p:nvSpPr>
        <p:spPr bwMode="auto">
          <a:xfrm>
            <a:off x="5486400" y="4038600"/>
            <a:ext cx="3429000" cy="6858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pic>
        <p:nvPicPr>
          <p:cNvPr id="15374"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242541"/>
            <a:ext cx="3244004" cy="40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Box 17"/>
          <p:cNvSpPr txBox="1">
            <a:spLocks noChangeArrowheads="1"/>
          </p:cNvSpPr>
          <p:nvPr/>
        </p:nvSpPr>
        <p:spPr bwMode="auto">
          <a:xfrm>
            <a:off x="152400" y="4114800"/>
            <a:ext cx="3429000" cy="6096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dirty="0" smtClean="0">
                <a:latin typeface="+mn-lt"/>
                <a:cs typeface="Arial"/>
              </a:rPr>
              <a:t>Given a tuple with distribution </a:t>
            </a:r>
            <a:r>
              <a:rPr lang="en-US" sz="1400" b="1" i="1" dirty="0" smtClean="0">
                <a:latin typeface="+mn-lt"/>
                <a:cs typeface="Arial"/>
              </a:rPr>
              <a:t>f</a:t>
            </a:r>
            <a:r>
              <a:rPr lang="en-US" sz="1400" b="1" dirty="0" smtClean="0">
                <a:latin typeface="+mn-lt"/>
                <a:cs typeface="Arial"/>
              </a:rPr>
              <a:t>, </a:t>
            </a:r>
            <a:br>
              <a:rPr lang="en-US" sz="1400" b="1" dirty="0" smtClean="0">
                <a:latin typeface="+mn-lt"/>
                <a:cs typeface="Arial"/>
              </a:rPr>
            </a:br>
            <a:r>
              <a:rPr lang="en-US" sz="1400" b="1" dirty="0" smtClean="0">
                <a:latin typeface="+mn-lt"/>
                <a:cs typeface="Arial"/>
              </a:rPr>
              <a:t>the probability to </a:t>
            </a:r>
            <a:r>
              <a:rPr lang="en-US" sz="1400" b="1" dirty="0">
                <a:latin typeface="+mn-lt"/>
                <a:cs typeface="Arial"/>
              </a:rPr>
              <a:t>satisfy </a:t>
            </a:r>
            <a:r>
              <a:rPr lang="en-US" sz="1400" b="1" i="1" dirty="0" err="1" smtClean="0">
                <a:latin typeface="+mn-lt"/>
                <a:cs typeface="Arial"/>
              </a:rPr>
              <a:t>θ</a:t>
            </a:r>
            <a:r>
              <a:rPr lang="en-US" sz="1400" b="1" dirty="0" smtClean="0">
                <a:latin typeface="+mn-lt"/>
                <a:cs typeface="Arial"/>
              </a:rPr>
              <a:t>:</a:t>
            </a:r>
            <a:endParaRPr lang="en-US" sz="1400" b="1" i="1" dirty="0">
              <a:latin typeface="+mn-lt"/>
              <a:cs typeface="Arial"/>
            </a:endParaRPr>
          </a:p>
        </p:txBody>
      </p:sp>
      <p:sp>
        <p:nvSpPr>
          <p:cNvPr id="15368" name="TextBox 29"/>
          <p:cNvSpPr txBox="1">
            <a:spLocks noChangeArrowheads="1"/>
          </p:cNvSpPr>
          <p:nvPr/>
        </p:nvSpPr>
        <p:spPr bwMode="auto">
          <a:xfrm>
            <a:off x="152400" y="5559623"/>
            <a:ext cx="3428999" cy="30777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altLang="zh-CN" sz="1400" b="1" dirty="0">
                <a:latin typeface="Verdana" charset="0"/>
                <a:cs typeface="Verdana" charset="0"/>
              </a:rPr>
              <a:t>Return tuples with </a:t>
            </a:r>
            <a:r>
              <a:rPr lang="en-US" altLang="zh-CN" sz="1400" b="1" dirty="0" smtClean="0">
                <a:latin typeface="Verdana" charset="0"/>
                <a:cs typeface="Verdana" charset="0"/>
              </a:rPr>
              <a:t>TEP</a:t>
            </a:r>
            <a:r>
              <a:rPr lang="en-US" altLang="zh-CN" sz="1400" b="1" dirty="0">
                <a:latin typeface="Verdana" charset="0"/>
                <a:cs typeface="Verdana" charset="0"/>
              </a:rPr>
              <a:t>&gt;</a:t>
            </a:r>
            <a:r>
              <a:rPr lang="en-US" altLang="zh-CN" sz="1400" b="1" dirty="0" smtClean="0">
                <a:latin typeface="Verdana" charset="0"/>
                <a:cs typeface="Verdana" charset="0"/>
              </a:rPr>
              <a:t>0.8 (</a:t>
            </a:r>
            <a:r>
              <a:rPr lang="en-US" altLang="zh-CN" sz="1400" b="1" dirty="0" err="1" smtClean="0">
                <a:latin typeface="Verdana" charset="0"/>
                <a:cs typeface="Verdana" charset="0"/>
              </a:rPr>
              <a:t>λ</a:t>
            </a:r>
            <a:r>
              <a:rPr lang="en-US" altLang="zh-CN" sz="1400" b="1" dirty="0" smtClean="0">
                <a:latin typeface="Verdana" charset="0"/>
                <a:cs typeface="Verdana" charset="0"/>
              </a:rPr>
              <a:t>)</a:t>
            </a:r>
            <a:endParaRPr lang="en-US" sz="1400" b="1" dirty="0">
              <a:latin typeface="Verdana" charset="0"/>
              <a:cs typeface="Verdana" charset="0"/>
            </a:endParaRPr>
          </a:p>
        </p:txBody>
      </p:sp>
      <p:sp>
        <p:nvSpPr>
          <p:cNvPr id="47" name="Rounded Rectangle 46"/>
          <p:cNvSpPr/>
          <p:nvPr/>
        </p:nvSpPr>
        <p:spPr bwMode="auto">
          <a:xfrm>
            <a:off x="5486400" y="1752600"/>
            <a:ext cx="3429000" cy="4572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lgn="ctr">
              <a:defRPr/>
            </a:pPr>
            <a:r>
              <a:rPr lang="en-US" sz="2000" dirty="0">
                <a:solidFill>
                  <a:prstClr val="black"/>
                </a:solidFill>
                <a:latin typeface="Arial"/>
                <a:ea typeface="ＭＳ Ｐゴシック" charset="0"/>
                <a:cs typeface="Arial"/>
              </a:rPr>
              <a:t>Selection condition </a:t>
            </a:r>
            <a:r>
              <a:rPr lang="en-US" sz="2000" i="1" dirty="0" err="1">
                <a:solidFill>
                  <a:prstClr val="black"/>
                </a:solidFill>
                <a:latin typeface="Arial"/>
                <a:ea typeface="ＭＳ Ｐゴシック" charset="0"/>
                <a:cs typeface="Arial"/>
              </a:rPr>
              <a:t>θ</a:t>
            </a:r>
            <a:endParaRPr lang="en-US" sz="2000" i="1" dirty="0">
              <a:solidFill>
                <a:prstClr val="black"/>
              </a:solidFill>
              <a:latin typeface="Arial"/>
              <a:ea typeface="ＭＳ Ｐゴシック" charset="0"/>
              <a:cs typeface="Arial"/>
            </a:endParaRPr>
          </a:p>
        </p:txBody>
      </p:sp>
      <p:sp>
        <p:nvSpPr>
          <p:cNvPr id="48" name="Rounded Rectangle 47"/>
          <p:cNvSpPr/>
          <p:nvPr/>
        </p:nvSpPr>
        <p:spPr bwMode="auto">
          <a:xfrm>
            <a:off x="5486400" y="2971800"/>
            <a:ext cx="3429000" cy="4572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lgn="ctr">
              <a:defRPr/>
            </a:pPr>
            <a:r>
              <a:rPr lang="en-US" sz="2000" dirty="0">
                <a:latin typeface="Arial"/>
                <a:cs typeface="Arial"/>
              </a:rPr>
              <a:t>Selection region </a:t>
            </a:r>
            <a:r>
              <a:rPr lang="en-US" sz="2000" i="1" dirty="0" err="1">
                <a:latin typeface="Arial"/>
                <a:cs typeface="Arial"/>
              </a:rPr>
              <a:t>R</a:t>
            </a:r>
            <a:r>
              <a:rPr lang="en-US" sz="2000" i="1" baseline="-25000" dirty="0" err="1">
                <a:latin typeface="Arial"/>
                <a:cs typeface="Arial"/>
              </a:rPr>
              <a:t>θ</a:t>
            </a:r>
            <a:endParaRPr lang="en-US" sz="2000" i="1" baseline="-25000" dirty="0">
              <a:latin typeface="Arial"/>
              <a:cs typeface="Arial"/>
            </a:endParaRPr>
          </a:p>
        </p:txBody>
      </p:sp>
      <p:sp>
        <p:nvSpPr>
          <p:cNvPr id="4" name="Down Arrow 3"/>
          <p:cNvSpPr/>
          <p:nvPr/>
        </p:nvSpPr>
        <p:spPr bwMode="auto">
          <a:xfrm>
            <a:off x="6845300" y="2362200"/>
            <a:ext cx="304800" cy="381000"/>
          </a:xfrm>
          <a:prstGeom prst="down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31" name="Down Arrow 30"/>
          <p:cNvSpPr/>
          <p:nvPr/>
        </p:nvSpPr>
        <p:spPr bwMode="auto">
          <a:xfrm>
            <a:off x="6845300" y="3581400"/>
            <a:ext cx="304800" cy="381000"/>
          </a:xfrm>
          <a:prstGeom prst="down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33" name="Down Arrow 32"/>
          <p:cNvSpPr/>
          <p:nvPr/>
        </p:nvSpPr>
        <p:spPr bwMode="auto">
          <a:xfrm>
            <a:off x="6858000" y="4876800"/>
            <a:ext cx="304800" cy="381000"/>
          </a:xfrm>
          <a:prstGeom prst="down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32" name="Rectangle 31"/>
          <p:cNvSpPr/>
          <p:nvPr/>
        </p:nvSpPr>
        <p:spPr bwMode="auto">
          <a:xfrm>
            <a:off x="152400" y="1371600"/>
            <a:ext cx="5105400" cy="1295400"/>
          </a:xfrm>
          <a:prstGeom prst="rect">
            <a:avLst/>
          </a:prstGeom>
          <a:solidFill>
            <a:srgbClr val="D9D9D9"/>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44" name="TextBox 4"/>
          <p:cNvSpPr txBox="1">
            <a:spLocks noChangeArrowheads="1"/>
          </p:cNvSpPr>
          <p:nvPr/>
        </p:nvSpPr>
        <p:spPr bwMode="auto">
          <a:xfrm>
            <a:off x="479412" y="1295400"/>
            <a:ext cx="4918088"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dirty="0">
                <a:solidFill>
                  <a:srgbClr val="000090"/>
                </a:solidFill>
                <a:latin typeface="Verdana" charset="0"/>
                <a:cs typeface="Verdana" charset="0"/>
              </a:rPr>
              <a:t>SELECT</a:t>
            </a:r>
            <a:r>
              <a:rPr lang="en-US" sz="1400" dirty="0">
                <a:latin typeface="Verdana" charset="0"/>
                <a:cs typeface="Verdana" charset="0"/>
              </a:rPr>
              <a:t> * </a:t>
            </a:r>
            <a:r>
              <a:rPr lang="en-US" sz="1400" dirty="0">
                <a:solidFill>
                  <a:srgbClr val="000090"/>
                </a:solidFill>
                <a:latin typeface="Verdana" charset="0"/>
                <a:cs typeface="Verdana" charset="0"/>
              </a:rPr>
              <a:t>FROM</a:t>
            </a:r>
            <a:r>
              <a:rPr lang="en-US" sz="1400" dirty="0">
                <a:latin typeface="Verdana" charset="0"/>
                <a:cs typeface="Verdana" charset="0"/>
              </a:rPr>
              <a:t> Galaxy </a:t>
            </a:r>
            <a:r>
              <a:rPr lang="en-US" sz="1400" dirty="0">
                <a:solidFill>
                  <a:srgbClr val="000090"/>
                </a:solidFill>
                <a:latin typeface="Verdana" charset="0"/>
                <a:cs typeface="Verdana" charset="0"/>
              </a:rPr>
              <a:t>AS</a:t>
            </a:r>
            <a:r>
              <a:rPr lang="en-US" sz="1400" dirty="0">
                <a:latin typeface="Verdana" charset="0"/>
                <a:cs typeface="Verdana" charset="0"/>
              </a:rPr>
              <a:t> G1, Galaxy </a:t>
            </a:r>
            <a:r>
              <a:rPr lang="en-US" sz="1400" dirty="0">
                <a:solidFill>
                  <a:srgbClr val="000090"/>
                </a:solidFill>
                <a:latin typeface="Verdana" charset="0"/>
                <a:cs typeface="Verdana" charset="0"/>
              </a:rPr>
              <a:t>AS</a:t>
            </a:r>
            <a:r>
              <a:rPr lang="en-US" sz="1400" dirty="0">
                <a:latin typeface="Verdana" charset="0"/>
                <a:cs typeface="Verdana" charset="0"/>
              </a:rPr>
              <a:t> G2</a:t>
            </a:r>
          </a:p>
          <a:p>
            <a:r>
              <a:rPr lang="en-US" sz="1400" dirty="0">
                <a:solidFill>
                  <a:srgbClr val="000090"/>
                </a:solidFill>
                <a:latin typeface="Verdana" charset="0"/>
                <a:cs typeface="Verdana" charset="0"/>
              </a:rPr>
              <a:t>WHERE</a:t>
            </a:r>
            <a:r>
              <a:rPr lang="en-US" sz="1400" dirty="0">
                <a:latin typeface="Verdana" charset="0"/>
                <a:cs typeface="Verdana" charset="0"/>
              </a:rPr>
              <a:t> G1.OBJ_ID &lt; G2.OBJ_ID</a:t>
            </a:r>
          </a:p>
          <a:p>
            <a:pPr>
              <a:spcBef>
                <a:spcPts val="600"/>
              </a:spcBef>
            </a:pPr>
            <a:r>
              <a:rPr lang="en-US" sz="1400" dirty="0">
                <a:solidFill>
                  <a:srgbClr val="000090"/>
                </a:solidFill>
                <a:latin typeface="Verdana" charset="0"/>
                <a:cs typeface="Verdana" charset="0"/>
              </a:rPr>
              <a:t>AND</a:t>
            </a:r>
            <a:r>
              <a:rPr lang="en-US" sz="1400" dirty="0">
                <a:latin typeface="Verdana" charset="0"/>
                <a:cs typeface="Verdana" charset="0"/>
              </a:rPr>
              <a:t> |(G1.u-G1.g)-(G2.u-G2.g)| &lt; 0.05</a:t>
            </a:r>
          </a:p>
          <a:p>
            <a:r>
              <a:rPr lang="en-US" sz="1400" dirty="0">
                <a:solidFill>
                  <a:srgbClr val="000090"/>
                </a:solidFill>
                <a:latin typeface="Verdana" charset="0"/>
                <a:cs typeface="Verdana" charset="0"/>
              </a:rPr>
              <a:t>AND</a:t>
            </a:r>
            <a:r>
              <a:rPr lang="en-US" sz="1400" dirty="0">
                <a:latin typeface="Verdana" charset="0"/>
                <a:cs typeface="Verdana" charset="0"/>
              </a:rPr>
              <a:t> |(G1.g-G1.r)-(G2.g-G2.r)| &lt; 0.05</a:t>
            </a:r>
          </a:p>
          <a:p>
            <a:r>
              <a:rPr lang="en-US" sz="1400" dirty="0">
                <a:solidFill>
                  <a:srgbClr val="000090"/>
                </a:solidFill>
                <a:latin typeface="Verdana" charset="0"/>
                <a:cs typeface="Verdana" charset="0"/>
              </a:rPr>
              <a:t>AND</a:t>
            </a:r>
            <a:r>
              <a:rPr lang="en-US" sz="1400" dirty="0">
                <a:latin typeface="Verdana" charset="0"/>
                <a:cs typeface="Verdana" charset="0"/>
              </a:rPr>
              <a:t> (G1.rowc-G2.rowc)</a:t>
            </a:r>
            <a:r>
              <a:rPr lang="en-US" sz="1400" baseline="30000" dirty="0">
                <a:latin typeface="Verdana" charset="0"/>
                <a:cs typeface="Verdana" charset="0"/>
              </a:rPr>
              <a:t>2</a:t>
            </a:r>
            <a:r>
              <a:rPr lang="en-US" sz="1400" dirty="0">
                <a:latin typeface="Verdana" charset="0"/>
                <a:cs typeface="Verdana" charset="0"/>
              </a:rPr>
              <a:t>+(G1.colc-G2.colc)</a:t>
            </a:r>
            <a:r>
              <a:rPr lang="en-US" sz="1400" baseline="30000" dirty="0">
                <a:latin typeface="Verdana" charset="0"/>
                <a:cs typeface="Verdana" charset="0"/>
              </a:rPr>
              <a:t>2</a:t>
            </a:r>
            <a:r>
              <a:rPr lang="en-US" sz="1400" dirty="0">
                <a:latin typeface="Verdana" charset="0"/>
                <a:cs typeface="Verdana" charset="0"/>
              </a:rPr>
              <a:t> &lt; 1E4</a:t>
            </a:r>
            <a:endParaRPr lang="en-US" sz="1400" baseline="30000" dirty="0">
              <a:latin typeface="Verdana" charset="0"/>
              <a:cs typeface="Verdana" charset="0"/>
            </a:endParaRPr>
          </a:p>
        </p:txBody>
      </p:sp>
      <p:sp>
        <p:nvSpPr>
          <p:cNvPr id="45" name="TextBox 7"/>
          <p:cNvSpPr txBox="1">
            <a:spLocks noChangeArrowheads="1"/>
          </p:cNvSpPr>
          <p:nvPr/>
        </p:nvSpPr>
        <p:spPr bwMode="auto">
          <a:xfrm>
            <a:off x="76200" y="1295638"/>
            <a:ext cx="537134" cy="3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b="1" dirty="0">
                <a:latin typeface="Verdana" charset="0"/>
                <a:cs typeface="Verdana" charset="0"/>
              </a:rPr>
              <a:t>Q2:</a:t>
            </a:r>
          </a:p>
        </p:txBody>
      </p:sp>
      <p:sp>
        <p:nvSpPr>
          <p:cNvPr id="46" name="TextBox 45"/>
          <p:cNvSpPr txBox="1">
            <a:spLocks noChangeArrowheads="1"/>
          </p:cNvSpPr>
          <p:nvPr/>
        </p:nvSpPr>
        <p:spPr bwMode="auto">
          <a:xfrm>
            <a:off x="1016387" y="1806714"/>
            <a:ext cx="4191000" cy="707886"/>
          </a:xfrm>
          <a:prstGeom prst="rect">
            <a:avLst/>
          </a:prstGeom>
          <a:noFill/>
          <a:ln w="28575" cmpd="sng">
            <a:solidFill>
              <a:srgbClr val="0000FF"/>
            </a:solidFill>
            <a:miter lim="800000"/>
            <a:headEnd/>
            <a:tailEnd/>
          </a:ln>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endParaRPr lang="en-US" sz="1000" dirty="0" smtClean="0">
              <a:latin typeface="Verdana" charset="0"/>
              <a:cs typeface="Verdana" charset="0"/>
            </a:endParaRPr>
          </a:p>
          <a:p>
            <a:endParaRPr lang="en-US" sz="1000" dirty="0">
              <a:latin typeface="Verdana" charset="0"/>
              <a:cs typeface="Verdana" charset="0"/>
            </a:endParaRPr>
          </a:p>
          <a:p>
            <a:endParaRPr lang="en-US" sz="1000" dirty="0" smtClean="0">
              <a:latin typeface="Verdana" charset="0"/>
              <a:cs typeface="Verdana" charset="0"/>
            </a:endParaRPr>
          </a:p>
          <a:p>
            <a:endParaRPr lang="en-US" sz="1000" dirty="0">
              <a:latin typeface="Verdana" charset="0"/>
              <a:cs typeface="Verdana" charset="0"/>
            </a:endParaRPr>
          </a:p>
        </p:txBody>
      </p:sp>
      <p:sp>
        <p:nvSpPr>
          <p:cNvPr id="51" name="Rectangle 50"/>
          <p:cNvSpPr/>
          <p:nvPr/>
        </p:nvSpPr>
        <p:spPr bwMode="auto">
          <a:xfrm>
            <a:off x="152400" y="2832100"/>
            <a:ext cx="5105400" cy="838200"/>
          </a:xfrm>
          <a:prstGeom prst="rect">
            <a:avLst/>
          </a:prstGeom>
          <a:solidFill>
            <a:srgbClr val="D9D9D9"/>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52" name="TextBox 5"/>
          <p:cNvSpPr txBox="1">
            <a:spLocks noChangeArrowheads="1"/>
          </p:cNvSpPr>
          <p:nvPr/>
        </p:nvSpPr>
        <p:spPr bwMode="auto">
          <a:xfrm>
            <a:off x="215900" y="3070225"/>
            <a:ext cx="3822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1400" dirty="0">
                <a:latin typeface="Verdana" charset="0"/>
                <a:cs typeface="Verdana" charset="0"/>
              </a:rPr>
              <a:t>S={G1.u, G1.g, G1.r, G1.rowc, G1.colc, </a:t>
            </a:r>
          </a:p>
          <a:p>
            <a:r>
              <a:rPr lang="en-US" sz="1400" dirty="0">
                <a:latin typeface="Verdana" charset="0"/>
                <a:cs typeface="Verdana" charset="0"/>
              </a:rPr>
              <a:t>G2.u, G2.g, G2.r, G2.rowc, G2.colc}</a:t>
            </a:r>
          </a:p>
        </p:txBody>
      </p:sp>
      <p:sp>
        <p:nvSpPr>
          <p:cNvPr id="53" name="TextBox 29"/>
          <p:cNvSpPr txBox="1">
            <a:spLocks noChangeArrowheads="1"/>
          </p:cNvSpPr>
          <p:nvPr/>
        </p:nvSpPr>
        <p:spPr bwMode="auto">
          <a:xfrm>
            <a:off x="76200" y="2819400"/>
            <a:ext cx="35814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altLang="zh-CN" sz="1400" b="1" dirty="0">
                <a:latin typeface="Verdana" charset="0"/>
                <a:cs typeface="Verdana" charset="0"/>
              </a:rPr>
              <a:t>Continuous uncertain attributes:</a:t>
            </a:r>
            <a:endParaRPr lang="en-US" sz="1400" b="1" dirty="0">
              <a:latin typeface="Verdana" charset="0"/>
              <a:cs typeface="Verdana" charset="0"/>
            </a:endParaRPr>
          </a:p>
        </p:txBody>
      </p:sp>
      <p:sp>
        <p:nvSpPr>
          <p:cNvPr id="54" name="TextBox 53"/>
          <p:cNvSpPr txBox="1">
            <a:spLocks noChangeArrowheads="1"/>
          </p:cNvSpPr>
          <p:nvPr/>
        </p:nvSpPr>
        <p:spPr bwMode="auto">
          <a:xfrm>
            <a:off x="152400" y="6122313"/>
            <a:ext cx="5486400" cy="430887"/>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defRPr sz="2400">
                <a:solidFill>
                  <a:schemeClr val="tx1"/>
                </a:solidFill>
                <a:latin typeface="Geneva" charset="0"/>
                <a:ea typeface="ＭＳ Ｐゴシック" charset="0"/>
                <a:cs typeface="ＭＳ Ｐゴシック" charset="0"/>
              </a:defRPr>
            </a:lvl1pPr>
            <a:lvl2pPr marL="742950" indent="-285750">
              <a:defRPr sz="2400">
                <a:solidFill>
                  <a:schemeClr val="tx1"/>
                </a:solidFill>
                <a:latin typeface="Geneva" charset="0"/>
                <a:ea typeface="ＭＳ Ｐゴシック" charset="0"/>
              </a:defRPr>
            </a:lvl2pPr>
            <a:lvl3pPr marL="1143000" indent="-228600">
              <a:defRPr sz="2400">
                <a:solidFill>
                  <a:schemeClr val="tx1"/>
                </a:solidFill>
                <a:latin typeface="Geneva" charset="0"/>
                <a:ea typeface="ＭＳ Ｐゴシック" charset="0"/>
              </a:defRPr>
            </a:lvl3pPr>
            <a:lvl4pPr marL="1600200" indent="-228600">
              <a:defRPr sz="2400">
                <a:solidFill>
                  <a:schemeClr val="tx1"/>
                </a:solidFill>
                <a:latin typeface="Geneva" charset="0"/>
                <a:ea typeface="ＭＳ Ｐゴシック" charset="0"/>
              </a:defRPr>
            </a:lvl4pPr>
            <a:lvl5pPr marL="2057400" indent="-22860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US" sz="2200" dirty="0" smtClean="0">
                <a:solidFill>
                  <a:schemeClr val="bg1"/>
                </a:solidFill>
                <a:latin typeface="Arial" charset="0"/>
                <a:cs typeface="Arial" charset="0"/>
              </a:rPr>
              <a:t>A high-</a:t>
            </a:r>
            <a:r>
              <a:rPr lang="en-US" sz="2200" dirty="0">
                <a:solidFill>
                  <a:schemeClr val="bg1"/>
                </a:solidFill>
                <a:latin typeface="Arial" charset="0"/>
                <a:cs typeface="Arial" charset="0"/>
              </a:rPr>
              <a:t>dimensional integral for each tuple!</a:t>
            </a:r>
          </a:p>
        </p:txBody>
      </p:sp>
      <p:sp>
        <p:nvSpPr>
          <p:cNvPr id="23" name="TextBox 22"/>
          <p:cNvSpPr txBox="1"/>
          <p:nvPr/>
        </p:nvSpPr>
        <p:spPr>
          <a:xfrm>
            <a:off x="7306400" y="5410200"/>
            <a:ext cx="372706" cy="430887"/>
          </a:xfrm>
          <a:prstGeom prst="rect">
            <a:avLst/>
          </a:prstGeom>
          <a:solidFill>
            <a:srgbClr val="FFFFFF"/>
          </a:solidFill>
        </p:spPr>
        <p:txBody>
          <a:bodyPr wrap="none" rtlCol="0">
            <a:spAutoFit/>
          </a:bodyPr>
          <a:lstStyle/>
          <a:p>
            <a:r>
              <a:rPr lang="en-US" sz="2200" dirty="0" smtClean="0"/>
              <a:t>&gt;</a:t>
            </a:r>
            <a:endParaRPr lang="en-US" sz="2200" dirty="0"/>
          </a:p>
        </p:txBody>
      </p:sp>
      <p:sp>
        <p:nvSpPr>
          <p:cNvPr id="9" name="Diamond 8"/>
          <p:cNvSpPr/>
          <p:nvPr/>
        </p:nvSpPr>
        <p:spPr bwMode="auto">
          <a:xfrm>
            <a:off x="5715000" y="5257800"/>
            <a:ext cx="2590800" cy="838200"/>
          </a:xfrm>
          <a:prstGeom prst="diamond">
            <a:avLst/>
          </a:prstGeom>
          <a:noFill/>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a:cs typeface="Arial"/>
            </a:endParaRPr>
          </a:p>
        </p:txBody>
      </p:sp>
    </p:spTree>
    <p:custDataLst>
      <p:tags r:id="rId1"/>
    </p:custDataLst>
    <p:extLst>
      <p:ext uri="{BB962C8B-B14F-4D97-AF65-F5344CB8AC3E}">
        <p14:creationId xmlns:p14="http://schemas.microsoft.com/office/powerpoint/2010/main" val="3111682383"/>
      </p:ext>
    </p:extLst>
  </p:cSld>
  <p:clrMapOvr>
    <a:masterClrMapping/>
  </p:clrMapOvr>
  <mc:AlternateContent xmlns:mc="http://schemas.openxmlformats.org/markup-compatibility/2006" xmlns:p14="http://schemas.microsoft.com/office/powerpoint/2010/main">
    <mc:Choice Requires="p14">
      <p:transition spd="slow" p14:dur="2000" advTm="30211"/>
    </mc:Choice>
    <mc:Fallback xmlns="">
      <p:transition xmlns:p14="http://schemas.microsoft.com/office/powerpoint/2010/main" spd="slow" advTm="3021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514600"/>
            <a:ext cx="8077200" cy="2362200"/>
          </a:xfrm>
        </p:spPr>
        <p:txBody>
          <a:bodyPr/>
          <a:lstStyle/>
          <a:p>
            <a:pPr>
              <a:buFont typeface="Wingdings" charset="2"/>
              <a:buChar char="ü"/>
            </a:pPr>
            <a:r>
              <a:rPr lang="en-US" altLang="zh-CN" dirty="0" smtClean="0">
                <a:latin typeface="Arial" charset="0"/>
                <a:cs typeface="Arial" charset="0"/>
              </a:rPr>
              <a:t>A general approach to derive an upper bound</a:t>
            </a:r>
            <a:endParaRPr lang="en-US" altLang="zh-CN" dirty="0">
              <a:latin typeface="Arial" charset="0"/>
              <a:cs typeface="Arial" charset="0"/>
            </a:endParaRPr>
          </a:p>
          <a:p>
            <a:pPr lvl="1">
              <a:spcBef>
                <a:spcPts val="624"/>
              </a:spcBef>
              <a:buFont typeface="Wingdings" charset="2"/>
              <a:buChar char="§"/>
            </a:pPr>
            <a:r>
              <a:rPr lang="en-US" altLang="zh-CN" dirty="0" smtClean="0">
                <a:latin typeface="Arial" charset="0"/>
                <a:cs typeface="Arial" charset="0"/>
              </a:rPr>
              <a:t>Given a tuple </a:t>
            </a:r>
            <a:r>
              <a:rPr lang="en-US" altLang="zh-CN" b="1" i="1" dirty="0" smtClean="0">
                <a:latin typeface="Arial" charset="0"/>
                <a:cs typeface="Arial" charset="0"/>
              </a:rPr>
              <a:t>X</a:t>
            </a:r>
            <a:r>
              <a:rPr lang="en-US" altLang="zh-CN" dirty="0" smtClean="0">
                <a:latin typeface="Arial" charset="0"/>
                <a:cs typeface="Arial" charset="0"/>
              </a:rPr>
              <a:t>, define a (multi-dim) </a:t>
            </a:r>
            <a:r>
              <a:rPr lang="en-US" altLang="zh-CN" b="1" dirty="0" err="1" smtClean="0">
                <a:solidFill>
                  <a:srgbClr val="800000"/>
                </a:solidFill>
                <a:latin typeface="Arial" charset="0"/>
                <a:cs typeface="Arial" charset="0"/>
              </a:rPr>
              <a:t>Chebyshev</a:t>
            </a:r>
            <a:r>
              <a:rPr lang="en-US" altLang="zh-CN" b="1" dirty="0" smtClean="0">
                <a:solidFill>
                  <a:srgbClr val="800000"/>
                </a:solidFill>
                <a:latin typeface="Arial" charset="0"/>
                <a:cs typeface="Arial" charset="0"/>
              </a:rPr>
              <a:t> region</a:t>
            </a:r>
            <a:br>
              <a:rPr lang="en-US" altLang="zh-CN" b="1" dirty="0" smtClean="0">
                <a:solidFill>
                  <a:srgbClr val="800000"/>
                </a:solidFill>
                <a:latin typeface="Arial" charset="0"/>
                <a:cs typeface="Arial" charset="0"/>
              </a:rPr>
            </a:br>
            <a:r>
              <a:rPr lang="en-US" altLang="zh-CN" b="1" dirty="0" smtClean="0">
                <a:solidFill>
                  <a:srgbClr val="800000"/>
                </a:solidFill>
                <a:latin typeface="Arial" charset="0"/>
                <a:cs typeface="Arial" charset="0"/>
              </a:rPr>
              <a:t/>
            </a:r>
            <a:br>
              <a:rPr lang="en-US" altLang="zh-CN" b="1" dirty="0" smtClean="0">
                <a:solidFill>
                  <a:srgbClr val="800000"/>
                </a:solidFill>
                <a:latin typeface="Arial" charset="0"/>
                <a:cs typeface="Arial" charset="0"/>
              </a:rPr>
            </a:br>
            <a:endParaRPr lang="en-US" altLang="zh-CN" dirty="0">
              <a:latin typeface="Arial" charset="0"/>
              <a:cs typeface="Arial" charset="0"/>
            </a:endParaRPr>
          </a:p>
          <a:p>
            <a:pPr lvl="1">
              <a:spcBef>
                <a:spcPts val="624"/>
              </a:spcBef>
              <a:buFont typeface="Wingdings" charset="2"/>
              <a:buChar char="§"/>
            </a:pPr>
            <a:r>
              <a:rPr lang="en-US" altLang="zh-CN" dirty="0">
                <a:latin typeface="Arial" charset="0"/>
                <a:cs typeface="Arial" charset="0"/>
              </a:rPr>
              <a:t>Test </a:t>
            </a:r>
            <a:r>
              <a:rPr lang="en-US" altLang="zh-CN" dirty="0" smtClean="0">
                <a:latin typeface="Arial" charset="0"/>
                <a:cs typeface="Arial" charset="0"/>
              </a:rPr>
              <a:t>the overlap of </a:t>
            </a:r>
            <a:r>
              <a:rPr lang="en-US" altLang="zh-CN" i="1" dirty="0" err="1" smtClean="0">
                <a:latin typeface="Arial" charset="0"/>
                <a:cs typeface="Arial" charset="0"/>
              </a:rPr>
              <a:t>R</a:t>
            </a:r>
            <a:r>
              <a:rPr lang="en-US" altLang="zh-CN" i="1" baseline="-25000" dirty="0" err="1" smtClean="0">
                <a:latin typeface="Arial" charset="0"/>
                <a:cs typeface="Arial" charset="0"/>
              </a:rPr>
              <a:t>λ</a:t>
            </a:r>
            <a:r>
              <a:rPr lang="en-US" altLang="zh-CN" dirty="0" smtClean="0">
                <a:latin typeface="Arial" charset="0"/>
                <a:cs typeface="Arial" charset="0"/>
              </a:rPr>
              <a:t>(</a:t>
            </a:r>
            <a:r>
              <a:rPr lang="en-US" altLang="zh-CN" b="1" i="1" dirty="0" smtClean="0">
                <a:latin typeface="Arial" charset="0"/>
                <a:cs typeface="Arial" charset="0"/>
              </a:rPr>
              <a:t>X</a:t>
            </a:r>
            <a:r>
              <a:rPr lang="en-US" altLang="zh-CN" dirty="0" smtClean="0">
                <a:latin typeface="Arial" charset="0"/>
                <a:cs typeface="Arial" charset="0"/>
              </a:rPr>
              <a:t>) with predicate region </a:t>
            </a:r>
            <a:r>
              <a:rPr lang="en-US" altLang="zh-CN" i="1" dirty="0" err="1" smtClean="0">
                <a:latin typeface="Arial" charset="0"/>
                <a:cs typeface="Arial" charset="0"/>
              </a:rPr>
              <a:t>R</a:t>
            </a:r>
            <a:r>
              <a:rPr lang="en-US" altLang="zh-CN" i="1" baseline="-25000" dirty="0" err="1" smtClean="0">
                <a:latin typeface="Arial" charset="0"/>
                <a:cs typeface="Arial" charset="0"/>
              </a:rPr>
              <a:t>θ</a:t>
            </a:r>
            <a:endParaRPr lang="en-US" altLang="zh-CN" i="1" baseline="-25000" dirty="0" smtClean="0">
              <a:latin typeface="Arial" charset="0"/>
              <a:cs typeface="Arial" charset="0"/>
            </a:endParaRPr>
          </a:p>
          <a:p>
            <a:pPr lvl="2"/>
            <a:r>
              <a:rPr lang="en-US" altLang="zh-CN" dirty="0" smtClean="0">
                <a:latin typeface="Arial" charset="0"/>
                <a:cs typeface="Arial" charset="0"/>
              </a:rPr>
              <a:t>If </a:t>
            </a:r>
            <a:r>
              <a:rPr lang="en-US" altLang="zh-CN" i="1" dirty="0" err="1" smtClean="0">
                <a:latin typeface="Arial" charset="0"/>
                <a:cs typeface="Arial" charset="0"/>
              </a:rPr>
              <a:t>R</a:t>
            </a:r>
            <a:r>
              <a:rPr lang="en-US" altLang="zh-CN" i="1" baseline="-25000" dirty="0" err="1" smtClean="0">
                <a:latin typeface="Arial" charset="0"/>
                <a:cs typeface="Arial" charset="0"/>
              </a:rPr>
              <a:t>λ</a:t>
            </a:r>
            <a:r>
              <a:rPr lang="en-US" altLang="zh-CN" dirty="0">
                <a:latin typeface="Arial" charset="0"/>
                <a:cs typeface="Arial" charset="0"/>
              </a:rPr>
              <a:t>(</a:t>
            </a:r>
            <a:r>
              <a:rPr lang="en-US" altLang="zh-CN" b="1" i="1" dirty="0">
                <a:latin typeface="Arial" charset="0"/>
                <a:cs typeface="Arial" charset="0"/>
              </a:rPr>
              <a:t>X</a:t>
            </a:r>
            <a:r>
              <a:rPr lang="en-US" altLang="zh-CN" dirty="0">
                <a:latin typeface="Arial" charset="0"/>
                <a:cs typeface="Arial" charset="0"/>
              </a:rPr>
              <a:t>) </a:t>
            </a:r>
            <a:r>
              <a:rPr lang="en-US" altLang="zh-CN" dirty="0" smtClean="0">
                <a:latin typeface="Arial" charset="0"/>
                <a:cs typeface="Arial" charset="0"/>
              </a:rPr>
              <a:t>and </a:t>
            </a:r>
            <a:r>
              <a:rPr lang="en-US" altLang="zh-CN" i="1" dirty="0" err="1" smtClean="0">
                <a:latin typeface="Arial" charset="0"/>
                <a:cs typeface="Arial" charset="0"/>
              </a:rPr>
              <a:t>R</a:t>
            </a:r>
            <a:r>
              <a:rPr lang="en-US" altLang="zh-CN" i="1" baseline="-25000" dirty="0" err="1" smtClean="0">
                <a:latin typeface="Arial" charset="0"/>
                <a:cs typeface="Arial" charset="0"/>
              </a:rPr>
              <a:t>θ</a:t>
            </a:r>
            <a:r>
              <a:rPr lang="en-US" altLang="zh-CN" dirty="0" smtClean="0">
                <a:latin typeface="Arial" charset="0"/>
                <a:cs typeface="Arial" charset="0"/>
              </a:rPr>
              <a:t> are disjoint, filter the tuple</a:t>
            </a:r>
          </a:p>
        </p:txBody>
      </p:sp>
      <p:sp>
        <p:nvSpPr>
          <p:cNvPr id="20482" name="Title 1"/>
          <p:cNvSpPr>
            <a:spLocks noGrp="1"/>
          </p:cNvSpPr>
          <p:nvPr>
            <p:ph type="title"/>
          </p:nvPr>
        </p:nvSpPr>
        <p:spPr/>
        <p:txBody>
          <a:bodyPr/>
          <a:lstStyle/>
          <a:p>
            <a:r>
              <a:rPr lang="en-US" dirty="0">
                <a:latin typeface="Georgia" charset="0"/>
              </a:rPr>
              <a:t>Applying Fast Filters </a:t>
            </a:r>
            <a:r>
              <a:rPr lang="en-US" dirty="0" smtClean="0">
                <a:latin typeface="Georgia" charset="0"/>
              </a:rPr>
              <a:t>        to </a:t>
            </a:r>
            <a:r>
              <a:rPr lang="en-US" dirty="0">
                <a:latin typeface="Georgia" charset="0"/>
              </a:rPr>
              <a:t>Avoid Integrals</a:t>
            </a:r>
          </a:p>
        </p:txBody>
      </p:sp>
      <p:sp>
        <p:nvSpPr>
          <p:cNvPr id="2" name="Rounded Rectangle 1"/>
          <p:cNvSpPr/>
          <p:nvPr/>
        </p:nvSpPr>
        <p:spPr bwMode="auto">
          <a:xfrm>
            <a:off x="304800" y="1295400"/>
            <a:ext cx="8153400" cy="1143000"/>
          </a:xfrm>
          <a:prstGeom prst="round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anchor="t"/>
          <a:lstStyle/>
          <a:p>
            <a:pPr>
              <a:defRPr/>
            </a:pPr>
            <a:r>
              <a:rPr lang="en-US" dirty="0">
                <a:latin typeface="Arial" charset="0"/>
                <a:cs typeface="Arial" charset="0"/>
              </a:rPr>
              <a:t>Derive </a:t>
            </a:r>
            <a:r>
              <a:rPr lang="en-US" dirty="0" smtClean="0">
                <a:latin typeface="Arial" charset="0"/>
                <a:cs typeface="Arial" charset="0"/>
              </a:rPr>
              <a:t>an </a:t>
            </a:r>
            <a:r>
              <a:rPr lang="en-US" dirty="0" smtClean="0">
                <a:solidFill>
                  <a:schemeClr val="bg1"/>
                </a:solidFill>
                <a:latin typeface="Arial" charset="0"/>
                <a:cs typeface="Arial" charset="0"/>
              </a:rPr>
              <a:t>upper bound (</a:t>
            </a:r>
            <a:r>
              <a:rPr lang="en-US" i="1" dirty="0" err="1" smtClean="0">
                <a:solidFill>
                  <a:schemeClr val="bg1"/>
                </a:solidFill>
                <a:latin typeface="Arial" charset="0"/>
                <a:cs typeface="Arial" charset="0"/>
              </a:rPr>
              <a:t>Ũ</a:t>
            </a:r>
            <a:r>
              <a:rPr lang="en-US" dirty="0" smtClean="0">
                <a:solidFill>
                  <a:schemeClr val="bg1"/>
                </a:solidFill>
                <a:latin typeface="Arial" charset="0"/>
                <a:cs typeface="Arial" charset="0"/>
              </a:rPr>
              <a:t>) </a:t>
            </a:r>
            <a:r>
              <a:rPr lang="en-US" dirty="0" smtClean="0">
                <a:latin typeface="Arial" charset="0"/>
                <a:cs typeface="Arial" charset="0"/>
              </a:rPr>
              <a:t>for </a:t>
            </a:r>
            <a:r>
              <a:rPr lang="en-US" dirty="0">
                <a:latin typeface="Arial" charset="0"/>
                <a:cs typeface="Arial" charset="0"/>
              </a:rPr>
              <a:t>the integral at a low cost</a:t>
            </a:r>
          </a:p>
          <a:p>
            <a:pPr marL="800100" lvl="1" indent="-342900">
              <a:buFont typeface="Arial"/>
              <a:buChar char="•"/>
              <a:defRPr/>
            </a:pPr>
            <a:r>
              <a:rPr lang="en-US" sz="2200" dirty="0">
                <a:latin typeface="Arial" charset="0"/>
                <a:cs typeface="Arial" charset="0"/>
              </a:rPr>
              <a:t>If </a:t>
            </a:r>
            <a:r>
              <a:rPr lang="en-US" sz="2000" i="1" dirty="0" err="1" smtClean="0">
                <a:solidFill>
                  <a:srgbClr val="FFFFFF"/>
                </a:solidFill>
                <a:latin typeface="Arial" charset="0"/>
                <a:cs typeface="Arial" charset="0"/>
              </a:rPr>
              <a:t>Ũ</a:t>
            </a:r>
            <a:r>
              <a:rPr lang="en-US" sz="2000" dirty="0" smtClean="0">
                <a:solidFill>
                  <a:srgbClr val="FFFFFF"/>
                </a:solidFill>
                <a:latin typeface="Arial" charset="0"/>
                <a:cs typeface="Arial" charset="0"/>
              </a:rPr>
              <a:t>&lt;</a:t>
            </a:r>
            <a:r>
              <a:rPr lang="en-US" sz="2200" i="1" dirty="0" err="1" smtClean="0">
                <a:latin typeface="Arial" charset="0"/>
                <a:cs typeface="Arial" charset="0"/>
              </a:rPr>
              <a:t>λ</a:t>
            </a:r>
            <a:r>
              <a:rPr lang="en-US" sz="2200" dirty="0">
                <a:latin typeface="Arial" charset="0"/>
                <a:cs typeface="Arial" charset="0"/>
              </a:rPr>
              <a:t>, filter </a:t>
            </a:r>
            <a:r>
              <a:rPr lang="en-US" sz="2200" dirty="0" smtClean="0">
                <a:latin typeface="Arial" charset="0"/>
                <a:cs typeface="Arial" charset="0"/>
              </a:rPr>
              <a:t>tuples </a:t>
            </a:r>
            <a:r>
              <a:rPr lang="en-US" sz="2200" dirty="0">
                <a:latin typeface="Arial" charset="0"/>
                <a:cs typeface="Arial" charset="0"/>
              </a:rPr>
              <a:t>without </a:t>
            </a:r>
            <a:r>
              <a:rPr lang="en-US" sz="2200" dirty="0" smtClean="0">
                <a:latin typeface="Arial" charset="0"/>
                <a:cs typeface="Arial" charset="0"/>
              </a:rPr>
              <a:t>computing integrals</a:t>
            </a:r>
          </a:p>
          <a:p>
            <a:pPr marL="800100" lvl="1" indent="-342900">
              <a:buFont typeface="Arial"/>
              <a:buChar char="•"/>
              <a:defRPr/>
            </a:pPr>
            <a:r>
              <a:rPr lang="en-US" sz="2200" dirty="0">
                <a:latin typeface="Arial" charset="0"/>
                <a:cs typeface="Arial" charset="0"/>
              </a:rPr>
              <a:t>O</a:t>
            </a:r>
            <a:r>
              <a:rPr lang="en-US" sz="2200" dirty="0" smtClean="0">
                <a:latin typeface="Arial" charset="0"/>
                <a:cs typeface="Arial" charset="0"/>
              </a:rPr>
              <a:t>therwise, still integrate to compute the true probability</a:t>
            </a:r>
            <a:endParaRPr lang="en-US" sz="2200" dirty="0">
              <a:latin typeface="Arial" charset="0"/>
              <a:cs typeface="Arial" charset="0"/>
            </a:endParaRPr>
          </a:p>
        </p:txBody>
      </p:sp>
      <p:sp>
        <p:nvSpPr>
          <p:cNvPr id="17" name="Rounded Rectangle 16"/>
          <p:cNvSpPr/>
          <p:nvPr/>
        </p:nvSpPr>
        <p:spPr bwMode="auto">
          <a:xfrm>
            <a:off x="914400" y="4800600"/>
            <a:ext cx="5257800" cy="1295400"/>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defRPr/>
            </a:pPr>
            <a:r>
              <a:rPr lang="en-US" sz="2000" dirty="0">
                <a:solidFill>
                  <a:schemeClr val="tx1"/>
                </a:solidFill>
                <a:latin typeface="Arial"/>
                <a:cs typeface="Arial"/>
              </a:rPr>
              <a:t>A geometric </a:t>
            </a:r>
            <a:r>
              <a:rPr lang="en-US" sz="2000" dirty="0" smtClean="0">
                <a:solidFill>
                  <a:schemeClr val="tx1"/>
                </a:solidFill>
                <a:latin typeface="Arial"/>
                <a:cs typeface="Arial"/>
              </a:rPr>
              <a:t>intersection problem</a:t>
            </a:r>
          </a:p>
          <a:p>
            <a:pPr marL="342900" indent="-342900">
              <a:spcBef>
                <a:spcPts val="600"/>
              </a:spcBef>
              <a:buFont typeface="Wingdings" charset="2"/>
              <a:buChar char="§"/>
              <a:defRPr/>
            </a:pPr>
            <a:r>
              <a:rPr lang="en-US" sz="2000" dirty="0" smtClean="0">
                <a:solidFill>
                  <a:schemeClr val="tx1"/>
                </a:solidFill>
                <a:latin typeface="Arial"/>
                <a:cs typeface="Arial"/>
              </a:rPr>
              <a:t>Constrained optimization generally. Can </a:t>
            </a:r>
            <a:br>
              <a:rPr lang="en-US" sz="2000" dirty="0" smtClean="0">
                <a:solidFill>
                  <a:schemeClr val="tx1"/>
                </a:solidFill>
                <a:latin typeface="Arial"/>
                <a:cs typeface="Arial"/>
              </a:rPr>
            </a:br>
            <a:r>
              <a:rPr lang="en-US" sz="2000" dirty="0" smtClean="0">
                <a:solidFill>
                  <a:schemeClr val="tx1"/>
                </a:solidFill>
                <a:latin typeface="Arial"/>
                <a:cs typeface="Arial"/>
              </a:rPr>
              <a:t>use techniques like Lagrange multiplier</a:t>
            </a:r>
          </a:p>
        </p:txBody>
      </p:sp>
      <p:grpSp>
        <p:nvGrpSpPr>
          <p:cNvPr id="8" name="Group 7"/>
          <p:cNvGrpSpPr/>
          <p:nvPr/>
        </p:nvGrpSpPr>
        <p:grpSpPr>
          <a:xfrm>
            <a:off x="1295400" y="3352800"/>
            <a:ext cx="4572000" cy="609600"/>
            <a:chOff x="381000" y="3555744"/>
            <a:chExt cx="4572000" cy="609600"/>
          </a:xfrm>
        </p:grpSpPr>
        <p:sp>
          <p:nvSpPr>
            <p:cNvPr id="5" name="Rectangle 4"/>
            <p:cNvSpPr/>
            <p:nvPr/>
          </p:nvSpPr>
          <p:spPr bwMode="auto">
            <a:xfrm>
              <a:off x="381000" y="3555744"/>
              <a:ext cx="4572000" cy="609600"/>
            </a:xfrm>
            <a:prstGeom prst="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lstStyle/>
            <a:p>
              <a:pPr>
                <a:defRPr/>
              </a:pPr>
              <a:endParaRPr lang="en-US">
                <a:solidFill>
                  <a:schemeClr val="tx1"/>
                </a:solidFill>
                <a:latin typeface="Geneva"/>
              </a:endParaRPr>
            </a:p>
          </p:txBody>
        </p:sp>
        <p:pic>
          <p:nvPicPr>
            <p:cNvPr id="7" name="Picture 6"/>
            <p:cNvPicPr>
              <a:picLocks noChangeAspect="1"/>
            </p:cNvPicPr>
            <p:nvPr/>
          </p:nvPicPr>
          <p:blipFill>
            <a:blip r:embed="rId4"/>
            <a:stretch>
              <a:fillRect/>
            </a:stretch>
          </p:blipFill>
          <p:spPr>
            <a:xfrm>
              <a:off x="457200" y="3581400"/>
              <a:ext cx="4419600" cy="569147"/>
            </a:xfrm>
            <a:prstGeom prst="rect">
              <a:avLst/>
            </a:prstGeom>
          </p:spPr>
        </p:pic>
      </p:grpSp>
      <p:grpSp>
        <p:nvGrpSpPr>
          <p:cNvPr id="10" name="Group 9"/>
          <p:cNvGrpSpPr/>
          <p:nvPr/>
        </p:nvGrpSpPr>
        <p:grpSpPr>
          <a:xfrm>
            <a:off x="6406820" y="3429000"/>
            <a:ext cx="762000" cy="457200"/>
            <a:chOff x="6248400" y="3352800"/>
            <a:chExt cx="762000" cy="457200"/>
          </a:xfrm>
        </p:grpSpPr>
        <p:sp>
          <p:nvSpPr>
            <p:cNvPr id="4" name="TextBox 3"/>
            <p:cNvSpPr txBox="1"/>
            <p:nvPr/>
          </p:nvSpPr>
          <p:spPr>
            <a:xfrm>
              <a:off x="6248400" y="3352800"/>
              <a:ext cx="755211" cy="369332"/>
            </a:xfrm>
            <a:prstGeom prst="rect">
              <a:avLst/>
            </a:prstGeom>
            <a:noFill/>
          </p:spPr>
          <p:txBody>
            <a:bodyPr wrap="none" rtlCol="0">
              <a:spAutoFit/>
            </a:bodyPr>
            <a:lstStyle/>
            <a:p>
              <a:r>
                <a:rPr lang="en-US" sz="1800" i="1" dirty="0" err="1" smtClean="0">
                  <a:solidFill>
                    <a:srgbClr val="800000"/>
                  </a:solidFill>
                  <a:latin typeface="Arial"/>
                  <a:cs typeface="Arial"/>
                </a:rPr>
                <a:t>R</a:t>
              </a:r>
              <a:r>
                <a:rPr lang="en-US" sz="1800" i="1" baseline="-25000" dirty="0" err="1" smtClean="0">
                  <a:solidFill>
                    <a:srgbClr val="800000"/>
                  </a:solidFill>
                  <a:latin typeface="Arial"/>
                  <a:cs typeface="Arial"/>
                </a:rPr>
                <a:t>λ</a:t>
              </a:r>
              <a:r>
                <a:rPr lang="en-US" sz="1800" dirty="0" smtClean="0">
                  <a:solidFill>
                    <a:srgbClr val="800000"/>
                  </a:solidFill>
                  <a:latin typeface="Arial"/>
                  <a:cs typeface="Arial"/>
                </a:rPr>
                <a:t>(</a:t>
              </a:r>
              <a:r>
                <a:rPr lang="en-US" sz="1800" b="1" i="1" dirty="0" smtClean="0">
                  <a:solidFill>
                    <a:srgbClr val="800000"/>
                  </a:solidFill>
                  <a:latin typeface="Arial"/>
                  <a:cs typeface="Arial"/>
                </a:rPr>
                <a:t>X</a:t>
              </a:r>
              <a:r>
                <a:rPr lang="en-US" sz="1800" dirty="0" smtClean="0">
                  <a:solidFill>
                    <a:srgbClr val="800000"/>
                  </a:solidFill>
                  <a:latin typeface="Arial"/>
                  <a:cs typeface="Arial"/>
                </a:rPr>
                <a:t>)</a:t>
              </a:r>
              <a:endParaRPr lang="en-US" sz="1800" dirty="0">
                <a:solidFill>
                  <a:srgbClr val="800000"/>
                </a:solidFill>
                <a:latin typeface="Arial"/>
                <a:cs typeface="Arial"/>
              </a:endParaRPr>
            </a:p>
          </p:txBody>
        </p:sp>
        <p:cxnSp>
          <p:nvCxnSpPr>
            <p:cNvPr id="9" name="Straight Arrow Connector 8"/>
            <p:cNvCxnSpPr/>
            <p:nvPr/>
          </p:nvCxnSpPr>
          <p:spPr bwMode="auto">
            <a:xfrm>
              <a:off x="6858000" y="3657600"/>
              <a:ext cx="152400" cy="152400"/>
            </a:xfrm>
            <a:prstGeom prst="straightConnector1">
              <a:avLst/>
            </a:prstGeom>
            <a:solidFill>
              <a:schemeClr val="accent1"/>
            </a:solidFill>
            <a:ln w="12700"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oup 15"/>
          <p:cNvGrpSpPr/>
          <p:nvPr/>
        </p:nvGrpSpPr>
        <p:grpSpPr>
          <a:xfrm>
            <a:off x="8235620" y="3886200"/>
            <a:ext cx="537748" cy="609600"/>
            <a:chOff x="6172200" y="3352800"/>
            <a:chExt cx="537748" cy="609600"/>
          </a:xfrm>
        </p:grpSpPr>
        <p:sp>
          <p:nvSpPr>
            <p:cNvPr id="18" name="TextBox 17"/>
            <p:cNvSpPr txBox="1"/>
            <p:nvPr/>
          </p:nvSpPr>
          <p:spPr>
            <a:xfrm>
              <a:off x="6248400" y="3352800"/>
              <a:ext cx="461548" cy="369332"/>
            </a:xfrm>
            <a:prstGeom prst="rect">
              <a:avLst/>
            </a:prstGeom>
            <a:noFill/>
          </p:spPr>
          <p:txBody>
            <a:bodyPr wrap="none" rtlCol="0">
              <a:spAutoFit/>
            </a:bodyPr>
            <a:lstStyle/>
            <a:p>
              <a:r>
                <a:rPr lang="en-US" sz="1800" i="1" dirty="0" err="1" smtClean="0">
                  <a:solidFill>
                    <a:srgbClr val="800000"/>
                  </a:solidFill>
                  <a:latin typeface="Arial"/>
                  <a:cs typeface="Arial"/>
                </a:rPr>
                <a:t>R</a:t>
              </a:r>
              <a:r>
                <a:rPr lang="en-US" sz="1800" i="1" baseline="-25000" dirty="0" err="1" smtClean="0">
                  <a:solidFill>
                    <a:srgbClr val="800000"/>
                  </a:solidFill>
                  <a:latin typeface="Arial"/>
                  <a:cs typeface="Arial"/>
                </a:rPr>
                <a:t>θ</a:t>
              </a:r>
              <a:endParaRPr lang="en-US" sz="1800" baseline="-25000" dirty="0">
                <a:solidFill>
                  <a:srgbClr val="800000"/>
                </a:solidFill>
                <a:latin typeface="Arial"/>
                <a:cs typeface="Arial"/>
              </a:endParaRPr>
            </a:p>
          </p:txBody>
        </p:sp>
        <p:cxnSp>
          <p:nvCxnSpPr>
            <p:cNvPr id="19" name="Straight Arrow Connector 18"/>
            <p:cNvCxnSpPr/>
            <p:nvPr/>
          </p:nvCxnSpPr>
          <p:spPr bwMode="auto">
            <a:xfrm flipH="1">
              <a:off x="6172200" y="3733800"/>
              <a:ext cx="228600" cy="228600"/>
            </a:xfrm>
            <a:prstGeom prst="straightConnector1">
              <a:avLst/>
            </a:prstGeom>
            <a:solidFill>
              <a:schemeClr val="accent1"/>
            </a:solidFill>
            <a:ln w="12700"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 name="Rectangle 20"/>
          <p:cNvSpPr/>
          <p:nvPr/>
        </p:nvSpPr>
        <p:spPr bwMode="auto">
          <a:xfrm>
            <a:off x="7473620" y="4267200"/>
            <a:ext cx="762000" cy="762000"/>
          </a:xfrm>
          <a:prstGeom prst="rect">
            <a:avLst/>
          </a:prstGeom>
          <a:solidFill>
            <a:srgbClr val="A6A6A6"/>
          </a:solid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cxnSp>
        <p:nvCxnSpPr>
          <p:cNvPr id="22" name="Straight Arrow Connector 21"/>
          <p:cNvCxnSpPr/>
          <p:nvPr/>
        </p:nvCxnSpPr>
        <p:spPr bwMode="auto">
          <a:xfrm>
            <a:off x="6787820" y="4648200"/>
            <a:ext cx="2286000"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flipV="1">
            <a:off x="7854620" y="3505200"/>
            <a:ext cx="0" cy="20574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Oval 23"/>
          <p:cNvSpPr/>
          <p:nvPr/>
        </p:nvSpPr>
        <p:spPr bwMode="auto">
          <a:xfrm rot="19690063">
            <a:off x="6857004" y="3829568"/>
            <a:ext cx="906862" cy="379409"/>
          </a:xfrm>
          <a:prstGeom prst="ellipse">
            <a:avLst/>
          </a:prstGeom>
          <a:pattFill prst="wdUpDiag">
            <a:fgClr>
              <a:schemeClr val="tx1"/>
            </a:fgClr>
            <a:bgClr>
              <a:prstClr val="white"/>
            </a:bgClr>
          </a:pattFill>
          <a:ln>
            <a:solidFill>
              <a:schemeClr val="tx1"/>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a:endParaRPr>
          </a:p>
        </p:txBody>
      </p:sp>
      <p:sp>
        <p:nvSpPr>
          <p:cNvPr id="25" name="TextBox 24"/>
          <p:cNvSpPr txBox="1"/>
          <p:nvPr/>
        </p:nvSpPr>
        <p:spPr>
          <a:xfrm>
            <a:off x="7778420" y="3962400"/>
            <a:ext cx="469900" cy="338554"/>
          </a:xfrm>
          <a:prstGeom prst="rect">
            <a:avLst/>
          </a:prstGeom>
          <a:noFill/>
        </p:spPr>
        <p:txBody>
          <a:bodyPr wrap="none" rtlCol="0">
            <a:spAutoFit/>
          </a:bodyPr>
          <a:lstStyle/>
          <a:p>
            <a:r>
              <a:rPr lang="en-US" sz="1600" dirty="0" smtClean="0">
                <a:latin typeface="Arial"/>
                <a:cs typeface="Arial"/>
              </a:rPr>
              <a:t>0.2</a:t>
            </a:r>
            <a:endParaRPr lang="en-US" sz="1600" dirty="0">
              <a:latin typeface="Arial"/>
              <a:cs typeface="Arial"/>
            </a:endParaRPr>
          </a:p>
        </p:txBody>
      </p:sp>
      <p:sp>
        <p:nvSpPr>
          <p:cNvPr id="26" name="TextBox 25"/>
          <p:cNvSpPr txBox="1"/>
          <p:nvPr/>
        </p:nvSpPr>
        <p:spPr>
          <a:xfrm>
            <a:off x="8146720" y="4572000"/>
            <a:ext cx="469900" cy="338554"/>
          </a:xfrm>
          <a:prstGeom prst="rect">
            <a:avLst/>
          </a:prstGeom>
          <a:noFill/>
        </p:spPr>
        <p:txBody>
          <a:bodyPr wrap="none" rtlCol="0">
            <a:spAutoFit/>
          </a:bodyPr>
          <a:lstStyle/>
          <a:p>
            <a:r>
              <a:rPr lang="en-US" sz="1600" dirty="0" smtClean="0">
                <a:latin typeface="Arial"/>
                <a:cs typeface="Arial"/>
              </a:rPr>
              <a:t>0.2</a:t>
            </a:r>
            <a:endParaRPr lang="en-US" sz="1600" dirty="0">
              <a:latin typeface="Arial"/>
              <a:cs typeface="Arial"/>
            </a:endParaRPr>
          </a:p>
        </p:txBody>
      </p:sp>
      <p:sp>
        <p:nvSpPr>
          <p:cNvPr id="27" name="TextBox 26"/>
          <p:cNvSpPr txBox="1"/>
          <p:nvPr/>
        </p:nvSpPr>
        <p:spPr>
          <a:xfrm>
            <a:off x="7778420" y="4953000"/>
            <a:ext cx="538228" cy="338554"/>
          </a:xfrm>
          <a:prstGeom prst="rect">
            <a:avLst/>
          </a:prstGeom>
          <a:noFill/>
        </p:spPr>
        <p:txBody>
          <a:bodyPr wrap="none" rtlCol="0">
            <a:spAutoFit/>
          </a:bodyPr>
          <a:lstStyle/>
          <a:p>
            <a:r>
              <a:rPr lang="en-US" sz="1600" dirty="0" smtClean="0">
                <a:latin typeface="Arial"/>
                <a:cs typeface="Arial"/>
              </a:rPr>
              <a:t>-0.2</a:t>
            </a:r>
            <a:endParaRPr lang="en-US" sz="1600" dirty="0">
              <a:latin typeface="Arial"/>
              <a:cs typeface="Arial"/>
            </a:endParaRPr>
          </a:p>
        </p:txBody>
      </p:sp>
      <p:sp>
        <p:nvSpPr>
          <p:cNvPr id="28" name="TextBox 27"/>
          <p:cNvSpPr txBox="1"/>
          <p:nvPr/>
        </p:nvSpPr>
        <p:spPr>
          <a:xfrm>
            <a:off x="7011592" y="4572000"/>
            <a:ext cx="538228" cy="338554"/>
          </a:xfrm>
          <a:prstGeom prst="rect">
            <a:avLst/>
          </a:prstGeom>
          <a:noFill/>
        </p:spPr>
        <p:txBody>
          <a:bodyPr wrap="none" rtlCol="0">
            <a:spAutoFit/>
          </a:bodyPr>
          <a:lstStyle/>
          <a:p>
            <a:r>
              <a:rPr lang="en-US" sz="1600" dirty="0" smtClean="0">
                <a:latin typeface="Arial"/>
                <a:cs typeface="Arial"/>
              </a:rPr>
              <a:t>-0.2</a:t>
            </a:r>
            <a:endParaRPr lang="en-US" sz="1600" dirty="0">
              <a:latin typeface="Arial"/>
              <a:cs typeface="Arial"/>
            </a:endParaRPr>
          </a:p>
        </p:txBody>
      </p:sp>
      <p:sp>
        <p:nvSpPr>
          <p:cNvPr id="29" name="TextBox 28"/>
          <p:cNvSpPr txBox="1"/>
          <p:nvPr/>
        </p:nvSpPr>
        <p:spPr>
          <a:xfrm>
            <a:off x="7854620" y="3429000"/>
            <a:ext cx="298780" cy="338554"/>
          </a:xfrm>
          <a:prstGeom prst="rect">
            <a:avLst/>
          </a:prstGeom>
          <a:noFill/>
        </p:spPr>
        <p:txBody>
          <a:bodyPr wrap="none" rtlCol="0">
            <a:spAutoFit/>
          </a:bodyPr>
          <a:lstStyle/>
          <a:p>
            <a:r>
              <a:rPr lang="en-US" altLang="zh-CN" sz="1600" dirty="0" smtClean="0">
                <a:latin typeface="Arial"/>
                <a:cs typeface="Arial"/>
              </a:rPr>
              <a:t>u</a:t>
            </a:r>
            <a:endParaRPr lang="en-US" sz="1600" dirty="0">
              <a:latin typeface="Arial"/>
              <a:cs typeface="Arial"/>
            </a:endParaRPr>
          </a:p>
        </p:txBody>
      </p:sp>
      <p:sp>
        <p:nvSpPr>
          <p:cNvPr id="30" name="TextBox 29"/>
          <p:cNvSpPr txBox="1"/>
          <p:nvPr/>
        </p:nvSpPr>
        <p:spPr>
          <a:xfrm>
            <a:off x="8845220" y="4267200"/>
            <a:ext cx="298780" cy="338554"/>
          </a:xfrm>
          <a:prstGeom prst="rect">
            <a:avLst/>
          </a:prstGeom>
          <a:noFill/>
        </p:spPr>
        <p:txBody>
          <a:bodyPr wrap="none" rtlCol="0">
            <a:spAutoFit/>
          </a:bodyPr>
          <a:lstStyle/>
          <a:p>
            <a:r>
              <a:rPr lang="en-US" altLang="zh-CN" sz="1600" dirty="0" smtClean="0">
                <a:latin typeface="Arial"/>
                <a:cs typeface="Arial"/>
              </a:rPr>
              <a:t>g</a:t>
            </a:r>
            <a:endParaRPr lang="en-US" sz="1600" dirty="0">
              <a:latin typeface="Arial"/>
              <a:cs typeface="Arial"/>
            </a:endParaRPr>
          </a:p>
        </p:txBody>
      </p:sp>
      <p:sp>
        <p:nvSpPr>
          <p:cNvPr id="31" name="TextBox 30"/>
          <p:cNvSpPr txBox="1"/>
          <p:nvPr/>
        </p:nvSpPr>
        <p:spPr>
          <a:xfrm>
            <a:off x="6940220" y="5486400"/>
            <a:ext cx="1905000" cy="338554"/>
          </a:xfrm>
          <a:prstGeom prst="rect">
            <a:avLst/>
          </a:prstGeom>
          <a:noFill/>
        </p:spPr>
        <p:txBody>
          <a:bodyPr wrap="square" rtlCol="0">
            <a:spAutoFit/>
          </a:bodyPr>
          <a:lstStyle/>
          <a:p>
            <a:r>
              <a:rPr lang="en-US" altLang="zh-CN" sz="1600" dirty="0">
                <a:latin typeface="Arial"/>
                <a:cs typeface="Arial"/>
              </a:rPr>
              <a:t>|</a:t>
            </a:r>
            <a:r>
              <a:rPr lang="en-US" altLang="zh-CN" sz="1600" dirty="0" smtClean="0">
                <a:latin typeface="Arial"/>
                <a:cs typeface="Arial"/>
              </a:rPr>
              <a:t>u|&lt;0.2 and |g|&lt;0.2</a:t>
            </a:r>
            <a:endParaRPr lang="en-US" sz="1600" dirty="0">
              <a:latin typeface="Arial"/>
              <a:cs typeface="Arial"/>
            </a:endParaRPr>
          </a:p>
        </p:txBody>
      </p:sp>
      <p:sp>
        <p:nvSpPr>
          <p:cNvPr id="6" name="Rectangle 5"/>
          <p:cNvSpPr/>
          <p:nvPr/>
        </p:nvSpPr>
        <p:spPr>
          <a:xfrm>
            <a:off x="76200" y="6096000"/>
            <a:ext cx="5638800" cy="461665"/>
          </a:xfrm>
          <a:prstGeom prst="rect">
            <a:avLst/>
          </a:prstGeom>
        </p:spPr>
        <p:txBody>
          <a:bodyPr wrap="square">
            <a:spAutoFit/>
          </a:bodyPr>
          <a:lstStyle/>
          <a:p>
            <a:pPr marL="342900" indent="-342900">
              <a:spcBef>
                <a:spcPts val="600"/>
              </a:spcBef>
              <a:buFont typeface="Wingdings" charset="2"/>
              <a:buChar char="ü"/>
              <a:defRPr/>
            </a:pPr>
            <a:r>
              <a:rPr lang="en-US" dirty="0" smtClean="0">
                <a:latin typeface="Arial"/>
                <a:cs typeface="Arial"/>
              </a:rPr>
              <a:t>Fast filters for common predicates</a:t>
            </a:r>
            <a:endParaRPr lang="en-US" dirty="0">
              <a:latin typeface="Arial"/>
              <a:cs typeface="Arial"/>
            </a:endParaRPr>
          </a:p>
        </p:txBody>
      </p:sp>
      <p:pic>
        <p:nvPicPr>
          <p:cNvPr id="32" name="Picture 31"/>
          <p:cNvPicPr>
            <a:picLocks noChangeAspect="1"/>
          </p:cNvPicPr>
          <p:nvPr/>
        </p:nvPicPr>
        <p:blipFill>
          <a:blip r:embed="rId5"/>
          <a:stretch>
            <a:fillRect/>
          </a:stretch>
        </p:blipFill>
        <p:spPr>
          <a:xfrm>
            <a:off x="4038600" y="685800"/>
            <a:ext cx="609600" cy="43672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0354"/>
    </mc:Choice>
    <mc:Fallback xmlns="">
      <p:transition xmlns:p14="http://schemas.microsoft.com/office/powerpoint/2010/main" spd="slow" advTm="9035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4" grpId="0" animBg="1"/>
      <p:bldP spid="25" grpId="0"/>
      <p:bldP spid="26" grpId="0"/>
      <p:bldP spid="27" grpId="0"/>
      <p:bldP spid="28" grpId="0"/>
      <p:bldP spid="29" grpId="0"/>
      <p:bldP spid="30" grpId="0"/>
      <p:bldP spid="31"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7|3.5|7.5|4.1|6.9|3.1|13.7"/>
</p:tagLst>
</file>

<file path=ppt/tags/tag10.xml><?xml version="1.0" encoding="utf-8"?>
<p:tagLst xmlns:a="http://schemas.openxmlformats.org/drawingml/2006/main" xmlns:r="http://schemas.openxmlformats.org/officeDocument/2006/relationships" xmlns:p="http://schemas.openxmlformats.org/presentationml/2006/main">
  <p:tag name="TIMING" val="|17.7|6.1|14|14.4|4.9|6.1|10.6|17.6|9.4|11.3|7|19.5"/>
</p:tagLst>
</file>

<file path=ppt/tags/tag11.xml><?xml version="1.0" encoding="utf-8"?>
<p:tagLst xmlns:a="http://schemas.openxmlformats.org/drawingml/2006/main" xmlns:r="http://schemas.openxmlformats.org/officeDocument/2006/relationships" xmlns:p="http://schemas.openxmlformats.org/presentationml/2006/main">
  <p:tag name="TIMING" val="|14.7|17.1|14.9|11.7|14.3"/>
</p:tagLst>
</file>

<file path=ppt/tags/tag12.xml><?xml version="1.0" encoding="utf-8"?>
<p:tagLst xmlns:a="http://schemas.openxmlformats.org/drawingml/2006/main" xmlns:r="http://schemas.openxmlformats.org/officeDocument/2006/relationships" xmlns:p="http://schemas.openxmlformats.org/presentationml/2006/main">
  <p:tag name="TIMING" val="|18.5|15.7|13.6"/>
</p:tagLst>
</file>

<file path=ppt/tags/tag13.xml><?xml version="1.0" encoding="utf-8"?>
<p:tagLst xmlns:a="http://schemas.openxmlformats.org/drawingml/2006/main" xmlns:r="http://schemas.openxmlformats.org/officeDocument/2006/relationships" xmlns:p="http://schemas.openxmlformats.org/presentationml/2006/main">
  <p:tag name="TIMING" val="|7.7|10.9|7.9|31.3|7.4|9.6|13.9|8.1"/>
</p:tagLst>
</file>

<file path=ppt/tags/tag14.xml><?xml version="1.0" encoding="utf-8"?>
<p:tagLst xmlns:a="http://schemas.openxmlformats.org/drawingml/2006/main" xmlns:r="http://schemas.openxmlformats.org/officeDocument/2006/relationships" xmlns:p="http://schemas.openxmlformats.org/presentationml/2006/main">
  <p:tag name="TIMING" val="|13.6|45.7|14.9|7.4|2.3|14.3|4.3|10.1|7.3|7.6|3.1|19|5.4|8.8"/>
</p:tagLst>
</file>

<file path=ppt/tags/tag15.xml><?xml version="1.0" encoding="utf-8"?>
<p:tagLst xmlns:a="http://schemas.openxmlformats.org/drawingml/2006/main" xmlns:r="http://schemas.openxmlformats.org/officeDocument/2006/relationships" xmlns:p="http://schemas.openxmlformats.org/presentationml/2006/main">
  <p:tag name="TIMING" val="|45|15.5|19.4"/>
</p:tagLst>
</file>

<file path=ppt/tags/tag16.xml><?xml version="1.0" encoding="utf-8"?>
<p:tagLst xmlns:a="http://schemas.openxmlformats.org/drawingml/2006/main" xmlns:r="http://schemas.openxmlformats.org/officeDocument/2006/relationships" xmlns:p="http://schemas.openxmlformats.org/presentationml/2006/main">
  <p:tag name="TIMING" val="|48.2|11.6|11.1"/>
</p:tagLst>
</file>

<file path=ppt/tags/tag17.xml><?xml version="1.0" encoding="utf-8"?>
<p:tagLst xmlns:a="http://schemas.openxmlformats.org/drawingml/2006/main" xmlns:r="http://schemas.openxmlformats.org/officeDocument/2006/relationships" xmlns:p="http://schemas.openxmlformats.org/presentationml/2006/main">
  <p:tag name="TIMING" val="|5.3|26.4|13.6|11.2|2.9|7.2"/>
</p:tagLst>
</file>

<file path=ppt/tags/tag18.xml><?xml version="1.0" encoding="utf-8"?>
<p:tagLst xmlns:a="http://schemas.openxmlformats.org/drawingml/2006/main" xmlns:r="http://schemas.openxmlformats.org/officeDocument/2006/relationships" xmlns:p="http://schemas.openxmlformats.org/presentationml/2006/main">
  <p:tag name="TIMING" val="|3.9|37.9|19.2|21.9"/>
</p:tagLst>
</file>

<file path=ppt/tags/tag19.xml><?xml version="1.0" encoding="utf-8"?>
<p:tagLst xmlns:a="http://schemas.openxmlformats.org/drawingml/2006/main" xmlns:r="http://schemas.openxmlformats.org/officeDocument/2006/relationships" xmlns:p="http://schemas.openxmlformats.org/presentationml/2006/main">
  <p:tag name="TIMING" val="|11.8|50.1|57.1|19.4|2.5"/>
</p:tagLst>
</file>

<file path=ppt/tags/tag2.xml><?xml version="1.0" encoding="utf-8"?>
<p:tagLst xmlns:a="http://schemas.openxmlformats.org/drawingml/2006/main" xmlns:r="http://schemas.openxmlformats.org/officeDocument/2006/relationships" xmlns:p="http://schemas.openxmlformats.org/presentationml/2006/main">
  <p:tag name="TIMING" val="|13.1|20.9|21.6|32.7"/>
</p:tagLst>
</file>

<file path=ppt/tags/tag3.xml><?xml version="1.0" encoding="utf-8"?>
<p:tagLst xmlns:a="http://schemas.openxmlformats.org/drawingml/2006/main" xmlns:r="http://schemas.openxmlformats.org/officeDocument/2006/relationships" xmlns:p="http://schemas.openxmlformats.org/presentationml/2006/main">
  <p:tag name="TIMING" val="|49.6"/>
</p:tagLst>
</file>

<file path=ppt/tags/tag4.xml><?xml version="1.0" encoding="utf-8"?>
<p:tagLst xmlns:a="http://schemas.openxmlformats.org/drawingml/2006/main" xmlns:r="http://schemas.openxmlformats.org/officeDocument/2006/relationships" xmlns:p="http://schemas.openxmlformats.org/presentationml/2006/main">
  <p:tag name="TIMING" val="|8.6|7.8|5.4|13.5"/>
</p:tagLst>
</file>

<file path=ppt/tags/tag5.xml><?xml version="1.0" encoding="utf-8"?>
<p:tagLst xmlns:a="http://schemas.openxmlformats.org/drawingml/2006/main" xmlns:r="http://schemas.openxmlformats.org/officeDocument/2006/relationships" xmlns:p="http://schemas.openxmlformats.org/presentationml/2006/main">
  <p:tag name="TIMING" val="|26.9"/>
</p:tagLst>
</file>

<file path=ppt/tags/tag6.xml><?xml version="1.0" encoding="utf-8"?>
<p:tagLst xmlns:a="http://schemas.openxmlformats.org/drawingml/2006/main" xmlns:r="http://schemas.openxmlformats.org/officeDocument/2006/relationships" xmlns:p="http://schemas.openxmlformats.org/presentationml/2006/main">
  <p:tag name="TIMING" val="|21.1|4|31.3|14.3|14.1"/>
</p:tagLst>
</file>

<file path=ppt/tags/tag7.xml><?xml version="1.0" encoding="utf-8"?>
<p:tagLst xmlns:a="http://schemas.openxmlformats.org/drawingml/2006/main" xmlns:r="http://schemas.openxmlformats.org/officeDocument/2006/relationships" xmlns:p="http://schemas.openxmlformats.org/presentationml/2006/main">
  <p:tag name="TIMING" val="|38.1|20.7"/>
</p:tagLst>
</file>

<file path=ppt/tags/tag8.xml><?xml version="1.0" encoding="utf-8"?>
<p:tagLst xmlns:a="http://schemas.openxmlformats.org/drawingml/2006/main" xmlns:r="http://schemas.openxmlformats.org/officeDocument/2006/relationships" xmlns:p="http://schemas.openxmlformats.org/presentationml/2006/main">
  <p:tag name="TIMING" val="|17.7|10|28.6"/>
</p:tagLst>
</file>

<file path=ppt/tags/tag9.xml><?xml version="1.0" encoding="utf-8"?>
<p:tagLst xmlns:a="http://schemas.openxmlformats.org/drawingml/2006/main" xmlns:r="http://schemas.openxmlformats.org/officeDocument/2006/relationships" xmlns:p="http://schemas.openxmlformats.org/presentationml/2006/main">
  <p:tag name="TIMING" val="|16|9|6.6|7.8|16.8|10.4|18|8.8"/>
</p:tagLst>
</file>

<file path=ppt/theme/theme1.xml><?xml version="1.0" encoding="utf-8"?>
<a:theme xmlns:a="http://schemas.openxmlformats.org/drawingml/2006/main" name="umasscs">
  <a:themeElements>
    <a:clrScheme name="Revolution">
      <a:dk1>
        <a:sysClr val="windowText" lastClr="000000"/>
      </a:dk1>
      <a:lt1>
        <a:sysClr val="window" lastClr="00003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umassc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neva"/>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neva"/>
          </a:defRPr>
        </a:defPPr>
      </a:lstStyle>
    </a:lnDef>
  </a:objectDefaults>
  <a:extraClrSchemeLst>
    <a:extraClrScheme>
      <a:clrScheme name="umass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mass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mass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mass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mass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mass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massc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mass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mass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mass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mass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mass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00003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00003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48436</TotalTime>
  <Words>7609</Words>
  <Application>Microsoft Macintosh PowerPoint</Application>
  <PresentationFormat>On-screen Show (4:3)</PresentationFormat>
  <Paragraphs>807</Paragraphs>
  <Slides>30</Slides>
  <Notes>28</Notes>
  <HiddenSlides>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umasscs</vt:lpstr>
      <vt:lpstr>Equation</vt:lpstr>
      <vt:lpstr>PowerPoint Presentation</vt:lpstr>
      <vt:lpstr>Applications of Uncertain Data Management </vt:lpstr>
      <vt:lpstr>Motivating Application – Sloan Digital Sky Survey</vt:lpstr>
      <vt:lpstr>Previously Proposed Data Model</vt:lpstr>
      <vt:lpstr>Scope of Problem</vt:lpstr>
      <vt:lpstr>Outline</vt:lpstr>
      <vt:lpstr>Probabilistic Threshold Selections</vt:lpstr>
      <vt:lpstr>Probabilistic Threshold Selections</vt:lpstr>
      <vt:lpstr>Applying Fast Filters         to Avoid Integrals</vt:lpstr>
      <vt:lpstr>Reducing Dimensionality of Integration</vt:lpstr>
      <vt:lpstr>Outline</vt:lpstr>
      <vt:lpstr>Probabilistic Threshold Joins</vt:lpstr>
      <vt:lpstr>Designing an Index </vt:lpstr>
      <vt:lpstr>Band Join of GMMs （a&lt;R.A-S.A&lt;b)</vt:lpstr>
      <vt:lpstr>Band Join of Gaussians (a&lt;R.A-S.A&lt;b)</vt:lpstr>
      <vt:lpstr>Outline</vt:lpstr>
      <vt:lpstr>Query Planning</vt:lpstr>
      <vt:lpstr>Per-tuple Based Planning</vt:lpstr>
      <vt:lpstr>Tuple-based Query Planning and Execution</vt:lpstr>
      <vt:lpstr>Outline</vt:lpstr>
      <vt:lpstr>Fast Filters for Selections </vt:lpstr>
      <vt:lpstr>Indexes for Band Joins (stream)</vt:lpstr>
      <vt:lpstr>Tuple Based Planning and Execution</vt:lpstr>
      <vt:lpstr>Conclusions</vt:lpstr>
      <vt:lpstr>Thank you!</vt:lpstr>
      <vt:lpstr>Challenges &amp; Contributions</vt:lpstr>
      <vt:lpstr>Finding B and b</vt:lpstr>
      <vt:lpstr>Fast Filters for Common Predicates</vt:lpstr>
      <vt:lpstr>One-dimensional Inequalities</vt:lpstr>
      <vt:lpstr>Indexes for Band Joins (disk)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Platform for Scalable One-pass Analytics using MapReduce </dc:title>
  <dc:creator>Li Boduo</dc:creator>
  <cp:lastModifiedBy>Liping Peng</cp:lastModifiedBy>
  <cp:revision>1190</cp:revision>
  <cp:lastPrinted>2011-08-30T16:53:48Z</cp:lastPrinted>
  <dcterms:created xsi:type="dcterms:W3CDTF">2011-08-16T20:34:05Z</dcterms:created>
  <dcterms:modified xsi:type="dcterms:W3CDTF">2011-08-30T22:29:08Z</dcterms:modified>
</cp:coreProperties>
</file>