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6"/>
  </p:notesMasterIdLst>
  <p:sldIdLst>
    <p:sldId id="256" r:id="rId2"/>
    <p:sldId id="257" r:id="rId3"/>
    <p:sldId id="294" r:id="rId4"/>
    <p:sldId id="268" r:id="rId5"/>
    <p:sldId id="267" r:id="rId6"/>
    <p:sldId id="258" r:id="rId7"/>
    <p:sldId id="269" r:id="rId8"/>
    <p:sldId id="266" r:id="rId9"/>
    <p:sldId id="259" r:id="rId10"/>
    <p:sldId id="296" r:id="rId11"/>
    <p:sldId id="270" r:id="rId12"/>
    <p:sldId id="295" r:id="rId13"/>
    <p:sldId id="276" r:id="rId14"/>
    <p:sldId id="278" r:id="rId15"/>
    <p:sldId id="279" r:id="rId16"/>
    <p:sldId id="277" r:id="rId17"/>
    <p:sldId id="280" r:id="rId18"/>
    <p:sldId id="283" r:id="rId19"/>
    <p:sldId id="287" r:id="rId20"/>
    <p:sldId id="271" r:id="rId21"/>
    <p:sldId id="272" r:id="rId22"/>
    <p:sldId id="284" r:id="rId23"/>
    <p:sldId id="264" r:id="rId24"/>
    <p:sldId id="265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19" autoAdjust="0"/>
    <p:restoredTop sz="90053" autoAdjust="0"/>
  </p:normalViewPr>
  <p:slideViewPr>
    <p:cSldViewPr>
      <p:cViewPr varScale="1">
        <p:scale>
          <a:sx n="66" d="100"/>
          <a:sy n="66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2" Type="http://schemas.openxmlformats.org/officeDocument/2006/relationships/image" Target="../media/image6.wmf"/><Relationship Id="rId1" Type="http://schemas.openxmlformats.org/officeDocument/2006/relationships/image" Target="../media/image4.wmf"/><Relationship Id="rId6" Type="http://schemas.openxmlformats.org/officeDocument/2006/relationships/image" Target="../media/image5.wmf"/><Relationship Id="rId5" Type="http://schemas.openxmlformats.org/officeDocument/2006/relationships/image" Target="../media/image10.wmf"/><Relationship Id="rId4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4.wmf"/><Relationship Id="rId4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1F782E-9BA9-4B68-89F0-9014AEA7AE65}" type="datetimeFigureOut">
              <a:rPr lang="en-US" smtClean="0"/>
              <a:pPr/>
              <a:t>8/30/2011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4F546E-696F-43D2-B66D-BDBBEED1CF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410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F546E-696F-43D2-B66D-BDBBEED1CFB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F546E-696F-43D2-B66D-BDBBEED1CFB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F546E-696F-43D2-B66D-BDBBEED1CFB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F546E-696F-43D2-B66D-BDBBEED1CFB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F546E-696F-43D2-B66D-BDBBEED1CFB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F546E-696F-43D2-B66D-BDBBEED1CFB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F546E-696F-43D2-B66D-BDBBEED1CFB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F546E-696F-43D2-B66D-BDBBEED1CFB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F546E-696F-43D2-B66D-BDBBEED1CFB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F546E-696F-43D2-B66D-BDBBEED1CFB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F546E-696F-43D2-B66D-BDBBEED1CFBD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F546E-696F-43D2-B66D-BDBBEED1CFB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F546E-696F-43D2-B66D-BDBBEED1CFB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F546E-696F-43D2-B66D-BDBBEED1CFBD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F546E-696F-43D2-B66D-BDBBEED1CFBD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F546E-696F-43D2-B66D-BDBBEED1CFBD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F546E-696F-43D2-B66D-BDBBEED1CFBD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F546E-696F-43D2-B66D-BDBBEED1CFB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F0DA8-6B3A-4F2F-8A69-8ECB26ABEF7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F546E-696F-43D2-B66D-BDBBEED1CFB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F546E-696F-43D2-B66D-BDBBEED1CFB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F546E-696F-43D2-B66D-BDBBEED1CFB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F546E-696F-43D2-B66D-BDBBEED1CFB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F546E-696F-43D2-B66D-BDBBEED1CFB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CDA-E5E2-4510-A8A5-1AFD3FFAA29C}" type="datetime1">
              <a:rPr lang="en-US" smtClean="0"/>
              <a:t>8/30/2011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E7944-458D-4960-BF01-00575EAF94B8}" type="datetime1">
              <a:rPr lang="en-US" smtClean="0"/>
              <a:t>8/30/2011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F8EC5-E227-4316-ABBC-8504DE9953AF}" type="datetime1">
              <a:rPr lang="en-US" smtClean="0"/>
              <a:t>8/30/2011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 baseline="0"/>
            </a:lvl1pPr>
            <a:lvl2pPr>
              <a:defRPr sz="2400" baseline="0"/>
            </a:lvl2pPr>
            <a:lvl3pPr>
              <a:defRPr sz="2200" baseline="0"/>
            </a:lvl3pPr>
            <a:lvl4pPr>
              <a:defRPr sz="1800" baseline="0"/>
            </a:lvl4pPr>
            <a:lvl5pPr>
              <a:defRPr sz="1600" baseline="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9115-AFC8-4B5C-B6B3-E9C2519B161A}" type="datetime1">
              <a:rPr lang="en-US" smtClean="0"/>
              <a:t>8/30/2011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76C1F-2BC2-439E-8A3E-20555DFB1247}" type="datetime1">
              <a:rPr lang="en-US" smtClean="0"/>
              <a:t>8/30/2011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02FB-6CC6-42A9-BB19-CFBE40469D5F}" type="datetime1">
              <a:rPr lang="en-US" smtClean="0"/>
              <a:t>8/30/2011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C572-FFE9-41E3-9682-0B4CCF1BB06D}" type="datetime1">
              <a:rPr lang="en-US" smtClean="0"/>
              <a:t>8/30/2011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3AA7F-4E7E-472B-9630-BD214B3002C9}" type="datetime1">
              <a:rPr lang="en-US" smtClean="0"/>
              <a:t>8/30/2011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D1FD0-58CE-479C-9C4C-9C35836F5382}" type="datetime1">
              <a:rPr lang="en-US" smtClean="0"/>
              <a:t>8/30/2011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88CF4-AD7A-4D96-B40F-3DC8DCF88FD0}" type="datetime1">
              <a:rPr lang="en-US" smtClean="0"/>
              <a:t>8/30/2011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19998-8D6A-4AD4-8F24-2BD003A235D3}" type="datetime1">
              <a:rPr lang="en-US" smtClean="0"/>
              <a:t>8/30/2011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391DA-5F66-4D47-AA18-0D962B13D480}" type="datetime1">
              <a:rPr lang="en-US" smtClean="0"/>
              <a:t>8/30/2011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F3FE8-7B00-4D7C-A109-C663D3C959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8.wmf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5.wmf"/><Relationship Id="rId12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9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18.bin"/><Relationship Id="rId3" Type="http://schemas.openxmlformats.org/officeDocument/2006/relationships/notesSlide" Target="../notesSlides/notesSlide17.xml"/><Relationship Id="rId21" Type="http://schemas.openxmlformats.org/officeDocument/2006/relationships/image" Target="../media/image9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14.bin"/><Relationship Id="rId1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wmf"/><Relationship Id="rId20" Type="http://schemas.openxmlformats.org/officeDocument/2006/relationships/oleObject" Target="../embeddings/oleObject20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8.wmf"/><Relationship Id="rId5" Type="http://schemas.openxmlformats.org/officeDocument/2006/relationships/image" Target="../media/image4.wmf"/><Relationship Id="rId15" Type="http://schemas.openxmlformats.org/officeDocument/2006/relationships/oleObject" Target="../embeddings/oleObject16.bin"/><Relationship Id="rId10" Type="http://schemas.openxmlformats.org/officeDocument/2006/relationships/oleObject" Target="../embeddings/oleObject13.bin"/><Relationship Id="rId19" Type="http://schemas.openxmlformats.org/officeDocument/2006/relationships/oleObject" Target="../embeddings/oleObject19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15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8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7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/>
          <a:p>
            <a:r>
              <a:rPr lang="en-US" dirty="0" smtClean="0"/>
              <a:t>Queries with Difference on Probabilistic 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81200"/>
          </a:xfrm>
          <a:noFill/>
          <a:ln w="28575">
            <a:noFill/>
          </a:ln>
        </p:spPr>
        <p:txBody>
          <a:bodyPr>
            <a:normAutofit fontScale="92500" lnSpcReduction="20000"/>
          </a:bodyPr>
          <a:lstStyle/>
          <a:p>
            <a:r>
              <a:rPr lang="en-US" sz="3000" dirty="0" err="1" smtClean="0">
                <a:solidFill>
                  <a:schemeClr val="bg1">
                    <a:lumMod val="50000"/>
                  </a:schemeClr>
                </a:solidFill>
              </a:rPr>
              <a:t>Sanjeev</a:t>
            </a:r>
            <a:r>
              <a:rPr lang="en-US" sz="30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3000" dirty="0" err="1" smtClean="0">
                <a:solidFill>
                  <a:schemeClr val="bg1">
                    <a:lumMod val="50000"/>
                  </a:schemeClr>
                </a:solidFill>
              </a:rPr>
              <a:t>Khanna</a:t>
            </a:r>
            <a:endParaRPr lang="en-US" sz="30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3000" dirty="0" err="1" smtClean="0">
                <a:solidFill>
                  <a:srgbClr val="C00000"/>
                </a:solidFill>
              </a:rPr>
              <a:t>Sudeepa</a:t>
            </a:r>
            <a:r>
              <a:rPr lang="en-US" sz="3000" dirty="0" smtClean="0">
                <a:solidFill>
                  <a:srgbClr val="C00000"/>
                </a:solidFill>
              </a:rPr>
              <a:t> Roy</a:t>
            </a:r>
          </a:p>
          <a:p>
            <a:r>
              <a:rPr lang="en-US" sz="3000" dirty="0" smtClean="0">
                <a:solidFill>
                  <a:schemeClr val="bg1">
                    <a:lumMod val="50000"/>
                  </a:schemeClr>
                </a:solidFill>
              </a:rPr>
              <a:t>Val </a:t>
            </a:r>
            <a:r>
              <a:rPr lang="en-US" sz="3000" dirty="0" err="1" smtClean="0">
                <a:solidFill>
                  <a:schemeClr val="bg1">
                    <a:lumMod val="50000"/>
                  </a:schemeClr>
                </a:solidFill>
              </a:rPr>
              <a:t>Tannen</a:t>
            </a:r>
            <a:endParaRPr lang="en-US" sz="30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2600" dirty="0" smtClean="0">
              <a:solidFill>
                <a:srgbClr val="002060"/>
              </a:solidFill>
            </a:endParaRPr>
          </a:p>
          <a:p>
            <a:r>
              <a:rPr lang="en-US" sz="2200" dirty="0" smtClean="0"/>
              <a:t>University of Pennsylvania</a:t>
            </a:r>
            <a:endParaRPr lang="en-US" sz="2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Difference Rank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4582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Define difference rank </a:t>
            </a:r>
            <a:r>
              <a:rPr lang="en-US" dirty="0" smtClean="0">
                <a:solidFill>
                  <a:schemeClr val="accent1"/>
                </a:solidFill>
              </a:rPr>
              <a:t>(q) </a:t>
            </a:r>
            <a:r>
              <a:rPr lang="en-US" dirty="0" smtClean="0"/>
              <a:t>of query </a:t>
            </a:r>
            <a:r>
              <a:rPr lang="en-US" dirty="0" smtClean="0">
                <a:solidFill>
                  <a:schemeClr val="accent1"/>
                </a:solidFill>
              </a:rPr>
              <a:t>q</a:t>
            </a:r>
            <a:r>
              <a:rPr lang="en-US" dirty="0" smtClean="0"/>
              <a:t> recursively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(R) = 0</a:t>
            </a:r>
          </a:p>
          <a:p>
            <a:pPr lvl="1"/>
            <a:endParaRPr lang="en-US" sz="1400" dirty="0" smtClean="0">
              <a:solidFill>
                <a:schemeClr val="accent1"/>
              </a:solidFill>
            </a:endParaRP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(q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>
                <a:solidFill>
                  <a:schemeClr val="accent1"/>
                </a:solidFill>
              </a:rPr>
              <a:t> - q</a:t>
            </a:r>
            <a:r>
              <a:rPr lang="en-US" baseline="-25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>
                <a:solidFill>
                  <a:schemeClr val="accent1"/>
                </a:solidFill>
              </a:rPr>
              <a:t>) = (q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>
                <a:solidFill>
                  <a:schemeClr val="accent1"/>
                </a:solidFill>
              </a:rPr>
              <a:t>) + (q</a:t>
            </a:r>
            <a:r>
              <a:rPr lang="en-US" baseline="-25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>
                <a:solidFill>
                  <a:schemeClr val="accent1"/>
                </a:solidFill>
              </a:rPr>
              <a:t>) + 1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R – S : </a:t>
            </a:r>
            <a:r>
              <a:rPr lang="en-US" dirty="0"/>
              <a:t>rank </a:t>
            </a:r>
            <a:r>
              <a:rPr lang="en-US" dirty="0" smtClean="0"/>
              <a:t>1</a:t>
            </a:r>
          </a:p>
          <a:p>
            <a:pPr lvl="2"/>
            <a:endParaRPr lang="en-US" sz="1400" dirty="0" smtClean="0">
              <a:solidFill>
                <a:schemeClr val="accent1"/>
              </a:solidFill>
            </a:endParaRP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(q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>
                <a:solidFill>
                  <a:schemeClr val="accent1"/>
                </a:solidFill>
              </a:rPr>
              <a:t> ⋈ q</a:t>
            </a:r>
            <a:r>
              <a:rPr lang="en-US" baseline="-25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>
                <a:solidFill>
                  <a:schemeClr val="accent1"/>
                </a:solidFill>
              </a:rPr>
              <a:t>) = (q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>
                <a:solidFill>
                  <a:schemeClr val="accent1"/>
                </a:solidFill>
              </a:rPr>
              <a:t>) + (q</a:t>
            </a:r>
            <a:r>
              <a:rPr lang="en-US" baseline="-25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>
                <a:solidFill>
                  <a:schemeClr val="accent1"/>
                </a:solidFill>
              </a:rPr>
              <a:t>)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(R – S</a:t>
            </a:r>
            <a:r>
              <a:rPr lang="en-US" baseline="-25000" dirty="0">
                <a:solidFill>
                  <a:srgbClr val="C00000"/>
                </a:solidFill>
              </a:rPr>
              <a:t>1</a:t>
            </a:r>
            <a:r>
              <a:rPr lang="en-US" dirty="0" smtClean="0">
                <a:solidFill>
                  <a:srgbClr val="C00000"/>
                </a:solidFill>
              </a:rPr>
              <a:t>)  ⋈   (</a:t>
            </a:r>
            <a:r>
              <a:rPr lang="en-US" dirty="0">
                <a:solidFill>
                  <a:srgbClr val="C00000"/>
                </a:solidFill>
              </a:rPr>
              <a:t>R - S</a:t>
            </a:r>
            <a:r>
              <a:rPr lang="en-US" baseline="-25000" dirty="0">
                <a:solidFill>
                  <a:srgbClr val="C00000"/>
                </a:solidFill>
              </a:rPr>
              <a:t>2</a:t>
            </a:r>
            <a:r>
              <a:rPr lang="en-US" dirty="0">
                <a:solidFill>
                  <a:srgbClr val="C00000"/>
                </a:solidFill>
              </a:rPr>
              <a:t>) :</a:t>
            </a:r>
            <a:r>
              <a:rPr lang="en-US" dirty="0"/>
              <a:t> rank 2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(R - T</a:t>
            </a:r>
            <a:r>
              <a:rPr lang="en-US" baseline="-25000" dirty="0">
                <a:solidFill>
                  <a:srgbClr val="C00000"/>
                </a:solidFill>
              </a:rPr>
              <a:t>1</a:t>
            </a:r>
            <a:r>
              <a:rPr lang="en-US" dirty="0">
                <a:solidFill>
                  <a:srgbClr val="C00000"/>
                </a:solidFill>
              </a:rPr>
              <a:t>) </a:t>
            </a:r>
            <a:r>
              <a:rPr lang="en-US" dirty="0" smtClean="0">
                <a:solidFill>
                  <a:srgbClr val="C00000"/>
                </a:solidFill>
              </a:rPr>
              <a:t>  ⋈   T</a:t>
            </a:r>
            <a:r>
              <a:rPr lang="en-US" baseline="-25000" dirty="0" smtClean="0">
                <a:solidFill>
                  <a:srgbClr val="C00000"/>
                </a:solidFill>
              </a:rPr>
              <a:t>2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: </a:t>
            </a:r>
            <a:r>
              <a:rPr lang="en-US" dirty="0"/>
              <a:t>rank </a:t>
            </a:r>
            <a:r>
              <a:rPr lang="en-US" dirty="0" smtClean="0"/>
              <a:t>1</a:t>
            </a:r>
          </a:p>
          <a:p>
            <a:pPr lvl="2"/>
            <a:endParaRPr lang="en-US" sz="1400" dirty="0" smtClean="0">
              <a:solidFill>
                <a:schemeClr val="accent1"/>
              </a:solidFill>
            </a:endParaRP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(q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</a:t>
            </a:r>
            <a:r>
              <a:rPr lang="en-US" dirty="0" smtClean="0">
                <a:solidFill>
                  <a:schemeClr val="accent1"/>
                </a:solidFill>
              </a:rPr>
              <a:t> q</a:t>
            </a:r>
            <a:r>
              <a:rPr lang="en-US" baseline="-25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>
                <a:solidFill>
                  <a:schemeClr val="accent1"/>
                </a:solidFill>
              </a:rPr>
              <a:t>) = max ((q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>
                <a:solidFill>
                  <a:schemeClr val="accent1"/>
                </a:solidFill>
              </a:rPr>
              <a:t>), (q</a:t>
            </a:r>
            <a:r>
              <a:rPr lang="en-US" baseline="-25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>
                <a:solidFill>
                  <a:schemeClr val="accent1"/>
                </a:solidFill>
              </a:rPr>
              <a:t>))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(R – S</a:t>
            </a:r>
            <a:r>
              <a:rPr lang="en-US" baseline="-25000" dirty="0">
                <a:solidFill>
                  <a:srgbClr val="C00000"/>
                </a:solidFill>
              </a:rPr>
              <a:t>1</a:t>
            </a:r>
            <a:r>
              <a:rPr lang="en-US" dirty="0">
                <a:solidFill>
                  <a:srgbClr val="C00000"/>
                </a:solidFill>
              </a:rPr>
              <a:t>) ⋈ (R - S</a:t>
            </a:r>
            <a:r>
              <a:rPr lang="en-US" baseline="-25000" dirty="0">
                <a:solidFill>
                  <a:srgbClr val="C00000"/>
                </a:solidFill>
              </a:rPr>
              <a:t>2</a:t>
            </a:r>
            <a:r>
              <a:rPr lang="en-US" dirty="0" smtClean="0">
                <a:solidFill>
                  <a:srgbClr val="C00000"/>
                </a:solidFill>
              </a:rPr>
              <a:t>)  </a:t>
            </a:r>
            <a:r>
              <a:rPr lang="en-US" b="1" dirty="0" smtClean="0">
                <a:solidFill>
                  <a:srgbClr val="C00000"/>
                </a:solidFill>
                <a:sym typeface="Symbol"/>
              </a:rPr>
              <a:t></a:t>
            </a:r>
            <a:r>
              <a:rPr lang="en-US" dirty="0">
                <a:solidFill>
                  <a:srgbClr val="C00000"/>
                </a:solidFill>
                <a:sym typeface="Symbol"/>
              </a:rPr>
              <a:t> </a:t>
            </a:r>
            <a:r>
              <a:rPr lang="en-US" dirty="0" smtClean="0">
                <a:solidFill>
                  <a:srgbClr val="C00000"/>
                </a:solidFill>
                <a:sym typeface="Symbol"/>
              </a:rPr>
              <a:t>  </a:t>
            </a:r>
            <a:r>
              <a:rPr lang="en-US" dirty="0" smtClean="0">
                <a:solidFill>
                  <a:srgbClr val="C00000"/>
                </a:solidFill>
              </a:rPr>
              <a:t>(</a:t>
            </a:r>
            <a:r>
              <a:rPr lang="en-US" dirty="0">
                <a:solidFill>
                  <a:srgbClr val="C00000"/>
                </a:solidFill>
              </a:rPr>
              <a:t>R - T</a:t>
            </a:r>
            <a:r>
              <a:rPr lang="en-US" baseline="-25000" dirty="0">
                <a:solidFill>
                  <a:srgbClr val="C00000"/>
                </a:solidFill>
              </a:rPr>
              <a:t>1</a:t>
            </a:r>
            <a:r>
              <a:rPr lang="en-US" dirty="0">
                <a:solidFill>
                  <a:srgbClr val="C00000"/>
                </a:solidFill>
              </a:rPr>
              <a:t>) ⋈ T</a:t>
            </a:r>
            <a:r>
              <a:rPr lang="en-US" baseline="-25000" dirty="0">
                <a:solidFill>
                  <a:srgbClr val="C00000"/>
                </a:solidFill>
              </a:rPr>
              <a:t>2</a:t>
            </a:r>
            <a:r>
              <a:rPr lang="en-US" dirty="0">
                <a:solidFill>
                  <a:srgbClr val="C00000"/>
                </a:solidFill>
              </a:rPr>
              <a:t> : </a:t>
            </a:r>
            <a:r>
              <a:rPr lang="en-US" dirty="0"/>
              <a:t>rank 2 </a:t>
            </a:r>
            <a:endParaRPr lang="en-US" dirty="0" smtClean="0"/>
          </a:p>
          <a:p>
            <a:pPr lvl="2"/>
            <a:endParaRPr lang="en-US" sz="1500" dirty="0" smtClean="0">
              <a:solidFill>
                <a:schemeClr val="accent1"/>
              </a:solidFill>
            </a:endParaRPr>
          </a:p>
          <a:p>
            <a:pPr lvl="1"/>
            <a:r>
              <a:rPr lang="en-US" dirty="0" smtClean="0"/>
              <a:t>Select, project: rank remains the same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652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76400"/>
            <a:ext cx="8229600" cy="3200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FPRAS </a:t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sz="3600" dirty="0" smtClean="0">
                <a:solidFill>
                  <a:schemeClr val="accent1"/>
                </a:solidFill>
              </a:rPr>
              <a:t>for queries q with (q) = 1</a:t>
            </a:r>
            <a:r>
              <a:rPr lang="en-US" sz="3600" dirty="0">
                <a:solidFill>
                  <a:schemeClr val="accent1"/>
                </a:solidFill>
              </a:rPr>
              <a:t/>
            </a:r>
            <a:br>
              <a:rPr lang="en-US" sz="3600" dirty="0">
                <a:solidFill>
                  <a:schemeClr val="accent1"/>
                </a:solidFill>
              </a:rPr>
            </a:br>
            <a:r>
              <a:rPr lang="en-US" sz="3600" dirty="0" smtClean="0">
                <a:solidFill>
                  <a:schemeClr val="accent1"/>
                </a:solidFill>
              </a:rPr>
              <a:t>given some conditions hold</a:t>
            </a:r>
            <a:br>
              <a:rPr lang="en-US" sz="3600" dirty="0" smtClean="0">
                <a:solidFill>
                  <a:schemeClr val="accent1"/>
                </a:solidFill>
              </a:rPr>
            </a:br>
            <a:r>
              <a:rPr lang="en-US" sz="3600" dirty="0" smtClean="0">
                <a:solidFill>
                  <a:schemeClr val="accent1"/>
                </a:solidFill>
              </a:rPr>
              <a:t/>
            </a:r>
            <a:br>
              <a:rPr lang="en-US" sz="3600" dirty="0" smtClean="0">
                <a:solidFill>
                  <a:schemeClr val="accent1"/>
                </a:solidFill>
              </a:rPr>
            </a:br>
            <a:r>
              <a:rPr lang="en-US" sz="2800" dirty="0" smtClean="0"/>
              <a:t>(</a:t>
            </a:r>
            <a:r>
              <a:rPr lang="en-US" sz="2800" dirty="0" err="1" smtClean="0"/>
              <a:t>inapproximable</a:t>
            </a:r>
            <a:r>
              <a:rPr lang="en-US" sz="2800" dirty="0" smtClean="0"/>
              <a:t> for </a:t>
            </a:r>
            <a:r>
              <a:rPr lang="en-US" sz="2800" dirty="0"/>
              <a:t>(q) </a:t>
            </a:r>
            <a:r>
              <a:rPr lang="en-US" sz="2800" dirty="0" smtClean="0"/>
              <a:t>= 1 in general)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Steps in FPRAS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>
                <a:solidFill>
                  <a:schemeClr val="accent2"/>
                </a:solidFill>
              </a:rPr>
              <a:t>Step 1</a:t>
            </a:r>
            <a:r>
              <a:rPr lang="en-US" dirty="0" smtClean="0"/>
              <a:t>: Compute </a:t>
            </a:r>
            <a:r>
              <a:rPr lang="en-US" dirty="0" err="1" smtClean="0"/>
              <a:t>boolean</a:t>
            </a:r>
            <a:r>
              <a:rPr lang="en-US" dirty="0" smtClean="0"/>
              <a:t> provenance of </a:t>
            </a:r>
            <a:r>
              <a:rPr lang="en-US" dirty="0" smtClean="0">
                <a:solidFill>
                  <a:schemeClr val="accent1"/>
                </a:solidFill>
              </a:rPr>
              <a:t>q[D] </a:t>
            </a:r>
            <a:r>
              <a:rPr lang="en-US" dirty="0" smtClean="0"/>
              <a:t>for any query </a:t>
            </a:r>
            <a:r>
              <a:rPr lang="en-US" dirty="0" smtClean="0">
                <a:solidFill>
                  <a:schemeClr val="accent1"/>
                </a:solidFill>
              </a:rPr>
              <a:t>q </a:t>
            </a:r>
            <a:r>
              <a:rPr lang="en-US" dirty="0" smtClean="0"/>
              <a:t> with </a:t>
            </a:r>
            <a:r>
              <a:rPr lang="en-US" dirty="0" smtClean="0">
                <a:solidFill>
                  <a:schemeClr val="accent1"/>
                </a:solidFill>
              </a:rPr>
              <a:t>(q) = 1</a:t>
            </a:r>
          </a:p>
          <a:p>
            <a:endParaRPr lang="en-US" dirty="0" smtClean="0">
              <a:solidFill>
                <a:schemeClr val="accent1"/>
              </a:solidFill>
            </a:endParaRPr>
          </a:p>
          <a:p>
            <a:r>
              <a:rPr lang="en-US" dirty="0" smtClean="0">
                <a:solidFill>
                  <a:schemeClr val="accent2"/>
                </a:solidFill>
              </a:rPr>
              <a:t>Step 2</a:t>
            </a:r>
            <a:r>
              <a:rPr lang="en-US" dirty="0" smtClean="0"/>
              <a:t>: Write the </a:t>
            </a:r>
            <a:r>
              <a:rPr lang="en-US" dirty="0" err="1" smtClean="0"/>
              <a:t>boolean</a:t>
            </a:r>
            <a:r>
              <a:rPr lang="en-US" dirty="0" smtClean="0"/>
              <a:t> provenance in a “</a:t>
            </a:r>
            <a:r>
              <a:rPr lang="en-US" dirty="0" smtClean="0">
                <a:solidFill>
                  <a:srgbClr val="C00000"/>
                </a:solidFill>
              </a:rPr>
              <a:t>Probability Friendly Form</a:t>
            </a:r>
            <a:r>
              <a:rPr lang="en-US" dirty="0" smtClean="0"/>
              <a:t>” (if possible)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2"/>
                </a:solidFill>
              </a:rPr>
              <a:t>Step 3</a:t>
            </a:r>
            <a:r>
              <a:rPr lang="en-US" dirty="0" smtClean="0"/>
              <a:t>: FPRAS inspired by Karp-</a:t>
            </a:r>
            <a:r>
              <a:rPr lang="en-US" dirty="0" err="1" smtClean="0"/>
              <a:t>Luby</a:t>
            </a:r>
            <a:r>
              <a:rPr lang="en-US" dirty="0" smtClean="0"/>
              <a:t> framework</a:t>
            </a:r>
          </a:p>
          <a:p>
            <a:pPr lvl="1">
              <a:buNone/>
            </a:pPr>
            <a:endParaRPr lang="en-US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en-US" dirty="0" smtClean="0"/>
          </a:p>
          <a:p>
            <a:pPr marL="342900" lvl="1" indent="-34290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Boolean Provenance for Queries q </a:t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dirty="0" err="1" smtClean="0">
                <a:solidFill>
                  <a:srgbClr val="0070C0"/>
                </a:solidFill>
              </a:rPr>
              <a:t>s.t</a:t>
            </a:r>
            <a:r>
              <a:rPr lang="en-US" dirty="0" smtClean="0">
                <a:solidFill>
                  <a:srgbClr val="0070C0"/>
                </a:solidFill>
              </a:rPr>
              <a:t>. </a:t>
            </a:r>
            <a:r>
              <a:rPr lang="en-US" dirty="0" smtClean="0">
                <a:solidFill>
                  <a:schemeClr val="accent1"/>
                </a:solidFill>
              </a:rPr>
              <a:t>(q) = 1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153400" cy="4305299"/>
          </a:xfrm>
        </p:spPr>
        <p:txBody>
          <a:bodyPr/>
          <a:lstStyle/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Lemma:</a:t>
            </a:r>
          </a:p>
          <a:p>
            <a:pPr>
              <a:buNone/>
            </a:pPr>
            <a:r>
              <a:rPr lang="en-US" sz="2400" dirty="0" smtClean="0"/>
              <a:t>For any </a:t>
            </a:r>
            <a:r>
              <a:rPr lang="en-US" sz="2400" dirty="0" smtClean="0">
                <a:solidFill>
                  <a:schemeClr val="accent1"/>
                </a:solidFill>
              </a:rPr>
              <a:t>q</a:t>
            </a:r>
            <a:r>
              <a:rPr lang="en-US" sz="2400" dirty="0" smtClean="0"/>
              <a:t> with </a:t>
            </a:r>
            <a:r>
              <a:rPr lang="en-US" sz="2400" dirty="0" smtClean="0">
                <a:solidFill>
                  <a:schemeClr val="accent1"/>
                </a:solidFill>
              </a:rPr>
              <a:t>(q) = 1, </a:t>
            </a:r>
            <a:r>
              <a:rPr lang="en-US" sz="2400" dirty="0" smtClean="0"/>
              <a:t>on any </a:t>
            </a:r>
            <a:r>
              <a:rPr lang="en-US" sz="2400" dirty="0" smtClean="0">
                <a:solidFill>
                  <a:schemeClr val="accent1"/>
                </a:solidFill>
              </a:rPr>
              <a:t>D</a:t>
            </a:r>
            <a:r>
              <a:rPr lang="en-US" sz="2400" dirty="0" smtClean="0"/>
              <a:t>,  the provenance </a:t>
            </a:r>
            <a:r>
              <a:rPr lang="en-US" sz="2400" dirty="0">
                <a:solidFill>
                  <a:schemeClr val="accent1"/>
                </a:solidFill>
                <a:sym typeface="Symbol"/>
              </a:rPr>
              <a:t>f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of </a:t>
            </a:r>
            <a:r>
              <a:rPr lang="en-US" sz="2400" dirty="0" smtClean="0">
                <a:solidFill>
                  <a:schemeClr val="accent1"/>
                </a:solidFill>
              </a:rPr>
              <a:t>q(D)</a:t>
            </a:r>
            <a:r>
              <a:rPr lang="en-US" sz="2400" dirty="0" smtClean="0"/>
              <a:t> has form</a:t>
            </a:r>
            <a:endParaRPr lang="en-US" dirty="0"/>
          </a:p>
          <a:p>
            <a:pPr>
              <a:buNone/>
            </a:pPr>
            <a:r>
              <a:rPr lang="en-US" dirty="0" smtClean="0"/>
              <a:t>    		</a:t>
            </a:r>
          </a:p>
          <a:p>
            <a:pPr>
              <a:buNone/>
            </a:pPr>
            <a:endParaRPr lang="en-US" sz="2200" dirty="0"/>
          </a:p>
          <a:p>
            <a:pPr>
              <a:buNone/>
            </a:pPr>
            <a:endParaRPr lang="en-US" sz="2200" dirty="0" smtClean="0"/>
          </a:p>
          <a:p>
            <a:endParaRPr lang="en-US" dirty="0" smtClean="0">
              <a:sym typeface="Symbol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accent1"/>
                </a:solidFill>
                <a:sym typeface="Symbol"/>
              </a:rPr>
              <a:t>f</a:t>
            </a:r>
            <a:r>
              <a:rPr lang="en-US" dirty="0" smtClean="0">
                <a:sym typeface="Symbol"/>
              </a:rPr>
              <a:t> is poly-size in 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n = |D|, </a:t>
            </a:r>
            <a:r>
              <a:rPr lang="en-US" dirty="0" smtClean="0">
                <a:sym typeface="Symbol"/>
              </a:rPr>
              <a:t>poly-time computable</a:t>
            </a:r>
          </a:p>
          <a:p>
            <a:pPr lvl="1"/>
            <a:endParaRPr lang="en-US" sz="2200" dirty="0">
              <a:sym typeface="Symbol"/>
            </a:endParaRP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7558486"/>
              </p:ext>
            </p:extLst>
          </p:nvPr>
        </p:nvGraphicFramePr>
        <p:xfrm>
          <a:off x="381000" y="3581400"/>
          <a:ext cx="838676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1" name="Equation" r:id="rId4" imgW="2552400" imgH="253800" progId="Equation.3">
                  <p:embed/>
                </p:oleObj>
              </mc:Choice>
              <mc:Fallback>
                <p:oleObj name="Equation" r:id="rId4" imgW="2552400" imgH="253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581400"/>
                        <a:ext cx="8386763" cy="584200"/>
                      </a:xfrm>
                      <a:prstGeom prst="rect">
                        <a:avLst/>
                      </a:prstGeom>
                      <a:solidFill>
                        <a:srgbClr val="C3D69B"/>
                      </a:solidFill>
                      <a:ln w="9525">
                        <a:solidFill>
                          <a:srgbClr val="4F6228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Probability Friendly Form (PFF)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88257" y="5257800"/>
            <a:ext cx="8077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If </a:t>
            </a:r>
            <a:r>
              <a:rPr lang="en-US" sz="2400" dirty="0" smtClean="0">
                <a:solidFill>
                  <a:schemeClr val="accent1"/>
                </a:solidFill>
              </a:rPr>
              <a:t>f</a:t>
            </a:r>
            <a:r>
              <a:rPr lang="en-US" sz="2400" dirty="0" smtClean="0">
                <a:solidFill>
                  <a:schemeClr val="tx1"/>
                </a:solidFill>
              </a:rPr>
              <a:t> is in PFF, we can </a:t>
            </a:r>
            <a:r>
              <a:rPr lang="en-US" sz="2400" smtClean="0">
                <a:solidFill>
                  <a:schemeClr val="tx1"/>
                </a:solidFill>
              </a:rPr>
              <a:t>approximate </a:t>
            </a:r>
            <a:r>
              <a:rPr lang="en-US" sz="2400" smtClean="0">
                <a:solidFill>
                  <a:srgbClr val="4F81BD"/>
                </a:solidFill>
                <a:latin typeface="Stencil" pitchFamily="82" charset="0"/>
              </a:rPr>
              <a:t>P</a:t>
            </a:r>
            <a:r>
              <a:rPr lang="en-US" sz="2400" smtClean="0">
                <a:solidFill>
                  <a:schemeClr val="accent1"/>
                </a:solidFill>
              </a:rPr>
              <a:t>[f</a:t>
            </a:r>
            <a:r>
              <a:rPr lang="en-US" sz="2400" dirty="0" smtClean="0">
                <a:solidFill>
                  <a:schemeClr val="accent1"/>
                </a:solidFill>
              </a:rPr>
              <a:t>]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using </a:t>
            </a:r>
            <a:r>
              <a:rPr lang="en-US" sz="2400" b="1" dirty="0" smtClean="0">
                <a:solidFill>
                  <a:schemeClr val="tx1"/>
                </a:solidFill>
              </a:rPr>
              <a:t>Karp-</a:t>
            </a:r>
            <a:r>
              <a:rPr lang="en-US" sz="2400" b="1" dirty="0" err="1" smtClean="0">
                <a:solidFill>
                  <a:schemeClr val="tx1"/>
                </a:solidFill>
              </a:rPr>
              <a:t>Luby</a:t>
            </a:r>
            <a:r>
              <a:rPr lang="en-US" sz="2400" b="1" dirty="0" smtClean="0">
                <a:solidFill>
                  <a:schemeClr val="tx1"/>
                </a:solidFill>
              </a:rPr>
              <a:t> Framework 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370195"/>
              </p:ext>
            </p:extLst>
          </p:nvPr>
        </p:nvGraphicFramePr>
        <p:xfrm>
          <a:off x="457200" y="2884714"/>
          <a:ext cx="8008257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6" name="Equation" r:id="rId4" imgW="2552400" imgH="253800" progId="Equation.3">
                  <p:embed/>
                </p:oleObj>
              </mc:Choice>
              <mc:Fallback>
                <p:oleObj name="Equation" r:id="rId4" imgW="2552400" imgH="253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884714"/>
                        <a:ext cx="8008257" cy="584200"/>
                      </a:xfrm>
                      <a:prstGeom prst="rect">
                        <a:avLst/>
                      </a:prstGeom>
                      <a:solidFill>
                        <a:srgbClr val="C3D69B"/>
                      </a:solidFill>
                      <a:ln w="9525">
                        <a:solidFill>
                          <a:srgbClr val="4F6228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5834525"/>
              </p:ext>
            </p:extLst>
          </p:nvPr>
        </p:nvGraphicFramePr>
        <p:xfrm>
          <a:off x="600075" y="4059238"/>
          <a:ext cx="7789863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7" name="Equation" r:id="rId6" imgW="2654280" imgH="215640" progId="Equation.3">
                  <p:embed/>
                </p:oleObj>
              </mc:Choice>
              <mc:Fallback>
                <p:oleObj name="Equation" r:id="rId6" imgW="265428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5" y="4059238"/>
                        <a:ext cx="7789863" cy="62865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 w="9525">
                        <a:solidFill>
                          <a:srgbClr val="4F6228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Down Arrow 8"/>
          <p:cNvSpPr/>
          <p:nvPr/>
        </p:nvSpPr>
        <p:spPr>
          <a:xfrm>
            <a:off x="4495800" y="3552371"/>
            <a:ext cx="5334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3400" y="1676400"/>
            <a:ext cx="8153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chemeClr val="accent1"/>
                </a:solidFill>
              </a:rPr>
              <a:t>f</a:t>
            </a:r>
            <a:r>
              <a:rPr lang="en-US" sz="2600" dirty="0" smtClean="0"/>
              <a:t> is in PFF, if the negated DNF-s can be written in poly-size </a:t>
            </a:r>
            <a:r>
              <a:rPr lang="en-US" sz="2600" dirty="0" smtClean="0">
                <a:solidFill>
                  <a:srgbClr val="C00000"/>
                </a:solidFill>
              </a:rPr>
              <a:t>d-DNNF</a:t>
            </a:r>
            <a:r>
              <a:rPr lang="en-US" sz="2600" dirty="0" smtClean="0"/>
              <a:t>s (next slide)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d-DNNF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err="1" smtClean="0"/>
              <a:t>Darwiche</a:t>
            </a:r>
            <a:r>
              <a:rPr lang="en-US" sz="2400" dirty="0" smtClean="0"/>
              <a:t> ’01, ’02, DM ’02</a:t>
            </a:r>
          </a:p>
          <a:p>
            <a:pPr>
              <a:buNone/>
            </a:pPr>
            <a:r>
              <a:rPr lang="en-US" sz="2400" u="sng" dirty="0" smtClean="0">
                <a:solidFill>
                  <a:srgbClr val="C00000"/>
                </a:solidFill>
              </a:rPr>
              <a:t>deterministic</a:t>
            </a:r>
            <a:r>
              <a:rPr lang="en-US" sz="2400" dirty="0" smtClean="0">
                <a:solidFill>
                  <a:srgbClr val="C00000"/>
                </a:solidFill>
              </a:rPr>
              <a:t> - </a:t>
            </a:r>
            <a:r>
              <a:rPr lang="en-US" sz="2400" u="sng" dirty="0" smtClean="0">
                <a:solidFill>
                  <a:srgbClr val="C00000"/>
                </a:solidFill>
              </a:rPr>
              <a:t>Decomposable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u="sng" dirty="0">
                <a:solidFill>
                  <a:srgbClr val="C00000"/>
                </a:solidFill>
              </a:rPr>
              <a:t>N</a:t>
            </a:r>
            <a:r>
              <a:rPr lang="en-US" sz="2400" u="sng" dirty="0" smtClean="0">
                <a:solidFill>
                  <a:srgbClr val="C00000"/>
                </a:solidFill>
              </a:rPr>
              <a:t>egation </a:t>
            </a:r>
            <a:r>
              <a:rPr lang="en-US" sz="2400" u="sng" dirty="0">
                <a:solidFill>
                  <a:srgbClr val="C00000"/>
                </a:solidFill>
              </a:rPr>
              <a:t>N</a:t>
            </a:r>
            <a:r>
              <a:rPr lang="en-US" sz="2400" u="sng" dirty="0" smtClean="0">
                <a:solidFill>
                  <a:srgbClr val="C00000"/>
                </a:solidFill>
              </a:rPr>
              <a:t>ormal </a:t>
            </a:r>
            <a:r>
              <a:rPr lang="en-US" sz="2400" u="sng" dirty="0">
                <a:solidFill>
                  <a:srgbClr val="C00000"/>
                </a:solidFill>
              </a:rPr>
              <a:t>F</a:t>
            </a:r>
            <a:r>
              <a:rPr lang="en-US" sz="2400" u="sng" dirty="0" smtClean="0">
                <a:solidFill>
                  <a:srgbClr val="C00000"/>
                </a:solidFill>
              </a:rPr>
              <a:t>orm</a:t>
            </a:r>
          </a:p>
          <a:p>
            <a:endParaRPr lang="en-US" sz="2400" dirty="0" smtClean="0"/>
          </a:p>
          <a:p>
            <a:pPr marL="342900" lvl="1" indent="-342900"/>
            <a:endParaRPr lang="en-US" sz="2600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   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6" name="Rectangular Callout 5"/>
          <p:cNvSpPr/>
          <p:nvPr/>
        </p:nvSpPr>
        <p:spPr>
          <a:xfrm>
            <a:off x="6096000" y="2590800"/>
            <a:ext cx="2743200" cy="685800"/>
          </a:xfrm>
          <a:prstGeom prst="wedgeRectCallout">
            <a:avLst>
              <a:gd name="adj1" fmla="val -5810"/>
              <a:gd name="adj2" fmla="val -100881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No internal node can have negation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" name="Rectangular Callout 6"/>
          <p:cNvSpPr/>
          <p:nvPr/>
        </p:nvSpPr>
        <p:spPr>
          <a:xfrm>
            <a:off x="228600" y="2590800"/>
            <a:ext cx="2743200" cy="685800"/>
          </a:xfrm>
          <a:prstGeom prst="wedgeRectCallout">
            <a:avLst>
              <a:gd name="adj1" fmla="val -5810"/>
              <a:gd name="adj2" fmla="val -100881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At most one child of a </a:t>
            </a:r>
            <a:r>
              <a:rPr lang="en-US" b="1" dirty="0" smtClean="0">
                <a:solidFill>
                  <a:srgbClr val="002060"/>
                </a:solidFill>
              </a:rPr>
              <a:t>+</a:t>
            </a:r>
            <a:r>
              <a:rPr lang="en-US" dirty="0" smtClean="0">
                <a:solidFill>
                  <a:srgbClr val="002060"/>
                </a:solidFill>
              </a:rPr>
              <a:t>-node is </a:t>
            </a:r>
            <a:r>
              <a:rPr lang="en-US" dirty="0" err="1" smtClean="0">
                <a:solidFill>
                  <a:srgbClr val="002060"/>
                </a:solidFill>
              </a:rPr>
              <a:t>satisfiable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Rectangular Callout 7"/>
          <p:cNvSpPr/>
          <p:nvPr/>
        </p:nvSpPr>
        <p:spPr>
          <a:xfrm>
            <a:off x="3124200" y="2590800"/>
            <a:ext cx="2743200" cy="685800"/>
          </a:xfrm>
          <a:prstGeom prst="wedgeRectCallout">
            <a:avLst>
              <a:gd name="adj1" fmla="val -30693"/>
              <a:gd name="adj2" fmla="val -106515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Children of a </a:t>
            </a:r>
            <a:r>
              <a:rPr lang="en-US" b="1" dirty="0" smtClean="0">
                <a:solidFill>
                  <a:srgbClr val="002060"/>
                </a:solidFill>
              </a:rPr>
              <a:t>.</a:t>
            </a:r>
            <a:r>
              <a:rPr lang="en-US" dirty="0" smtClean="0">
                <a:solidFill>
                  <a:srgbClr val="002060"/>
                </a:solidFill>
              </a:rPr>
              <a:t>-node do not share variables</a:t>
            </a:r>
            <a:endParaRPr lang="en-US" dirty="0">
              <a:solidFill>
                <a:srgbClr val="002060"/>
              </a:solidFill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304800" y="3380580"/>
            <a:ext cx="3454400" cy="2840039"/>
            <a:chOff x="3276600" y="3352800"/>
            <a:chExt cx="3454400" cy="2840039"/>
          </a:xfrm>
        </p:grpSpPr>
        <p:sp>
          <p:nvSpPr>
            <p:cNvPr id="9" name="Oval 8"/>
            <p:cNvSpPr/>
            <p:nvPr/>
          </p:nvSpPr>
          <p:spPr>
            <a:xfrm>
              <a:off x="3886200" y="33528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343400" y="3733800"/>
              <a:ext cx="4572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 smtClean="0">
                  <a:solidFill>
                    <a:srgbClr val="C00000"/>
                  </a:solidFill>
                </a:rPr>
                <a:t>+</a:t>
              </a:r>
              <a:endParaRPr lang="en-US" sz="3000" b="1" dirty="0">
                <a:solidFill>
                  <a:srgbClr val="C00000"/>
                </a:solidFill>
              </a:endParaRPr>
            </a:p>
          </p:txBody>
        </p:sp>
        <p:cxnSp>
          <p:nvCxnSpPr>
            <p:cNvPr id="15" name="Straight Arrow Connector 14"/>
            <p:cNvCxnSpPr>
              <a:stCxn id="9" idx="4"/>
            </p:cNvCxnSpPr>
            <p:nvPr/>
          </p:nvCxnSpPr>
          <p:spPr>
            <a:xfrm rot="5400000">
              <a:off x="3505200" y="3429000"/>
              <a:ext cx="381000" cy="533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9" idx="4"/>
            </p:cNvCxnSpPr>
            <p:nvPr/>
          </p:nvCxnSpPr>
          <p:spPr>
            <a:xfrm rot="16200000" flipH="1">
              <a:off x="4038600" y="3429000"/>
              <a:ext cx="381000" cy="533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5400000">
              <a:off x="4019550" y="4057650"/>
              <a:ext cx="381000" cy="4953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rot="16200000" flipH="1">
              <a:off x="4667250" y="4019550"/>
              <a:ext cx="381000" cy="5715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/>
            <p:cNvSpPr/>
            <p:nvPr/>
          </p:nvSpPr>
          <p:spPr>
            <a:xfrm>
              <a:off x="5105400" y="44958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 rot="5400000">
              <a:off x="4705350" y="4591050"/>
              <a:ext cx="381000" cy="4953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rot="16200000" flipH="1">
              <a:off x="5276850" y="4552950"/>
              <a:ext cx="381000" cy="5715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5562600" y="4800600"/>
              <a:ext cx="4572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 smtClean="0">
                  <a:solidFill>
                    <a:srgbClr val="C00000"/>
                  </a:solidFill>
                </a:rPr>
                <a:t>+</a:t>
              </a:r>
              <a:endParaRPr lang="en-US" sz="3000" b="1" dirty="0">
                <a:solidFill>
                  <a:srgbClr val="C00000"/>
                </a:solidFill>
              </a:endParaRPr>
            </a:p>
          </p:txBody>
        </p:sp>
        <p:graphicFrame>
          <p:nvGraphicFramePr>
            <p:cNvPr id="29" name="Object 28"/>
            <p:cNvGraphicFramePr>
              <a:graphicFrameLocks noChangeAspect="1"/>
            </p:cNvGraphicFramePr>
            <p:nvPr/>
          </p:nvGraphicFramePr>
          <p:xfrm>
            <a:off x="4510088" y="5000625"/>
            <a:ext cx="358775" cy="565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81" name="Equation" r:id="rId4" imgW="152280" imgH="241200" progId="Equation.3">
                    <p:embed/>
                  </p:oleObj>
                </mc:Choice>
                <mc:Fallback>
                  <p:oleObj name="Equation" r:id="rId4" imgW="152280" imgH="2412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10088" y="5000625"/>
                          <a:ext cx="358775" cy="5651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" name="Object 29"/>
            <p:cNvGraphicFramePr>
              <a:graphicFrameLocks noChangeAspect="1"/>
            </p:cNvGraphicFramePr>
            <p:nvPr/>
          </p:nvGraphicFramePr>
          <p:xfrm>
            <a:off x="3276600" y="3810000"/>
            <a:ext cx="403225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82" name="Equation" r:id="rId6" imgW="152280" imgH="215640" progId="Equation.3">
                    <p:embed/>
                  </p:oleObj>
                </mc:Choice>
                <mc:Fallback>
                  <p:oleObj name="Equation" r:id="rId6" imgW="152280" imgH="21564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76600" y="3810000"/>
                          <a:ext cx="403225" cy="5715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" name="Object 30"/>
            <p:cNvGraphicFramePr>
              <a:graphicFrameLocks noChangeAspect="1"/>
            </p:cNvGraphicFramePr>
            <p:nvPr/>
          </p:nvGraphicFramePr>
          <p:xfrm>
            <a:off x="3810000" y="4419600"/>
            <a:ext cx="385763" cy="5984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83" name="Equation" r:id="rId8" imgW="139680" imgH="215640" progId="Equation.3">
                    <p:embed/>
                  </p:oleObj>
                </mc:Choice>
                <mc:Fallback>
                  <p:oleObj name="Equation" r:id="rId8" imgW="139680" imgH="21564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10000" y="4419600"/>
                          <a:ext cx="385763" cy="5984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" name="Object 31"/>
            <p:cNvGraphicFramePr>
              <a:graphicFrameLocks noChangeAspect="1"/>
            </p:cNvGraphicFramePr>
            <p:nvPr/>
          </p:nvGraphicFramePr>
          <p:xfrm>
            <a:off x="5029200" y="5562600"/>
            <a:ext cx="568325" cy="6302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84" name="Equation" r:id="rId10" imgW="164880" imgH="215640" progId="Equation.3">
                    <p:embed/>
                  </p:oleObj>
                </mc:Choice>
                <mc:Fallback>
                  <p:oleObj name="Equation" r:id="rId10" imgW="164880" imgH="21564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29200" y="5562600"/>
                          <a:ext cx="568325" cy="63023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" name="Object 32"/>
            <p:cNvGraphicFramePr>
              <a:graphicFrameLocks noChangeAspect="1"/>
            </p:cNvGraphicFramePr>
            <p:nvPr/>
          </p:nvGraphicFramePr>
          <p:xfrm>
            <a:off x="6248400" y="5562600"/>
            <a:ext cx="482600" cy="622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85" name="Equation" r:id="rId12" imgW="177480" imgH="241200" progId="Equation.3">
                    <p:embed/>
                  </p:oleObj>
                </mc:Choice>
                <mc:Fallback>
                  <p:oleObj name="Equation" r:id="rId12" imgW="177480" imgH="24120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8400" y="5562600"/>
                          <a:ext cx="482600" cy="622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34" name="Straight Arrow Connector 33"/>
            <p:cNvCxnSpPr/>
            <p:nvPr/>
          </p:nvCxnSpPr>
          <p:spPr>
            <a:xfrm rot="5400000">
              <a:off x="5257800" y="5105400"/>
              <a:ext cx="381000" cy="533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 rot="16200000" flipH="1">
              <a:off x="5886450" y="5086350"/>
              <a:ext cx="381000" cy="5715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Rectangle 35"/>
          <p:cNvSpPr/>
          <p:nvPr/>
        </p:nvSpPr>
        <p:spPr>
          <a:xfrm>
            <a:off x="4152900" y="3657600"/>
            <a:ext cx="46101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In general, can be a DAG</a:t>
            </a:r>
            <a:endParaRPr lang="en-US" sz="2200" dirty="0"/>
          </a:p>
        </p:txBody>
      </p:sp>
      <p:sp>
        <p:nvSpPr>
          <p:cNvPr id="38" name="Rectangle 37"/>
          <p:cNvSpPr/>
          <p:nvPr/>
        </p:nvSpPr>
        <p:spPr>
          <a:xfrm>
            <a:off x="4152900" y="4305300"/>
            <a:ext cx="4551136" cy="1285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Probability can be computed in linear time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5574471"/>
              </p:ext>
            </p:extLst>
          </p:nvPr>
        </p:nvGraphicFramePr>
        <p:xfrm>
          <a:off x="2590800" y="6248400"/>
          <a:ext cx="5265738" cy="42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86" name="Equation" r:id="rId14" imgW="2654280" imgH="215640" progId="Equation.3">
                  <p:embed/>
                </p:oleObj>
              </mc:Choice>
              <mc:Fallback>
                <p:oleObj name="Equation" r:id="rId14" imgW="2654280" imgH="215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6248400"/>
                        <a:ext cx="5265738" cy="42495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 w="9525">
                        <a:solidFill>
                          <a:srgbClr val="4F6228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36" grpId="0" animBg="1"/>
      <p:bldP spid="3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Karp-</a:t>
            </a:r>
            <a:r>
              <a:rPr lang="en-US" dirty="0" err="1" smtClean="0">
                <a:solidFill>
                  <a:srgbClr val="0070C0"/>
                </a:solidFill>
              </a:rPr>
              <a:t>Luby</a:t>
            </a:r>
            <a:r>
              <a:rPr lang="en-US" dirty="0" smtClean="0">
                <a:solidFill>
                  <a:srgbClr val="0070C0"/>
                </a:solidFill>
              </a:rPr>
              <a:t> Framework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[KL ’83] Given </a:t>
            </a:r>
            <a:r>
              <a:rPr lang="en-US" dirty="0" err="1" smtClean="0"/>
              <a:t>boolean</a:t>
            </a:r>
            <a:r>
              <a:rPr lang="en-US" dirty="0" smtClean="0"/>
              <a:t> expression DAGs </a:t>
            </a:r>
            <a:r>
              <a:rPr lang="en-US" dirty="0" smtClean="0">
                <a:solidFill>
                  <a:schemeClr val="accent1"/>
                </a:solidFill>
              </a:rPr>
              <a:t>F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>
                <a:solidFill>
                  <a:schemeClr val="accent1"/>
                </a:solidFill>
              </a:rPr>
              <a:t>, …, F</a:t>
            </a:r>
            <a:r>
              <a:rPr lang="en-US" baseline="-25000" dirty="0" smtClean="0">
                <a:solidFill>
                  <a:schemeClr val="accent1"/>
                </a:solidFill>
              </a:rPr>
              <a:t>m</a:t>
            </a:r>
            <a:endParaRPr lang="en-US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smtClean="0">
                <a:solidFill>
                  <a:schemeClr val="accent1"/>
                </a:solidFill>
              </a:rPr>
              <a:t>f = F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>
                <a:solidFill>
                  <a:schemeClr val="accent1"/>
                </a:solidFill>
              </a:rPr>
              <a:t> + F</a:t>
            </a:r>
            <a:r>
              <a:rPr lang="en-US" baseline="-25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>
                <a:solidFill>
                  <a:schemeClr val="accent1"/>
                </a:solidFill>
              </a:rPr>
              <a:t> + ... + F</a:t>
            </a:r>
            <a:r>
              <a:rPr lang="en-US" baseline="-25000" dirty="0" smtClean="0">
                <a:solidFill>
                  <a:schemeClr val="accent1"/>
                </a:solidFill>
              </a:rPr>
              <a:t>m</a:t>
            </a:r>
          </a:p>
          <a:p>
            <a:pPr>
              <a:buNone/>
            </a:pPr>
            <a:r>
              <a:rPr lang="en-US" baseline="-25000" dirty="0"/>
              <a:t> </a:t>
            </a:r>
            <a:r>
              <a:rPr lang="en-US" sz="2800" dirty="0" smtClean="0">
                <a:solidFill>
                  <a:schemeClr val="accent1"/>
                </a:solidFill>
                <a:latin typeface="Stencil" pitchFamily="82" charset="0"/>
              </a:rPr>
              <a:t>P</a:t>
            </a:r>
            <a:r>
              <a:rPr lang="en-US" dirty="0" smtClean="0">
                <a:solidFill>
                  <a:schemeClr val="accent1"/>
                </a:solidFill>
              </a:rPr>
              <a:t>[f] </a:t>
            </a:r>
            <a:r>
              <a:rPr lang="en-US" dirty="0" smtClean="0"/>
              <a:t>can be computed in poly-time (in </a:t>
            </a:r>
            <a:r>
              <a:rPr lang="en-US" dirty="0" smtClean="0">
                <a:solidFill>
                  <a:schemeClr val="accent1"/>
                </a:solidFill>
              </a:rPr>
              <a:t>m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1"/>
                </a:solidFill>
              </a:rPr>
              <a:t>n</a:t>
            </a:r>
            <a:r>
              <a:rPr lang="en-US" dirty="0" smtClean="0"/>
              <a:t>) </a:t>
            </a:r>
          </a:p>
          <a:p>
            <a:pPr>
              <a:buNone/>
            </a:pPr>
            <a:r>
              <a:rPr lang="en-US" dirty="0" smtClean="0"/>
              <a:t>if </a:t>
            </a:r>
            <a:r>
              <a:rPr lang="en-US" dirty="0" smtClean="0">
                <a:sym typeface="Symbol"/>
              </a:rPr>
              <a:t>in poly-time, </a:t>
            </a:r>
            <a:r>
              <a:rPr lang="en-US" sz="2800" dirty="0">
                <a:solidFill>
                  <a:schemeClr val="accent1"/>
                </a:solidFill>
                <a:sym typeface="Symbol"/>
              </a:rPr>
              <a:t> i</a:t>
            </a:r>
            <a:endParaRPr lang="en-US" dirty="0" smtClean="0"/>
          </a:p>
          <a:p>
            <a:pPr marL="400050" lvl="1" indent="0">
              <a:buNone/>
            </a:pPr>
            <a:r>
              <a:rPr lang="en-US" sz="2200" dirty="0" smtClean="0">
                <a:latin typeface="+mj-lt"/>
              </a:rPr>
              <a:t>(1)</a:t>
            </a:r>
            <a:r>
              <a:rPr lang="en-US" sz="2200" dirty="0" smtClean="0">
                <a:solidFill>
                  <a:schemeClr val="accent1"/>
                </a:solidFill>
                <a:latin typeface="Stencil" pitchFamily="82" charset="0"/>
              </a:rPr>
              <a:t> P</a:t>
            </a:r>
            <a:r>
              <a:rPr lang="en-US" sz="2200" dirty="0" smtClean="0">
                <a:solidFill>
                  <a:schemeClr val="accent1"/>
                </a:solidFill>
              </a:rPr>
              <a:t>[F</a:t>
            </a:r>
            <a:r>
              <a:rPr lang="en-US" sz="2200" baseline="-25000" dirty="0" smtClean="0">
                <a:solidFill>
                  <a:schemeClr val="accent1"/>
                </a:solidFill>
              </a:rPr>
              <a:t>i</a:t>
            </a:r>
            <a:r>
              <a:rPr lang="en-US" sz="2200" dirty="0" smtClean="0">
                <a:solidFill>
                  <a:schemeClr val="accent1"/>
                </a:solidFill>
              </a:rPr>
              <a:t>] </a:t>
            </a:r>
            <a:r>
              <a:rPr lang="en-US" sz="2200" dirty="0" smtClean="0"/>
              <a:t>can be computed</a:t>
            </a:r>
            <a:endParaRPr lang="en-US" sz="2200" dirty="0">
              <a:sym typeface="Symbol"/>
            </a:endParaRPr>
          </a:p>
          <a:p>
            <a:pPr marL="400050" lvl="1" indent="0">
              <a:buNone/>
            </a:pPr>
            <a:r>
              <a:rPr lang="en-US" sz="2200" dirty="0" smtClean="0">
                <a:sym typeface="Symbol"/>
              </a:rPr>
              <a:t>(2) it can be checked if a given assignment satisfies </a:t>
            </a:r>
            <a:r>
              <a:rPr lang="en-US" sz="2200" dirty="0" smtClean="0">
                <a:solidFill>
                  <a:schemeClr val="accent1"/>
                </a:solidFill>
              </a:rPr>
              <a:t>F</a:t>
            </a:r>
            <a:r>
              <a:rPr lang="en-US" sz="2200" baseline="-25000" dirty="0" smtClean="0">
                <a:solidFill>
                  <a:schemeClr val="accent1"/>
                </a:solidFill>
              </a:rPr>
              <a:t>i</a:t>
            </a:r>
            <a:endParaRPr lang="en-US" sz="2200" dirty="0" smtClean="0">
              <a:solidFill>
                <a:schemeClr val="accent1"/>
              </a:solidFill>
            </a:endParaRPr>
          </a:p>
          <a:p>
            <a:pPr marL="400050" lvl="1" indent="0">
              <a:buNone/>
            </a:pPr>
            <a:r>
              <a:rPr lang="en-US" sz="2200" dirty="0" smtClean="0">
                <a:sym typeface="Symbol"/>
              </a:rPr>
              <a:t>(3) a random satisfying assignment of </a:t>
            </a:r>
            <a:r>
              <a:rPr lang="en-US" sz="2200" dirty="0" smtClean="0">
                <a:solidFill>
                  <a:schemeClr val="accent1"/>
                </a:solidFill>
              </a:rPr>
              <a:t>F</a:t>
            </a:r>
            <a:r>
              <a:rPr lang="en-US" sz="2200" baseline="-25000" dirty="0" smtClean="0">
                <a:solidFill>
                  <a:schemeClr val="accent1"/>
                </a:solidFill>
              </a:rPr>
              <a:t>i</a:t>
            </a:r>
            <a:r>
              <a:rPr lang="en-US" sz="2200" baseline="-25000" dirty="0" smtClean="0"/>
              <a:t> </a:t>
            </a:r>
            <a:r>
              <a:rPr lang="en-US" sz="2200" dirty="0" smtClean="0">
                <a:sym typeface="Symbol"/>
              </a:rPr>
              <a:t>can be sampled</a:t>
            </a:r>
            <a:endParaRPr lang="en-US" sz="2200" baseline="-25000" dirty="0" smtClean="0">
              <a:sym typeface="Symbol"/>
            </a:endParaRPr>
          </a:p>
          <a:p>
            <a:pPr marL="914400" lvl="1" indent="-514350">
              <a:buNone/>
            </a:pPr>
            <a:endParaRPr lang="en-US" sz="2600" baseline="-25000" dirty="0"/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</a:rPr>
              <a:t>Well-studied special case: </a:t>
            </a:r>
            <a:r>
              <a:rPr lang="en-US" dirty="0" smtClean="0"/>
              <a:t>DNF counting, where     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chemeClr val="accent1"/>
                </a:solidFill>
              </a:rPr>
              <a:t>F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>
                <a:solidFill>
                  <a:schemeClr val="accent1"/>
                </a:solidFill>
              </a:rPr>
              <a:t>, …, F</a:t>
            </a:r>
            <a:r>
              <a:rPr lang="en-US" baseline="-25000" dirty="0" smtClean="0">
                <a:solidFill>
                  <a:schemeClr val="accent1"/>
                </a:solidFill>
              </a:rPr>
              <a:t>m </a:t>
            </a:r>
            <a:r>
              <a:rPr lang="en-US" dirty="0" smtClean="0"/>
              <a:t>are DNF </a:t>
            </a:r>
            <a:r>
              <a:rPr lang="en-US" dirty="0" err="1" smtClean="0"/>
              <a:t>minterms</a:t>
            </a:r>
            <a:r>
              <a:rPr lang="en-US" dirty="0" smtClean="0"/>
              <a:t>:  </a:t>
            </a:r>
            <a:r>
              <a:rPr lang="en-US" dirty="0" smtClean="0">
                <a:solidFill>
                  <a:schemeClr val="accent1"/>
                </a:solidFill>
              </a:rPr>
              <a:t>f = xyz + </a:t>
            </a:r>
            <a:r>
              <a:rPr lang="en-US" dirty="0" err="1" smtClean="0">
                <a:solidFill>
                  <a:schemeClr val="accent1"/>
                </a:solidFill>
              </a:rPr>
              <a:t>xyw</a:t>
            </a:r>
            <a:r>
              <a:rPr lang="en-US" dirty="0" smtClean="0">
                <a:solidFill>
                  <a:schemeClr val="accent1"/>
                </a:solidFill>
              </a:rPr>
              <a:t> + </a:t>
            </a:r>
            <a:r>
              <a:rPr lang="en-US" dirty="0" err="1" smtClean="0">
                <a:solidFill>
                  <a:schemeClr val="accent1"/>
                </a:solidFill>
              </a:rPr>
              <a:t>wuv</a:t>
            </a:r>
            <a:endParaRPr lang="en-US" dirty="0" smtClean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Conditions (1) and (2) hold for PFF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1"/>
            <a:ext cx="8686800" cy="609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Product of </a:t>
            </a:r>
            <a:r>
              <a:rPr lang="en-US" dirty="0" err="1" smtClean="0"/>
              <a:t>minterm</a:t>
            </a:r>
            <a:r>
              <a:rPr lang="en-US" dirty="0" smtClean="0"/>
              <a:t> and d-DNNF is another d-DNNF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grpSp>
        <p:nvGrpSpPr>
          <p:cNvPr id="61" name="Group 60"/>
          <p:cNvGrpSpPr/>
          <p:nvPr/>
        </p:nvGrpSpPr>
        <p:grpSpPr>
          <a:xfrm>
            <a:off x="5867400" y="2971800"/>
            <a:ext cx="2971800" cy="2971800"/>
            <a:chOff x="5867400" y="2971800"/>
            <a:chExt cx="2971800" cy="2971800"/>
          </a:xfrm>
        </p:grpSpPr>
        <p:sp>
          <p:nvSpPr>
            <p:cNvPr id="26" name="TextBox 25"/>
            <p:cNvSpPr txBox="1"/>
            <p:nvPr/>
          </p:nvSpPr>
          <p:spPr>
            <a:xfrm>
              <a:off x="5867400" y="5562600"/>
              <a:ext cx="2971800" cy="36933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b="1" i="1" dirty="0">
                  <a:sym typeface="Symbol"/>
                </a:rPr>
                <a:t>w</a:t>
              </a:r>
              <a:r>
                <a:rPr lang="en-US" b="1" i="1" baseline="-25000" dirty="0">
                  <a:sym typeface="Symbol"/>
                </a:rPr>
                <a:t>2</a:t>
              </a:r>
              <a:r>
                <a:rPr lang="en-US" b="1" i="1" dirty="0">
                  <a:sym typeface="Symbol"/>
                </a:rPr>
                <a:t>=1, </a:t>
              </a:r>
              <a:r>
                <a:rPr lang="en-US" b="1" i="1" dirty="0" smtClean="0">
                  <a:sym typeface="Symbol"/>
                </a:rPr>
                <a:t>z</a:t>
              </a:r>
              <a:r>
                <a:rPr lang="en-US" b="1" i="1" baseline="-25000" dirty="0" smtClean="0">
                  <a:sym typeface="Symbol"/>
                </a:rPr>
                <a:t>1</a:t>
              </a:r>
              <a:r>
                <a:rPr lang="en-US" b="1" i="1" dirty="0" smtClean="0">
                  <a:sym typeface="Symbol"/>
                </a:rPr>
                <a:t>=1</a:t>
              </a:r>
              <a:endParaRPr lang="en-US" dirty="0"/>
            </a:p>
          </p:txBody>
        </p:sp>
        <p:grpSp>
          <p:nvGrpSpPr>
            <p:cNvPr id="58" name="Group 57"/>
            <p:cNvGrpSpPr/>
            <p:nvPr/>
          </p:nvGrpSpPr>
          <p:grpSpPr>
            <a:xfrm>
              <a:off x="5867400" y="2971800"/>
              <a:ext cx="2971800" cy="2971800"/>
              <a:chOff x="5867400" y="2971800"/>
              <a:chExt cx="2971800" cy="2971800"/>
            </a:xfrm>
          </p:grpSpPr>
          <p:grpSp>
            <p:nvGrpSpPr>
              <p:cNvPr id="30" name="Group 29"/>
              <p:cNvGrpSpPr/>
              <p:nvPr/>
            </p:nvGrpSpPr>
            <p:grpSpPr>
              <a:xfrm>
                <a:off x="5867400" y="2971800"/>
                <a:ext cx="2921000" cy="2459039"/>
                <a:chOff x="3810000" y="3733800"/>
                <a:chExt cx="2921000" cy="2459039"/>
              </a:xfrm>
            </p:grpSpPr>
            <p:sp>
              <p:nvSpPr>
                <p:cNvPr id="32" name="TextBox 31"/>
                <p:cNvSpPr txBox="1"/>
                <p:nvPr/>
              </p:nvSpPr>
              <p:spPr>
                <a:xfrm>
                  <a:off x="4343400" y="3733800"/>
                  <a:ext cx="457200" cy="55399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000" b="1" dirty="0" smtClean="0">
                      <a:solidFill>
                        <a:srgbClr val="C00000"/>
                      </a:solidFill>
                    </a:rPr>
                    <a:t>+</a:t>
                  </a:r>
                  <a:endParaRPr lang="en-US" sz="3000" b="1" dirty="0">
                    <a:solidFill>
                      <a:srgbClr val="C00000"/>
                    </a:solidFill>
                  </a:endParaRPr>
                </a:p>
              </p:txBody>
            </p:sp>
            <p:cxnSp>
              <p:nvCxnSpPr>
                <p:cNvPr id="35" name="Straight Arrow Connector 34"/>
                <p:cNvCxnSpPr/>
                <p:nvPr/>
              </p:nvCxnSpPr>
              <p:spPr>
                <a:xfrm rot="5400000">
                  <a:off x="4019550" y="4057650"/>
                  <a:ext cx="381000" cy="4953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Arrow Connector 35"/>
                <p:cNvCxnSpPr/>
                <p:nvPr/>
              </p:nvCxnSpPr>
              <p:spPr>
                <a:xfrm rot="16200000" flipH="1">
                  <a:off x="4667250" y="4019550"/>
                  <a:ext cx="381000" cy="5715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" name="Oval 36"/>
                <p:cNvSpPr/>
                <p:nvPr/>
              </p:nvSpPr>
              <p:spPr>
                <a:xfrm>
                  <a:off x="5105400" y="4495800"/>
                  <a:ext cx="152400" cy="15240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8" name="Straight Arrow Connector 37"/>
                <p:cNvCxnSpPr/>
                <p:nvPr/>
              </p:nvCxnSpPr>
              <p:spPr>
                <a:xfrm rot="5400000">
                  <a:off x="4705350" y="4591050"/>
                  <a:ext cx="381000" cy="4953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Arrow Connector 38"/>
                <p:cNvCxnSpPr/>
                <p:nvPr/>
              </p:nvCxnSpPr>
              <p:spPr>
                <a:xfrm rot="16200000" flipH="1">
                  <a:off x="5276850" y="4552950"/>
                  <a:ext cx="381000" cy="5715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" name="TextBox 39"/>
                <p:cNvSpPr txBox="1"/>
                <p:nvPr/>
              </p:nvSpPr>
              <p:spPr>
                <a:xfrm>
                  <a:off x="5562600" y="4800600"/>
                  <a:ext cx="457200" cy="55399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000" b="1" dirty="0" smtClean="0">
                      <a:solidFill>
                        <a:srgbClr val="C00000"/>
                      </a:solidFill>
                    </a:rPr>
                    <a:t>+</a:t>
                  </a:r>
                  <a:endParaRPr lang="en-US" sz="3000" b="1" dirty="0">
                    <a:solidFill>
                      <a:srgbClr val="C00000"/>
                    </a:solidFill>
                  </a:endParaRPr>
                </a:p>
              </p:txBody>
            </p:sp>
            <p:graphicFrame>
              <p:nvGraphicFramePr>
                <p:cNvPr id="41" name="Object 40"/>
                <p:cNvGraphicFramePr>
                  <a:graphicFrameLocks noChangeAspect="1"/>
                </p:cNvGraphicFramePr>
                <p:nvPr/>
              </p:nvGraphicFramePr>
              <p:xfrm>
                <a:off x="4510088" y="5000625"/>
                <a:ext cx="358775" cy="56515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197" name="Equation" r:id="rId4" imgW="152280" imgH="241200" progId="Equation.3">
                        <p:embed/>
                      </p:oleObj>
                    </mc:Choice>
                    <mc:Fallback>
                      <p:oleObj name="Equation" r:id="rId4" imgW="152280" imgH="241200" progId="Equation.3">
                        <p:embed/>
                        <p:pic>
                          <p:nvPicPr>
                            <p:cNvPr id="0" name="Picture 11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510088" y="5000625"/>
                              <a:ext cx="358775" cy="565150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43" name="Object 42"/>
                <p:cNvGraphicFramePr>
                  <a:graphicFrameLocks noChangeAspect="1"/>
                </p:cNvGraphicFramePr>
                <p:nvPr/>
              </p:nvGraphicFramePr>
              <p:xfrm>
                <a:off x="3810000" y="4419600"/>
                <a:ext cx="385763" cy="598488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198" name="Equation" r:id="rId6" imgW="139680" imgH="215640" progId="Equation.3">
                        <p:embed/>
                      </p:oleObj>
                    </mc:Choice>
                    <mc:Fallback>
                      <p:oleObj name="Equation" r:id="rId6" imgW="139680" imgH="215640" progId="Equation.3">
                        <p:embed/>
                        <p:pic>
                          <p:nvPicPr>
                            <p:cNvPr id="0" name="Picture 13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7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810000" y="4419600"/>
                              <a:ext cx="385763" cy="598488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44" name="Object 43"/>
                <p:cNvGraphicFramePr>
                  <a:graphicFrameLocks noChangeAspect="1"/>
                </p:cNvGraphicFramePr>
                <p:nvPr/>
              </p:nvGraphicFramePr>
              <p:xfrm>
                <a:off x="5029200" y="5562600"/>
                <a:ext cx="568325" cy="630239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199" name="Equation" r:id="rId8" imgW="164880" imgH="215640" progId="Equation.3">
                        <p:embed/>
                      </p:oleObj>
                    </mc:Choice>
                    <mc:Fallback>
                      <p:oleObj name="Equation" r:id="rId8" imgW="164880" imgH="215640" progId="Equation.3">
                        <p:embed/>
                        <p:pic>
                          <p:nvPicPr>
                            <p:cNvPr id="0" name="Picture 14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9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029200" y="5562600"/>
                              <a:ext cx="568325" cy="630239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45" name="Object 44"/>
                <p:cNvGraphicFramePr>
                  <a:graphicFrameLocks noChangeAspect="1"/>
                </p:cNvGraphicFramePr>
                <p:nvPr/>
              </p:nvGraphicFramePr>
              <p:xfrm>
                <a:off x="6248400" y="5562600"/>
                <a:ext cx="482600" cy="6223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200" name="Equation" r:id="rId10" imgW="177480" imgH="241200" progId="Equation.3">
                        <p:embed/>
                      </p:oleObj>
                    </mc:Choice>
                    <mc:Fallback>
                      <p:oleObj name="Equation" r:id="rId10" imgW="177480" imgH="241200" progId="Equation.3">
                        <p:embed/>
                        <p:pic>
                          <p:nvPicPr>
                            <p:cNvPr id="0" name="Picture 1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6248400" y="5562600"/>
                              <a:ext cx="482600" cy="622300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cxnSp>
              <p:nvCxnSpPr>
                <p:cNvPr id="46" name="Straight Arrow Connector 45"/>
                <p:cNvCxnSpPr/>
                <p:nvPr/>
              </p:nvCxnSpPr>
              <p:spPr>
                <a:xfrm rot="5400000">
                  <a:off x="5257800" y="5105400"/>
                  <a:ext cx="381000" cy="533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Arrow Connector 46"/>
                <p:cNvCxnSpPr/>
                <p:nvPr/>
              </p:nvCxnSpPr>
              <p:spPr>
                <a:xfrm rot="16200000" flipH="1">
                  <a:off x="5886450" y="5086350"/>
                  <a:ext cx="381000" cy="5715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9" name="Rectangle 48"/>
              <p:cNvSpPr/>
              <p:nvPr/>
            </p:nvSpPr>
            <p:spPr>
              <a:xfrm>
                <a:off x="5867400" y="2971800"/>
                <a:ext cx="2971800" cy="297180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0" name="Group 59"/>
          <p:cNvGrpSpPr/>
          <p:nvPr/>
        </p:nvGrpSpPr>
        <p:grpSpPr>
          <a:xfrm>
            <a:off x="152400" y="2971800"/>
            <a:ext cx="5257800" cy="2971800"/>
            <a:chOff x="152400" y="2971800"/>
            <a:chExt cx="5257800" cy="2971800"/>
          </a:xfrm>
        </p:grpSpPr>
        <p:graphicFrame>
          <p:nvGraphicFramePr>
            <p:cNvPr id="54" name="Object 5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45377068"/>
                </p:ext>
              </p:extLst>
            </p:nvPr>
          </p:nvGraphicFramePr>
          <p:xfrm>
            <a:off x="433388" y="3997325"/>
            <a:ext cx="1122362" cy="5984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201" name="Equation" r:id="rId12" imgW="406080" imgH="215640" progId="Equation.3">
                    <p:embed/>
                  </p:oleObj>
                </mc:Choice>
                <mc:Fallback>
                  <p:oleObj name="Equation" r:id="rId12" imgW="406080" imgH="215640" progId="Equation.3">
                    <p:embed/>
                    <p:pic>
                      <p:nvPicPr>
                        <p:cNvPr id="0" name="Picture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3388" y="3997325"/>
                          <a:ext cx="1122362" cy="5984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7" name="Group 56"/>
            <p:cNvGrpSpPr/>
            <p:nvPr/>
          </p:nvGrpSpPr>
          <p:grpSpPr>
            <a:xfrm>
              <a:off x="152400" y="2971800"/>
              <a:ext cx="5257800" cy="2971800"/>
              <a:chOff x="152400" y="2971800"/>
              <a:chExt cx="5257800" cy="2971800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1905000" y="3048000"/>
                <a:ext cx="3454400" cy="2840039"/>
                <a:chOff x="3276600" y="3352800"/>
                <a:chExt cx="3454400" cy="2840039"/>
              </a:xfrm>
            </p:grpSpPr>
            <p:sp>
              <p:nvSpPr>
                <p:cNvPr id="9" name="Oval 8"/>
                <p:cNvSpPr/>
                <p:nvPr/>
              </p:nvSpPr>
              <p:spPr>
                <a:xfrm>
                  <a:off x="3886200" y="3352800"/>
                  <a:ext cx="152400" cy="15240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" name="TextBox 9"/>
                <p:cNvSpPr txBox="1"/>
                <p:nvPr/>
              </p:nvSpPr>
              <p:spPr>
                <a:xfrm>
                  <a:off x="4343400" y="3733800"/>
                  <a:ext cx="457200" cy="55399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000" b="1" dirty="0" smtClean="0">
                      <a:solidFill>
                        <a:srgbClr val="C00000"/>
                      </a:solidFill>
                    </a:rPr>
                    <a:t>+</a:t>
                  </a:r>
                  <a:endParaRPr lang="en-US" sz="3000" b="1" dirty="0">
                    <a:solidFill>
                      <a:srgbClr val="C00000"/>
                    </a:solidFill>
                  </a:endParaRPr>
                </a:p>
              </p:txBody>
            </p:sp>
            <p:cxnSp>
              <p:nvCxnSpPr>
                <p:cNvPr id="11" name="Straight Arrow Connector 10"/>
                <p:cNvCxnSpPr>
                  <a:stCxn id="9" idx="4"/>
                </p:cNvCxnSpPr>
                <p:nvPr/>
              </p:nvCxnSpPr>
              <p:spPr>
                <a:xfrm rot="5400000">
                  <a:off x="3505200" y="3429000"/>
                  <a:ext cx="381000" cy="533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Arrow Connector 11"/>
                <p:cNvCxnSpPr>
                  <a:stCxn id="9" idx="4"/>
                </p:cNvCxnSpPr>
                <p:nvPr/>
              </p:nvCxnSpPr>
              <p:spPr>
                <a:xfrm rot="16200000" flipH="1">
                  <a:off x="4038600" y="3429000"/>
                  <a:ext cx="381000" cy="533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Arrow Connector 12"/>
                <p:cNvCxnSpPr/>
                <p:nvPr/>
              </p:nvCxnSpPr>
              <p:spPr>
                <a:xfrm rot="5400000">
                  <a:off x="4019550" y="4057650"/>
                  <a:ext cx="381000" cy="4953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Arrow Connector 13"/>
                <p:cNvCxnSpPr/>
                <p:nvPr/>
              </p:nvCxnSpPr>
              <p:spPr>
                <a:xfrm rot="16200000" flipH="1">
                  <a:off x="4667250" y="4019550"/>
                  <a:ext cx="381000" cy="5715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" name="Oval 14"/>
                <p:cNvSpPr/>
                <p:nvPr/>
              </p:nvSpPr>
              <p:spPr>
                <a:xfrm>
                  <a:off x="5105400" y="4495800"/>
                  <a:ext cx="152400" cy="15240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" name="Straight Arrow Connector 15"/>
                <p:cNvCxnSpPr/>
                <p:nvPr/>
              </p:nvCxnSpPr>
              <p:spPr>
                <a:xfrm rot="5400000">
                  <a:off x="4705350" y="4591050"/>
                  <a:ext cx="381000" cy="4953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Arrow Connector 16"/>
                <p:cNvCxnSpPr/>
                <p:nvPr/>
              </p:nvCxnSpPr>
              <p:spPr>
                <a:xfrm rot="16200000" flipH="1">
                  <a:off x="5276850" y="4552950"/>
                  <a:ext cx="381000" cy="5715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" name="TextBox 17"/>
                <p:cNvSpPr txBox="1"/>
                <p:nvPr/>
              </p:nvSpPr>
              <p:spPr>
                <a:xfrm>
                  <a:off x="5562600" y="4800600"/>
                  <a:ext cx="457200" cy="55399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000" b="1" dirty="0" smtClean="0">
                      <a:solidFill>
                        <a:srgbClr val="C00000"/>
                      </a:solidFill>
                    </a:rPr>
                    <a:t>+</a:t>
                  </a:r>
                  <a:endParaRPr lang="en-US" sz="3000" b="1" dirty="0">
                    <a:solidFill>
                      <a:srgbClr val="C00000"/>
                    </a:solidFill>
                  </a:endParaRPr>
                </a:p>
              </p:txBody>
            </p:sp>
            <p:graphicFrame>
              <p:nvGraphicFramePr>
                <p:cNvPr id="19" name="Object 18"/>
                <p:cNvGraphicFramePr>
                  <a:graphicFrameLocks noChangeAspect="1"/>
                </p:cNvGraphicFramePr>
                <p:nvPr/>
              </p:nvGraphicFramePr>
              <p:xfrm>
                <a:off x="4510088" y="5000625"/>
                <a:ext cx="358775" cy="56515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202" name="Equation" r:id="rId14" imgW="152280" imgH="241200" progId="Equation.3">
                        <p:embed/>
                      </p:oleObj>
                    </mc:Choice>
                    <mc:Fallback>
                      <p:oleObj name="Equation" r:id="rId14" imgW="152280" imgH="241200" progId="Equation.3">
                        <p:embed/>
                        <p:pic>
                          <p:nvPicPr>
                            <p:cNvPr id="0" name="Picture 6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510088" y="5000625"/>
                              <a:ext cx="358775" cy="565150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0" name="Object 19"/>
                <p:cNvGraphicFramePr>
                  <a:graphicFrameLocks noChangeAspect="1"/>
                </p:cNvGraphicFramePr>
                <p:nvPr/>
              </p:nvGraphicFramePr>
              <p:xfrm>
                <a:off x="3276600" y="3810000"/>
                <a:ext cx="403225" cy="5715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203" name="Equation" r:id="rId15" imgW="152280" imgH="215640" progId="Equation.3">
                        <p:embed/>
                      </p:oleObj>
                    </mc:Choice>
                    <mc:Fallback>
                      <p:oleObj name="Equation" r:id="rId15" imgW="152280" imgH="215640" progId="Equation.3">
                        <p:embed/>
                        <p:pic>
                          <p:nvPicPr>
                            <p:cNvPr id="0" name="Picture 7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6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276600" y="3810000"/>
                              <a:ext cx="403225" cy="571500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1" name="Object 20"/>
                <p:cNvGraphicFramePr>
                  <a:graphicFrameLocks noChangeAspect="1"/>
                </p:cNvGraphicFramePr>
                <p:nvPr/>
              </p:nvGraphicFramePr>
              <p:xfrm>
                <a:off x="3810000" y="4419600"/>
                <a:ext cx="385763" cy="598488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204" name="Equation" r:id="rId17" imgW="139680" imgH="215640" progId="Equation.3">
                        <p:embed/>
                      </p:oleObj>
                    </mc:Choice>
                    <mc:Fallback>
                      <p:oleObj name="Equation" r:id="rId17" imgW="139680" imgH="215640" progId="Equation.3">
                        <p:embed/>
                        <p:pic>
                          <p:nvPicPr>
                            <p:cNvPr id="0" name="Picture 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7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810000" y="4419600"/>
                              <a:ext cx="385763" cy="598488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2" name="Object 21"/>
                <p:cNvGraphicFramePr>
                  <a:graphicFrameLocks noChangeAspect="1"/>
                </p:cNvGraphicFramePr>
                <p:nvPr/>
              </p:nvGraphicFramePr>
              <p:xfrm>
                <a:off x="5029200" y="5562600"/>
                <a:ext cx="568325" cy="630239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205" name="Equation" r:id="rId18" imgW="164880" imgH="215640" progId="Equation.3">
                        <p:embed/>
                      </p:oleObj>
                    </mc:Choice>
                    <mc:Fallback>
                      <p:oleObj name="Equation" r:id="rId18" imgW="164880" imgH="215640" progId="Equation.3">
                        <p:embed/>
                        <p:pic>
                          <p:nvPicPr>
                            <p:cNvPr id="0" name="Picture 9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9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029200" y="5562600"/>
                              <a:ext cx="568325" cy="630239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3" name="Object 22"/>
                <p:cNvGraphicFramePr>
                  <a:graphicFrameLocks noChangeAspect="1"/>
                </p:cNvGraphicFramePr>
                <p:nvPr/>
              </p:nvGraphicFramePr>
              <p:xfrm>
                <a:off x="6248400" y="5562600"/>
                <a:ext cx="482600" cy="6223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206" name="Equation" r:id="rId19" imgW="177480" imgH="241200" progId="Equation.3">
                        <p:embed/>
                      </p:oleObj>
                    </mc:Choice>
                    <mc:Fallback>
                      <p:oleObj name="Equation" r:id="rId19" imgW="177480" imgH="241200" progId="Equation.3">
                        <p:embed/>
                        <p:pic>
                          <p:nvPicPr>
                            <p:cNvPr id="0" name="Picture 10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6248400" y="5562600"/>
                              <a:ext cx="482600" cy="622300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cxnSp>
              <p:nvCxnSpPr>
                <p:cNvPr id="24" name="Straight Arrow Connector 23"/>
                <p:cNvCxnSpPr/>
                <p:nvPr/>
              </p:nvCxnSpPr>
              <p:spPr>
                <a:xfrm rot="5400000">
                  <a:off x="5257800" y="5105400"/>
                  <a:ext cx="381000" cy="533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Arrow Connector 24"/>
                <p:cNvCxnSpPr/>
                <p:nvPr/>
              </p:nvCxnSpPr>
              <p:spPr>
                <a:xfrm rot="16200000" flipH="1">
                  <a:off x="5886450" y="5086350"/>
                  <a:ext cx="381000" cy="5715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6" name="Group 55"/>
              <p:cNvGrpSpPr/>
              <p:nvPr/>
            </p:nvGrpSpPr>
            <p:grpSpPr>
              <a:xfrm>
                <a:off x="152400" y="2971800"/>
                <a:ext cx="5257800" cy="2971800"/>
                <a:chOff x="152400" y="2971800"/>
                <a:chExt cx="5257800" cy="2971800"/>
              </a:xfrm>
            </p:grpSpPr>
            <p:sp>
              <p:nvSpPr>
                <p:cNvPr id="48" name="Rectangle 47"/>
                <p:cNvSpPr/>
                <p:nvPr/>
              </p:nvSpPr>
              <p:spPr>
                <a:xfrm>
                  <a:off x="152400" y="2971800"/>
                  <a:ext cx="5257800" cy="29718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Rectangle 54"/>
                <p:cNvSpPr/>
                <p:nvPr/>
              </p:nvSpPr>
              <p:spPr>
                <a:xfrm>
                  <a:off x="381000" y="3962400"/>
                  <a:ext cx="1219200" cy="685800"/>
                </a:xfrm>
                <a:prstGeom prst="rect">
                  <a:avLst/>
                </a:prstGeom>
                <a:no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1720893"/>
              </p:ext>
            </p:extLst>
          </p:nvPr>
        </p:nvGraphicFramePr>
        <p:xfrm>
          <a:off x="439737" y="1371600"/>
          <a:ext cx="778986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07" name="Equation" r:id="rId20" imgW="2654280" imgH="215640" progId="Equation.3">
                  <p:embed/>
                </p:oleObj>
              </mc:Choice>
              <mc:Fallback>
                <p:oleObj name="Equation" r:id="rId20" imgW="2654280" imgH="215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37" y="1371600"/>
                        <a:ext cx="7789863" cy="476250"/>
                      </a:xfrm>
                      <a:prstGeom prst="rect">
                        <a:avLst/>
                      </a:prstGeom>
                      <a:solidFill>
                        <a:srgbClr val="C3D69B"/>
                      </a:solidFill>
                      <a:ln w="9525">
                        <a:solidFill>
                          <a:srgbClr val="4F6228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ight Arrow 5"/>
          <p:cNvSpPr/>
          <p:nvPr/>
        </p:nvSpPr>
        <p:spPr>
          <a:xfrm>
            <a:off x="5410200" y="4315599"/>
            <a:ext cx="457200" cy="4088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Condition (3) also holds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16002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smtClean="0">
                <a:solidFill>
                  <a:srgbClr val="C00000"/>
                </a:solidFill>
              </a:rPr>
              <a:t>Lemma: </a:t>
            </a:r>
          </a:p>
          <a:p>
            <a:pPr marL="514350" indent="-514350">
              <a:buNone/>
            </a:pPr>
            <a:r>
              <a:rPr lang="en-US" dirty="0" smtClean="0"/>
              <a:t>Generating a random satisfying assignment on a </a:t>
            </a:r>
          </a:p>
          <a:p>
            <a:pPr marL="514350" indent="-514350">
              <a:buNone/>
            </a:pPr>
            <a:r>
              <a:rPr lang="en-US" dirty="0" smtClean="0"/>
              <a:t>d-DNNF can be done in poly-time</a:t>
            </a:r>
          </a:p>
          <a:p>
            <a:pPr lvl="1"/>
            <a:endParaRPr lang="en-US" dirty="0"/>
          </a:p>
        </p:txBody>
      </p:sp>
      <p:grpSp>
        <p:nvGrpSpPr>
          <p:cNvPr id="34" name="Group 33"/>
          <p:cNvGrpSpPr/>
          <p:nvPr/>
        </p:nvGrpSpPr>
        <p:grpSpPr>
          <a:xfrm>
            <a:off x="609600" y="3352800"/>
            <a:ext cx="3505200" cy="2971800"/>
            <a:chOff x="533400" y="3657600"/>
            <a:chExt cx="3505200" cy="2971800"/>
          </a:xfrm>
        </p:grpSpPr>
        <p:grpSp>
          <p:nvGrpSpPr>
            <p:cNvPr id="6" name="Group 29"/>
            <p:cNvGrpSpPr/>
            <p:nvPr/>
          </p:nvGrpSpPr>
          <p:grpSpPr>
            <a:xfrm>
              <a:off x="533400" y="3733800"/>
              <a:ext cx="2921000" cy="2459039"/>
              <a:chOff x="3810000" y="3733800"/>
              <a:chExt cx="2921000" cy="2459039"/>
            </a:xfrm>
          </p:grpSpPr>
          <p:sp>
            <p:nvSpPr>
              <p:cNvPr id="32" name="TextBox 31"/>
              <p:cNvSpPr txBox="1"/>
              <p:nvPr/>
            </p:nvSpPr>
            <p:spPr>
              <a:xfrm>
                <a:off x="4343400" y="3733800"/>
                <a:ext cx="457200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rgbClr val="C00000"/>
                    </a:solidFill>
                  </a:rPr>
                  <a:t>+</a:t>
                </a:r>
                <a:endParaRPr lang="en-US" sz="3000" b="1" dirty="0">
                  <a:solidFill>
                    <a:srgbClr val="C00000"/>
                  </a:solidFill>
                </a:endParaRPr>
              </a:p>
            </p:txBody>
          </p:sp>
          <p:cxnSp>
            <p:nvCxnSpPr>
              <p:cNvPr id="35" name="Straight Arrow Connector 34"/>
              <p:cNvCxnSpPr/>
              <p:nvPr/>
            </p:nvCxnSpPr>
            <p:spPr>
              <a:xfrm rot="5400000">
                <a:off x="4019550" y="4057650"/>
                <a:ext cx="381000" cy="4953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Arrow Connector 35"/>
              <p:cNvCxnSpPr/>
              <p:nvPr/>
            </p:nvCxnSpPr>
            <p:spPr>
              <a:xfrm rot="16200000" flipH="1">
                <a:off x="4667250" y="4019550"/>
                <a:ext cx="381000" cy="5715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Oval 36"/>
              <p:cNvSpPr/>
              <p:nvPr/>
            </p:nvSpPr>
            <p:spPr>
              <a:xfrm>
                <a:off x="5105400" y="44958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8" name="Straight Arrow Connector 37"/>
              <p:cNvCxnSpPr/>
              <p:nvPr/>
            </p:nvCxnSpPr>
            <p:spPr>
              <a:xfrm rot="5400000">
                <a:off x="4705350" y="4591050"/>
                <a:ext cx="381000" cy="4953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38"/>
              <p:cNvCxnSpPr/>
              <p:nvPr/>
            </p:nvCxnSpPr>
            <p:spPr>
              <a:xfrm rot="16200000" flipH="1">
                <a:off x="5276850" y="4552950"/>
                <a:ext cx="381000" cy="5715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TextBox 39"/>
              <p:cNvSpPr txBox="1"/>
              <p:nvPr/>
            </p:nvSpPr>
            <p:spPr>
              <a:xfrm>
                <a:off x="5562600" y="4800600"/>
                <a:ext cx="457200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rgbClr val="C00000"/>
                    </a:solidFill>
                  </a:rPr>
                  <a:t>+</a:t>
                </a:r>
                <a:endParaRPr lang="en-US" sz="3000" b="1" dirty="0">
                  <a:solidFill>
                    <a:srgbClr val="C00000"/>
                  </a:solidFill>
                </a:endParaRPr>
              </a:p>
            </p:txBody>
          </p:sp>
          <p:graphicFrame>
            <p:nvGraphicFramePr>
              <p:cNvPr id="41" name="Object 40"/>
              <p:cNvGraphicFramePr>
                <a:graphicFrameLocks noChangeAspect="1"/>
              </p:cNvGraphicFramePr>
              <p:nvPr/>
            </p:nvGraphicFramePr>
            <p:xfrm>
              <a:off x="4510088" y="5000625"/>
              <a:ext cx="358775" cy="5651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257" name="Equation" r:id="rId4" imgW="152280" imgH="241200" progId="Equation.3">
                      <p:embed/>
                    </p:oleObj>
                  </mc:Choice>
                  <mc:Fallback>
                    <p:oleObj name="Equation" r:id="rId4" imgW="152280" imgH="241200" progId="Equation.3">
                      <p:embed/>
                      <p:pic>
                        <p:nvPicPr>
                          <p:cNvPr id="0" name="Picture 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10088" y="5000625"/>
                            <a:ext cx="358775" cy="56515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3" name="Object 42"/>
              <p:cNvGraphicFramePr>
                <a:graphicFrameLocks noChangeAspect="1"/>
              </p:cNvGraphicFramePr>
              <p:nvPr/>
            </p:nvGraphicFramePr>
            <p:xfrm>
              <a:off x="3810000" y="4419600"/>
              <a:ext cx="385763" cy="5984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258" name="Equation" r:id="rId6" imgW="139680" imgH="215640" progId="Equation.3">
                      <p:embed/>
                    </p:oleObj>
                  </mc:Choice>
                  <mc:Fallback>
                    <p:oleObj name="Equation" r:id="rId6" imgW="139680" imgH="215640" progId="Equation.3">
                      <p:embed/>
                      <p:pic>
                        <p:nvPicPr>
                          <p:cNvPr id="0" name="Picture 1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810000" y="4419600"/>
                            <a:ext cx="385763" cy="598488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4" name="Object 43"/>
              <p:cNvGraphicFramePr>
                <a:graphicFrameLocks noChangeAspect="1"/>
              </p:cNvGraphicFramePr>
              <p:nvPr/>
            </p:nvGraphicFramePr>
            <p:xfrm>
              <a:off x="5029200" y="5562600"/>
              <a:ext cx="568325" cy="63023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259" name="Equation" r:id="rId8" imgW="164880" imgH="215640" progId="Equation.3">
                      <p:embed/>
                    </p:oleObj>
                  </mc:Choice>
                  <mc:Fallback>
                    <p:oleObj name="Equation" r:id="rId8" imgW="164880" imgH="215640" progId="Equation.3">
                      <p:embed/>
                      <p:pic>
                        <p:nvPicPr>
                          <p:cNvPr id="0" name="Picture 1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029200" y="5562600"/>
                            <a:ext cx="568325" cy="630239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5" name="Object 44"/>
              <p:cNvGraphicFramePr>
                <a:graphicFrameLocks noChangeAspect="1"/>
              </p:cNvGraphicFramePr>
              <p:nvPr/>
            </p:nvGraphicFramePr>
            <p:xfrm>
              <a:off x="6248400" y="5562600"/>
              <a:ext cx="482600" cy="6223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260" name="Equation" r:id="rId10" imgW="177480" imgH="241200" progId="Equation.3">
                      <p:embed/>
                    </p:oleObj>
                  </mc:Choice>
                  <mc:Fallback>
                    <p:oleObj name="Equation" r:id="rId10" imgW="177480" imgH="241200" progId="Equation.3">
                      <p:embed/>
                      <p:pic>
                        <p:nvPicPr>
                          <p:cNvPr id="0" name="Picture 1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248400" y="5562600"/>
                            <a:ext cx="482600" cy="6223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cxnSp>
            <p:nvCxnSpPr>
              <p:cNvPr id="46" name="Straight Arrow Connector 45"/>
              <p:cNvCxnSpPr/>
              <p:nvPr/>
            </p:nvCxnSpPr>
            <p:spPr>
              <a:xfrm rot="5400000">
                <a:off x="5257800" y="5105400"/>
                <a:ext cx="381000" cy="5334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Arrow Connector 46"/>
              <p:cNvCxnSpPr/>
              <p:nvPr/>
            </p:nvCxnSpPr>
            <p:spPr>
              <a:xfrm rot="16200000" flipH="1">
                <a:off x="5886450" y="5086350"/>
                <a:ext cx="381000" cy="5715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9" name="Rectangle 48"/>
            <p:cNvSpPr/>
            <p:nvPr/>
          </p:nvSpPr>
          <p:spPr>
            <a:xfrm>
              <a:off x="533400" y="3657600"/>
              <a:ext cx="3505200" cy="29718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0" name="Content Placeholder 2"/>
          <p:cNvSpPr txBox="1">
            <a:spLocks/>
          </p:cNvSpPr>
          <p:nvPr/>
        </p:nvSpPr>
        <p:spPr>
          <a:xfrm>
            <a:off x="3886200" y="3429000"/>
            <a:ext cx="4191000" cy="1523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6" name="Content Placeholder 2"/>
          <p:cNvSpPr txBox="1">
            <a:spLocks/>
          </p:cNvSpPr>
          <p:nvPr/>
        </p:nvSpPr>
        <p:spPr>
          <a:xfrm>
            <a:off x="4343400" y="3352800"/>
            <a:ext cx="4572000" cy="29718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accent3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6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Process in reverse topological</a:t>
            </a:r>
            <a:r>
              <a:rPr kumimoji="0" lang="en-US" sz="26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order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b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600" baseline="0" dirty="0" smtClean="0"/>
              <a:t>Generate</a:t>
            </a:r>
            <a:r>
              <a:rPr lang="en-US" sz="2600" dirty="0" smtClean="0"/>
              <a:t> a random satisfying assignment bottom up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371600" y="5867400"/>
            <a:ext cx="99060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v</a:t>
            </a:r>
            <a:r>
              <a:rPr lang="en-US" baseline="-25000" dirty="0" smtClean="0"/>
              <a:t>2</a:t>
            </a:r>
            <a:r>
              <a:rPr lang="en-US" dirty="0" smtClean="0"/>
              <a:t> = 1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2895600" y="5867400"/>
            <a:ext cx="99060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v</a:t>
            </a:r>
            <a:r>
              <a:rPr lang="en-US" baseline="-25000" dirty="0" smtClean="0"/>
              <a:t>2</a:t>
            </a:r>
            <a:r>
              <a:rPr lang="en-US" dirty="0" smtClean="0"/>
              <a:t> = 0</a:t>
            </a:r>
            <a:endParaRPr lang="en-US" dirty="0"/>
          </a:p>
        </p:txBody>
      </p:sp>
      <p:sp>
        <p:nvSpPr>
          <p:cNvPr id="61" name="Right Arrow 60"/>
          <p:cNvSpPr/>
          <p:nvPr/>
        </p:nvSpPr>
        <p:spPr>
          <a:xfrm rot="12875177">
            <a:off x="2952800" y="4986268"/>
            <a:ext cx="446812" cy="19630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685800" y="5257800"/>
            <a:ext cx="99060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v</a:t>
            </a:r>
            <a:r>
              <a:rPr lang="en-US" baseline="-25000" dirty="0" smtClean="0"/>
              <a:t>1</a:t>
            </a:r>
            <a:r>
              <a:rPr lang="en-US" dirty="0" smtClean="0"/>
              <a:t> = 0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228600" y="4648200"/>
            <a:ext cx="99060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v</a:t>
            </a:r>
            <a:r>
              <a:rPr lang="en-US" baseline="-25000" dirty="0" smtClean="0"/>
              <a:t>1</a:t>
            </a:r>
            <a:r>
              <a:rPr lang="en-US" dirty="0" smtClean="0"/>
              <a:t> = 1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2743200" y="4495800"/>
            <a:ext cx="83820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v</a:t>
            </a:r>
            <a:r>
              <a:rPr lang="en-US" baseline="-25000" dirty="0" smtClean="0"/>
              <a:t>2</a:t>
            </a:r>
            <a:r>
              <a:rPr lang="en-US" dirty="0" smtClean="0"/>
              <a:t> = 0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2133600" y="4038600"/>
            <a:ext cx="167640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v</a:t>
            </a:r>
            <a:r>
              <a:rPr lang="en-US" baseline="-25000" dirty="0" smtClean="0"/>
              <a:t>1</a:t>
            </a:r>
            <a:r>
              <a:rPr lang="en-US" dirty="0" smtClean="0"/>
              <a:t> = 0, v</a:t>
            </a:r>
            <a:r>
              <a:rPr lang="en-US" baseline="-25000" dirty="0" smtClean="0"/>
              <a:t>2</a:t>
            </a:r>
            <a:r>
              <a:rPr lang="en-US" dirty="0" smtClean="0"/>
              <a:t> = 0</a:t>
            </a:r>
            <a:endParaRPr lang="en-US" dirty="0"/>
          </a:p>
        </p:txBody>
      </p:sp>
      <p:sp>
        <p:nvSpPr>
          <p:cNvPr id="67" name="Right Arrow 66"/>
          <p:cNvSpPr/>
          <p:nvPr/>
        </p:nvSpPr>
        <p:spPr>
          <a:xfrm rot="19217495">
            <a:off x="702520" y="3770795"/>
            <a:ext cx="429216" cy="20732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1600200" y="3429000"/>
            <a:ext cx="175260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v</a:t>
            </a:r>
            <a:r>
              <a:rPr lang="en-US" baseline="-25000" dirty="0" smtClean="0"/>
              <a:t>1</a:t>
            </a:r>
            <a:r>
              <a:rPr lang="en-US" dirty="0" smtClean="0"/>
              <a:t> = 1, v</a:t>
            </a:r>
            <a:r>
              <a:rPr lang="en-US" baseline="-25000" dirty="0" smtClean="0"/>
              <a:t>2</a:t>
            </a:r>
            <a:r>
              <a:rPr lang="en-US" dirty="0" smtClean="0"/>
              <a:t> = 0 </a:t>
            </a:r>
            <a:endParaRPr lang="en-US" dirty="0"/>
          </a:p>
        </p:txBody>
      </p:sp>
      <p:sp>
        <p:nvSpPr>
          <p:cNvPr id="70" name="Oval 69"/>
          <p:cNvSpPr/>
          <p:nvPr/>
        </p:nvSpPr>
        <p:spPr>
          <a:xfrm>
            <a:off x="2438400" y="3352800"/>
            <a:ext cx="7620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3200400" y="2743200"/>
            <a:ext cx="1371600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At random</a:t>
            </a:r>
            <a:endParaRPr lang="en-US" dirty="0"/>
          </a:p>
        </p:txBody>
      </p:sp>
      <p:sp>
        <p:nvSpPr>
          <p:cNvPr id="72" name="Right Arrow 71"/>
          <p:cNvSpPr/>
          <p:nvPr/>
        </p:nvSpPr>
        <p:spPr>
          <a:xfrm rot="7941152">
            <a:off x="3140899" y="3121360"/>
            <a:ext cx="271401" cy="1650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6" grpId="0" animBg="1"/>
      <p:bldP spid="57" grpId="0" animBg="1"/>
      <p:bldP spid="58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7" grpId="0" animBg="1"/>
      <p:bldP spid="68" grpId="0" animBg="1"/>
      <p:bldP spid="70" grpId="0" animBg="1"/>
      <p:bldP spid="71" grpId="0" animBg="1"/>
      <p:bldP spid="7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0070C0"/>
                </a:solidFill>
              </a:rPr>
              <a:t>Expressibility</a:t>
            </a:r>
            <a:r>
              <a:rPr lang="en-US" dirty="0" smtClean="0">
                <a:solidFill>
                  <a:srgbClr val="0070C0"/>
                </a:solidFill>
              </a:rPr>
              <a:t> in PFF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006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So, if </a:t>
            </a:r>
            <a:r>
              <a:rPr lang="en-US" dirty="0" smtClean="0">
                <a:solidFill>
                  <a:schemeClr val="accent1"/>
                </a:solidFill>
              </a:rPr>
              <a:t>f</a:t>
            </a:r>
            <a:r>
              <a:rPr lang="en-US" dirty="0" smtClean="0"/>
              <a:t> is in PFF, we can approximate </a:t>
            </a:r>
            <a:r>
              <a:rPr lang="en-US" sz="2400" dirty="0" smtClean="0">
                <a:solidFill>
                  <a:schemeClr val="accent1"/>
                </a:solidFill>
                <a:latin typeface="Stencil" pitchFamily="82" charset="0"/>
              </a:rPr>
              <a:t>P</a:t>
            </a:r>
            <a:r>
              <a:rPr lang="en-US" dirty="0" smtClean="0">
                <a:solidFill>
                  <a:schemeClr val="accent1"/>
                </a:solidFill>
              </a:rPr>
              <a:t>[q(D</a:t>
            </a:r>
            <a:r>
              <a:rPr lang="en-US" dirty="0" smtClean="0">
                <a:solidFill>
                  <a:schemeClr val="accent1"/>
                </a:solidFill>
              </a:rPr>
              <a:t>)]</a:t>
            </a:r>
          </a:p>
          <a:p>
            <a:endParaRPr lang="en-US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</a:rPr>
              <a:t>But, can we decide in poly-time if some sub-expressions of a </a:t>
            </a:r>
            <a:r>
              <a:rPr lang="en-US" dirty="0" err="1" smtClean="0">
                <a:solidFill>
                  <a:srgbClr val="C00000"/>
                </a:solidFill>
              </a:rPr>
              <a:t>boolean</a:t>
            </a:r>
            <a:r>
              <a:rPr lang="en-US" dirty="0" smtClean="0">
                <a:solidFill>
                  <a:srgbClr val="C00000"/>
                </a:solidFill>
              </a:rPr>
              <a:t> expression have poly-size d-DNNFs?</a:t>
            </a:r>
          </a:p>
          <a:p>
            <a:pPr>
              <a:buNone/>
            </a:pPr>
            <a:endParaRPr lang="en-US" sz="2000" dirty="0" smtClean="0">
              <a:solidFill>
                <a:srgbClr val="C00000"/>
              </a:solidFill>
            </a:endParaRPr>
          </a:p>
          <a:p>
            <a:r>
              <a:rPr lang="en-US" dirty="0" smtClean="0">
                <a:sym typeface="Wingdings" pitchFamily="2" charset="2"/>
              </a:rPr>
              <a:t> </a:t>
            </a:r>
            <a:r>
              <a:rPr lang="en-US" dirty="0" smtClean="0"/>
              <a:t>Not known </a:t>
            </a:r>
          </a:p>
          <a:p>
            <a:r>
              <a:rPr lang="en-US" dirty="0" smtClean="0">
                <a:sym typeface="Wingdings" pitchFamily="2" charset="2"/>
              </a:rPr>
              <a:t> </a:t>
            </a:r>
            <a:r>
              <a:rPr lang="en-US" dirty="0" smtClean="0"/>
              <a:t>But, there are natural sufficient conditions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that can be verified in poly-time</a:t>
            </a:r>
          </a:p>
          <a:p>
            <a:pPr lvl="1"/>
            <a:endParaRPr lang="en-US" sz="1400" dirty="0" smtClean="0"/>
          </a:p>
          <a:p>
            <a:pPr lvl="1"/>
            <a:r>
              <a:rPr lang="en-US" dirty="0" smtClean="0"/>
              <a:t>If certain sub-queries are safe and hence generate </a:t>
            </a:r>
            <a:r>
              <a:rPr lang="en-US" dirty="0" smtClean="0">
                <a:solidFill>
                  <a:srgbClr val="C00000"/>
                </a:solidFill>
              </a:rPr>
              <a:t>read-once</a:t>
            </a:r>
            <a:r>
              <a:rPr lang="en-US" dirty="0" smtClean="0"/>
              <a:t> expressions [OH ’08]</a:t>
            </a:r>
          </a:p>
          <a:p>
            <a:pPr lvl="1"/>
            <a:endParaRPr lang="en-US" sz="1600" dirty="0" smtClean="0"/>
          </a:p>
          <a:p>
            <a:pPr lvl="1"/>
            <a:r>
              <a:rPr lang="en-US" dirty="0" smtClean="0"/>
              <a:t>If sub-queries generate poly-size </a:t>
            </a:r>
            <a:r>
              <a:rPr lang="en-US" dirty="0" smtClean="0">
                <a:solidFill>
                  <a:srgbClr val="C00000"/>
                </a:solidFill>
              </a:rPr>
              <a:t>OBDD</a:t>
            </a:r>
            <a:r>
              <a:rPr lang="en-US" dirty="0" smtClean="0"/>
              <a:t>s  [JS ’11]</a:t>
            </a:r>
          </a:p>
          <a:p>
            <a:pPr lvl="1"/>
            <a:endParaRPr lang="en-US" sz="1600" dirty="0" smtClean="0"/>
          </a:p>
          <a:p>
            <a:pPr lvl="1"/>
            <a:r>
              <a:rPr lang="en-US" dirty="0" smtClean="0"/>
              <a:t>Extends to instance-by-instance approach (both </a:t>
            </a:r>
            <a:r>
              <a:rPr lang="en-US" dirty="0" smtClean="0">
                <a:solidFill>
                  <a:schemeClr val="accent1"/>
                </a:solidFill>
              </a:rPr>
              <a:t>q, D</a:t>
            </a:r>
            <a:r>
              <a:rPr lang="en-US" dirty="0" smtClean="0"/>
              <a:t> given)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Probabilistic Databases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To model and query </a:t>
            </a:r>
            <a:r>
              <a:rPr lang="en-US" sz="2400" dirty="0" smtClean="0">
                <a:solidFill>
                  <a:srgbClr val="C00000"/>
                </a:solidFill>
              </a:rPr>
              <a:t>uncertain data</a:t>
            </a:r>
            <a:r>
              <a:rPr lang="en-US" sz="2400" dirty="0" smtClean="0"/>
              <a:t> (sensor networks, information extraction…)</a:t>
            </a:r>
          </a:p>
          <a:p>
            <a:endParaRPr lang="en-US" sz="1000" dirty="0" smtClean="0">
              <a:solidFill>
                <a:srgbClr val="C00000"/>
              </a:solidFill>
            </a:endParaRPr>
          </a:p>
          <a:p>
            <a:r>
              <a:rPr lang="en-US" sz="2400" dirty="0" smtClean="0">
                <a:solidFill>
                  <a:srgbClr val="C00000"/>
                </a:solidFill>
              </a:rPr>
              <a:t>Possible </a:t>
            </a:r>
            <a:r>
              <a:rPr lang="en-US" sz="2400" dirty="0">
                <a:solidFill>
                  <a:srgbClr val="C00000"/>
                </a:solidFill>
              </a:rPr>
              <a:t>worlds model</a:t>
            </a:r>
            <a:endParaRPr lang="en-US" sz="2400" dirty="0" smtClean="0">
              <a:solidFill>
                <a:srgbClr val="C00000"/>
              </a:solidFill>
            </a:endParaRPr>
          </a:p>
          <a:p>
            <a:pPr lvl="1"/>
            <a:r>
              <a:rPr lang="en-US" sz="2200" dirty="0" smtClean="0"/>
              <a:t>Each possible world </a:t>
            </a:r>
            <a:r>
              <a:rPr lang="en-US" sz="2200" dirty="0" smtClean="0">
                <a:solidFill>
                  <a:schemeClr val="accent1"/>
                </a:solidFill>
              </a:rPr>
              <a:t>W</a:t>
            </a:r>
            <a:r>
              <a:rPr lang="en-US" sz="2200" dirty="0" smtClean="0"/>
              <a:t> is a standard database instance, has a probability </a:t>
            </a:r>
            <a:r>
              <a:rPr lang="en-US" sz="2200" dirty="0" smtClean="0">
                <a:solidFill>
                  <a:schemeClr val="accent1"/>
                </a:solidFill>
                <a:latin typeface="Stencil" pitchFamily="82" charset="0"/>
              </a:rPr>
              <a:t>P</a:t>
            </a:r>
            <a:r>
              <a:rPr lang="en-US" sz="2200" dirty="0" smtClean="0">
                <a:solidFill>
                  <a:schemeClr val="accent1"/>
                </a:solidFill>
              </a:rPr>
              <a:t>[W]</a:t>
            </a:r>
            <a:endParaRPr lang="en-US" sz="2200" dirty="0">
              <a:solidFill>
                <a:schemeClr val="accent1"/>
              </a:solidFill>
            </a:endParaRPr>
          </a:p>
          <a:p>
            <a:pPr lvl="1"/>
            <a:r>
              <a:rPr lang="en-US" sz="2200" dirty="0"/>
              <a:t>Compact representation </a:t>
            </a:r>
            <a:r>
              <a:rPr lang="en-US" sz="2200" dirty="0">
                <a:solidFill>
                  <a:schemeClr val="accent1"/>
                </a:solidFill>
              </a:rPr>
              <a:t>D</a:t>
            </a:r>
            <a:r>
              <a:rPr lang="en-US" sz="2200" dirty="0"/>
              <a:t> </a:t>
            </a:r>
            <a:r>
              <a:rPr lang="en-US" sz="2200" dirty="0" smtClean="0"/>
              <a:t>assuming independence</a:t>
            </a:r>
            <a:endParaRPr lang="en-US" sz="1900" dirty="0">
              <a:cs typeface="Times New Roma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95771" y="5156775"/>
            <a:ext cx="533400" cy="430887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 D</a:t>
            </a:r>
            <a:endParaRPr lang="en-US" sz="2200" b="1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751559"/>
              </p:ext>
            </p:extLst>
          </p:nvPr>
        </p:nvGraphicFramePr>
        <p:xfrm>
          <a:off x="3247571" y="4516695"/>
          <a:ext cx="1981200" cy="2011680"/>
        </p:xfrm>
        <a:graphic>
          <a:graphicData uri="http://schemas.openxmlformats.org/drawingml/2006/table">
            <a:tbl>
              <a:tblPr firstCol="1"/>
              <a:tblGrid>
                <a:gridCol w="660399"/>
                <a:gridCol w="660402"/>
                <a:gridCol w="660399"/>
              </a:tblGrid>
              <a:tr h="198120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2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3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3</a:t>
                      </a:r>
                      <a:endParaRPr lang="en-US" baseline="-25000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3</a:t>
                      </a:r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0.5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0.2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129826"/>
              </p:ext>
            </p:extLst>
          </p:nvPr>
        </p:nvGraphicFramePr>
        <p:xfrm>
          <a:off x="1037771" y="4760535"/>
          <a:ext cx="1219200" cy="1463040"/>
        </p:xfrm>
        <a:graphic>
          <a:graphicData uri="http://schemas.openxmlformats.org/drawingml/2006/table">
            <a:tbl>
              <a:tblPr firstCol="1"/>
              <a:tblGrid>
                <a:gridCol w="609600"/>
                <a:gridCol w="609600"/>
              </a:tblGrid>
              <a:tr h="144780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</a:t>
                      </a:r>
                      <a:r>
                        <a:rPr lang="en-US" sz="1800" baseline="-25000" dirty="0" smtClean="0"/>
                        <a:t>1</a:t>
                      </a:r>
                    </a:p>
                    <a:p>
                      <a:endParaRPr lang="en-US" sz="1800" dirty="0" smtClean="0"/>
                    </a:p>
                    <a:p>
                      <a:r>
                        <a:rPr lang="en-US" sz="1800" dirty="0" smtClean="0"/>
                        <a:t>a</a:t>
                      </a:r>
                      <a:r>
                        <a:rPr lang="en-US" sz="1800" baseline="-25000" dirty="0" smtClean="0"/>
                        <a:t>2</a:t>
                      </a:r>
                    </a:p>
                    <a:p>
                      <a:endParaRPr lang="en-US" sz="1800" dirty="0" smtClean="0"/>
                    </a:p>
                    <a:p>
                      <a:r>
                        <a:rPr lang="en-US" sz="1800" dirty="0" smtClean="0"/>
                        <a:t>a</a:t>
                      </a:r>
                      <a:r>
                        <a:rPr lang="en-US" sz="1800" baseline="-25000" dirty="0" smtClean="0"/>
                        <a:t>3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0.4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0.6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6343545"/>
              </p:ext>
            </p:extLst>
          </p:nvPr>
        </p:nvGraphicFramePr>
        <p:xfrm>
          <a:off x="6219371" y="4699575"/>
          <a:ext cx="1219200" cy="1463040"/>
        </p:xfrm>
        <a:graphic>
          <a:graphicData uri="http://schemas.openxmlformats.org/drawingml/2006/table">
            <a:tbl>
              <a:tblPr firstCol="1"/>
              <a:tblGrid>
                <a:gridCol w="609600"/>
                <a:gridCol w="609600"/>
              </a:tblGrid>
              <a:tr h="14630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3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0.7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0.8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0.4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494971" y="439477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038600" y="415350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676571" y="431857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</a:t>
            </a: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14" grpId="0"/>
      <p:bldP spid="18" grpId="0"/>
      <p:bldP spid="1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5300" dirty="0" smtClean="0">
                <a:solidFill>
                  <a:srgbClr val="0070C0"/>
                </a:solidFill>
              </a:rPr>
              <a:t>#P-hardness for q</a:t>
            </a:r>
            <a:r>
              <a:rPr lang="en-US" sz="5300" baseline="-25000" dirty="0" smtClean="0">
                <a:solidFill>
                  <a:srgbClr val="0070C0"/>
                </a:solidFill>
              </a:rPr>
              <a:t>1 </a:t>
            </a:r>
            <a:r>
              <a:rPr lang="en-US" sz="5300" dirty="0" smtClean="0">
                <a:solidFill>
                  <a:srgbClr val="0070C0"/>
                </a:solidFill>
              </a:rPr>
              <a:t>- q</a:t>
            </a:r>
            <a:r>
              <a:rPr lang="en-US" sz="5300" baseline="-25000" dirty="0" smtClean="0">
                <a:solidFill>
                  <a:srgbClr val="0070C0"/>
                </a:solidFill>
              </a:rPr>
              <a:t>2</a:t>
            </a:r>
            <a:r>
              <a:rPr lang="en-US" dirty="0" smtClean="0">
                <a:solidFill>
                  <a:srgbClr val="0070C0"/>
                </a:solidFill>
              </a:rPr>
              <a:t/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dirty="0" smtClean="0">
                <a:solidFill>
                  <a:srgbClr val="0070C0"/>
                </a:solidFill>
              </a:rPr>
              <a:t>both q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dirty="0" smtClean="0">
                <a:solidFill>
                  <a:srgbClr val="0070C0"/>
                </a:solidFill>
              </a:rPr>
              <a:t>, q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r>
              <a:rPr lang="en-US" dirty="0" smtClean="0">
                <a:solidFill>
                  <a:srgbClr val="0070C0"/>
                </a:solidFill>
              </a:rPr>
              <a:t> are safe CQ</a:t>
            </a:r>
            <a:r>
              <a:rPr lang="en-US" baseline="30000" dirty="0" smtClean="0">
                <a:solidFill>
                  <a:srgbClr val="0070C0"/>
                </a:solidFill>
              </a:rPr>
              <a:t>-</a:t>
            </a:r>
            <a:endParaRPr lang="en-US" baseline="30000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#P-hardness: Steps in the proof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“Hard” query q = q</a:t>
            </a:r>
            <a:r>
              <a:rPr lang="en-US" baseline="-25000" dirty="0" smtClean="0"/>
              <a:t>1</a:t>
            </a:r>
            <a:r>
              <a:rPr lang="en-US" dirty="0" smtClean="0"/>
              <a:t> – q</a:t>
            </a:r>
            <a:r>
              <a:rPr lang="en-US" baseline="-25000" dirty="0" smtClean="0"/>
              <a:t>2</a:t>
            </a:r>
          </a:p>
          <a:p>
            <a:pPr lvl="1"/>
            <a:r>
              <a:rPr lang="en-US" sz="2400" i="1" dirty="0" smtClean="0">
                <a:solidFill>
                  <a:schemeClr val="accent1"/>
                </a:solidFill>
              </a:rPr>
              <a:t>q</a:t>
            </a:r>
            <a:r>
              <a:rPr lang="en-US" sz="2400" i="1" baseline="-25000" dirty="0" smtClean="0">
                <a:solidFill>
                  <a:schemeClr val="accent1"/>
                </a:solidFill>
              </a:rPr>
              <a:t>1</a:t>
            </a:r>
            <a:r>
              <a:rPr lang="en-US" sz="2400" i="1" dirty="0" smtClean="0">
                <a:solidFill>
                  <a:schemeClr val="accent1"/>
                </a:solidFill>
                <a:sym typeface="Wingdings" pitchFamily="2" charset="2"/>
              </a:rPr>
              <a:t>() := R</a:t>
            </a:r>
            <a:r>
              <a:rPr lang="en-US" sz="2400" i="1" baseline="-25000" dirty="0" smtClean="0">
                <a:solidFill>
                  <a:schemeClr val="accent1"/>
                </a:solidFill>
                <a:sym typeface="Wingdings" pitchFamily="2" charset="2"/>
              </a:rPr>
              <a:t>1</a:t>
            </a:r>
            <a:r>
              <a:rPr lang="en-US" sz="2400" i="1" dirty="0" smtClean="0">
                <a:solidFill>
                  <a:schemeClr val="accent1"/>
                </a:solidFill>
                <a:sym typeface="Wingdings" pitchFamily="2" charset="2"/>
              </a:rPr>
              <a:t>(x, y</a:t>
            </a:r>
            <a:r>
              <a:rPr lang="en-US" sz="2400" i="1" baseline="-25000" dirty="0" smtClean="0">
                <a:solidFill>
                  <a:schemeClr val="accent1"/>
                </a:solidFill>
                <a:sym typeface="Wingdings" pitchFamily="2" charset="2"/>
              </a:rPr>
              <a:t>1</a:t>
            </a:r>
            <a:r>
              <a:rPr lang="en-US" sz="2400" i="1" dirty="0" smtClean="0">
                <a:solidFill>
                  <a:schemeClr val="accent1"/>
                </a:solidFill>
                <a:sym typeface="Wingdings" pitchFamily="2" charset="2"/>
              </a:rPr>
              <a:t>) R</a:t>
            </a:r>
            <a:r>
              <a:rPr lang="en-US" sz="2400" i="1" baseline="-25000" dirty="0" smtClean="0">
                <a:solidFill>
                  <a:schemeClr val="accent1"/>
                </a:solidFill>
                <a:sym typeface="Wingdings" pitchFamily="2" charset="2"/>
              </a:rPr>
              <a:t>2</a:t>
            </a:r>
            <a:r>
              <a:rPr lang="en-US" sz="2400" i="1" dirty="0" smtClean="0">
                <a:solidFill>
                  <a:schemeClr val="accent1"/>
                </a:solidFill>
                <a:sym typeface="Wingdings" pitchFamily="2" charset="2"/>
              </a:rPr>
              <a:t>(x, y</a:t>
            </a:r>
            <a:r>
              <a:rPr lang="en-US" sz="2400" i="1" baseline="-25000" dirty="0" smtClean="0">
                <a:solidFill>
                  <a:schemeClr val="accent1"/>
                </a:solidFill>
                <a:sym typeface="Wingdings" pitchFamily="2" charset="2"/>
              </a:rPr>
              <a:t>2</a:t>
            </a:r>
            <a:r>
              <a:rPr lang="en-US" sz="2400" i="1" dirty="0" smtClean="0">
                <a:solidFill>
                  <a:schemeClr val="accent1"/>
                </a:solidFill>
                <a:sym typeface="Wingdings" pitchFamily="2" charset="2"/>
              </a:rPr>
              <a:t>) R</a:t>
            </a:r>
            <a:r>
              <a:rPr lang="en-US" sz="2400" i="1" baseline="-25000" dirty="0" smtClean="0">
                <a:solidFill>
                  <a:schemeClr val="accent1"/>
                </a:solidFill>
                <a:sym typeface="Wingdings" pitchFamily="2" charset="2"/>
              </a:rPr>
              <a:t>3</a:t>
            </a:r>
            <a:r>
              <a:rPr lang="en-US" sz="2400" i="1" dirty="0" smtClean="0">
                <a:solidFill>
                  <a:schemeClr val="accent1"/>
                </a:solidFill>
                <a:sym typeface="Wingdings" pitchFamily="2" charset="2"/>
              </a:rPr>
              <a:t>(x, y</a:t>
            </a:r>
            <a:r>
              <a:rPr lang="en-US" sz="2400" i="1" baseline="-25000" dirty="0" smtClean="0">
                <a:solidFill>
                  <a:schemeClr val="accent1"/>
                </a:solidFill>
                <a:sym typeface="Wingdings" pitchFamily="2" charset="2"/>
              </a:rPr>
              <a:t>3</a:t>
            </a:r>
            <a:r>
              <a:rPr lang="en-US" sz="2400" i="1" dirty="0" smtClean="0">
                <a:solidFill>
                  <a:schemeClr val="accent1"/>
                </a:solidFill>
                <a:sym typeface="Wingdings" pitchFamily="2" charset="2"/>
              </a:rPr>
              <a:t>) R</a:t>
            </a:r>
            <a:r>
              <a:rPr lang="en-US" sz="2400" i="1" baseline="-25000" dirty="0" smtClean="0">
                <a:solidFill>
                  <a:schemeClr val="accent1"/>
                </a:solidFill>
                <a:sym typeface="Wingdings" pitchFamily="2" charset="2"/>
              </a:rPr>
              <a:t>4</a:t>
            </a:r>
            <a:r>
              <a:rPr lang="en-US" sz="2400" i="1" dirty="0" smtClean="0">
                <a:solidFill>
                  <a:schemeClr val="accent1"/>
                </a:solidFill>
                <a:sym typeface="Wingdings" pitchFamily="2" charset="2"/>
              </a:rPr>
              <a:t>(x, y</a:t>
            </a:r>
            <a:r>
              <a:rPr lang="en-US" sz="2400" i="1" baseline="-25000" dirty="0" smtClean="0">
                <a:solidFill>
                  <a:schemeClr val="accent1"/>
                </a:solidFill>
                <a:sym typeface="Wingdings" pitchFamily="2" charset="2"/>
              </a:rPr>
              <a:t>4</a:t>
            </a:r>
            <a:r>
              <a:rPr lang="en-US" sz="2400" i="1" dirty="0" smtClean="0">
                <a:solidFill>
                  <a:schemeClr val="accent1"/>
                </a:solidFill>
                <a:sym typeface="Wingdings" pitchFamily="2" charset="2"/>
              </a:rPr>
              <a:t>) </a:t>
            </a:r>
            <a:endParaRPr lang="en-US" sz="2400" i="1" dirty="0" smtClean="0">
              <a:solidFill>
                <a:schemeClr val="accent1"/>
              </a:solidFill>
            </a:endParaRPr>
          </a:p>
          <a:p>
            <a:pPr lvl="1"/>
            <a:r>
              <a:rPr lang="en-US" sz="2400" i="1" dirty="0" smtClean="0">
                <a:solidFill>
                  <a:schemeClr val="accent1"/>
                </a:solidFill>
              </a:rPr>
              <a:t>q</a:t>
            </a:r>
            <a:r>
              <a:rPr lang="en-US" sz="2400" i="1" baseline="-25000" dirty="0" smtClean="0">
                <a:solidFill>
                  <a:schemeClr val="accent1"/>
                </a:solidFill>
              </a:rPr>
              <a:t>2</a:t>
            </a:r>
            <a:r>
              <a:rPr lang="en-US" sz="2400" i="1" dirty="0" smtClean="0">
                <a:solidFill>
                  <a:schemeClr val="accent1"/>
                </a:solidFill>
                <a:sym typeface="Wingdings" pitchFamily="2" charset="2"/>
              </a:rPr>
              <a:t>() := R</a:t>
            </a:r>
            <a:r>
              <a:rPr lang="en-US" sz="2400" i="1" baseline="-25000" dirty="0" smtClean="0">
                <a:solidFill>
                  <a:schemeClr val="accent1"/>
                </a:solidFill>
                <a:sym typeface="Wingdings" pitchFamily="2" charset="2"/>
              </a:rPr>
              <a:t>1</a:t>
            </a:r>
            <a:r>
              <a:rPr lang="en-US" sz="2400" i="1" dirty="0" smtClean="0">
                <a:solidFill>
                  <a:schemeClr val="accent1"/>
                </a:solidFill>
                <a:sym typeface="Wingdings" pitchFamily="2" charset="2"/>
              </a:rPr>
              <a:t>(x</a:t>
            </a:r>
            <a:r>
              <a:rPr lang="en-US" sz="2400" i="1" baseline="-25000" dirty="0" smtClean="0">
                <a:solidFill>
                  <a:schemeClr val="accent1"/>
                </a:solidFill>
                <a:sym typeface="Wingdings" pitchFamily="2" charset="2"/>
              </a:rPr>
              <a:t>1</a:t>
            </a:r>
            <a:r>
              <a:rPr lang="en-US" sz="2400" i="1" dirty="0" smtClean="0">
                <a:solidFill>
                  <a:schemeClr val="accent1"/>
                </a:solidFill>
                <a:sym typeface="Wingdings" pitchFamily="2" charset="2"/>
              </a:rPr>
              <a:t>, y) R2(x</a:t>
            </a:r>
            <a:r>
              <a:rPr lang="en-US" sz="2400" i="1" baseline="-25000" dirty="0" smtClean="0">
                <a:solidFill>
                  <a:schemeClr val="accent1"/>
                </a:solidFill>
                <a:sym typeface="Wingdings" pitchFamily="2" charset="2"/>
              </a:rPr>
              <a:t>2</a:t>
            </a:r>
            <a:r>
              <a:rPr lang="en-US" sz="2400" i="1" dirty="0" smtClean="0">
                <a:solidFill>
                  <a:schemeClr val="accent1"/>
                </a:solidFill>
                <a:sym typeface="Wingdings" pitchFamily="2" charset="2"/>
              </a:rPr>
              <a:t>, y) R</a:t>
            </a:r>
            <a:r>
              <a:rPr lang="en-US" sz="2400" i="1" baseline="-25000" dirty="0" smtClean="0">
                <a:solidFill>
                  <a:schemeClr val="accent1"/>
                </a:solidFill>
                <a:sym typeface="Wingdings" pitchFamily="2" charset="2"/>
              </a:rPr>
              <a:t>3</a:t>
            </a:r>
            <a:r>
              <a:rPr lang="en-US" sz="2400" i="1" dirty="0" smtClean="0">
                <a:solidFill>
                  <a:schemeClr val="accent1"/>
                </a:solidFill>
                <a:sym typeface="Wingdings" pitchFamily="2" charset="2"/>
              </a:rPr>
              <a:t>(x</a:t>
            </a:r>
            <a:r>
              <a:rPr lang="en-US" sz="2400" i="1" baseline="-25000" dirty="0" smtClean="0">
                <a:solidFill>
                  <a:schemeClr val="accent1"/>
                </a:solidFill>
                <a:sym typeface="Wingdings" pitchFamily="2" charset="2"/>
              </a:rPr>
              <a:t>3</a:t>
            </a:r>
            <a:r>
              <a:rPr lang="en-US" sz="2400" i="1" dirty="0" smtClean="0">
                <a:solidFill>
                  <a:schemeClr val="accent1"/>
                </a:solidFill>
                <a:sym typeface="Wingdings" pitchFamily="2" charset="2"/>
              </a:rPr>
              <a:t>, y) R</a:t>
            </a:r>
            <a:r>
              <a:rPr lang="en-US" sz="2400" i="1" baseline="-25000" dirty="0" smtClean="0">
                <a:solidFill>
                  <a:schemeClr val="accent1"/>
                </a:solidFill>
                <a:sym typeface="Wingdings" pitchFamily="2" charset="2"/>
              </a:rPr>
              <a:t>4</a:t>
            </a:r>
            <a:r>
              <a:rPr lang="en-US" sz="2400" i="1" dirty="0" smtClean="0">
                <a:solidFill>
                  <a:schemeClr val="accent1"/>
                </a:solidFill>
                <a:sym typeface="Wingdings" pitchFamily="2" charset="2"/>
              </a:rPr>
              <a:t>(x</a:t>
            </a:r>
            <a:r>
              <a:rPr lang="en-US" sz="2400" i="1" baseline="-25000" dirty="0" smtClean="0">
                <a:solidFill>
                  <a:schemeClr val="accent1"/>
                </a:solidFill>
                <a:sym typeface="Wingdings" pitchFamily="2" charset="2"/>
              </a:rPr>
              <a:t>4</a:t>
            </a:r>
            <a:r>
              <a:rPr lang="en-US" sz="2400" i="1" dirty="0" smtClean="0">
                <a:solidFill>
                  <a:schemeClr val="accent1"/>
                </a:solidFill>
                <a:sym typeface="Wingdings" pitchFamily="2" charset="2"/>
              </a:rPr>
              <a:t>, y) </a:t>
            </a:r>
            <a:endParaRPr lang="en-US" sz="2400" i="1" dirty="0" smtClean="0">
              <a:solidFill>
                <a:schemeClr val="accent1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28800" y="5410200"/>
            <a:ext cx="556260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Counting independent sets in </a:t>
            </a:r>
          </a:p>
          <a:p>
            <a:r>
              <a:rPr lang="en-US" sz="2400" dirty="0" smtClean="0"/>
              <a:t>3-regular bipartite graphs (XZ ’06)</a:t>
            </a:r>
            <a:endParaRPr lang="en-US" sz="2400" dirty="0"/>
          </a:p>
        </p:txBody>
      </p:sp>
      <p:sp>
        <p:nvSpPr>
          <p:cNvPr id="6" name="Down Arrow 5"/>
          <p:cNvSpPr/>
          <p:nvPr/>
        </p:nvSpPr>
        <p:spPr>
          <a:xfrm rot="10800000">
            <a:off x="4343400" y="4876800"/>
            <a:ext cx="484632" cy="533400"/>
          </a:xfrm>
          <a:prstGeom prst="downArrow">
            <a:avLst>
              <a:gd name="adj1" fmla="val 50000"/>
              <a:gd name="adj2" fmla="val 686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38200" y="3657600"/>
            <a:ext cx="7467600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Counting edge covers in bipartite graphs of degree ≤ 4, where the edge set can be partitioned into 4 disjoint </a:t>
            </a:r>
            <a:r>
              <a:rPr lang="en-US" sz="2400" dirty="0" err="1" smtClean="0"/>
              <a:t>matchings</a:t>
            </a:r>
            <a:endParaRPr lang="en-US" sz="2400" dirty="0"/>
          </a:p>
        </p:txBody>
      </p:sp>
      <p:sp>
        <p:nvSpPr>
          <p:cNvPr id="8" name="Down Arrow 7"/>
          <p:cNvSpPr/>
          <p:nvPr/>
        </p:nvSpPr>
        <p:spPr>
          <a:xfrm rot="10800000">
            <a:off x="4343400" y="3048000"/>
            <a:ext cx="484632" cy="609600"/>
          </a:xfrm>
          <a:prstGeom prst="downArrow">
            <a:avLst>
              <a:gd name="adj1" fmla="val 50000"/>
              <a:gd name="adj2" fmla="val 686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Other Related Work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pPr lvl="1"/>
            <a:r>
              <a:rPr lang="en-US" dirty="0" smtClean="0">
                <a:solidFill>
                  <a:srgbClr val="C00000"/>
                </a:solidFill>
              </a:rPr>
              <a:t>Semantics of probabilistic query answering</a:t>
            </a:r>
          </a:p>
          <a:p>
            <a:pPr lvl="2"/>
            <a:r>
              <a:rPr lang="en-US" dirty="0" err="1" smtClean="0"/>
              <a:t>Fuhr-Rollecke</a:t>
            </a:r>
            <a:r>
              <a:rPr lang="en-US" dirty="0" smtClean="0"/>
              <a:t> ’97, </a:t>
            </a:r>
            <a:r>
              <a:rPr lang="en-US" dirty="0" err="1" smtClean="0"/>
              <a:t>Zimanyi</a:t>
            </a:r>
            <a:r>
              <a:rPr lang="en-US" dirty="0" smtClean="0"/>
              <a:t> ‘97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Dichotomy of CQ</a:t>
            </a:r>
            <a:r>
              <a:rPr lang="en-US" b="1" baseline="30000" dirty="0" smtClean="0">
                <a:solidFill>
                  <a:srgbClr val="C00000"/>
                </a:solidFill>
              </a:rPr>
              <a:t>-</a:t>
            </a:r>
            <a:r>
              <a:rPr lang="en-US" dirty="0" smtClean="0">
                <a:solidFill>
                  <a:srgbClr val="C00000"/>
                </a:solidFill>
              </a:rPr>
              <a:t> ,CQ and UCQ queries</a:t>
            </a:r>
          </a:p>
          <a:p>
            <a:pPr lvl="2"/>
            <a:r>
              <a:rPr lang="en-US" dirty="0" err="1" smtClean="0"/>
              <a:t>Dalvi-Suciu</a:t>
            </a:r>
            <a:r>
              <a:rPr lang="en-US" dirty="0" smtClean="0"/>
              <a:t> ’04, ’07, </a:t>
            </a:r>
            <a:r>
              <a:rPr lang="en-US" dirty="0" err="1" smtClean="0"/>
              <a:t>Dalvi-Schnaitter-Suciu</a:t>
            </a:r>
            <a:r>
              <a:rPr lang="en-US" dirty="0" smtClean="0"/>
              <a:t> ’10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Knowledge compilation techniques</a:t>
            </a:r>
          </a:p>
          <a:p>
            <a:pPr lvl="2"/>
            <a:r>
              <a:rPr lang="en-US" dirty="0" err="1" smtClean="0"/>
              <a:t>Olteanu</a:t>
            </a:r>
            <a:r>
              <a:rPr lang="en-US" dirty="0" smtClean="0"/>
              <a:t>-Huang ’08, </a:t>
            </a:r>
            <a:r>
              <a:rPr lang="en-US" dirty="0" err="1" smtClean="0"/>
              <a:t>Jha-Olteanu-Suciu</a:t>
            </a:r>
            <a:r>
              <a:rPr lang="en-US" dirty="0" smtClean="0"/>
              <a:t> ’10, </a:t>
            </a:r>
          </a:p>
          <a:p>
            <a:pPr lvl="2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Jha-Suciu</a:t>
            </a:r>
            <a:r>
              <a:rPr lang="en-US" dirty="0" smtClean="0"/>
              <a:t>  ’11, Fink-</a:t>
            </a:r>
            <a:r>
              <a:rPr lang="en-US" dirty="0" err="1" smtClean="0"/>
              <a:t>Olteanu</a:t>
            </a:r>
            <a:r>
              <a:rPr lang="en-US" dirty="0" smtClean="0"/>
              <a:t> ’11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Instance-by-instance approach</a:t>
            </a:r>
          </a:p>
          <a:p>
            <a:pPr lvl="2"/>
            <a:r>
              <a:rPr lang="en-US" dirty="0" err="1" smtClean="0"/>
              <a:t>Sen-Deshpande-Getoor</a:t>
            </a:r>
            <a:r>
              <a:rPr lang="en-US" dirty="0" smtClean="0"/>
              <a:t> ’10, Roy-</a:t>
            </a:r>
            <a:r>
              <a:rPr lang="en-US" dirty="0" err="1" smtClean="0"/>
              <a:t>Perduca</a:t>
            </a:r>
            <a:r>
              <a:rPr lang="en-US" dirty="0" smtClean="0"/>
              <a:t>-</a:t>
            </a:r>
            <a:r>
              <a:rPr lang="en-US" dirty="0" err="1" smtClean="0"/>
              <a:t>Tannen</a:t>
            </a:r>
            <a:r>
              <a:rPr lang="en-US" dirty="0" smtClean="0"/>
              <a:t> ’11</a:t>
            </a:r>
          </a:p>
          <a:p>
            <a:pPr lvl="1">
              <a:buNone/>
            </a:pPr>
            <a:endParaRPr lang="en-US" dirty="0" smtClean="0"/>
          </a:p>
          <a:p>
            <a:endParaRPr lang="en-US" dirty="0" smtClean="0">
              <a:solidFill>
                <a:srgbClr val="C0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Conclusions and Future work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A step towards understanding complexity of exact </a:t>
            </a:r>
          </a:p>
          <a:p>
            <a:pPr>
              <a:buNone/>
            </a:pPr>
            <a:r>
              <a:rPr lang="en-US" dirty="0" smtClean="0"/>
              <a:t>and approximate computation for queries with</a:t>
            </a:r>
          </a:p>
          <a:p>
            <a:pPr>
              <a:buNone/>
            </a:pPr>
            <a:r>
              <a:rPr lang="en-US" dirty="0" smtClean="0"/>
              <a:t>difference operations</a:t>
            </a:r>
          </a:p>
          <a:p>
            <a:endParaRPr lang="en-US" dirty="0"/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Future work</a:t>
            </a:r>
          </a:p>
          <a:p>
            <a:pPr lvl="1"/>
            <a:r>
              <a:rPr lang="en-US" sz="2200" dirty="0" smtClean="0"/>
              <a:t>Dichotomy results that classify syntactically difference queries (similar to positive UCQ)?</a:t>
            </a:r>
          </a:p>
          <a:p>
            <a:pPr lvl="1">
              <a:buNone/>
            </a:pPr>
            <a:endParaRPr lang="en-US" sz="2200" dirty="0" smtClean="0"/>
          </a:p>
          <a:p>
            <a:pPr lvl="1"/>
            <a:r>
              <a:rPr lang="en-US" sz="2200" dirty="0" smtClean="0"/>
              <a:t>Extending FPRAS to queries with difference rank &gt; 1?</a:t>
            </a:r>
          </a:p>
          <a:p>
            <a:pPr lvl="1"/>
            <a:endParaRPr lang="en-US" sz="2200" dirty="0" smtClean="0"/>
          </a:p>
          <a:p>
            <a:pPr lvl="1"/>
            <a:r>
              <a:rPr lang="en-US" sz="2200" dirty="0" smtClean="0"/>
              <a:t>Experimental evaluation of our algorithms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r>
              <a:rPr lang="en-US" dirty="0" smtClean="0"/>
              <a:t>                      	Thank you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	Questions?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Query Semantics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 fontScale="92500"/>
          </a:bodyPr>
          <a:lstStyle/>
          <a:p>
            <a:r>
              <a:rPr lang="en-US" sz="2800" dirty="0" smtClean="0">
                <a:solidFill>
                  <a:srgbClr val="C00000"/>
                </a:solidFill>
                <a:cs typeface="Times New Roman"/>
              </a:rPr>
              <a:t>Query Semantics on probabilistic databases:</a:t>
            </a:r>
          </a:p>
          <a:p>
            <a:pPr lvl="1"/>
            <a:r>
              <a:rPr lang="en-US" sz="2400" dirty="0" smtClean="0">
                <a:cs typeface="Times New Roman"/>
              </a:rPr>
              <a:t>Apply the query </a:t>
            </a:r>
            <a:r>
              <a:rPr lang="en-US" sz="2400" dirty="0" smtClean="0">
                <a:solidFill>
                  <a:srgbClr val="0070C0"/>
                </a:solidFill>
                <a:cs typeface="Times New Roman"/>
              </a:rPr>
              <a:t>q</a:t>
            </a:r>
            <a:r>
              <a:rPr lang="en-US" sz="2400" dirty="0" smtClean="0">
                <a:cs typeface="Times New Roman"/>
              </a:rPr>
              <a:t> on each possible world </a:t>
            </a:r>
            <a:r>
              <a:rPr lang="en-US" sz="2400" dirty="0" smtClean="0">
                <a:solidFill>
                  <a:srgbClr val="0070C0"/>
                </a:solidFill>
                <a:cs typeface="Times New Roman"/>
              </a:rPr>
              <a:t>W</a:t>
            </a:r>
          </a:p>
          <a:p>
            <a:pPr lvl="1"/>
            <a:r>
              <a:rPr lang="en-US" dirty="0" smtClean="0">
                <a:cs typeface="Times New Roman"/>
              </a:rPr>
              <a:t>Add up the probabilities of the worlds that give the same query answer </a:t>
            </a:r>
            <a:r>
              <a:rPr lang="en-US" dirty="0" smtClean="0">
                <a:solidFill>
                  <a:srgbClr val="0070C0"/>
                </a:solidFill>
                <a:cs typeface="Times New Roman"/>
              </a:rPr>
              <a:t>A</a:t>
            </a:r>
            <a:endParaRPr lang="en-US" sz="2400" dirty="0" smtClean="0">
              <a:solidFill>
                <a:srgbClr val="0070C0"/>
              </a:solidFill>
              <a:cs typeface="Times New Roman"/>
            </a:endParaRPr>
          </a:p>
          <a:p>
            <a:pPr marL="457200" lvl="1" indent="0">
              <a:buNone/>
            </a:pPr>
            <a:r>
              <a:rPr lang="en-US" sz="2200" dirty="0" smtClean="0">
                <a:solidFill>
                  <a:srgbClr val="4F81BD"/>
                </a:solidFill>
                <a:latin typeface="Stencil" pitchFamily="82" charset="0"/>
              </a:rPr>
              <a:t>                          P</a:t>
            </a:r>
            <a:r>
              <a:rPr lang="en-US" sz="2400" dirty="0" smtClean="0">
                <a:solidFill>
                  <a:srgbClr val="0070C0"/>
                </a:solidFill>
              </a:rPr>
              <a:t>[q(D) = A]   =   </a:t>
            </a:r>
            <a:r>
              <a:rPr lang="en-US" sz="2400" dirty="0" smtClean="0">
                <a:solidFill>
                  <a:srgbClr val="0070C0"/>
                </a:solidFill>
                <a:latin typeface="Times New Roman"/>
                <a:cs typeface="Times New Roman"/>
              </a:rPr>
              <a:t>∑</a:t>
            </a:r>
            <a:r>
              <a:rPr lang="en-US" sz="2400" baseline="-25000" dirty="0" smtClean="0">
                <a:solidFill>
                  <a:srgbClr val="0070C0"/>
                </a:solidFill>
                <a:latin typeface="Times New Roman"/>
                <a:cs typeface="Times New Roman"/>
              </a:rPr>
              <a:t>W : q(W) = A</a:t>
            </a:r>
            <a:r>
              <a:rPr lang="en-US" sz="2400" dirty="0" smtClean="0">
                <a:solidFill>
                  <a:srgbClr val="0070C0"/>
                </a:solidFill>
                <a:latin typeface="Times New Roman"/>
                <a:cs typeface="Times New Roman"/>
              </a:rPr>
              <a:t>  </a:t>
            </a:r>
            <a:r>
              <a:rPr lang="en-US" dirty="0" smtClean="0">
                <a:solidFill>
                  <a:schemeClr val="accent1"/>
                </a:solidFill>
                <a:latin typeface="Stencil" pitchFamily="82" charset="0"/>
              </a:rPr>
              <a:t>P</a:t>
            </a:r>
            <a:r>
              <a:rPr lang="en-US" sz="2400" dirty="0" smtClean="0">
                <a:solidFill>
                  <a:srgbClr val="0070C0"/>
                </a:solidFill>
                <a:latin typeface="Times New Roman"/>
                <a:cs typeface="Times New Roman"/>
              </a:rPr>
              <a:t>[W]</a:t>
            </a:r>
          </a:p>
          <a:p>
            <a:endParaRPr lang="en-US" sz="2300" dirty="0" smtClean="0">
              <a:solidFill>
                <a:schemeClr val="tx1"/>
              </a:solidFill>
              <a:cs typeface="Times New Roman"/>
            </a:endParaRPr>
          </a:p>
          <a:p>
            <a:r>
              <a:rPr lang="en-US" dirty="0" smtClean="0">
                <a:solidFill>
                  <a:srgbClr val="C00000"/>
                </a:solidFill>
                <a:cs typeface="Times New Roman"/>
              </a:rPr>
              <a:t>Goal: </a:t>
            </a:r>
            <a:r>
              <a:rPr lang="en-US" dirty="0">
                <a:cs typeface="Times New Roman"/>
              </a:rPr>
              <a:t>Efficiently evaluate </a:t>
            </a:r>
            <a:r>
              <a:rPr lang="en-US" sz="2800" dirty="0" smtClean="0">
                <a:solidFill>
                  <a:schemeClr val="accent1"/>
                </a:solidFill>
                <a:latin typeface="Stencil" pitchFamily="82" charset="0"/>
              </a:rPr>
              <a:t>P</a:t>
            </a:r>
            <a:r>
              <a:rPr lang="en-US" dirty="0" smtClean="0">
                <a:solidFill>
                  <a:schemeClr val="accent1"/>
                </a:solidFill>
              </a:rPr>
              <a:t>[q(D) = A]</a:t>
            </a:r>
          </a:p>
          <a:p>
            <a:pPr lvl="1"/>
            <a:r>
              <a:rPr lang="en-US" dirty="0" smtClean="0"/>
              <a:t>Data complexity; want time polynomial in </a:t>
            </a:r>
            <a:r>
              <a:rPr lang="en-US" dirty="0" smtClean="0">
                <a:solidFill>
                  <a:schemeClr val="accent1"/>
                </a:solidFill>
              </a:rPr>
              <a:t>n = |D|</a:t>
            </a:r>
          </a:p>
          <a:p>
            <a:pPr lvl="1">
              <a:buNone/>
            </a:pPr>
            <a:endParaRPr lang="en-US" dirty="0" smtClean="0">
              <a:solidFill>
                <a:schemeClr val="accent1"/>
              </a:solidFill>
            </a:endParaRPr>
          </a:p>
          <a:p>
            <a:r>
              <a:rPr lang="en-US" dirty="0" smtClean="0">
                <a:solidFill>
                  <a:srgbClr val="C00000"/>
                </a:solidFill>
              </a:rPr>
              <a:t>Can we always efficiently compute </a:t>
            </a:r>
            <a:r>
              <a:rPr lang="en-US" sz="2800" dirty="0" smtClean="0">
                <a:solidFill>
                  <a:srgbClr val="C00000"/>
                </a:solidFill>
                <a:latin typeface="Stencil" pitchFamily="82" charset="0"/>
              </a:rPr>
              <a:t>P</a:t>
            </a:r>
            <a:r>
              <a:rPr lang="en-US" dirty="0" smtClean="0">
                <a:solidFill>
                  <a:srgbClr val="C00000"/>
                </a:solidFill>
              </a:rPr>
              <a:t>[q(D)]?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NO, in general</a:t>
            </a:r>
            <a:r>
              <a:rPr lang="en-US" dirty="0" smtClean="0"/>
              <a:t> it is </a:t>
            </a:r>
            <a:r>
              <a:rPr lang="en-US" sz="2200" dirty="0" smtClean="0">
                <a:solidFill>
                  <a:schemeClr val="tx1"/>
                </a:solidFill>
              </a:rPr>
              <a:t>#P-hard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2434889"/>
              </p:ext>
            </p:extLst>
          </p:nvPr>
        </p:nvGraphicFramePr>
        <p:xfrm>
          <a:off x="4953000" y="4800600"/>
          <a:ext cx="1676400" cy="1463040"/>
        </p:xfrm>
        <a:graphic>
          <a:graphicData uri="http://schemas.openxmlformats.org/drawingml/2006/table">
            <a:tbl>
              <a:tblPr firstCol="1"/>
              <a:tblGrid>
                <a:gridCol w="558800"/>
                <a:gridCol w="558800"/>
                <a:gridCol w="558800"/>
              </a:tblGrid>
              <a:tr h="1365161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3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</a:t>
                      </a:r>
                      <a:r>
                        <a:rPr lang="en-US" baseline="-25000" dirty="0" smtClean="0"/>
                        <a:t>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u</a:t>
                      </a:r>
                      <a:r>
                        <a:rPr lang="en-US" baseline="-25000" dirty="0" smtClean="0"/>
                        <a:t>2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u</a:t>
                      </a:r>
                      <a:r>
                        <a:rPr lang="en-US" baseline="-25000" dirty="0" smtClean="0"/>
                        <a:t>3</a:t>
                      </a:r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0.7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0.8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0.4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493085"/>
              </p:ext>
            </p:extLst>
          </p:nvPr>
        </p:nvGraphicFramePr>
        <p:xfrm>
          <a:off x="5486400" y="4800601"/>
          <a:ext cx="1143000" cy="1463040"/>
        </p:xfrm>
        <a:graphic>
          <a:graphicData uri="http://schemas.openxmlformats.org/drawingml/2006/table">
            <a:tbl>
              <a:tblPr firstCol="1"/>
              <a:tblGrid>
                <a:gridCol w="571500"/>
                <a:gridCol w="571500"/>
              </a:tblGrid>
              <a:tr h="144780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3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0.7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0.8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0.4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2171093"/>
              </p:ext>
            </p:extLst>
          </p:nvPr>
        </p:nvGraphicFramePr>
        <p:xfrm>
          <a:off x="2209800" y="4541520"/>
          <a:ext cx="2514600" cy="2011680"/>
        </p:xfrm>
        <a:graphic>
          <a:graphicData uri="http://schemas.openxmlformats.org/drawingml/2006/table">
            <a:tbl>
              <a:tblPr firstCol="1"/>
              <a:tblGrid>
                <a:gridCol w="628649"/>
                <a:gridCol w="628653"/>
                <a:gridCol w="628649"/>
                <a:gridCol w="628649"/>
              </a:tblGrid>
              <a:tr h="198120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2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3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3</a:t>
                      </a:r>
                      <a:endParaRPr lang="en-US" baseline="-25000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3</a:t>
                      </a:r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</a:t>
                      </a:r>
                      <a:r>
                        <a:rPr lang="en-US" baseline="-25000" dirty="0" smtClean="0"/>
                        <a:t>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v</a:t>
                      </a:r>
                      <a:r>
                        <a:rPr lang="en-US" baseline="-25000" dirty="0" smtClean="0"/>
                        <a:t>2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v</a:t>
                      </a:r>
                      <a:r>
                        <a:rPr lang="en-US" baseline="-25000" dirty="0" smtClean="0"/>
                        <a:t>3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v</a:t>
                      </a:r>
                      <a:r>
                        <a:rPr lang="en-US" baseline="-25000" dirty="0" smtClean="0"/>
                        <a:t>4</a:t>
                      </a:r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0.5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0.2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9636391"/>
              </p:ext>
            </p:extLst>
          </p:nvPr>
        </p:nvGraphicFramePr>
        <p:xfrm>
          <a:off x="2826657" y="4527675"/>
          <a:ext cx="1905000" cy="2011680"/>
        </p:xfrm>
        <a:graphic>
          <a:graphicData uri="http://schemas.openxmlformats.org/drawingml/2006/table">
            <a:tbl>
              <a:tblPr firstCol="1"/>
              <a:tblGrid>
                <a:gridCol w="634999"/>
                <a:gridCol w="635002"/>
                <a:gridCol w="634999"/>
              </a:tblGrid>
              <a:tr h="198120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2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3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3</a:t>
                      </a:r>
                      <a:endParaRPr lang="en-US" baseline="-25000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3</a:t>
                      </a:r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0.5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0.2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239416"/>
              </p:ext>
            </p:extLst>
          </p:nvPr>
        </p:nvGraphicFramePr>
        <p:xfrm>
          <a:off x="152400" y="4876800"/>
          <a:ext cx="1828800" cy="1463040"/>
        </p:xfrm>
        <a:graphic>
          <a:graphicData uri="http://schemas.openxmlformats.org/drawingml/2006/table">
            <a:tbl>
              <a:tblPr firstCol="1"/>
              <a:tblGrid>
                <a:gridCol w="609600"/>
                <a:gridCol w="609600"/>
                <a:gridCol w="609600"/>
              </a:tblGrid>
              <a:tr h="144780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</a:t>
                      </a:r>
                      <a:r>
                        <a:rPr lang="en-US" sz="1800" baseline="-25000" dirty="0" smtClean="0"/>
                        <a:t>1</a:t>
                      </a:r>
                    </a:p>
                    <a:p>
                      <a:endParaRPr lang="en-US" sz="1800" dirty="0" smtClean="0"/>
                    </a:p>
                    <a:p>
                      <a:r>
                        <a:rPr lang="en-US" sz="1800" dirty="0" smtClean="0"/>
                        <a:t>a</a:t>
                      </a:r>
                      <a:r>
                        <a:rPr lang="en-US" sz="1800" baseline="-25000" dirty="0" smtClean="0"/>
                        <a:t>2</a:t>
                      </a:r>
                    </a:p>
                    <a:p>
                      <a:endParaRPr lang="en-US" sz="1800" dirty="0" smtClean="0"/>
                    </a:p>
                    <a:p>
                      <a:r>
                        <a:rPr lang="en-US" sz="1800" dirty="0" smtClean="0"/>
                        <a:t>a</a:t>
                      </a:r>
                      <a:r>
                        <a:rPr lang="en-US" sz="1800" baseline="-25000" dirty="0" smtClean="0"/>
                        <a:t>3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r>
                        <a:rPr lang="en-US" baseline="-25000" dirty="0" smtClean="0"/>
                        <a:t>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w</a:t>
                      </a:r>
                      <a:r>
                        <a:rPr lang="en-US" baseline="-25000" dirty="0" smtClean="0"/>
                        <a:t>2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w</a:t>
                      </a:r>
                      <a:r>
                        <a:rPr lang="en-US" baseline="-25000" dirty="0" smtClean="0"/>
                        <a:t>3</a:t>
                      </a:r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0.4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0.6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51792"/>
              </p:ext>
            </p:extLst>
          </p:nvPr>
        </p:nvGraphicFramePr>
        <p:xfrm>
          <a:off x="765629" y="4876800"/>
          <a:ext cx="1295400" cy="1463040"/>
        </p:xfrm>
        <a:graphic>
          <a:graphicData uri="http://schemas.openxmlformats.org/drawingml/2006/table">
            <a:tbl>
              <a:tblPr firstCol="1"/>
              <a:tblGrid>
                <a:gridCol w="647700"/>
                <a:gridCol w="647700"/>
              </a:tblGrid>
              <a:tr h="144780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</a:t>
                      </a:r>
                      <a:r>
                        <a:rPr lang="en-US" sz="1800" baseline="-25000" dirty="0" smtClean="0"/>
                        <a:t>1</a:t>
                      </a:r>
                    </a:p>
                    <a:p>
                      <a:endParaRPr lang="en-US" sz="1800" dirty="0" smtClean="0"/>
                    </a:p>
                    <a:p>
                      <a:r>
                        <a:rPr lang="en-US" sz="1800" dirty="0" smtClean="0"/>
                        <a:t>a</a:t>
                      </a:r>
                      <a:r>
                        <a:rPr lang="en-US" sz="1800" baseline="-25000" dirty="0" smtClean="0"/>
                        <a:t>2</a:t>
                      </a:r>
                    </a:p>
                    <a:p>
                      <a:endParaRPr lang="en-US" sz="1800" dirty="0" smtClean="0"/>
                    </a:p>
                    <a:p>
                      <a:r>
                        <a:rPr lang="en-US" sz="1800" dirty="0" smtClean="0"/>
                        <a:t>a</a:t>
                      </a:r>
                      <a:r>
                        <a:rPr lang="en-US" sz="1800" baseline="-25000" dirty="0" smtClean="0"/>
                        <a:t>3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0.4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0.6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686800" cy="2667000"/>
          </a:xfrm>
        </p:spPr>
        <p:txBody>
          <a:bodyPr>
            <a:noAutofit/>
          </a:bodyPr>
          <a:lstStyle/>
          <a:p>
            <a:pPr marL="274320" lvl="1">
              <a:spcBef>
                <a:spcPts val="600"/>
              </a:spcBef>
              <a:buClr>
                <a:schemeClr val="accent1"/>
              </a:buClr>
              <a:buNone/>
            </a:pPr>
            <a:r>
              <a:rPr lang="en-US" sz="2400" dirty="0" smtClean="0"/>
              <a:t>Introduce </a:t>
            </a:r>
            <a:r>
              <a:rPr lang="en-US" sz="2400" dirty="0" smtClean="0">
                <a:solidFill>
                  <a:srgbClr val="C00000"/>
                </a:solidFill>
              </a:rPr>
              <a:t>event variables</a:t>
            </a:r>
            <a:r>
              <a:rPr lang="en-US" sz="2400" dirty="0" smtClean="0"/>
              <a:t> for tuples (</a:t>
            </a:r>
            <a:r>
              <a:rPr lang="en-US" dirty="0">
                <a:latin typeface="Stencil" pitchFamily="82" charset="0"/>
              </a:rPr>
              <a:t>P</a:t>
            </a:r>
            <a:r>
              <a:rPr lang="en-US" dirty="0" smtClean="0"/>
              <a:t>[w</a:t>
            </a:r>
            <a:r>
              <a:rPr lang="en-US" baseline="-25000" dirty="0" smtClean="0"/>
              <a:t>1</a:t>
            </a:r>
            <a:r>
              <a:rPr lang="en-US" dirty="0"/>
              <a:t>] = </a:t>
            </a:r>
            <a:r>
              <a:rPr lang="en-US" dirty="0" smtClean="0"/>
              <a:t>0.3, …</a:t>
            </a:r>
            <a:r>
              <a:rPr lang="en-US" sz="2400" dirty="0" smtClean="0"/>
              <a:t>)</a:t>
            </a:r>
          </a:p>
          <a:p>
            <a:pPr marL="274320" lvl="1">
              <a:spcBef>
                <a:spcPts val="600"/>
              </a:spcBef>
              <a:buClr>
                <a:schemeClr val="accent1"/>
              </a:buClr>
              <a:buNone/>
            </a:pPr>
            <a:endParaRPr lang="en-US" sz="1200" dirty="0" smtClean="0"/>
          </a:p>
          <a:p>
            <a:pPr marL="274320" lvl="1">
              <a:spcBef>
                <a:spcPts val="600"/>
              </a:spcBef>
              <a:buClr>
                <a:schemeClr val="accent1"/>
              </a:buClr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Step 1: </a:t>
            </a:r>
            <a:r>
              <a:rPr lang="en-US" sz="2400" dirty="0" smtClean="0"/>
              <a:t>Boolean provenance for </a:t>
            </a:r>
            <a:r>
              <a:rPr lang="en-US" sz="2400" dirty="0" smtClean="0">
                <a:solidFill>
                  <a:schemeClr val="accent1"/>
                </a:solidFill>
              </a:rPr>
              <a:t>q(D) </a:t>
            </a:r>
            <a:r>
              <a:rPr lang="en-US" sz="2400" dirty="0" smtClean="0"/>
              <a:t>[F</a:t>
            </a:r>
            <a:r>
              <a:rPr lang="en-US" dirty="0" smtClean="0"/>
              <a:t>R ’97, Z ’97</a:t>
            </a:r>
            <a:r>
              <a:rPr lang="en-US" sz="2400" dirty="0" smtClean="0"/>
              <a:t>]</a:t>
            </a:r>
          </a:p>
          <a:p>
            <a:pPr marL="274320" lvl="1">
              <a:spcBef>
                <a:spcPts val="600"/>
              </a:spcBef>
              <a:buClr>
                <a:schemeClr val="accent1"/>
              </a:buCl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200" dirty="0">
                <a:solidFill>
                  <a:schemeClr val="accent1"/>
                </a:solidFill>
                <a:cs typeface="Times New Roman"/>
              </a:rPr>
              <a:t>f</a:t>
            </a:r>
            <a:r>
              <a:rPr lang="en-US" sz="2200" dirty="0" smtClean="0">
                <a:solidFill>
                  <a:schemeClr val="accent1"/>
                </a:solidFill>
                <a:cs typeface="Times New Roman"/>
              </a:rPr>
              <a:t> = </a:t>
            </a:r>
            <a:r>
              <a:rPr lang="en-US" sz="2200" dirty="0" smtClean="0">
                <a:solidFill>
                  <a:schemeClr val="accent1"/>
                </a:solidFill>
              </a:rPr>
              <a:t>w</a:t>
            </a:r>
            <a:r>
              <a:rPr lang="en-US" sz="2200" baseline="-25000" dirty="0" smtClean="0">
                <a:solidFill>
                  <a:schemeClr val="accent1"/>
                </a:solidFill>
              </a:rPr>
              <a:t>1</a:t>
            </a:r>
            <a:r>
              <a:rPr lang="en-US" sz="2200" dirty="0" smtClean="0">
                <a:solidFill>
                  <a:schemeClr val="accent1"/>
                </a:solidFill>
              </a:rPr>
              <a:t> v</a:t>
            </a:r>
            <a:r>
              <a:rPr lang="en-US" sz="2200" baseline="-25000" dirty="0" smtClean="0">
                <a:solidFill>
                  <a:schemeClr val="accent1"/>
                </a:solidFill>
              </a:rPr>
              <a:t>1</a:t>
            </a:r>
            <a:r>
              <a:rPr lang="en-US" sz="2200" dirty="0" smtClean="0">
                <a:solidFill>
                  <a:schemeClr val="accent1"/>
                </a:solidFill>
              </a:rPr>
              <a:t> u</a:t>
            </a:r>
            <a:r>
              <a:rPr lang="en-US" sz="2200" baseline="-25000" dirty="0" smtClean="0">
                <a:solidFill>
                  <a:schemeClr val="accent1"/>
                </a:solidFill>
              </a:rPr>
              <a:t>1</a:t>
            </a:r>
            <a:r>
              <a:rPr lang="en-US" sz="2200" dirty="0" smtClean="0">
                <a:solidFill>
                  <a:schemeClr val="accent1"/>
                </a:solidFill>
              </a:rPr>
              <a:t> + w</a:t>
            </a:r>
            <a:r>
              <a:rPr lang="en-US" sz="2200" baseline="-25000" dirty="0" smtClean="0">
                <a:solidFill>
                  <a:schemeClr val="accent1"/>
                </a:solidFill>
              </a:rPr>
              <a:t>2</a:t>
            </a:r>
            <a:r>
              <a:rPr lang="en-US" sz="2200" dirty="0" smtClean="0">
                <a:solidFill>
                  <a:schemeClr val="accent1"/>
                </a:solidFill>
              </a:rPr>
              <a:t> v</a:t>
            </a:r>
            <a:r>
              <a:rPr lang="en-US" sz="2200" baseline="-25000" dirty="0" smtClean="0">
                <a:solidFill>
                  <a:schemeClr val="accent1"/>
                </a:solidFill>
              </a:rPr>
              <a:t>2</a:t>
            </a:r>
            <a:r>
              <a:rPr lang="en-US" sz="2200" dirty="0" smtClean="0">
                <a:solidFill>
                  <a:schemeClr val="accent1"/>
                </a:solidFill>
              </a:rPr>
              <a:t> u</a:t>
            </a:r>
            <a:r>
              <a:rPr lang="en-US" sz="2200" baseline="-25000" dirty="0" smtClean="0">
                <a:solidFill>
                  <a:schemeClr val="accent1"/>
                </a:solidFill>
              </a:rPr>
              <a:t>1</a:t>
            </a:r>
            <a:r>
              <a:rPr lang="en-US" sz="2200" dirty="0" smtClean="0">
                <a:solidFill>
                  <a:schemeClr val="accent1"/>
                </a:solidFill>
              </a:rPr>
              <a:t> + w</a:t>
            </a:r>
            <a:r>
              <a:rPr lang="en-US" sz="2200" baseline="-25000" dirty="0" smtClean="0">
                <a:solidFill>
                  <a:schemeClr val="accent1"/>
                </a:solidFill>
              </a:rPr>
              <a:t>3</a:t>
            </a:r>
            <a:r>
              <a:rPr lang="en-US" sz="2200" dirty="0" smtClean="0">
                <a:solidFill>
                  <a:schemeClr val="accent1"/>
                </a:solidFill>
              </a:rPr>
              <a:t> v</a:t>
            </a:r>
            <a:r>
              <a:rPr lang="en-US" sz="2200" baseline="-25000" dirty="0" smtClean="0">
                <a:solidFill>
                  <a:schemeClr val="accent1"/>
                </a:solidFill>
              </a:rPr>
              <a:t>3</a:t>
            </a:r>
            <a:r>
              <a:rPr lang="en-US" sz="2200" dirty="0" smtClean="0">
                <a:solidFill>
                  <a:schemeClr val="accent1"/>
                </a:solidFill>
              </a:rPr>
              <a:t> u</a:t>
            </a:r>
            <a:r>
              <a:rPr lang="en-US" sz="2200" baseline="-25000" dirty="0" smtClean="0">
                <a:solidFill>
                  <a:schemeClr val="accent1"/>
                </a:solidFill>
              </a:rPr>
              <a:t>2</a:t>
            </a:r>
            <a:r>
              <a:rPr lang="en-US" sz="2200" dirty="0" smtClean="0">
                <a:solidFill>
                  <a:schemeClr val="accent1"/>
                </a:solidFill>
              </a:rPr>
              <a:t> + w</a:t>
            </a:r>
            <a:r>
              <a:rPr lang="en-US" sz="2200" baseline="-25000" dirty="0" smtClean="0">
                <a:solidFill>
                  <a:schemeClr val="accent1"/>
                </a:solidFill>
              </a:rPr>
              <a:t>3</a:t>
            </a:r>
            <a:r>
              <a:rPr lang="en-US" sz="2200" dirty="0" smtClean="0">
                <a:solidFill>
                  <a:schemeClr val="accent1"/>
                </a:solidFill>
              </a:rPr>
              <a:t> v</a:t>
            </a:r>
            <a:r>
              <a:rPr lang="en-US" sz="2200" baseline="-25000" dirty="0" smtClean="0">
                <a:solidFill>
                  <a:schemeClr val="accent1"/>
                </a:solidFill>
              </a:rPr>
              <a:t>4</a:t>
            </a:r>
            <a:r>
              <a:rPr lang="en-US" sz="2200" dirty="0" smtClean="0">
                <a:solidFill>
                  <a:schemeClr val="accent1"/>
                </a:solidFill>
              </a:rPr>
              <a:t> u</a:t>
            </a:r>
            <a:r>
              <a:rPr lang="en-US" sz="2200" baseline="-25000" dirty="0" smtClean="0">
                <a:solidFill>
                  <a:schemeClr val="accent1"/>
                </a:solidFill>
              </a:rPr>
              <a:t>3</a:t>
            </a:r>
          </a:p>
          <a:p>
            <a:pPr marL="274320" lvl="1">
              <a:spcBef>
                <a:spcPts val="600"/>
              </a:spcBef>
              <a:buClr>
                <a:schemeClr val="accent1"/>
              </a:buClr>
              <a:buNone/>
            </a:pPr>
            <a:endParaRPr lang="en-US" sz="1200" dirty="0" smtClean="0">
              <a:solidFill>
                <a:schemeClr val="accent1"/>
              </a:solidFill>
            </a:endParaRPr>
          </a:p>
          <a:p>
            <a:pPr marL="274320" lvl="1">
              <a:spcBef>
                <a:spcPts val="600"/>
              </a:spcBef>
              <a:buClr>
                <a:schemeClr val="accent1"/>
              </a:buClr>
              <a:buNone/>
            </a:pPr>
            <a:r>
              <a:rPr lang="en-US" dirty="0" smtClean="0">
                <a:solidFill>
                  <a:srgbClr val="C00000"/>
                </a:solidFill>
              </a:rPr>
              <a:t>Step 2: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Compute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chemeClr val="accent1"/>
                </a:solidFill>
                <a:latin typeface="Stencil" pitchFamily="82" charset="0"/>
              </a:rPr>
              <a:t>P</a:t>
            </a:r>
            <a:r>
              <a:rPr lang="en-US" dirty="0" smtClean="0">
                <a:solidFill>
                  <a:srgbClr val="0070C0"/>
                </a:solidFill>
              </a:rPr>
              <a:t>[q(D)] = </a:t>
            </a:r>
            <a:r>
              <a:rPr lang="en-US" dirty="0" smtClean="0">
                <a:solidFill>
                  <a:schemeClr val="accent1"/>
                </a:solidFill>
                <a:latin typeface="Stencil" pitchFamily="82" charset="0"/>
              </a:rPr>
              <a:t>P</a:t>
            </a:r>
            <a:r>
              <a:rPr lang="en-US" dirty="0" smtClean="0">
                <a:solidFill>
                  <a:srgbClr val="0070C0"/>
                </a:solidFill>
              </a:rPr>
              <a:t>[</a:t>
            </a:r>
            <a:r>
              <a:rPr lang="en-US" dirty="0" smtClean="0">
                <a:solidFill>
                  <a:srgbClr val="0070C0"/>
                </a:solidFill>
                <a:sym typeface="Symbol"/>
              </a:rPr>
              <a:t>f</a:t>
            </a:r>
            <a:r>
              <a:rPr lang="en-US" dirty="0" smtClean="0">
                <a:solidFill>
                  <a:srgbClr val="0070C0"/>
                </a:solidFill>
              </a:rPr>
              <a:t>]</a:t>
            </a:r>
            <a:endParaRPr lang="en-US" dirty="0" smtClean="0">
              <a:solidFill>
                <a:srgbClr val="0070C0"/>
              </a:solidFill>
              <a:cs typeface="Times New Roman"/>
            </a:endParaRPr>
          </a:p>
          <a:p>
            <a:pPr marL="548640" lvl="2">
              <a:spcBef>
                <a:spcPts val="600"/>
              </a:spcBef>
              <a:buClr>
                <a:schemeClr val="accent1"/>
              </a:buClr>
              <a:buNone/>
            </a:pPr>
            <a:r>
              <a:rPr lang="en-US" dirty="0" smtClean="0"/>
              <a:t>given </a:t>
            </a:r>
            <a:r>
              <a:rPr lang="en-US" dirty="0" smtClean="0">
                <a:latin typeface="Stencil" pitchFamily="82" charset="0"/>
              </a:rPr>
              <a:t>P</a:t>
            </a:r>
            <a:r>
              <a:rPr lang="en-US" dirty="0" smtClean="0"/>
              <a:t>[w</a:t>
            </a:r>
            <a:r>
              <a:rPr lang="en-US" baseline="-25000" dirty="0" smtClean="0"/>
              <a:t>1</a:t>
            </a:r>
            <a:r>
              <a:rPr lang="en-US" dirty="0" smtClean="0"/>
              <a:t>] = 0.3, </a:t>
            </a:r>
            <a:r>
              <a:rPr lang="en-US" dirty="0">
                <a:latin typeface="Stencil" pitchFamily="82" charset="0"/>
              </a:rPr>
              <a:t>P</a:t>
            </a:r>
            <a:r>
              <a:rPr lang="en-US" dirty="0" smtClean="0"/>
              <a:t>[v</a:t>
            </a:r>
            <a:r>
              <a:rPr lang="en-US" baseline="-25000" dirty="0" smtClean="0"/>
              <a:t>1</a:t>
            </a:r>
            <a:r>
              <a:rPr lang="en-US" dirty="0" smtClean="0"/>
              <a:t>] = 0.4, …</a:t>
            </a:r>
            <a:endParaRPr lang="en-US" b="1" dirty="0" smtClean="0">
              <a:solidFill>
                <a:srgbClr val="C00000"/>
              </a:solidFill>
            </a:endParaRPr>
          </a:p>
        </p:txBody>
      </p:sp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4232-48BD-4554-8DDF-92DA57AF860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5" name="Line Callout 2 34"/>
          <p:cNvSpPr/>
          <p:nvPr/>
        </p:nvSpPr>
        <p:spPr>
          <a:xfrm>
            <a:off x="6934200" y="4572000"/>
            <a:ext cx="1676400" cy="3048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60831"/>
              <a:gd name="adj6" fmla="val -20615"/>
            </a:avLst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Probability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7" name="Line Callout 2 36"/>
          <p:cNvSpPr/>
          <p:nvPr/>
        </p:nvSpPr>
        <p:spPr>
          <a:xfrm>
            <a:off x="6629400" y="4038600"/>
            <a:ext cx="2057400" cy="3048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49602"/>
              <a:gd name="adj6" fmla="val -38922"/>
            </a:avLst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Event variables 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705600" y="5486400"/>
            <a:ext cx="228600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Boolean query q():-R(x),S(x, y),T(y)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6400800" y="2510971"/>
            <a:ext cx="1143000" cy="6096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easy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5257800" y="3200400"/>
            <a:ext cx="1143000" cy="6096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hard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noProof="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Query Answering in </a:t>
            </a:r>
            <a:r>
              <a:rPr lang="en-US" sz="44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T</a:t>
            </a:r>
            <a:r>
              <a:rPr lang="en-US" sz="4400" noProof="0" dirty="0" err="1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wo</a:t>
            </a:r>
            <a:r>
              <a:rPr lang="en-US" sz="4400" noProof="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Steps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52400" y="4191000"/>
            <a:ext cx="533400" cy="430887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 D</a:t>
            </a:r>
            <a:endParaRPr lang="en-US" sz="22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1524000" y="4495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4191000" y="4191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6172200" y="4495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37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Probability Computation for Positive Queries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886199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Dichotomy Result </a:t>
            </a:r>
            <a:r>
              <a:rPr lang="en-US" sz="2400" dirty="0"/>
              <a:t>[</a:t>
            </a:r>
            <a:r>
              <a:rPr lang="en-US" sz="2400" dirty="0" smtClean="0"/>
              <a:t>DS ’04, ’07; DSS ’10</a:t>
            </a:r>
            <a:r>
              <a:rPr lang="en-US" sz="2400" dirty="0"/>
              <a:t>]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  </a:t>
            </a:r>
            <a:r>
              <a:rPr lang="en-US" sz="2400" dirty="0" smtClean="0"/>
              <a:t>Given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>
                <a:solidFill>
                  <a:schemeClr val="accent1"/>
                </a:solidFill>
              </a:rPr>
              <a:t>q </a:t>
            </a:r>
            <a:r>
              <a:rPr lang="en-US" sz="2400" dirty="0"/>
              <a:t>as input, we can efficiently decide if </a:t>
            </a:r>
            <a:r>
              <a:rPr lang="en-US" sz="2400" dirty="0">
                <a:solidFill>
                  <a:schemeClr val="accent1"/>
                </a:solidFill>
              </a:rPr>
              <a:t>q</a:t>
            </a:r>
            <a:r>
              <a:rPr lang="en-US" sz="2400" dirty="0"/>
              <a:t> </a:t>
            </a:r>
            <a:r>
              <a:rPr lang="en-US" sz="2400" dirty="0" smtClean="0"/>
              <a:t>is</a:t>
            </a:r>
            <a:endParaRPr lang="en-US" sz="2400" dirty="0"/>
          </a:p>
          <a:p>
            <a:pPr lvl="1"/>
            <a:r>
              <a:rPr lang="en-US" sz="2200" dirty="0" smtClean="0">
                <a:solidFill>
                  <a:srgbClr val="C00000"/>
                </a:solidFill>
              </a:rPr>
              <a:t>Safe: </a:t>
            </a:r>
            <a:r>
              <a:rPr lang="en-US" sz="2200" dirty="0" smtClean="0"/>
              <a:t>Safe plans run in poly-time on all instances, or,</a:t>
            </a:r>
          </a:p>
          <a:p>
            <a:pPr lvl="1"/>
            <a:r>
              <a:rPr lang="en-US" sz="2200" dirty="0" smtClean="0">
                <a:solidFill>
                  <a:srgbClr val="C00000"/>
                </a:solidFill>
              </a:rPr>
              <a:t>Unsafe: </a:t>
            </a:r>
            <a:r>
              <a:rPr lang="en-US" sz="2200" dirty="0" smtClean="0"/>
              <a:t>#P-hard, e.g. </a:t>
            </a:r>
            <a:r>
              <a:rPr lang="en-US" sz="2200" dirty="0" smtClean="0">
                <a:solidFill>
                  <a:schemeClr val="accent1"/>
                </a:solidFill>
              </a:rPr>
              <a:t>q() :- R(x) S(x, y) T(y)</a:t>
            </a:r>
            <a:endParaRPr lang="en-US" sz="2200" dirty="0" smtClean="0"/>
          </a:p>
          <a:p>
            <a:pPr lvl="2"/>
            <a:endParaRPr lang="en-US" sz="1700" dirty="0" smtClean="0"/>
          </a:p>
          <a:p>
            <a:r>
              <a:rPr lang="en-US" sz="2400" dirty="0" smtClean="0">
                <a:solidFill>
                  <a:srgbClr val="C00000"/>
                </a:solidFill>
              </a:rPr>
              <a:t>Instance-by-instance approach </a:t>
            </a:r>
            <a:r>
              <a:rPr lang="en-US" sz="2400" dirty="0" smtClean="0"/>
              <a:t>[SDG ’10, RPT ’11]</a:t>
            </a:r>
          </a:p>
          <a:p>
            <a:pPr lvl="1"/>
            <a:r>
              <a:rPr lang="en-US" sz="2200" dirty="0" smtClean="0"/>
              <a:t>Both </a:t>
            </a:r>
            <a:r>
              <a:rPr lang="en-US" sz="2200" dirty="0" smtClean="0">
                <a:solidFill>
                  <a:schemeClr val="accent1"/>
                </a:solidFill>
              </a:rPr>
              <a:t>q</a:t>
            </a:r>
            <a:r>
              <a:rPr lang="en-US" sz="2200" dirty="0" smtClean="0"/>
              <a:t> and </a:t>
            </a:r>
            <a:r>
              <a:rPr lang="en-US" sz="2200" dirty="0" smtClean="0">
                <a:solidFill>
                  <a:schemeClr val="accent1"/>
                </a:solidFill>
              </a:rPr>
              <a:t>D</a:t>
            </a:r>
            <a:r>
              <a:rPr lang="en-US" sz="2200" dirty="0" smtClean="0"/>
              <a:t> are given as input </a:t>
            </a:r>
          </a:p>
          <a:p>
            <a:pPr lvl="1"/>
            <a:r>
              <a:rPr lang="en-US" sz="2200" dirty="0" smtClean="0"/>
              <a:t>Poly-time algorithm to compute </a:t>
            </a:r>
            <a:r>
              <a:rPr lang="en-US" sz="2200" dirty="0" smtClean="0">
                <a:solidFill>
                  <a:schemeClr val="accent1"/>
                </a:solidFill>
                <a:latin typeface="Stencil" pitchFamily="82" charset="0"/>
              </a:rPr>
              <a:t>P</a:t>
            </a:r>
            <a:r>
              <a:rPr lang="en-US" sz="2200" dirty="0" smtClean="0">
                <a:solidFill>
                  <a:schemeClr val="accent1"/>
                </a:solidFill>
              </a:rPr>
              <a:t>[q(D)] </a:t>
            </a:r>
            <a:r>
              <a:rPr lang="en-US" sz="2200" dirty="0" smtClean="0"/>
              <a:t>for special cases even if </a:t>
            </a:r>
            <a:r>
              <a:rPr lang="en-US" sz="2200" dirty="0" smtClean="0">
                <a:solidFill>
                  <a:schemeClr val="accent1"/>
                </a:solidFill>
              </a:rPr>
              <a:t>q</a:t>
            </a:r>
            <a:r>
              <a:rPr lang="en-US" sz="2200" dirty="0" smtClean="0"/>
              <a:t> is unsafe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5867400"/>
            <a:ext cx="7924800" cy="609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>
                <a:solidFill>
                  <a:schemeClr val="tx1"/>
                </a:solidFill>
              </a:rPr>
              <a:t>What about queries with </a:t>
            </a:r>
            <a:r>
              <a:rPr lang="en-US" sz="2600" b="1" dirty="0" smtClean="0">
                <a:solidFill>
                  <a:schemeClr val="tx1"/>
                </a:solidFill>
              </a:rPr>
              <a:t>difference</a:t>
            </a:r>
            <a:r>
              <a:rPr lang="en-US" sz="2600" dirty="0" smtClean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Boolean Provenances for Difference</a:t>
            </a:r>
            <a:endParaRPr lang="en-US" dirty="0">
              <a:solidFill>
                <a:srgbClr val="0070C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192663"/>
              </p:ext>
            </p:extLst>
          </p:nvPr>
        </p:nvGraphicFramePr>
        <p:xfrm>
          <a:off x="3810000" y="1905000"/>
          <a:ext cx="1943101" cy="2011680"/>
        </p:xfrm>
        <a:graphic>
          <a:graphicData uri="http://schemas.openxmlformats.org/drawingml/2006/table">
            <a:tbl>
              <a:tblPr firstCol="1"/>
              <a:tblGrid>
                <a:gridCol w="647699"/>
                <a:gridCol w="647703"/>
                <a:gridCol w="647699"/>
              </a:tblGrid>
              <a:tr h="198120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2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3</a:t>
                      </a:r>
                      <a:endParaRPr lang="en-US" baseline="-25000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2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3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2</a:t>
                      </a:r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</a:t>
                      </a:r>
                      <a:r>
                        <a:rPr lang="en-US" baseline="-25000" dirty="0" smtClean="0"/>
                        <a:t>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v</a:t>
                      </a:r>
                      <a:r>
                        <a:rPr lang="en-US" baseline="-25000" dirty="0" smtClean="0"/>
                        <a:t>2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v</a:t>
                      </a:r>
                      <a:r>
                        <a:rPr lang="en-US" baseline="-25000" dirty="0" smtClean="0"/>
                        <a:t>3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v</a:t>
                      </a:r>
                      <a:r>
                        <a:rPr lang="en-US" baseline="-25000" dirty="0" smtClean="0"/>
                        <a:t>4</a:t>
                      </a:r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8820432"/>
              </p:ext>
            </p:extLst>
          </p:nvPr>
        </p:nvGraphicFramePr>
        <p:xfrm>
          <a:off x="6096000" y="1981200"/>
          <a:ext cx="1117600" cy="1463040"/>
        </p:xfrm>
        <a:graphic>
          <a:graphicData uri="http://schemas.openxmlformats.org/drawingml/2006/table">
            <a:tbl>
              <a:tblPr firstCol="1"/>
              <a:tblGrid>
                <a:gridCol w="558800"/>
                <a:gridCol w="558800"/>
              </a:tblGrid>
              <a:tr h="137160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2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3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r>
                        <a:rPr lang="en-US" baseline="-25000" dirty="0" smtClean="0"/>
                        <a:t>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w</a:t>
                      </a:r>
                      <a:r>
                        <a:rPr lang="en-US" baseline="-25000" dirty="0" smtClean="0"/>
                        <a:t>2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w</a:t>
                      </a:r>
                      <a:r>
                        <a:rPr lang="en-US" baseline="-25000" dirty="0" smtClean="0"/>
                        <a:t>3</a:t>
                      </a:r>
                      <a:endParaRPr lang="en-US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362200" y="1600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400800" y="1600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</a:t>
            </a:r>
          </a:p>
        </p:txBody>
      </p:sp>
      <p:sp>
        <p:nvSpPr>
          <p:cNvPr id="10" name="Slide Number Placeholder 37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2133600" cy="365125"/>
          </a:xfrm>
        </p:spPr>
        <p:txBody>
          <a:bodyPr/>
          <a:lstStyle/>
          <a:p>
            <a:fld id="{69CE4232-48BD-4554-8DDF-92DA57AF860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33400" y="39624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q</a:t>
            </a:r>
            <a:r>
              <a:rPr lang="en-US" b="1" baseline="-25000" dirty="0" smtClean="0"/>
              <a:t>1</a:t>
            </a:r>
            <a:r>
              <a:rPr lang="en-US" b="1" dirty="0" smtClean="0"/>
              <a:t>(x):- R(x, y), S(y, z)</a:t>
            </a:r>
            <a:endParaRPr lang="en-US" b="1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5303124"/>
              </p:ext>
            </p:extLst>
          </p:nvPr>
        </p:nvGraphicFramePr>
        <p:xfrm>
          <a:off x="1600200" y="1935479"/>
          <a:ext cx="1943101" cy="1463040"/>
        </p:xfrm>
        <a:graphic>
          <a:graphicData uri="http://schemas.openxmlformats.org/drawingml/2006/table">
            <a:tbl>
              <a:tblPr firstCol="1"/>
              <a:tblGrid>
                <a:gridCol w="647699"/>
                <a:gridCol w="647703"/>
                <a:gridCol w="647699"/>
              </a:tblGrid>
              <a:tr h="144780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2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</a:t>
                      </a:r>
                      <a:r>
                        <a:rPr lang="en-US" baseline="-25000" dirty="0" smtClean="0"/>
                        <a:t>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u</a:t>
                      </a:r>
                      <a:r>
                        <a:rPr lang="en-US" baseline="-25000" dirty="0" smtClean="0"/>
                        <a:t>2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u</a:t>
                      </a:r>
                      <a:r>
                        <a:rPr lang="en-US" baseline="-25000" dirty="0" smtClean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105400" y="39624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q</a:t>
            </a:r>
            <a:r>
              <a:rPr lang="en-US" b="1" baseline="-25000" dirty="0" smtClean="0"/>
              <a:t>2</a:t>
            </a:r>
            <a:r>
              <a:rPr lang="en-US" b="1" dirty="0" smtClean="0"/>
              <a:t>(x):- R(x, y), S(y, z), T(z)</a:t>
            </a:r>
            <a:endParaRPr lang="en-US" b="1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06197"/>
              </p:ext>
            </p:extLst>
          </p:nvPr>
        </p:nvGraphicFramePr>
        <p:xfrm>
          <a:off x="457200" y="4343400"/>
          <a:ext cx="2819400" cy="914400"/>
        </p:xfrm>
        <a:graphic>
          <a:graphicData uri="http://schemas.openxmlformats.org/drawingml/2006/table">
            <a:tbl>
              <a:tblPr firstCol="1"/>
              <a:tblGrid>
                <a:gridCol w="524540"/>
                <a:gridCol w="2294860"/>
              </a:tblGrid>
              <a:tr h="91440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(v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 + v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) + u</a:t>
                      </a:r>
                      <a:r>
                        <a:rPr lang="en-US" baseline="-25000" dirty="0" smtClean="0"/>
                        <a:t>3</a:t>
                      </a:r>
                      <a:r>
                        <a:rPr lang="en-US" dirty="0" smtClean="0"/>
                        <a:t>v</a:t>
                      </a:r>
                      <a:r>
                        <a:rPr lang="en-US" baseline="-25000" dirty="0" smtClean="0"/>
                        <a:t>4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u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v</a:t>
                      </a:r>
                      <a:r>
                        <a:rPr lang="en-US" baseline="-25000" dirty="0" smtClean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848622"/>
              </p:ext>
            </p:extLst>
          </p:nvPr>
        </p:nvGraphicFramePr>
        <p:xfrm>
          <a:off x="4724400" y="4343400"/>
          <a:ext cx="3733800" cy="914400"/>
        </p:xfrm>
        <a:graphic>
          <a:graphicData uri="http://schemas.openxmlformats.org/drawingml/2006/table">
            <a:tbl>
              <a:tblPr firstCol="1"/>
              <a:tblGrid>
                <a:gridCol w="597408"/>
                <a:gridCol w="3136392"/>
              </a:tblGrid>
              <a:tr h="91440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v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w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baseline="0" dirty="0" smtClean="0"/>
                        <a:t> + u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baseline="0" dirty="0" smtClean="0"/>
                        <a:t>v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baseline="0" dirty="0" smtClean="0"/>
                        <a:t>w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baseline="0" dirty="0" smtClean="0"/>
                        <a:t> + u</a:t>
                      </a:r>
                      <a:r>
                        <a:rPr lang="en-US" baseline="-25000" dirty="0" smtClean="0"/>
                        <a:t>3</a:t>
                      </a:r>
                      <a:r>
                        <a:rPr lang="en-US" baseline="0" dirty="0" smtClean="0"/>
                        <a:t>v</a:t>
                      </a:r>
                      <a:r>
                        <a:rPr lang="en-US" baseline="-25000" dirty="0" smtClean="0"/>
                        <a:t>4</a:t>
                      </a:r>
                      <a:r>
                        <a:rPr lang="en-US" baseline="0" dirty="0" smtClean="0"/>
                        <a:t>w</a:t>
                      </a:r>
                      <a:r>
                        <a:rPr lang="en-US" baseline="-25000" dirty="0" smtClean="0"/>
                        <a:t>2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u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v</a:t>
                      </a:r>
                      <a:r>
                        <a:rPr lang="en-US" baseline="-25000" dirty="0" smtClean="0"/>
                        <a:t>3</a:t>
                      </a:r>
                      <a:r>
                        <a:rPr lang="en-US" dirty="0" smtClean="0"/>
                        <a:t>w</a:t>
                      </a:r>
                      <a:r>
                        <a:rPr lang="en-US" baseline="-25000" dirty="0" smtClean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7225384"/>
              </p:ext>
            </p:extLst>
          </p:nvPr>
        </p:nvGraphicFramePr>
        <p:xfrm>
          <a:off x="914400" y="5715000"/>
          <a:ext cx="7162800" cy="914400"/>
        </p:xfrm>
        <a:graphic>
          <a:graphicData uri="http://schemas.openxmlformats.org/drawingml/2006/table">
            <a:tbl>
              <a:tblPr firstCol="1"/>
              <a:tblGrid>
                <a:gridCol w="1271347"/>
                <a:gridCol w="5891453"/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(u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(v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 + v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) + u</a:t>
                      </a:r>
                      <a:r>
                        <a:rPr lang="en-US" baseline="-25000" dirty="0" smtClean="0"/>
                        <a:t>3</a:t>
                      </a:r>
                      <a:r>
                        <a:rPr lang="en-US" dirty="0" smtClean="0"/>
                        <a:t>v</a:t>
                      </a:r>
                      <a:r>
                        <a:rPr lang="en-US" baseline="-25000" dirty="0" smtClean="0"/>
                        <a:t>4</a:t>
                      </a:r>
                      <a:r>
                        <a:rPr lang="en-US" dirty="0" smtClean="0"/>
                        <a:t>) . (u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v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w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baseline="0" dirty="0" smtClean="0"/>
                        <a:t> + u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baseline="0" dirty="0" smtClean="0"/>
                        <a:t>v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baseline="0" dirty="0" smtClean="0"/>
                        <a:t>w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baseline="0" dirty="0" smtClean="0"/>
                        <a:t> + u</a:t>
                      </a:r>
                      <a:r>
                        <a:rPr lang="en-US" baseline="-25000" dirty="0" smtClean="0"/>
                        <a:t>3</a:t>
                      </a:r>
                      <a:r>
                        <a:rPr lang="en-US" baseline="0" dirty="0" smtClean="0"/>
                        <a:t>v</a:t>
                      </a:r>
                      <a:r>
                        <a:rPr lang="en-US" baseline="-25000" dirty="0" smtClean="0"/>
                        <a:t>4</a:t>
                      </a:r>
                      <a:r>
                        <a:rPr lang="en-US" baseline="0" dirty="0" smtClean="0"/>
                        <a:t>w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)</a:t>
                      </a:r>
                      <a:endParaRPr lang="en-US" baseline="-25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(u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v</a:t>
                      </a:r>
                      <a:r>
                        <a:rPr lang="en-US" baseline="-25000" dirty="0" smtClean="0"/>
                        <a:t>3</a:t>
                      </a:r>
                      <a:r>
                        <a:rPr lang="en-US" dirty="0" smtClean="0"/>
                        <a:t>) . (u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v</a:t>
                      </a:r>
                      <a:r>
                        <a:rPr lang="en-US" baseline="-25000" dirty="0" smtClean="0"/>
                        <a:t>3</a:t>
                      </a:r>
                      <a:r>
                        <a:rPr lang="en-US" dirty="0" smtClean="0"/>
                        <a:t>w</a:t>
                      </a:r>
                      <a:r>
                        <a:rPr lang="en-US" baseline="-25000" dirty="0" smtClean="0"/>
                        <a:t>3</a:t>
                      </a:r>
                      <a:r>
                        <a:rPr lang="en-US" dirty="0" smtClean="0"/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3429000" y="5257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q =  q</a:t>
            </a:r>
            <a:r>
              <a:rPr lang="en-US" b="1" baseline="-25000" dirty="0" smtClean="0"/>
              <a:t>1</a:t>
            </a:r>
            <a:r>
              <a:rPr lang="en-US" b="1" dirty="0" smtClean="0"/>
              <a:t> – q</a:t>
            </a:r>
            <a:r>
              <a:rPr lang="en-US" b="1" baseline="-25000" dirty="0" smtClean="0"/>
              <a:t>2</a:t>
            </a:r>
            <a:endParaRPr lang="en-US" b="1" baseline="-25000" dirty="0"/>
          </a:p>
        </p:txBody>
      </p:sp>
      <p:sp>
        <p:nvSpPr>
          <p:cNvPr id="23" name="TextBox 22"/>
          <p:cNvSpPr txBox="1"/>
          <p:nvPr/>
        </p:nvSpPr>
        <p:spPr>
          <a:xfrm>
            <a:off x="4495800" y="1524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</a:t>
            </a:r>
            <a:endParaRPr lang="en-US" b="1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4495800" y="5791200"/>
            <a:ext cx="2819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185886" y="6299199"/>
            <a:ext cx="76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Previous Work on Difference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FOR ’11</a:t>
            </a:r>
          </a:p>
          <a:p>
            <a:pPr lvl="1"/>
            <a:r>
              <a:rPr lang="en-US" dirty="0" smtClean="0"/>
              <a:t>Framework for exact and approximate probability computation </a:t>
            </a:r>
          </a:p>
          <a:p>
            <a:pPr lvl="1"/>
            <a:r>
              <a:rPr lang="en-US" dirty="0" smtClean="0"/>
              <a:t>But, no guarantee of polynomial running time</a:t>
            </a:r>
          </a:p>
          <a:p>
            <a:pPr lvl="1"/>
            <a:endParaRPr lang="en-US" dirty="0"/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In fact, we show in this paper that with difference,</a:t>
            </a: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in some cases no approximation exists </a:t>
            </a: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(unless NP = RP)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5410200"/>
            <a:ext cx="8153400" cy="609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How far can we go with difference in poly-time?</a:t>
            </a:r>
            <a:endParaRPr lang="en-US" sz="2400" b="1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A </a:t>
            </a:r>
            <a:r>
              <a:rPr lang="en-US" dirty="0">
                <a:solidFill>
                  <a:srgbClr val="0070C0"/>
                </a:solidFill>
              </a:rPr>
              <a:t>Q</a:t>
            </a:r>
            <a:r>
              <a:rPr lang="en-US" dirty="0" smtClean="0">
                <a:solidFill>
                  <a:srgbClr val="0070C0"/>
                </a:solidFill>
              </a:rPr>
              <a:t>uick </a:t>
            </a:r>
            <a:r>
              <a:rPr lang="en-US" dirty="0">
                <a:solidFill>
                  <a:srgbClr val="0070C0"/>
                </a:solidFill>
              </a:rPr>
              <a:t>C</a:t>
            </a:r>
            <a:r>
              <a:rPr lang="en-US" dirty="0" smtClean="0">
                <a:solidFill>
                  <a:srgbClr val="0070C0"/>
                </a:solidFill>
              </a:rPr>
              <a:t>omparison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6800" y="1752600"/>
            <a:ext cx="3886200" cy="3048001"/>
          </a:xfrm>
          <a:ln w="28575">
            <a:solidFill>
              <a:srgbClr val="C00000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000" dirty="0" smtClean="0">
                <a:solidFill>
                  <a:schemeClr val="accent2">
                    <a:lumMod val="75000"/>
                  </a:schemeClr>
                </a:solidFill>
              </a:rPr>
              <a:t>With difference</a:t>
            </a:r>
          </a:p>
          <a:p>
            <a:pPr lvl="0">
              <a:defRPr/>
            </a:pPr>
            <a:endParaRPr lang="en-US" sz="2400" dirty="0" smtClean="0">
              <a:solidFill>
                <a:srgbClr val="1D1B10"/>
              </a:solidFill>
            </a:endParaRPr>
          </a:p>
          <a:p>
            <a:pPr lvl="0">
              <a:defRPr/>
            </a:pPr>
            <a:r>
              <a:rPr lang="en-US" sz="2400" dirty="0" smtClean="0">
                <a:solidFill>
                  <a:srgbClr val="1D1B10"/>
                </a:solidFill>
              </a:rPr>
              <a:t>DNF of </a:t>
            </a:r>
            <a:r>
              <a:rPr lang="en-US" sz="2400" dirty="0" err="1" smtClean="0">
                <a:solidFill>
                  <a:srgbClr val="1D1B10"/>
                </a:solidFill>
              </a:rPr>
              <a:t>boolean</a:t>
            </a:r>
            <a:r>
              <a:rPr lang="en-US" sz="2400" dirty="0" smtClean="0">
                <a:solidFill>
                  <a:srgbClr val="1D1B10"/>
                </a:solidFill>
              </a:rPr>
              <a:t> provenance may be exponential in </a:t>
            </a:r>
            <a:r>
              <a:rPr lang="en-US" sz="2400" dirty="0" smtClean="0">
                <a:solidFill>
                  <a:schemeClr val="accent1"/>
                </a:solidFill>
              </a:rPr>
              <a:t>n</a:t>
            </a:r>
          </a:p>
          <a:p>
            <a:pPr lvl="0">
              <a:defRPr/>
            </a:pPr>
            <a:endParaRPr lang="en-US" sz="2400" dirty="0" smtClean="0">
              <a:solidFill>
                <a:srgbClr val="1D1B10"/>
              </a:solidFill>
            </a:endParaRPr>
          </a:p>
          <a:p>
            <a:pPr lvl="0">
              <a:defRPr/>
            </a:pPr>
            <a:r>
              <a:rPr lang="en-US" sz="2400" dirty="0">
                <a:solidFill>
                  <a:schemeClr val="accent1"/>
                </a:solidFill>
                <a:latin typeface="Stencil" pitchFamily="82" charset="0"/>
              </a:rPr>
              <a:t>P</a:t>
            </a:r>
            <a:r>
              <a:rPr lang="en-US" sz="2400" dirty="0" smtClean="0">
                <a:solidFill>
                  <a:schemeClr val="accent1"/>
                </a:solidFill>
              </a:rPr>
              <a:t>[q(D)] </a:t>
            </a:r>
            <a:r>
              <a:rPr lang="en-US" sz="2400" dirty="0" smtClean="0">
                <a:solidFill>
                  <a:srgbClr val="1D1B10"/>
                </a:solidFill>
              </a:rPr>
              <a:t>may not be </a:t>
            </a:r>
            <a:r>
              <a:rPr lang="en-US" sz="2400" dirty="0" err="1" smtClean="0">
                <a:solidFill>
                  <a:srgbClr val="1D1B10"/>
                </a:solidFill>
              </a:rPr>
              <a:t>approximable</a:t>
            </a:r>
            <a:endParaRPr lang="en-US" sz="2400" dirty="0">
              <a:solidFill>
                <a:srgbClr val="1D1B1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1752601"/>
            <a:ext cx="4114800" cy="3047999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300" b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Without difference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endParaRPr kumimoji="0" lang="en-US" sz="2600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600" dirty="0" smtClean="0"/>
              <a:t>DNF of </a:t>
            </a:r>
            <a:r>
              <a:rPr lang="en-US" sz="2600" dirty="0" err="1" smtClean="0"/>
              <a:t>boolean</a:t>
            </a:r>
            <a:r>
              <a:rPr lang="en-US" sz="2600" dirty="0" smtClean="0"/>
              <a:t> </a:t>
            </a:r>
            <a:r>
              <a:rPr kumimoji="0" lang="en-US" sz="26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provenance is poly-size (</a:t>
            </a:r>
            <a:r>
              <a:rPr kumimoji="0" lang="en-US" sz="2600" b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2600" b="0" u="none" strike="noStrike" kern="1200" cap="none" spc="0" normalizeH="0" baseline="3000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|q|</a:t>
            </a:r>
            <a:r>
              <a:rPr kumimoji="0" lang="en-US" sz="2600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endParaRPr kumimoji="0" lang="en-US" sz="2600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>
                <a:solidFill>
                  <a:schemeClr val="accent1"/>
                </a:solidFill>
                <a:latin typeface="Stencil" pitchFamily="82" charset="0"/>
              </a:rPr>
              <a:t>P</a:t>
            </a:r>
            <a:r>
              <a:rPr lang="en-US" sz="2600" dirty="0" smtClean="0">
                <a:solidFill>
                  <a:schemeClr val="accent1"/>
                </a:solidFill>
              </a:rPr>
              <a:t>[q(D)] </a:t>
            </a:r>
            <a:r>
              <a:rPr lang="en-US" sz="2600" dirty="0" smtClean="0"/>
              <a:t>is always </a:t>
            </a:r>
            <a:r>
              <a:rPr lang="en-US" sz="2600" dirty="0" err="1" smtClean="0"/>
              <a:t>approximable</a:t>
            </a:r>
            <a:r>
              <a:rPr lang="en-US" sz="2600" dirty="0" smtClean="0"/>
              <a:t>  (</a:t>
            </a:r>
            <a:r>
              <a:rPr lang="en-US" sz="2800" dirty="0" smtClean="0">
                <a:solidFill>
                  <a:srgbClr val="C00000"/>
                </a:solidFill>
              </a:rPr>
              <a:t>FPRAS</a:t>
            </a:r>
            <a:r>
              <a:rPr lang="en-US" sz="2600" dirty="0" smtClean="0"/>
              <a:t>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69686" y="5029200"/>
            <a:ext cx="8229600" cy="1341906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2600" dirty="0">
                <a:solidFill>
                  <a:srgbClr val="C00000"/>
                </a:solidFill>
              </a:rPr>
              <a:t> </a:t>
            </a:r>
            <a:r>
              <a:rPr lang="en-US" sz="2200" dirty="0" smtClean="0">
                <a:solidFill>
                  <a:srgbClr val="C00000"/>
                </a:solidFill>
              </a:rPr>
              <a:t>FPRAS</a:t>
            </a:r>
            <a:r>
              <a:rPr lang="en-US" sz="2200" dirty="0" smtClean="0"/>
              <a:t>: </a:t>
            </a:r>
            <a:r>
              <a:rPr lang="en-US" sz="2200" b="1" dirty="0" smtClean="0">
                <a:solidFill>
                  <a:srgbClr val="C00000"/>
                </a:solidFill>
              </a:rPr>
              <a:t>F</a:t>
            </a:r>
            <a:r>
              <a:rPr lang="en-US" sz="2200" dirty="0" smtClean="0">
                <a:solidFill>
                  <a:srgbClr val="C00000"/>
                </a:solidFill>
              </a:rPr>
              <a:t>ully </a:t>
            </a:r>
            <a:r>
              <a:rPr lang="en-US" sz="2200" b="1" dirty="0" smtClean="0">
                <a:solidFill>
                  <a:srgbClr val="C00000"/>
                </a:solidFill>
              </a:rPr>
              <a:t>P</a:t>
            </a:r>
            <a:r>
              <a:rPr lang="en-US" sz="2200" dirty="0" smtClean="0">
                <a:solidFill>
                  <a:srgbClr val="C00000"/>
                </a:solidFill>
              </a:rPr>
              <a:t>olynomial </a:t>
            </a:r>
            <a:r>
              <a:rPr lang="en-US" sz="2200" b="1" dirty="0" smtClean="0">
                <a:solidFill>
                  <a:srgbClr val="C00000"/>
                </a:solidFill>
              </a:rPr>
              <a:t>R</a:t>
            </a:r>
            <a:r>
              <a:rPr lang="en-US" sz="2200" dirty="0" smtClean="0">
                <a:solidFill>
                  <a:srgbClr val="C00000"/>
                </a:solidFill>
              </a:rPr>
              <a:t>andomized </a:t>
            </a:r>
            <a:r>
              <a:rPr lang="en-US" sz="2200" b="1" dirty="0" smtClean="0">
                <a:solidFill>
                  <a:srgbClr val="C00000"/>
                </a:solidFill>
              </a:rPr>
              <a:t>A</a:t>
            </a:r>
            <a:r>
              <a:rPr lang="en-US" sz="2200" dirty="0" smtClean="0">
                <a:solidFill>
                  <a:srgbClr val="C00000"/>
                </a:solidFill>
              </a:rPr>
              <a:t>pprox. </a:t>
            </a:r>
            <a:r>
              <a:rPr lang="en-US" sz="2200" b="1" dirty="0" smtClean="0">
                <a:solidFill>
                  <a:srgbClr val="C00000"/>
                </a:solidFill>
              </a:rPr>
              <a:t>S</a:t>
            </a:r>
            <a:r>
              <a:rPr lang="en-US" sz="2200" dirty="0" smtClean="0">
                <a:solidFill>
                  <a:srgbClr val="C00000"/>
                </a:solidFill>
              </a:rPr>
              <a:t>cheme </a:t>
            </a:r>
          </a:p>
          <a:p>
            <a:pPr marL="342900" lvl="1" indent="-342900">
              <a:spcBef>
                <a:spcPct val="20000"/>
              </a:spcBef>
            </a:pPr>
            <a:r>
              <a:rPr lang="en-US" sz="2200" dirty="0"/>
              <a:t> </a:t>
            </a:r>
            <a:r>
              <a:rPr lang="en-US" sz="2200" dirty="0" smtClean="0"/>
              <a:t>    Compute with prob. </a:t>
            </a:r>
            <a:r>
              <a:rPr lang="en-US" sz="2200" dirty="0"/>
              <a:t>≥ </a:t>
            </a:r>
            <a:r>
              <a:rPr lang="en-US" sz="2200" dirty="0">
                <a:solidFill>
                  <a:schemeClr val="accent1"/>
                </a:solidFill>
              </a:rPr>
              <a:t>¾</a:t>
            </a:r>
            <a:r>
              <a:rPr lang="en-US" sz="2200" dirty="0"/>
              <a:t>  </a:t>
            </a:r>
            <a:r>
              <a:rPr lang="en-US" sz="2200" dirty="0" smtClean="0"/>
              <a:t>in time polynomial in </a:t>
            </a:r>
            <a:r>
              <a:rPr lang="en-US" sz="2200" dirty="0" smtClean="0">
                <a:solidFill>
                  <a:schemeClr val="accent1"/>
                </a:solidFill>
              </a:rPr>
              <a:t>n, 1/</a:t>
            </a:r>
            <a:r>
              <a:rPr lang="el-GR" sz="2200" dirty="0" smtClean="0">
                <a:solidFill>
                  <a:schemeClr val="accent1"/>
                </a:solidFill>
              </a:rPr>
              <a:t>ε</a:t>
            </a:r>
            <a:endParaRPr lang="en-US" sz="2200" dirty="0"/>
          </a:p>
          <a:p>
            <a:pPr marL="800100" lvl="1" indent="-342900">
              <a:spcBef>
                <a:spcPct val="20000"/>
              </a:spcBef>
            </a:pPr>
            <a:r>
              <a:rPr lang="en-US" sz="2200" dirty="0" smtClean="0">
                <a:solidFill>
                  <a:schemeClr val="accent1"/>
                </a:solidFill>
              </a:rPr>
              <a:t>			p </a:t>
            </a:r>
            <a:r>
              <a:rPr lang="en-US" sz="2200" dirty="0">
                <a:solidFill>
                  <a:schemeClr val="accent1"/>
                </a:solidFill>
                <a:sym typeface="Symbol"/>
              </a:rPr>
              <a:t> </a:t>
            </a:r>
            <a:r>
              <a:rPr lang="en-US" sz="2200" dirty="0">
                <a:solidFill>
                  <a:schemeClr val="accent1"/>
                </a:solidFill>
              </a:rPr>
              <a:t>[(1-</a:t>
            </a:r>
            <a:r>
              <a:rPr lang="el-GR" sz="2200" dirty="0">
                <a:solidFill>
                  <a:schemeClr val="accent1"/>
                </a:solidFill>
              </a:rPr>
              <a:t>ε</a:t>
            </a:r>
            <a:r>
              <a:rPr lang="en-US" sz="2200" dirty="0">
                <a:solidFill>
                  <a:schemeClr val="accent1"/>
                </a:solidFill>
              </a:rPr>
              <a:t>)</a:t>
            </a:r>
            <a:r>
              <a:rPr lang="en-US" sz="2400" dirty="0">
                <a:solidFill>
                  <a:schemeClr val="accent1"/>
                </a:solidFill>
                <a:latin typeface="Stencil" pitchFamily="82" charset="0"/>
              </a:rPr>
              <a:t> P</a:t>
            </a:r>
            <a:r>
              <a:rPr lang="en-US" sz="2200" dirty="0">
                <a:solidFill>
                  <a:schemeClr val="accent1"/>
                </a:solidFill>
              </a:rPr>
              <a:t>[q(D</a:t>
            </a:r>
            <a:r>
              <a:rPr lang="en-US" sz="2200" dirty="0" smtClean="0">
                <a:solidFill>
                  <a:schemeClr val="accent1"/>
                </a:solidFill>
              </a:rPr>
              <a:t>)],  (</a:t>
            </a:r>
            <a:r>
              <a:rPr lang="en-US" sz="2200" dirty="0">
                <a:solidFill>
                  <a:schemeClr val="accent1"/>
                </a:solidFill>
              </a:rPr>
              <a:t>1+</a:t>
            </a:r>
            <a:r>
              <a:rPr lang="el-GR" sz="2200" dirty="0">
                <a:solidFill>
                  <a:schemeClr val="accent1"/>
                </a:solidFill>
              </a:rPr>
              <a:t>ε</a:t>
            </a:r>
            <a:r>
              <a:rPr lang="en-US" sz="2200" dirty="0">
                <a:solidFill>
                  <a:schemeClr val="accent1"/>
                </a:solidFill>
              </a:rPr>
              <a:t>)</a:t>
            </a:r>
            <a:r>
              <a:rPr lang="en-US" sz="2400" dirty="0">
                <a:solidFill>
                  <a:schemeClr val="accent1"/>
                </a:solidFill>
                <a:latin typeface="Stencil" pitchFamily="82" charset="0"/>
              </a:rPr>
              <a:t> P</a:t>
            </a:r>
            <a:r>
              <a:rPr lang="en-US" sz="2200" dirty="0">
                <a:solidFill>
                  <a:schemeClr val="accent1"/>
                </a:solidFill>
              </a:rPr>
              <a:t>[q(D</a:t>
            </a:r>
            <a:r>
              <a:rPr lang="en-US" sz="2200" dirty="0" smtClean="0">
                <a:solidFill>
                  <a:schemeClr val="accent1"/>
                </a:solidFill>
              </a:rPr>
              <a:t>)] </a:t>
            </a:r>
            <a:endParaRPr lang="en-US" sz="2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Our Results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We study queries of the form </a:t>
            </a:r>
            <a:r>
              <a:rPr lang="en-US" dirty="0" smtClean="0">
                <a:solidFill>
                  <a:schemeClr val="accent1"/>
                </a:solidFill>
              </a:rPr>
              <a:t>q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>
                <a:solidFill>
                  <a:schemeClr val="accent1"/>
                </a:solidFill>
              </a:rPr>
              <a:t> – q</a:t>
            </a:r>
            <a:r>
              <a:rPr lang="en-US" baseline="-25000" dirty="0" smtClean="0">
                <a:solidFill>
                  <a:schemeClr val="accent1"/>
                </a:solidFill>
              </a:rPr>
              <a:t>2 </a:t>
            </a:r>
            <a:r>
              <a:rPr lang="en-US" dirty="0" smtClean="0"/>
              <a:t>and their generalization</a:t>
            </a:r>
          </a:p>
          <a:p>
            <a:endParaRPr lang="en-US" baseline="-25000" dirty="0" smtClean="0">
              <a:solidFill>
                <a:schemeClr val="accent1"/>
              </a:solidFill>
            </a:endParaRP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FPRAS:</a:t>
            </a:r>
            <a:r>
              <a:rPr lang="en-US" dirty="0" smtClean="0"/>
              <a:t> If </a:t>
            </a:r>
            <a:r>
              <a:rPr lang="en-US" dirty="0" smtClean="0">
                <a:solidFill>
                  <a:schemeClr val="accent1"/>
                </a:solidFill>
              </a:rPr>
              <a:t>q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/>
              <a:t> is any UCQ, </a:t>
            </a:r>
            <a:r>
              <a:rPr lang="en-US" dirty="0" smtClean="0">
                <a:solidFill>
                  <a:schemeClr val="accent1"/>
                </a:solidFill>
              </a:rPr>
              <a:t>q</a:t>
            </a:r>
            <a:r>
              <a:rPr lang="en-US" baseline="-25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/>
              <a:t> is any safe CQ</a:t>
            </a:r>
            <a:r>
              <a:rPr lang="en-US" b="1" baseline="30000" dirty="0" smtClean="0"/>
              <a:t>-</a:t>
            </a:r>
          </a:p>
          <a:p>
            <a:pPr lvl="1"/>
            <a:endParaRPr lang="en-US" baseline="30000" dirty="0" smtClean="0"/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#P-hardness:</a:t>
            </a:r>
            <a:r>
              <a:rPr lang="en-US" dirty="0" smtClean="0"/>
              <a:t> Even if both </a:t>
            </a:r>
            <a:r>
              <a:rPr lang="en-US" dirty="0" smtClean="0">
                <a:solidFill>
                  <a:schemeClr val="accent1"/>
                </a:solidFill>
              </a:rPr>
              <a:t>q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accent1"/>
                </a:solidFill>
              </a:rPr>
              <a:t>q</a:t>
            </a:r>
            <a:r>
              <a:rPr lang="en-US" baseline="-25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/>
              <a:t> are safe CQ</a:t>
            </a:r>
            <a:r>
              <a:rPr lang="en-US" b="1" baseline="30000" dirty="0" smtClean="0"/>
              <a:t>-</a:t>
            </a:r>
          </a:p>
          <a:p>
            <a:pPr lvl="1"/>
            <a:endParaRPr lang="en-US" dirty="0" smtClean="0"/>
          </a:p>
          <a:p>
            <a:pPr lvl="1"/>
            <a:r>
              <a:rPr lang="en-US" dirty="0" err="1" smtClean="0">
                <a:solidFill>
                  <a:srgbClr val="C00000"/>
                </a:solidFill>
              </a:rPr>
              <a:t>Inapproximability</a:t>
            </a:r>
            <a:r>
              <a:rPr lang="en-US" dirty="0" smtClean="0">
                <a:solidFill>
                  <a:srgbClr val="C00000"/>
                </a:solidFill>
              </a:rPr>
              <a:t>:</a:t>
            </a:r>
            <a:r>
              <a:rPr lang="en-US" dirty="0" smtClean="0"/>
              <a:t> Even if </a:t>
            </a:r>
            <a:r>
              <a:rPr lang="en-US" dirty="0" smtClean="0">
                <a:solidFill>
                  <a:schemeClr val="accent1"/>
                </a:solidFill>
              </a:rPr>
              <a:t>q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/>
              <a:t> is the trivial TRUE query and </a:t>
            </a:r>
            <a:r>
              <a:rPr lang="en-US" dirty="0" smtClean="0">
                <a:solidFill>
                  <a:schemeClr val="accent1"/>
                </a:solidFill>
              </a:rPr>
              <a:t>q</a:t>
            </a:r>
            <a:r>
              <a:rPr lang="en-US" baseline="-25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/>
              <a:t> is a UCQ</a:t>
            </a:r>
          </a:p>
          <a:p>
            <a:pPr marL="457200" lvl="1" indent="0">
              <a:buNone/>
            </a:pPr>
            <a:endParaRPr lang="en-US" baseline="30000" dirty="0" smtClean="0"/>
          </a:p>
          <a:p>
            <a:pPr marL="457200" lvl="1" indent="0">
              <a:buNone/>
            </a:pPr>
            <a:endParaRPr lang="en-US" baseline="30000" dirty="0" smtClean="0"/>
          </a:p>
          <a:p>
            <a:r>
              <a:rPr lang="en-US" dirty="0" smtClean="0"/>
              <a:t>Our FPRAS result extends to a larger class of queries of which </a:t>
            </a:r>
            <a:r>
              <a:rPr lang="en-US" dirty="0" smtClean="0">
                <a:solidFill>
                  <a:schemeClr val="accent1"/>
                </a:solidFill>
              </a:rPr>
              <a:t>q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>
                <a:solidFill>
                  <a:schemeClr val="accent1"/>
                </a:solidFill>
              </a:rPr>
              <a:t> – q</a:t>
            </a:r>
            <a:r>
              <a:rPr lang="en-US" baseline="-25000" dirty="0" smtClean="0">
                <a:solidFill>
                  <a:schemeClr val="accent1"/>
                </a:solidFill>
              </a:rPr>
              <a:t>2 </a:t>
            </a:r>
            <a:r>
              <a:rPr lang="en-US" dirty="0" smtClean="0"/>
              <a:t>is a special case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[CQ</a:t>
            </a:r>
            <a:r>
              <a:rPr lang="en-US" sz="3400" b="1" baseline="30000" dirty="0" smtClean="0"/>
              <a:t>-</a:t>
            </a:r>
            <a:r>
              <a:rPr lang="en-US" baseline="30000" dirty="0" smtClean="0"/>
              <a:t>  </a:t>
            </a:r>
            <a:r>
              <a:rPr lang="en-US" dirty="0" smtClean="0"/>
              <a:t>: Conjunctive queries without self-joins]</a:t>
            </a:r>
            <a:endParaRPr lang="en-US" baseline="30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3FE8-7B00-4D7C-A109-C663D3C9594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rgbClr val="1D1B10"/>
      </a:dk1>
      <a:lt1>
        <a:sysClr val="window" lastClr="FFFFFF"/>
      </a:lt1>
      <a:dk2>
        <a:srgbClr val="974806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3">
      <a:majorFont>
        <a:latin typeface="Bookman Old Style"/>
        <a:ea typeface=""/>
        <a:cs typeface=""/>
      </a:majorFont>
      <a:minorFont>
        <a:latin typeface="Bookman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6525</TotalTime>
  <Words>1456</Words>
  <Application>Microsoft Office PowerPoint</Application>
  <PresentationFormat>On-screen Show (4:3)</PresentationFormat>
  <Paragraphs>487</Paragraphs>
  <Slides>24</Slides>
  <Notes>24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Office Theme</vt:lpstr>
      <vt:lpstr>Equation</vt:lpstr>
      <vt:lpstr>Queries with Difference on Probabilistic Databases</vt:lpstr>
      <vt:lpstr>Probabilistic Databases</vt:lpstr>
      <vt:lpstr>Query Semantics</vt:lpstr>
      <vt:lpstr>PowerPoint Presentation</vt:lpstr>
      <vt:lpstr>Probability Computation for Positive Queries</vt:lpstr>
      <vt:lpstr>Boolean Provenances for Difference</vt:lpstr>
      <vt:lpstr>Previous Work on Difference</vt:lpstr>
      <vt:lpstr>A Quick Comparison</vt:lpstr>
      <vt:lpstr>Our Results</vt:lpstr>
      <vt:lpstr>Difference Rank</vt:lpstr>
      <vt:lpstr>FPRAS  for queries q with (q) = 1 given some conditions hold  (inapproximable for (q) = 1 in general)</vt:lpstr>
      <vt:lpstr>Steps in FPRAS</vt:lpstr>
      <vt:lpstr>Boolean Provenance for Queries q  s.t. (q) = 1 </vt:lpstr>
      <vt:lpstr>Probability Friendly Form (PFF)</vt:lpstr>
      <vt:lpstr>d-DNNF</vt:lpstr>
      <vt:lpstr>Karp-Luby Framework</vt:lpstr>
      <vt:lpstr>Conditions (1) and (2) hold for PFF</vt:lpstr>
      <vt:lpstr>Condition (3) also holds</vt:lpstr>
      <vt:lpstr>Expressibility in PFF</vt:lpstr>
      <vt:lpstr>#P-hardness for q1 - q2 both q1, q2 are safe CQ-</vt:lpstr>
      <vt:lpstr>#P-hardness: Steps in the proof</vt:lpstr>
      <vt:lpstr>Other Related Work</vt:lpstr>
      <vt:lpstr>Conclusions and Future work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Queries with Difference on Probabilistic Databases</dc:title>
  <dc:creator>sudeepa</dc:creator>
  <cp:lastModifiedBy>sudeepa</cp:lastModifiedBy>
  <cp:revision>1205</cp:revision>
  <dcterms:created xsi:type="dcterms:W3CDTF">2011-08-21T23:54:14Z</dcterms:created>
  <dcterms:modified xsi:type="dcterms:W3CDTF">2011-08-30T22:09:48Z</dcterms:modified>
</cp:coreProperties>
</file>