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diagrams/layout3.xml" ContentType="application/vnd.openxmlformats-officedocument.drawingml.diagramLayout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diagrams/colors4.xml" ContentType="application/vnd.openxmlformats-officedocument.drawingml.diagramColor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Default Extension="bin" ContentType="application/vnd.openxmlformats-officedocument.oleObject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3.xml" ContentType="application/vnd.openxmlformats-officedocument.drawingml.diagramData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notesSlides/notesSlide4.xml" ContentType="application/vnd.openxmlformats-officedocument.presentationml.notesSlide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56" r:id="rId2"/>
    <p:sldId id="295" r:id="rId3"/>
    <p:sldId id="296" r:id="rId4"/>
    <p:sldId id="298" r:id="rId5"/>
    <p:sldId id="297" r:id="rId6"/>
    <p:sldId id="258" r:id="rId7"/>
    <p:sldId id="280" r:id="rId8"/>
    <p:sldId id="260" r:id="rId9"/>
    <p:sldId id="301" r:id="rId10"/>
    <p:sldId id="282" r:id="rId11"/>
    <p:sldId id="259" r:id="rId12"/>
    <p:sldId id="261" r:id="rId13"/>
    <p:sldId id="281" r:id="rId14"/>
    <p:sldId id="262" r:id="rId15"/>
    <p:sldId id="263" r:id="rId16"/>
    <p:sldId id="264" r:id="rId17"/>
    <p:sldId id="265" r:id="rId18"/>
    <p:sldId id="269" r:id="rId19"/>
    <p:sldId id="266" r:id="rId20"/>
    <p:sldId id="267" r:id="rId21"/>
    <p:sldId id="268" r:id="rId22"/>
    <p:sldId id="284" r:id="rId23"/>
    <p:sldId id="270" r:id="rId24"/>
    <p:sldId id="294" r:id="rId25"/>
    <p:sldId id="271" r:id="rId26"/>
    <p:sldId id="272" r:id="rId27"/>
    <p:sldId id="285" r:id="rId28"/>
    <p:sldId id="288" r:id="rId29"/>
    <p:sldId id="273" r:id="rId30"/>
    <p:sldId id="300" r:id="rId31"/>
    <p:sldId id="289" r:id="rId32"/>
    <p:sldId id="290" r:id="rId33"/>
    <p:sldId id="291" r:id="rId34"/>
    <p:sldId id="279" r:id="rId35"/>
    <p:sldId id="278" r:id="rId36"/>
    <p:sldId id="293" r:id="rId37"/>
    <p:sldId id="299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74" autoAdjust="0"/>
    <p:restoredTop sz="94321" autoAdjust="0"/>
  </p:normalViewPr>
  <p:slideViewPr>
    <p:cSldViewPr>
      <p:cViewPr>
        <p:scale>
          <a:sx n="66" d="100"/>
          <a:sy n="66" d="100"/>
        </p:scale>
        <p:origin x="-802" y="42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56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BE3C03D-DBD8-4A5F-AB6C-A94C8CB24EA0}" type="doc">
      <dgm:prSet loTypeId="urn:microsoft.com/office/officeart/2005/8/layout/hProcess3" loCatId="process" qsTypeId="urn:microsoft.com/office/officeart/2005/8/quickstyle/3d3" qsCatId="3D" csTypeId="urn:microsoft.com/office/officeart/2005/8/colors/accent1_2" csCatId="accent1" phldr="1"/>
      <dgm:spPr/>
    </dgm:pt>
    <dgm:pt modelId="{4B8A7022-CF5E-4C3A-B0A2-3D5CD2072783}">
      <dgm:prSet phldrT="[Text]" phldr="1"/>
      <dgm:spPr/>
      <dgm:t>
        <a:bodyPr/>
        <a:lstStyle/>
        <a:p>
          <a:endParaRPr lang="zh-CN" altLang="en-US" dirty="0"/>
        </a:p>
      </dgm:t>
    </dgm:pt>
    <dgm:pt modelId="{5236679B-EC53-4246-9067-1F44E3121B8F}" type="parTrans" cxnId="{4E385B2E-AA7B-402E-9A69-5FDB14180405}">
      <dgm:prSet/>
      <dgm:spPr/>
      <dgm:t>
        <a:bodyPr/>
        <a:lstStyle/>
        <a:p>
          <a:endParaRPr lang="zh-CN" altLang="en-US"/>
        </a:p>
      </dgm:t>
    </dgm:pt>
    <dgm:pt modelId="{D6B3AC4E-359B-4264-988C-8CCA58DBBBE6}" type="sibTrans" cxnId="{4E385B2E-AA7B-402E-9A69-5FDB14180405}">
      <dgm:prSet/>
      <dgm:spPr/>
      <dgm:t>
        <a:bodyPr/>
        <a:lstStyle/>
        <a:p>
          <a:endParaRPr lang="zh-CN" altLang="en-US"/>
        </a:p>
      </dgm:t>
    </dgm:pt>
    <dgm:pt modelId="{AA7B18C8-7E4D-499F-912F-64A264E9CA9E}">
      <dgm:prSet phldrT="[Text]" phldr="1"/>
      <dgm:spPr/>
      <dgm:t>
        <a:bodyPr/>
        <a:lstStyle/>
        <a:p>
          <a:endParaRPr lang="zh-CN" altLang="en-US" dirty="0"/>
        </a:p>
      </dgm:t>
    </dgm:pt>
    <dgm:pt modelId="{C42C1E6E-A31B-4FE3-B5BB-3B08EED841FF}" type="parTrans" cxnId="{4A0CEF86-6EC4-439D-AADD-67F6BEB79B78}">
      <dgm:prSet/>
      <dgm:spPr/>
      <dgm:t>
        <a:bodyPr/>
        <a:lstStyle/>
        <a:p>
          <a:endParaRPr lang="zh-CN" altLang="en-US"/>
        </a:p>
      </dgm:t>
    </dgm:pt>
    <dgm:pt modelId="{BC474621-B512-45DF-BD2F-C0E6C800FEBC}" type="sibTrans" cxnId="{4A0CEF86-6EC4-439D-AADD-67F6BEB79B78}">
      <dgm:prSet/>
      <dgm:spPr/>
      <dgm:t>
        <a:bodyPr/>
        <a:lstStyle/>
        <a:p>
          <a:endParaRPr lang="zh-CN" altLang="en-US"/>
        </a:p>
      </dgm:t>
    </dgm:pt>
    <dgm:pt modelId="{46ACE7E2-AAAB-4511-9BF5-71B63BFBC586}">
      <dgm:prSet phldrT="[Text]" phldr="1"/>
      <dgm:spPr/>
      <dgm:t>
        <a:bodyPr/>
        <a:lstStyle/>
        <a:p>
          <a:endParaRPr lang="zh-CN" altLang="en-US" dirty="0"/>
        </a:p>
      </dgm:t>
    </dgm:pt>
    <dgm:pt modelId="{C664FB5C-C3BF-43AD-9DE4-858B83949E7C}" type="parTrans" cxnId="{70E81004-C371-4D08-A69F-82D397E4FCE2}">
      <dgm:prSet/>
      <dgm:spPr/>
      <dgm:t>
        <a:bodyPr/>
        <a:lstStyle/>
        <a:p>
          <a:endParaRPr lang="zh-CN" altLang="en-US"/>
        </a:p>
      </dgm:t>
    </dgm:pt>
    <dgm:pt modelId="{FEC7284E-D1AC-4815-AFB6-5CD041F884AB}" type="sibTrans" cxnId="{70E81004-C371-4D08-A69F-82D397E4FCE2}">
      <dgm:prSet/>
      <dgm:spPr/>
      <dgm:t>
        <a:bodyPr/>
        <a:lstStyle/>
        <a:p>
          <a:endParaRPr lang="zh-CN" altLang="en-US"/>
        </a:p>
      </dgm:t>
    </dgm:pt>
    <dgm:pt modelId="{57A1F4E5-7141-4B9B-993D-AB45B53E13E2}" type="pres">
      <dgm:prSet presAssocID="{BBE3C03D-DBD8-4A5F-AB6C-A94C8CB24EA0}" presName="Name0" presStyleCnt="0">
        <dgm:presLayoutVars>
          <dgm:dir/>
          <dgm:animLvl val="lvl"/>
          <dgm:resizeHandles val="exact"/>
        </dgm:presLayoutVars>
      </dgm:prSet>
      <dgm:spPr/>
    </dgm:pt>
    <dgm:pt modelId="{2D0BF183-16FA-4CDD-B855-DB8FC1563C3D}" type="pres">
      <dgm:prSet presAssocID="{BBE3C03D-DBD8-4A5F-AB6C-A94C8CB24EA0}" presName="dummy" presStyleCnt="0"/>
      <dgm:spPr/>
    </dgm:pt>
    <dgm:pt modelId="{BB19307C-57FB-4B84-B2D0-B11A537AD054}" type="pres">
      <dgm:prSet presAssocID="{BBE3C03D-DBD8-4A5F-AB6C-A94C8CB24EA0}" presName="linH" presStyleCnt="0"/>
      <dgm:spPr/>
    </dgm:pt>
    <dgm:pt modelId="{A436FB0F-1688-40D1-8B27-F2013DE80578}" type="pres">
      <dgm:prSet presAssocID="{BBE3C03D-DBD8-4A5F-AB6C-A94C8CB24EA0}" presName="padding1" presStyleCnt="0"/>
      <dgm:spPr/>
    </dgm:pt>
    <dgm:pt modelId="{36D68117-EF27-403D-88A5-A99C2B082F82}" type="pres">
      <dgm:prSet presAssocID="{4B8A7022-CF5E-4C3A-B0A2-3D5CD2072783}" presName="linV" presStyleCnt="0"/>
      <dgm:spPr/>
    </dgm:pt>
    <dgm:pt modelId="{D391F9FA-3293-42EF-B1F1-02409A8B682C}" type="pres">
      <dgm:prSet presAssocID="{4B8A7022-CF5E-4C3A-B0A2-3D5CD2072783}" presName="spVertical1" presStyleCnt="0"/>
      <dgm:spPr/>
    </dgm:pt>
    <dgm:pt modelId="{36C1EEAF-2ABD-4D18-A738-563C738504AD}" type="pres">
      <dgm:prSet presAssocID="{4B8A7022-CF5E-4C3A-B0A2-3D5CD2072783}" presName="parTx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0D987EC-0A44-4B28-BDBE-D5173320D020}" type="pres">
      <dgm:prSet presAssocID="{4B8A7022-CF5E-4C3A-B0A2-3D5CD2072783}" presName="spVertical2" presStyleCnt="0"/>
      <dgm:spPr/>
    </dgm:pt>
    <dgm:pt modelId="{97D5D1C3-3E06-40DC-AF5D-DF4817802B6C}" type="pres">
      <dgm:prSet presAssocID="{4B8A7022-CF5E-4C3A-B0A2-3D5CD2072783}" presName="spVertical3" presStyleCnt="0"/>
      <dgm:spPr/>
    </dgm:pt>
    <dgm:pt modelId="{53F54EE7-70DB-4AB5-8173-D6BDE15A7E54}" type="pres">
      <dgm:prSet presAssocID="{D6B3AC4E-359B-4264-988C-8CCA58DBBBE6}" presName="space" presStyleCnt="0"/>
      <dgm:spPr/>
    </dgm:pt>
    <dgm:pt modelId="{4E5B4DF8-9ACD-45F9-BD06-7DEFAAD78004}" type="pres">
      <dgm:prSet presAssocID="{AA7B18C8-7E4D-499F-912F-64A264E9CA9E}" presName="linV" presStyleCnt="0"/>
      <dgm:spPr/>
    </dgm:pt>
    <dgm:pt modelId="{08584A49-C3A5-4006-AE36-CD9A58571F43}" type="pres">
      <dgm:prSet presAssocID="{AA7B18C8-7E4D-499F-912F-64A264E9CA9E}" presName="spVertical1" presStyleCnt="0"/>
      <dgm:spPr/>
    </dgm:pt>
    <dgm:pt modelId="{A5BFA946-B3CD-4313-B2B2-3264077A4DCB}" type="pres">
      <dgm:prSet presAssocID="{AA7B18C8-7E4D-499F-912F-64A264E9CA9E}" presName="parTx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5F67DFB-6CE5-47AE-AC90-C4399D184D98}" type="pres">
      <dgm:prSet presAssocID="{AA7B18C8-7E4D-499F-912F-64A264E9CA9E}" presName="spVertical2" presStyleCnt="0"/>
      <dgm:spPr/>
    </dgm:pt>
    <dgm:pt modelId="{C223886B-7E55-43E9-BF47-863A4B2F32DF}" type="pres">
      <dgm:prSet presAssocID="{AA7B18C8-7E4D-499F-912F-64A264E9CA9E}" presName="spVertical3" presStyleCnt="0"/>
      <dgm:spPr/>
    </dgm:pt>
    <dgm:pt modelId="{856AC6A0-F5C9-4B47-ABB4-3437DFFE5CE6}" type="pres">
      <dgm:prSet presAssocID="{BC474621-B512-45DF-BD2F-C0E6C800FEBC}" presName="space" presStyleCnt="0"/>
      <dgm:spPr/>
    </dgm:pt>
    <dgm:pt modelId="{FA6EBD59-A87B-45F5-9ED4-D2FC3B6112CD}" type="pres">
      <dgm:prSet presAssocID="{46ACE7E2-AAAB-4511-9BF5-71B63BFBC586}" presName="linV" presStyleCnt="0"/>
      <dgm:spPr/>
    </dgm:pt>
    <dgm:pt modelId="{0696C4D6-AC07-4A96-A37E-8CE7A4CB8E3A}" type="pres">
      <dgm:prSet presAssocID="{46ACE7E2-AAAB-4511-9BF5-71B63BFBC586}" presName="spVertical1" presStyleCnt="0"/>
      <dgm:spPr/>
    </dgm:pt>
    <dgm:pt modelId="{6762615F-8577-42B9-9863-E9C675B890CD}" type="pres">
      <dgm:prSet presAssocID="{46ACE7E2-AAAB-4511-9BF5-71B63BFBC586}" presName="parTx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5B791D74-DEFC-4F99-B97F-71736C0BA4BB}" type="pres">
      <dgm:prSet presAssocID="{46ACE7E2-AAAB-4511-9BF5-71B63BFBC586}" presName="spVertical2" presStyleCnt="0"/>
      <dgm:spPr/>
    </dgm:pt>
    <dgm:pt modelId="{0FD3E501-E2EE-4609-962C-D9599DD61351}" type="pres">
      <dgm:prSet presAssocID="{46ACE7E2-AAAB-4511-9BF5-71B63BFBC586}" presName="spVertical3" presStyleCnt="0"/>
      <dgm:spPr/>
    </dgm:pt>
    <dgm:pt modelId="{703D0B5A-2F54-478E-BB60-2B881599137F}" type="pres">
      <dgm:prSet presAssocID="{BBE3C03D-DBD8-4A5F-AB6C-A94C8CB24EA0}" presName="padding2" presStyleCnt="0"/>
      <dgm:spPr/>
    </dgm:pt>
    <dgm:pt modelId="{39934B53-F894-4CB8-B671-5397F0AC3163}" type="pres">
      <dgm:prSet presAssocID="{BBE3C03D-DBD8-4A5F-AB6C-A94C8CB24EA0}" presName="negArrow" presStyleCnt="0"/>
      <dgm:spPr/>
    </dgm:pt>
    <dgm:pt modelId="{8E999F2B-E10D-41FE-B5ED-9DBA064EABB9}" type="pres">
      <dgm:prSet presAssocID="{BBE3C03D-DBD8-4A5F-AB6C-A94C8CB24EA0}" presName="backgroundArrow" presStyleLbl="node1" presStyleIdx="0" presStyleCnt="1" custLinFactNeighborX="40000" custLinFactNeighborY="40662"/>
      <dgm:spPr/>
    </dgm:pt>
  </dgm:ptLst>
  <dgm:cxnLst>
    <dgm:cxn modelId="{4E385B2E-AA7B-402E-9A69-5FDB14180405}" srcId="{BBE3C03D-DBD8-4A5F-AB6C-A94C8CB24EA0}" destId="{4B8A7022-CF5E-4C3A-B0A2-3D5CD2072783}" srcOrd="0" destOrd="0" parTransId="{5236679B-EC53-4246-9067-1F44E3121B8F}" sibTransId="{D6B3AC4E-359B-4264-988C-8CCA58DBBBE6}"/>
    <dgm:cxn modelId="{CB861107-222B-4D05-A4DD-5EAAC324EB72}" type="presOf" srcId="{AA7B18C8-7E4D-499F-912F-64A264E9CA9E}" destId="{A5BFA946-B3CD-4313-B2B2-3264077A4DCB}" srcOrd="0" destOrd="0" presId="urn:microsoft.com/office/officeart/2005/8/layout/hProcess3"/>
    <dgm:cxn modelId="{70E81004-C371-4D08-A69F-82D397E4FCE2}" srcId="{BBE3C03D-DBD8-4A5F-AB6C-A94C8CB24EA0}" destId="{46ACE7E2-AAAB-4511-9BF5-71B63BFBC586}" srcOrd="2" destOrd="0" parTransId="{C664FB5C-C3BF-43AD-9DE4-858B83949E7C}" sibTransId="{FEC7284E-D1AC-4815-AFB6-5CD041F884AB}"/>
    <dgm:cxn modelId="{6E6BB5BB-B1ED-4DC4-BDD2-1C0643948522}" type="presOf" srcId="{46ACE7E2-AAAB-4511-9BF5-71B63BFBC586}" destId="{6762615F-8577-42B9-9863-E9C675B890CD}" srcOrd="0" destOrd="0" presId="urn:microsoft.com/office/officeart/2005/8/layout/hProcess3"/>
    <dgm:cxn modelId="{4A0CEF86-6EC4-439D-AADD-67F6BEB79B78}" srcId="{BBE3C03D-DBD8-4A5F-AB6C-A94C8CB24EA0}" destId="{AA7B18C8-7E4D-499F-912F-64A264E9CA9E}" srcOrd="1" destOrd="0" parTransId="{C42C1E6E-A31B-4FE3-B5BB-3B08EED841FF}" sibTransId="{BC474621-B512-45DF-BD2F-C0E6C800FEBC}"/>
    <dgm:cxn modelId="{4E83BD9B-A9E6-4006-9800-72B3EAB6EB1B}" type="presOf" srcId="{4B8A7022-CF5E-4C3A-B0A2-3D5CD2072783}" destId="{36C1EEAF-2ABD-4D18-A738-563C738504AD}" srcOrd="0" destOrd="0" presId="urn:microsoft.com/office/officeart/2005/8/layout/hProcess3"/>
    <dgm:cxn modelId="{A69D65E7-E341-4FFD-8F25-4772BF75BCEB}" type="presOf" srcId="{BBE3C03D-DBD8-4A5F-AB6C-A94C8CB24EA0}" destId="{57A1F4E5-7141-4B9B-993D-AB45B53E13E2}" srcOrd="0" destOrd="0" presId="urn:microsoft.com/office/officeart/2005/8/layout/hProcess3"/>
    <dgm:cxn modelId="{2F59FECE-8D58-475F-97D6-DC651E31CD94}" type="presParOf" srcId="{57A1F4E5-7141-4B9B-993D-AB45B53E13E2}" destId="{2D0BF183-16FA-4CDD-B855-DB8FC1563C3D}" srcOrd="0" destOrd="0" presId="urn:microsoft.com/office/officeart/2005/8/layout/hProcess3"/>
    <dgm:cxn modelId="{2E1BAC33-F413-425E-A331-13CFDB880BEA}" type="presParOf" srcId="{57A1F4E5-7141-4B9B-993D-AB45B53E13E2}" destId="{BB19307C-57FB-4B84-B2D0-B11A537AD054}" srcOrd="1" destOrd="0" presId="urn:microsoft.com/office/officeart/2005/8/layout/hProcess3"/>
    <dgm:cxn modelId="{E4E03919-6EA8-4F22-8458-809CA35CF268}" type="presParOf" srcId="{BB19307C-57FB-4B84-B2D0-B11A537AD054}" destId="{A436FB0F-1688-40D1-8B27-F2013DE80578}" srcOrd="0" destOrd="0" presId="urn:microsoft.com/office/officeart/2005/8/layout/hProcess3"/>
    <dgm:cxn modelId="{773758E3-3C1F-4335-A119-16A4D176B12C}" type="presParOf" srcId="{BB19307C-57FB-4B84-B2D0-B11A537AD054}" destId="{36D68117-EF27-403D-88A5-A99C2B082F82}" srcOrd="1" destOrd="0" presId="urn:microsoft.com/office/officeart/2005/8/layout/hProcess3"/>
    <dgm:cxn modelId="{C74A27B1-3A5E-46FD-90E1-6BDDF424F1C6}" type="presParOf" srcId="{36D68117-EF27-403D-88A5-A99C2B082F82}" destId="{D391F9FA-3293-42EF-B1F1-02409A8B682C}" srcOrd="0" destOrd="0" presId="urn:microsoft.com/office/officeart/2005/8/layout/hProcess3"/>
    <dgm:cxn modelId="{771F2AFA-5E67-465E-A126-11E1A3A5F97B}" type="presParOf" srcId="{36D68117-EF27-403D-88A5-A99C2B082F82}" destId="{36C1EEAF-2ABD-4D18-A738-563C738504AD}" srcOrd="1" destOrd="0" presId="urn:microsoft.com/office/officeart/2005/8/layout/hProcess3"/>
    <dgm:cxn modelId="{14FF9CF7-3223-4EA9-856F-E806F699F96B}" type="presParOf" srcId="{36D68117-EF27-403D-88A5-A99C2B082F82}" destId="{50D987EC-0A44-4B28-BDBE-D5173320D020}" srcOrd="2" destOrd="0" presId="urn:microsoft.com/office/officeart/2005/8/layout/hProcess3"/>
    <dgm:cxn modelId="{80C01C85-E5E5-4212-8C95-E4983E6EDF16}" type="presParOf" srcId="{36D68117-EF27-403D-88A5-A99C2B082F82}" destId="{97D5D1C3-3E06-40DC-AF5D-DF4817802B6C}" srcOrd="3" destOrd="0" presId="urn:microsoft.com/office/officeart/2005/8/layout/hProcess3"/>
    <dgm:cxn modelId="{02DEEA22-2D70-43BC-B453-BD6F153CF044}" type="presParOf" srcId="{BB19307C-57FB-4B84-B2D0-B11A537AD054}" destId="{53F54EE7-70DB-4AB5-8173-D6BDE15A7E54}" srcOrd="2" destOrd="0" presId="urn:microsoft.com/office/officeart/2005/8/layout/hProcess3"/>
    <dgm:cxn modelId="{EE5510F4-EEC7-4451-B598-B908EFD8DB91}" type="presParOf" srcId="{BB19307C-57FB-4B84-B2D0-B11A537AD054}" destId="{4E5B4DF8-9ACD-45F9-BD06-7DEFAAD78004}" srcOrd="3" destOrd="0" presId="urn:microsoft.com/office/officeart/2005/8/layout/hProcess3"/>
    <dgm:cxn modelId="{09E02304-00A9-4999-A35F-FCAF7297EB87}" type="presParOf" srcId="{4E5B4DF8-9ACD-45F9-BD06-7DEFAAD78004}" destId="{08584A49-C3A5-4006-AE36-CD9A58571F43}" srcOrd="0" destOrd="0" presId="urn:microsoft.com/office/officeart/2005/8/layout/hProcess3"/>
    <dgm:cxn modelId="{090FFEA3-0268-4DC5-AC86-4E0E46417117}" type="presParOf" srcId="{4E5B4DF8-9ACD-45F9-BD06-7DEFAAD78004}" destId="{A5BFA946-B3CD-4313-B2B2-3264077A4DCB}" srcOrd="1" destOrd="0" presId="urn:microsoft.com/office/officeart/2005/8/layout/hProcess3"/>
    <dgm:cxn modelId="{FEFE3BAC-E842-46F9-9832-EFC3482DB517}" type="presParOf" srcId="{4E5B4DF8-9ACD-45F9-BD06-7DEFAAD78004}" destId="{C5F67DFB-6CE5-47AE-AC90-C4399D184D98}" srcOrd="2" destOrd="0" presId="urn:microsoft.com/office/officeart/2005/8/layout/hProcess3"/>
    <dgm:cxn modelId="{3EC50F84-5316-4554-8DA9-0537DB14C9FE}" type="presParOf" srcId="{4E5B4DF8-9ACD-45F9-BD06-7DEFAAD78004}" destId="{C223886B-7E55-43E9-BF47-863A4B2F32DF}" srcOrd="3" destOrd="0" presId="urn:microsoft.com/office/officeart/2005/8/layout/hProcess3"/>
    <dgm:cxn modelId="{70D6F504-9DE9-4625-996E-169EFA8757F4}" type="presParOf" srcId="{BB19307C-57FB-4B84-B2D0-B11A537AD054}" destId="{856AC6A0-F5C9-4B47-ABB4-3437DFFE5CE6}" srcOrd="4" destOrd="0" presId="urn:microsoft.com/office/officeart/2005/8/layout/hProcess3"/>
    <dgm:cxn modelId="{A0A2AAC3-6CEE-4B45-AF7A-2CEE500D6E7B}" type="presParOf" srcId="{BB19307C-57FB-4B84-B2D0-B11A537AD054}" destId="{FA6EBD59-A87B-45F5-9ED4-D2FC3B6112CD}" srcOrd="5" destOrd="0" presId="urn:microsoft.com/office/officeart/2005/8/layout/hProcess3"/>
    <dgm:cxn modelId="{F10679F7-B1AF-4993-8727-AF49284DC705}" type="presParOf" srcId="{FA6EBD59-A87B-45F5-9ED4-D2FC3B6112CD}" destId="{0696C4D6-AC07-4A96-A37E-8CE7A4CB8E3A}" srcOrd="0" destOrd="0" presId="urn:microsoft.com/office/officeart/2005/8/layout/hProcess3"/>
    <dgm:cxn modelId="{177D3748-066B-4BAC-80E0-E1D70F8EC18E}" type="presParOf" srcId="{FA6EBD59-A87B-45F5-9ED4-D2FC3B6112CD}" destId="{6762615F-8577-42B9-9863-E9C675B890CD}" srcOrd="1" destOrd="0" presId="urn:microsoft.com/office/officeart/2005/8/layout/hProcess3"/>
    <dgm:cxn modelId="{14259507-5ADB-4DCE-BA34-E854D155570A}" type="presParOf" srcId="{FA6EBD59-A87B-45F5-9ED4-D2FC3B6112CD}" destId="{5B791D74-DEFC-4F99-B97F-71736C0BA4BB}" srcOrd="2" destOrd="0" presId="urn:microsoft.com/office/officeart/2005/8/layout/hProcess3"/>
    <dgm:cxn modelId="{91EF2C62-0366-4FF8-8512-3370ACE9FDFD}" type="presParOf" srcId="{FA6EBD59-A87B-45F5-9ED4-D2FC3B6112CD}" destId="{0FD3E501-E2EE-4609-962C-D9599DD61351}" srcOrd="3" destOrd="0" presId="urn:microsoft.com/office/officeart/2005/8/layout/hProcess3"/>
    <dgm:cxn modelId="{691D7DB8-8A95-4E7D-BD56-449ED9BFA509}" type="presParOf" srcId="{BB19307C-57FB-4B84-B2D0-B11A537AD054}" destId="{703D0B5A-2F54-478E-BB60-2B881599137F}" srcOrd="6" destOrd="0" presId="urn:microsoft.com/office/officeart/2005/8/layout/hProcess3"/>
    <dgm:cxn modelId="{67C64EA6-CDB7-497B-B794-477D29371AF8}" type="presParOf" srcId="{BB19307C-57FB-4B84-B2D0-B11A537AD054}" destId="{39934B53-F894-4CB8-B671-5397F0AC3163}" srcOrd="7" destOrd="0" presId="urn:microsoft.com/office/officeart/2005/8/layout/hProcess3"/>
    <dgm:cxn modelId="{AFCBD10F-C3E3-47A1-BB65-F4EC633DD83E}" type="presParOf" srcId="{BB19307C-57FB-4B84-B2D0-B11A537AD054}" destId="{8E999F2B-E10D-41FE-B5ED-9DBA064EABB9}" srcOrd="8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65B5AE9-6922-48AF-AD18-03EB852E5917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0"/>
      <dgm:spPr/>
    </dgm:pt>
    <dgm:pt modelId="{DE6F9BE1-43FD-4CCD-BC45-7DBC9BBBF283}">
      <dgm:prSet phldrT="[Text]" phldr="1"/>
      <dgm:spPr/>
      <dgm:t>
        <a:bodyPr/>
        <a:lstStyle/>
        <a:p>
          <a:endParaRPr lang="zh-CN" altLang="en-US" dirty="0"/>
        </a:p>
      </dgm:t>
    </dgm:pt>
    <dgm:pt modelId="{8546BEC6-7309-4B38-B797-BD88A54F255D}" type="parTrans" cxnId="{BDF212BA-1599-437C-9BBC-1DD9F1CD2F5B}">
      <dgm:prSet/>
      <dgm:spPr/>
      <dgm:t>
        <a:bodyPr/>
        <a:lstStyle/>
        <a:p>
          <a:endParaRPr lang="zh-CN" altLang="en-US"/>
        </a:p>
      </dgm:t>
    </dgm:pt>
    <dgm:pt modelId="{CE44057E-A971-4488-B65C-C7EF2D454974}" type="sibTrans" cxnId="{BDF212BA-1599-437C-9BBC-1DD9F1CD2F5B}">
      <dgm:prSet/>
      <dgm:spPr/>
      <dgm:t>
        <a:bodyPr/>
        <a:lstStyle/>
        <a:p>
          <a:endParaRPr lang="zh-CN" altLang="en-US"/>
        </a:p>
      </dgm:t>
    </dgm:pt>
    <dgm:pt modelId="{33498EF1-B731-4DAB-8B53-B130B5895E0E}">
      <dgm:prSet phldrT="[Text]" phldr="1"/>
      <dgm:spPr/>
      <dgm:t>
        <a:bodyPr/>
        <a:lstStyle/>
        <a:p>
          <a:endParaRPr lang="zh-CN" altLang="en-US" dirty="0"/>
        </a:p>
      </dgm:t>
    </dgm:pt>
    <dgm:pt modelId="{D5C1B26D-2A45-47D7-81D9-7846DD87B8A5}" type="parTrans" cxnId="{9B5864EA-9B2A-45B4-920F-0AB11D424D26}">
      <dgm:prSet/>
      <dgm:spPr/>
      <dgm:t>
        <a:bodyPr/>
        <a:lstStyle/>
        <a:p>
          <a:endParaRPr lang="zh-CN" altLang="en-US"/>
        </a:p>
      </dgm:t>
    </dgm:pt>
    <dgm:pt modelId="{BAE9C0D2-89E9-492C-B5D8-6F0ED6C3834E}" type="sibTrans" cxnId="{9B5864EA-9B2A-45B4-920F-0AB11D424D26}">
      <dgm:prSet/>
      <dgm:spPr/>
      <dgm:t>
        <a:bodyPr/>
        <a:lstStyle/>
        <a:p>
          <a:endParaRPr lang="zh-CN" altLang="en-US"/>
        </a:p>
      </dgm:t>
    </dgm:pt>
    <dgm:pt modelId="{C7BFE03B-2F8D-4B91-A35E-F45B5A7D3FEA}">
      <dgm:prSet phldrT="[Text]" phldr="1"/>
      <dgm:spPr/>
      <dgm:t>
        <a:bodyPr/>
        <a:lstStyle/>
        <a:p>
          <a:endParaRPr lang="zh-CN" altLang="en-US" dirty="0"/>
        </a:p>
      </dgm:t>
    </dgm:pt>
    <dgm:pt modelId="{7790795D-15D0-4F72-B8FA-56336399D34B}" type="parTrans" cxnId="{CD15DE03-63AA-4410-A3FB-DB559C2F9767}">
      <dgm:prSet/>
      <dgm:spPr/>
      <dgm:t>
        <a:bodyPr/>
        <a:lstStyle/>
        <a:p>
          <a:endParaRPr lang="zh-CN" altLang="en-US"/>
        </a:p>
      </dgm:t>
    </dgm:pt>
    <dgm:pt modelId="{2EC1E222-867A-4F7C-AF88-0C23E68D16E8}" type="sibTrans" cxnId="{CD15DE03-63AA-4410-A3FB-DB559C2F9767}">
      <dgm:prSet/>
      <dgm:spPr/>
      <dgm:t>
        <a:bodyPr/>
        <a:lstStyle/>
        <a:p>
          <a:endParaRPr lang="zh-CN" altLang="en-US"/>
        </a:p>
      </dgm:t>
    </dgm:pt>
    <dgm:pt modelId="{2E54C15C-32E8-4D34-AC0C-A03409EF4ACC}" type="pres">
      <dgm:prSet presAssocID="{265B5AE9-6922-48AF-AD18-03EB852E5917}" presName="Name0" presStyleCnt="0">
        <dgm:presLayoutVars>
          <dgm:dir/>
          <dgm:animLvl val="lvl"/>
          <dgm:resizeHandles val="exact"/>
        </dgm:presLayoutVars>
      </dgm:prSet>
      <dgm:spPr/>
    </dgm:pt>
    <dgm:pt modelId="{143F068A-BDAC-4DAD-886B-7327CAF0C1A3}" type="pres">
      <dgm:prSet presAssocID="{265B5AE9-6922-48AF-AD18-03EB852E5917}" presName="dummy" presStyleCnt="0"/>
      <dgm:spPr/>
    </dgm:pt>
    <dgm:pt modelId="{89E1FE98-F8F6-4858-B0F6-9AA9F5BED376}" type="pres">
      <dgm:prSet presAssocID="{265B5AE9-6922-48AF-AD18-03EB852E5917}" presName="linH" presStyleCnt="0"/>
      <dgm:spPr/>
    </dgm:pt>
    <dgm:pt modelId="{5C33CFAD-A675-4D90-9925-6FDDED3FE2DE}" type="pres">
      <dgm:prSet presAssocID="{265B5AE9-6922-48AF-AD18-03EB852E5917}" presName="padding1" presStyleCnt="0"/>
      <dgm:spPr/>
    </dgm:pt>
    <dgm:pt modelId="{86B65471-221F-4E77-8E5E-F0249764E846}" type="pres">
      <dgm:prSet presAssocID="{DE6F9BE1-43FD-4CCD-BC45-7DBC9BBBF283}" presName="linV" presStyleCnt="0"/>
      <dgm:spPr/>
    </dgm:pt>
    <dgm:pt modelId="{67964649-95E8-4692-A367-88F9FB3771FA}" type="pres">
      <dgm:prSet presAssocID="{DE6F9BE1-43FD-4CCD-BC45-7DBC9BBBF283}" presName="spVertical1" presStyleCnt="0"/>
      <dgm:spPr/>
    </dgm:pt>
    <dgm:pt modelId="{72724E33-814F-4D2E-9006-C169225F15DE}" type="pres">
      <dgm:prSet presAssocID="{DE6F9BE1-43FD-4CCD-BC45-7DBC9BBBF283}" presName="parTx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BBD071EA-5D63-41EC-B930-7986AB96803A}" type="pres">
      <dgm:prSet presAssocID="{DE6F9BE1-43FD-4CCD-BC45-7DBC9BBBF283}" presName="spVertical2" presStyleCnt="0"/>
      <dgm:spPr/>
    </dgm:pt>
    <dgm:pt modelId="{67E0F500-8EAF-4B1B-B52D-5BF6541541D4}" type="pres">
      <dgm:prSet presAssocID="{DE6F9BE1-43FD-4CCD-BC45-7DBC9BBBF283}" presName="spVertical3" presStyleCnt="0"/>
      <dgm:spPr/>
    </dgm:pt>
    <dgm:pt modelId="{5BA37948-AF2D-4DEA-A475-14E19CC2EF6F}" type="pres">
      <dgm:prSet presAssocID="{CE44057E-A971-4488-B65C-C7EF2D454974}" presName="space" presStyleCnt="0"/>
      <dgm:spPr/>
    </dgm:pt>
    <dgm:pt modelId="{7091606F-591B-4A9E-AFEA-4D75008360AF}" type="pres">
      <dgm:prSet presAssocID="{33498EF1-B731-4DAB-8B53-B130B5895E0E}" presName="linV" presStyleCnt="0"/>
      <dgm:spPr/>
    </dgm:pt>
    <dgm:pt modelId="{6E69E6E6-989F-4A50-863C-49A4559B74A8}" type="pres">
      <dgm:prSet presAssocID="{33498EF1-B731-4DAB-8B53-B130B5895E0E}" presName="spVertical1" presStyleCnt="0"/>
      <dgm:spPr/>
    </dgm:pt>
    <dgm:pt modelId="{9F8915E8-5007-4248-9F68-D0374CC4D4FA}" type="pres">
      <dgm:prSet presAssocID="{33498EF1-B731-4DAB-8B53-B130B5895E0E}" presName="parTx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031FB1FA-F56D-477D-8A04-456309B39C9E}" type="pres">
      <dgm:prSet presAssocID="{33498EF1-B731-4DAB-8B53-B130B5895E0E}" presName="spVertical2" presStyleCnt="0"/>
      <dgm:spPr/>
    </dgm:pt>
    <dgm:pt modelId="{DA122564-BD5E-487D-A434-38C810540245}" type="pres">
      <dgm:prSet presAssocID="{33498EF1-B731-4DAB-8B53-B130B5895E0E}" presName="spVertical3" presStyleCnt="0"/>
      <dgm:spPr/>
    </dgm:pt>
    <dgm:pt modelId="{CFE435AD-F3AB-4CD7-8F21-4A86A0214129}" type="pres">
      <dgm:prSet presAssocID="{BAE9C0D2-89E9-492C-B5D8-6F0ED6C3834E}" presName="space" presStyleCnt="0"/>
      <dgm:spPr/>
    </dgm:pt>
    <dgm:pt modelId="{A32E8EBE-FD4D-4102-BD4A-C66AED00ED07}" type="pres">
      <dgm:prSet presAssocID="{C7BFE03B-2F8D-4B91-A35E-F45B5A7D3FEA}" presName="linV" presStyleCnt="0"/>
      <dgm:spPr/>
    </dgm:pt>
    <dgm:pt modelId="{78031F19-F8F0-4B32-B855-6791D0DC524E}" type="pres">
      <dgm:prSet presAssocID="{C7BFE03B-2F8D-4B91-A35E-F45B5A7D3FEA}" presName="spVertical1" presStyleCnt="0"/>
      <dgm:spPr/>
    </dgm:pt>
    <dgm:pt modelId="{F60EC971-33D2-4F3A-B111-8966F5970643}" type="pres">
      <dgm:prSet presAssocID="{C7BFE03B-2F8D-4B91-A35E-F45B5A7D3FEA}" presName="parTx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FB65DD2A-B74F-4D6F-9655-2A059F3BAACE}" type="pres">
      <dgm:prSet presAssocID="{C7BFE03B-2F8D-4B91-A35E-F45B5A7D3FEA}" presName="spVertical2" presStyleCnt="0"/>
      <dgm:spPr/>
    </dgm:pt>
    <dgm:pt modelId="{F23D596C-8254-4909-B7E5-720A5621CFE7}" type="pres">
      <dgm:prSet presAssocID="{C7BFE03B-2F8D-4B91-A35E-F45B5A7D3FEA}" presName="spVertical3" presStyleCnt="0"/>
      <dgm:spPr/>
    </dgm:pt>
    <dgm:pt modelId="{F9446275-A222-4E3A-8C6A-324832BDB550}" type="pres">
      <dgm:prSet presAssocID="{265B5AE9-6922-48AF-AD18-03EB852E5917}" presName="padding2" presStyleCnt="0"/>
      <dgm:spPr/>
    </dgm:pt>
    <dgm:pt modelId="{F19C87E7-7C50-4D1F-97CB-514D524F8E44}" type="pres">
      <dgm:prSet presAssocID="{265B5AE9-6922-48AF-AD18-03EB852E5917}" presName="negArrow" presStyleCnt="0"/>
      <dgm:spPr/>
    </dgm:pt>
    <dgm:pt modelId="{398B7651-B400-48E2-A12A-BCCED73F1B94}" type="pres">
      <dgm:prSet presAssocID="{265B5AE9-6922-48AF-AD18-03EB852E5917}" presName="backgroundArrow" presStyleLbl="node1" presStyleIdx="0" presStyleCnt="1"/>
      <dgm:spPr/>
    </dgm:pt>
  </dgm:ptLst>
  <dgm:cxnLst>
    <dgm:cxn modelId="{9B5864EA-9B2A-45B4-920F-0AB11D424D26}" srcId="{265B5AE9-6922-48AF-AD18-03EB852E5917}" destId="{33498EF1-B731-4DAB-8B53-B130B5895E0E}" srcOrd="1" destOrd="0" parTransId="{D5C1B26D-2A45-47D7-81D9-7846DD87B8A5}" sibTransId="{BAE9C0D2-89E9-492C-B5D8-6F0ED6C3834E}"/>
    <dgm:cxn modelId="{E9AB8D4F-92ED-4679-9744-4C9A96B2587E}" type="presOf" srcId="{DE6F9BE1-43FD-4CCD-BC45-7DBC9BBBF283}" destId="{72724E33-814F-4D2E-9006-C169225F15DE}" srcOrd="0" destOrd="0" presId="urn:microsoft.com/office/officeart/2005/8/layout/hProcess3"/>
    <dgm:cxn modelId="{3A90D304-F184-4C26-9A47-620BC4672F9E}" type="presOf" srcId="{C7BFE03B-2F8D-4B91-A35E-F45B5A7D3FEA}" destId="{F60EC971-33D2-4F3A-B111-8966F5970643}" srcOrd="0" destOrd="0" presId="urn:microsoft.com/office/officeart/2005/8/layout/hProcess3"/>
    <dgm:cxn modelId="{CD15DE03-63AA-4410-A3FB-DB559C2F9767}" srcId="{265B5AE9-6922-48AF-AD18-03EB852E5917}" destId="{C7BFE03B-2F8D-4B91-A35E-F45B5A7D3FEA}" srcOrd="2" destOrd="0" parTransId="{7790795D-15D0-4F72-B8FA-56336399D34B}" sibTransId="{2EC1E222-867A-4F7C-AF88-0C23E68D16E8}"/>
    <dgm:cxn modelId="{9BDCBDDD-7344-4394-B3C4-28101C0F6597}" type="presOf" srcId="{33498EF1-B731-4DAB-8B53-B130B5895E0E}" destId="{9F8915E8-5007-4248-9F68-D0374CC4D4FA}" srcOrd="0" destOrd="0" presId="urn:microsoft.com/office/officeart/2005/8/layout/hProcess3"/>
    <dgm:cxn modelId="{3AC8EC43-D246-464B-AA47-4D9784AAC8EB}" type="presOf" srcId="{265B5AE9-6922-48AF-AD18-03EB852E5917}" destId="{2E54C15C-32E8-4D34-AC0C-A03409EF4ACC}" srcOrd="0" destOrd="0" presId="urn:microsoft.com/office/officeart/2005/8/layout/hProcess3"/>
    <dgm:cxn modelId="{BDF212BA-1599-437C-9BBC-1DD9F1CD2F5B}" srcId="{265B5AE9-6922-48AF-AD18-03EB852E5917}" destId="{DE6F9BE1-43FD-4CCD-BC45-7DBC9BBBF283}" srcOrd="0" destOrd="0" parTransId="{8546BEC6-7309-4B38-B797-BD88A54F255D}" sibTransId="{CE44057E-A971-4488-B65C-C7EF2D454974}"/>
    <dgm:cxn modelId="{64C12C97-FA32-4DA2-89E5-AA40F19014F2}" type="presParOf" srcId="{2E54C15C-32E8-4D34-AC0C-A03409EF4ACC}" destId="{143F068A-BDAC-4DAD-886B-7327CAF0C1A3}" srcOrd="0" destOrd="0" presId="urn:microsoft.com/office/officeart/2005/8/layout/hProcess3"/>
    <dgm:cxn modelId="{6D5A625F-46B6-47A6-A5CE-E7B128381F1B}" type="presParOf" srcId="{2E54C15C-32E8-4D34-AC0C-A03409EF4ACC}" destId="{89E1FE98-F8F6-4858-B0F6-9AA9F5BED376}" srcOrd="1" destOrd="0" presId="urn:microsoft.com/office/officeart/2005/8/layout/hProcess3"/>
    <dgm:cxn modelId="{E39D0907-8C1D-4E2C-B057-7515D2CD46FF}" type="presParOf" srcId="{89E1FE98-F8F6-4858-B0F6-9AA9F5BED376}" destId="{5C33CFAD-A675-4D90-9925-6FDDED3FE2DE}" srcOrd="0" destOrd="0" presId="urn:microsoft.com/office/officeart/2005/8/layout/hProcess3"/>
    <dgm:cxn modelId="{6219EF5B-A401-46C6-A204-E72428DB1AF4}" type="presParOf" srcId="{89E1FE98-F8F6-4858-B0F6-9AA9F5BED376}" destId="{86B65471-221F-4E77-8E5E-F0249764E846}" srcOrd="1" destOrd="0" presId="urn:microsoft.com/office/officeart/2005/8/layout/hProcess3"/>
    <dgm:cxn modelId="{D82DF5BC-2614-4E25-A133-12A4A5920C58}" type="presParOf" srcId="{86B65471-221F-4E77-8E5E-F0249764E846}" destId="{67964649-95E8-4692-A367-88F9FB3771FA}" srcOrd="0" destOrd="0" presId="urn:microsoft.com/office/officeart/2005/8/layout/hProcess3"/>
    <dgm:cxn modelId="{B334A7F9-0A8D-424A-9A86-EC479D094F5A}" type="presParOf" srcId="{86B65471-221F-4E77-8E5E-F0249764E846}" destId="{72724E33-814F-4D2E-9006-C169225F15DE}" srcOrd="1" destOrd="0" presId="urn:microsoft.com/office/officeart/2005/8/layout/hProcess3"/>
    <dgm:cxn modelId="{6BBC55E7-DCF4-4DC2-8D8C-819E8CA11DFA}" type="presParOf" srcId="{86B65471-221F-4E77-8E5E-F0249764E846}" destId="{BBD071EA-5D63-41EC-B930-7986AB96803A}" srcOrd="2" destOrd="0" presId="urn:microsoft.com/office/officeart/2005/8/layout/hProcess3"/>
    <dgm:cxn modelId="{759BB437-AD76-4F44-A8BD-3B75A0FE45D3}" type="presParOf" srcId="{86B65471-221F-4E77-8E5E-F0249764E846}" destId="{67E0F500-8EAF-4B1B-B52D-5BF6541541D4}" srcOrd="3" destOrd="0" presId="urn:microsoft.com/office/officeart/2005/8/layout/hProcess3"/>
    <dgm:cxn modelId="{E251583E-F77A-4825-8B2E-1C0E3284FB52}" type="presParOf" srcId="{89E1FE98-F8F6-4858-B0F6-9AA9F5BED376}" destId="{5BA37948-AF2D-4DEA-A475-14E19CC2EF6F}" srcOrd="2" destOrd="0" presId="urn:microsoft.com/office/officeart/2005/8/layout/hProcess3"/>
    <dgm:cxn modelId="{CA913E8C-8DDD-428C-9283-75AC3617CB0A}" type="presParOf" srcId="{89E1FE98-F8F6-4858-B0F6-9AA9F5BED376}" destId="{7091606F-591B-4A9E-AFEA-4D75008360AF}" srcOrd="3" destOrd="0" presId="urn:microsoft.com/office/officeart/2005/8/layout/hProcess3"/>
    <dgm:cxn modelId="{74A223BE-D5BC-46DA-934C-F394E92836CC}" type="presParOf" srcId="{7091606F-591B-4A9E-AFEA-4D75008360AF}" destId="{6E69E6E6-989F-4A50-863C-49A4559B74A8}" srcOrd="0" destOrd="0" presId="urn:microsoft.com/office/officeart/2005/8/layout/hProcess3"/>
    <dgm:cxn modelId="{16EA01E4-62D0-472F-9359-52A9630594D1}" type="presParOf" srcId="{7091606F-591B-4A9E-AFEA-4D75008360AF}" destId="{9F8915E8-5007-4248-9F68-D0374CC4D4FA}" srcOrd="1" destOrd="0" presId="urn:microsoft.com/office/officeart/2005/8/layout/hProcess3"/>
    <dgm:cxn modelId="{794CD5B7-CE41-4AC6-80D9-DC3A768ACA3D}" type="presParOf" srcId="{7091606F-591B-4A9E-AFEA-4D75008360AF}" destId="{031FB1FA-F56D-477D-8A04-456309B39C9E}" srcOrd="2" destOrd="0" presId="urn:microsoft.com/office/officeart/2005/8/layout/hProcess3"/>
    <dgm:cxn modelId="{13458FE1-5249-4084-AB07-1D4C168C10E7}" type="presParOf" srcId="{7091606F-591B-4A9E-AFEA-4D75008360AF}" destId="{DA122564-BD5E-487D-A434-38C810540245}" srcOrd="3" destOrd="0" presId="urn:microsoft.com/office/officeart/2005/8/layout/hProcess3"/>
    <dgm:cxn modelId="{B963D003-8052-415C-A557-02B77F0586F9}" type="presParOf" srcId="{89E1FE98-F8F6-4858-B0F6-9AA9F5BED376}" destId="{CFE435AD-F3AB-4CD7-8F21-4A86A0214129}" srcOrd="4" destOrd="0" presId="urn:microsoft.com/office/officeart/2005/8/layout/hProcess3"/>
    <dgm:cxn modelId="{9E28FA90-01DA-45C2-9B1D-683A2804FD9A}" type="presParOf" srcId="{89E1FE98-F8F6-4858-B0F6-9AA9F5BED376}" destId="{A32E8EBE-FD4D-4102-BD4A-C66AED00ED07}" srcOrd="5" destOrd="0" presId="urn:microsoft.com/office/officeart/2005/8/layout/hProcess3"/>
    <dgm:cxn modelId="{112457C8-AE3F-484F-A53E-7625F9E73F92}" type="presParOf" srcId="{A32E8EBE-FD4D-4102-BD4A-C66AED00ED07}" destId="{78031F19-F8F0-4B32-B855-6791D0DC524E}" srcOrd="0" destOrd="0" presId="urn:microsoft.com/office/officeart/2005/8/layout/hProcess3"/>
    <dgm:cxn modelId="{008BE34B-6B61-42D4-82FC-8A807C03DFAD}" type="presParOf" srcId="{A32E8EBE-FD4D-4102-BD4A-C66AED00ED07}" destId="{F60EC971-33D2-4F3A-B111-8966F5970643}" srcOrd="1" destOrd="0" presId="urn:microsoft.com/office/officeart/2005/8/layout/hProcess3"/>
    <dgm:cxn modelId="{65C27225-15DE-411D-B77F-7141DEFE9E85}" type="presParOf" srcId="{A32E8EBE-FD4D-4102-BD4A-C66AED00ED07}" destId="{FB65DD2A-B74F-4D6F-9655-2A059F3BAACE}" srcOrd="2" destOrd="0" presId="urn:microsoft.com/office/officeart/2005/8/layout/hProcess3"/>
    <dgm:cxn modelId="{1A87F659-7E47-4A51-91C4-5531DFB05BF9}" type="presParOf" srcId="{A32E8EBE-FD4D-4102-BD4A-C66AED00ED07}" destId="{F23D596C-8254-4909-B7E5-720A5621CFE7}" srcOrd="3" destOrd="0" presId="urn:microsoft.com/office/officeart/2005/8/layout/hProcess3"/>
    <dgm:cxn modelId="{9ABCEB79-E94D-4514-A914-09CBD58DB1A2}" type="presParOf" srcId="{89E1FE98-F8F6-4858-B0F6-9AA9F5BED376}" destId="{F9446275-A222-4E3A-8C6A-324832BDB550}" srcOrd="6" destOrd="0" presId="urn:microsoft.com/office/officeart/2005/8/layout/hProcess3"/>
    <dgm:cxn modelId="{DA9C1C3D-4739-4EC5-B27E-A293909B9B71}" type="presParOf" srcId="{89E1FE98-F8F6-4858-B0F6-9AA9F5BED376}" destId="{F19C87E7-7C50-4D1F-97CB-514D524F8E44}" srcOrd="7" destOrd="0" presId="urn:microsoft.com/office/officeart/2005/8/layout/hProcess3"/>
    <dgm:cxn modelId="{DA0C418A-786B-4D95-B098-E7575F3362BD}" type="presParOf" srcId="{89E1FE98-F8F6-4858-B0F6-9AA9F5BED376}" destId="{398B7651-B400-48E2-A12A-BCCED73F1B94}" srcOrd="8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3352EF0-BC2F-419C-9BF1-6DBE222D1F00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0"/>
      <dgm:spPr/>
    </dgm:pt>
    <dgm:pt modelId="{2D6BE6FB-4F2E-4B89-BB5C-9A69C69102DB}">
      <dgm:prSet phldrT="[Text]" phldr="1"/>
      <dgm:spPr/>
      <dgm:t>
        <a:bodyPr/>
        <a:lstStyle/>
        <a:p>
          <a:endParaRPr lang="zh-CN" altLang="en-US"/>
        </a:p>
      </dgm:t>
    </dgm:pt>
    <dgm:pt modelId="{73BCE834-A7BF-4219-B08E-7F74DBF9C52D}" type="parTrans" cxnId="{0389814A-A8E5-43F1-93E3-E4BB53627B6A}">
      <dgm:prSet/>
      <dgm:spPr/>
      <dgm:t>
        <a:bodyPr/>
        <a:lstStyle/>
        <a:p>
          <a:endParaRPr lang="zh-CN" altLang="en-US"/>
        </a:p>
      </dgm:t>
    </dgm:pt>
    <dgm:pt modelId="{3C3FED0F-F58B-48EA-8641-7DA60377FB4D}" type="sibTrans" cxnId="{0389814A-A8E5-43F1-93E3-E4BB53627B6A}">
      <dgm:prSet/>
      <dgm:spPr/>
      <dgm:t>
        <a:bodyPr/>
        <a:lstStyle/>
        <a:p>
          <a:endParaRPr lang="zh-CN" altLang="en-US"/>
        </a:p>
      </dgm:t>
    </dgm:pt>
    <dgm:pt modelId="{7B06C770-D363-44E5-A711-584DFEC94849}">
      <dgm:prSet phldrT="[Text]" phldr="1"/>
      <dgm:spPr/>
      <dgm:t>
        <a:bodyPr/>
        <a:lstStyle/>
        <a:p>
          <a:endParaRPr lang="zh-CN" altLang="en-US"/>
        </a:p>
      </dgm:t>
    </dgm:pt>
    <dgm:pt modelId="{2D72772D-E810-412D-8DC4-C11133FB9EB2}" type="parTrans" cxnId="{98E3C05A-039B-43FA-A8E8-B63E5CE7E03C}">
      <dgm:prSet/>
      <dgm:spPr/>
      <dgm:t>
        <a:bodyPr/>
        <a:lstStyle/>
        <a:p>
          <a:endParaRPr lang="zh-CN" altLang="en-US"/>
        </a:p>
      </dgm:t>
    </dgm:pt>
    <dgm:pt modelId="{E3F6C9B3-CD01-48B0-B8D9-3B23D729E112}" type="sibTrans" cxnId="{98E3C05A-039B-43FA-A8E8-B63E5CE7E03C}">
      <dgm:prSet/>
      <dgm:spPr/>
      <dgm:t>
        <a:bodyPr/>
        <a:lstStyle/>
        <a:p>
          <a:endParaRPr lang="zh-CN" altLang="en-US"/>
        </a:p>
      </dgm:t>
    </dgm:pt>
    <dgm:pt modelId="{CDB46F23-89D7-4DC5-800C-328D86905E15}">
      <dgm:prSet phldrT="[Text]" phldr="1"/>
      <dgm:spPr/>
      <dgm:t>
        <a:bodyPr/>
        <a:lstStyle/>
        <a:p>
          <a:endParaRPr lang="zh-CN" altLang="en-US"/>
        </a:p>
      </dgm:t>
    </dgm:pt>
    <dgm:pt modelId="{81E6181C-1EA7-4AC7-ADD0-99A1F666EA64}" type="parTrans" cxnId="{90E1AA0A-D8E0-4180-AE2D-4005F2EB127B}">
      <dgm:prSet/>
      <dgm:spPr/>
      <dgm:t>
        <a:bodyPr/>
        <a:lstStyle/>
        <a:p>
          <a:endParaRPr lang="zh-CN" altLang="en-US"/>
        </a:p>
      </dgm:t>
    </dgm:pt>
    <dgm:pt modelId="{A2467F54-69BC-4325-A7E6-C5F094919176}" type="sibTrans" cxnId="{90E1AA0A-D8E0-4180-AE2D-4005F2EB127B}">
      <dgm:prSet/>
      <dgm:spPr/>
      <dgm:t>
        <a:bodyPr/>
        <a:lstStyle/>
        <a:p>
          <a:endParaRPr lang="zh-CN" altLang="en-US"/>
        </a:p>
      </dgm:t>
    </dgm:pt>
    <dgm:pt modelId="{DB4B3A20-FC70-4226-BBD6-457EE7B70D4F}" type="pres">
      <dgm:prSet presAssocID="{F3352EF0-BC2F-419C-9BF1-6DBE222D1F00}" presName="arrowDiagram" presStyleCnt="0">
        <dgm:presLayoutVars>
          <dgm:chMax val="5"/>
          <dgm:dir/>
          <dgm:resizeHandles val="exact"/>
        </dgm:presLayoutVars>
      </dgm:prSet>
      <dgm:spPr/>
    </dgm:pt>
    <dgm:pt modelId="{394ECC58-D42C-4FBB-8D92-2B428C0636E8}" type="pres">
      <dgm:prSet presAssocID="{F3352EF0-BC2F-419C-9BF1-6DBE222D1F00}" presName="arrow" presStyleLbl="bgShp" presStyleIdx="0" presStyleCnt="1"/>
      <dgm:spPr/>
    </dgm:pt>
    <dgm:pt modelId="{EECD1276-7724-4D9A-A86C-8302E8100436}" type="pres">
      <dgm:prSet presAssocID="{F3352EF0-BC2F-419C-9BF1-6DBE222D1F00}" presName="arrowDiagram3" presStyleCnt="0"/>
      <dgm:spPr/>
    </dgm:pt>
    <dgm:pt modelId="{FB7637BA-54C3-4946-A2E9-6DC4B1C9A6CE}" type="pres">
      <dgm:prSet presAssocID="{2D6BE6FB-4F2E-4B89-BB5C-9A69C69102DB}" presName="bullet3a" presStyleLbl="node1" presStyleIdx="0" presStyleCnt="3"/>
      <dgm:spPr/>
    </dgm:pt>
    <dgm:pt modelId="{E4B7364A-31DA-4673-B008-03B8102BC86E}" type="pres">
      <dgm:prSet presAssocID="{2D6BE6FB-4F2E-4B89-BB5C-9A69C69102DB}" presName="textBox3a" presStyleLbl="revTx" presStyleIdx="0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A4B678DB-D380-49DC-A980-E38E9D951EA8}" type="pres">
      <dgm:prSet presAssocID="{7B06C770-D363-44E5-A711-584DFEC94849}" presName="bullet3b" presStyleLbl="node1" presStyleIdx="1" presStyleCnt="3" custLinFactY="100000" custLinFactNeighborY="198649"/>
      <dgm:spPr/>
    </dgm:pt>
    <dgm:pt modelId="{4488D4CC-F203-4F70-9A4C-2EDD828EC51F}" type="pres">
      <dgm:prSet presAssocID="{7B06C770-D363-44E5-A711-584DFEC94849}" presName="textBox3b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FE99A915-283F-4ABE-B28C-5737E6EB27F0}" type="pres">
      <dgm:prSet presAssocID="{CDB46F23-89D7-4DC5-800C-328D86905E15}" presName="bullet3c" presStyleLbl="node1" presStyleIdx="2" presStyleCnt="3"/>
      <dgm:spPr/>
    </dgm:pt>
    <dgm:pt modelId="{94A2FC2E-6A75-47AE-853D-94E94C8ACF53}" type="pres">
      <dgm:prSet presAssocID="{CDB46F23-89D7-4DC5-800C-328D86905E15}" presName="textBox3c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CN" altLang="en-US"/>
        </a:p>
      </dgm:t>
    </dgm:pt>
  </dgm:ptLst>
  <dgm:cxnLst>
    <dgm:cxn modelId="{0379DC67-A592-412E-AE54-C6A624CEDC52}" type="presOf" srcId="{2D6BE6FB-4F2E-4B89-BB5C-9A69C69102DB}" destId="{E4B7364A-31DA-4673-B008-03B8102BC86E}" srcOrd="0" destOrd="0" presId="urn:microsoft.com/office/officeart/2005/8/layout/arrow2"/>
    <dgm:cxn modelId="{0389814A-A8E5-43F1-93E3-E4BB53627B6A}" srcId="{F3352EF0-BC2F-419C-9BF1-6DBE222D1F00}" destId="{2D6BE6FB-4F2E-4B89-BB5C-9A69C69102DB}" srcOrd="0" destOrd="0" parTransId="{73BCE834-A7BF-4219-B08E-7F74DBF9C52D}" sibTransId="{3C3FED0F-F58B-48EA-8641-7DA60377FB4D}"/>
    <dgm:cxn modelId="{98E3C05A-039B-43FA-A8E8-B63E5CE7E03C}" srcId="{F3352EF0-BC2F-419C-9BF1-6DBE222D1F00}" destId="{7B06C770-D363-44E5-A711-584DFEC94849}" srcOrd="1" destOrd="0" parTransId="{2D72772D-E810-412D-8DC4-C11133FB9EB2}" sibTransId="{E3F6C9B3-CD01-48B0-B8D9-3B23D729E112}"/>
    <dgm:cxn modelId="{5660C90E-A914-4A58-95D0-6DBC146C5288}" type="presOf" srcId="{F3352EF0-BC2F-419C-9BF1-6DBE222D1F00}" destId="{DB4B3A20-FC70-4226-BBD6-457EE7B70D4F}" srcOrd="0" destOrd="0" presId="urn:microsoft.com/office/officeart/2005/8/layout/arrow2"/>
    <dgm:cxn modelId="{F916EBE2-7C5F-445A-9FBF-B013E1459591}" type="presOf" srcId="{7B06C770-D363-44E5-A711-584DFEC94849}" destId="{4488D4CC-F203-4F70-9A4C-2EDD828EC51F}" srcOrd="0" destOrd="0" presId="urn:microsoft.com/office/officeart/2005/8/layout/arrow2"/>
    <dgm:cxn modelId="{90E1AA0A-D8E0-4180-AE2D-4005F2EB127B}" srcId="{F3352EF0-BC2F-419C-9BF1-6DBE222D1F00}" destId="{CDB46F23-89D7-4DC5-800C-328D86905E15}" srcOrd="2" destOrd="0" parTransId="{81E6181C-1EA7-4AC7-ADD0-99A1F666EA64}" sibTransId="{A2467F54-69BC-4325-A7E6-C5F094919176}"/>
    <dgm:cxn modelId="{54CA3DA8-5A42-426F-BDC6-A8AED08E9D4F}" type="presOf" srcId="{CDB46F23-89D7-4DC5-800C-328D86905E15}" destId="{94A2FC2E-6A75-47AE-853D-94E94C8ACF53}" srcOrd="0" destOrd="0" presId="urn:microsoft.com/office/officeart/2005/8/layout/arrow2"/>
    <dgm:cxn modelId="{4F82D328-4067-4688-A00E-D0C3534D82EC}" type="presParOf" srcId="{DB4B3A20-FC70-4226-BBD6-457EE7B70D4F}" destId="{394ECC58-D42C-4FBB-8D92-2B428C0636E8}" srcOrd="0" destOrd="0" presId="urn:microsoft.com/office/officeart/2005/8/layout/arrow2"/>
    <dgm:cxn modelId="{6EF6CBFB-872D-4E07-9A37-5580B39158CF}" type="presParOf" srcId="{DB4B3A20-FC70-4226-BBD6-457EE7B70D4F}" destId="{EECD1276-7724-4D9A-A86C-8302E8100436}" srcOrd="1" destOrd="0" presId="urn:microsoft.com/office/officeart/2005/8/layout/arrow2"/>
    <dgm:cxn modelId="{92CCFE70-75EF-4C76-934C-AFD53197B39C}" type="presParOf" srcId="{EECD1276-7724-4D9A-A86C-8302E8100436}" destId="{FB7637BA-54C3-4946-A2E9-6DC4B1C9A6CE}" srcOrd="0" destOrd="0" presId="urn:microsoft.com/office/officeart/2005/8/layout/arrow2"/>
    <dgm:cxn modelId="{A9BDD451-1700-4418-8C02-E495AFECA03D}" type="presParOf" srcId="{EECD1276-7724-4D9A-A86C-8302E8100436}" destId="{E4B7364A-31DA-4673-B008-03B8102BC86E}" srcOrd="1" destOrd="0" presId="urn:microsoft.com/office/officeart/2005/8/layout/arrow2"/>
    <dgm:cxn modelId="{1FADDEE8-7C08-459A-984E-381F7EEEECEE}" type="presParOf" srcId="{EECD1276-7724-4D9A-A86C-8302E8100436}" destId="{A4B678DB-D380-49DC-A980-E38E9D951EA8}" srcOrd="2" destOrd="0" presId="urn:microsoft.com/office/officeart/2005/8/layout/arrow2"/>
    <dgm:cxn modelId="{9C6DF7ED-97E2-4E12-BC40-69BE0D5ADF3C}" type="presParOf" srcId="{EECD1276-7724-4D9A-A86C-8302E8100436}" destId="{4488D4CC-F203-4F70-9A4C-2EDD828EC51F}" srcOrd="3" destOrd="0" presId="urn:microsoft.com/office/officeart/2005/8/layout/arrow2"/>
    <dgm:cxn modelId="{335B09B5-4798-4321-8298-2779DA915B78}" type="presParOf" srcId="{EECD1276-7724-4D9A-A86C-8302E8100436}" destId="{FE99A915-283F-4ABE-B28C-5737E6EB27F0}" srcOrd="4" destOrd="0" presId="urn:microsoft.com/office/officeart/2005/8/layout/arrow2"/>
    <dgm:cxn modelId="{BA4CAF5A-D870-432F-8DEB-C07E0AF76F51}" type="presParOf" srcId="{EECD1276-7724-4D9A-A86C-8302E8100436}" destId="{94A2FC2E-6A75-47AE-853D-94E94C8ACF53}" srcOrd="5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D4994F1-3501-420E-AD46-FB13A705C6E3}" type="doc">
      <dgm:prSet loTypeId="urn:microsoft.com/office/officeart/2005/8/layout/hProcess3" loCatId="process" qsTypeId="urn:microsoft.com/office/officeart/2005/8/quickstyle/3d5" qsCatId="3D" csTypeId="urn:microsoft.com/office/officeart/2005/8/colors/accent1_2" csCatId="accent1" phldr="0"/>
      <dgm:spPr/>
    </dgm:pt>
    <dgm:pt modelId="{043EB5B6-6FCC-44A6-A8A1-2DE8D7D81607}">
      <dgm:prSet phldrT="[Text]" phldr="1"/>
      <dgm:spPr/>
      <dgm:t>
        <a:bodyPr/>
        <a:lstStyle/>
        <a:p>
          <a:endParaRPr lang="zh-CN" altLang="en-US" dirty="0"/>
        </a:p>
      </dgm:t>
    </dgm:pt>
    <dgm:pt modelId="{AF430C52-C615-4023-82A0-FDFD159440CD}" type="parTrans" cxnId="{E372152B-7776-419F-A8DC-F3B8C8382CE7}">
      <dgm:prSet/>
      <dgm:spPr/>
      <dgm:t>
        <a:bodyPr/>
        <a:lstStyle/>
        <a:p>
          <a:endParaRPr lang="zh-CN" altLang="en-US"/>
        </a:p>
      </dgm:t>
    </dgm:pt>
    <dgm:pt modelId="{1D67C67E-C0C3-4B9F-AA44-CF73F1DC0C78}" type="sibTrans" cxnId="{E372152B-7776-419F-A8DC-F3B8C8382CE7}">
      <dgm:prSet/>
      <dgm:spPr/>
      <dgm:t>
        <a:bodyPr/>
        <a:lstStyle/>
        <a:p>
          <a:endParaRPr lang="zh-CN" altLang="en-US"/>
        </a:p>
      </dgm:t>
    </dgm:pt>
    <dgm:pt modelId="{EB5DA9F6-4918-4D8E-A666-00361518EB27}">
      <dgm:prSet phldrT="[Text]" phldr="1"/>
      <dgm:spPr/>
      <dgm:t>
        <a:bodyPr/>
        <a:lstStyle/>
        <a:p>
          <a:endParaRPr lang="zh-CN" altLang="en-US" dirty="0"/>
        </a:p>
      </dgm:t>
    </dgm:pt>
    <dgm:pt modelId="{74C72131-8E3E-4DFD-8009-F9338256AD2A}" type="parTrans" cxnId="{D932A0F4-9A73-4013-A6C1-F7232BD38499}">
      <dgm:prSet/>
      <dgm:spPr/>
      <dgm:t>
        <a:bodyPr/>
        <a:lstStyle/>
        <a:p>
          <a:endParaRPr lang="zh-CN" altLang="en-US"/>
        </a:p>
      </dgm:t>
    </dgm:pt>
    <dgm:pt modelId="{A662BCD9-A832-43E4-945E-2D4F40BA8B60}" type="sibTrans" cxnId="{D932A0F4-9A73-4013-A6C1-F7232BD38499}">
      <dgm:prSet/>
      <dgm:spPr/>
      <dgm:t>
        <a:bodyPr/>
        <a:lstStyle/>
        <a:p>
          <a:endParaRPr lang="zh-CN" altLang="en-US"/>
        </a:p>
      </dgm:t>
    </dgm:pt>
    <dgm:pt modelId="{1861AAE9-14D1-4260-B2B3-DA003881E662}">
      <dgm:prSet phldrT="[Text]" phldr="1"/>
      <dgm:spPr/>
      <dgm:t>
        <a:bodyPr/>
        <a:lstStyle/>
        <a:p>
          <a:endParaRPr lang="zh-CN" altLang="en-US" dirty="0"/>
        </a:p>
      </dgm:t>
    </dgm:pt>
    <dgm:pt modelId="{4C6CDA4F-7FDD-4672-9764-D6DA72C4A9FD}" type="parTrans" cxnId="{59C3490D-D199-4957-AB5F-EDD0C0338FFB}">
      <dgm:prSet/>
      <dgm:spPr/>
      <dgm:t>
        <a:bodyPr/>
        <a:lstStyle/>
        <a:p>
          <a:endParaRPr lang="zh-CN" altLang="en-US"/>
        </a:p>
      </dgm:t>
    </dgm:pt>
    <dgm:pt modelId="{33A4E590-ED91-4077-B96E-759F6E358ED2}" type="sibTrans" cxnId="{59C3490D-D199-4957-AB5F-EDD0C0338FFB}">
      <dgm:prSet/>
      <dgm:spPr/>
      <dgm:t>
        <a:bodyPr/>
        <a:lstStyle/>
        <a:p>
          <a:endParaRPr lang="zh-CN" altLang="en-US"/>
        </a:p>
      </dgm:t>
    </dgm:pt>
    <dgm:pt modelId="{6E4C2D0D-E5B1-4B7A-8AD1-5DD5FA1AA2CD}" type="pres">
      <dgm:prSet presAssocID="{6D4994F1-3501-420E-AD46-FB13A705C6E3}" presName="Name0" presStyleCnt="0">
        <dgm:presLayoutVars>
          <dgm:dir/>
          <dgm:animLvl val="lvl"/>
          <dgm:resizeHandles val="exact"/>
        </dgm:presLayoutVars>
      </dgm:prSet>
      <dgm:spPr/>
    </dgm:pt>
    <dgm:pt modelId="{647A0131-8EBC-4917-B253-BE5966D269A6}" type="pres">
      <dgm:prSet presAssocID="{6D4994F1-3501-420E-AD46-FB13A705C6E3}" presName="dummy" presStyleCnt="0"/>
      <dgm:spPr/>
    </dgm:pt>
    <dgm:pt modelId="{68FD3ACC-D768-4BA5-B114-7085F1BBB274}" type="pres">
      <dgm:prSet presAssocID="{6D4994F1-3501-420E-AD46-FB13A705C6E3}" presName="linH" presStyleCnt="0"/>
      <dgm:spPr/>
    </dgm:pt>
    <dgm:pt modelId="{3553FECB-1CF7-4A81-9D42-0C227DF4992F}" type="pres">
      <dgm:prSet presAssocID="{6D4994F1-3501-420E-AD46-FB13A705C6E3}" presName="padding1" presStyleCnt="0"/>
      <dgm:spPr/>
    </dgm:pt>
    <dgm:pt modelId="{D2C8185F-1CDC-43F6-BAAF-18F55D46528F}" type="pres">
      <dgm:prSet presAssocID="{043EB5B6-6FCC-44A6-A8A1-2DE8D7D81607}" presName="linV" presStyleCnt="0"/>
      <dgm:spPr/>
    </dgm:pt>
    <dgm:pt modelId="{882BA741-F596-4A46-85CC-EB605C43B230}" type="pres">
      <dgm:prSet presAssocID="{043EB5B6-6FCC-44A6-A8A1-2DE8D7D81607}" presName="spVertical1" presStyleCnt="0"/>
      <dgm:spPr/>
    </dgm:pt>
    <dgm:pt modelId="{E9FFDE75-F5E2-479A-8D46-35754A4AB8C4}" type="pres">
      <dgm:prSet presAssocID="{043EB5B6-6FCC-44A6-A8A1-2DE8D7D81607}" presName="parTx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1A4CB75E-B3CC-4EF7-BE3C-F127CA52CFB7}" type="pres">
      <dgm:prSet presAssocID="{043EB5B6-6FCC-44A6-A8A1-2DE8D7D81607}" presName="spVertical2" presStyleCnt="0"/>
      <dgm:spPr/>
    </dgm:pt>
    <dgm:pt modelId="{9F578F58-0DE0-4067-97BC-61DA7B6D33D4}" type="pres">
      <dgm:prSet presAssocID="{043EB5B6-6FCC-44A6-A8A1-2DE8D7D81607}" presName="spVertical3" presStyleCnt="0"/>
      <dgm:spPr/>
    </dgm:pt>
    <dgm:pt modelId="{10674421-EFB2-4A2B-9F58-16615EBCC268}" type="pres">
      <dgm:prSet presAssocID="{1D67C67E-C0C3-4B9F-AA44-CF73F1DC0C78}" presName="space" presStyleCnt="0"/>
      <dgm:spPr/>
    </dgm:pt>
    <dgm:pt modelId="{85FEE6E8-58F9-4019-858A-0B652B7086D0}" type="pres">
      <dgm:prSet presAssocID="{EB5DA9F6-4918-4D8E-A666-00361518EB27}" presName="linV" presStyleCnt="0"/>
      <dgm:spPr/>
    </dgm:pt>
    <dgm:pt modelId="{016E5BFE-4A8D-49FF-B8C1-B294F30D64C0}" type="pres">
      <dgm:prSet presAssocID="{EB5DA9F6-4918-4D8E-A666-00361518EB27}" presName="spVertical1" presStyleCnt="0"/>
      <dgm:spPr/>
    </dgm:pt>
    <dgm:pt modelId="{552ABDC2-BD31-4998-8746-5ACAD73EC80F}" type="pres">
      <dgm:prSet presAssocID="{EB5DA9F6-4918-4D8E-A666-00361518EB27}" presName="parTx" presStyleLbl="revTx" presStyleIdx="1" presStyleCnt="3" custLinFactNeighborX="1503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EB3A4F88-1CB1-4216-8ED1-8D1F68B26EEE}" type="pres">
      <dgm:prSet presAssocID="{EB5DA9F6-4918-4D8E-A666-00361518EB27}" presName="spVertical2" presStyleCnt="0"/>
      <dgm:spPr/>
    </dgm:pt>
    <dgm:pt modelId="{AC6976A0-2EE5-4CE3-A27C-536C04A211E4}" type="pres">
      <dgm:prSet presAssocID="{EB5DA9F6-4918-4D8E-A666-00361518EB27}" presName="spVertical3" presStyleCnt="0"/>
      <dgm:spPr/>
    </dgm:pt>
    <dgm:pt modelId="{93322027-40C3-418F-A25F-C74E6B6A926E}" type="pres">
      <dgm:prSet presAssocID="{A662BCD9-A832-43E4-945E-2D4F40BA8B60}" presName="space" presStyleCnt="0"/>
      <dgm:spPr/>
    </dgm:pt>
    <dgm:pt modelId="{FBCFA987-53B4-486D-8110-55FE8B8D371B}" type="pres">
      <dgm:prSet presAssocID="{1861AAE9-14D1-4260-B2B3-DA003881E662}" presName="linV" presStyleCnt="0"/>
      <dgm:spPr/>
    </dgm:pt>
    <dgm:pt modelId="{8602DA29-69A5-4A13-8793-2B61A6A355FF}" type="pres">
      <dgm:prSet presAssocID="{1861AAE9-14D1-4260-B2B3-DA003881E662}" presName="spVertical1" presStyleCnt="0"/>
      <dgm:spPr/>
    </dgm:pt>
    <dgm:pt modelId="{AE2043E5-A4F5-4CB6-B3EC-1022ED7E91FC}" type="pres">
      <dgm:prSet presAssocID="{1861AAE9-14D1-4260-B2B3-DA003881E662}" presName="parTx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zh-CN" altLang="en-US"/>
        </a:p>
      </dgm:t>
    </dgm:pt>
    <dgm:pt modelId="{CDA315D3-5268-45BE-BB39-26A99F9F52B4}" type="pres">
      <dgm:prSet presAssocID="{1861AAE9-14D1-4260-B2B3-DA003881E662}" presName="spVertical2" presStyleCnt="0"/>
      <dgm:spPr/>
    </dgm:pt>
    <dgm:pt modelId="{49CF9E06-DD09-4672-9733-18EFB6563B72}" type="pres">
      <dgm:prSet presAssocID="{1861AAE9-14D1-4260-B2B3-DA003881E662}" presName="spVertical3" presStyleCnt="0"/>
      <dgm:spPr/>
    </dgm:pt>
    <dgm:pt modelId="{389B99E0-26DA-4207-84E1-79D6252E2225}" type="pres">
      <dgm:prSet presAssocID="{6D4994F1-3501-420E-AD46-FB13A705C6E3}" presName="padding2" presStyleCnt="0"/>
      <dgm:spPr/>
    </dgm:pt>
    <dgm:pt modelId="{863FAD0A-8B73-4009-A406-98C881F0434F}" type="pres">
      <dgm:prSet presAssocID="{6D4994F1-3501-420E-AD46-FB13A705C6E3}" presName="negArrow" presStyleCnt="0"/>
      <dgm:spPr/>
    </dgm:pt>
    <dgm:pt modelId="{369D8095-8684-461D-8A53-AD660D2225CC}" type="pres">
      <dgm:prSet presAssocID="{6D4994F1-3501-420E-AD46-FB13A705C6E3}" presName="backgroundArrow" presStyleLbl="node1" presStyleIdx="0" presStyleCnt="1" custLinFactNeighborY="52894"/>
      <dgm:spPr/>
    </dgm:pt>
  </dgm:ptLst>
  <dgm:cxnLst>
    <dgm:cxn modelId="{6119C6F5-194A-452F-8075-BF499DC5B322}" type="presOf" srcId="{043EB5B6-6FCC-44A6-A8A1-2DE8D7D81607}" destId="{E9FFDE75-F5E2-479A-8D46-35754A4AB8C4}" srcOrd="0" destOrd="0" presId="urn:microsoft.com/office/officeart/2005/8/layout/hProcess3"/>
    <dgm:cxn modelId="{EF626DD6-2518-409C-94B4-DB8F9A56C108}" type="presOf" srcId="{6D4994F1-3501-420E-AD46-FB13A705C6E3}" destId="{6E4C2D0D-E5B1-4B7A-8AD1-5DD5FA1AA2CD}" srcOrd="0" destOrd="0" presId="urn:microsoft.com/office/officeart/2005/8/layout/hProcess3"/>
    <dgm:cxn modelId="{59C3490D-D199-4957-AB5F-EDD0C0338FFB}" srcId="{6D4994F1-3501-420E-AD46-FB13A705C6E3}" destId="{1861AAE9-14D1-4260-B2B3-DA003881E662}" srcOrd="2" destOrd="0" parTransId="{4C6CDA4F-7FDD-4672-9764-D6DA72C4A9FD}" sibTransId="{33A4E590-ED91-4077-B96E-759F6E358ED2}"/>
    <dgm:cxn modelId="{D932A0F4-9A73-4013-A6C1-F7232BD38499}" srcId="{6D4994F1-3501-420E-AD46-FB13A705C6E3}" destId="{EB5DA9F6-4918-4D8E-A666-00361518EB27}" srcOrd="1" destOrd="0" parTransId="{74C72131-8E3E-4DFD-8009-F9338256AD2A}" sibTransId="{A662BCD9-A832-43E4-945E-2D4F40BA8B60}"/>
    <dgm:cxn modelId="{AF96F0A2-EF78-4164-81EB-724F09F0E7CE}" type="presOf" srcId="{1861AAE9-14D1-4260-B2B3-DA003881E662}" destId="{AE2043E5-A4F5-4CB6-B3EC-1022ED7E91FC}" srcOrd="0" destOrd="0" presId="urn:microsoft.com/office/officeart/2005/8/layout/hProcess3"/>
    <dgm:cxn modelId="{E372152B-7776-419F-A8DC-F3B8C8382CE7}" srcId="{6D4994F1-3501-420E-AD46-FB13A705C6E3}" destId="{043EB5B6-6FCC-44A6-A8A1-2DE8D7D81607}" srcOrd="0" destOrd="0" parTransId="{AF430C52-C615-4023-82A0-FDFD159440CD}" sibTransId="{1D67C67E-C0C3-4B9F-AA44-CF73F1DC0C78}"/>
    <dgm:cxn modelId="{0A1EB3AB-EB17-4FD7-BFF0-861E92D51EB5}" type="presOf" srcId="{EB5DA9F6-4918-4D8E-A666-00361518EB27}" destId="{552ABDC2-BD31-4998-8746-5ACAD73EC80F}" srcOrd="0" destOrd="0" presId="urn:microsoft.com/office/officeart/2005/8/layout/hProcess3"/>
    <dgm:cxn modelId="{B62E9F2A-23B8-4672-ABB2-9BF9C7129582}" type="presParOf" srcId="{6E4C2D0D-E5B1-4B7A-8AD1-5DD5FA1AA2CD}" destId="{647A0131-8EBC-4917-B253-BE5966D269A6}" srcOrd="0" destOrd="0" presId="urn:microsoft.com/office/officeart/2005/8/layout/hProcess3"/>
    <dgm:cxn modelId="{7D214D83-DFDE-40B6-936D-17938E8CD7C8}" type="presParOf" srcId="{6E4C2D0D-E5B1-4B7A-8AD1-5DD5FA1AA2CD}" destId="{68FD3ACC-D768-4BA5-B114-7085F1BBB274}" srcOrd="1" destOrd="0" presId="urn:microsoft.com/office/officeart/2005/8/layout/hProcess3"/>
    <dgm:cxn modelId="{483D6F9F-8FB2-4FE5-A55E-881AC9548B46}" type="presParOf" srcId="{68FD3ACC-D768-4BA5-B114-7085F1BBB274}" destId="{3553FECB-1CF7-4A81-9D42-0C227DF4992F}" srcOrd="0" destOrd="0" presId="urn:microsoft.com/office/officeart/2005/8/layout/hProcess3"/>
    <dgm:cxn modelId="{5560E93D-EFD7-41E1-B956-9728AB488B80}" type="presParOf" srcId="{68FD3ACC-D768-4BA5-B114-7085F1BBB274}" destId="{D2C8185F-1CDC-43F6-BAAF-18F55D46528F}" srcOrd="1" destOrd="0" presId="urn:microsoft.com/office/officeart/2005/8/layout/hProcess3"/>
    <dgm:cxn modelId="{CCDA14E6-51B4-4A1D-8B66-FE31E8D0F356}" type="presParOf" srcId="{D2C8185F-1CDC-43F6-BAAF-18F55D46528F}" destId="{882BA741-F596-4A46-85CC-EB605C43B230}" srcOrd="0" destOrd="0" presId="urn:microsoft.com/office/officeart/2005/8/layout/hProcess3"/>
    <dgm:cxn modelId="{2596F441-AED2-4045-A621-5496DF6D70C7}" type="presParOf" srcId="{D2C8185F-1CDC-43F6-BAAF-18F55D46528F}" destId="{E9FFDE75-F5E2-479A-8D46-35754A4AB8C4}" srcOrd="1" destOrd="0" presId="urn:microsoft.com/office/officeart/2005/8/layout/hProcess3"/>
    <dgm:cxn modelId="{C0024342-8A59-4A8C-BACB-9286AC40BF02}" type="presParOf" srcId="{D2C8185F-1CDC-43F6-BAAF-18F55D46528F}" destId="{1A4CB75E-B3CC-4EF7-BE3C-F127CA52CFB7}" srcOrd="2" destOrd="0" presId="urn:microsoft.com/office/officeart/2005/8/layout/hProcess3"/>
    <dgm:cxn modelId="{C9D49B62-E130-4362-BE6D-11D90EA8564C}" type="presParOf" srcId="{D2C8185F-1CDC-43F6-BAAF-18F55D46528F}" destId="{9F578F58-0DE0-4067-97BC-61DA7B6D33D4}" srcOrd="3" destOrd="0" presId="urn:microsoft.com/office/officeart/2005/8/layout/hProcess3"/>
    <dgm:cxn modelId="{102B0FA6-78B8-4A3F-8950-37C36016285F}" type="presParOf" srcId="{68FD3ACC-D768-4BA5-B114-7085F1BBB274}" destId="{10674421-EFB2-4A2B-9F58-16615EBCC268}" srcOrd="2" destOrd="0" presId="urn:microsoft.com/office/officeart/2005/8/layout/hProcess3"/>
    <dgm:cxn modelId="{E2A157E7-9025-4F1E-B2B4-73433C25E0B3}" type="presParOf" srcId="{68FD3ACC-D768-4BA5-B114-7085F1BBB274}" destId="{85FEE6E8-58F9-4019-858A-0B652B7086D0}" srcOrd="3" destOrd="0" presId="urn:microsoft.com/office/officeart/2005/8/layout/hProcess3"/>
    <dgm:cxn modelId="{0C429310-19DB-464A-9775-E5EB01905932}" type="presParOf" srcId="{85FEE6E8-58F9-4019-858A-0B652B7086D0}" destId="{016E5BFE-4A8D-49FF-B8C1-B294F30D64C0}" srcOrd="0" destOrd="0" presId="urn:microsoft.com/office/officeart/2005/8/layout/hProcess3"/>
    <dgm:cxn modelId="{AA1481F2-2902-466B-BA86-3C61FAE3FD04}" type="presParOf" srcId="{85FEE6E8-58F9-4019-858A-0B652B7086D0}" destId="{552ABDC2-BD31-4998-8746-5ACAD73EC80F}" srcOrd="1" destOrd="0" presId="urn:microsoft.com/office/officeart/2005/8/layout/hProcess3"/>
    <dgm:cxn modelId="{76120C87-A464-42F8-B8C1-C4E33041E748}" type="presParOf" srcId="{85FEE6E8-58F9-4019-858A-0B652B7086D0}" destId="{EB3A4F88-1CB1-4216-8ED1-8D1F68B26EEE}" srcOrd="2" destOrd="0" presId="urn:microsoft.com/office/officeart/2005/8/layout/hProcess3"/>
    <dgm:cxn modelId="{F4FAF28A-69F5-40C0-827A-26AF0A19F383}" type="presParOf" srcId="{85FEE6E8-58F9-4019-858A-0B652B7086D0}" destId="{AC6976A0-2EE5-4CE3-A27C-536C04A211E4}" srcOrd="3" destOrd="0" presId="urn:microsoft.com/office/officeart/2005/8/layout/hProcess3"/>
    <dgm:cxn modelId="{08FDCC9D-9E6E-4BA1-9594-157BC10D396E}" type="presParOf" srcId="{68FD3ACC-D768-4BA5-B114-7085F1BBB274}" destId="{93322027-40C3-418F-A25F-C74E6B6A926E}" srcOrd="4" destOrd="0" presId="urn:microsoft.com/office/officeart/2005/8/layout/hProcess3"/>
    <dgm:cxn modelId="{170AB46C-B86E-40A7-91F1-12376F191C72}" type="presParOf" srcId="{68FD3ACC-D768-4BA5-B114-7085F1BBB274}" destId="{FBCFA987-53B4-486D-8110-55FE8B8D371B}" srcOrd="5" destOrd="0" presId="urn:microsoft.com/office/officeart/2005/8/layout/hProcess3"/>
    <dgm:cxn modelId="{FDE4F73A-87EF-4B91-A00F-83E68C2A1944}" type="presParOf" srcId="{FBCFA987-53B4-486D-8110-55FE8B8D371B}" destId="{8602DA29-69A5-4A13-8793-2B61A6A355FF}" srcOrd="0" destOrd="0" presId="urn:microsoft.com/office/officeart/2005/8/layout/hProcess3"/>
    <dgm:cxn modelId="{FF680181-2C59-4CD3-8FFB-EE2AF6FF1517}" type="presParOf" srcId="{FBCFA987-53B4-486D-8110-55FE8B8D371B}" destId="{AE2043E5-A4F5-4CB6-B3EC-1022ED7E91FC}" srcOrd="1" destOrd="0" presId="urn:microsoft.com/office/officeart/2005/8/layout/hProcess3"/>
    <dgm:cxn modelId="{ED8765A8-C64E-4E32-858E-AFC47416ED6D}" type="presParOf" srcId="{FBCFA987-53B4-486D-8110-55FE8B8D371B}" destId="{CDA315D3-5268-45BE-BB39-26A99F9F52B4}" srcOrd="2" destOrd="0" presId="urn:microsoft.com/office/officeart/2005/8/layout/hProcess3"/>
    <dgm:cxn modelId="{5C6B381F-D882-48BE-AB66-BBE4AFE9B19A}" type="presParOf" srcId="{FBCFA987-53B4-486D-8110-55FE8B8D371B}" destId="{49CF9E06-DD09-4672-9733-18EFB6563B72}" srcOrd="3" destOrd="0" presId="urn:microsoft.com/office/officeart/2005/8/layout/hProcess3"/>
    <dgm:cxn modelId="{428AA6B9-81E1-4157-BFF2-AE2291D288D2}" type="presParOf" srcId="{68FD3ACC-D768-4BA5-B114-7085F1BBB274}" destId="{389B99E0-26DA-4207-84E1-79D6252E2225}" srcOrd="6" destOrd="0" presId="urn:microsoft.com/office/officeart/2005/8/layout/hProcess3"/>
    <dgm:cxn modelId="{9EFBB762-01E8-46C1-B459-8D9B9FD923E1}" type="presParOf" srcId="{68FD3ACC-D768-4BA5-B114-7085F1BBB274}" destId="{863FAD0A-8B73-4009-A406-98C881F0434F}" srcOrd="7" destOrd="0" presId="urn:microsoft.com/office/officeart/2005/8/layout/hProcess3"/>
    <dgm:cxn modelId="{2797252F-5D6C-470F-8951-95CC204876CD}" type="presParOf" srcId="{68FD3ACC-D768-4BA5-B114-7085F1BBB274}" destId="{369D8095-8684-461D-8A53-AD660D2225CC}" srcOrd="8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xmlns="" relId="rId10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E999F2B-E10D-41FE-B5ED-9DBA064EABB9}">
      <dsp:nvSpPr>
        <dsp:cNvPr id="0" name=""/>
        <dsp:cNvSpPr/>
      </dsp:nvSpPr>
      <dsp:spPr>
        <a:xfrm>
          <a:off x="0" y="29399"/>
          <a:ext cx="762000" cy="504000"/>
        </a:xfrm>
        <a:prstGeom prst="right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762615F-8577-42B9-9863-E9C675B890CD}">
      <dsp:nvSpPr>
        <dsp:cNvPr id="0" name=""/>
        <dsp:cNvSpPr/>
      </dsp:nvSpPr>
      <dsp:spPr>
        <a:xfrm>
          <a:off x="502183" y="140700"/>
          <a:ext cx="183616" cy="252000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71120" rIns="0" bIns="7112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700" kern="1200" dirty="0"/>
        </a:p>
      </dsp:txBody>
      <dsp:txXfrm>
        <a:off x="502183" y="140700"/>
        <a:ext cx="183616" cy="252000"/>
      </dsp:txXfrm>
    </dsp:sp>
    <dsp:sp modelId="{A5BFA946-B3CD-4313-B2B2-3264077A4DCB}">
      <dsp:nvSpPr>
        <dsp:cNvPr id="0" name=""/>
        <dsp:cNvSpPr/>
      </dsp:nvSpPr>
      <dsp:spPr>
        <a:xfrm>
          <a:off x="281843" y="140700"/>
          <a:ext cx="183616" cy="252000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71120" rIns="0" bIns="7112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700" kern="1200" dirty="0"/>
        </a:p>
      </dsp:txBody>
      <dsp:txXfrm>
        <a:off x="281843" y="140700"/>
        <a:ext cx="183616" cy="252000"/>
      </dsp:txXfrm>
    </dsp:sp>
    <dsp:sp modelId="{36C1EEAF-2ABD-4D18-A738-563C738504AD}">
      <dsp:nvSpPr>
        <dsp:cNvPr id="0" name=""/>
        <dsp:cNvSpPr/>
      </dsp:nvSpPr>
      <dsp:spPr>
        <a:xfrm>
          <a:off x="61503" y="140700"/>
          <a:ext cx="183616" cy="252000"/>
        </a:xfrm>
        <a:prstGeom prst="rect">
          <a:avLst/>
        </a:prstGeom>
        <a:noFill/>
        <a:ln w="9525" cap="flat" cmpd="sng" algn="ctr">
          <a:solidFill>
            <a:schemeClr val="dk1">
              <a:alpha val="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71120" rIns="0" bIns="7112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700" kern="1200" dirty="0"/>
        </a:p>
      </dsp:txBody>
      <dsp:txXfrm>
        <a:off x="61503" y="140700"/>
        <a:ext cx="183616" cy="25200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98B7651-B400-48E2-A12A-BCCED73F1B94}">
      <dsp:nvSpPr>
        <dsp:cNvPr id="0" name=""/>
        <dsp:cNvSpPr/>
      </dsp:nvSpPr>
      <dsp:spPr>
        <a:xfrm>
          <a:off x="1856" y="0"/>
          <a:ext cx="758286" cy="304800"/>
        </a:xfrm>
        <a:prstGeom prst="right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0EC971-33D2-4F3A-B111-8966F5970643}">
      <dsp:nvSpPr>
        <dsp:cNvPr id="0" name=""/>
        <dsp:cNvSpPr/>
      </dsp:nvSpPr>
      <dsp:spPr>
        <a:xfrm>
          <a:off x="501592" y="76113"/>
          <a:ext cx="182721" cy="1522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50800" rIns="0" bIns="5080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 dirty="0"/>
        </a:p>
      </dsp:txBody>
      <dsp:txXfrm>
        <a:off x="501592" y="76113"/>
        <a:ext cx="182721" cy="152226"/>
      </dsp:txXfrm>
    </dsp:sp>
    <dsp:sp modelId="{9F8915E8-5007-4248-9F68-D0374CC4D4FA}">
      <dsp:nvSpPr>
        <dsp:cNvPr id="0" name=""/>
        <dsp:cNvSpPr/>
      </dsp:nvSpPr>
      <dsp:spPr>
        <a:xfrm>
          <a:off x="282326" y="76113"/>
          <a:ext cx="182721" cy="1522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50800" rIns="0" bIns="5080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 dirty="0"/>
        </a:p>
      </dsp:txBody>
      <dsp:txXfrm>
        <a:off x="282326" y="76113"/>
        <a:ext cx="182721" cy="152226"/>
      </dsp:txXfrm>
    </dsp:sp>
    <dsp:sp modelId="{72724E33-814F-4D2E-9006-C169225F15DE}">
      <dsp:nvSpPr>
        <dsp:cNvPr id="0" name=""/>
        <dsp:cNvSpPr/>
      </dsp:nvSpPr>
      <dsp:spPr>
        <a:xfrm>
          <a:off x="63060" y="76113"/>
          <a:ext cx="182721" cy="1522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50800" rIns="0" bIns="5080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500" kern="1200" dirty="0"/>
        </a:p>
      </dsp:txBody>
      <dsp:txXfrm>
        <a:off x="63060" y="76113"/>
        <a:ext cx="182721" cy="152226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94ECC58-D42C-4FBB-8D92-2B428C0636E8}">
      <dsp:nvSpPr>
        <dsp:cNvPr id="0" name=""/>
        <dsp:cNvSpPr/>
      </dsp:nvSpPr>
      <dsp:spPr>
        <a:xfrm>
          <a:off x="0" y="385762"/>
          <a:ext cx="838200" cy="523875"/>
        </a:xfrm>
        <a:prstGeom prst="swooshArrow">
          <a:avLst>
            <a:gd name="adj1" fmla="val 25000"/>
            <a:gd name="adj2" fmla="val 2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7637BA-54C3-4946-A2E9-6DC4B1C9A6CE}">
      <dsp:nvSpPr>
        <dsp:cNvPr id="0" name=""/>
        <dsp:cNvSpPr/>
      </dsp:nvSpPr>
      <dsp:spPr>
        <a:xfrm>
          <a:off x="106451" y="747341"/>
          <a:ext cx="21793" cy="2179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B7364A-31DA-4673-B008-03B8102BC86E}">
      <dsp:nvSpPr>
        <dsp:cNvPr id="0" name=""/>
        <dsp:cNvSpPr/>
      </dsp:nvSpPr>
      <dsp:spPr>
        <a:xfrm>
          <a:off x="117348" y="758237"/>
          <a:ext cx="195300" cy="1513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548" tIns="0" rIns="0" bIns="0" numCol="1" spcCol="1270" anchor="t" anchorCtr="0">
          <a:noAutofit/>
        </a:bodyPr>
        <a:lstStyle/>
        <a:p>
          <a:pPr lvl="0" algn="l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700" kern="1200"/>
        </a:p>
      </dsp:txBody>
      <dsp:txXfrm>
        <a:off x="117348" y="758237"/>
        <a:ext cx="195300" cy="151399"/>
      </dsp:txXfrm>
    </dsp:sp>
    <dsp:sp modelId="{A4B678DB-D380-49DC-A980-E38E9D951EA8}">
      <dsp:nvSpPr>
        <dsp:cNvPr id="0" name=""/>
        <dsp:cNvSpPr/>
      </dsp:nvSpPr>
      <dsp:spPr>
        <a:xfrm>
          <a:off x="298818" y="722605"/>
          <a:ext cx="39395" cy="3939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88D4CC-F203-4F70-9A4C-2EDD828EC51F}">
      <dsp:nvSpPr>
        <dsp:cNvPr id="0" name=""/>
        <dsp:cNvSpPr/>
      </dsp:nvSpPr>
      <dsp:spPr>
        <a:xfrm>
          <a:off x="318516" y="624649"/>
          <a:ext cx="201168" cy="2849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875" tIns="0" rIns="0" bIns="0" numCol="1" spcCol="1270" anchor="t" anchorCtr="0">
          <a:noAutofit/>
        </a:bodyPr>
        <a:lstStyle/>
        <a:p>
          <a:pPr lvl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600" kern="1200"/>
        </a:p>
      </dsp:txBody>
      <dsp:txXfrm>
        <a:off x="318516" y="624649"/>
        <a:ext cx="201168" cy="284988"/>
      </dsp:txXfrm>
    </dsp:sp>
    <dsp:sp modelId="{FE99A915-283F-4ABE-B28C-5737E6EB27F0}">
      <dsp:nvSpPr>
        <dsp:cNvPr id="0" name=""/>
        <dsp:cNvSpPr/>
      </dsp:nvSpPr>
      <dsp:spPr>
        <a:xfrm>
          <a:off x="530161" y="518302"/>
          <a:ext cx="54483" cy="544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A2FC2E-6A75-47AE-853D-94E94C8ACF53}">
      <dsp:nvSpPr>
        <dsp:cNvPr id="0" name=""/>
        <dsp:cNvSpPr/>
      </dsp:nvSpPr>
      <dsp:spPr>
        <a:xfrm>
          <a:off x="557403" y="545544"/>
          <a:ext cx="201168" cy="36409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869" tIns="0" rIns="0" bIns="0" numCol="1" spcCol="1270" anchor="t" anchorCtr="0">
          <a:noAutofit/>
        </a:bodyPr>
        <a:lstStyle/>
        <a:p>
          <a:pPr lvl="0" algn="l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600" kern="1200"/>
        </a:p>
      </dsp:txBody>
      <dsp:txXfrm>
        <a:off x="557403" y="545544"/>
        <a:ext cx="201168" cy="364093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69D8095-8684-461D-8A53-AD660D2225CC}">
      <dsp:nvSpPr>
        <dsp:cNvPr id="0" name=""/>
        <dsp:cNvSpPr/>
      </dsp:nvSpPr>
      <dsp:spPr>
        <a:xfrm>
          <a:off x="0" y="863199"/>
          <a:ext cx="1295400" cy="864000"/>
        </a:xfrm>
        <a:prstGeom prst="right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2043E5-A4F5-4CB6-B3EC-1022ED7E91FC}">
      <dsp:nvSpPr>
        <dsp:cNvPr id="0" name=""/>
        <dsp:cNvSpPr/>
      </dsp:nvSpPr>
      <dsp:spPr>
        <a:xfrm>
          <a:off x="853711" y="647599"/>
          <a:ext cx="312148" cy="43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1920" rIns="0" bIns="1219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200" kern="1200" dirty="0"/>
        </a:p>
      </dsp:txBody>
      <dsp:txXfrm>
        <a:off x="853711" y="647599"/>
        <a:ext cx="312148" cy="432000"/>
      </dsp:txXfrm>
    </dsp:sp>
    <dsp:sp modelId="{552ABDC2-BD31-4998-8746-5ACAD73EC80F}">
      <dsp:nvSpPr>
        <dsp:cNvPr id="0" name=""/>
        <dsp:cNvSpPr/>
      </dsp:nvSpPr>
      <dsp:spPr>
        <a:xfrm>
          <a:off x="526052" y="647599"/>
          <a:ext cx="312148" cy="43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1920" rIns="0" bIns="1219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200" kern="1200" dirty="0"/>
        </a:p>
      </dsp:txBody>
      <dsp:txXfrm>
        <a:off x="526052" y="647599"/>
        <a:ext cx="312148" cy="432000"/>
      </dsp:txXfrm>
    </dsp:sp>
    <dsp:sp modelId="{E9FFDE75-F5E2-479A-8D46-35754A4AB8C4}">
      <dsp:nvSpPr>
        <dsp:cNvPr id="0" name=""/>
        <dsp:cNvSpPr/>
      </dsp:nvSpPr>
      <dsp:spPr>
        <a:xfrm>
          <a:off x="104555" y="647599"/>
          <a:ext cx="312148" cy="432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1920" rIns="0" bIns="1219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CN" altLang="en-US" sz="1200" kern="1200" dirty="0"/>
        </a:p>
      </dsp:txBody>
      <dsp:txXfrm>
        <a:off x="104555" y="647599"/>
        <a:ext cx="312148" cy="432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4" Type="http://schemas.openxmlformats.org/officeDocument/2006/relationships/image" Target="../media/image28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5" Type="http://schemas.openxmlformats.org/officeDocument/2006/relationships/image" Target="../media/image15.wmf"/><Relationship Id="rId4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56925E-5213-439C-BB33-F18F929E2204}" type="datetimeFigureOut">
              <a:rPr lang="zh-CN" altLang="en-US" smtClean="0"/>
              <a:pPr/>
              <a:t>2011/9/1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4A23EB-8A70-4884-A3DF-C7C3D7F3DB60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4A23EB-8A70-4884-A3DF-C7C3D7F3DB60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4A23EB-8A70-4884-A3DF-C7C3D7F3DB60}" type="slidenum">
              <a:rPr lang="zh-CN" altLang="en-US" smtClean="0"/>
              <a:pPr/>
              <a:t>24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4A23EB-8A70-4884-A3DF-C7C3D7F3DB60}" type="slidenum">
              <a:rPr lang="zh-CN" altLang="en-US" smtClean="0"/>
              <a:pPr/>
              <a:t>28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4A23EB-8A70-4884-A3DF-C7C3D7F3DB60}" type="slidenum">
              <a:rPr lang="zh-CN" altLang="en-US" smtClean="0"/>
              <a:pPr/>
              <a:t>29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4A23EB-8A70-4884-A3DF-C7C3D7F3DB60}" type="slidenum">
              <a:rPr lang="zh-CN" altLang="en-US" smtClean="0"/>
              <a:pPr/>
              <a:t>31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4A23EB-8A70-4884-A3DF-C7C3D7F3DB60}" type="slidenum">
              <a:rPr lang="zh-CN" altLang="en-US" smtClean="0"/>
              <a:pPr/>
              <a:t>32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4A23EB-8A70-4884-A3DF-C7C3D7F3DB60}" type="slidenum">
              <a:rPr lang="zh-CN" altLang="en-US" smtClean="0"/>
              <a:pPr/>
              <a:t>35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4A23EB-8A70-4884-A3DF-C7C3D7F3DB60}" type="slidenum">
              <a:rPr lang="zh-CN" altLang="en-US" smtClean="0"/>
              <a:pPr/>
              <a:t>6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4A23EB-8A70-4884-A3DF-C7C3D7F3DB60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4A23EB-8A70-4884-A3DF-C7C3D7F3DB60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4A23EB-8A70-4884-A3DF-C7C3D7F3DB60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4A23EB-8A70-4884-A3DF-C7C3D7F3DB60}" type="slidenum">
              <a:rPr lang="zh-CN" altLang="en-US" smtClean="0"/>
              <a:pPr/>
              <a:t>19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4A23EB-8A70-4884-A3DF-C7C3D7F3DB60}" type="slidenum">
              <a:rPr lang="zh-CN" altLang="en-US" smtClean="0"/>
              <a:pPr/>
              <a:t>20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4A23EB-8A70-4884-A3DF-C7C3D7F3DB60}" type="slidenum">
              <a:rPr lang="zh-CN" altLang="en-US" smtClean="0"/>
              <a:pPr/>
              <a:t>21</a:t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4A23EB-8A70-4884-A3DF-C7C3D7F3DB60}" type="slidenum">
              <a:rPr lang="zh-CN" altLang="en-US" smtClean="0"/>
              <a:pPr/>
              <a:t>22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6.bin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oleObject" Target="../embeddings/oleObject9.bin"/><Relationship Id="rId4" Type="http://schemas.openxmlformats.org/officeDocument/2006/relationships/oleObject" Target="../embeddings/oleObject8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8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2.bin"/><Relationship Id="rId5" Type="http://schemas.openxmlformats.org/officeDocument/2006/relationships/oleObject" Target="../embeddings/oleObject21.bin"/><Relationship Id="rId4" Type="http://schemas.openxmlformats.org/officeDocument/2006/relationships/oleObject" Target="../embeddings/oleObject20.bin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4.xml"/><Relationship Id="rId3" Type="http://schemas.openxmlformats.org/officeDocument/2006/relationships/notesSlide" Target="../notesSlides/notesSlide12.xml"/><Relationship Id="rId7" Type="http://schemas.openxmlformats.org/officeDocument/2006/relationships/diagramLayout" Target="../diagrams/layout4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diagramData" Target="../diagrams/data4.xml"/><Relationship Id="rId5" Type="http://schemas.openxmlformats.org/officeDocument/2006/relationships/oleObject" Target="../embeddings/oleObject26.bin"/><Relationship Id="rId10" Type="http://schemas.microsoft.com/office/2007/relationships/diagramDrawing" Target="../diagrams/drawing4.xml"/><Relationship Id="rId4" Type="http://schemas.openxmlformats.org/officeDocument/2006/relationships/oleObject" Target="../embeddings/oleObject25.bin"/><Relationship Id="rId9" Type="http://schemas.openxmlformats.org/officeDocument/2006/relationships/diagramColors" Target="../diagrams/colors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oleObject30.bin"/><Relationship Id="rId5" Type="http://schemas.openxmlformats.org/officeDocument/2006/relationships/oleObject" Target="../embeddings/oleObject29.bin"/><Relationship Id="rId4" Type="http://schemas.openxmlformats.org/officeDocument/2006/relationships/oleObject" Target="../embeddings/oleObject28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oleObject33.bin"/><Relationship Id="rId5" Type="http://schemas.openxmlformats.org/officeDocument/2006/relationships/oleObject" Target="../embeddings/oleObject32.bin"/><Relationship Id="rId4" Type="http://schemas.openxmlformats.org/officeDocument/2006/relationships/oleObject" Target="../embeddings/oleObject31.bin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e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em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2.bin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 smtClean="0"/>
              <a:t>Approximate Substring Matching over Uncertain Strings</a:t>
            </a:r>
            <a:endParaRPr lang="zh-CN" alt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err="1" smtClean="0"/>
              <a:t>Tingjian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Ge</a:t>
            </a:r>
            <a:r>
              <a:rPr lang="zh-CN" altLang="en-US" dirty="0" smtClean="0"/>
              <a:t>    </a:t>
            </a:r>
            <a:r>
              <a:rPr lang="en-US" altLang="zh-CN" dirty="0" err="1" smtClean="0"/>
              <a:t>Zheng</a:t>
            </a:r>
            <a:r>
              <a:rPr lang="en-US" altLang="zh-CN" dirty="0" smtClean="0"/>
              <a:t> Li</a:t>
            </a:r>
          </a:p>
          <a:p>
            <a:r>
              <a:rPr lang="en-US" altLang="zh-CN" dirty="0" smtClean="0"/>
              <a:t>University of Kentucky</a:t>
            </a:r>
          </a:p>
        </p:txBody>
      </p:sp>
      <p:pic>
        <p:nvPicPr>
          <p:cNvPr id="4" name="Picture 3" descr="University-of-Kentucky-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5800" y="685800"/>
            <a:ext cx="1828800" cy="9260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(</a:t>
            </a:r>
            <a:r>
              <a:rPr lang="en-US" altLang="zh-CN" i="1" dirty="0" smtClean="0"/>
              <a:t>k</a:t>
            </a:r>
            <a:r>
              <a:rPr lang="en-US" altLang="zh-CN" dirty="0" smtClean="0"/>
              <a:t>, </a:t>
            </a:r>
            <a:r>
              <a:rPr lang="en-US" altLang="zh-CN" i="1" dirty="0" smtClean="0"/>
              <a:t>τ</a:t>
            </a:r>
            <a:r>
              <a:rPr lang="en-US" altLang="zh-CN" dirty="0" smtClean="0"/>
              <a:t>)-Matching Query 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000" dirty="0" smtClean="0"/>
              <a:t>We propose </a:t>
            </a:r>
            <a:r>
              <a:rPr lang="en-US" altLang="zh-CN" sz="2000" dirty="0" smtClean="0">
                <a:solidFill>
                  <a:srgbClr val="FF0000"/>
                </a:solidFill>
              </a:rPr>
              <a:t>(</a:t>
            </a:r>
            <a:r>
              <a:rPr lang="en-US" altLang="zh-CN" sz="2000" i="1" dirty="0" smtClean="0">
                <a:solidFill>
                  <a:srgbClr val="FF0000"/>
                </a:solidFill>
              </a:rPr>
              <a:t>k, τ</a:t>
            </a:r>
            <a:r>
              <a:rPr lang="en-US" altLang="zh-CN" sz="2000" dirty="0" smtClean="0">
                <a:solidFill>
                  <a:srgbClr val="FF0000"/>
                </a:solidFill>
              </a:rPr>
              <a:t>)-matching query</a:t>
            </a:r>
            <a:r>
              <a:rPr lang="en-US" altLang="zh-CN" sz="2000" dirty="0" smtClean="0"/>
              <a:t>, which is based on a pattern string </a:t>
            </a:r>
            <a:r>
              <a:rPr lang="en-US" altLang="zh-CN" sz="2000" i="1" dirty="0" smtClean="0"/>
              <a:t>p</a:t>
            </a:r>
            <a:r>
              <a:rPr lang="en-US" altLang="zh-CN" sz="2000" dirty="0" smtClean="0"/>
              <a:t>, a set of uncertain text strings {</a:t>
            </a:r>
            <a:r>
              <a:rPr lang="en-US" altLang="zh-CN" sz="2000" i="1" dirty="0" smtClean="0"/>
              <a:t>X</a:t>
            </a:r>
            <a:r>
              <a:rPr lang="en-US" altLang="zh-CN" sz="2000" i="1" baseline="-25000" dirty="0" smtClean="0"/>
              <a:t>i</a:t>
            </a:r>
            <a:r>
              <a:rPr lang="en-US" altLang="zh-CN" sz="2000" dirty="0" smtClean="0"/>
              <a:t>} (</a:t>
            </a:r>
            <a:r>
              <a:rPr lang="en-US" altLang="zh-CN" sz="2000" i="1" dirty="0" smtClean="0"/>
              <a:t>1 ≤ </a:t>
            </a:r>
            <a:r>
              <a:rPr lang="en-US" altLang="zh-CN" sz="2000" i="1" dirty="0" err="1" smtClean="0"/>
              <a:t>i</a:t>
            </a:r>
            <a:r>
              <a:rPr lang="en-US" altLang="zh-CN" sz="2000" i="1" dirty="0" smtClean="0"/>
              <a:t> ≤ r</a:t>
            </a:r>
            <a:r>
              <a:rPr lang="en-US" altLang="zh-CN" sz="2000" dirty="0" smtClean="0"/>
              <a:t>), and threshold parameters </a:t>
            </a:r>
            <a:r>
              <a:rPr lang="en-US" altLang="zh-CN" sz="2000" i="1" dirty="0" smtClean="0"/>
              <a:t>k, τ</a:t>
            </a:r>
            <a:r>
              <a:rPr lang="en-US" altLang="zh-CN" sz="2000" dirty="0" smtClean="0"/>
              <a:t>, and asks for all substrings </a:t>
            </a:r>
            <a:r>
              <a:rPr lang="en-US" altLang="zh-CN" sz="2000" i="1" dirty="0" smtClean="0"/>
              <a:t>X</a:t>
            </a:r>
            <a:r>
              <a:rPr lang="en-US" altLang="zh-CN" sz="2000" dirty="0" smtClean="0"/>
              <a:t> of </a:t>
            </a:r>
            <a:r>
              <a:rPr lang="en-US" altLang="zh-CN" sz="2000" i="1" dirty="0" smtClean="0"/>
              <a:t>X</a:t>
            </a:r>
            <a:r>
              <a:rPr lang="en-US" altLang="zh-CN" sz="2000" i="1" baseline="-25000" dirty="0" smtClean="0"/>
              <a:t>i</a:t>
            </a:r>
            <a:r>
              <a:rPr lang="en-US" altLang="zh-CN" sz="2000" i="1" dirty="0" smtClean="0"/>
              <a:t>’s</a:t>
            </a:r>
            <a:r>
              <a:rPr lang="en-US" altLang="zh-CN" sz="2000" dirty="0" smtClean="0"/>
              <a:t> such that </a:t>
            </a:r>
            <a:r>
              <a:rPr lang="en-US" altLang="zh-CN" sz="2000" i="1" dirty="0" smtClean="0">
                <a:solidFill>
                  <a:srgbClr val="0070C0"/>
                </a:solidFill>
              </a:rPr>
              <a:t>Pr[d(p, X) ≤ k] &gt; τ.</a:t>
            </a:r>
          </a:p>
          <a:p>
            <a:endParaRPr lang="en-US" altLang="zh-CN" sz="2000" i="1" u="sng" dirty="0" smtClean="0">
              <a:solidFill>
                <a:srgbClr val="FF0000"/>
              </a:solidFill>
            </a:endParaRPr>
          </a:p>
          <a:p>
            <a:r>
              <a:rPr lang="en-US" altLang="zh-CN" sz="2000" dirty="0" smtClean="0"/>
              <a:t>An other semantics is the </a:t>
            </a:r>
            <a:r>
              <a:rPr lang="en-US" altLang="zh-CN" sz="2000" i="1" dirty="0" smtClean="0"/>
              <a:t>EED</a:t>
            </a:r>
            <a:r>
              <a:rPr lang="en-US" altLang="zh-CN" sz="2000" dirty="0" smtClean="0"/>
              <a:t> ( </a:t>
            </a:r>
            <a:r>
              <a:rPr lang="en-US" altLang="zh-CN" sz="2000" dirty="0" smtClean="0">
                <a:solidFill>
                  <a:srgbClr val="FF0000"/>
                </a:solidFill>
              </a:rPr>
              <a:t>expected edit distance </a:t>
            </a:r>
            <a:r>
              <a:rPr lang="en-US" altLang="zh-CN" sz="2000" dirty="0" smtClean="0"/>
              <a:t>), which computes the expected edit distance between p and X and check if </a:t>
            </a:r>
            <a:r>
              <a:rPr lang="en-US" altLang="zh-CN" sz="2000" i="1" dirty="0" smtClean="0"/>
              <a:t>it’s </a:t>
            </a:r>
            <a:r>
              <a:rPr lang="en-US" altLang="zh-CN" sz="2000" i="1" dirty="0" smtClean="0">
                <a:solidFill>
                  <a:srgbClr val="0070C0"/>
                </a:solidFill>
              </a:rPr>
              <a:t>&lt; k’.</a:t>
            </a:r>
            <a:endParaRPr lang="zh-CN" altLang="en-US" sz="2000" i="1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Semantics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6858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altLang="zh-CN" dirty="0" smtClean="0"/>
          </a:p>
          <a:p>
            <a:r>
              <a:rPr lang="en-US" altLang="zh-CN" sz="2000" dirty="0" smtClean="0"/>
              <a:t>(</a:t>
            </a:r>
            <a:r>
              <a:rPr lang="en-US" altLang="zh-CN" sz="2000" i="1" dirty="0" smtClean="0"/>
              <a:t>k</a:t>
            </a:r>
            <a:r>
              <a:rPr lang="en-US" altLang="zh-CN" sz="2000" dirty="0" smtClean="0"/>
              <a:t>, </a:t>
            </a:r>
            <a:r>
              <a:rPr lang="en-US" altLang="zh-CN" sz="2000" i="1" dirty="0" smtClean="0"/>
              <a:t>τ</a:t>
            </a:r>
            <a:r>
              <a:rPr lang="en-US" altLang="zh-CN" sz="2000" dirty="0" smtClean="0"/>
              <a:t>)-matching query </a:t>
            </a:r>
            <a:r>
              <a:rPr lang="en-US" altLang="zh-CN" sz="2000" dirty="0" err="1" smtClean="0"/>
              <a:t>v.s</a:t>
            </a:r>
            <a:r>
              <a:rPr lang="en-US" altLang="zh-CN" sz="2000" dirty="0" smtClean="0"/>
              <a:t>. </a:t>
            </a:r>
            <a:r>
              <a:rPr lang="en-US" altLang="zh-CN" sz="2000" i="1" dirty="0" smtClean="0"/>
              <a:t>EED</a:t>
            </a:r>
          </a:p>
          <a:p>
            <a:pPr lvl="1"/>
            <a:r>
              <a:rPr lang="en-US" altLang="zh-CN" sz="2000" i="1" dirty="0" smtClean="0"/>
              <a:t>EED </a:t>
            </a:r>
            <a:r>
              <a:rPr lang="en-US" altLang="zh-CN" sz="2000" dirty="0" smtClean="0"/>
              <a:t>first </a:t>
            </a:r>
            <a:r>
              <a:rPr lang="en-US" altLang="zh-CN" sz="2000" dirty="0" smtClean="0">
                <a:solidFill>
                  <a:srgbClr val="0070C0"/>
                </a:solidFill>
              </a:rPr>
              <a:t>summarizes possible worlds </a:t>
            </a:r>
            <a:r>
              <a:rPr lang="en-US" altLang="zh-CN" sz="2000" dirty="0" smtClean="0"/>
              <a:t>and</a:t>
            </a:r>
            <a:r>
              <a:rPr lang="en-US" altLang="zh-CN" sz="2000" dirty="0" smtClean="0">
                <a:solidFill>
                  <a:srgbClr val="0070C0"/>
                </a:solidFill>
              </a:rPr>
              <a:t> </a:t>
            </a:r>
            <a:r>
              <a:rPr lang="en-US" altLang="zh-CN" sz="2000" dirty="0" smtClean="0"/>
              <a:t>then apply the threshold, hence many </a:t>
            </a:r>
            <a:r>
              <a:rPr lang="en-US" altLang="zh-CN" sz="2000" dirty="0" smtClean="0">
                <a:solidFill>
                  <a:srgbClr val="0070C0"/>
                </a:solidFill>
              </a:rPr>
              <a:t>algorithms</a:t>
            </a:r>
            <a:r>
              <a:rPr lang="en-US" altLang="zh-CN" sz="2000" dirty="0" smtClean="0"/>
              <a:t> developed </a:t>
            </a:r>
            <a:r>
              <a:rPr lang="en-US" altLang="zh-CN" sz="2000" dirty="0" smtClean="0">
                <a:solidFill>
                  <a:srgbClr val="0070C0"/>
                </a:solidFill>
              </a:rPr>
              <a:t>for the deterministic case are inapplicable</a:t>
            </a:r>
            <a:r>
              <a:rPr lang="en-US" altLang="zh-CN" sz="2000" dirty="0" smtClean="0"/>
              <a:t>.</a:t>
            </a:r>
          </a:p>
          <a:p>
            <a:pPr lvl="1"/>
            <a:r>
              <a:rPr lang="en-US" altLang="zh-CN" sz="2000" dirty="0" smtClean="0"/>
              <a:t>More importantly, </a:t>
            </a:r>
            <a:r>
              <a:rPr lang="en-US" altLang="zh-CN" sz="2000" i="1" dirty="0" smtClean="0"/>
              <a:t>EED</a:t>
            </a:r>
            <a:r>
              <a:rPr lang="en-US" altLang="zh-CN" sz="2000" dirty="0" smtClean="0"/>
              <a:t> may either </a:t>
            </a:r>
            <a:r>
              <a:rPr lang="en-US" altLang="zh-CN" sz="2000" dirty="0" smtClean="0">
                <a:solidFill>
                  <a:srgbClr val="FF0000"/>
                </a:solidFill>
              </a:rPr>
              <a:t>miss real matches </a:t>
            </a:r>
            <a:r>
              <a:rPr lang="en-US" altLang="zh-CN" sz="2000" dirty="0" smtClean="0"/>
              <a:t>or have an </a:t>
            </a:r>
            <a:r>
              <a:rPr lang="en-US" altLang="zh-CN" sz="2000" dirty="0" smtClean="0">
                <a:solidFill>
                  <a:srgbClr val="FF0000"/>
                </a:solidFill>
              </a:rPr>
              <a:t>unduly big threshold </a:t>
            </a:r>
            <a:r>
              <a:rPr lang="en-US" altLang="zh-CN" sz="2000" dirty="0" smtClean="0"/>
              <a:t>so that many </a:t>
            </a:r>
            <a:r>
              <a:rPr lang="en-US" altLang="zh-CN" sz="2000" dirty="0" smtClean="0">
                <a:solidFill>
                  <a:srgbClr val="FF0000"/>
                </a:solidFill>
              </a:rPr>
              <a:t>false positives </a:t>
            </a:r>
            <a:r>
              <a:rPr lang="en-US" altLang="zh-CN" sz="2000" dirty="0" smtClean="0"/>
              <a:t>may mix in.</a:t>
            </a:r>
          </a:p>
          <a:p>
            <a:pPr lvl="1"/>
            <a:endParaRPr lang="en-US" altLang="zh-CN" dirty="0"/>
          </a:p>
          <a:p>
            <a:endParaRPr lang="en-US" altLang="zh-CN" dirty="0" smtClean="0"/>
          </a:p>
        </p:txBody>
      </p:sp>
      <p:pic>
        <p:nvPicPr>
          <p:cNvPr id="6" name="Picture 5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3810000"/>
            <a:ext cx="28956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Example : Semantics</a:t>
            </a:r>
            <a:endParaRPr lang="zh-CN" alt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533400" y="2971800"/>
          <a:ext cx="8229600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"/>
                <a:gridCol w="411480"/>
                <a:gridCol w="411480"/>
                <a:gridCol w="411480"/>
                <a:gridCol w="411480"/>
                <a:gridCol w="411480"/>
                <a:gridCol w="411480"/>
                <a:gridCol w="411480"/>
                <a:gridCol w="411480"/>
                <a:gridCol w="411480"/>
                <a:gridCol w="411480"/>
                <a:gridCol w="411480"/>
                <a:gridCol w="411480"/>
                <a:gridCol w="411480"/>
                <a:gridCol w="411480"/>
                <a:gridCol w="411480"/>
                <a:gridCol w="411480"/>
                <a:gridCol w="411480"/>
                <a:gridCol w="411480"/>
                <a:gridCol w="41148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T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T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T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T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T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T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T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T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T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A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A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A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A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A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A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G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G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G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rgbClr val="FF0000"/>
                          </a:solidFill>
                        </a:rPr>
                        <a:t>G</a:t>
                      </a:r>
                      <a:endParaRPr lang="zh-CN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rgbClr val="FF0000"/>
                          </a:solidFill>
                        </a:rPr>
                        <a:t>G</a:t>
                      </a:r>
                      <a:endParaRPr lang="zh-CN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endParaRPr lang="zh-CN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rgbClr val="FF0000"/>
                          </a:solidFill>
                        </a:rPr>
                        <a:t>G</a:t>
                      </a:r>
                      <a:endParaRPr lang="zh-CN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endParaRPr lang="zh-CN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rgbClr val="FF0000"/>
                          </a:solidFill>
                        </a:rPr>
                        <a:t>G</a:t>
                      </a:r>
                      <a:endParaRPr lang="zh-CN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zh-CN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rgbClr val="FF0000"/>
                          </a:solidFill>
                        </a:rPr>
                        <a:t>G</a:t>
                      </a:r>
                      <a:endParaRPr lang="zh-CN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zh-CN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rgbClr val="FF0000"/>
                          </a:solidFill>
                        </a:rPr>
                        <a:t>G</a:t>
                      </a:r>
                      <a:endParaRPr lang="zh-CN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endParaRPr lang="zh-CN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rgbClr val="FF0000"/>
                          </a:solidFill>
                        </a:rPr>
                        <a:t>G</a:t>
                      </a:r>
                      <a:endParaRPr lang="zh-CN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zh-CN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endParaRPr lang="zh-CN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zh-CN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endParaRPr lang="zh-CN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rgbClr val="FF0000"/>
                          </a:solidFill>
                        </a:rPr>
                        <a:t>G</a:t>
                      </a:r>
                      <a:endParaRPr lang="zh-CN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endParaRPr lang="zh-CN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endParaRPr lang="zh-CN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rgbClr val="FF0000"/>
                          </a:solidFill>
                        </a:rPr>
                        <a:t>G</a:t>
                      </a:r>
                      <a:endParaRPr lang="zh-CN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/>
        </p:nvGraphicFramePr>
        <p:xfrm>
          <a:off x="533400" y="2067560"/>
          <a:ext cx="82296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"/>
                <a:gridCol w="411480"/>
                <a:gridCol w="411480"/>
                <a:gridCol w="411480"/>
                <a:gridCol w="411480"/>
                <a:gridCol w="411480"/>
                <a:gridCol w="411480"/>
                <a:gridCol w="411480"/>
                <a:gridCol w="411480"/>
                <a:gridCol w="411480"/>
                <a:gridCol w="411480"/>
                <a:gridCol w="411480"/>
                <a:gridCol w="411480"/>
                <a:gridCol w="411480"/>
                <a:gridCol w="411480"/>
                <a:gridCol w="411480"/>
                <a:gridCol w="411480"/>
                <a:gridCol w="411480"/>
                <a:gridCol w="411480"/>
                <a:gridCol w="41148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G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G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A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G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A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G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T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G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T</a:t>
                      </a:r>
                      <a:endParaRPr lang="zh-CN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G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A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G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T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A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T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A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G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A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A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G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57200" y="16002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Pattern p, Length = 20</a:t>
            </a:r>
            <a:endParaRPr lang="zh-CN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04800" y="1219200"/>
            <a:ext cx="617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Consider this approximate pattern matching in DNA sequence :   </a:t>
            </a:r>
            <a:endParaRPr lang="zh-CN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81000" y="2590800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Substring X1 has an </a:t>
            </a:r>
            <a:r>
              <a:rPr lang="en-US" altLang="zh-CN" dirty="0" smtClean="0">
                <a:solidFill>
                  <a:srgbClr val="0070C0"/>
                </a:solidFill>
              </a:rPr>
              <a:t>exact match</a:t>
            </a:r>
            <a:r>
              <a:rPr lang="en-US" altLang="zh-CN" dirty="0" smtClean="0"/>
              <a:t>, but 9 characters are uncertain. </a:t>
            </a:r>
            <a:r>
              <a:rPr lang="en-US" altLang="zh-CN" i="1" dirty="0" smtClean="0">
                <a:solidFill>
                  <a:srgbClr val="0070C0"/>
                </a:solidFill>
              </a:rPr>
              <a:t>EED(p, X1) </a:t>
            </a:r>
            <a:r>
              <a:rPr lang="en-US" altLang="zh-CN" dirty="0" smtClean="0">
                <a:solidFill>
                  <a:srgbClr val="0070C0"/>
                </a:solidFill>
              </a:rPr>
              <a:t>= 6 </a:t>
            </a:r>
            <a:endParaRPr lang="zh-CN" altLang="en-US" dirty="0">
              <a:solidFill>
                <a:srgbClr val="0070C0"/>
              </a:solidFill>
            </a:endParaRPr>
          </a:p>
        </p:txBody>
      </p:sp>
      <p:graphicFrame>
        <p:nvGraphicFramePr>
          <p:cNvPr id="14" name="Content Placeholder 4"/>
          <p:cNvGraphicFramePr>
            <a:graphicFrameLocks/>
          </p:cNvGraphicFramePr>
          <p:nvPr/>
        </p:nvGraphicFramePr>
        <p:xfrm>
          <a:off x="533400" y="4572000"/>
          <a:ext cx="8197850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480"/>
                <a:gridCol w="411480"/>
                <a:gridCol w="411480"/>
                <a:gridCol w="379730"/>
                <a:gridCol w="411480"/>
                <a:gridCol w="411480"/>
                <a:gridCol w="411480"/>
                <a:gridCol w="411480"/>
                <a:gridCol w="411480"/>
                <a:gridCol w="411480"/>
                <a:gridCol w="411480"/>
                <a:gridCol w="411480"/>
                <a:gridCol w="411480"/>
                <a:gridCol w="411480"/>
                <a:gridCol w="411480"/>
                <a:gridCol w="411480"/>
                <a:gridCol w="411480"/>
                <a:gridCol w="411480"/>
                <a:gridCol w="411480"/>
                <a:gridCol w="41148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T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T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A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G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rgbClr val="FF0000"/>
                          </a:solidFill>
                        </a:rPr>
                        <a:t>G</a:t>
                      </a:r>
                      <a:endParaRPr lang="zh-CN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chemeClr val="tx1"/>
                          </a:solidFill>
                        </a:rPr>
                        <a:t>G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rgbClr val="FF0000"/>
                          </a:solidFill>
                        </a:rPr>
                        <a:t>G</a:t>
                      </a:r>
                      <a:endParaRPr lang="zh-CN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chemeClr val="tx1"/>
                          </a:solidFill>
                        </a:rPr>
                        <a:t>G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rgbClr val="FF0000"/>
                          </a:solidFill>
                        </a:rPr>
                        <a:t>G</a:t>
                      </a:r>
                      <a:endParaRPr lang="zh-CN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zh-CN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rgbClr val="FF0000"/>
                          </a:solidFill>
                        </a:rPr>
                        <a:t>G</a:t>
                      </a:r>
                      <a:endParaRPr lang="zh-CN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zh-CN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endParaRPr lang="zh-CN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rgbClr val="FF0000"/>
                          </a:solidFill>
                        </a:rPr>
                        <a:t>G</a:t>
                      </a:r>
                      <a:endParaRPr lang="zh-CN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zh-CN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endParaRPr lang="zh-CN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zh-CN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endParaRPr lang="zh-CN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rgbClr val="FF0000"/>
                          </a:solidFill>
                        </a:rPr>
                        <a:t>G</a:t>
                      </a:r>
                      <a:endParaRPr lang="zh-CN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endParaRPr lang="zh-CN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endParaRPr lang="zh-CN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chemeClr val="tx1"/>
                          </a:solidFill>
                        </a:rPr>
                        <a:t>T</a:t>
                      </a:r>
                      <a:endParaRPr lang="zh-CN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304800" y="4202668"/>
            <a:ext cx="838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Substring X2 has no exact match, with </a:t>
            </a:r>
            <a:r>
              <a:rPr lang="en-US" altLang="zh-CN" dirty="0" smtClean="0">
                <a:solidFill>
                  <a:srgbClr val="0070C0"/>
                </a:solidFill>
              </a:rPr>
              <a:t>5 errors </a:t>
            </a:r>
            <a:r>
              <a:rPr lang="en-US" altLang="zh-CN" dirty="0" smtClean="0"/>
              <a:t>and 2 uncertain characters. </a:t>
            </a:r>
            <a:r>
              <a:rPr lang="en-US" altLang="zh-CN" i="1" dirty="0" smtClean="0">
                <a:solidFill>
                  <a:srgbClr val="0070C0"/>
                </a:solidFill>
              </a:rPr>
              <a:t>EED(p,X2)</a:t>
            </a:r>
            <a:r>
              <a:rPr lang="en-US" altLang="zh-CN" dirty="0" smtClean="0">
                <a:solidFill>
                  <a:srgbClr val="0070C0"/>
                </a:solidFill>
              </a:rPr>
              <a:t>=6  </a:t>
            </a:r>
            <a:endParaRPr lang="zh-CN" altLang="en-US" dirty="0">
              <a:solidFill>
                <a:srgbClr val="0070C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81000" y="5867400"/>
            <a:ext cx="8763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To find X1, with </a:t>
            </a:r>
            <a:r>
              <a:rPr lang="en-US" altLang="zh-CN" i="1" dirty="0" smtClean="0"/>
              <a:t>EED</a:t>
            </a:r>
            <a:r>
              <a:rPr lang="en-US" altLang="zh-CN" dirty="0" smtClean="0"/>
              <a:t>, the threshold should be </a:t>
            </a:r>
            <a:r>
              <a:rPr lang="en-US" altLang="zh-CN" dirty="0" smtClean="0">
                <a:solidFill>
                  <a:srgbClr val="0070C0"/>
                </a:solidFill>
              </a:rPr>
              <a:t>at least 6</a:t>
            </a:r>
            <a:r>
              <a:rPr lang="en-US" altLang="zh-CN" dirty="0" smtClean="0"/>
              <a:t>, which means we </a:t>
            </a:r>
            <a:r>
              <a:rPr lang="en-US" altLang="zh-CN" dirty="0" smtClean="0">
                <a:solidFill>
                  <a:srgbClr val="0070C0"/>
                </a:solidFill>
              </a:rPr>
              <a:t>can’t avoid X2</a:t>
            </a:r>
            <a:r>
              <a:rPr lang="en-US" altLang="zh-CN" dirty="0" smtClean="0"/>
              <a:t>.</a:t>
            </a:r>
          </a:p>
          <a:p>
            <a:r>
              <a:rPr lang="en-US" altLang="zh-CN" dirty="0" smtClean="0"/>
              <a:t>But with (</a:t>
            </a:r>
            <a:r>
              <a:rPr lang="en-US" altLang="zh-CN" i="1" dirty="0" smtClean="0"/>
              <a:t>k</a:t>
            </a:r>
            <a:r>
              <a:rPr lang="en-US" altLang="zh-CN" dirty="0" smtClean="0"/>
              <a:t>, </a:t>
            </a:r>
            <a:r>
              <a:rPr lang="en-US" altLang="zh-CN" i="1" dirty="0" smtClean="0"/>
              <a:t>τ</a:t>
            </a:r>
            <a:r>
              <a:rPr lang="en-US" altLang="zh-CN" dirty="0" smtClean="0"/>
              <a:t>)-matching query, we can use a ( 2, 0 )-matching query to</a:t>
            </a:r>
            <a:r>
              <a:rPr lang="en-US" altLang="zh-CN" dirty="0" smtClean="0">
                <a:solidFill>
                  <a:srgbClr val="FF0000"/>
                </a:solidFill>
              </a:rPr>
              <a:t> </a:t>
            </a:r>
            <a:r>
              <a:rPr lang="en-US" altLang="zh-CN" dirty="0" smtClean="0">
                <a:solidFill>
                  <a:srgbClr val="0070C0"/>
                </a:solidFill>
              </a:rPr>
              <a:t>select X1 and avoid X2</a:t>
            </a:r>
            <a:r>
              <a:rPr lang="en-US" altLang="zh-CN" u="sng" dirty="0" smtClean="0"/>
              <a:t> </a:t>
            </a:r>
            <a:r>
              <a:rPr lang="en-US" altLang="zh-CN" dirty="0" smtClean="0"/>
              <a:t>at the same time. 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15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Outline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Motivation</a:t>
            </a:r>
          </a:p>
          <a:p>
            <a:r>
              <a:rPr lang="en-US" altLang="zh-CN" dirty="0" smtClean="0"/>
              <a:t>Preliminaries</a:t>
            </a:r>
          </a:p>
          <a:p>
            <a:r>
              <a:rPr lang="en-US" altLang="zh-CN" dirty="0" smtClean="0"/>
              <a:t>Semantics</a:t>
            </a:r>
          </a:p>
          <a:p>
            <a:r>
              <a:rPr lang="en-US" altLang="zh-CN" dirty="0" smtClean="0">
                <a:solidFill>
                  <a:srgbClr val="FF0000"/>
                </a:solidFill>
              </a:rPr>
              <a:t>Multilevel filtering Index</a:t>
            </a:r>
          </a:p>
          <a:p>
            <a:r>
              <a:rPr lang="en-US" altLang="zh-CN" dirty="0" smtClean="0"/>
              <a:t>Two verification algorithms</a:t>
            </a:r>
          </a:p>
          <a:p>
            <a:r>
              <a:rPr lang="en-US" altLang="zh-CN" dirty="0" smtClean="0"/>
              <a:t>Experiments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Left/Right Signature of a Q-gram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828800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endParaRPr lang="en-US" altLang="zh-CN" sz="2400" dirty="0" smtClean="0"/>
          </a:p>
          <a:p>
            <a:endParaRPr lang="en-US" altLang="zh-CN" sz="2400" dirty="0" smtClean="0"/>
          </a:p>
          <a:p>
            <a:endParaRPr lang="en-US" altLang="zh-CN" sz="2400" dirty="0" smtClean="0"/>
          </a:p>
          <a:p>
            <a:pPr>
              <a:buNone/>
            </a:pPr>
            <a:endParaRPr lang="en-US" altLang="zh-CN" sz="2400" dirty="0" smtClean="0"/>
          </a:p>
          <a:p>
            <a:endParaRPr lang="en-US" altLang="zh-CN" sz="2400" dirty="0" smtClean="0"/>
          </a:p>
          <a:p>
            <a:endParaRPr lang="en-US" altLang="zh-CN" sz="2000" dirty="0" smtClean="0"/>
          </a:p>
          <a:p>
            <a:r>
              <a:rPr lang="en-US" altLang="zh-CN" sz="2000" dirty="0" smtClean="0"/>
              <a:t>The </a:t>
            </a:r>
            <a:r>
              <a:rPr lang="en-US" altLang="zh-CN" sz="2000" dirty="0" smtClean="0">
                <a:solidFill>
                  <a:srgbClr val="0070C0"/>
                </a:solidFill>
              </a:rPr>
              <a:t>edit distance of signatures </a:t>
            </a:r>
            <a:r>
              <a:rPr lang="en-US" altLang="zh-CN" sz="2000" dirty="0" smtClean="0"/>
              <a:t>is </a:t>
            </a:r>
            <a:r>
              <a:rPr lang="en-US" altLang="zh-CN" sz="2000" dirty="0" smtClean="0">
                <a:solidFill>
                  <a:srgbClr val="0070C0"/>
                </a:solidFill>
              </a:rPr>
              <a:t>no more </a:t>
            </a:r>
            <a:r>
              <a:rPr lang="en-US" altLang="zh-CN" sz="2000" dirty="0" smtClean="0"/>
              <a:t>than the </a:t>
            </a:r>
            <a:r>
              <a:rPr lang="en-US" altLang="zh-CN" sz="2000" dirty="0" smtClean="0">
                <a:solidFill>
                  <a:srgbClr val="0070C0"/>
                </a:solidFill>
              </a:rPr>
              <a:t>edit distance of original strings </a:t>
            </a:r>
            <a:r>
              <a:rPr lang="en-US" altLang="zh-CN" sz="2000" dirty="0" smtClean="0"/>
              <a:t>if we treat each two-bit value in the signature as a character when computing the edit distance.</a:t>
            </a:r>
          </a:p>
          <a:p>
            <a:pPr>
              <a:buNone/>
            </a:pPr>
            <a:endParaRPr lang="en-US" altLang="zh-CN" sz="2400" dirty="0" smtClean="0"/>
          </a:p>
          <a:p>
            <a:pPr>
              <a:buNone/>
            </a:pPr>
            <a:endParaRPr lang="en-US" altLang="zh-CN" sz="2400" dirty="0" smtClean="0"/>
          </a:p>
        </p:txBody>
      </p:sp>
      <p:graphicFrame>
        <p:nvGraphicFramePr>
          <p:cNvPr id="20" name="Table 19"/>
          <p:cNvGraphicFramePr>
            <a:graphicFrameLocks noGrp="1"/>
          </p:cNvGraphicFramePr>
          <p:nvPr/>
        </p:nvGraphicFramePr>
        <p:xfrm>
          <a:off x="6096000" y="2560637"/>
          <a:ext cx="2209800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36600"/>
                <a:gridCol w="736600"/>
                <a:gridCol w="736600"/>
              </a:tblGrid>
              <a:tr h="31496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G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01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2" name="Straight Arrow Connector 21"/>
          <p:cNvCxnSpPr/>
          <p:nvPr/>
        </p:nvCxnSpPr>
        <p:spPr>
          <a:xfrm>
            <a:off x="6858000" y="2789237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6858000" y="2408237"/>
            <a:ext cx="838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Hash</a:t>
            </a:r>
            <a:endParaRPr lang="zh-CN" altLang="en-US" dirty="0"/>
          </a:p>
        </p:txBody>
      </p:sp>
      <p:sp>
        <p:nvSpPr>
          <p:cNvPr id="27" name="Line 5"/>
          <p:cNvSpPr>
            <a:spLocks noChangeShapeType="1"/>
          </p:cNvSpPr>
          <p:nvPr/>
        </p:nvSpPr>
        <p:spPr bwMode="auto">
          <a:xfrm>
            <a:off x="304800" y="2484437"/>
            <a:ext cx="457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28" name="Text Box 6"/>
          <p:cNvSpPr txBox="1">
            <a:spLocks noChangeArrowheads="1"/>
          </p:cNvSpPr>
          <p:nvPr/>
        </p:nvSpPr>
        <p:spPr bwMode="auto">
          <a:xfrm>
            <a:off x="2514600" y="2103437"/>
            <a:ext cx="990600" cy="3762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CN" dirty="0">
                <a:ea typeface="宋体" charset="-122"/>
              </a:rPr>
              <a:t>RATGS</a:t>
            </a:r>
          </a:p>
        </p:txBody>
      </p:sp>
      <p:sp>
        <p:nvSpPr>
          <p:cNvPr id="29" name="Line 7"/>
          <p:cNvSpPr>
            <a:spLocks noChangeShapeType="1"/>
          </p:cNvSpPr>
          <p:nvPr/>
        </p:nvSpPr>
        <p:spPr bwMode="auto">
          <a:xfrm>
            <a:off x="304800" y="2103437"/>
            <a:ext cx="4572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0" name="Line 9"/>
          <p:cNvSpPr>
            <a:spLocks noChangeShapeType="1"/>
          </p:cNvSpPr>
          <p:nvPr/>
        </p:nvSpPr>
        <p:spPr bwMode="auto">
          <a:xfrm flipV="1">
            <a:off x="2667000" y="2484437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1" name="Text Box 10"/>
          <p:cNvSpPr txBox="1">
            <a:spLocks noChangeArrowheads="1"/>
          </p:cNvSpPr>
          <p:nvPr/>
        </p:nvSpPr>
        <p:spPr bwMode="auto">
          <a:xfrm>
            <a:off x="2438400" y="2636837"/>
            <a:ext cx="609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CN" sz="1600" i="1">
                <a:ea typeface="宋体" charset="-122"/>
              </a:rPr>
              <a:t>pos</a:t>
            </a:r>
          </a:p>
        </p:txBody>
      </p:sp>
      <p:sp>
        <p:nvSpPr>
          <p:cNvPr id="32" name="Line 12"/>
          <p:cNvSpPr>
            <a:spLocks noChangeShapeType="1"/>
          </p:cNvSpPr>
          <p:nvPr/>
        </p:nvSpPr>
        <p:spPr bwMode="auto">
          <a:xfrm flipV="1">
            <a:off x="3581400" y="2484437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zh-CN" altLang="en-US"/>
          </a:p>
        </p:txBody>
      </p:sp>
      <p:sp>
        <p:nvSpPr>
          <p:cNvPr id="33" name="Text Box 13"/>
          <p:cNvSpPr txBox="1">
            <a:spLocks noChangeArrowheads="1"/>
          </p:cNvSpPr>
          <p:nvPr/>
        </p:nvSpPr>
        <p:spPr bwMode="auto">
          <a:xfrm>
            <a:off x="3225800" y="2636837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CN" sz="1600" i="1" dirty="0" err="1">
                <a:ea typeface="宋体" charset="-122"/>
              </a:rPr>
              <a:t>pos</a:t>
            </a:r>
            <a:r>
              <a:rPr lang="en-US" altLang="zh-CN" sz="1600" dirty="0" err="1">
                <a:ea typeface="宋体" charset="-122"/>
              </a:rPr>
              <a:t>+</a:t>
            </a:r>
            <a:r>
              <a:rPr lang="en-US" altLang="zh-CN" sz="1600" i="1" dirty="0" err="1">
                <a:ea typeface="宋体" charset="-122"/>
              </a:rPr>
              <a:t>q</a:t>
            </a:r>
            <a:endParaRPr lang="en-US" altLang="zh-CN" sz="1600" i="1" dirty="0">
              <a:ea typeface="宋体" charset="-122"/>
            </a:endParaRPr>
          </a:p>
        </p:txBody>
      </p:sp>
      <p:sp>
        <p:nvSpPr>
          <p:cNvPr id="34" name="Text Box 14"/>
          <p:cNvSpPr txBox="1">
            <a:spLocks noChangeArrowheads="1"/>
          </p:cNvSpPr>
          <p:nvPr/>
        </p:nvSpPr>
        <p:spPr bwMode="auto">
          <a:xfrm>
            <a:off x="2590800" y="1766887"/>
            <a:ext cx="838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CN" sz="1600" i="1">
                <a:ea typeface="宋体" charset="-122"/>
              </a:rPr>
              <a:t>q</a:t>
            </a:r>
            <a:r>
              <a:rPr lang="en-US" altLang="zh-CN" sz="1600">
                <a:ea typeface="宋体" charset="-122"/>
              </a:rPr>
              <a:t>-gram</a:t>
            </a:r>
          </a:p>
        </p:txBody>
      </p:sp>
      <p:sp>
        <p:nvSpPr>
          <p:cNvPr id="35" name="AutoShape 15"/>
          <p:cNvSpPr>
            <a:spLocks noChangeArrowheads="1"/>
          </p:cNvSpPr>
          <p:nvPr/>
        </p:nvSpPr>
        <p:spPr bwMode="auto">
          <a:xfrm>
            <a:off x="1676400" y="2230437"/>
            <a:ext cx="762000" cy="177800"/>
          </a:xfrm>
          <a:prstGeom prst="leftArrow">
            <a:avLst>
              <a:gd name="adj1" fmla="val 50000"/>
              <a:gd name="adj2" fmla="val 10714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zh-CN"/>
          </a:p>
        </p:txBody>
      </p:sp>
      <p:sp>
        <p:nvSpPr>
          <p:cNvPr id="36" name="AutoShape 17"/>
          <p:cNvSpPr>
            <a:spLocks noChangeArrowheads="1"/>
          </p:cNvSpPr>
          <p:nvPr/>
        </p:nvSpPr>
        <p:spPr bwMode="auto">
          <a:xfrm>
            <a:off x="3581400" y="2230437"/>
            <a:ext cx="762000" cy="177800"/>
          </a:xfrm>
          <a:prstGeom prst="rightArrow">
            <a:avLst>
              <a:gd name="adj1" fmla="val 50000"/>
              <a:gd name="adj2" fmla="val 10714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zh-CN"/>
          </a:p>
        </p:txBody>
      </p:sp>
      <p:sp>
        <p:nvSpPr>
          <p:cNvPr id="37" name="Text Box 19"/>
          <p:cNvSpPr txBox="1">
            <a:spLocks noChangeArrowheads="1"/>
          </p:cNvSpPr>
          <p:nvPr/>
        </p:nvSpPr>
        <p:spPr bwMode="auto">
          <a:xfrm>
            <a:off x="1219200" y="1646237"/>
            <a:ext cx="1371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CN" sz="1600">
                <a:ea typeface="宋体" charset="-122"/>
              </a:rPr>
              <a:t>left signature</a:t>
            </a:r>
          </a:p>
        </p:txBody>
      </p:sp>
      <p:sp>
        <p:nvSpPr>
          <p:cNvPr id="38" name="Text Box 20"/>
          <p:cNvSpPr txBox="1">
            <a:spLocks noChangeArrowheads="1"/>
          </p:cNvSpPr>
          <p:nvPr/>
        </p:nvSpPr>
        <p:spPr bwMode="auto">
          <a:xfrm>
            <a:off x="3505200" y="1646237"/>
            <a:ext cx="16002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CN" sz="1600">
                <a:ea typeface="宋体" charset="-122"/>
              </a:rPr>
              <a:t>right signature</a:t>
            </a:r>
          </a:p>
        </p:txBody>
      </p:sp>
      <p:sp>
        <p:nvSpPr>
          <p:cNvPr id="39" name="Freeform 21"/>
          <p:cNvSpPr>
            <a:spLocks/>
          </p:cNvSpPr>
          <p:nvPr/>
        </p:nvSpPr>
        <p:spPr bwMode="auto">
          <a:xfrm>
            <a:off x="1892300" y="1874837"/>
            <a:ext cx="190500" cy="381000"/>
          </a:xfrm>
          <a:custGeom>
            <a:avLst/>
            <a:gdLst>
              <a:gd name="T0" fmla="*/ 88900 w 120"/>
              <a:gd name="T1" fmla="*/ 0 h 240"/>
              <a:gd name="T2" fmla="*/ 12700 w 120"/>
              <a:gd name="T3" fmla="*/ 152400 h 240"/>
              <a:gd name="T4" fmla="*/ 165100 w 120"/>
              <a:gd name="T5" fmla="*/ 304800 h 240"/>
              <a:gd name="T6" fmla="*/ 165100 w 120"/>
              <a:gd name="T7" fmla="*/ 381000 h 240"/>
              <a:gd name="T8" fmla="*/ 0 60000 65536"/>
              <a:gd name="T9" fmla="*/ 0 60000 65536"/>
              <a:gd name="T10" fmla="*/ 0 60000 65536"/>
              <a:gd name="T11" fmla="*/ 0 60000 65536"/>
              <a:gd name="T12" fmla="*/ 0 w 120"/>
              <a:gd name="T13" fmla="*/ 0 h 240"/>
              <a:gd name="T14" fmla="*/ 120 w 120"/>
              <a:gd name="T15" fmla="*/ 240 h 24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0" h="240">
                <a:moveTo>
                  <a:pt x="56" y="0"/>
                </a:moveTo>
                <a:cubicBezTo>
                  <a:pt x="28" y="32"/>
                  <a:pt x="0" y="64"/>
                  <a:pt x="8" y="96"/>
                </a:cubicBezTo>
                <a:cubicBezTo>
                  <a:pt x="16" y="128"/>
                  <a:pt x="88" y="168"/>
                  <a:pt x="104" y="192"/>
                </a:cubicBezTo>
                <a:cubicBezTo>
                  <a:pt x="120" y="216"/>
                  <a:pt x="112" y="228"/>
                  <a:pt x="104" y="2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zh-CN"/>
          </a:p>
        </p:txBody>
      </p:sp>
      <p:sp>
        <p:nvSpPr>
          <p:cNvPr id="40" name="Freeform 22"/>
          <p:cNvSpPr>
            <a:spLocks/>
          </p:cNvSpPr>
          <p:nvPr/>
        </p:nvSpPr>
        <p:spPr bwMode="auto">
          <a:xfrm>
            <a:off x="3848100" y="1874837"/>
            <a:ext cx="190500" cy="381000"/>
          </a:xfrm>
          <a:custGeom>
            <a:avLst/>
            <a:gdLst>
              <a:gd name="T0" fmla="*/ 88900 w 120"/>
              <a:gd name="T1" fmla="*/ 0 h 240"/>
              <a:gd name="T2" fmla="*/ 12700 w 120"/>
              <a:gd name="T3" fmla="*/ 152400 h 240"/>
              <a:gd name="T4" fmla="*/ 165100 w 120"/>
              <a:gd name="T5" fmla="*/ 304800 h 240"/>
              <a:gd name="T6" fmla="*/ 165100 w 120"/>
              <a:gd name="T7" fmla="*/ 381000 h 240"/>
              <a:gd name="T8" fmla="*/ 0 60000 65536"/>
              <a:gd name="T9" fmla="*/ 0 60000 65536"/>
              <a:gd name="T10" fmla="*/ 0 60000 65536"/>
              <a:gd name="T11" fmla="*/ 0 60000 65536"/>
              <a:gd name="T12" fmla="*/ 0 w 120"/>
              <a:gd name="T13" fmla="*/ 0 h 240"/>
              <a:gd name="T14" fmla="*/ 120 w 120"/>
              <a:gd name="T15" fmla="*/ 240 h 24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20" h="240">
                <a:moveTo>
                  <a:pt x="56" y="0"/>
                </a:moveTo>
                <a:cubicBezTo>
                  <a:pt x="28" y="32"/>
                  <a:pt x="0" y="64"/>
                  <a:pt x="8" y="96"/>
                </a:cubicBezTo>
                <a:cubicBezTo>
                  <a:pt x="16" y="128"/>
                  <a:pt x="88" y="168"/>
                  <a:pt x="104" y="192"/>
                </a:cubicBezTo>
                <a:cubicBezTo>
                  <a:pt x="120" y="216"/>
                  <a:pt x="112" y="228"/>
                  <a:pt x="104" y="24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zh-CN" altLang="zh-CN"/>
          </a:p>
        </p:txBody>
      </p:sp>
      <p:sp>
        <p:nvSpPr>
          <p:cNvPr id="41" name="Text Box 23"/>
          <p:cNvSpPr txBox="1">
            <a:spLocks noChangeArrowheads="1"/>
          </p:cNvSpPr>
          <p:nvPr/>
        </p:nvSpPr>
        <p:spPr bwMode="auto">
          <a:xfrm>
            <a:off x="4800600" y="2147887"/>
            <a:ext cx="12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zh-CN" sz="1600" dirty="0" smtClean="0">
                <a:ea typeface="宋体" charset="-122"/>
              </a:rPr>
              <a:t>Text string </a:t>
            </a:r>
            <a:r>
              <a:rPr lang="en-US" altLang="zh-CN" sz="1600" i="1" dirty="0">
                <a:ea typeface="宋体" charset="-122"/>
              </a:rPr>
              <a:t>x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685800" y="2941637"/>
            <a:ext cx="4495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Left signature and right signature of a q-gram.</a:t>
            </a:r>
            <a:endParaRPr lang="zh-CN" alt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6019800" y="3094037"/>
            <a:ext cx="289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The hash function maps a character to a two-bit value. 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4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 Multilevel Filtering Index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sz="2000" dirty="0" smtClean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895600" y="2173069"/>
            <a:ext cx="1447800" cy="2514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zh-CN"/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2819400" y="2173069"/>
            <a:ext cx="114300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400" dirty="0">
                <a:ea typeface="宋体" charset="-122"/>
              </a:rPr>
              <a:t>4-byte tag</a:t>
            </a:r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3848100" y="2173069"/>
            <a:ext cx="0" cy="2514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" name="Line 8"/>
          <p:cNvSpPr>
            <a:spLocks noChangeShapeType="1"/>
          </p:cNvSpPr>
          <p:nvPr/>
        </p:nvSpPr>
        <p:spPr bwMode="auto">
          <a:xfrm>
            <a:off x="2895600" y="2477869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" name="Line 9"/>
          <p:cNvSpPr>
            <a:spLocks noChangeShapeType="1"/>
          </p:cNvSpPr>
          <p:nvPr/>
        </p:nvSpPr>
        <p:spPr bwMode="auto">
          <a:xfrm>
            <a:off x="2895600" y="2782669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" name="Line 10"/>
          <p:cNvSpPr>
            <a:spLocks noChangeShapeType="1"/>
          </p:cNvSpPr>
          <p:nvPr/>
        </p:nvSpPr>
        <p:spPr bwMode="auto">
          <a:xfrm>
            <a:off x="2895600" y="4382869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2819400" y="2477869"/>
            <a:ext cx="114300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400" dirty="0">
                <a:ea typeface="宋体" charset="-122"/>
              </a:rPr>
              <a:t>4-byte tag</a:t>
            </a:r>
          </a:p>
        </p:txBody>
      </p:sp>
      <p:sp>
        <p:nvSpPr>
          <p:cNvPr id="11" name="Text Box 12"/>
          <p:cNvSpPr txBox="1">
            <a:spLocks noChangeArrowheads="1"/>
          </p:cNvSpPr>
          <p:nvPr/>
        </p:nvSpPr>
        <p:spPr bwMode="auto">
          <a:xfrm>
            <a:off x="2819400" y="4382869"/>
            <a:ext cx="114300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400">
                <a:ea typeface="宋体" charset="-122"/>
              </a:rPr>
              <a:t>4-byte tag</a:t>
            </a:r>
          </a:p>
        </p:txBody>
      </p:sp>
      <p:sp>
        <p:nvSpPr>
          <p:cNvPr id="12" name="Text Box 13"/>
          <p:cNvSpPr txBox="1">
            <a:spLocks noChangeArrowheads="1"/>
          </p:cNvSpPr>
          <p:nvPr/>
        </p:nvSpPr>
        <p:spPr bwMode="auto">
          <a:xfrm>
            <a:off x="3198813" y="3011269"/>
            <a:ext cx="611187" cy="1066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ea typeface="宋体" charset="-122"/>
              </a:rPr>
              <a:t>. . . . .</a:t>
            </a:r>
          </a:p>
        </p:txBody>
      </p:sp>
      <p:sp>
        <p:nvSpPr>
          <p:cNvPr id="13" name="Text Box 14"/>
          <p:cNvSpPr txBox="1">
            <a:spLocks noChangeArrowheads="1"/>
          </p:cNvSpPr>
          <p:nvPr/>
        </p:nvSpPr>
        <p:spPr bwMode="auto">
          <a:xfrm>
            <a:off x="3960813" y="3011269"/>
            <a:ext cx="611187" cy="1066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ea typeface="宋体" charset="-122"/>
              </a:rPr>
              <a:t>. . . . .</a:t>
            </a:r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5143500" y="1792069"/>
            <a:ext cx="762000" cy="3048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zh-CN"/>
          </a:p>
        </p:txBody>
      </p:sp>
      <p:sp>
        <p:nvSpPr>
          <p:cNvPr id="15" name="Line 18"/>
          <p:cNvSpPr>
            <a:spLocks noChangeShapeType="1"/>
          </p:cNvSpPr>
          <p:nvPr/>
        </p:nvSpPr>
        <p:spPr bwMode="auto">
          <a:xfrm>
            <a:off x="5524500" y="1792069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Text Box 19"/>
          <p:cNvSpPr txBox="1">
            <a:spLocks noChangeArrowheads="1"/>
          </p:cNvSpPr>
          <p:nvPr/>
        </p:nvSpPr>
        <p:spPr bwMode="auto">
          <a:xfrm>
            <a:off x="5105400" y="1792069"/>
            <a:ext cx="45720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400">
                <a:ea typeface="宋体" charset="-122"/>
              </a:rPr>
              <a:t>28</a:t>
            </a:r>
          </a:p>
        </p:txBody>
      </p:sp>
      <p:sp>
        <p:nvSpPr>
          <p:cNvPr id="17" name="Text Box 20"/>
          <p:cNvSpPr txBox="1">
            <a:spLocks noChangeArrowheads="1"/>
          </p:cNvSpPr>
          <p:nvPr/>
        </p:nvSpPr>
        <p:spPr bwMode="auto">
          <a:xfrm>
            <a:off x="5486400" y="1792069"/>
            <a:ext cx="45720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400">
                <a:ea typeface="宋体" charset="-122"/>
              </a:rPr>
              <a:t>72</a:t>
            </a:r>
          </a:p>
        </p:txBody>
      </p:sp>
      <p:cxnSp>
        <p:nvCxnSpPr>
          <p:cNvPr id="18" name="AutoShape 21"/>
          <p:cNvCxnSpPr>
            <a:cxnSpLocks noChangeShapeType="1"/>
            <a:stCxn id="19" idx="4"/>
            <a:endCxn id="16" idx="1"/>
          </p:cNvCxnSpPr>
          <p:nvPr/>
        </p:nvCxnSpPr>
        <p:spPr bwMode="auto">
          <a:xfrm rot="5400000" flipH="1" flipV="1">
            <a:off x="4400550" y="1684119"/>
            <a:ext cx="444500" cy="965200"/>
          </a:xfrm>
          <a:prstGeom prst="curvedConnector4">
            <a:avLst>
              <a:gd name="adj1" fmla="val 67139"/>
              <a:gd name="adj2" fmla="val 39801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19" name="Oval 22"/>
          <p:cNvSpPr>
            <a:spLocks noChangeArrowheads="1"/>
          </p:cNvSpPr>
          <p:nvPr/>
        </p:nvSpPr>
        <p:spPr bwMode="auto">
          <a:xfrm>
            <a:off x="4102100" y="2312769"/>
            <a:ext cx="76200" cy="76200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/>
          </a:p>
        </p:txBody>
      </p:sp>
      <p:sp>
        <p:nvSpPr>
          <p:cNvPr id="20" name="Text Box 23"/>
          <p:cNvSpPr txBox="1">
            <a:spLocks noChangeArrowheads="1"/>
          </p:cNvSpPr>
          <p:nvPr/>
        </p:nvSpPr>
        <p:spPr bwMode="auto">
          <a:xfrm>
            <a:off x="5867400" y="1792069"/>
            <a:ext cx="152400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400">
                <a:ea typeface="宋体" charset="-122"/>
              </a:rPr>
              <a:t>short position list</a:t>
            </a:r>
          </a:p>
        </p:txBody>
      </p:sp>
      <p:sp>
        <p:nvSpPr>
          <p:cNvPr id="21" name="Rectangle 24"/>
          <p:cNvSpPr>
            <a:spLocks noChangeArrowheads="1"/>
          </p:cNvSpPr>
          <p:nvPr/>
        </p:nvSpPr>
        <p:spPr bwMode="auto">
          <a:xfrm>
            <a:off x="5334000" y="2401669"/>
            <a:ext cx="685800" cy="9906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zh-CN"/>
          </a:p>
        </p:txBody>
      </p:sp>
      <p:sp>
        <p:nvSpPr>
          <p:cNvPr id="22" name="Line 25"/>
          <p:cNvSpPr>
            <a:spLocks noChangeShapeType="1"/>
          </p:cNvSpPr>
          <p:nvPr/>
        </p:nvSpPr>
        <p:spPr bwMode="auto">
          <a:xfrm>
            <a:off x="5791200" y="2401669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3" name="Line 26"/>
          <p:cNvSpPr>
            <a:spLocks noChangeShapeType="1"/>
          </p:cNvSpPr>
          <p:nvPr/>
        </p:nvSpPr>
        <p:spPr bwMode="auto">
          <a:xfrm>
            <a:off x="5334000" y="2554069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4" name="Line 27"/>
          <p:cNvSpPr>
            <a:spLocks noChangeShapeType="1"/>
          </p:cNvSpPr>
          <p:nvPr/>
        </p:nvSpPr>
        <p:spPr bwMode="auto">
          <a:xfrm>
            <a:off x="5334000" y="2706469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5" name="Line 28"/>
          <p:cNvSpPr>
            <a:spLocks noChangeShapeType="1"/>
          </p:cNvSpPr>
          <p:nvPr/>
        </p:nvSpPr>
        <p:spPr bwMode="auto">
          <a:xfrm>
            <a:off x="5334000" y="3227169"/>
            <a:ext cx="685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26" name="Text Box 29"/>
          <p:cNvSpPr txBox="1">
            <a:spLocks noChangeArrowheads="1"/>
          </p:cNvSpPr>
          <p:nvPr/>
        </p:nvSpPr>
        <p:spPr bwMode="auto">
          <a:xfrm>
            <a:off x="6019800" y="3087469"/>
            <a:ext cx="1524000" cy="5175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400" dirty="0">
                <a:ea typeface="宋体" charset="-122"/>
              </a:rPr>
              <a:t>next level directory</a:t>
            </a:r>
          </a:p>
        </p:txBody>
      </p:sp>
      <p:sp>
        <p:nvSpPr>
          <p:cNvPr id="27" name="Oval 30"/>
          <p:cNvSpPr>
            <a:spLocks noChangeArrowheads="1"/>
          </p:cNvSpPr>
          <p:nvPr/>
        </p:nvSpPr>
        <p:spPr bwMode="auto">
          <a:xfrm>
            <a:off x="4102100" y="2604869"/>
            <a:ext cx="76200" cy="76200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/>
          </a:p>
        </p:txBody>
      </p:sp>
      <p:cxnSp>
        <p:nvCxnSpPr>
          <p:cNvPr id="28" name="AutoShape 31"/>
          <p:cNvCxnSpPr>
            <a:cxnSpLocks noChangeShapeType="1"/>
            <a:stCxn id="27" idx="0"/>
            <a:endCxn id="21" idx="1"/>
          </p:cNvCxnSpPr>
          <p:nvPr/>
        </p:nvCxnSpPr>
        <p:spPr bwMode="auto">
          <a:xfrm rot="5400000" flipV="1">
            <a:off x="4591050" y="2154019"/>
            <a:ext cx="292100" cy="1193800"/>
          </a:xfrm>
          <a:prstGeom prst="curvedConnector4">
            <a:avLst>
              <a:gd name="adj1" fmla="val -29894"/>
              <a:gd name="adj2" fmla="val 51597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29" name="Oval 32"/>
          <p:cNvSpPr>
            <a:spLocks noChangeArrowheads="1"/>
          </p:cNvSpPr>
          <p:nvPr/>
        </p:nvSpPr>
        <p:spPr bwMode="auto">
          <a:xfrm>
            <a:off x="4102100" y="4509869"/>
            <a:ext cx="76200" cy="76200"/>
          </a:xfrm>
          <a:prstGeom prst="ellipse">
            <a:avLst/>
          </a:prstGeom>
          <a:solidFill>
            <a:schemeClr val="tx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zh-CN"/>
          </a:p>
        </p:txBody>
      </p:sp>
      <p:sp>
        <p:nvSpPr>
          <p:cNvPr id="30" name="Rectangle 33"/>
          <p:cNvSpPr>
            <a:spLocks noChangeArrowheads="1"/>
          </p:cNvSpPr>
          <p:nvPr/>
        </p:nvSpPr>
        <p:spPr bwMode="auto">
          <a:xfrm>
            <a:off x="4991100" y="4535269"/>
            <a:ext cx="419100" cy="3048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zh-CN"/>
          </a:p>
        </p:txBody>
      </p:sp>
      <p:sp>
        <p:nvSpPr>
          <p:cNvPr id="31" name="Text Box 35"/>
          <p:cNvSpPr txBox="1">
            <a:spLocks noChangeArrowheads="1"/>
          </p:cNvSpPr>
          <p:nvPr/>
        </p:nvSpPr>
        <p:spPr bwMode="auto">
          <a:xfrm>
            <a:off x="4965700" y="4535269"/>
            <a:ext cx="45720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400">
                <a:ea typeface="宋体" charset="-122"/>
              </a:rPr>
              <a:t>99</a:t>
            </a:r>
          </a:p>
        </p:txBody>
      </p:sp>
      <p:sp>
        <p:nvSpPr>
          <p:cNvPr id="32" name="Text Box 37"/>
          <p:cNvSpPr txBox="1">
            <a:spLocks noChangeArrowheads="1"/>
          </p:cNvSpPr>
          <p:nvPr/>
        </p:nvSpPr>
        <p:spPr bwMode="auto">
          <a:xfrm>
            <a:off x="5359400" y="4535269"/>
            <a:ext cx="1524000" cy="304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400">
                <a:ea typeface="宋体" charset="-122"/>
              </a:rPr>
              <a:t>short position list</a:t>
            </a:r>
          </a:p>
        </p:txBody>
      </p:sp>
      <p:cxnSp>
        <p:nvCxnSpPr>
          <p:cNvPr id="33" name="AutoShape 38"/>
          <p:cNvCxnSpPr>
            <a:cxnSpLocks noChangeShapeType="1"/>
            <a:stCxn id="29" idx="0"/>
            <a:endCxn id="31" idx="1"/>
          </p:cNvCxnSpPr>
          <p:nvPr/>
        </p:nvCxnSpPr>
        <p:spPr bwMode="auto">
          <a:xfrm rot="5400000" flipV="1">
            <a:off x="4464050" y="4186019"/>
            <a:ext cx="177800" cy="825500"/>
          </a:xfrm>
          <a:prstGeom prst="curvedConnector4">
            <a:avLst>
              <a:gd name="adj1" fmla="val 175889"/>
              <a:gd name="adj2" fmla="val 52306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</p:cxnSp>
      <p:sp>
        <p:nvSpPr>
          <p:cNvPr id="34" name="TextBox 33"/>
          <p:cNvSpPr txBox="1"/>
          <p:nvPr/>
        </p:nvSpPr>
        <p:spPr>
          <a:xfrm>
            <a:off x="2819400" y="5144869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A multilevel filtering Index for a q-gram based on </a:t>
            </a:r>
            <a:r>
              <a:rPr lang="en-US" altLang="zh-CN" dirty="0" smtClean="0">
                <a:solidFill>
                  <a:srgbClr val="0070C0"/>
                </a:solidFill>
              </a:rPr>
              <a:t>measuring signature distance</a:t>
            </a:r>
            <a:r>
              <a:rPr lang="en-US" altLang="zh-CN" dirty="0" smtClean="0"/>
              <a:t>.</a:t>
            </a:r>
            <a:endParaRPr lang="zh-CN" alt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457200" y="2209800"/>
            <a:ext cx="2514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4-byte tag in the figure contains </a:t>
            </a:r>
            <a:r>
              <a:rPr lang="en-US" altLang="zh-CN" dirty="0" smtClean="0">
                <a:solidFill>
                  <a:srgbClr val="0070C0"/>
                </a:solidFill>
              </a:rPr>
              <a:t>left/right signature </a:t>
            </a:r>
            <a:r>
              <a:rPr lang="en-US" altLang="zh-CN" dirty="0" smtClean="0"/>
              <a:t>of the q-gram.</a:t>
            </a:r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Best Matching Prefix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altLang="zh-CN" sz="2000" dirty="0" smtClean="0"/>
              <a:t>    </a:t>
            </a:r>
            <a:endParaRPr lang="zh-CN" altLang="en-US" sz="2000" dirty="0"/>
          </a:p>
        </p:txBody>
      </p:sp>
      <p:sp>
        <p:nvSpPr>
          <p:cNvPr id="63" name="Rectangle 4"/>
          <p:cNvSpPr>
            <a:spLocks noChangeArrowheads="1"/>
          </p:cNvSpPr>
          <p:nvPr/>
        </p:nvSpPr>
        <p:spPr bwMode="auto">
          <a:xfrm>
            <a:off x="2921000" y="2438400"/>
            <a:ext cx="3505200" cy="19050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zh-CN"/>
          </a:p>
        </p:txBody>
      </p:sp>
      <p:sp>
        <p:nvSpPr>
          <p:cNvPr id="64" name="Line 5"/>
          <p:cNvSpPr>
            <a:spLocks noChangeShapeType="1"/>
          </p:cNvSpPr>
          <p:nvPr/>
        </p:nvSpPr>
        <p:spPr bwMode="auto">
          <a:xfrm>
            <a:off x="2463800" y="20574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5" name="Text Box 6"/>
          <p:cNvSpPr txBox="1">
            <a:spLocks noChangeArrowheads="1"/>
          </p:cNvSpPr>
          <p:nvPr/>
        </p:nvSpPr>
        <p:spPr bwMode="auto">
          <a:xfrm>
            <a:off x="2311400" y="2133600"/>
            <a:ext cx="6096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>
                <a:ea typeface="宋体" charset="-122"/>
              </a:rPr>
              <a:t>p</a:t>
            </a:r>
          </a:p>
        </p:txBody>
      </p:sp>
      <p:sp>
        <p:nvSpPr>
          <p:cNvPr id="66" name="Text Box 7"/>
          <p:cNvSpPr txBox="1">
            <a:spLocks noChangeArrowheads="1"/>
          </p:cNvSpPr>
          <p:nvPr/>
        </p:nvSpPr>
        <p:spPr bwMode="auto">
          <a:xfrm>
            <a:off x="2590800" y="1905000"/>
            <a:ext cx="6096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>
                <a:ea typeface="宋体" charset="-122"/>
              </a:rPr>
              <a:t>x</a:t>
            </a:r>
          </a:p>
        </p:txBody>
      </p:sp>
      <p:sp>
        <p:nvSpPr>
          <p:cNvPr id="67" name="Line 8"/>
          <p:cNvSpPr>
            <a:spLocks noChangeShapeType="1"/>
          </p:cNvSpPr>
          <p:nvPr/>
        </p:nvSpPr>
        <p:spPr bwMode="auto">
          <a:xfrm>
            <a:off x="2921000" y="3378200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8" name="Line 9"/>
          <p:cNvSpPr>
            <a:spLocks noChangeShapeType="1"/>
          </p:cNvSpPr>
          <p:nvPr/>
        </p:nvSpPr>
        <p:spPr bwMode="auto">
          <a:xfrm>
            <a:off x="2921000" y="2895600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9" name="Line 10"/>
          <p:cNvSpPr>
            <a:spLocks noChangeShapeType="1"/>
          </p:cNvSpPr>
          <p:nvPr/>
        </p:nvSpPr>
        <p:spPr bwMode="auto">
          <a:xfrm>
            <a:off x="2921000" y="3848100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0" name="Line 11"/>
          <p:cNvSpPr>
            <a:spLocks noChangeShapeType="1"/>
          </p:cNvSpPr>
          <p:nvPr/>
        </p:nvSpPr>
        <p:spPr bwMode="auto">
          <a:xfrm>
            <a:off x="4673600" y="24384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1" name="Line 12"/>
          <p:cNvSpPr>
            <a:spLocks noChangeShapeType="1"/>
          </p:cNvSpPr>
          <p:nvPr/>
        </p:nvSpPr>
        <p:spPr bwMode="auto">
          <a:xfrm>
            <a:off x="3454400" y="24384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2" name="Line 13"/>
          <p:cNvSpPr>
            <a:spLocks noChangeShapeType="1"/>
          </p:cNvSpPr>
          <p:nvPr/>
        </p:nvSpPr>
        <p:spPr bwMode="auto">
          <a:xfrm>
            <a:off x="4064000" y="24384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3" name="Line 14"/>
          <p:cNvSpPr>
            <a:spLocks noChangeShapeType="1"/>
          </p:cNvSpPr>
          <p:nvPr/>
        </p:nvSpPr>
        <p:spPr bwMode="auto">
          <a:xfrm>
            <a:off x="5270500" y="24384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4" name="Line 15"/>
          <p:cNvSpPr>
            <a:spLocks noChangeShapeType="1"/>
          </p:cNvSpPr>
          <p:nvPr/>
        </p:nvSpPr>
        <p:spPr bwMode="auto">
          <a:xfrm>
            <a:off x="5867400" y="2438400"/>
            <a:ext cx="0" cy="1905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5" name="Text Box 16"/>
          <p:cNvSpPr txBox="1">
            <a:spLocks noChangeArrowheads="1"/>
          </p:cNvSpPr>
          <p:nvPr/>
        </p:nvSpPr>
        <p:spPr bwMode="auto">
          <a:xfrm>
            <a:off x="2438400" y="2971800"/>
            <a:ext cx="6096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>
                <a:ea typeface="宋体" charset="-122"/>
              </a:rPr>
              <a:t>G</a:t>
            </a:r>
          </a:p>
        </p:txBody>
      </p:sp>
      <p:sp>
        <p:nvSpPr>
          <p:cNvPr id="76" name="Text Box 17"/>
          <p:cNvSpPr txBox="1">
            <a:spLocks noChangeArrowheads="1"/>
          </p:cNvSpPr>
          <p:nvPr/>
        </p:nvSpPr>
        <p:spPr bwMode="auto">
          <a:xfrm>
            <a:off x="2451100" y="3443288"/>
            <a:ext cx="6096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>
                <a:ea typeface="宋体" charset="-122"/>
              </a:rPr>
              <a:t>A</a:t>
            </a:r>
          </a:p>
        </p:txBody>
      </p:sp>
      <p:sp>
        <p:nvSpPr>
          <p:cNvPr id="77" name="Text Box 18"/>
          <p:cNvSpPr txBox="1">
            <a:spLocks noChangeArrowheads="1"/>
          </p:cNvSpPr>
          <p:nvPr/>
        </p:nvSpPr>
        <p:spPr bwMode="auto">
          <a:xfrm>
            <a:off x="2451100" y="3963988"/>
            <a:ext cx="6096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>
                <a:ea typeface="宋体" charset="-122"/>
              </a:rPr>
              <a:t>P</a:t>
            </a:r>
          </a:p>
        </p:txBody>
      </p:sp>
      <p:sp>
        <p:nvSpPr>
          <p:cNvPr id="78" name="Text Box 20"/>
          <p:cNvSpPr txBox="1">
            <a:spLocks noChangeArrowheads="1"/>
          </p:cNvSpPr>
          <p:nvPr/>
        </p:nvSpPr>
        <p:spPr bwMode="auto">
          <a:xfrm>
            <a:off x="3454400" y="2082800"/>
            <a:ext cx="6096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>
                <a:ea typeface="宋体" charset="-122"/>
              </a:rPr>
              <a:t>G</a:t>
            </a:r>
          </a:p>
        </p:txBody>
      </p:sp>
      <p:sp>
        <p:nvSpPr>
          <p:cNvPr id="79" name="Text Box 21"/>
          <p:cNvSpPr txBox="1">
            <a:spLocks noChangeArrowheads="1"/>
          </p:cNvSpPr>
          <p:nvPr/>
        </p:nvSpPr>
        <p:spPr bwMode="auto">
          <a:xfrm>
            <a:off x="4051300" y="2097088"/>
            <a:ext cx="6096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>
                <a:ea typeface="宋体" charset="-122"/>
              </a:rPr>
              <a:t>G</a:t>
            </a:r>
          </a:p>
        </p:txBody>
      </p:sp>
      <p:sp>
        <p:nvSpPr>
          <p:cNvPr id="80" name="Text Box 22"/>
          <p:cNvSpPr txBox="1">
            <a:spLocks noChangeArrowheads="1"/>
          </p:cNvSpPr>
          <p:nvPr/>
        </p:nvSpPr>
        <p:spPr bwMode="auto">
          <a:xfrm>
            <a:off x="4673600" y="2097088"/>
            <a:ext cx="6096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>
                <a:ea typeface="宋体" charset="-122"/>
              </a:rPr>
              <a:t>A</a:t>
            </a:r>
          </a:p>
        </p:txBody>
      </p:sp>
      <p:sp>
        <p:nvSpPr>
          <p:cNvPr id="81" name="Text Box 23"/>
          <p:cNvSpPr txBox="1">
            <a:spLocks noChangeArrowheads="1"/>
          </p:cNvSpPr>
          <p:nvPr/>
        </p:nvSpPr>
        <p:spPr bwMode="auto">
          <a:xfrm>
            <a:off x="5283200" y="2095500"/>
            <a:ext cx="6096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>
                <a:ea typeface="宋体" charset="-122"/>
              </a:rPr>
              <a:t>P</a:t>
            </a:r>
          </a:p>
        </p:txBody>
      </p:sp>
      <p:sp>
        <p:nvSpPr>
          <p:cNvPr id="82" name="Text Box 24"/>
          <p:cNvSpPr txBox="1">
            <a:spLocks noChangeArrowheads="1"/>
          </p:cNvSpPr>
          <p:nvPr/>
        </p:nvSpPr>
        <p:spPr bwMode="auto">
          <a:xfrm>
            <a:off x="5829300" y="2095500"/>
            <a:ext cx="6096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>
                <a:ea typeface="宋体" charset="-122"/>
              </a:rPr>
              <a:t>P</a:t>
            </a:r>
          </a:p>
        </p:txBody>
      </p:sp>
      <p:sp>
        <p:nvSpPr>
          <p:cNvPr id="83" name="Text Box 25"/>
          <p:cNvSpPr txBox="1">
            <a:spLocks noChangeArrowheads="1"/>
          </p:cNvSpPr>
          <p:nvPr/>
        </p:nvSpPr>
        <p:spPr bwMode="auto">
          <a:xfrm>
            <a:off x="2895600" y="2516188"/>
            <a:ext cx="6096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dirty="0">
                <a:ea typeface="宋体" charset="-122"/>
              </a:rPr>
              <a:t>0</a:t>
            </a:r>
          </a:p>
        </p:txBody>
      </p:sp>
      <p:sp>
        <p:nvSpPr>
          <p:cNvPr id="84" name="Text Box 26"/>
          <p:cNvSpPr txBox="1">
            <a:spLocks noChangeArrowheads="1"/>
          </p:cNvSpPr>
          <p:nvPr/>
        </p:nvSpPr>
        <p:spPr bwMode="auto">
          <a:xfrm>
            <a:off x="3581400" y="2971800"/>
            <a:ext cx="6096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>
                <a:ea typeface="宋体" charset="-122"/>
              </a:rPr>
              <a:t>0</a:t>
            </a:r>
          </a:p>
        </p:txBody>
      </p:sp>
      <p:sp>
        <p:nvSpPr>
          <p:cNvPr id="85" name="Line 27"/>
          <p:cNvSpPr>
            <a:spLocks noChangeShapeType="1"/>
          </p:cNvSpPr>
          <p:nvPr/>
        </p:nvSpPr>
        <p:spPr bwMode="auto">
          <a:xfrm>
            <a:off x="3302000" y="28194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6" name="Text Box 28"/>
          <p:cNvSpPr txBox="1">
            <a:spLocks noChangeArrowheads="1"/>
          </p:cNvSpPr>
          <p:nvPr/>
        </p:nvSpPr>
        <p:spPr bwMode="auto">
          <a:xfrm>
            <a:off x="2895600" y="2973388"/>
            <a:ext cx="6096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dirty="0">
                <a:ea typeface="宋体" charset="-122"/>
              </a:rPr>
              <a:t>1</a:t>
            </a:r>
          </a:p>
        </p:txBody>
      </p:sp>
      <p:sp>
        <p:nvSpPr>
          <p:cNvPr id="87" name="Text Box 29"/>
          <p:cNvSpPr txBox="1">
            <a:spLocks noChangeArrowheads="1"/>
          </p:cNvSpPr>
          <p:nvPr/>
        </p:nvSpPr>
        <p:spPr bwMode="auto">
          <a:xfrm>
            <a:off x="3581400" y="2514600"/>
            <a:ext cx="6096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>
                <a:ea typeface="宋体" charset="-122"/>
              </a:rPr>
              <a:t>1</a:t>
            </a:r>
          </a:p>
        </p:txBody>
      </p:sp>
      <p:sp>
        <p:nvSpPr>
          <p:cNvPr id="88" name="Text Box 30"/>
          <p:cNvSpPr txBox="1">
            <a:spLocks noChangeArrowheads="1"/>
          </p:cNvSpPr>
          <p:nvPr/>
        </p:nvSpPr>
        <p:spPr bwMode="auto">
          <a:xfrm>
            <a:off x="2908300" y="3443288"/>
            <a:ext cx="6096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dirty="0">
                <a:ea typeface="宋体" charset="-122"/>
              </a:rPr>
              <a:t>2</a:t>
            </a:r>
          </a:p>
        </p:txBody>
      </p:sp>
      <p:sp>
        <p:nvSpPr>
          <p:cNvPr id="89" name="Text Box 31"/>
          <p:cNvSpPr txBox="1">
            <a:spLocks noChangeArrowheads="1"/>
          </p:cNvSpPr>
          <p:nvPr/>
        </p:nvSpPr>
        <p:spPr bwMode="auto">
          <a:xfrm>
            <a:off x="4064000" y="2514600"/>
            <a:ext cx="6096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dirty="0">
                <a:ea typeface="宋体" charset="-122"/>
              </a:rPr>
              <a:t>2</a:t>
            </a:r>
          </a:p>
        </p:txBody>
      </p:sp>
      <p:sp>
        <p:nvSpPr>
          <p:cNvPr id="90" name="Text Box 32"/>
          <p:cNvSpPr txBox="1">
            <a:spLocks noChangeArrowheads="1"/>
          </p:cNvSpPr>
          <p:nvPr/>
        </p:nvSpPr>
        <p:spPr bwMode="auto">
          <a:xfrm>
            <a:off x="2908300" y="3938588"/>
            <a:ext cx="6096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dirty="0">
                <a:ea typeface="宋体" charset="-122"/>
              </a:rPr>
              <a:t>3</a:t>
            </a:r>
          </a:p>
        </p:txBody>
      </p:sp>
      <p:sp>
        <p:nvSpPr>
          <p:cNvPr id="91" name="Text Box 33"/>
          <p:cNvSpPr txBox="1">
            <a:spLocks noChangeArrowheads="1"/>
          </p:cNvSpPr>
          <p:nvPr/>
        </p:nvSpPr>
        <p:spPr bwMode="auto">
          <a:xfrm>
            <a:off x="4673600" y="2514600"/>
            <a:ext cx="6096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dirty="0">
                <a:ea typeface="宋体" charset="-122"/>
              </a:rPr>
              <a:t>3</a:t>
            </a:r>
          </a:p>
        </p:txBody>
      </p:sp>
      <p:sp>
        <p:nvSpPr>
          <p:cNvPr id="92" name="Text Box 34"/>
          <p:cNvSpPr txBox="1">
            <a:spLocks noChangeArrowheads="1"/>
          </p:cNvSpPr>
          <p:nvPr/>
        </p:nvSpPr>
        <p:spPr bwMode="auto">
          <a:xfrm>
            <a:off x="5270500" y="2514600"/>
            <a:ext cx="6096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dirty="0">
                <a:ea typeface="宋体" charset="-122"/>
              </a:rPr>
              <a:t>4</a:t>
            </a:r>
          </a:p>
        </p:txBody>
      </p:sp>
      <p:sp>
        <p:nvSpPr>
          <p:cNvPr id="93" name="Text Box 35"/>
          <p:cNvSpPr txBox="1">
            <a:spLocks noChangeArrowheads="1"/>
          </p:cNvSpPr>
          <p:nvPr/>
        </p:nvSpPr>
        <p:spPr bwMode="auto">
          <a:xfrm>
            <a:off x="5854700" y="2514600"/>
            <a:ext cx="6096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dirty="0">
                <a:ea typeface="宋体" charset="-122"/>
              </a:rPr>
              <a:t>5</a:t>
            </a:r>
          </a:p>
        </p:txBody>
      </p:sp>
      <p:sp>
        <p:nvSpPr>
          <p:cNvPr id="94" name="Text Box 36"/>
          <p:cNvSpPr txBox="1">
            <a:spLocks noChangeArrowheads="1"/>
          </p:cNvSpPr>
          <p:nvPr/>
        </p:nvSpPr>
        <p:spPr bwMode="auto">
          <a:xfrm>
            <a:off x="3581400" y="3441700"/>
            <a:ext cx="6096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>
                <a:ea typeface="宋体" charset="-122"/>
              </a:rPr>
              <a:t>1</a:t>
            </a:r>
          </a:p>
        </p:txBody>
      </p:sp>
      <p:sp>
        <p:nvSpPr>
          <p:cNvPr id="95" name="Line 37"/>
          <p:cNvSpPr>
            <a:spLocks noChangeShapeType="1"/>
          </p:cNvSpPr>
          <p:nvPr/>
        </p:nvSpPr>
        <p:spPr bwMode="auto">
          <a:xfrm>
            <a:off x="3759200" y="32766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6" name="Text Box 38"/>
          <p:cNvSpPr txBox="1">
            <a:spLocks noChangeArrowheads="1"/>
          </p:cNvSpPr>
          <p:nvPr/>
        </p:nvSpPr>
        <p:spPr bwMode="auto">
          <a:xfrm>
            <a:off x="4191000" y="2973388"/>
            <a:ext cx="6096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>
                <a:ea typeface="宋体" charset="-122"/>
              </a:rPr>
              <a:t>1</a:t>
            </a:r>
          </a:p>
        </p:txBody>
      </p:sp>
      <p:sp>
        <p:nvSpPr>
          <p:cNvPr id="97" name="Line 39"/>
          <p:cNvSpPr>
            <a:spLocks noChangeShapeType="1"/>
          </p:cNvSpPr>
          <p:nvPr/>
        </p:nvSpPr>
        <p:spPr bwMode="auto">
          <a:xfrm>
            <a:off x="3911600" y="28194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8" name="Text Box 40"/>
          <p:cNvSpPr txBox="1">
            <a:spLocks noChangeArrowheads="1"/>
          </p:cNvSpPr>
          <p:nvPr/>
        </p:nvSpPr>
        <p:spPr bwMode="auto">
          <a:xfrm>
            <a:off x="3581400" y="3938588"/>
            <a:ext cx="6096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>
                <a:ea typeface="宋体" charset="-122"/>
              </a:rPr>
              <a:t>2</a:t>
            </a:r>
          </a:p>
        </p:txBody>
      </p:sp>
      <p:sp>
        <p:nvSpPr>
          <p:cNvPr id="99" name="Line 41"/>
          <p:cNvSpPr>
            <a:spLocks noChangeShapeType="1"/>
          </p:cNvSpPr>
          <p:nvPr/>
        </p:nvSpPr>
        <p:spPr bwMode="auto">
          <a:xfrm>
            <a:off x="3759200" y="3759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0" name="Text Box 42"/>
          <p:cNvSpPr txBox="1">
            <a:spLocks noChangeArrowheads="1"/>
          </p:cNvSpPr>
          <p:nvPr/>
        </p:nvSpPr>
        <p:spPr bwMode="auto">
          <a:xfrm>
            <a:off x="4191000" y="3443288"/>
            <a:ext cx="6096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>
                <a:ea typeface="宋体" charset="-122"/>
              </a:rPr>
              <a:t>1</a:t>
            </a:r>
          </a:p>
        </p:txBody>
      </p:sp>
      <p:sp>
        <p:nvSpPr>
          <p:cNvPr id="101" name="Line 43"/>
          <p:cNvSpPr>
            <a:spLocks noChangeShapeType="1"/>
          </p:cNvSpPr>
          <p:nvPr/>
        </p:nvSpPr>
        <p:spPr bwMode="auto">
          <a:xfrm>
            <a:off x="3911600" y="32766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2" name="Text Box 44"/>
          <p:cNvSpPr txBox="1">
            <a:spLocks noChangeArrowheads="1"/>
          </p:cNvSpPr>
          <p:nvPr/>
        </p:nvSpPr>
        <p:spPr bwMode="auto">
          <a:xfrm>
            <a:off x="4191000" y="3937000"/>
            <a:ext cx="6096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>
                <a:ea typeface="宋体" charset="-122"/>
              </a:rPr>
              <a:t>2</a:t>
            </a:r>
          </a:p>
        </p:txBody>
      </p:sp>
      <p:sp>
        <p:nvSpPr>
          <p:cNvPr id="103" name="Line 45"/>
          <p:cNvSpPr>
            <a:spLocks noChangeShapeType="1"/>
          </p:cNvSpPr>
          <p:nvPr/>
        </p:nvSpPr>
        <p:spPr bwMode="auto">
          <a:xfrm>
            <a:off x="4356100" y="37592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4" name="Text Box 46"/>
          <p:cNvSpPr txBox="1">
            <a:spLocks noChangeArrowheads="1"/>
          </p:cNvSpPr>
          <p:nvPr/>
        </p:nvSpPr>
        <p:spPr bwMode="auto">
          <a:xfrm>
            <a:off x="4800600" y="2973388"/>
            <a:ext cx="6096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>
                <a:ea typeface="宋体" charset="-122"/>
              </a:rPr>
              <a:t>2</a:t>
            </a:r>
          </a:p>
        </p:txBody>
      </p:sp>
      <p:sp>
        <p:nvSpPr>
          <p:cNvPr id="105" name="Line 47"/>
          <p:cNvSpPr>
            <a:spLocks noChangeShapeType="1"/>
          </p:cNvSpPr>
          <p:nvPr/>
        </p:nvSpPr>
        <p:spPr bwMode="auto">
          <a:xfrm>
            <a:off x="4521200" y="3149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6" name="Text Box 48"/>
          <p:cNvSpPr txBox="1">
            <a:spLocks noChangeArrowheads="1"/>
          </p:cNvSpPr>
          <p:nvPr/>
        </p:nvSpPr>
        <p:spPr bwMode="auto">
          <a:xfrm>
            <a:off x="4800600" y="3443288"/>
            <a:ext cx="6096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>
                <a:ea typeface="宋体" charset="-122"/>
              </a:rPr>
              <a:t>1</a:t>
            </a:r>
          </a:p>
        </p:txBody>
      </p:sp>
      <p:sp>
        <p:nvSpPr>
          <p:cNvPr id="107" name="Line 49"/>
          <p:cNvSpPr>
            <a:spLocks noChangeShapeType="1"/>
          </p:cNvSpPr>
          <p:nvPr/>
        </p:nvSpPr>
        <p:spPr bwMode="auto">
          <a:xfrm>
            <a:off x="4521200" y="32766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8" name="Text Box 50"/>
          <p:cNvSpPr txBox="1">
            <a:spLocks noChangeArrowheads="1"/>
          </p:cNvSpPr>
          <p:nvPr/>
        </p:nvSpPr>
        <p:spPr bwMode="auto">
          <a:xfrm>
            <a:off x="4800600" y="3937000"/>
            <a:ext cx="6096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>
                <a:ea typeface="宋体" charset="-122"/>
              </a:rPr>
              <a:t>2</a:t>
            </a:r>
          </a:p>
        </p:txBody>
      </p:sp>
      <p:sp>
        <p:nvSpPr>
          <p:cNvPr id="109" name="Line 51"/>
          <p:cNvSpPr>
            <a:spLocks noChangeShapeType="1"/>
          </p:cNvSpPr>
          <p:nvPr/>
        </p:nvSpPr>
        <p:spPr bwMode="auto">
          <a:xfrm>
            <a:off x="4521200" y="37338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0" name="Text Box 52"/>
          <p:cNvSpPr txBox="1">
            <a:spLocks noChangeArrowheads="1"/>
          </p:cNvSpPr>
          <p:nvPr/>
        </p:nvSpPr>
        <p:spPr bwMode="auto">
          <a:xfrm>
            <a:off x="5410200" y="2973388"/>
            <a:ext cx="6096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>
                <a:ea typeface="宋体" charset="-122"/>
              </a:rPr>
              <a:t>3</a:t>
            </a:r>
          </a:p>
        </p:txBody>
      </p:sp>
      <p:sp>
        <p:nvSpPr>
          <p:cNvPr id="111" name="Line 53"/>
          <p:cNvSpPr>
            <a:spLocks noChangeShapeType="1"/>
          </p:cNvSpPr>
          <p:nvPr/>
        </p:nvSpPr>
        <p:spPr bwMode="auto">
          <a:xfrm>
            <a:off x="5130800" y="31496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2" name="Text Box 54"/>
          <p:cNvSpPr txBox="1">
            <a:spLocks noChangeArrowheads="1"/>
          </p:cNvSpPr>
          <p:nvPr/>
        </p:nvSpPr>
        <p:spPr bwMode="auto">
          <a:xfrm>
            <a:off x="5410200" y="3443288"/>
            <a:ext cx="6096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>
                <a:ea typeface="宋体" charset="-122"/>
              </a:rPr>
              <a:t>2</a:t>
            </a:r>
          </a:p>
        </p:txBody>
      </p:sp>
      <p:sp>
        <p:nvSpPr>
          <p:cNvPr id="113" name="Line 55"/>
          <p:cNvSpPr>
            <a:spLocks noChangeShapeType="1"/>
          </p:cNvSpPr>
          <p:nvPr/>
        </p:nvSpPr>
        <p:spPr bwMode="auto">
          <a:xfrm>
            <a:off x="5130800" y="36449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4" name="Text Box 56"/>
          <p:cNvSpPr txBox="1">
            <a:spLocks noChangeArrowheads="1"/>
          </p:cNvSpPr>
          <p:nvPr/>
        </p:nvSpPr>
        <p:spPr bwMode="auto">
          <a:xfrm>
            <a:off x="5410200" y="3925888"/>
            <a:ext cx="6096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>
                <a:solidFill>
                  <a:srgbClr val="FF0000"/>
                </a:solidFill>
                <a:ea typeface="宋体" charset="-122"/>
              </a:rPr>
              <a:t>1</a:t>
            </a:r>
          </a:p>
        </p:txBody>
      </p:sp>
      <p:sp>
        <p:nvSpPr>
          <p:cNvPr id="115" name="Line 57"/>
          <p:cNvSpPr>
            <a:spLocks noChangeShapeType="1"/>
          </p:cNvSpPr>
          <p:nvPr/>
        </p:nvSpPr>
        <p:spPr bwMode="auto">
          <a:xfrm>
            <a:off x="5130800" y="37338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6" name="Text Box 58"/>
          <p:cNvSpPr txBox="1">
            <a:spLocks noChangeArrowheads="1"/>
          </p:cNvSpPr>
          <p:nvPr/>
        </p:nvSpPr>
        <p:spPr bwMode="auto">
          <a:xfrm>
            <a:off x="6019800" y="2973388"/>
            <a:ext cx="6096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>
                <a:ea typeface="宋体" charset="-122"/>
              </a:rPr>
              <a:t>4</a:t>
            </a:r>
          </a:p>
        </p:txBody>
      </p:sp>
      <p:sp>
        <p:nvSpPr>
          <p:cNvPr id="117" name="Line 59"/>
          <p:cNvSpPr>
            <a:spLocks noChangeShapeType="1"/>
          </p:cNvSpPr>
          <p:nvPr/>
        </p:nvSpPr>
        <p:spPr bwMode="auto">
          <a:xfrm>
            <a:off x="5740400" y="31623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8" name="Line 60"/>
          <p:cNvSpPr>
            <a:spLocks noChangeShapeType="1"/>
          </p:cNvSpPr>
          <p:nvPr/>
        </p:nvSpPr>
        <p:spPr bwMode="auto">
          <a:xfrm>
            <a:off x="5740400" y="3644900"/>
            <a:ext cx="304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19" name="Text Box 61"/>
          <p:cNvSpPr txBox="1">
            <a:spLocks noChangeArrowheads="1"/>
          </p:cNvSpPr>
          <p:nvPr/>
        </p:nvSpPr>
        <p:spPr bwMode="auto">
          <a:xfrm>
            <a:off x="6019800" y="3443288"/>
            <a:ext cx="60960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>
                <a:ea typeface="宋体" charset="-122"/>
              </a:rPr>
              <a:t>3</a:t>
            </a:r>
          </a:p>
        </p:txBody>
      </p:sp>
      <p:sp>
        <p:nvSpPr>
          <p:cNvPr id="120" name="Text Box 62"/>
          <p:cNvSpPr txBox="1">
            <a:spLocks noChangeArrowheads="1"/>
          </p:cNvSpPr>
          <p:nvPr/>
        </p:nvSpPr>
        <p:spPr bwMode="auto">
          <a:xfrm>
            <a:off x="6019800" y="3924300"/>
            <a:ext cx="6096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dirty="0">
                <a:ea typeface="宋体" charset="-122"/>
              </a:rPr>
              <a:t>2</a:t>
            </a:r>
          </a:p>
        </p:txBody>
      </p:sp>
      <p:sp>
        <p:nvSpPr>
          <p:cNvPr id="121" name="Line 64"/>
          <p:cNvSpPr>
            <a:spLocks noChangeShapeType="1"/>
          </p:cNvSpPr>
          <p:nvPr/>
        </p:nvSpPr>
        <p:spPr bwMode="auto">
          <a:xfrm>
            <a:off x="5715000" y="3746500"/>
            <a:ext cx="304800" cy="2286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3" name="TextBox 122"/>
          <p:cNvSpPr txBox="1"/>
          <p:nvPr/>
        </p:nvSpPr>
        <p:spPr>
          <a:xfrm>
            <a:off x="1524000" y="4572000"/>
            <a:ext cx="6781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altLang="zh-CN" dirty="0" smtClean="0"/>
              <a:t>“1” is the  smallest in the last row. Hence, 1 is </a:t>
            </a:r>
            <a:r>
              <a:rPr lang="en-US" altLang="zh-CN" dirty="0" err="1" smtClean="0"/>
              <a:t>x’s</a:t>
            </a:r>
            <a:r>
              <a:rPr lang="en-US" altLang="zh-CN" dirty="0" smtClean="0"/>
              <a:t> </a:t>
            </a:r>
            <a:r>
              <a:rPr lang="en-US" altLang="zh-CN" dirty="0" smtClean="0">
                <a:solidFill>
                  <a:srgbClr val="FF0000"/>
                </a:solidFill>
              </a:rPr>
              <a:t>prefix distance </a:t>
            </a:r>
            <a:r>
              <a:rPr lang="en-US" altLang="zh-CN" dirty="0" smtClean="0"/>
              <a:t>from p and GGAP is the </a:t>
            </a:r>
            <a:r>
              <a:rPr lang="en-US" altLang="zh-CN" dirty="0" smtClean="0">
                <a:solidFill>
                  <a:srgbClr val="FF0000"/>
                </a:solidFill>
              </a:rPr>
              <a:t>best matching prefix</a:t>
            </a:r>
            <a:r>
              <a:rPr lang="en-US" altLang="zh-CN" dirty="0" smtClean="0"/>
              <a:t> of x for p.</a:t>
            </a:r>
            <a:endParaRPr lang="zh-CN" altLang="en-US" dirty="0" smtClean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Dynamic </a:t>
            </a:r>
            <a:r>
              <a:rPr lang="en-US" altLang="zh-CN" dirty="0" err="1" smtClean="0"/>
              <a:t>Programing</a:t>
            </a:r>
            <a:r>
              <a:rPr lang="en-US" altLang="zh-CN" dirty="0" smtClean="0"/>
              <a:t> Verification Using Signatures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zh-CN" sz="2000" dirty="0" smtClean="0"/>
              <a:t>The value on each </a:t>
            </a:r>
            <a:r>
              <a:rPr lang="en-US" altLang="zh-CN" sz="2000" dirty="0" smtClean="0">
                <a:solidFill>
                  <a:srgbClr val="0070C0"/>
                </a:solidFill>
              </a:rPr>
              <a:t>diagonal</a:t>
            </a:r>
            <a:r>
              <a:rPr lang="en-US" altLang="zh-CN" sz="2000" dirty="0" smtClean="0"/>
              <a:t> in the DP table form a </a:t>
            </a:r>
            <a:r>
              <a:rPr lang="en-US" altLang="zh-CN" sz="2000" dirty="0" smtClean="0">
                <a:solidFill>
                  <a:srgbClr val="FF0000"/>
                </a:solidFill>
              </a:rPr>
              <a:t>non-decreasing</a:t>
            </a:r>
            <a:r>
              <a:rPr lang="en-US" altLang="zh-CN" sz="2000" dirty="0" smtClean="0"/>
              <a:t> sequence, as shown in the figure.</a:t>
            </a:r>
          </a:p>
          <a:p>
            <a:pPr>
              <a:buNone/>
            </a:pPr>
            <a:endParaRPr lang="en-US" altLang="zh-CN" sz="2000" dirty="0" smtClean="0"/>
          </a:p>
          <a:p>
            <a:r>
              <a:rPr lang="en-US" altLang="zh-CN" sz="2000" dirty="0" smtClean="0"/>
              <a:t>Let             be                 prefix </a:t>
            </a:r>
          </a:p>
          <a:p>
            <a:pPr>
              <a:buNone/>
            </a:pPr>
            <a:r>
              <a:rPr lang="en-US" altLang="zh-CN" sz="2000" dirty="0" smtClean="0"/>
              <a:t>	distance from           , The </a:t>
            </a:r>
          </a:p>
          <a:p>
            <a:pPr>
              <a:buNone/>
            </a:pPr>
            <a:r>
              <a:rPr lang="en-US" altLang="zh-CN" sz="2000" dirty="0" smtClean="0"/>
              <a:t>	verification requires :</a:t>
            </a:r>
          </a:p>
          <a:p>
            <a:pPr>
              <a:buNone/>
            </a:pPr>
            <a:endParaRPr lang="en-US" altLang="zh-CN" sz="2000" dirty="0" smtClean="0"/>
          </a:p>
          <a:p>
            <a:pPr>
              <a:buNone/>
            </a:pPr>
            <a:r>
              <a:rPr lang="en-US" altLang="zh-CN" sz="2000" dirty="0" smtClean="0"/>
              <a:t>      </a:t>
            </a:r>
          </a:p>
          <a:p>
            <a:pPr>
              <a:buNone/>
            </a:pPr>
            <a:r>
              <a:rPr lang="en-US" altLang="zh-CN" sz="2000" dirty="0" smtClean="0"/>
              <a:t>	We need to do this mapping</a:t>
            </a:r>
          </a:p>
          <a:p>
            <a:pPr>
              <a:buNone/>
            </a:pPr>
            <a:r>
              <a:rPr lang="en-US" altLang="zh-CN" sz="2000" dirty="0" smtClean="0"/>
              <a:t>to accommodate the </a:t>
            </a:r>
            <a:r>
              <a:rPr lang="en-US" altLang="zh-CN" sz="2000" dirty="0" smtClean="0">
                <a:solidFill>
                  <a:srgbClr val="0070C0"/>
                </a:solidFill>
              </a:rPr>
              <a:t>certain </a:t>
            </a:r>
          </a:p>
          <a:p>
            <a:pPr>
              <a:buNone/>
            </a:pPr>
            <a:r>
              <a:rPr lang="en-US" altLang="zh-CN" sz="2000" dirty="0" smtClean="0">
                <a:solidFill>
                  <a:srgbClr val="0070C0"/>
                </a:solidFill>
              </a:rPr>
              <a:t>length of signatures</a:t>
            </a:r>
            <a:r>
              <a:rPr lang="en-US" altLang="zh-CN" sz="2000" dirty="0" smtClean="0"/>
              <a:t> in the index </a:t>
            </a:r>
          </a:p>
          <a:p>
            <a:pPr>
              <a:buNone/>
            </a:pPr>
            <a:r>
              <a:rPr lang="en-US" altLang="zh-CN" sz="2000" dirty="0" smtClean="0"/>
              <a:t>tag. </a:t>
            </a:r>
          </a:p>
          <a:p>
            <a:pPr>
              <a:buNone/>
            </a:pPr>
            <a:r>
              <a:rPr lang="en-US" altLang="zh-CN" sz="2000" dirty="0" smtClean="0"/>
              <a:t>                 </a:t>
            </a:r>
            <a:endParaRPr lang="zh-CN" altLang="en-US" sz="2000" dirty="0"/>
          </a:p>
        </p:txBody>
      </p:sp>
      <p:sp>
        <p:nvSpPr>
          <p:cNvPr id="4" name="Line 35"/>
          <p:cNvSpPr>
            <a:spLocks noChangeShapeType="1"/>
          </p:cNvSpPr>
          <p:nvPr/>
        </p:nvSpPr>
        <p:spPr bwMode="auto">
          <a:xfrm>
            <a:off x="5207001" y="5041900"/>
            <a:ext cx="3733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 sz="1700"/>
          </a:p>
        </p:txBody>
      </p:sp>
      <p:sp>
        <p:nvSpPr>
          <p:cNvPr id="5" name="Line 34"/>
          <p:cNvSpPr>
            <a:spLocks noChangeShapeType="1"/>
          </p:cNvSpPr>
          <p:nvPr/>
        </p:nvSpPr>
        <p:spPr bwMode="auto">
          <a:xfrm>
            <a:off x="5207001" y="4165600"/>
            <a:ext cx="3733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 sz="1700"/>
          </a:p>
        </p:txBody>
      </p:sp>
      <p:sp>
        <p:nvSpPr>
          <p:cNvPr id="6" name="Line 36"/>
          <p:cNvSpPr>
            <a:spLocks noChangeShapeType="1"/>
          </p:cNvSpPr>
          <p:nvPr/>
        </p:nvSpPr>
        <p:spPr bwMode="auto">
          <a:xfrm>
            <a:off x="5207001" y="4521200"/>
            <a:ext cx="3733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 sz="1700"/>
          </a:p>
        </p:txBody>
      </p:sp>
      <p:sp>
        <p:nvSpPr>
          <p:cNvPr id="7" name="Line 33"/>
          <p:cNvSpPr>
            <a:spLocks noChangeShapeType="1"/>
          </p:cNvSpPr>
          <p:nvPr/>
        </p:nvSpPr>
        <p:spPr bwMode="auto">
          <a:xfrm>
            <a:off x="8775701" y="2997200"/>
            <a:ext cx="0" cy="3276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 sz="1700"/>
          </a:p>
        </p:txBody>
      </p:sp>
      <p:sp>
        <p:nvSpPr>
          <p:cNvPr id="8" name="Line 32"/>
          <p:cNvSpPr>
            <a:spLocks noChangeShapeType="1"/>
          </p:cNvSpPr>
          <p:nvPr/>
        </p:nvSpPr>
        <p:spPr bwMode="auto">
          <a:xfrm>
            <a:off x="7810501" y="2997200"/>
            <a:ext cx="0" cy="3276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 sz="1700"/>
          </a:p>
        </p:txBody>
      </p:sp>
      <p:sp>
        <p:nvSpPr>
          <p:cNvPr id="9" name="Line 31"/>
          <p:cNvSpPr>
            <a:spLocks noChangeShapeType="1"/>
          </p:cNvSpPr>
          <p:nvPr/>
        </p:nvSpPr>
        <p:spPr bwMode="auto">
          <a:xfrm>
            <a:off x="8407401" y="2997200"/>
            <a:ext cx="0" cy="3276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 sz="170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5207001" y="2997200"/>
            <a:ext cx="3733800" cy="32766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zh-CN" sz="1700"/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8229601" y="2997200"/>
            <a:ext cx="0" cy="3276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 sz="1700"/>
          </a:p>
        </p:txBody>
      </p:sp>
      <p:sp>
        <p:nvSpPr>
          <p:cNvPr id="12" name="Line 6"/>
          <p:cNvSpPr>
            <a:spLocks noChangeShapeType="1"/>
          </p:cNvSpPr>
          <p:nvPr/>
        </p:nvSpPr>
        <p:spPr bwMode="auto">
          <a:xfrm>
            <a:off x="5715000" y="3048000"/>
            <a:ext cx="0" cy="3276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 sz="1700"/>
          </a:p>
        </p:txBody>
      </p:sp>
      <p:sp>
        <p:nvSpPr>
          <p:cNvPr id="13" name="Line 7"/>
          <p:cNvSpPr>
            <a:spLocks noChangeShapeType="1"/>
          </p:cNvSpPr>
          <p:nvPr/>
        </p:nvSpPr>
        <p:spPr bwMode="auto">
          <a:xfrm>
            <a:off x="5207001" y="3225800"/>
            <a:ext cx="3733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 sz="1700"/>
          </a:p>
        </p:txBody>
      </p:sp>
      <p:sp>
        <p:nvSpPr>
          <p:cNvPr id="14" name="Line 8"/>
          <p:cNvSpPr>
            <a:spLocks noChangeShapeType="1"/>
          </p:cNvSpPr>
          <p:nvPr/>
        </p:nvSpPr>
        <p:spPr bwMode="auto">
          <a:xfrm>
            <a:off x="6959601" y="2997200"/>
            <a:ext cx="0" cy="3276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 sz="1700"/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>
            <a:off x="6756401" y="2997200"/>
            <a:ext cx="0" cy="3276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 sz="1700"/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6540501" y="2476500"/>
            <a:ext cx="800100" cy="35394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700" i="1" dirty="0">
                <a:latin typeface="Century Schoolbook" pitchFamily="18" charset="0"/>
                <a:ea typeface="宋体" charset="-122"/>
              </a:rPr>
              <a:t>x</a:t>
            </a:r>
            <a:r>
              <a:rPr lang="en-US" altLang="zh-CN" sz="1700" dirty="0">
                <a:latin typeface="Century Schoolbook" pitchFamily="18" charset="0"/>
                <a:ea typeface="宋体" charset="-122"/>
              </a:rPr>
              <a:t>’[</a:t>
            </a:r>
            <a:r>
              <a:rPr lang="en-US" altLang="zh-CN" sz="1700" i="1" dirty="0">
                <a:latin typeface="Century Schoolbook" pitchFamily="18" charset="0"/>
                <a:ea typeface="宋体" charset="-122"/>
              </a:rPr>
              <a:t>l</a:t>
            </a:r>
            <a:r>
              <a:rPr lang="en-US" altLang="zh-CN" sz="1700" dirty="0">
                <a:latin typeface="Century Schoolbook" pitchFamily="18" charset="0"/>
                <a:ea typeface="宋体" charset="-122"/>
              </a:rPr>
              <a:t>]</a:t>
            </a:r>
          </a:p>
        </p:txBody>
      </p:sp>
      <p:sp>
        <p:nvSpPr>
          <p:cNvPr id="17" name="Line 11"/>
          <p:cNvSpPr>
            <a:spLocks noChangeShapeType="1"/>
          </p:cNvSpPr>
          <p:nvPr/>
        </p:nvSpPr>
        <p:spPr bwMode="auto">
          <a:xfrm>
            <a:off x="5207001" y="6070600"/>
            <a:ext cx="3733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 sz="1700"/>
          </a:p>
        </p:txBody>
      </p:sp>
      <p:sp>
        <p:nvSpPr>
          <p:cNvPr id="18" name="Line 13"/>
          <p:cNvSpPr>
            <a:spLocks noChangeShapeType="1"/>
          </p:cNvSpPr>
          <p:nvPr/>
        </p:nvSpPr>
        <p:spPr bwMode="auto">
          <a:xfrm>
            <a:off x="7645401" y="2997200"/>
            <a:ext cx="0" cy="3276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 sz="1700"/>
          </a:p>
        </p:txBody>
      </p:sp>
      <p:sp>
        <p:nvSpPr>
          <p:cNvPr id="19" name="Text Box 14"/>
          <p:cNvSpPr txBox="1">
            <a:spLocks noChangeArrowheads="1"/>
          </p:cNvSpPr>
          <p:nvPr/>
        </p:nvSpPr>
        <p:spPr bwMode="auto">
          <a:xfrm>
            <a:off x="8191500" y="6248400"/>
            <a:ext cx="1562100" cy="35394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700" i="1" dirty="0">
                <a:latin typeface="Century Schoolbook" pitchFamily="18" charset="0"/>
                <a:ea typeface="宋体" charset="-122"/>
              </a:rPr>
              <a:t>x</a:t>
            </a:r>
            <a:r>
              <a:rPr lang="en-US" altLang="zh-CN" sz="1700" dirty="0">
                <a:latin typeface="Century Schoolbook" pitchFamily="18" charset="0"/>
                <a:ea typeface="宋体" charset="-122"/>
              </a:rPr>
              <a:t>’[</a:t>
            </a:r>
            <a:r>
              <a:rPr lang="en-US" altLang="zh-CN" sz="1700" i="1" dirty="0" err="1">
                <a:latin typeface="Century Schoolbook" pitchFamily="18" charset="0"/>
                <a:ea typeface="宋体" charset="-122"/>
              </a:rPr>
              <a:t>m</a:t>
            </a:r>
            <a:r>
              <a:rPr lang="en-US" altLang="zh-CN" sz="1700" dirty="0" err="1">
                <a:latin typeface="Century Schoolbook" pitchFamily="18" charset="0"/>
                <a:ea typeface="宋体" charset="-122"/>
              </a:rPr>
              <a:t>’+</a:t>
            </a:r>
            <a:r>
              <a:rPr lang="en-US" altLang="zh-CN" sz="1700" i="1" dirty="0" err="1">
                <a:latin typeface="Century Schoolbook" pitchFamily="18" charset="0"/>
                <a:ea typeface="宋体" charset="-122"/>
              </a:rPr>
              <a:t>k</a:t>
            </a:r>
            <a:r>
              <a:rPr lang="en-US" altLang="zh-CN" sz="1700" dirty="0">
                <a:latin typeface="Century Schoolbook" pitchFamily="18" charset="0"/>
                <a:ea typeface="宋体" charset="-122"/>
              </a:rPr>
              <a:t>]</a:t>
            </a:r>
          </a:p>
        </p:txBody>
      </p:sp>
      <p:sp>
        <p:nvSpPr>
          <p:cNvPr id="20" name="Text Box 15"/>
          <p:cNvSpPr txBox="1">
            <a:spLocks noChangeArrowheads="1"/>
          </p:cNvSpPr>
          <p:nvPr/>
        </p:nvSpPr>
        <p:spPr bwMode="auto">
          <a:xfrm>
            <a:off x="4572000" y="5981700"/>
            <a:ext cx="1016001" cy="35394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700" i="1">
                <a:latin typeface="Century Schoolbook" pitchFamily="18" charset="0"/>
                <a:ea typeface="宋体" charset="-122"/>
              </a:rPr>
              <a:t>p</a:t>
            </a:r>
            <a:r>
              <a:rPr lang="en-US" altLang="zh-CN" sz="1700">
                <a:latin typeface="Century Schoolbook" pitchFamily="18" charset="0"/>
                <a:ea typeface="宋体" charset="-122"/>
              </a:rPr>
              <a:t>’[</a:t>
            </a:r>
            <a:r>
              <a:rPr lang="en-US" altLang="zh-CN" sz="1700" i="1">
                <a:latin typeface="Century Schoolbook" pitchFamily="18" charset="0"/>
                <a:ea typeface="宋体" charset="-122"/>
              </a:rPr>
              <a:t>m</a:t>
            </a:r>
            <a:r>
              <a:rPr lang="en-US" altLang="zh-CN" sz="1700">
                <a:latin typeface="Century Schoolbook" pitchFamily="18" charset="0"/>
                <a:ea typeface="宋体" charset="-122"/>
              </a:rPr>
              <a:t>’]</a:t>
            </a:r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7645401" y="6057900"/>
            <a:ext cx="1295400" cy="228600"/>
          </a:xfrm>
          <a:prstGeom prst="rect">
            <a:avLst/>
          </a:prstGeom>
          <a:solidFill>
            <a:srgbClr val="2C9AA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zh-CN" sz="1700"/>
          </a:p>
        </p:txBody>
      </p:sp>
      <p:sp>
        <p:nvSpPr>
          <p:cNvPr id="22" name="Text Box 17"/>
          <p:cNvSpPr txBox="1">
            <a:spLocks noChangeArrowheads="1"/>
          </p:cNvSpPr>
          <p:nvPr/>
        </p:nvSpPr>
        <p:spPr bwMode="auto">
          <a:xfrm>
            <a:off x="7962901" y="2476500"/>
            <a:ext cx="1206500" cy="35394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700" i="1" dirty="0">
                <a:latin typeface="Century Schoolbook" pitchFamily="18" charset="0"/>
                <a:ea typeface="宋体" charset="-122"/>
              </a:rPr>
              <a:t>x</a:t>
            </a:r>
            <a:r>
              <a:rPr lang="en-US" altLang="zh-CN" sz="1700" dirty="0">
                <a:latin typeface="Century Schoolbook" pitchFamily="18" charset="0"/>
                <a:ea typeface="宋体" charset="-122"/>
              </a:rPr>
              <a:t>’[</a:t>
            </a:r>
            <a:r>
              <a:rPr lang="en-US" altLang="zh-CN" sz="1700" i="1" dirty="0">
                <a:latin typeface="Century Schoolbook" pitchFamily="18" charset="0"/>
                <a:ea typeface="宋体" charset="-122"/>
              </a:rPr>
              <a:t>m</a:t>
            </a:r>
            <a:r>
              <a:rPr lang="en-US" altLang="zh-CN" sz="1700" dirty="0">
                <a:latin typeface="Century Schoolbook" pitchFamily="18" charset="0"/>
                <a:ea typeface="宋体" charset="-122"/>
              </a:rPr>
              <a:t>’]</a:t>
            </a:r>
          </a:p>
        </p:txBody>
      </p:sp>
      <p:sp>
        <p:nvSpPr>
          <p:cNvPr id="23" name="Text Box 18"/>
          <p:cNvSpPr txBox="1">
            <a:spLocks noChangeArrowheads="1"/>
          </p:cNvSpPr>
          <p:nvPr/>
        </p:nvSpPr>
        <p:spPr bwMode="auto">
          <a:xfrm>
            <a:off x="6819901" y="6234112"/>
            <a:ext cx="1384300" cy="35394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700" i="1">
                <a:latin typeface="Century Schoolbook" pitchFamily="18" charset="0"/>
                <a:ea typeface="宋体" charset="-122"/>
              </a:rPr>
              <a:t>x</a:t>
            </a:r>
            <a:r>
              <a:rPr lang="en-US" altLang="zh-CN" sz="1700">
                <a:latin typeface="Century Schoolbook" pitchFamily="18" charset="0"/>
                <a:ea typeface="宋体" charset="-122"/>
              </a:rPr>
              <a:t>’[</a:t>
            </a:r>
            <a:r>
              <a:rPr lang="en-US" altLang="zh-CN" sz="1700" i="1">
                <a:latin typeface="Century Schoolbook" pitchFamily="18" charset="0"/>
                <a:ea typeface="宋体" charset="-122"/>
              </a:rPr>
              <a:t>m</a:t>
            </a:r>
            <a:r>
              <a:rPr lang="en-US" altLang="zh-CN" sz="1700">
                <a:latin typeface="Century Schoolbook" pitchFamily="18" charset="0"/>
                <a:ea typeface="宋体" charset="-122"/>
              </a:rPr>
              <a:t>’−</a:t>
            </a:r>
            <a:r>
              <a:rPr lang="en-US" altLang="zh-CN" sz="1700" i="1">
                <a:latin typeface="Century Schoolbook" pitchFamily="18" charset="0"/>
                <a:ea typeface="宋体" charset="-122"/>
              </a:rPr>
              <a:t>k</a:t>
            </a:r>
            <a:r>
              <a:rPr lang="en-US" altLang="zh-CN" sz="1700">
                <a:latin typeface="Century Schoolbook" pitchFamily="18" charset="0"/>
                <a:ea typeface="宋体" charset="-122"/>
              </a:rPr>
              <a:t>]</a:t>
            </a:r>
          </a:p>
        </p:txBody>
      </p:sp>
      <p:sp>
        <p:nvSpPr>
          <p:cNvPr id="24" name="Line 19"/>
          <p:cNvSpPr>
            <a:spLocks noChangeShapeType="1"/>
          </p:cNvSpPr>
          <p:nvPr/>
        </p:nvSpPr>
        <p:spPr bwMode="auto">
          <a:xfrm>
            <a:off x="5207001" y="4686300"/>
            <a:ext cx="3733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 sz="1700"/>
          </a:p>
        </p:txBody>
      </p:sp>
      <p:sp>
        <p:nvSpPr>
          <p:cNvPr id="25" name="Line 20"/>
          <p:cNvSpPr>
            <a:spLocks noChangeShapeType="1"/>
          </p:cNvSpPr>
          <p:nvPr/>
        </p:nvSpPr>
        <p:spPr bwMode="auto">
          <a:xfrm>
            <a:off x="5207001" y="5207000"/>
            <a:ext cx="3733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 sz="1700"/>
          </a:p>
        </p:txBody>
      </p:sp>
      <p:sp>
        <p:nvSpPr>
          <p:cNvPr id="26" name="Line 21"/>
          <p:cNvSpPr>
            <a:spLocks noChangeShapeType="1"/>
          </p:cNvSpPr>
          <p:nvPr/>
        </p:nvSpPr>
        <p:spPr bwMode="auto">
          <a:xfrm>
            <a:off x="5207001" y="3987800"/>
            <a:ext cx="3733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 sz="1700"/>
          </a:p>
        </p:txBody>
      </p:sp>
      <p:sp>
        <p:nvSpPr>
          <p:cNvPr id="27" name="Line 22"/>
          <p:cNvSpPr>
            <a:spLocks noChangeShapeType="1"/>
          </p:cNvSpPr>
          <p:nvPr/>
        </p:nvSpPr>
        <p:spPr bwMode="auto">
          <a:xfrm>
            <a:off x="6883401" y="5130800"/>
            <a:ext cx="838200" cy="10668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zh-CN" altLang="en-US" sz="1700"/>
          </a:p>
        </p:txBody>
      </p:sp>
      <p:sp>
        <p:nvSpPr>
          <p:cNvPr id="28" name="Line 23"/>
          <p:cNvSpPr>
            <a:spLocks noChangeShapeType="1"/>
          </p:cNvSpPr>
          <p:nvPr/>
        </p:nvSpPr>
        <p:spPr bwMode="auto">
          <a:xfrm>
            <a:off x="6883401" y="4521200"/>
            <a:ext cx="1447800" cy="16764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zh-CN" altLang="en-US" sz="1700"/>
          </a:p>
        </p:txBody>
      </p:sp>
      <p:sp>
        <p:nvSpPr>
          <p:cNvPr id="29" name="Line 24"/>
          <p:cNvSpPr>
            <a:spLocks noChangeShapeType="1"/>
          </p:cNvSpPr>
          <p:nvPr/>
        </p:nvSpPr>
        <p:spPr bwMode="auto">
          <a:xfrm>
            <a:off x="6883401" y="3987800"/>
            <a:ext cx="1981200" cy="22098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zh-CN" altLang="en-US" sz="1700"/>
          </a:p>
        </p:txBody>
      </p:sp>
      <p:sp>
        <p:nvSpPr>
          <p:cNvPr id="30" name="Text Box 25"/>
          <p:cNvSpPr txBox="1">
            <a:spLocks noChangeArrowheads="1"/>
          </p:cNvSpPr>
          <p:nvPr/>
        </p:nvSpPr>
        <p:spPr bwMode="auto">
          <a:xfrm>
            <a:off x="4673601" y="4406900"/>
            <a:ext cx="1028700" cy="35394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700" i="1">
                <a:latin typeface="Century Schoolbook" pitchFamily="18" charset="0"/>
                <a:ea typeface="宋体" charset="-122"/>
              </a:rPr>
              <a:t>p</a:t>
            </a:r>
            <a:r>
              <a:rPr lang="en-US" altLang="zh-CN" sz="1700">
                <a:latin typeface="Century Schoolbook" pitchFamily="18" charset="0"/>
                <a:ea typeface="宋体" charset="-122"/>
              </a:rPr>
              <a:t>’[</a:t>
            </a:r>
            <a:r>
              <a:rPr lang="en-US" altLang="zh-CN" sz="1700" i="1">
                <a:latin typeface="Century Schoolbook" pitchFamily="18" charset="0"/>
                <a:ea typeface="宋体" charset="-122"/>
              </a:rPr>
              <a:t>l</a:t>
            </a:r>
            <a:r>
              <a:rPr lang="en-US" altLang="zh-CN" sz="1700">
                <a:latin typeface="Century Schoolbook" pitchFamily="18" charset="0"/>
                <a:ea typeface="宋体" charset="-122"/>
              </a:rPr>
              <a:t>]</a:t>
            </a:r>
          </a:p>
        </p:txBody>
      </p:sp>
      <p:sp>
        <p:nvSpPr>
          <p:cNvPr id="31" name="Text Box 26"/>
          <p:cNvSpPr txBox="1">
            <a:spLocks noChangeArrowheads="1"/>
          </p:cNvSpPr>
          <p:nvPr/>
        </p:nvSpPr>
        <p:spPr bwMode="auto">
          <a:xfrm>
            <a:off x="4506912" y="4010165"/>
            <a:ext cx="1219200" cy="35394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700" i="1" dirty="0">
                <a:latin typeface="Century Schoolbook" pitchFamily="18" charset="0"/>
                <a:ea typeface="宋体" charset="-122"/>
              </a:rPr>
              <a:t>p</a:t>
            </a:r>
            <a:r>
              <a:rPr lang="en-US" altLang="zh-CN" sz="1700" dirty="0">
                <a:latin typeface="Century Schoolbook" pitchFamily="18" charset="0"/>
                <a:ea typeface="宋体" charset="-122"/>
              </a:rPr>
              <a:t>’[</a:t>
            </a:r>
            <a:r>
              <a:rPr lang="en-US" altLang="zh-CN" sz="1700" i="1" dirty="0">
                <a:latin typeface="Century Schoolbook" pitchFamily="18" charset="0"/>
                <a:ea typeface="宋体" charset="-122"/>
              </a:rPr>
              <a:t>l</a:t>
            </a:r>
            <a:r>
              <a:rPr lang="en-US" altLang="zh-CN" sz="1700" dirty="0">
                <a:latin typeface="Century Schoolbook" pitchFamily="18" charset="0"/>
                <a:ea typeface="宋体" charset="-122"/>
              </a:rPr>
              <a:t>−</a:t>
            </a:r>
            <a:r>
              <a:rPr lang="en-US" altLang="zh-CN" sz="1700" i="1" dirty="0">
                <a:latin typeface="Century Schoolbook" pitchFamily="18" charset="0"/>
                <a:ea typeface="宋体" charset="-122"/>
              </a:rPr>
              <a:t>k</a:t>
            </a:r>
            <a:r>
              <a:rPr lang="en-US" altLang="zh-CN" sz="1700" dirty="0">
                <a:latin typeface="Century Schoolbook" pitchFamily="18" charset="0"/>
                <a:ea typeface="宋体" charset="-122"/>
              </a:rPr>
              <a:t>]</a:t>
            </a:r>
          </a:p>
        </p:txBody>
      </p:sp>
      <p:sp>
        <p:nvSpPr>
          <p:cNvPr id="32" name="Text Box 27"/>
          <p:cNvSpPr txBox="1">
            <a:spLocks noChangeArrowheads="1"/>
          </p:cNvSpPr>
          <p:nvPr/>
        </p:nvSpPr>
        <p:spPr bwMode="auto">
          <a:xfrm>
            <a:off x="4495800" y="5102365"/>
            <a:ext cx="1219200" cy="35394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700" i="1">
                <a:latin typeface="Century Schoolbook" pitchFamily="18" charset="0"/>
                <a:ea typeface="宋体" charset="-122"/>
              </a:rPr>
              <a:t>p</a:t>
            </a:r>
            <a:r>
              <a:rPr lang="en-US" altLang="zh-CN" sz="1700">
                <a:latin typeface="Century Schoolbook" pitchFamily="18" charset="0"/>
                <a:ea typeface="宋体" charset="-122"/>
              </a:rPr>
              <a:t>’[</a:t>
            </a:r>
            <a:r>
              <a:rPr lang="en-US" altLang="zh-CN" sz="1700" i="1">
                <a:latin typeface="Century Schoolbook" pitchFamily="18" charset="0"/>
                <a:ea typeface="宋体" charset="-122"/>
              </a:rPr>
              <a:t>l</a:t>
            </a:r>
            <a:r>
              <a:rPr lang="en-US" altLang="zh-CN" sz="1700">
                <a:latin typeface="Century Schoolbook" pitchFamily="18" charset="0"/>
                <a:ea typeface="宋体" charset="-122"/>
              </a:rPr>
              <a:t>+</a:t>
            </a:r>
            <a:r>
              <a:rPr lang="en-US" altLang="zh-CN" sz="1700" i="1">
                <a:latin typeface="Century Schoolbook" pitchFamily="18" charset="0"/>
                <a:ea typeface="宋体" charset="-122"/>
              </a:rPr>
              <a:t>k</a:t>
            </a:r>
            <a:r>
              <a:rPr lang="en-US" altLang="zh-CN" sz="1700">
                <a:latin typeface="Century Schoolbook" pitchFamily="18" charset="0"/>
                <a:ea typeface="宋体" charset="-122"/>
              </a:rPr>
              <a:t>]</a:t>
            </a:r>
          </a:p>
        </p:txBody>
      </p:sp>
      <p:sp>
        <p:nvSpPr>
          <p:cNvPr id="33" name="Text Box 28"/>
          <p:cNvSpPr txBox="1">
            <a:spLocks noChangeArrowheads="1"/>
          </p:cNvSpPr>
          <p:nvPr/>
        </p:nvSpPr>
        <p:spPr bwMode="auto">
          <a:xfrm>
            <a:off x="4940301" y="2438400"/>
            <a:ext cx="876300" cy="35394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700" i="1" dirty="0">
                <a:latin typeface="Century Schoolbook" pitchFamily="18" charset="0"/>
                <a:ea typeface="宋体" charset="-122"/>
              </a:rPr>
              <a:t>x</a:t>
            </a:r>
            <a:r>
              <a:rPr lang="en-US" altLang="zh-CN" sz="1700" dirty="0">
                <a:latin typeface="Century Schoolbook" pitchFamily="18" charset="0"/>
                <a:ea typeface="宋体" charset="-122"/>
              </a:rPr>
              <a:t>’[1]</a:t>
            </a:r>
          </a:p>
        </p:txBody>
      </p:sp>
      <p:sp>
        <p:nvSpPr>
          <p:cNvPr id="34" name="Text Box 29"/>
          <p:cNvSpPr txBox="1">
            <a:spLocks noChangeArrowheads="1"/>
          </p:cNvSpPr>
          <p:nvPr/>
        </p:nvSpPr>
        <p:spPr bwMode="auto">
          <a:xfrm>
            <a:off x="4597400" y="2895600"/>
            <a:ext cx="1116013" cy="35394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1700" i="1" dirty="0">
                <a:latin typeface="Century Schoolbook" pitchFamily="18" charset="0"/>
                <a:ea typeface="宋体" charset="-122"/>
              </a:rPr>
              <a:t>p</a:t>
            </a:r>
            <a:r>
              <a:rPr lang="en-US" altLang="zh-CN" sz="1700" dirty="0">
                <a:latin typeface="Century Schoolbook" pitchFamily="18" charset="0"/>
                <a:ea typeface="宋体" charset="-122"/>
              </a:rPr>
              <a:t>’[1]</a:t>
            </a:r>
          </a:p>
        </p:txBody>
      </p:sp>
      <p:sp>
        <p:nvSpPr>
          <p:cNvPr id="35" name="Rectangle 30"/>
          <p:cNvSpPr>
            <a:spLocks noChangeArrowheads="1"/>
          </p:cNvSpPr>
          <p:nvPr/>
        </p:nvSpPr>
        <p:spPr bwMode="auto">
          <a:xfrm>
            <a:off x="6743701" y="3987800"/>
            <a:ext cx="228600" cy="1219200"/>
          </a:xfrm>
          <a:prstGeom prst="rect">
            <a:avLst/>
          </a:prstGeom>
          <a:solidFill>
            <a:srgbClr val="2C9AA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zh-CN" sz="1700"/>
          </a:p>
        </p:txBody>
      </p:sp>
      <p:graphicFrame>
        <p:nvGraphicFramePr>
          <p:cNvPr id="37" name="Object 36"/>
          <p:cNvGraphicFramePr>
            <a:graphicFrameLocks noChangeAspect="1"/>
          </p:cNvGraphicFramePr>
          <p:nvPr/>
        </p:nvGraphicFramePr>
        <p:xfrm>
          <a:off x="1219200" y="2679700"/>
          <a:ext cx="685800" cy="398417"/>
        </p:xfrm>
        <a:graphic>
          <a:graphicData uri="http://schemas.openxmlformats.org/presentationml/2006/ole">
            <p:oleObj spid="_x0000_s22530" name="Equation" r:id="rId3" imgW="393480" imgH="228600" progId="Equation.3">
              <p:embed/>
            </p:oleObj>
          </a:graphicData>
        </a:graphic>
      </p:graphicFrame>
      <p:graphicFrame>
        <p:nvGraphicFramePr>
          <p:cNvPr id="22532" name="Object 4"/>
          <p:cNvGraphicFramePr>
            <a:graphicFrameLocks noChangeAspect="1"/>
          </p:cNvGraphicFramePr>
          <p:nvPr/>
        </p:nvGraphicFramePr>
        <p:xfrm>
          <a:off x="1443038" y="3733800"/>
          <a:ext cx="1376362" cy="458788"/>
        </p:xfrm>
        <a:graphic>
          <a:graphicData uri="http://schemas.openxmlformats.org/presentationml/2006/ole">
            <p:oleObj spid="_x0000_s22532" name="Equation" r:id="rId4" imgW="685800" imgH="228600" progId="Equation.3">
              <p:embed/>
            </p:oleObj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/>
        </p:nvGraphicFramePr>
        <p:xfrm>
          <a:off x="2209800" y="2667000"/>
          <a:ext cx="889000" cy="381001"/>
        </p:xfrm>
        <a:graphic>
          <a:graphicData uri="http://schemas.openxmlformats.org/presentationml/2006/ole">
            <p:oleObj spid="_x0000_s22534" name="Equation" r:id="rId5" imgW="533160" imgH="228600" progId="Equation.3">
              <p:embed/>
            </p:oleObj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/>
        </p:nvGraphicFramePr>
        <p:xfrm>
          <a:off x="5008563" y="3600450"/>
          <a:ext cx="114300" cy="215900"/>
        </p:xfrm>
        <a:graphic>
          <a:graphicData uri="http://schemas.openxmlformats.org/presentationml/2006/ole">
            <p:oleObj spid="_x0000_s22535" name="Equation" r:id="rId6" imgW="114120" imgH="215640" progId="Equation.3">
              <p:embed/>
            </p:oleObj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/>
        </p:nvGraphicFramePr>
        <p:xfrm>
          <a:off x="2286000" y="3017520"/>
          <a:ext cx="685800" cy="411480"/>
        </p:xfrm>
        <a:graphic>
          <a:graphicData uri="http://schemas.openxmlformats.org/presentationml/2006/ole">
            <p:oleObj spid="_x0000_s22536" name="Equation" r:id="rId7" imgW="38088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Dynamic Programming Verification Using Signatures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000" dirty="0" smtClean="0"/>
              <a:t>When pattern is exhausted. We do mapping as the following.</a:t>
            </a:r>
            <a:endParaRPr lang="zh-CN" altLang="en-US" sz="2000" dirty="0"/>
          </a:p>
        </p:txBody>
      </p:sp>
      <p:sp>
        <p:nvSpPr>
          <p:cNvPr id="4" name="Rectangle 37"/>
          <p:cNvSpPr>
            <a:spLocks noChangeArrowheads="1"/>
          </p:cNvSpPr>
          <p:nvPr/>
        </p:nvSpPr>
        <p:spPr bwMode="auto">
          <a:xfrm>
            <a:off x="4838700" y="5626100"/>
            <a:ext cx="3200400" cy="2286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zh-CN"/>
          </a:p>
        </p:txBody>
      </p:sp>
      <p:sp>
        <p:nvSpPr>
          <p:cNvPr id="5" name="Rectangle 38"/>
          <p:cNvSpPr>
            <a:spLocks noChangeArrowheads="1"/>
          </p:cNvSpPr>
          <p:nvPr/>
        </p:nvSpPr>
        <p:spPr bwMode="auto">
          <a:xfrm>
            <a:off x="6819900" y="5626100"/>
            <a:ext cx="1219200" cy="228600"/>
          </a:xfrm>
          <a:prstGeom prst="rect">
            <a:avLst/>
          </a:prstGeom>
          <a:solidFill>
            <a:srgbClr val="2C9AA6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zh-CN"/>
          </a:p>
        </p:txBody>
      </p:sp>
      <p:sp>
        <p:nvSpPr>
          <p:cNvPr id="6" name="Text Box 39"/>
          <p:cNvSpPr txBox="1">
            <a:spLocks noChangeArrowheads="1"/>
          </p:cNvSpPr>
          <p:nvPr/>
        </p:nvSpPr>
        <p:spPr bwMode="auto">
          <a:xfrm>
            <a:off x="3962400" y="5397500"/>
            <a:ext cx="1028700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i="1">
                <a:latin typeface="Century Schoolbook" pitchFamily="18" charset="0"/>
                <a:ea typeface="宋体" charset="-122"/>
              </a:rPr>
              <a:t>p</a:t>
            </a:r>
            <a:r>
              <a:rPr lang="en-US" altLang="zh-CN" sz="2400">
                <a:latin typeface="Century Schoolbook" pitchFamily="18" charset="0"/>
                <a:ea typeface="宋体" charset="-122"/>
              </a:rPr>
              <a:t>’[</a:t>
            </a:r>
            <a:r>
              <a:rPr lang="en-US" altLang="zh-CN" sz="2400" i="1">
                <a:latin typeface="Century Schoolbook" pitchFamily="18" charset="0"/>
                <a:ea typeface="宋体" charset="-122"/>
              </a:rPr>
              <a:t>m</a:t>
            </a:r>
            <a:r>
              <a:rPr lang="en-US" altLang="zh-CN" sz="2400">
                <a:latin typeface="Century Schoolbook" pitchFamily="18" charset="0"/>
                <a:ea typeface="宋体" charset="-122"/>
              </a:rPr>
              <a:t>’]</a:t>
            </a:r>
          </a:p>
        </p:txBody>
      </p:sp>
      <p:sp>
        <p:nvSpPr>
          <p:cNvPr id="7" name="Rectangle 40"/>
          <p:cNvSpPr>
            <a:spLocks noChangeArrowheads="1"/>
          </p:cNvSpPr>
          <p:nvPr/>
        </p:nvSpPr>
        <p:spPr bwMode="auto">
          <a:xfrm>
            <a:off x="6819900" y="2578100"/>
            <a:ext cx="228600" cy="32766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zh-CN"/>
          </a:p>
        </p:txBody>
      </p:sp>
      <p:sp>
        <p:nvSpPr>
          <p:cNvPr id="8" name="Rectangle 41"/>
          <p:cNvSpPr>
            <a:spLocks noChangeArrowheads="1"/>
          </p:cNvSpPr>
          <p:nvPr/>
        </p:nvSpPr>
        <p:spPr bwMode="auto">
          <a:xfrm>
            <a:off x="7277100" y="5092700"/>
            <a:ext cx="254000" cy="76200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zh-CN"/>
          </a:p>
        </p:txBody>
      </p:sp>
      <p:sp>
        <p:nvSpPr>
          <p:cNvPr id="9" name="Line 42"/>
          <p:cNvSpPr>
            <a:spLocks noChangeShapeType="1"/>
          </p:cNvSpPr>
          <p:nvPr/>
        </p:nvSpPr>
        <p:spPr bwMode="auto">
          <a:xfrm>
            <a:off x="7429500" y="5092700"/>
            <a:ext cx="609600" cy="6858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Text Box 43"/>
          <p:cNvSpPr txBox="1">
            <a:spLocks noChangeArrowheads="1"/>
          </p:cNvSpPr>
          <p:nvPr/>
        </p:nvSpPr>
        <p:spPr bwMode="auto">
          <a:xfrm>
            <a:off x="6196013" y="5786438"/>
            <a:ext cx="1335087" cy="46196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i="1">
                <a:latin typeface="Century Schoolbook" pitchFamily="18" charset="0"/>
                <a:ea typeface="宋体" charset="-122"/>
              </a:rPr>
              <a:t>x</a:t>
            </a:r>
            <a:r>
              <a:rPr lang="en-US" altLang="zh-CN" sz="2400">
                <a:latin typeface="Century Schoolbook" pitchFamily="18" charset="0"/>
                <a:ea typeface="宋体" charset="-122"/>
              </a:rPr>
              <a:t>’[</a:t>
            </a:r>
            <a:r>
              <a:rPr lang="en-US" altLang="zh-CN" sz="2400" i="1">
                <a:latin typeface="Century Schoolbook" pitchFamily="18" charset="0"/>
                <a:ea typeface="宋体" charset="-122"/>
              </a:rPr>
              <a:t>m</a:t>
            </a:r>
            <a:r>
              <a:rPr lang="en-US" altLang="zh-CN" sz="2400">
                <a:latin typeface="Century Schoolbook" pitchFamily="18" charset="0"/>
                <a:ea typeface="宋体" charset="-122"/>
              </a:rPr>
              <a:t>’−</a:t>
            </a:r>
            <a:r>
              <a:rPr lang="en-US" altLang="zh-CN" sz="2400" i="1">
                <a:latin typeface="Century Schoolbook" pitchFamily="18" charset="0"/>
                <a:ea typeface="宋体" charset="-122"/>
              </a:rPr>
              <a:t>k</a:t>
            </a:r>
            <a:r>
              <a:rPr lang="en-US" altLang="zh-CN" sz="2400">
                <a:latin typeface="Century Schoolbook" pitchFamily="18" charset="0"/>
                <a:ea typeface="宋体" charset="-122"/>
              </a:rPr>
              <a:t>]</a:t>
            </a:r>
          </a:p>
        </p:txBody>
      </p:sp>
      <p:sp>
        <p:nvSpPr>
          <p:cNvPr id="11" name="Rectangle 44"/>
          <p:cNvSpPr>
            <a:spLocks noChangeArrowheads="1"/>
          </p:cNvSpPr>
          <p:nvPr/>
        </p:nvSpPr>
        <p:spPr bwMode="auto">
          <a:xfrm>
            <a:off x="7810500" y="2578100"/>
            <a:ext cx="228600" cy="32766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zh-CN"/>
          </a:p>
        </p:txBody>
      </p:sp>
      <p:sp>
        <p:nvSpPr>
          <p:cNvPr id="12" name="Text Box 45"/>
          <p:cNvSpPr txBox="1">
            <a:spLocks noChangeArrowheads="1"/>
          </p:cNvSpPr>
          <p:nvPr/>
        </p:nvSpPr>
        <p:spPr bwMode="auto">
          <a:xfrm>
            <a:off x="7429500" y="5778500"/>
            <a:ext cx="1371600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i="1">
                <a:latin typeface="Century Schoolbook" pitchFamily="18" charset="0"/>
                <a:ea typeface="宋体" charset="-122"/>
              </a:rPr>
              <a:t>x</a:t>
            </a:r>
            <a:r>
              <a:rPr lang="en-US" altLang="zh-CN" sz="2400">
                <a:latin typeface="Century Schoolbook" pitchFamily="18" charset="0"/>
                <a:ea typeface="宋体" charset="-122"/>
              </a:rPr>
              <a:t>’[</a:t>
            </a:r>
            <a:r>
              <a:rPr lang="en-US" altLang="zh-CN" sz="2400" i="1">
                <a:latin typeface="Century Schoolbook" pitchFamily="18" charset="0"/>
                <a:ea typeface="宋体" charset="-122"/>
              </a:rPr>
              <a:t>m</a:t>
            </a:r>
            <a:r>
              <a:rPr lang="en-US" altLang="zh-CN" sz="2400">
                <a:latin typeface="Century Schoolbook" pitchFamily="18" charset="0"/>
                <a:ea typeface="宋体" charset="-122"/>
              </a:rPr>
              <a:t>’+</a:t>
            </a:r>
            <a:r>
              <a:rPr lang="en-US" altLang="zh-CN" sz="2400" i="1">
                <a:latin typeface="Century Schoolbook" pitchFamily="18" charset="0"/>
                <a:ea typeface="宋体" charset="-122"/>
              </a:rPr>
              <a:t>k</a:t>
            </a:r>
            <a:r>
              <a:rPr lang="en-US" altLang="zh-CN" sz="2400">
                <a:latin typeface="Century Schoolbook" pitchFamily="18" charset="0"/>
                <a:ea typeface="宋体" charset="-122"/>
              </a:rPr>
              <a:t>]</a:t>
            </a:r>
          </a:p>
        </p:txBody>
      </p:sp>
      <p:sp>
        <p:nvSpPr>
          <p:cNvPr id="13" name="Line 46"/>
          <p:cNvSpPr>
            <a:spLocks noChangeShapeType="1"/>
          </p:cNvSpPr>
          <p:nvPr/>
        </p:nvSpPr>
        <p:spPr bwMode="auto">
          <a:xfrm>
            <a:off x="7429500" y="5397500"/>
            <a:ext cx="304800" cy="30480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Rectangle 47"/>
          <p:cNvSpPr>
            <a:spLocks noChangeArrowheads="1"/>
          </p:cNvSpPr>
          <p:nvPr/>
        </p:nvSpPr>
        <p:spPr bwMode="auto">
          <a:xfrm>
            <a:off x="6819900" y="5626100"/>
            <a:ext cx="457200" cy="22860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zh-CN"/>
          </a:p>
        </p:txBody>
      </p:sp>
      <p:sp>
        <p:nvSpPr>
          <p:cNvPr id="16" name="Rectangle 50"/>
          <p:cNvSpPr>
            <a:spLocks noChangeArrowheads="1"/>
          </p:cNvSpPr>
          <p:nvPr/>
        </p:nvSpPr>
        <p:spPr bwMode="auto">
          <a:xfrm>
            <a:off x="4838700" y="2578100"/>
            <a:ext cx="3200400" cy="32766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zh-CN"/>
          </a:p>
        </p:txBody>
      </p:sp>
      <p:sp>
        <p:nvSpPr>
          <p:cNvPr id="17" name="Text Box 51"/>
          <p:cNvSpPr txBox="1">
            <a:spLocks noChangeArrowheads="1"/>
          </p:cNvSpPr>
          <p:nvPr/>
        </p:nvSpPr>
        <p:spPr bwMode="auto">
          <a:xfrm>
            <a:off x="6946900" y="2146300"/>
            <a:ext cx="914400" cy="46196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400" i="1">
                <a:latin typeface="Century Schoolbook" pitchFamily="18" charset="0"/>
                <a:ea typeface="宋体" charset="-122"/>
              </a:rPr>
              <a:t>x</a:t>
            </a:r>
            <a:r>
              <a:rPr lang="en-US" altLang="zh-CN" sz="2400">
                <a:latin typeface="Century Schoolbook" pitchFamily="18" charset="0"/>
                <a:ea typeface="宋体" charset="-122"/>
              </a:rPr>
              <a:t>’[</a:t>
            </a:r>
            <a:r>
              <a:rPr lang="en-US" altLang="zh-CN" sz="2400" i="1">
                <a:latin typeface="Century Schoolbook" pitchFamily="18" charset="0"/>
                <a:ea typeface="宋体" charset="-122"/>
              </a:rPr>
              <a:t>l</a:t>
            </a:r>
            <a:r>
              <a:rPr lang="en-US" altLang="zh-CN" sz="2400">
                <a:latin typeface="Century Schoolbook" pitchFamily="18" charset="0"/>
                <a:ea typeface="宋体" charset="-122"/>
              </a:rPr>
              <a:t>]</a:t>
            </a:r>
          </a:p>
        </p:txBody>
      </p:sp>
      <p:sp>
        <p:nvSpPr>
          <p:cNvPr id="18" name="Rectangle 54"/>
          <p:cNvSpPr>
            <a:spLocks noChangeArrowheads="1"/>
          </p:cNvSpPr>
          <p:nvPr/>
        </p:nvSpPr>
        <p:spPr bwMode="auto">
          <a:xfrm>
            <a:off x="7289800" y="2578100"/>
            <a:ext cx="215900" cy="25146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Example : Using the Index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400" dirty="0" smtClean="0"/>
              <a:t>Input: </a:t>
            </a:r>
            <a:endParaRPr lang="zh-CN" alt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676400" y="2133600"/>
            <a:ext cx="396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X: … … [DC][CB][BEST][RO][DO]… …</a:t>
            </a:r>
            <a:endParaRPr lang="zh-CN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676400" y="25146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P:         [DC][AB][BEST][NR][OB]</a:t>
            </a:r>
            <a:endParaRPr lang="zh-CN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676400" y="2819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i="1" dirty="0" smtClean="0"/>
              <a:t>K</a:t>
            </a:r>
            <a:r>
              <a:rPr lang="en-US" altLang="zh-CN" dirty="0" smtClean="0"/>
              <a:t> = 2</a:t>
            </a:r>
            <a:endParaRPr lang="zh-CN" altLang="en-US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5511800" y="3640282"/>
            <a:ext cx="3556000" cy="2438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zh-CN"/>
          </a:p>
        </p:txBody>
      </p:sp>
      <p:sp>
        <p:nvSpPr>
          <p:cNvPr id="8" name="Line 5"/>
          <p:cNvSpPr>
            <a:spLocks noChangeShapeType="1"/>
          </p:cNvSpPr>
          <p:nvPr/>
        </p:nvSpPr>
        <p:spPr bwMode="auto">
          <a:xfrm>
            <a:off x="5054600" y="3259282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4419600" y="3259282"/>
            <a:ext cx="9906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Pattern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181600" y="3106882"/>
            <a:ext cx="6096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Text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11" name="Line 8"/>
          <p:cNvSpPr>
            <a:spLocks noChangeShapeType="1"/>
          </p:cNvSpPr>
          <p:nvPr/>
        </p:nvSpPr>
        <p:spPr bwMode="auto">
          <a:xfrm>
            <a:off x="5511800" y="4580082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2" name="Line 9"/>
          <p:cNvSpPr>
            <a:spLocks noChangeShapeType="1"/>
          </p:cNvSpPr>
          <p:nvPr/>
        </p:nvSpPr>
        <p:spPr bwMode="auto">
          <a:xfrm>
            <a:off x="5511800" y="4097482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>
            <a:off x="5511800" y="5049982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4" name="Line 11"/>
          <p:cNvSpPr>
            <a:spLocks noChangeShapeType="1"/>
          </p:cNvSpPr>
          <p:nvPr/>
        </p:nvSpPr>
        <p:spPr bwMode="auto">
          <a:xfrm flipH="1">
            <a:off x="7239000" y="3640282"/>
            <a:ext cx="254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5" name="Line 12"/>
          <p:cNvSpPr>
            <a:spLocks noChangeShapeType="1"/>
          </p:cNvSpPr>
          <p:nvPr/>
        </p:nvSpPr>
        <p:spPr bwMode="auto">
          <a:xfrm flipH="1">
            <a:off x="6019800" y="3640282"/>
            <a:ext cx="254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6" name="Line 13"/>
          <p:cNvSpPr>
            <a:spLocks noChangeShapeType="1"/>
          </p:cNvSpPr>
          <p:nvPr/>
        </p:nvSpPr>
        <p:spPr bwMode="auto">
          <a:xfrm flipH="1">
            <a:off x="6629400" y="3640282"/>
            <a:ext cx="254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7" name="Line 14"/>
          <p:cNvSpPr>
            <a:spLocks noChangeShapeType="1"/>
          </p:cNvSpPr>
          <p:nvPr/>
        </p:nvSpPr>
        <p:spPr bwMode="auto">
          <a:xfrm flipH="1">
            <a:off x="7848600" y="3640282"/>
            <a:ext cx="127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>
            <a:off x="8458200" y="3640282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66" name="Line 10"/>
          <p:cNvSpPr>
            <a:spLocks noChangeShapeType="1"/>
          </p:cNvSpPr>
          <p:nvPr/>
        </p:nvSpPr>
        <p:spPr bwMode="auto">
          <a:xfrm>
            <a:off x="5562600" y="5545282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68" name="Object 67"/>
          <p:cNvGraphicFramePr>
            <a:graphicFrameLocks noChangeAspect="1"/>
          </p:cNvGraphicFramePr>
          <p:nvPr/>
        </p:nvGraphicFramePr>
        <p:xfrm>
          <a:off x="2305050" y="6134100"/>
          <a:ext cx="666750" cy="571500"/>
        </p:xfrm>
        <a:graphic>
          <a:graphicData uri="http://schemas.openxmlformats.org/presentationml/2006/ole">
            <p:oleObj spid="_x0000_s23554" name="Equation" r:id="rId4" imgW="266400" imgH="228600" progId="Equation.3">
              <p:embed/>
            </p:oleObj>
          </a:graphicData>
        </a:graphic>
      </p:graphicFrame>
      <p:sp>
        <p:nvSpPr>
          <p:cNvPr id="69" name="Rectangle 4"/>
          <p:cNvSpPr>
            <a:spLocks noChangeArrowheads="1"/>
          </p:cNvSpPr>
          <p:nvPr/>
        </p:nvSpPr>
        <p:spPr bwMode="auto">
          <a:xfrm>
            <a:off x="1016000" y="3657600"/>
            <a:ext cx="3556000" cy="2438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zh-CN"/>
          </a:p>
        </p:txBody>
      </p:sp>
      <p:sp>
        <p:nvSpPr>
          <p:cNvPr id="70" name="Line 5"/>
          <p:cNvSpPr>
            <a:spLocks noChangeShapeType="1"/>
          </p:cNvSpPr>
          <p:nvPr/>
        </p:nvSpPr>
        <p:spPr bwMode="auto">
          <a:xfrm>
            <a:off x="558800" y="32766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1" name="Text Box 6"/>
          <p:cNvSpPr txBox="1">
            <a:spLocks noChangeArrowheads="1"/>
          </p:cNvSpPr>
          <p:nvPr/>
        </p:nvSpPr>
        <p:spPr bwMode="auto">
          <a:xfrm>
            <a:off x="-76200" y="3352800"/>
            <a:ext cx="9906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Pattern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72" name="Text Box 7"/>
          <p:cNvSpPr txBox="1">
            <a:spLocks noChangeArrowheads="1"/>
          </p:cNvSpPr>
          <p:nvPr/>
        </p:nvSpPr>
        <p:spPr bwMode="auto">
          <a:xfrm>
            <a:off x="685800" y="3124200"/>
            <a:ext cx="6096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Text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73" name="Line 8"/>
          <p:cNvSpPr>
            <a:spLocks noChangeShapeType="1"/>
          </p:cNvSpPr>
          <p:nvPr/>
        </p:nvSpPr>
        <p:spPr bwMode="auto">
          <a:xfrm>
            <a:off x="1016000" y="4597400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4" name="Line 9"/>
          <p:cNvSpPr>
            <a:spLocks noChangeShapeType="1"/>
          </p:cNvSpPr>
          <p:nvPr/>
        </p:nvSpPr>
        <p:spPr bwMode="auto">
          <a:xfrm>
            <a:off x="1016000" y="4114800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5" name="Line 10"/>
          <p:cNvSpPr>
            <a:spLocks noChangeShapeType="1"/>
          </p:cNvSpPr>
          <p:nvPr/>
        </p:nvSpPr>
        <p:spPr bwMode="auto">
          <a:xfrm>
            <a:off x="1016000" y="5067300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6" name="Line 11"/>
          <p:cNvSpPr>
            <a:spLocks noChangeShapeType="1"/>
          </p:cNvSpPr>
          <p:nvPr/>
        </p:nvSpPr>
        <p:spPr bwMode="auto">
          <a:xfrm flipH="1">
            <a:off x="2743200" y="3657600"/>
            <a:ext cx="254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7" name="Line 12"/>
          <p:cNvSpPr>
            <a:spLocks noChangeShapeType="1"/>
          </p:cNvSpPr>
          <p:nvPr/>
        </p:nvSpPr>
        <p:spPr bwMode="auto">
          <a:xfrm flipH="1">
            <a:off x="1524000" y="3657600"/>
            <a:ext cx="254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8" name="Line 13"/>
          <p:cNvSpPr>
            <a:spLocks noChangeShapeType="1"/>
          </p:cNvSpPr>
          <p:nvPr/>
        </p:nvSpPr>
        <p:spPr bwMode="auto">
          <a:xfrm flipH="1">
            <a:off x="2133600" y="3657600"/>
            <a:ext cx="254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9" name="Line 14"/>
          <p:cNvSpPr>
            <a:spLocks noChangeShapeType="1"/>
          </p:cNvSpPr>
          <p:nvPr/>
        </p:nvSpPr>
        <p:spPr bwMode="auto">
          <a:xfrm flipH="1">
            <a:off x="3352800" y="3657600"/>
            <a:ext cx="127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0" name="Line 15"/>
          <p:cNvSpPr>
            <a:spLocks noChangeShapeType="1"/>
          </p:cNvSpPr>
          <p:nvPr/>
        </p:nvSpPr>
        <p:spPr bwMode="auto">
          <a:xfrm>
            <a:off x="3962400" y="36576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1" name="Line 10"/>
          <p:cNvSpPr>
            <a:spLocks noChangeShapeType="1"/>
          </p:cNvSpPr>
          <p:nvPr/>
        </p:nvSpPr>
        <p:spPr bwMode="auto">
          <a:xfrm>
            <a:off x="1066800" y="5562600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82" name="Object 81"/>
          <p:cNvGraphicFramePr>
            <a:graphicFrameLocks noChangeAspect="1"/>
          </p:cNvGraphicFramePr>
          <p:nvPr/>
        </p:nvGraphicFramePr>
        <p:xfrm>
          <a:off x="6934200" y="6123132"/>
          <a:ext cx="753782" cy="582468"/>
        </p:xfrm>
        <a:graphic>
          <a:graphicData uri="http://schemas.openxmlformats.org/presentationml/2006/ole">
            <p:oleObj spid="_x0000_s23555" name="Equation" r:id="rId5" imgW="279360" imgH="215640" progId="Equation.3">
              <p:embed/>
            </p:oleObj>
          </a:graphicData>
        </a:graphic>
      </p:graphicFrame>
      <p:sp>
        <p:nvSpPr>
          <p:cNvPr id="83" name="TextBox 82"/>
          <p:cNvSpPr txBox="1"/>
          <p:nvPr/>
        </p:nvSpPr>
        <p:spPr>
          <a:xfrm>
            <a:off x="5257800" y="1371600"/>
            <a:ext cx="3505200" cy="923330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zh-CN" dirty="0" smtClean="0"/>
              <a:t>Q-gram “BEST” matches. We then use this q-gram’s multi-level signature index for filtering.</a:t>
            </a:r>
            <a:endParaRPr lang="zh-CN" altLang="en-US" dirty="0"/>
          </a:p>
        </p:txBody>
      </p:sp>
      <p:sp>
        <p:nvSpPr>
          <p:cNvPr id="36" name="Arc 35"/>
          <p:cNvSpPr/>
          <p:nvPr/>
        </p:nvSpPr>
        <p:spPr>
          <a:xfrm rot="20152878">
            <a:off x="3505200" y="1676400"/>
            <a:ext cx="1752600" cy="304800"/>
          </a:xfrm>
          <a:prstGeom prst="arc">
            <a:avLst>
              <a:gd name="adj1" fmla="val 10703982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38" name="Straight Arrow Connector 37"/>
          <p:cNvCxnSpPr/>
          <p:nvPr/>
        </p:nvCxnSpPr>
        <p:spPr>
          <a:xfrm rot="16200000" flipV="1">
            <a:off x="3448051" y="2495550"/>
            <a:ext cx="152399" cy="381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7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5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/>
      <p:bldP spid="10" grpId="0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66" grpId="0" animBg="1"/>
      <p:bldP spid="69" grpId="0" animBg="1"/>
      <p:bldP spid="70" grpId="0" animBg="1"/>
      <p:bldP spid="71" grpId="0"/>
      <p:bldP spid="72" grpId="0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83" grpId="0" animBg="1"/>
      <p:bldP spid="3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Motivation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000" dirty="0" smtClean="0"/>
              <a:t>As a consequence of the </a:t>
            </a:r>
            <a:r>
              <a:rPr lang="en-US" altLang="zh-CN" sz="2000" dirty="0" smtClean="0">
                <a:solidFill>
                  <a:srgbClr val="0070C0"/>
                </a:solidFill>
              </a:rPr>
              <a:t>burgeoning growth </a:t>
            </a:r>
            <a:r>
              <a:rPr lang="en-US" altLang="zh-CN" sz="2000" dirty="0" smtClean="0"/>
              <a:t>of data and the cost/technology </a:t>
            </a:r>
            <a:r>
              <a:rPr lang="en-US" altLang="zh-CN" sz="2000" dirty="0" smtClean="0">
                <a:solidFill>
                  <a:srgbClr val="0070C0"/>
                </a:solidFill>
              </a:rPr>
              <a:t>constraints against producing completely clean data</a:t>
            </a:r>
            <a:r>
              <a:rPr lang="en-US" altLang="zh-CN" sz="2000" dirty="0" smtClean="0"/>
              <a:t>, there is much </a:t>
            </a:r>
            <a:r>
              <a:rPr lang="en-US" altLang="zh-CN" sz="2000" dirty="0" smtClean="0">
                <a:solidFill>
                  <a:srgbClr val="0070C0"/>
                </a:solidFill>
              </a:rPr>
              <a:t>uncertainty</a:t>
            </a:r>
            <a:r>
              <a:rPr lang="en-US" altLang="zh-CN" sz="2000" dirty="0" smtClean="0"/>
              <a:t> in the data itself. </a:t>
            </a:r>
          </a:p>
        </p:txBody>
      </p:sp>
      <p:pic>
        <p:nvPicPr>
          <p:cNvPr id="4" name="Picture 3" descr="computational biology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4800" y="2950337"/>
            <a:ext cx="2667000" cy="2319131"/>
          </a:xfrm>
          <a:prstGeom prst="rect">
            <a:avLst/>
          </a:prstGeom>
        </p:spPr>
      </p:pic>
      <p:pic>
        <p:nvPicPr>
          <p:cNvPr id="5" name="Picture 4" descr="digital signal processing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39540" y="3821668"/>
            <a:ext cx="1394460" cy="20955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457200" y="5345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Computational biology</a:t>
            </a:r>
            <a:endParaRPr lang="zh-CN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733800" y="6031468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Signal processing </a:t>
            </a:r>
            <a:endParaRPr lang="zh-CN" altLang="en-US" dirty="0"/>
          </a:p>
        </p:txBody>
      </p:sp>
      <p:pic>
        <p:nvPicPr>
          <p:cNvPr id="8" name="Picture 7" descr="text retrieval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172200" y="3059668"/>
            <a:ext cx="1973580" cy="147828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477000" y="4812268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Text retrieval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Example : Using the Index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/>
          <a:lstStyle/>
          <a:p>
            <a:r>
              <a:rPr lang="en-US" altLang="zh-CN" sz="2400" dirty="0" smtClean="0"/>
              <a:t>Input</a:t>
            </a:r>
            <a:r>
              <a:rPr lang="en-US" altLang="zh-CN" dirty="0" smtClean="0"/>
              <a:t>: </a:t>
            </a:r>
            <a:endParaRPr lang="zh-CN" alt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76400" y="2133600"/>
            <a:ext cx="396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X: … … [DC][</a:t>
            </a:r>
            <a:r>
              <a:rPr lang="en-US" altLang="zh-CN" dirty="0" smtClean="0">
                <a:solidFill>
                  <a:srgbClr val="00B050"/>
                </a:solidFill>
              </a:rPr>
              <a:t>CB</a:t>
            </a:r>
            <a:r>
              <a:rPr lang="en-US" altLang="zh-CN" dirty="0" smtClean="0"/>
              <a:t>][BEST][</a:t>
            </a:r>
            <a:r>
              <a:rPr lang="en-US" altLang="zh-CN" dirty="0" smtClean="0">
                <a:solidFill>
                  <a:srgbClr val="00B050"/>
                </a:solidFill>
              </a:rPr>
              <a:t>RO</a:t>
            </a:r>
            <a:r>
              <a:rPr lang="en-US" altLang="zh-CN" dirty="0" smtClean="0"/>
              <a:t>][DO]… …</a:t>
            </a:r>
            <a:endParaRPr lang="zh-CN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676400" y="25146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P:         [</a:t>
            </a:r>
            <a:r>
              <a:rPr lang="en-US" altLang="zh-CN" dirty="0" smtClean="0">
                <a:solidFill>
                  <a:srgbClr val="00B050"/>
                </a:solidFill>
              </a:rPr>
              <a:t>DC</a:t>
            </a:r>
            <a:r>
              <a:rPr lang="en-US" altLang="zh-CN" dirty="0" smtClean="0"/>
              <a:t>][</a:t>
            </a:r>
            <a:r>
              <a:rPr lang="en-US" altLang="zh-CN" dirty="0" smtClean="0">
                <a:solidFill>
                  <a:srgbClr val="00B050"/>
                </a:solidFill>
              </a:rPr>
              <a:t>AB</a:t>
            </a:r>
            <a:r>
              <a:rPr lang="en-US" altLang="zh-CN" dirty="0" smtClean="0"/>
              <a:t>][BEST][</a:t>
            </a:r>
            <a:r>
              <a:rPr lang="en-US" altLang="zh-CN" dirty="0" smtClean="0">
                <a:solidFill>
                  <a:srgbClr val="00B050"/>
                </a:solidFill>
              </a:rPr>
              <a:t>NR</a:t>
            </a:r>
            <a:r>
              <a:rPr lang="en-US" altLang="zh-CN" dirty="0" smtClean="0"/>
              <a:t>][</a:t>
            </a:r>
            <a:r>
              <a:rPr lang="en-US" altLang="zh-CN" dirty="0" smtClean="0">
                <a:solidFill>
                  <a:srgbClr val="00B050"/>
                </a:solidFill>
              </a:rPr>
              <a:t>OB</a:t>
            </a:r>
            <a:r>
              <a:rPr lang="en-US" altLang="zh-CN" dirty="0" smtClean="0"/>
              <a:t>]</a:t>
            </a:r>
            <a:endParaRPr lang="zh-CN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676400" y="2819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i="1" dirty="0" smtClean="0"/>
              <a:t>K</a:t>
            </a:r>
            <a:r>
              <a:rPr lang="en-US" altLang="zh-CN" dirty="0" smtClean="0"/>
              <a:t> = 2</a:t>
            </a:r>
            <a:endParaRPr lang="zh-CN" altLang="en-US" dirty="0"/>
          </a:p>
        </p:txBody>
      </p:sp>
      <p:graphicFrame>
        <p:nvGraphicFramePr>
          <p:cNvPr id="68" name="Object 67"/>
          <p:cNvGraphicFramePr>
            <a:graphicFrameLocks noChangeAspect="1"/>
          </p:cNvGraphicFramePr>
          <p:nvPr/>
        </p:nvGraphicFramePr>
        <p:xfrm>
          <a:off x="2305050" y="6134100"/>
          <a:ext cx="666750" cy="571500"/>
        </p:xfrm>
        <a:graphic>
          <a:graphicData uri="http://schemas.openxmlformats.org/presentationml/2006/ole">
            <p:oleObj spid="_x0000_s24578" name="Equation" r:id="rId4" imgW="266400" imgH="228600" progId="Equation.3">
              <p:embed/>
            </p:oleObj>
          </a:graphicData>
        </a:graphic>
      </p:graphicFrame>
      <p:sp>
        <p:nvSpPr>
          <p:cNvPr id="69" name="Rectangle 4"/>
          <p:cNvSpPr>
            <a:spLocks noChangeArrowheads="1"/>
          </p:cNvSpPr>
          <p:nvPr/>
        </p:nvSpPr>
        <p:spPr bwMode="auto">
          <a:xfrm>
            <a:off x="1016000" y="3657600"/>
            <a:ext cx="3556000" cy="2438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zh-CN"/>
          </a:p>
        </p:txBody>
      </p:sp>
      <p:sp>
        <p:nvSpPr>
          <p:cNvPr id="70" name="Line 5"/>
          <p:cNvSpPr>
            <a:spLocks noChangeShapeType="1"/>
          </p:cNvSpPr>
          <p:nvPr/>
        </p:nvSpPr>
        <p:spPr bwMode="auto">
          <a:xfrm>
            <a:off x="558800" y="32766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1" name="Text Box 6"/>
          <p:cNvSpPr txBox="1">
            <a:spLocks noChangeArrowheads="1"/>
          </p:cNvSpPr>
          <p:nvPr/>
        </p:nvSpPr>
        <p:spPr bwMode="auto">
          <a:xfrm>
            <a:off x="-76200" y="3352800"/>
            <a:ext cx="9906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Pattern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72" name="Text Box 7"/>
          <p:cNvSpPr txBox="1">
            <a:spLocks noChangeArrowheads="1"/>
          </p:cNvSpPr>
          <p:nvPr/>
        </p:nvSpPr>
        <p:spPr bwMode="auto">
          <a:xfrm>
            <a:off x="533400" y="3048000"/>
            <a:ext cx="6096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Text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73" name="Line 8"/>
          <p:cNvSpPr>
            <a:spLocks noChangeShapeType="1"/>
          </p:cNvSpPr>
          <p:nvPr/>
        </p:nvSpPr>
        <p:spPr bwMode="auto">
          <a:xfrm flipV="1">
            <a:off x="1016000" y="4572000"/>
            <a:ext cx="3556000" cy="2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4" name="Line 9"/>
          <p:cNvSpPr>
            <a:spLocks noChangeShapeType="1"/>
          </p:cNvSpPr>
          <p:nvPr/>
        </p:nvSpPr>
        <p:spPr bwMode="auto">
          <a:xfrm>
            <a:off x="1016000" y="4114800"/>
            <a:ext cx="355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5" name="Line 10"/>
          <p:cNvSpPr>
            <a:spLocks noChangeShapeType="1"/>
          </p:cNvSpPr>
          <p:nvPr/>
        </p:nvSpPr>
        <p:spPr bwMode="auto">
          <a:xfrm flipV="1">
            <a:off x="1016000" y="5029200"/>
            <a:ext cx="3556000" cy="38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6" name="Line 11"/>
          <p:cNvSpPr>
            <a:spLocks noChangeShapeType="1"/>
          </p:cNvSpPr>
          <p:nvPr/>
        </p:nvSpPr>
        <p:spPr bwMode="auto">
          <a:xfrm flipH="1">
            <a:off x="2743200" y="3657600"/>
            <a:ext cx="254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7" name="Line 12"/>
          <p:cNvSpPr>
            <a:spLocks noChangeShapeType="1"/>
          </p:cNvSpPr>
          <p:nvPr/>
        </p:nvSpPr>
        <p:spPr bwMode="auto">
          <a:xfrm flipH="1">
            <a:off x="1524000" y="3657600"/>
            <a:ext cx="254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8" name="Line 13"/>
          <p:cNvSpPr>
            <a:spLocks noChangeShapeType="1"/>
          </p:cNvSpPr>
          <p:nvPr/>
        </p:nvSpPr>
        <p:spPr bwMode="auto">
          <a:xfrm flipH="1">
            <a:off x="2133600" y="3657600"/>
            <a:ext cx="254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9" name="Line 14"/>
          <p:cNvSpPr>
            <a:spLocks noChangeShapeType="1"/>
          </p:cNvSpPr>
          <p:nvPr/>
        </p:nvSpPr>
        <p:spPr bwMode="auto">
          <a:xfrm flipH="1">
            <a:off x="3352800" y="3657600"/>
            <a:ext cx="127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0" name="Line 15"/>
          <p:cNvSpPr>
            <a:spLocks noChangeShapeType="1"/>
          </p:cNvSpPr>
          <p:nvPr/>
        </p:nvSpPr>
        <p:spPr bwMode="auto">
          <a:xfrm>
            <a:off x="3962400" y="36576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1" name="Line 10"/>
          <p:cNvSpPr>
            <a:spLocks noChangeShapeType="1"/>
          </p:cNvSpPr>
          <p:nvPr/>
        </p:nvSpPr>
        <p:spPr bwMode="auto">
          <a:xfrm>
            <a:off x="1066800" y="5562600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82" name="Object 81"/>
          <p:cNvGraphicFramePr>
            <a:graphicFrameLocks noChangeAspect="1"/>
          </p:cNvGraphicFramePr>
          <p:nvPr/>
        </p:nvGraphicFramePr>
        <p:xfrm>
          <a:off x="6934200" y="6046932"/>
          <a:ext cx="753782" cy="582468"/>
        </p:xfrm>
        <a:graphic>
          <a:graphicData uri="http://schemas.openxmlformats.org/presentationml/2006/ole">
            <p:oleObj spid="_x0000_s24579" name="Equation" r:id="rId5" imgW="279360" imgH="215640" progId="Equation.3">
              <p:embed/>
            </p:oleObj>
          </a:graphicData>
        </a:graphic>
      </p:graphicFrame>
      <p:sp>
        <p:nvSpPr>
          <p:cNvPr id="38" name="Text Box 7"/>
          <p:cNvSpPr txBox="1">
            <a:spLocks noChangeArrowheads="1"/>
          </p:cNvSpPr>
          <p:nvPr/>
        </p:nvSpPr>
        <p:spPr bwMode="auto">
          <a:xfrm>
            <a:off x="1600200" y="3200400"/>
            <a:ext cx="5334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B’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2209800" y="3200400"/>
            <a:ext cx="5334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  C’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381000" y="4191000"/>
            <a:ext cx="5334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  B’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41" name="Text Box 7"/>
          <p:cNvSpPr txBox="1">
            <a:spLocks noChangeArrowheads="1"/>
          </p:cNvSpPr>
          <p:nvPr/>
        </p:nvSpPr>
        <p:spPr bwMode="auto">
          <a:xfrm>
            <a:off x="381000" y="4648200"/>
            <a:ext cx="5334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  A’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381000" y="5105400"/>
            <a:ext cx="5334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  C’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43" name="Text Box 7"/>
          <p:cNvSpPr txBox="1">
            <a:spLocks noChangeArrowheads="1"/>
          </p:cNvSpPr>
          <p:nvPr/>
        </p:nvSpPr>
        <p:spPr bwMode="auto">
          <a:xfrm>
            <a:off x="381000" y="5638800"/>
            <a:ext cx="5334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  D’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50" name="Text Box 7"/>
          <p:cNvSpPr txBox="1">
            <a:spLocks noChangeArrowheads="1"/>
          </p:cNvSpPr>
          <p:nvPr/>
        </p:nvSpPr>
        <p:spPr bwMode="auto">
          <a:xfrm>
            <a:off x="1066800" y="37338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0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51" name="Text Box 7"/>
          <p:cNvSpPr txBox="1">
            <a:spLocks noChangeArrowheads="1"/>
          </p:cNvSpPr>
          <p:nvPr/>
        </p:nvSpPr>
        <p:spPr bwMode="auto">
          <a:xfrm>
            <a:off x="1676400" y="37338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1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52" name="Text Box 7"/>
          <p:cNvSpPr txBox="1">
            <a:spLocks noChangeArrowheads="1"/>
          </p:cNvSpPr>
          <p:nvPr/>
        </p:nvSpPr>
        <p:spPr bwMode="auto">
          <a:xfrm>
            <a:off x="2286000" y="37338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2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53" name="Text Box 7"/>
          <p:cNvSpPr txBox="1">
            <a:spLocks noChangeArrowheads="1"/>
          </p:cNvSpPr>
          <p:nvPr/>
        </p:nvSpPr>
        <p:spPr bwMode="auto">
          <a:xfrm>
            <a:off x="1066800" y="41910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1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1676400" y="41910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0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55" name="Text Box 7"/>
          <p:cNvSpPr txBox="1">
            <a:spLocks noChangeArrowheads="1"/>
          </p:cNvSpPr>
          <p:nvPr/>
        </p:nvSpPr>
        <p:spPr bwMode="auto">
          <a:xfrm>
            <a:off x="2286000" y="41910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solidFill>
                  <a:srgbClr val="FF0000"/>
                </a:solidFill>
                <a:ea typeface="宋体" charset="-122"/>
              </a:rPr>
              <a:t>1</a:t>
            </a:r>
            <a:endParaRPr lang="en-US" altLang="zh-CN" i="1" dirty="0">
              <a:solidFill>
                <a:srgbClr val="FF0000"/>
              </a:solidFill>
              <a:ea typeface="宋体" charset="-122"/>
            </a:endParaRPr>
          </a:p>
        </p:txBody>
      </p:sp>
      <p:sp>
        <p:nvSpPr>
          <p:cNvPr id="56" name="Text Box 7"/>
          <p:cNvSpPr txBox="1">
            <a:spLocks noChangeArrowheads="1"/>
          </p:cNvSpPr>
          <p:nvPr/>
        </p:nvSpPr>
        <p:spPr bwMode="auto">
          <a:xfrm>
            <a:off x="1066800" y="46482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2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57" name="Text Box 7"/>
          <p:cNvSpPr txBox="1">
            <a:spLocks noChangeArrowheads="1"/>
          </p:cNvSpPr>
          <p:nvPr/>
        </p:nvSpPr>
        <p:spPr bwMode="auto">
          <a:xfrm>
            <a:off x="1676400" y="46482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1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58" name="Text Box 7"/>
          <p:cNvSpPr txBox="1">
            <a:spLocks noChangeArrowheads="1"/>
          </p:cNvSpPr>
          <p:nvPr/>
        </p:nvSpPr>
        <p:spPr bwMode="auto">
          <a:xfrm>
            <a:off x="2286000" y="46482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solidFill>
                  <a:srgbClr val="FFFF00"/>
                </a:solidFill>
                <a:ea typeface="宋体" charset="-122"/>
              </a:rPr>
              <a:t>1</a:t>
            </a:r>
            <a:endParaRPr lang="en-US" altLang="zh-CN" i="1" dirty="0">
              <a:solidFill>
                <a:srgbClr val="FFFF00"/>
              </a:solidFill>
              <a:ea typeface="宋体" charset="-122"/>
            </a:endParaRPr>
          </a:p>
        </p:txBody>
      </p:sp>
      <p:sp>
        <p:nvSpPr>
          <p:cNvPr id="59" name="Text Box 7"/>
          <p:cNvSpPr txBox="1">
            <a:spLocks noChangeArrowheads="1"/>
          </p:cNvSpPr>
          <p:nvPr/>
        </p:nvSpPr>
        <p:spPr bwMode="auto">
          <a:xfrm>
            <a:off x="1066800" y="5193268"/>
            <a:ext cx="3810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3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60" name="Text Box 7"/>
          <p:cNvSpPr txBox="1">
            <a:spLocks noChangeArrowheads="1"/>
          </p:cNvSpPr>
          <p:nvPr/>
        </p:nvSpPr>
        <p:spPr bwMode="auto">
          <a:xfrm>
            <a:off x="1676400" y="51816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2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2286000" y="51816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solidFill>
                  <a:srgbClr val="FFC000"/>
                </a:solidFill>
                <a:ea typeface="宋体" charset="-122"/>
              </a:rPr>
              <a:t>1</a:t>
            </a:r>
            <a:endParaRPr lang="en-US" altLang="zh-CN" i="1" dirty="0">
              <a:solidFill>
                <a:srgbClr val="FFC000"/>
              </a:solidFill>
              <a:ea typeface="宋体" charset="-122"/>
            </a:endParaRPr>
          </a:p>
        </p:txBody>
      </p:sp>
      <p:sp>
        <p:nvSpPr>
          <p:cNvPr id="62" name="Text Box 7"/>
          <p:cNvSpPr txBox="1">
            <a:spLocks noChangeArrowheads="1"/>
          </p:cNvSpPr>
          <p:nvPr/>
        </p:nvSpPr>
        <p:spPr bwMode="auto">
          <a:xfrm>
            <a:off x="1143000" y="57150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4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63" name="Text Box 7"/>
          <p:cNvSpPr txBox="1">
            <a:spLocks noChangeArrowheads="1"/>
          </p:cNvSpPr>
          <p:nvPr/>
        </p:nvSpPr>
        <p:spPr bwMode="auto">
          <a:xfrm>
            <a:off x="1676400" y="57150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3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2286000" y="57150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solidFill>
                  <a:srgbClr val="FFC000"/>
                </a:solidFill>
                <a:ea typeface="宋体" charset="-122"/>
              </a:rPr>
              <a:t>2</a:t>
            </a:r>
            <a:endParaRPr lang="en-US" altLang="zh-CN" i="1" dirty="0">
              <a:solidFill>
                <a:srgbClr val="FFC000"/>
              </a:solidFill>
              <a:ea typeface="宋体" charset="-122"/>
            </a:endParaRPr>
          </a:p>
        </p:txBody>
      </p:sp>
      <p:sp>
        <p:nvSpPr>
          <p:cNvPr id="65" name="Rectangle 4"/>
          <p:cNvSpPr>
            <a:spLocks noChangeArrowheads="1"/>
          </p:cNvSpPr>
          <p:nvPr/>
        </p:nvSpPr>
        <p:spPr bwMode="auto">
          <a:xfrm>
            <a:off x="5283200" y="3657600"/>
            <a:ext cx="3556000" cy="2438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zh-CN"/>
          </a:p>
        </p:txBody>
      </p:sp>
      <p:sp>
        <p:nvSpPr>
          <p:cNvPr id="67" name="Line 5"/>
          <p:cNvSpPr>
            <a:spLocks noChangeShapeType="1"/>
          </p:cNvSpPr>
          <p:nvPr/>
        </p:nvSpPr>
        <p:spPr bwMode="auto">
          <a:xfrm>
            <a:off x="4826000" y="32766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3" name="Text Box 6"/>
          <p:cNvSpPr txBox="1">
            <a:spLocks noChangeArrowheads="1"/>
          </p:cNvSpPr>
          <p:nvPr/>
        </p:nvSpPr>
        <p:spPr bwMode="auto">
          <a:xfrm>
            <a:off x="4191000" y="3352800"/>
            <a:ext cx="9906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Pattern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84" name="Line 8"/>
          <p:cNvSpPr>
            <a:spLocks noChangeShapeType="1"/>
          </p:cNvSpPr>
          <p:nvPr/>
        </p:nvSpPr>
        <p:spPr bwMode="auto">
          <a:xfrm flipV="1">
            <a:off x="5283200" y="4572000"/>
            <a:ext cx="3556000" cy="2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5" name="Line 9"/>
          <p:cNvSpPr>
            <a:spLocks noChangeShapeType="1"/>
          </p:cNvSpPr>
          <p:nvPr/>
        </p:nvSpPr>
        <p:spPr bwMode="auto">
          <a:xfrm>
            <a:off x="5283200" y="4114800"/>
            <a:ext cx="355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6" name="Line 10"/>
          <p:cNvSpPr>
            <a:spLocks noChangeShapeType="1"/>
          </p:cNvSpPr>
          <p:nvPr/>
        </p:nvSpPr>
        <p:spPr bwMode="auto">
          <a:xfrm>
            <a:off x="5283200" y="5067300"/>
            <a:ext cx="3556000" cy="381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7" name="Line 11"/>
          <p:cNvSpPr>
            <a:spLocks noChangeShapeType="1"/>
          </p:cNvSpPr>
          <p:nvPr/>
        </p:nvSpPr>
        <p:spPr bwMode="auto">
          <a:xfrm flipH="1">
            <a:off x="7010400" y="3657600"/>
            <a:ext cx="254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8" name="Line 12"/>
          <p:cNvSpPr>
            <a:spLocks noChangeShapeType="1"/>
          </p:cNvSpPr>
          <p:nvPr/>
        </p:nvSpPr>
        <p:spPr bwMode="auto">
          <a:xfrm flipH="1">
            <a:off x="5791200" y="3657600"/>
            <a:ext cx="254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9" name="Line 13"/>
          <p:cNvSpPr>
            <a:spLocks noChangeShapeType="1"/>
          </p:cNvSpPr>
          <p:nvPr/>
        </p:nvSpPr>
        <p:spPr bwMode="auto">
          <a:xfrm flipH="1">
            <a:off x="6400800" y="3657600"/>
            <a:ext cx="254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0" name="Line 14"/>
          <p:cNvSpPr>
            <a:spLocks noChangeShapeType="1"/>
          </p:cNvSpPr>
          <p:nvPr/>
        </p:nvSpPr>
        <p:spPr bwMode="auto">
          <a:xfrm flipH="1">
            <a:off x="7620000" y="3657600"/>
            <a:ext cx="127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1" name="Line 15"/>
          <p:cNvSpPr>
            <a:spLocks noChangeShapeType="1"/>
          </p:cNvSpPr>
          <p:nvPr/>
        </p:nvSpPr>
        <p:spPr bwMode="auto">
          <a:xfrm>
            <a:off x="8229600" y="36576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2" name="Line 10"/>
          <p:cNvSpPr>
            <a:spLocks noChangeShapeType="1"/>
          </p:cNvSpPr>
          <p:nvPr/>
        </p:nvSpPr>
        <p:spPr bwMode="auto">
          <a:xfrm>
            <a:off x="5334000" y="5562600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3" name="Text Box 7"/>
          <p:cNvSpPr txBox="1">
            <a:spLocks noChangeArrowheads="1"/>
          </p:cNvSpPr>
          <p:nvPr/>
        </p:nvSpPr>
        <p:spPr bwMode="auto">
          <a:xfrm>
            <a:off x="5867400" y="3200400"/>
            <a:ext cx="5334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R’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94" name="Text Box 7"/>
          <p:cNvSpPr txBox="1">
            <a:spLocks noChangeArrowheads="1"/>
          </p:cNvSpPr>
          <p:nvPr/>
        </p:nvSpPr>
        <p:spPr bwMode="auto">
          <a:xfrm>
            <a:off x="6477000" y="3200400"/>
            <a:ext cx="5334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  O’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95" name="Text Box 7"/>
          <p:cNvSpPr txBox="1">
            <a:spLocks noChangeArrowheads="1"/>
          </p:cNvSpPr>
          <p:nvPr/>
        </p:nvSpPr>
        <p:spPr bwMode="auto">
          <a:xfrm>
            <a:off x="4648200" y="4191000"/>
            <a:ext cx="5334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  N’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96" name="Text Box 7"/>
          <p:cNvSpPr txBox="1">
            <a:spLocks noChangeArrowheads="1"/>
          </p:cNvSpPr>
          <p:nvPr/>
        </p:nvSpPr>
        <p:spPr bwMode="auto">
          <a:xfrm>
            <a:off x="4648200" y="4648200"/>
            <a:ext cx="5334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  R’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97" name="Text Box 7"/>
          <p:cNvSpPr txBox="1">
            <a:spLocks noChangeArrowheads="1"/>
          </p:cNvSpPr>
          <p:nvPr/>
        </p:nvSpPr>
        <p:spPr bwMode="auto">
          <a:xfrm>
            <a:off x="4648200" y="5105400"/>
            <a:ext cx="5334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  O’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98" name="Text Box 7"/>
          <p:cNvSpPr txBox="1">
            <a:spLocks noChangeArrowheads="1"/>
          </p:cNvSpPr>
          <p:nvPr/>
        </p:nvSpPr>
        <p:spPr bwMode="auto">
          <a:xfrm>
            <a:off x="4648200" y="5638800"/>
            <a:ext cx="5334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  B’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99" name="Text Box 7"/>
          <p:cNvSpPr txBox="1">
            <a:spLocks noChangeArrowheads="1"/>
          </p:cNvSpPr>
          <p:nvPr/>
        </p:nvSpPr>
        <p:spPr bwMode="auto">
          <a:xfrm>
            <a:off x="5334000" y="37338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0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100" name="Text Box 7"/>
          <p:cNvSpPr txBox="1">
            <a:spLocks noChangeArrowheads="1"/>
          </p:cNvSpPr>
          <p:nvPr/>
        </p:nvSpPr>
        <p:spPr bwMode="auto">
          <a:xfrm>
            <a:off x="5943600" y="37338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1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101" name="Text Box 7"/>
          <p:cNvSpPr txBox="1">
            <a:spLocks noChangeArrowheads="1"/>
          </p:cNvSpPr>
          <p:nvPr/>
        </p:nvSpPr>
        <p:spPr bwMode="auto">
          <a:xfrm>
            <a:off x="6553200" y="37338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2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102" name="Text Box 7"/>
          <p:cNvSpPr txBox="1">
            <a:spLocks noChangeArrowheads="1"/>
          </p:cNvSpPr>
          <p:nvPr/>
        </p:nvSpPr>
        <p:spPr bwMode="auto">
          <a:xfrm>
            <a:off x="5334000" y="41910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1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103" name="Text Box 7"/>
          <p:cNvSpPr txBox="1">
            <a:spLocks noChangeArrowheads="1"/>
          </p:cNvSpPr>
          <p:nvPr/>
        </p:nvSpPr>
        <p:spPr bwMode="auto">
          <a:xfrm>
            <a:off x="5943600" y="4191000"/>
            <a:ext cx="3810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1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104" name="Text Box 7"/>
          <p:cNvSpPr txBox="1">
            <a:spLocks noChangeArrowheads="1"/>
          </p:cNvSpPr>
          <p:nvPr/>
        </p:nvSpPr>
        <p:spPr bwMode="auto">
          <a:xfrm>
            <a:off x="6553200" y="4191000"/>
            <a:ext cx="3810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solidFill>
                  <a:srgbClr val="FFC000"/>
                </a:solidFill>
                <a:ea typeface="宋体" charset="-122"/>
              </a:rPr>
              <a:t>2</a:t>
            </a:r>
            <a:endParaRPr lang="en-US" altLang="zh-CN" i="1" dirty="0">
              <a:solidFill>
                <a:srgbClr val="FFC000"/>
              </a:solidFill>
              <a:ea typeface="宋体" charset="-122"/>
            </a:endParaRPr>
          </a:p>
        </p:txBody>
      </p:sp>
      <p:sp>
        <p:nvSpPr>
          <p:cNvPr id="105" name="Text Box 7"/>
          <p:cNvSpPr txBox="1">
            <a:spLocks noChangeArrowheads="1"/>
          </p:cNvSpPr>
          <p:nvPr/>
        </p:nvSpPr>
        <p:spPr bwMode="auto">
          <a:xfrm>
            <a:off x="5334000" y="46482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2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106" name="Text Box 7"/>
          <p:cNvSpPr txBox="1">
            <a:spLocks noChangeArrowheads="1"/>
          </p:cNvSpPr>
          <p:nvPr/>
        </p:nvSpPr>
        <p:spPr bwMode="auto">
          <a:xfrm>
            <a:off x="5943600" y="46482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1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107" name="Text Box 7"/>
          <p:cNvSpPr txBox="1">
            <a:spLocks noChangeArrowheads="1"/>
          </p:cNvSpPr>
          <p:nvPr/>
        </p:nvSpPr>
        <p:spPr bwMode="auto">
          <a:xfrm>
            <a:off x="6553200" y="4648200"/>
            <a:ext cx="3810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solidFill>
                  <a:srgbClr val="FFC000"/>
                </a:solidFill>
                <a:ea typeface="宋体" charset="-122"/>
              </a:rPr>
              <a:t>2</a:t>
            </a:r>
            <a:endParaRPr lang="en-US" altLang="zh-CN" i="1" dirty="0">
              <a:solidFill>
                <a:srgbClr val="FFC000"/>
              </a:solidFill>
              <a:ea typeface="宋体" charset="-122"/>
            </a:endParaRPr>
          </a:p>
        </p:txBody>
      </p:sp>
      <p:sp>
        <p:nvSpPr>
          <p:cNvPr id="108" name="Text Box 7"/>
          <p:cNvSpPr txBox="1">
            <a:spLocks noChangeArrowheads="1"/>
          </p:cNvSpPr>
          <p:nvPr/>
        </p:nvSpPr>
        <p:spPr bwMode="auto">
          <a:xfrm>
            <a:off x="5334000" y="5193268"/>
            <a:ext cx="3810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3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109" name="Text Box 7"/>
          <p:cNvSpPr txBox="1">
            <a:spLocks noChangeArrowheads="1"/>
          </p:cNvSpPr>
          <p:nvPr/>
        </p:nvSpPr>
        <p:spPr bwMode="auto">
          <a:xfrm>
            <a:off x="5943600" y="51816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2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110" name="Text Box 7"/>
          <p:cNvSpPr txBox="1">
            <a:spLocks noChangeArrowheads="1"/>
          </p:cNvSpPr>
          <p:nvPr/>
        </p:nvSpPr>
        <p:spPr bwMode="auto">
          <a:xfrm>
            <a:off x="6553200" y="51816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solidFill>
                  <a:srgbClr val="C00000"/>
                </a:solidFill>
                <a:ea typeface="宋体" charset="-122"/>
              </a:rPr>
              <a:t>1</a:t>
            </a:r>
            <a:endParaRPr lang="en-US" altLang="zh-CN" i="1" dirty="0">
              <a:solidFill>
                <a:srgbClr val="C00000"/>
              </a:solidFill>
              <a:ea typeface="宋体" charset="-122"/>
            </a:endParaRPr>
          </a:p>
        </p:txBody>
      </p:sp>
      <p:sp>
        <p:nvSpPr>
          <p:cNvPr id="111" name="Text Box 7"/>
          <p:cNvSpPr txBox="1">
            <a:spLocks noChangeArrowheads="1"/>
          </p:cNvSpPr>
          <p:nvPr/>
        </p:nvSpPr>
        <p:spPr bwMode="auto">
          <a:xfrm>
            <a:off x="5410200" y="57150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4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112" name="Text Box 7"/>
          <p:cNvSpPr txBox="1">
            <a:spLocks noChangeArrowheads="1"/>
          </p:cNvSpPr>
          <p:nvPr/>
        </p:nvSpPr>
        <p:spPr bwMode="auto">
          <a:xfrm>
            <a:off x="5943600" y="57150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3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113" name="Text Box 7"/>
          <p:cNvSpPr txBox="1">
            <a:spLocks noChangeArrowheads="1"/>
          </p:cNvSpPr>
          <p:nvPr/>
        </p:nvSpPr>
        <p:spPr bwMode="auto">
          <a:xfrm>
            <a:off x="6553200" y="57150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solidFill>
                  <a:srgbClr val="FFC000"/>
                </a:solidFill>
                <a:ea typeface="宋体" charset="-122"/>
              </a:rPr>
              <a:t>2</a:t>
            </a:r>
            <a:endParaRPr lang="en-US" altLang="zh-CN" i="1" dirty="0">
              <a:solidFill>
                <a:srgbClr val="FFC000"/>
              </a:solidFill>
              <a:ea typeface="宋体" charset="-122"/>
            </a:endParaRPr>
          </a:p>
        </p:txBody>
      </p:sp>
      <p:sp>
        <p:nvSpPr>
          <p:cNvPr id="114" name="Text Box 7"/>
          <p:cNvSpPr txBox="1">
            <a:spLocks noChangeArrowheads="1"/>
          </p:cNvSpPr>
          <p:nvPr/>
        </p:nvSpPr>
        <p:spPr bwMode="auto">
          <a:xfrm>
            <a:off x="4876800" y="3135868"/>
            <a:ext cx="6096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Text</a:t>
            </a:r>
            <a:endParaRPr lang="en-US" altLang="zh-CN" i="1" dirty="0">
              <a:ea typeface="宋体" charset="-122"/>
            </a:endParaRPr>
          </a:p>
        </p:txBody>
      </p:sp>
      <p:graphicFrame>
        <p:nvGraphicFramePr>
          <p:cNvPr id="116" name="Object 115"/>
          <p:cNvGraphicFramePr>
            <a:graphicFrameLocks noChangeAspect="1"/>
          </p:cNvGraphicFramePr>
          <p:nvPr/>
        </p:nvGraphicFramePr>
        <p:xfrm>
          <a:off x="5689600" y="1371600"/>
          <a:ext cx="3302000" cy="571500"/>
        </p:xfrm>
        <a:graphic>
          <a:graphicData uri="http://schemas.openxmlformats.org/presentationml/2006/ole">
            <p:oleObj spid="_x0000_s24581" name="Equation" r:id="rId6" imgW="1320480" imgH="228600" progId="Equation.3">
              <p:embed/>
            </p:oleObj>
          </a:graphicData>
        </a:graphic>
      </p:graphicFrame>
      <p:sp>
        <p:nvSpPr>
          <p:cNvPr id="118" name="TextBox 117"/>
          <p:cNvSpPr txBox="1"/>
          <p:nvPr/>
        </p:nvSpPr>
        <p:spPr>
          <a:xfrm>
            <a:off x="5791200" y="1905000"/>
            <a:ext cx="3048000" cy="646331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zh-CN" dirty="0" smtClean="0"/>
              <a:t>Need to expand to next level of the index.</a:t>
            </a:r>
            <a:endParaRPr lang="zh-CN" altLang="en-US" dirty="0"/>
          </a:p>
        </p:txBody>
      </p:sp>
      <p:sp>
        <p:nvSpPr>
          <p:cNvPr id="115" name="TextBox 114"/>
          <p:cNvSpPr txBox="1"/>
          <p:nvPr/>
        </p:nvSpPr>
        <p:spPr>
          <a:xfrm>
            <a:off x="1981200" y="1295400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Use the first level signatures in the index tag.</a:t>
            </a:r>
            <a:endParaRPr lang="zh-CN" altLang="en-US" dirty="0"/>
          </a:p>
        </p:txBody>
      </p:sp>
      <p:cxnSp>
        <p:nvCxnSpPr>
          <p:cNvPr id="119" name="Straight Arrow Connector 118"/>
          <p:cNvCxnSpPr/>
          <p:nvPr/>
        </p:nvCxnSpPr>
        <p:spPr>
          <a:xfrm rot="5400000">
            <a:off x="2895600" y="2057400"/>
            <a:ext cx="2286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Arrow Connector 120"/>
          <p:cNvCxnSpPr/>
          <p:nvPr/>
        </p:nvCxnSpPr>
        <p:spPr>
          <a:xfrm>
            <a:off x="3810002" y="1981202"/>
            <a:ext cx="228599" cy="2285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1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0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3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6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8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1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9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3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4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70" grpId="0" animBg="1"/>
      <p:bldP spid="71" grpId="0"/>
      <p:bldP spid="72" grpId="0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38" grpId="0"/>
      <p:bldP spid="39" grpId="0"/>
      <p:bldP spid="40" grpId="0"/>
      <p:bldP spid="41" grpId="0"/>
      <p:bldP spid="42" grpId="0"/>
      <p:bldP spid="43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 animBg="1"/>
      <p:bldP spid="67" grpId="0" animBg="1"/>
      <p:bldP spid="83" grpId="0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/>
      <p:bldP spid="94" grpId="0"/>
      <p:bldP spid="95" grpId="0"/>
      <p:bldP spid="96" grpId="0"/>
      <p:bldP spid="97" grpId="0"/>
      <p:bldP spid="98" grpId="0"/>
      <p:bldP spid="99" grpId="0"/>
      <p:bldP spid="100" grpId="0"/>
      <p:bldP spid="101" grpId="0"/>
      <p:bldP spid="102" grpId="0"/>
      <p:bldP spid="103" grpId="0"/>
      <p:bldP spid="104" grpId="0"/>
      <p:bldP spid="105" grpId="0"/>
      <p:bldP spid="106" grpId="0"/>
      <p:bldP spid="107" grpId="0"/>
      <p:bldP spid="108" grpId="0"/>
      <p:bldP spid="109" grpId="0"/>
      <p:bldP spid="110" grpId="0"/>
      <p:bldP spid="111" grpId="0"/>
      <p:bldP spid="112" grpId="0"/>
      <p:bldP spid="113" grpId="0"/>
      <p:bldP spid="114" grpId="0"/>
      <p:bldP spid="11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Using the Index-Example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zh-CN" sz="2400" dirty="0" smtClean="0"/>
              <a:t>Input: </a:t>
            </a:r>
            <a:endParaRPr lang="zh-CN" alt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1676400" y="2133600"/>
            <a:ext cx="3962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X: … … [</a:t>
            </a:r>
            <a:r>
              <a:rPr lang="en-US" altLang="zh-CN" dirty="0" smtClean="0">
                <a:solidFill>
                  <a:srgbClr val="00B050"/>
                </a:solidFill>
              </a:rPr>
              <a:t>DC</a:t>
            </a:r>
            <a:r>
              <a:rPr lang="en-US" altLang="zh-CN" dirty="0" smtClean="0"/>
              <a:t>][</a:t>
            </a:r>
            <a:r>
              <a:rPr lang="en-US" altLang="zh-CN" dirty="0" smtClean="0">
                <a:solidFill>
                  <a:srgbClr val="00B050"/>
                </a:solidFill>
              </a:rPr>
              <a:t>CB</a:t>
            </a:r>
            <a:r>
              <a:rPr lang="en-US" altLang="zh-CN" dirty="0" smtClean="0"/>
              <a:t>][BEST][</a:t>
            </a:r>
            <a:r>
              <a:rPr lang="en-US" altLang="zh-CN" dirty="0" smtClean="0">
                <a:solidFill>
                  <a:srgbClr val="00B050"/>
                </a:solidFill>
              </a:rPr>
              <a:t>RO</a:t>
            </a:r>
            <a:r>
              <a:rPr lang="en-US" altLang="zh-CN" dirty="0" smtClean="0"/>
              <a:t>][</a:t>
            </a:r>
            <a:r>
              <a:rPr lang="en-US" altLang="zh-CN" dirty="0" smtClean="0">
                <a:solidFill>
                  <a:srgbClr val="00B050"/>
                </a:solidFill>
              </a:rPr>
              <a:t>DO</a:t>
            </a:r>
            <a:r>
              <a:rPr lang="en-US" altLang="zh-CN" dirty="0" smtClean="0"/>
              <a:t>]… …</a:t>
            </a:r>
            <a:endParaRPr lang="zh-CN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676400" y="25146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P:         [</a:t>
            </a:r>
            <a:r>
              <a:rPr lang="en-US" altLang="zh-CN" dirty="0" smtClean="0">
                <a:solidFill>
                  <a:srgbClr val="00B050"/>
                </a:solidFill>
              </a:rPr>
              <a:t>DC</a:t>
            </a:r>
            <a:r>
              <a:rPr lang="en-US" altLang="zh-CN" dirty="0" smtClean="0"/>
              <a:t>][</a:t>
            </a:r>
            <a:r>
              <a:rPr lang="en-US" altLang="zh-CN" dirty="0" smtClean="0">
                <a:solidFill>
                  <a:srgbClr val="00B050"/>
                </a:solidFill>
              </a:rPr>
              <a:t>AB</a:t>
            </a:r>
            <a:r>
              <a:rPr lang="en-US" altLang="zh-CN" dirty="0" smtClean="0"/>
              <a:t>][BEST][</a:t>
            </a:r>
            <a:r>
              <a:rPr lang="en-US" altLang="zh-CN" dirty="0" smtClean="0">
                <a:solidFill>
                  <a:srgbClr val="00B050"/>
                </a:solidFill>
              </a:rPr>
              <a:t>NR</a:t>
            </a:r>
            <a:r>
              <a:rPr lang="en-US" altLang="zh-CN" dirty="0" smtClean="0"/>
              <a:t>][</a:t>
            </a:r>
            <a:r>
              <a:rPr lang="en-US" altLang="zh-CN" dirty="0" smtClean="0">
                <a:solidFill>
                  <a:srgbClr val="00B050"/>
                </a:solidFill>
              </a:rPr>
              <a:t>OB</a:t>
            </a:r>
            <a:r>
              <a:rPr lang="en-US" altLang="zh-CN" dirty="0" smtClean="0"/>
              <a:t>]</a:t>
            </a:r>
            <a:endParaRPr lang="zh-CN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676400" y="28194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i="1" dirty="0" smtClean="0"/>
              <a:t>K</a:t>
            </a:r>
            <a:r>
              <a:rPr lang="en-US" altLang="zh-CN" dirty="0" smtClean="0"/>
              <a:t> = 2</a:t>
            </a:r>
            <a:endParaRPr lang="zh-CN" altLang="en-US" dirty="0"/>
          </a:p>
        </p:txBody>
      </p:sp>
      <p:graphicFrame>
        <p:nvGraphicFramePr>
          <p:cNvPr id="68" name="Object 67"/>
          <p:cNvGraphicFramePr>
            <a:graphicFrameLocks noChangeAspect="1"/>
          </p:cNvGraphicFramePr>
          <p:nvPr/>
        </p:nvGraphicFramePr>
        <p:xfrm>
          <a:off x="2305050" y="6134100"/>
          <a:ext cx="666750" cy="571500"/>
        </p:xfrm>
        <a:graphic>
          <a:graphicData uri="http://schemas.openxmlformats.org/presentationml/2006/ole">
            <p:oleObj spid="_x0000_s25602" name="Equation" r:id="rId4" imgW="266400" imgH="228600" progId="Equation.3">
              <p:embed/>
            </p:oleObj>
          </a:graphicData>
        </a:graphic>
      </p:graphicFrame>
      <p:sp>
        <p:nvSpPr>
          <p:cNvPr id="69" name="Rectangle 4"/>
          <p:cNvSpPr>
            <a:spLocks noChangeArrowheads="1"/>
          </p:cNvSpPr>
          <p:nvPr/>
        </p:nvSpPr>
        <p:spPr bwMode="auto">
          <a:xfrm>
            <a:off x="1016000" y="3657600"/>
            <a:ext cx="3556000" cy="2438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zh-CN"/>
          </a:p>
        </p:txBody>
      </p:sp>
      <p:sp>
        <p:nvSpPr>
          <p:cNvPr id="70" name="Line 5"/>
          <p:cNvSpPr>
            <a:spLocks noChangeShapeType="1"/>
          </p:cNvSpPr>
          <p:nvPr/>
        </p:nvSpPr>
        <p:spPr bwMode="auto">
          <a:xfrm>
            <a:off x="558800" y="32766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1" name="Text Box 6"/>
          <p:cNvSpPr txBox="1">
            <a:spLocks noChangeArrowheads="1"/>
          </p:cNvSpPr>
          <p:nvPr/>
        </p:nvSpPr>
        <p:spPr bwMode="auto">
          <a:xfrm>
            <a:off x="-76200" y="3352800"/>
            <a:ext cx="9906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Pattern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72" name="Text Box 7"/>
          <p:cNvSpPr txBox="1">
            <a:spLocks noChangeArrowheads="1"/>
          </p:cNvSpPr>
          <p:nvPr/>
        </p:nvSpPr>
        <p:spPr bwMode="auto">
          <a:xfrm>
            <a:off x="533400" y="3048000"/>
            <a:ext cx="6096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Text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73" name="Line 8"/>
          <p:cNvSpPr>
            <a:spLocks noChangeShapeType="1"/>
          </p:cNvSpPr>
          <p:nvPr/>
        </p:nvSpPr>
        <p:spPr bwMode="auto">
          <a:xfrm>
            <a:off x="1016000" y="4597400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4" name="Line 9"/>
          <p:cNvSpPr>
            <a:spLocks noChangeShapeType="1"/>
          </p:cNvSpPr>
          <p:nvPr/>
        </p:nvSpPr>
        <p:spPr bwMode="auto">
          <a:xfrm>
            <a:off x="1016000" y="4114800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5" name="Line 10"/>
          <p:cNvSpPr>
            <a:spLocks noChangeShapeType="1"/>
          </p:cNvSpPr>
          <p:nvPr/>
        </p:nvSpPr>
        <p:spPr bwMode="auto">
          <a:xfrm>
            <a:off x="1016000" y="5067300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6" name="Line 11"/>
          <p:cNvSpPr>
            <a:spLocks noChangeShapeType="1"/>
          </p:cNvSpPr>
          <p:nvPr/>
        </p:nvSpPr>
        <p:spPr bwMode="auto">
          <a:xfrm flipH="1">
            <a:off x="2743200" y="3657600"/>
            <a:ext cx="254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7" name="Line 12"/>
          <p:cNvSpPr>
            <a:spLocks noChangeShapeType="1"/>
          </p:cNvSpPr>
          <p:nvPr/>
        </p:nvSpPr>
        <p:spPr bwMode="auto">
          <a:xfrm flipH="1">
            <a:off x="1524000" y="3657600"/>
            <a:ext cx="254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8" name="Line 13"/>
          <p:cNvSpPr>
            <a:spLocks noChangeShapeType="1"/>
          </p:cNvSpPr>
          <p:nvPr/>
        </p:nvSpPr>
        <p:spPr bwMode="auto">
          <a:xfrm flipH="1">
            <a:off x="2133600" y="3657600"/>
            <a:ext cx="254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79" name="Line 14"/>
          <p:cNvSpPr>
            <a:spLocks noChangeShapeType="1"/>
          </p:cNvSpPr>
          <p:nvPr/>
        </p:nvSpPr>
        <p:spPr bwMode="auto">
          <a:xfrm flipH="1">
            <a:off x="3352800" y="3657600"/>
            <a:ext cx="127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0" name="Line 15"/>
          <p:cNvSpPr>
            <a:spLocks noChangeShapeType="1"/>
          </p:cNvSpPr>
          <p:nvPr/>
        </p:nvSpPr>
        <p:spPr bwMode="auto">
          <a:xfrm>
            <a:off x="3962400" y="36576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1" name="Line 10"/>
          <p:cNvSpPr>
            <a:spLocks noChangeShapeType="1"/>
          </p:cNvSpPr>
          <p:nvPr/>
        </p:nvSpPr>
        <p:spPr bwMode="auto">
          <a:xfrm>
            <a:off x="1066800" y="5562600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graphicFrame>
        <p:nvGraphicFramePr>
          <p:cNvPr id="82" name="Object 81"/>
          <p:cNvGraphicFramePr>
            <a:graphicFrameLocks noChangeAspect="1"/>
          </p:cNvGraphicFramePr>
          <p:nvPr/>
        </p:nvGraphicFramePr>
        <p:xfrm>
          <a:off x="6934200" y="6046932"/>
          <a:ext cx="753782" cy="582468"/>
        </p:xfrm>
        <a:graphic>
          <a:graphicData uri="http://schemas.openxmlformats.org/presentationml/2006/ole">
            <p:oleObj spid="_x0000_s25603" name="Equation" r:id="rId5" imgW="279360" imgH="215640" progId="Equation.3">
              <p:embed/>
            </p:oleObj>
          </a:graphicData>
        </a:graphic>
      </p:graphicFrame>
      <p:sp>
        <p:nvSpPr>
          <p:cNvPr id="38" name="Text Box 7"/>
          <p:cNvSpPr txBox="1">
            <a:spLocks noChangeArrowheads="1"/>
          </p:cNvSpPr>
          <p:nvPr/>
        </p:nvSpPr>
        <p:spPr bwMode="auto">
          <a:xfrm>
            <a:off x="1600200" y="3200400"/>
            <a:ext cx="5334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B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39" name="Text Box 7"/>
          <p:cNvSpPr txBox="1">
            <a:spLocks noChangeArrowheads="1"/>
          </p:cNvSpPr>
          <p:nvPr/>
        </p:nvSpPr>
        <p:spPr bwMode="auto">
          <a:xfrm>
            <a:off x="2209800" y="3200400"/>
            <a:ext cx="5334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  C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40" name="Text Box 7"/>
          <p:cNvSpPr txBox="1">
            <a:spLocks noChangeArrowheads="1"/>
          </p:cNvSpPr>
          <p:nvPr/>
        </p:nvSpPr>
        <p:spPr bwMode="auto">
          <a:xfrm>
            <a:off x="381000" y="4191000"/>
            <a:ext cx="5334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  B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41" name="Text Box 7"/>
          <p:cNvSpPr txBox="1">
            <a:spLocks noChangeArrowheads="1"/>
          </p:cNvSpPr>
          <p:nvPr/>
        </p:nvSpPr>
        <p:spPr bwMode="auto">
          <a:xfrm>
            <a:off x="381000" y="4648200"/>
            <a:ext cx="5334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  A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42" name="Text Box 7"/>
          <p:cNvSpPr txBox="1">
            <a:spLocks noChangeArrowheads="1"/>
          </p:cNvSpPr>
          <p:nvPr/>
        </p:nvSpPr>
        <p:spPr bwMode="auto">
          <a:xfrm>
            <a:off x="381000" y="5105400"/>
            <a:ext cx="5334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  C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43" name="Text Box 7"/>
          <p:cNvSpPr txBox="1">
            <a:spLocks noChangeArrowheads="1"/>
          </p:cNvSpPr>
          <p:nvPr/>
        </p:nvSpPr>
        <p:spPr bwMode="auto">
          <a:xfrm>
            <a:off x="381000" y="5638800"/>
            <a:ext cx="5334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  D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50" name="Text Box 7"/>
          <p:cNvSpPr txBox="1">
            <a:spLocks noChangeArrowheads="1"/>
          </p:cNvSpPr>
          <p:nvPr/>
        </p:nvSpPr>
        <p:spPr bwMode="auto">
          <a:xfrm>
            <a:off x="1066800" y="37338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0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51" name="Text Box 7"/>
          <p:cNvSpPr txBox="1">
            <a:spLocks noChangeArrowheads="1"/>
          </p:cNvSpPr>
          <p:nvPr/>
        </p:nvSpPr>
        <p:spPr bwMode="auto">
          <a:xfrm>
            <a:off x="1676400" y="37338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1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52" name="Text Box 7"/>
          <p:cNvSpPr txBox="1">
            <a:spLocks noChangeArrowheads="1"/>
          </p:cNvSpPr>
          <p:nvPr/>
        </p:nvSpPr>
        <p:spPr bwMode="auto">
          <a:xfrm>
            <a:off x="2286000" y="37338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2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53" name="Text Box 7"/>
          <p:cNvSpPr txBox="1">
            <a:spLocks noChangeArrowheads="1"/>
          </p:cNvSpPr>
          <p:nvPr/>
        </p:nvSpPr>
        <p:spPr bwMode="auto">
          <a:xfrm>
            <a:off x="1066800" y="41910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1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54" name="Text Box 7"/>
          <p:cNvSpPr txBox="1">
            <a:spLocks noChangeArrowheads="1"/>
          </p:cNvSpPr>
          <p:nvPr/>
        </p:nvSpPr>
        <p:spPr bwMode="auto">
          <a:xfrm>
            <a:off x="1676400" y="41910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0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55" name="Text Box 7"/>
          <p:cNvSpPr txBox="1">
            <a:spLocks noChangeArrowheads="1"/>
          </p:cNvSpPr>
          <p:nvPr/>
        </p:nvSpPr>
        <p:spPr bwMode="auto">
          <a:xfrm>
            <a:off x="2286000" y="41910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1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56" name="Text Box 7"/>
          <p:cNvSpPr txBox="1">
            <a:spLocks noChangeArrowheads="1"/>
          </p:cNvSpPr>
          <p:nvPr/>
        </p:nvSpPr>
        <p:spPr bwMode="auto">
          <a:xfrm>
            <a:off x="1066800" y="46482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2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57" name="Text Box 7"/>
          <p:cNvSpPr txBox="1">
            <a:spLocks noChangeArrowheads="1"/>
          </p:cNvSpPr>
          <p:nvPr/>
        </p:nvSpPr>
        <p:spPr bwMode="auto">
          <a:xfrm>
            <a:off x="1676400" y="46482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1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58" name="Text Box 7"/>
          <p:cNvSpPr txBox="1">
            <a:spLocks noChangeArrowheads="1"/>
          </p:cNvSpPr>
          <p:nvPr/>
        </p:nvSpPr>
        <p:spPr bwMode="auto">
          <a:xfrm>
            <a:off x="2286000" y="46482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1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59" name="Text Box 7"/>
          <p:cNvSpPr txBox="1">
            <a:spLocks noChangeArrowheads="1"/>
          </p:cNvSpPr>
          <p:nvPr/>
        </p:nvSpPr>
        <p:spPr bwMode="auto">
          <a:xfrm>
            <a:off x="1066800" y="5193268"/>
            <a:ext cx="3810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3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60" name="Text Box 7"/>
          <p:cNvSpPr txBox="1">
            <a:spLocks noChangeArrowheads="1"/>
          </p:cNvSpPr>
          <p:nvPr/>
        </p:nvSpPr>
        <p:spPr bwMode="auto">
          <a:xfrm>
            <a:off x="1676400" y="51816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2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61" name="Text Box 7"/>
          <p:cNvSpPr txBox="1">
            <a:spLocks noChangeArrowheads="1"/>
          </p:cNvSpPr>
          <p:nvPr/>
        </p:nvSpPr>
        <p:spPr bwMode="auto">
          <a:xfrm>
            <a:off x="2286000" y="51816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1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62" name="Text Box 7"/>
          <p:cNvSpPr txBox="1">
            <a:spLocks noChangeArrowheads="1"/>
          </p:cNvSpPr>
          <p:nvPr/>
        </p:nvSpPr>
        <p:spPr bwMode="auto">
          <a:xfrm>
            <a:off x="1143000" y="57150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4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63" name="Text Box 7"/>
          <p:cNvSpPr txBox="1">
            <a:spLocks noChangeArrowheads="1"/>
          </p:cNvSpPr>
          <p:nvPr/>
        </p:nvSpPr>
        <p:spPr bwMode="auto">
          <a:xfrm>
            <a:off x="1676400" y="57150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3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64" name="Text Box 7"/>
          <p:cNvSpPr txBox="1">
            <a:spLocks noChangeArrowheads="1"/>
          </p:cNvSpPr>
          <p:nvPr/>
        </p:nvSpPr>
        <p:spPr bwMode="auto">
          <a:xfrm>
            <a:off x="2286000" y="57150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solidFill>
                  <a:srgbClr val="FFC000"/>
                </a:solidFill>
                <a:ea typeface="宋体" charset="-122"/>
              </a:rPr>
              <a:t>2</a:t>
            </a:r>
            <a:endParaRPr lang="en-US" altLang="zh-CN" i="1" dirty="0">
              <a:solidFill>
                <a:srgbClr val="FFC000"/>
              </a:solidFill>
              <a:ea typeface="宋体" charset="-122"/>
            </a:endParaRPr>
          </a:p>
        </p:txBody>
      </p:sp>
      <p:sp>
        <p:nvSpPr>
          <p:cNvPr id="65" name="Rectangle 4"/>
          <p:cNvSpPr>
            <a:spLocks noChangeArrowheads="1"/>
          </p:cNvSpPr>
          <p:nvPr/>
        </p:nvSpPr>
        <p:spPr bwMode="auto">
          <a:xfrm>
            <a:off x="5283200" y="3657600"/>
            <a:ext cx="3556000" cy="2438400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zh-CN" altLang="zh-CN"/>
          </a:p>
        </p:txBody>
      </p:sp>
      <p:sp>
        <p:nvSpPr>
          <p:cNvPr id="67" name="Line 5"/>
          <p:cNvSpPr>
            <a:spLocks noChangeShapeType="1"/>
          </p:cNvSpPr>
          <p:nvPr/>
        </p:nvSpPr>
        <p:spPr bwMode="auto">
          <a:xfrm>
            <a:off x="4826000" y="3276600"/>
            <a:ext cx="45720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3" name="Text Box 6"/>
          <p:cNvSpPr txBox="1">
            <a:spLocks noChangeArrowheads="1"/>
          </p:cNvSpPr>
          <p:nvPr/>
        </p:nvSpPr>
        <p:spPr bwMode="auto">
          <a:xfrm>
            <a:off x="4191000" y="3352800"/>
            <a:ext cx="9906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Pattern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84" name="Line 8"/>
          <p:cNvSpPr>
            <a:spLocks noChangeShapeType="1"/>
          </p:cNvSpPr>
          <p:nvPr/>
        </p:nvSpPr>
        <p:spPr bwMode="auto">
          <a:xfrm>
            <a:off x="5283200" y="4597400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5" name="Line 9"/>
          <p:cNvSpPr>
            <a:spLocks noChangeShapeType="1"/>
          </p:cNvSpPr>
          <p:nvPr/>
        </p:nvSpPr>
        <p:spPr bwMode="auto">
          <a:xfrm>
            <a:off x="5283200" y="4114800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6" name="Line 10"/>
          <p:cNvSpPr>
            <a:spLocks noChangeShapeType="1"/>
          </p:cNvSpPr>
          <p:nvPr/>
        </p:nvSpPr>
        <p:spPr bwMode="auto">
          <a:xfrm>
            <a:off x="5283200" y="5067300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7" name="Line 11"/>
          <p:cNvSpPr>
            <a:spLocks noChangeShapeType="1"/>
          </p:cNvSpPr>
          <p:nvPr/>
        </p:nvSpPr>
        <p:spPr bwMode="auto">
          <a:xfrm flipH="1">
            <a:off x="7010400" y="3657600"/>
            <a:ext cx="254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8" name="Line 12"/>
          <p:cNvSpPr>
            <a:spLocks noChangeShapeType="1"/>
          </p:cNvSpPr>
          <p:nvPr/>
        </p:nvSpPr>
        <p:spPr bwMode="auto">
          <a:xfrm flipH="1">
            <a:off x="5791200" y="3657600"/>
            <a:ext cx="254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89" name="Line 13"/>
          <p:cNvSpPr>
            <a:spLocks noChangeShapeType="1"/>
          </p:cNvSpPr>
          <p:nvPr/>
        </p:nvSpPr>
        <p:spPr bwMode="auto">
          <a:xfrm flipH="1">
            <a:off x="6400800" y="3657600"/>
            <a:ext cx="254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0" name="Line 14"/>
          <p:cNvSpPr>
            <a:spLocks noChangeShapeType="1"/>
          </p:cNvSpPr>
          <p:nvPr/>
        </p:nvSpPr>
        <p:spPr bwMode="auto">
          <a:xfrm flipH="1">
            <a:off x="7620000" y="3657600"/>
            <a:ext cx="1270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1" name="Line 15"/>
          <p:cNvSpPr>
            <a:spLocks noChangeShapeType="1"/>
          </p:cNvSpPr>
          <p:nvPr/>
        </p:nvSpPr>
        <p:spPr bwMode="auto">
          <a:xfrm>
            <a:off x="8229600" y="3657600"/>
            <a:ext cx="0" cy="2438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2" name="Line 10"/>
          <p:cNvSpPr>
            <a:spLocks noChangeShapeType="1"/>
          </p:cNvSpPr>
          <p:nvPr/>
        </p:nvSpPr>
        <p:spPr bwMode="auto">
          <a:xfrm>
            <a:off x="5334000" y="5562600"/>
            <a:ext cx="3505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3" name="Text Box 7"/>
          <p:cNvSpPr txBox="1">
            <a:spLocks noChangeArrowheads="1"/>
          </p:cNvSpPr>
          <p:nvPr/>
        </p:nvSpPr>
        <p:spPr bwMode="auto">
          <a:xfrm>
            <a:off x="5867400" y="3200400"/>
            <a:ext cx="5334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R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94" name="Text Box 7"/>
          <p:cNvSpPr txBox="1">
            <a:spLocks noChangeArrowheads="1"/>
          </p:cNvSpPr>
          <p:nvPr/>
        </p:nvSpPr>
        <p:spPr bwMode="auto">
          <a:xfrm>
            <a:off x="6477000" y="3200400"/>
            <a:ext cx="5334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  O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95" name="Text Box 7"/>
          <p:cNvSpPr txBox="1">
            <a:spLocks noChangeArrowheads="1"/>
          </p:cNvSpPr>
          <p:nvPr/>
        </p:nvSpPr>
        <p:spPr bwMode="auto">
          <a:xfrm>
            <a:off x="4648200" y="4191000"/>
            <a:ext cx="5334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  N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96" name="Text Box 7"/>
          <p:cNvSpPr txBox="1">
            <a:spLocks noChangeArrowheads="1"/>
          </p:cNvSpPr>
          <p:nvPr/>
        </p:nvSpPr>
        <p:spPr bwMode="auto">
          <a:xfrm>
            <a:off x="4648200" y="4648200"/>
            <a:ext cx="5334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  R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97" name="Text Box 7"/>
          <p:cNvSpPr txBox="1">
            <a:spLocks noChangeArrowheads="1"/>
          </p:cNvSpPr>
          <p:nvPr/>
        </p:nvSpPr>
        <p:spPr bwMode="auto">
          <a:xfrm>
            <a:off x="4648200" y="5105400"/>
            <a:ext cx="5334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  O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98" name="Text Box 7"/>
          <p:cNvSpPr txBox="1">
            <a:spLocks noChangeArrowheads="1"/>
          </p:cNvSpPr>
          <p:nvPr/>
        </p:nvSpPr>
        <p:spPr bwMode="auto">
          <a:xfrm>
            <a:off x="4648200" y="5638800"/>
            <a:ext cx="5334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  B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99" name="Text Box 7"/>
          <p:cNvSpPr txBox="1">
            <a:spLocks noChangeArrowheads="1"/>
          </p:cNvSpPr>
          <p:nvPr/>
        </p:nvSpPr>
        <p:spPr bwMode="auto">
          <a:xfrm>
            <a:off x="5334000" y="37338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0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100" name="Text Box 7"/>
          <p:cNvSpPr txBox="1">
            <a:spLocks noChangeArrowheads="1"/>
          </p:cNvSpPr>
          <p:nvPr/>
        </p:nvSpPr>
        <p:spPr bwMode="auto">
          <a:xfrm>
            <a:off x="5943600" y="37338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1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101" name="Text Box 7"/>
          <p:cNvSpPr txBox="1">
            <a:spLocks noChangeArrowheads="1"/>
          </p:cNvSpPr>
          <p:nvPr/>
        </p:nvSpPr>
        <p:spPr bwMode="auto">
          <a:xfrm>
            <a:off x="6553200" y="37338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2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102" name="Text Box 7"/>
          <p:cNvSpPr txBox="1">
            <a:spLocks noChangeArrowheads="1"/>
          </p:cNvSpPr>
          <p:nvPr/>
        </p:nvSpPr>
        <p:spPr bwMode="auto">
          <a:xfrm>
            <a:off x="5334000" y="41910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1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103" name="Text Box 7"/>
          <p:cNvSpPr txBox="1">
            <a:spLocks noChangeArrowheads="1"/>
          </p:cNvSpPr>
          <p:nvPr/>
        </p:nvSpPr>
        <p:spPr bwMode="auto">
          <a:xfrm>
            <a:off x="5943600" y="4191000"/>
            <a:ext cx="3810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1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104" name="Text Box 7"/>
          <p:cNvSpPr txBox="1">
            <a:spLocks noChangeArrowheads="1"/>
          </p:cNvSpPr>
          <p:nvPr/>
        </p:nvSpPr>
        <p:spPr bwMode="auto">
          <a:xfrm>
            <a:off x="6553200" y="4191000"/>
            <a:ext cx="3810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2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105" name="Text Box 7"/>
          <p:cNvSpPr txBox="1">
            <a:spLocks noChangeArrowheads="1"/>
          </p:cNvSpPr>
          <p:nvPr/>
        </p:nvSpPr>
        <p:spPr bwMode="auto">
          <a:xfrm>
            <a:off x="5334000" y="46482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2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106" name="Text Box 7"/>
          <p:cNvSpPr txBox="1">
            <a:spLocks noChangeArrowheads="1"/>
          </p:cNvSpPr>
          <p:nvPr/>
        </p:nvSpPr>
        <p:spPr bwMode="auto">
          <a:xfrm>
            <a:off x="5943600" y="46482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1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107" name="Text Box 7"/>
          <p:cNvSpPr txBox="1">
            <a:spLocks noChangeArrowheads="1"/>
          </p:cNvSpPr>
          <p:nvPr/>
        </p:nvSpPr>
        <p:spPr bwMode="auto">
          <a:xfrm>
            <a:off x="6553200" y="4648200"/>
            <a:ext cx="3810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2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108" name="Text Box 7"/>
          <p:cNvSpPr txBox="1">
            <a:spLocks noChangeArrowheads="1"/>
          </p:cNvSpPr>
          <p:nvPr/>
        </p:nvSpPr>
        <p:spPr bwMode="auto">
          <a:xfrm>
            <a:off x="5334000" y="5193268"/>
            <a:ext cx="3810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3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109" name="Text Box 7"/>
          <p:cNvSpPr txBox="1">
            <a:spLocks noChangeArrowheads="1"/>
          </p:cNvSpPr>
          <p:nvPr/>
        </p:nvSpPr>
        <p:spPr bwMode="auto">
          <a:xfrm>
            <a:off x="5943600" y="51816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2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110" name="Text Box 7"/>
          <p:cNvSpPr txBox="1">
            <a:spLocks noChangeArrowheads="1"/>
          </p:cNvSpPr>
          <p:nvPr/>
        </p:nvSpPr>
        <p:spPr bwMode="auto">
          <a:xfrm>
            <a:off x="6553200" y="51816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1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111" name="Text Box 7"/>
          <p:cNvSpPr txBox="1">
            <a:spLocks noChangeArrowheads="1"/>
          </p:cNvSpPr>
          <p:nvPr/>
        </p:nvSpPr>
        <p:spPr bwMode="auto">
          <a:xfrm>
            <a:off x="5410200" y="57150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4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112" name="Text Box 7"/>
          <p:cNvSpPr txBox="1">
            <a:spLocks noChangeArrowheads="1"/>
          </p:cNvSpPr>
          <p:nvPr/>
        </p:nvSpPr>
        <p:spPr bwMode="auto">
          <a:xfrm>
            <a:off x="5943600" y="57150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3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113" name="Text Box 7"/>
          <p:cNvSpPr txBox="1">
            <a:spLocks noChangeArrowheads="1"/>
          </p:cNvSpPr>
          <p:nvPr/>
        </p:nvSpPr>
        <p:spPr bwMode="auto">
          <a:xfrm>
            <a:off x="6553200" y="57150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solidFill>
                  <a:srgbClr val="FFC000"/>
                </a:solidFill>
                <a:ea typeface="宋体" charset="-122"/>
              </a:rPr>
              <a:t>2</a:t>
            </a:r>
            <a:endParaRPr lang="en-US" altLang="zh-CN" i="1" dirty="0">
              <a:solidFill>
                <a:srgbClr val="FFC000"/>
              </a:solidFill>
              <a:ea typeface="宋体" charset="-122"/>
            </a:endParaRPr>
          </a:p>
        </p:txBody>
      </p:sp>
      <p:sp>
        <p:nvSpPr>
          <p:cNvPr id="114" name="Text Box 7"/>
          <p:cNvSpPr txBox="1">
            <a:spLocks noChangeArrowheads="1"/>
          </p:cNvSpPr>
          <p:nvPr/>
        </p:nvSpPr>
        <p:spPr bwMode="auto">
          <a:xfrm>
            <a:off x="4876800" y="3135868"/>
            <a:ext cx="6096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Text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115" name="Text Box 7"/>
          <p:cNvSpPr txBox="1">
            <a:spLocks noChangeArrowheads="1"/>
          </p:cNvSpPr>
          <p:nvPr/>
        </p:nvSpPr>
        <p:spPr bwMode="auto">
          <a:xfrm>
            <a:off x="2743200" y="3200400"/>
            <a:ext cx="5334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  C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117" name="Text Box 7"/>
          <p:cNvSpPr txBox="1">
            <a:spLocks noChangeArrowheads="1"/>
          </p:cNvSpPr>
          <p:nvPr/>
        </p:nvSpPr>
        <p:spPr bwMode="auto">
          <a:xfrm>
            <a:off x="3352800" y="3200400"/>
            <a:ext cx="5334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  D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118" name="Text Box 7"/>
          <p:cNvSpPr txBox="1">
            <a:spLocks noChangeArrowheads="1"/>
          </p:cNvSpPr>
          <p:nvPr/>
        </p:nvSpPr>
        <p:spPr bwMode="auto">
          <a:xfrm>
            <a:off x="2895600" y="37338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3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119" name="Text Box 7"/>
          <p:cNvSpPr txBox="1">
            <a:spLocks noChangeArrowheads="1"/>
          </p:cNvSpPr>
          <p:nvPr/>
        </p:nvSpPr>
        <p:spPr bwMode="auto">
          <a:xfrm>
            <a:off x="3429000" y="3733800"/>
            <a:ext cx="3810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4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120" name="Text Box 7"/>
          <p:cNvSpPr txBox="1">
            <a:spLocks noChangeArrowheads="1"/>
          </p:cNvSpPr>
          <p:nvPr/>
        </p:nvSpPr>
        <p:spPr bwMode="auto">
          <a:xfrm>
            <a:off x="2895600" y="41910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2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121" name="Text Box 7"/>
          <p:cNvSpPr txBox="1">
            <a:spLocks noChangeArrowheads="1"/>
          </p:cNvSpPr>
          <p:nvPr/>
        </p:nvSpPr>
        <p:spPr bwMode="auto">
          <a:xfrm>
            <a:off x="3429000" y="41910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3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122" name="Text Box 7"/>
          <p:cNvSpPr txBox="1">
            <a:spLocks noChangeArrowheads="1"/>
          </p:cNvSpPr>
          <p:nvPr/>
        </p:nvSpPr>
        <p:spPr bwMode="auto">
          <a:xfrm>
            <a:off x="2895600" y="46482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2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123" name="Text Box 7"/>
          <p:cNvSpPr txBox="1">
            <a:spLocks noChangeArrowheads="1"/>
          </p:cNvSpPr>
          <p:nvPr/>
        </p:nvSpPr>
        <p:spPr bwMode="auto">
          <a:xfrm>
            <a:off x="3429000" y="4648200"/>
            <a:ext cx="3810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solidFill>
                  <a:srgbClr val="FFC000"/>
                </a:solidFill>
                <a:ea typeface="宋体" charset="-122"/>
              </a:rPr>
              <a:t>3</a:t>
            </a:r>
            <a:endParaRPr lang="en-US" altLang="zh-CN" i="1" dirty="0">
              <a:solidFill>
                <a:srgbClr val="FFC000"/>
              </a:solidFill>
              <a:ea typeface="宋体" charset="-122"/>
            </a:endParaRPr>
          </a:p>
        </p:txBody>
      </p:sp>
      <p:sp>
        <p:nvSpPr>
          <p:cNvPr id="124" name="Text Box 7"/>
          <p:cNvSpPr txBox="1">
            <a:spLocks noChangeArrowheads="1"/>
          </p:cNvSpPr>
          <p:nvPr/>
        </p:nvSpPr>
        <p:spPr bwMode="auto">
          <a:xfrm>
            <a:off x="2895600" y="51054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1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125" name="Text Box 7"/>
          <p:cNvSpPr txBox="1">
            <a:spLocks noChangeArrowheads="1"/>
          </p:cNvSpPr>
          <p:nvPr/>
        </p:nvSpPr>
        <p:spPr bwMode="auto">
          <a:xfrm>
            <a:off x="3429000" y="51816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solidFill>
                  <a:srgbClr val="FFC000"/>
                </a:solidFill>
                <a:ea typeface="宋体" charset="-122"/>
              </a:rPr>
              <a:t>2</a:t>
            </a:r>
            <a:endParaRPr lang="en-US" altLang="zh-CN" i="1" dirty="0">
              <a:solidFill>
                <a:srgbClr val="FFC000"/>
              </a:solidFill>
              <a:ea typeface="宋体" charset="-122"/>
            </a:endParaRPr>
          </a:p>
        </p:txBody>
      </p:sp>
      <p:sp>
        <p:nvSpPr>
          <p:cNvPr id="126" name="Text Box 7"/>
          <p:cNvSpPr txBox="1">
            <a:spLocks noChangeArrowheads="1"/>
          </p:cNvSpPr>
          <p:nvPr/>
        </p:nvSpPr>
        <p:spPr bwMode="auto">
          <a:xfrm>
            <a:off x="2895600" y="57150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solidFill>
                  <a:srgbClr val="FFC000"/>
                </a:solidFill>
                <a:ea typeface="宋体" charset="-122"/>
              </a:rPr>
              <a:t>2</a:t>
            </a:r>
            <a:endParaRPr lang="en-US" altLang="zh-CN" i="1" dirty="0">
              <a:solidFill>
                <a:srgbClr val="FFC000"/>
              </a:solidFill>
              <a:ea typeface="宋体" charset="-122"/>
            </a:endParaRPr>
          </a:p>
        </p:txBody>
      </p:sp>
      <p:sp>
        <p:nvSpPr>
          <p:cNvPr id="127" name="Text Box 7"/>
          <p:cNvSpPr txBox="1">
            <a:spLocks noChangeArrowheads="1"/>
          </p:cNvSpPr>
          <p:nvPr/>
        </p:nvSpPr>
        <p:spPr bwMode="auto">
          <a:xfrm>
            <a:off x="3429000" y="5715000"/>
            <a:ext cx="3810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solidFill>
                  <a:srgbClr val="C00000"/>
                </a:solidFill>
                <a:ea typeface="宋体" charset="-122"/>
              </a:rPr>
              <a:t>1</a:t>
            </a:r>
            <a:endParaRPr lang="en-US" altLang="zh-CN" i="1" dirty="0">
              <a:solidFill>
                <a:srgbClr val="C00000"/>
              </a:solidFill>
              <a:ea typeface="宋体" charset="-122"/>
            </a:endParaRPr>
          </a:p>
        </p:txBody>
      </p:sp>
      <p:sp>
        <p:nvSpPr>
          <p:cNvPr id="128" name="Text Box 7"/>
          <p:cNvSpPr txBox="1">
            <a:spLocks noChangeArrowheads="1"/>
          </p:cNvSpPr>
          <p:nvPr/>
        </p:nvSpPr>
        <p:spPr bwMode="auto">
          <a:xfrm>
            <a:off x="7086600" y="3200400"/>
            <a:ext cx="5334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 D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129" name="Text Box 7"/>
          <p:cNvSpPr txBox="1">
            <a:spLocks noChangeArrowheads="1"/>
          </p:cNvSpPr>
          <p:nvPr/>
        </p:nvSpPr>
        <p:spPr bwMode="auto">
          <a:xfrm>
            <a:off x="7696200" y="3200400"/>
            <a:ext cx="5334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  O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130" name="Text Box 7"/>
          <p:cNvSpPr txBox="1">
            <a:spLocks noChangeArrowheads="1"/>
          </p:cNvSpPr>
          <p:nvPr/>
        </p:nvSpPr>
        <p:spPr bwMode="auto">
          <a:xfrm>
            <a:off x="7162800" y="37338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3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131" name="Text Box 7"/>
          <p:cNvSpPr txBox="1">
            <a:spLocks noChangeArrowheads="1"/>
          </p:cNvSpPr>
          <p:nvPr/>
        </p:nvSpPr>
        <p:spPr bwMode="auto">
          <a:xfrm>
            <a:off x="7772400" y="37338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4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132" name="Text Box 7"/>
          <p:cNvSpPr txBox="1">
            <a:spLocks noChangeArrowheads="1"/>
          </p:cNvSpPr>
          <p:nvPr/>
        </p:nvSpPr>
        <p:spPr bwMode="auto">
          <a:xfrm>
            <a:off x="7162800" y="41910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3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133" name="Text Box 7"/>
          <p:cNvSpPr txBox="1">
            <a:spLocks noChangeArrowheads="1"/>
          </p:cNvSpPr>
          <p:nvPr/>
        </p:nvSpPr>
        <p:spPr bwMode="auto">
          <a:xfrm>
            <a:off x="7772400" y="41910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4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134" name="Text Box 7"/>
          <p:cNvSpPr txBox="1">
            <a:spLocks noChangeArrowheads="1"/>
          </p:cNvSpPr>
          <p:nvPr/>
        </p:nvSpPr>
        <p:spPr bwMode="auto">
          <a:xfrm>
            <a:off x="7162800" y="46482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3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135" name="Text Box 7"/>
          <p:cNvSpPr txBox="1">
            <a:spLocks noChangeArrowheads="1"/>
          </p:cNvSpPr>
          <p:nvPr/>
        </p:nvSpPr>
        <p:spPr bwMode="auto">
          <a:xfrm>
            <a:off x="7772400" y="46482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solidFill>
                  <a:srgbClr val="FFC000"/>
                </a:solidFill>
                <a:ea typeface="宋体" charset="-122"/>
              </a:rPr>
              <a:t>4</a:t>
            </a:r>
            <a:endParaRPr lang="en-US" altLang="zh-CN" i="1" dirty="0">
              <a:solidFill>
                <a:srgbClr val="FFC000"/>
              </a:solidFill>
              <a:ea typeface="宋体" charset="-122"/>
            </a:endParaRPr>
          </a:p>
        </p:txBody>
      </p:sp>
      <p:sp>
        <p:nvSpPr>
          <p:cNvPr id="136" name="Text Box 7"/>
          <p:cNvSpPr txBox="1">
            <a:spLocks noChangeArrowheads="1"/>
          </p:cNvSpPr>
          <p:nvPr/>
        </p:nvSpPr>
        <p:spPr bwMode="auto">
          <a:xfrm>
            <a:off x="7162800" y="51816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ea typeface="宋体" charset="-122"/>
              </a:rPr>
              <a:t>2</a:t>
            </a:r>
            <a:endParaRPr lang="en-US" altLang="zh-CN" i="1" dirty="0">
              <a:ea typeface="宋体" charset="-122"/>
            </a:endParaRPr>
          </a:p>
        </p:txBody>
      </p:sp>
      <p:sp>
        <p:nvSpPr>
          <p:cNvPr id="137" name="Text Box 7"/>
          <p:cNvSpPr txBox="1">
            <a:spLocks noChangeArrowheads="1"/>
          </p:cNvSpPr>
          <p:nvPr/>
        </p:nvSpPr>
        <p:spPr bwMode="auto">
          <a:xfrm>
            <a:off x="7772400" y="51816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solidFill>
                  <a:srgbClr val="FFC000"/>
                </a:solidFill>
                <a:ea typeface="宋体" charset="-122"/>
              </a:rPr>
              <a:t>3</a:t>
            </a:r>
            <a:endParaRPr lang="en-US" altLang="zh-CN" i="1" dirty="0">
              <a:solidFill>
                <a:srgbClr val="FFC000"/>
              </a:solidFill>
              <a:ea typeface="宋体" charset="-122"/>
            </a:endParaRPr>
          </a:p>
        </p:txBody>
      </p:sp>
      <p:sp>
        <p:nvSpPr>
          <p:cNvPr id="138" name="Text Box 7"/>
          <p:cNvSpPr txBox="1">
            <a:spLocks noChangeArrowheads="1"/>
          </p:cNvSpPr>
          <p:nvPr/>
        </p:nvSpPr>
        <p:spPr bwMode="auto">
          <a:xfrm>
            <a:off x="7162800" y="5715000"/>
            <a:ext cx="381000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solidFill>
                  <a:srgbClr val="C00000"/>
                </a:solidFill>
                <a:ea typeface="宋体" charset="-122"/>
              </a:rPr>
              <a:t>2</a:t>
            </a:r>
            <a:endParaRPr lang="en-US" altLang="zh-CN" i="1" dirty="0">
              <a:solidFill>
                <a:srgbClr val="C00000"/>
              </a:solidFill>
              <a:ea typeface="宋体" charset="-122"/>
            </a:endParaRPr>
          </a:p>
        </p:txBody>
      </p:sp>
      <p:sp>
        <p:nvSpPr>
          <p:cNvPr id="139" name="Text Box 7"/>
          <p:cNvSpPr txBox="1">
            <a:spLocks noChangeArrowheads="1"/>
          </p:cNvSpPr>
          <p:nvPr/>
        </p:nvSpPr>
        <p:spPr bwMode="auto">
          <a:xfrm>
            <a:off x="7772400" y="5715000"/>
            <a:ext cx="381000" cy="381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i="1" dirty="0" smtClean="0">
                <a:solidFill>
                  <a:srgbClr val="FFC000"/>
                </a:solidFill>
                <a:ea typeface="宋体" charset="-122"/>
              </a:rPr>
              <a:t>3</a:t>
            </a:r>
            <a:endParaRPr lang="en-US" altLang="zh-CN" i="1" dirty="0">
              <a:solidFill>
                <a:srgbClr val="FFC000"/>
              </a:solidFill>
              <a:ea typeface="宋体" charset="-122"/>
            </a:endParaRPr>
          </a:p>
        </p:txBody>
      </p:sp>
      <p:graphicFrame>
        <p:nvGraphicFramePr>
          <p:cNvPr id="141" name="Object 140"/>
          <p:cNvGraphicFramePr>
            <a:graphicFrameLocks noChangeAspect="1"/>
          </p:cNvGraphicFramePr>
          <p:nvPr/>
        </p:nvGraphicFramePr>
        <p:xfrm>
          <a:off x="5410200" y="1257300"/>
          <a:ext cx="3166533" cy="647700"/>
        </p:xfrm>
        <a:graphic>
          <a:graphicData uri="http://schemas.openxmlformats.org/presentationml/2006/ole">
            <p:oleObj spid="_x0000_s25605" name="Equation" r:id="rId6" imgW="1117440" imgH="228600" progId="Equation.3">
              <p:embed/>
            </p:oleObj>
          </a:graphicData>
        </a:graphic>
      </p:graphicFrame>
      <p:sp>
        <p:nvSpPr>
          <p:cNvPr id="142" name="TextBox 141"/>
          <p:cNvSpPr txBox="1"/>
          <p:nvPr/>
        </p:nvSpPr>
        <p:spPr>
          <a:xfrm>
            <a:off x="5105400" y="1905000"/>
            <a:ext cx="3810000" cy="369332"/>
          </a:xfrm>
          <a:prstGeom prst="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altLang="zh-CN" dirty="0" smtClean="0"/>
              <a:t>This candidate position is filtered out.</a:t>
            </a:r>
            <a:endParaRPr lang="zh-CN" altLang="en-US" dirty="0" smtClean="0"/>
          </a:p>
        </p:txBody>
      </p:sp>
      <p:sp>
        <p:nvSpPr>
          <p:cNvPr id="116" name="TextBox 115"/>
          <p:cNvSpPr txBox="1"/>
          <p:nvPr/>
        </p:nvSpPr>
        <p:spPr>
          <a:xfrm>
            <a:off x="1981200" y="1295400"/>
            <a:ext cx="2971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Use the second level signatures in the index tag.</a:t>
            </a:r>
            <a:endParaRPr lang="zh-CN" altLang="en-US" dirty="0" smtClean="0"/>
          </a:p>
        </p:txBody>
      </p:sp>
      <p:cxnSp>
        <p:nvCxnSpPr>
          <p:cNvPr id="143" name="Straight Arrow Connector 142"/>
          <p:cNvCxnSpPr/>
          <p:nvPr/>
        </p:nvCxnSpPr>
        <p:spPr>
          <a:xfrm rot="5400000" flipH="1" flipV="1">
            <a:off x="2819400" y="1905000"/>
            <a:ext cx="2286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Arrow Connector 144"/>
          <p:cNvCxnSpPr/>
          <p:nvPr/>
        </p:nvCxnSpPr>
        <p:spPr>
          <a:xfrm rot="16200000" flipV="1">
            <a:off x="3962400" y="1981200"/>
            <a:ext cx="2286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TextBox 146"/>
          <p:cNvSpPr txBox="1"/>
          <p:nvPr/>
        </p:nvSpPr>
        <p:spPr>
          <a:xfrm>
            <a:off x="5029200" y="2667000"/>
            <a:ext cx="3200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Pattern is exhausted in this case. </a:t>
            </a:r>
            <a:endParaRPr lang="zh-CN" altLang="en-US" dirty="0" smtClean="0"/>
          </a:p>
          <a:p>
            <a:endParaRPr lang="zh-CN" altLang="en-US" dirty="0"/>
          </a:p>
        </p:txBody>
      </p:sp>
      <p:cxnSp>
        <p:nvCxnSpPr>
          <p:cNvPr id="149" name="Straight Arrow Connector 148"/>
          <p:cNvCxnSpPr/>
          <p:nvPr/>
        </p:nvCxnSpPr>
        <p:spPr>
          <a:xfrm>
            <a:off x="4724400" y="2819400"/>
            <a:ext cx="3048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8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1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6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2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8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6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5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8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1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4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0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3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6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9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2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8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1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4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7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0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3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6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9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2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5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8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1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4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7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3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6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9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2" dur="500"/>
                                        <p:tgtEl>
                                          <p:spTgt spid="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5" dur="500"/>
                                        <p:tgtEl>
                                          <p:spTgt spid="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8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1" dur="5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4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7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0" dur="5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3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6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7" fill="hold">
                      <p:stCondLst>
                        <p:cond delay="indefinite"/>
                      </p:stCondLst>
                      <p:childTnLst>
                        <p:par>
                          <p:cTn id="288" fill="hold">
                            <p:stCondLst>
                              <p:cond delay="0"/>
                            </p:stCondLst>
                            <p:childTnLst>
                              <p:par>
                                <p:cTn id="2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1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2" dur="50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5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6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70" grpId="0" animBg="1"/>
      <p:bldP spid="71" grpId="0"/>
      <p:bldP spid="72" grpId="0"/>
      <p:bldP spid="73" grpId="0" animBg="1"/>
      <p:bldP spid="74" grpId="0" animBg="1"/>
      <p:bldP spid="75" grpId="0" animBg="1"/>
      <p:bldP spid="76" grpId="0" animBg="1"/>
      <p:bldP spid="77" grpId="0" animBg="1"/>
      <p:bldP spid="78" grpId="0" animBg="1"/>
      <p:bldP spid="79" grpId="0" animBg="1"/>
      <p:bldP spid="80" grpId="0" animBg="1"/>
      <p:bldP spid="81" grpId="0" animBg="1"/>
      <p:bldP spid="38" grpId="0"/>
      <p:bldP spid="39" grpId="0"/>
      <p:bldP spid="40" grpId="0"/>
      <p:bldP spid="41" grpId="0"/>
      <p:bldP spid="42" grpId="0"/>
      <p:bldP spid="43" grpId="0"/>
      <p:bldP spid="50" grpId="0"/>
      <p:bldP spid="51" grpId="0"/>
      <p:bldP spid="52" grpId="0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  <p:bldP spid="64" grpId="0"/>
      <p:bldP spid="65" grpId="0" animBg="1"/>
      <p:bldP spid="67" grpId="0" animBg="1"/>
      <p:bldP spid="83" grpId="0"/>
      <p:bldP spid="84" grpId="0" animBg="1"/>
      <p:bldP spid="85" grpId="0" animBg="1"/>
      <p:bldP spid="86" grpId="0" animBg="1"/>
      <p:bldP spid="87" grpId="0" animBg="1"/>
      <p:bldP spid="88" grpId="0" animBg="1"/>
      <p:bldP spid="89" grpId="0" animBg="1"/>
      <p:bldP spid="90" grpId="0" animBg="1"/>
      <p:bldP spid="91" grpId="0" animBg="1"/>
      <p:bldP spid="92" grpId="0" animBg="1"/>
      <p:bldP spid="93" grpId="0"/>
      <p:bldP spid="94" grpId="0"/>
      <p:bldP spid="95" grpId="0"/>
      <p:bldP spid="96" grpId="0"/>
      <p:bldP spid="97" grpId="0"/>
      <p:bldP spid="98" grpId="0"/>
      <p:bldP spid="99" grpId="0"/>
      <p:bldP spid="100" grpId="0"/>
      <p:bldP spid="101" grpId="0"/>
      <p:bldP spid="102" grpId="0"/>
      <p:bldP spid="103" grpId="0"/>
      <p:bldP spid="104" grpId="0"/>
      <p:bldP spid="105" grpId="0"/>
      <p:bldP spid="106" grpId="0"/>
      <p:bldP spid="107" grpId="0"/>
      <p:bldP spid="108" grpId="0"/>
      <p:bldP spid="109" grpId="0"/>
      <p:bldP spid="110" grpId="0"/>
      <p:bldP spid="111" grpId="0"/>
      <p:bldP spid="112" grpId="0"/>
      <p:bldP spid="113" grpId="0"/>
      <p:bldP spid="114" grpId="0"/>
      <p:bldP spid="115" grpId="0"/>
      <p:bldP spid="117" grpId="0"/>
      <p:bldP spid="118" grpId="0"/>
      <p:bldP spid="119" grpId="0"/>
      <p:bldP spid="120" grpId="0"/>
      <p:bldP spid="121" grpId="0"/>
      <p:bldP spid="122" grpId="0"/>
      <p:bldP spid="123" grpId="0"/>
      <p:bldP spid="124" grpId="0"/>
      <p:bldP spid="125" grpId="0"/>
      <p:bldP spid="126" grpId="0"/>
      <p:bldP spid="127" grpId="0"/>
      <p:bldP spid="128" grpId="0"/>
      <p:bldP spid="129" grpId="0"/>
      <p:bldP spid="130" grpId="0"/>
      <p:bldP spid="131" grpId="0"/>
      <p:bldP spid="132" grpId="0"/>
      <p:bldP spid="133" grpId="0"/>
      <p:bldP spid="134" grpId="0"/>
      <p:bldP spid="135" grpId="0"/>
      <p:bldP spid="136" grpId="0"/>
      <p:bldP spid="137" grpId="0"/>
      <p:bldP spid="138" grpId="0"/>
      <p:bldP spid="139" grpId="0"/>
      <p:bldP spid="142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Outline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Motivation</a:t>
            </a:r>
          </a:p>
          <a:p>
            <a:r>
              <a:rPr lang="en-US" altLang="zh-CN" dirty="0" smtClean="0"/>
              <a:t>Preliminaries</a:t>
            </a:r>
          </a:p>
          <a:p>
            <a:r>
              <a:rPr lang="en-US" altLang="zh-CN" dirty="0" smtClean="0"/>
              <a:t>Semantics</a:t>
            </a:r>
          </a:p>
          <a:p>
            <a:r>
              <a:rPr lang="en-US" altLang="zh-CN" dirty="0" smtClean="0"/>
              <a:t>Multilevel filtering index</a:t>
            </a:r>
          </a:p>
          <a:p>
            <a:r>
              <a:rPr lang="en-US" altLang="zh-CN" dirty="0" smtClean="0">
                <a:solidFill>
                  <a:srgbClr val="FF0000"/>
                </a:solidFill>
              </a:rPr>
              <a:t>Two verification algorithms</a:t>
            </a:r>
          </a:p>
          <a:p>
            <a:pPr lvl="1"/>
            <a:r>
              <a:rPr lang="en-US" altLang="zh-CN" dirty="0" smtClean="0"/>
              <a:t>Bounds based on CDF</a:t>
            </a:r>
          </a:p>
          <a:p>
            <a:pPr lvl="1"/>
            <a:r>
              <a:rPr lang="en-US" altLang="zh-CN" dirty="0" smtClean="0"/>
              <a:t>Bounds based on local perturbation</a:t>
            </a:r>
          </a:p>
          <a:p>
            <a:r>
              <a:rPr lang="en-US" altLang="zh-CN" dirty="0" smtClean="0"/>
              <a:t>Experiments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Verification Algorithms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400" dirty="0" smtClean="0"/>
              <a:t>The goal of verification is to conclude whether a </a:t>
            </a:r>
            <a:r>
              <a:rPr lang="en-US" altLang="zh-CN" sz="2400" dirty="0" smtClean="0">
                <a:solidFill>
                  <a:srgbClr val="0070C0"/>
                </a:solidFill>
              </a:rPr>
              <a:t>candidate position</a:t>
            </a:r>
            <a:r>
              <a:rPr lang="en-US" altLang="zh-CN" sz="2400" dirty="0" smtClean="0"/>
              <a:t> selected by an index is </a:t>
            </a:r>
            <a:r>
              <a:rPr lang="en-US" altLang="zh-CN" sz="2400" dirty="0" smtClean="0">
                <a:solidFill>
                  <a:srgbClr val="0070C0"/>
                </a:solidFill>
              </a:rPr>
              <a:t>a true match</a:t>
            </a:r>
            <a:r>
              <a:rPr lang="en-US" altLang="zh-CN" sz="2400" dirty="0" smtClean="0"/>
              <a:t>.</a:t>
            </a:r>
          </a:p>
          <a:p>
            <a:endParaRPr lang="en-US" altLang="zh-CN" sz="2400" dirty="0" smtClean="0"/>
          </a:p>
          <a:p>
            <a:r>
              <a:rPr lang="en-US" altLang="zh-CN" sz="2400" dirty="0" smtClean="0"/>
              <a:t>We present two algorithms, each of which gives </a:t>
            </a:r>
            <a:r>
              <a:rPr lang="en-US" altLang="zh-CN" sz="2400" dirty="0" smtClean="0">
                <a:solidFill>
                  <a:srgbClr val="0070C0"/>
                </a:solidFill>
              </a:rPr>
              <a:t>an upper and a lower bound</a:t>
            </a:r>
            <a:r>
              <a:rPr lang="en-US" altLang="zh-CN" sz="2400" dirty="0" smtClean="0"/>
              <a:t> of the probability that                    .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5434012" y="3276600"/>
          <a:ext cx="1423988" cy="399716"/>
        </p:xfrm>
        <a:graphic>
          <a:graphicData uri="http://schemas.openxmlformats.org/presentationml/2006/ole">
            <p:oleObj spid="_x0000_s26626" name="Equation" r:id="rId3" imgW="723600" imgH="2030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Outline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/>
          </a:bodyPr>
          <a:lstStyle/>
          <a:p>
            <a:r>
              <a:rPr lang="en-US" altLang="zh-CN" dirty="0" smtClean="0"/>
              <a:t>Motivation</a:t>
            </a:r>
          </a:p>
          <a:p>
            <a:r>
              <a:rPr lang="en-US" altLang="zh-CN" dirty="0" smtClean="0"/>
              <a:t>Preliminaries</a:t>
            </a:r>
          </a:p>
          <a:p>
            <a:r>
              <a:rPr lang="en-US" altLang="zh-CN" dirty="0" smtClean="0"/>
              <a:t>Semantics</a:t>
            </a:r>
          </a:p>
          <a:p>
            <a:r>
              <a:rPr lang="en-US" altLang="zh-CN" dirty="0" smtClean="0"/>
              <a:t>Multilevel filtering index</a:t>
            </a:r>
          </a:p>
          <a:p>
            <a:r>
              <a:rPr lang="en-US" altLang="zh-CN" dirty="0" smtClean="0"/>
              <a:t>Two verification algorithms</a:t>
            </a:r>
          </a:p>
          <a:p>
            <a:pPr lvl="1"/>
            <a:r>
              <a:rPr lang="en-US" altLang="zh-CN" dirty="0" smtClean="0">
                <a:solidFill>
                  <a:srgbClr val="FF0000"/>
                </a:solidFill>
              </a:rPr>
              <a:t>Bounds based on CDF</a:t>
            </a:r>
          </a:p>
          <a:p>
            <a:pPr lvl="1"/>
            <a:r>
              <a:rPr lang="en-US" altLang="zh-CN" dirty="0" smtClean="0"/>
              <a:t>Bounds based on local perturbation</a:t>
            </a:r>
          </a:p>
          <a:p>
            <a:r>
              <a:rPr lang="en-US" altLang="zh-CN" dirty="0" smtClean="0"/>
              <a:t>Experiments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Bounds Based on Cumulative Distribution Functions (CDF)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400" dirty="0" smtClean="0"/>
              <a:t>The basic verification consists of </a:t>
            </a:r>
            <a:r>
              <a:rPr lang="en-US" altLang="zh-CN" sz="2400" dirty="0" smtClean="0">
                <a:solidFill>
                  <a:srgbClr val="0070C0"/>
                </a:solidFill>
              </a:rPr>
              <a:t>two symmetric runs </a:t>
            </a:r>
            <a:r>
              <a:rPr lang="en-US" altLang="zh-CN" sz="2400" dirty="0" smtClean="0"/>
              <a:t>of a DP algorithm. We describe how we change such a DP algorithm to accommodate uncertain characters.</a:t>
            </a:r>
          </a:p>
          <a:p>
            <a:endParaRPr lang="en-US" altLang="zh-CN" sz="2400" dirty="0" smtClean="0"/>
          </a:p>
          <a:p>
            <a:r>
              <a:rPr lang="en-US" altLang="zh-CN" sz="2400" dirty="0" smtClean="0"/>
              <a:t>Our key idea is to compute (at most) </a:t>
            </a:r>
            <a:r>
              <a:rPr lang="en-US" altLang="zh-CN" sz="2400" i="1" dirty="0" smtClean="0">
                <a:solidFill>
                  <a:srgbClr val="0070C0"/>
                </a:solidFill>
              </a:rPr>
              <a:t>k</a:t>
            </a:r>
            <a:r>
              <a:rPr lang="en-US" altLang="zh-CN" sz="2400" dirty="0" smtClean="0">
                <a:solidFill>
                  <a:srgbClr val="0070C0"/>
                </a:solidFill>
              </a:rPr>
              <a:t>+1 pairs of values </a:t>
            </a:r>
            <a:r>
              <a:rPr lang="en-US" altLang="zh-CN" sz="2400" dirty="0" smtClean="0"/>
              <a:t>in each cell, i.e.,                                        where                                           </a:t>
            </a:r>
            <a:r>
              <a:rPr lang="en-US" altLang="zh-CN" sz="2400" i="1" dirty="0" smtClean="0"/>
              <a:t>D</a:t>
            </a:r>
            <a:r>
              <a:rPr lang="en-US" altLang="zh-CN" sz="2400" dirty="0" smtClean="0"/>
              <a:t> denotes the edit distance.</a:t>
            </a:r>
            <a:endParaRPr lang="zh-CN" altLang="zh-CN" sz="2400" dirty="0" smtClean="0"/>
          </a:p>
          <a:p>
            <a:endParaRPr lang="zh-CN" altLang="en-US" dirty="0"/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2765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/>
        </p:nvGraphicFramePr>
        <p:xfrm>
          <a:off x="2590800" y="3657600"/>
          <a:ext cx="2639928" cy="381000"/>
        </p:xfrm>
        <a:graphic>
          <a:graphicData uri="http://schemas.openxmlformats.org/presentationml/2006/ole">
            <p:oleObj spid="_x0000_s27659" name="Equation" r:id="rId3" imgW="1587240" imgH="228600" progId="Equation.3">
              <p:embed/>
            </p:oleObj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/>
        </p:nvGraphicFramePr>
        <p:xfrm>
          <a:off x="6096001" y="3657600"/>
          <a:ext cx="2667000" cy="378000"/>
        </p:xfrm>
        <a:graphic>
          <a:graphicData uri="http://schemas.openxmlformats.org/presentationml/2006/ole">
            <p:oleObj spid="_x0000_s27666" name="Equation" r:id="rId4" imgW="16128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A Basic Step</a:t>
            </a:r>
            <a:endParaRPr lang="zh-CN" alt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7391400" y="2413000"/>
          <a:ext cx="552450" cy="626110"/>
        </p:xfrm>
        <a:graphic>
          <a:graphicData uri="http://schemas.openxmlformats.org/presentationml/2006/ole">
            <p:oleObj spid="_x0000_s34818" name="Equation" r:id="rId3" imgW="190440" imgH="215640" progId="Equation.3">
              <p:embed/>
            </p:oleObj>
          </a:graphicData>
        </a:graphic>
      </p:graphicFrame>
      <p:graphicFrame>
        <p:nvGraphicFramePr>
          <p:cNvPr id="34819" name="Object 3"/>
          <p:cNvGraphicFramePr>
            <a:graphicFrameLocks noChangeAspect="1"/>
          </p:cNvGraphicFramePr>
          <p:nvPr/>
        </p:nvGraphicFramePr>
        <p:xfrm>
          <a:off x="8421688" y="2413000"/>
          <a:ext cx="588962" cy="625475"/>
        </p:xfrm>
        <a:graphic>
          <a:graphicData uri="http://schemas.openxmlformats.org/presentationml/2006/ole">
            <p:oleObj spid="_x0000_s34819" name="Equation" r:id="rId4" imgW="203040" imgH="215640" progId="Equation.3">
              <p:embed/>
            </p:oleObj>
          </a:graphicData>
        </a:graphic>
      </p:graphicFrame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7431088" y="3157538"/>
          <a:ext cx="588962" cy="661987"/>
        </p:xfrm>
        <a:graphic>
          <a:graphicData uri="http://schemas.openxmlformats.org/presentationml/2006/ole">
            <p:oleObj spid="_x0000_s34820" name="Equation" r:id="rId5" imgW="203040" imgH="228600" progId="Equation.3">
              <p:embed/>
            </p:oleObj>
          </a:graphicData>
        </a:graphic>
      </p:graphicFrame>
      <p:graphicFrame>
        <p:nvGraphicFramePr>
          <p:cNvPr id="34821" name="Object 5"/>
          <p:cNvGraphicFramePr>
            <a:graphicFrameLocks noChangeAspect="1"/>
          </p:cNvGraphicFramePr>
          <p:nvPr>
            <p:ph idx="1"/>
          </p:nvPr>
        </p:nvGraphicFramePr>
        <p:xfrm>
          <a:off x="8420100" y="3206750"/>
          <a:ext cx="571500" cy="679450"/>
        </p:xfrm>
        <a:graphic>
          <a:graphicData uri="http://schemas.openxmlformats.org/presentationml/2006/ole">
            <p:oleObj spid="_x0000_s34821" name="Equation" r:id="rId6" imgW="203040" imgH="241200" progId="Equation.3">
              <p:embed/>
            </p:oleObj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7239000" y="2235200"/>
          <a:ext cx="1828800" cy="1651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4400"/>
                <a:gridCol w="914400"/>
              </a:tblGrid>
              <a:tr h="82550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825500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457200" y="1676400"/>
            <a:ext cx="7467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200" dirty="0" smtClean="0"/>
              <a:t>Consider a basic step: how do we get </a:t>
            </a:r>
            <a:r>
              <a:rPr lang="en-US" altLang="zh-CN" sz="2200" i="1" dirty="0" smtClean="0"/>
              <a:t>D</a:t>
            </a:r>
            <a:r>
              <a:rPr lang="en-US" altLang="zh-CN" sz="2200" dirty="0" smtClean="0"/>
              <a:t> from its 3 neighbors?</a:t>
            </a:r>
            <a:endParaRPr lang="zh-CN" altLang="en-US" sz="2200" dirty="0"/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sp>
        <p:nvSpPr>
          <p:cNvPr id="34826" name="Rectangle 10"/>
          <p:cNvSpPr>
            <a:spLocks noChangeArrowheads="1"/>
          </p:cNvSpPr>
          <p:nvPr/>
        </p:nvSpPr>
        <p:spPr bwMode="auto">
          <a:xfrm>
            <a:off x="0" y="113184"/>
            <a:ext cx="386644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Palatino"/>
                <a:cs typeface="Times New Roman" pitchFamily="18" charset="0"/>
              </a:rPr>
              <a:t>       </a:t>
            </a:r>
            <a:endParaRPr kumimoji="0" lang="en-US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34827" name="Rectangle 11"/>
          <p:cNvSpPr>
            <a:spLocks noChangeArrowheads="1"/>
          </p:cNvSpPr>
          <p:nvPr/>
        </p:nvSpPr>
        <p:spPr bwMode="auto">
          <a:xfrm>
            <a:off x="228600" y="601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n-US" altLang="zh-CN" sz="9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Palatino"/>
                <a:cs typeface="Times New Roman" pitchFamily="18" charset="0"/>
              </a:rPr>
              <a:t>        </a:t>
            </a:r>
            <a:endParaRPr kumimoji="0" lang="en-US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34828" name="Rectangle 12"/>
          <p:cNvSpPr>
            <a:spLocks noChangeArrowheads="1"/>
          </p:cNvSpPr>
          <p:nvPr/>
        </p:nvSpPr>
        <p:spPr bwMode="auto">
          <a:xfrm>
            <a:off x="228600" y="746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34831" name="Rectangle 1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34832" name="Rectangle 16"/>
          <p:cNvSpPr>
            <a:spLocks noChangeArrowheads="1"/>
          </p:cNvSpPr>
          <p:nvPr/>
        </p:nvSpPr>
        <p:spPr bwMode="auto">
          <a:xfrm>
            <a:off x="228600" y="6016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34835" name="Rectangle 19"/>
          <p:cNvSpPr>
            <a:spLocks noChangeArrowheads="1"/>
          </p:cNvSpPr>
          <p:nvPr/>
        </p:nvSpPr>
        <p:spPr bwMode="auto">
          <a:xfrm>
            <a:off x="0" y="113184"/>
            <a:ext cx="357790" cy="230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n-US" altLang="zh-CN" sz="9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Palatino" charset="0"/>
                <a:cs typeface="Times New Roman" pitchFamily="18" charset="0"/>
              </a:rPr>
              <a:t>      </a:t>
            </a:r>
            <a:endParaRPr kumimoji="0" lang="en-US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34836" name="Rectangle 20"/>
          <p:cNvSpPr>
            <a:spLocks noChangeArrowheads="1"/>
          </p:cNvSpPr>
          <p:nvPr/>
        </p:nvSpPr>
        <p:spPr bwMode="auto">
          <a:xfrm>
            <a:off x="228600" y="416997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n-US" altLang="zh-CN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34837" name="Rectangle 21"/>
          <p:cNvSpPr>
            <a:spLocks noChangeArrowheads="1"/>
          </p:cNvSpPr>
          <p:nvPr/>
        </p:nvSpPr>
        <p:spPr bwMode="auto">
          <a:xfrm>
            <a:off x="228600" y="746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34840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34842" name="Rectangle 26"/>
          <p:cNvSpPr>
            <a:spLocks noChangeArrowheads="1"/>
          </p:cNvSpPr>
          <p:nvPr/>
        </p:nvSpPr>
        <p:spPr bwMode="auto">
          <a:xfrm>
            <a:off x="228600" y="7461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zh-CN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宋体" pitchFamily="2" charset="-122"/>
              <a:cs typeface="宋体" pitchFamily="2" charset="-122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533400" y="4867870"/>
            <a:ext cx="7086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i="1" dirty="0" err="1" smtClean="0"/>
              <a:t>argmin</a:t>
            </a:r>
            <a:r>
              <a:rPr lang="en-US" altLang="zh-CN" i="1" baseline="-25000" dirty="0" err="1" smtClean="0"/>
              <a:t>i</a:t>
            </a:r>
            <a:r>
              <a:rPr lang="en-US" altLang="zh-CN" i="1" baseline="-25000" dirty="0" smtClean="0"/>
              <a:t> </a:t>
            </a:r>
            <a:r>
              <a:rPr lang="en-US" altLang="zh-CN" i="1" dirty="0" smtClean="0"/>
              <a:t>D</a:t>
            </a:r>
            <a:r>
              <a:rPr lang="en-US" altLang="zh-CN" i="1" baseline="-25000" dirty="0" smtClean="0"/>
              <a:t>i </a:t>
            </a:r>
            <a:r>
              <a:rPr lang="en-US" altLang="zh-CN" dirty="0" smtClean="0"/>
              <a:t>returns the index value </a:t>
            </a:r>
            <a:r>
              <a:rPr lang="en-US" altLang="zh-CN" i="1" dirty="0" err="1" smtClean="0"/>
              <a:t>i</a:t>
            </a:r>
            <a:r>
              <a:rPr lang="en-US" altLang="zh-CN" dirty="0" smtClean="0"/>
              <a:t> that minimizes </a:t>
            </a:r>
            <a:r>
              <a:rPr lang="en-US" altLang="zh-CN" i="1" dirty="0" smtClean="0"/>
              <a:t>D</a:t>
            </a:r>
            <a:r>
              <a:rPr lang="en-US" altLang="zh-CN" i="1" baseline="-25000" dirty="0" smtClean="0"/>
              <a:t>i</a:t>
            </a:r>
            <a:r>
              <a:rPr lang="en-US" altLang="zh-CN" dirty="0" smtClean="0"/>
              <a:t>; the minimization is defined as the </a:t>
            </a:r>
            <a:r>
              <a:rPr lang="en-US" altLang="zh-CN" i="1" dirty="0" smtClean="0"/>
              <a:t>D</a:t>
            </a:r>
            <a:r>
              <a:rPr lang="en-US" altLang="zh-CN" i="1" baseline="-25000" dirty="0" smtClean="0"/>
              <a:t>i</a:t>
            </a:r>
            <a:r>
              <a:rPr lang="en-US" altLang="zh-CN" dirty="0" smtClean="0"/>
              <a:t> (1 ≤ </a:t>
            </a:r>
            <a:r>
              <a:rPr lang="en-US" altLang="zh-CN" i="1" dirty="0" err="1" smtClean="0"/>
              <a:t>i</a:t>
            </a:r>
            <a:r>
              <a:rPr lang="en-US" altLang="zh-CN" dirty="0" smtClean="0"/>
              <a:t> ≤ 3) that has the greatest             ( i.e. the one that has a small distance value with the highest prob. ).</a:t>
            </a:r>
            <a:endParaRPr lang="zh-CN" altLang="en-US" dirty="0"/>
          </a:p>
        </p:txBody>
      </p:sp>
      <p:sp>
        <p:nvSpPr>
          <p:cNvPr id="34844" name="Rectangle 2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graphicFrame>
        <p:nvGraphicFramePr>
          <p:cNvPr id="28" name="Object 27"/>
          <p:cNvGraphicFramePr>
            <a:graphicFrameLocks noChangeAspect="1"/>
          </p:cNvGraphicFramePr>
          <p:nvPr/>
        </p:nvGraphicFramePr>
        <p:xfrm>
          <a:off x="914400" y="2514600"/>
          <a:ext cx="4423831" cy="1905000"/>
        </p:xfrm>
        <a:graphic>
          <a:graphicData uri="http://schemas.openxmlformats.org/presentationml/2006/ole">
            <p:oleObj spid="_x0000_s34822" name="Equation" r:id="rId7" imgW="2654280" imgH="1143000" progId="Equation.3">
              <p:embed/>
            </p:oleObj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/>
        </p:nvGraphicFramePr>
        <p:xfrm>
          <a:off x="5105400" y="5181600"/>
          <a:ext cx="609600" cy="381000"/>
        </p:xfrm>
        <a:graphic>
          <a:graphicData uri="http://schemas.openxmlformats.org/presentationml/2006/ole">
            <p:oleObj spid="_x0000_s34823" name="Equation" r:id="rId8" imgW="444240" imgH="241200" progId="Equation.3">
              <p:embed/>
            </p:oleObj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2514600" y="2526268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//</a:t>
            </a:r>
            <a:r>
              <a:rPr lang="en-US" altLang="zh-CN" i="1" dirty="0" smtClean="0"/>
              <a:t>probability of a match at cell D</a:t>
            </a:r>
            <a:endParaRPr lang="zh-CN" altLang="en-US" dirty="0"/>
          </a:p>
        </p:txBody>
      </p:sp>
      <p:sp>
        <p:nvSpPr>
          <p:cNvPr id="25" name="Oval 24"/>
          <p:cNvSpPr/>
          <p:nvPr/>
        </p:nvSpPr>
        <p:spPr>
          <a:xfrm>
            <a:off x="2895600" y="3276600"/>
            <a:ext cx="1981200" cy="5334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6" name="TextBox 25"/>
          <p:cNvSpPr txBox="1"/>
          <p:nvPr/>
        </p:nvSpPr>
        <p:spPr>
          <a:xfrm>
            <a:off x="4953000" y="2858869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Pick one </a:t>
            </a:r>
            <a:r>
              <a:rPr lang="en-US" altLang="zh-CN" dirty="0" smtClean="0">
                <a:solidFill>
                  <a:srgbClr val="0070C0"/>
                </a:solidFill>
              </a:rPr>
              <a:t>fixed</a:t>
            </a:r>
            <a:r>
              <a:rPr lang="en-US" altLang="zh-CN" dirty="0" smtClean="0"/>
              <a:t> neighbor cell to use.</a:t>
            </a:r>
            <a:endParaRPr lang="zh-CN" altLang="en-US" dirty="0"/>
          </a:p>
        </p:txBody>
      </p:sp>
      <p:sp>
        <p:nvSpPr>
          <p:cNvPr id="32" name="Oval 31"/>
          <p:cNvSpPr/>
          <p:nvPr/>
        </p:nvSpPr>
        <p:spPr>
          <a:xfrm>
            <a:off x="3276600" y="3733800"/>
            <a:ext cx="2133600" cy="6858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3" name="TextBox 32"/>
          <p:cNvSpPr txBox="1"/>
          <p:nvPr/>
        </p:nvSpPr>
        <p:spPr>
          <a:xfrm>
            <a:off x="5562600" y="4114800"/>
            <a:ext cx="3276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Use the </a:t>
            </a:r>
            <a:r>
              <a:rPr lang="en-US" altLang="zh-CN" dirty="0" smtClean="0">
                <a:solidFill>
                  <a:srgbClr val="0070C0"/>
                </a:solidFill>
              </a:rPr>
              <a:t>union</a:t>
            </a:r>
            <a:r>
              <a:rPr lang="en-US" altLang="zh-CN" dirty="0" smtClean="0"/>
              <a:t> of upper bounds from the three neighbors</a:t>
            </a:r>
            <a:endParaRPr lang="zh-CN" altLang="en-US" dirty="0"/>
          </a:p>
        </p:txBody>
      </p:sp>
      <p:cxnSp>
        <p:nvCxnSpPr>
          <p:cNvPr id="35" name="Straight Arrow Connector 34"/>
          <p:cNvCxnSpPr>
            <a:endCxn id="33" idx="1"/>
          </p:cNvCxnSpPr>
          <p:nvPr/>
        </p:nvCxnSpPr>
        <p:spPr>
          <a:xfrm>
            <a:off x="5334000" y="4343398"/>
            <a:ext cx="228600" cy="945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V="1">
            <a:off x="4572000" y="3124200"/>
            <a:ext cx="3048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/>
      <p:bldP spid="32" grpId="0" animBg="1"/>
      <p:bldP spid="33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Example : Bounds Based on CDF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000" dirty="0" smtClean="0"/>
              <a:t>Consider p = “CAT” and X is “C” followed by four characters, each of which has the same distribution G</a:t>
            </a:r>
            <a:r>
              <a:rPr lang="en-US" altLang="zh-CN" sz="2000" baseline="-25000" dirty="0" smtClean="0"/>
              <a:t>.1</a:t>
            </a:r>
            <a:r>
              <a:rPr lang="en-US" altLang="zh-CN" sz="2000" dirty="0" smtClean="0"/>
              <a:t>A</a:t>
            </a:r>
            <a:r>
              <a:rPr lang="en-US" altLang="zh-CN" sz="2000" baseline="-25000" dirty="0" smtClean="0"/>
              <a:t>.4</a:t>
            </a:r>
            <a:r>
              <a:rPr lang="en-US" altLang="zh-CN" sz="2000" dirty="0" smtClean="0"/>
              <a:t>T</a:t>
            </a:r>
            <a:r>
              <a:rPr lang="en-US" altLang="zh-CN" sz="2000" baseline="-25000" dirty="0" smtClean="0"/>
              <a:t>.5</a:t>
            </a:r>
            <a:r>
              <a:rPr lang="en-US" altLang="zh-CN" sz="2000" dirty="0" smtClean="0"/>
              <a:t>, denoting that it is G (A, T) with probability 0.1 (0.4, 0.5). </a:t>
            </a:r>
            <a:r>
              <a:rPr lang="en-US" altLang="zh-CN" sz="2000" i="1" dirty="0" smtClean="0"/>
              <a:t>K</a:t>
            </a:r>
            <a:r>
              <a:rPr lang="en-US" altLang="zh-CN" sz="2000" dirty="0" smtClean="0"/>
              <a:t> = 2.</a:t>
            </a:r>
          </a:p>
          <a:p>
            <a:r>
              <a:rPr lang="en-US" altLang="zh-CN" sz="2000" dirty="0" smtClean="0"/>
              <a:t>Take the cell at the 3</a:t>
            </a:r>
            <a:r>
              <a:rPr lang="en-US" altLang="zh-CN" sz="2000" baseline="30000" dirty="0" smtClean="0"/>
              <a:t>rd</a:t>
            </a:r>
            <a:r>
              <a:rPr lang="en-US" altLang="zh-CN" sz="2000" dirty="0" smtClean="0"/>
              <a:t> row and the 4</a:t>
            </a:r>
            <a:r>
              <a:rPr lang="en-US" altLang="zh-CN" sz="2000" baseline="30000" dirty="0" smtClean="0"/>
              <a:t>th</a:t>
            </a:r>
            <a:r>
              <a:rPr lang="en-US" altLang="zh-CN" sz="2000" dirty="0" smtClean="0"/>
              <a:t> column as an example. How do we compute </a:t>
            </a:r>
            <a:r>
              <a:rPr lang="en-US" altLang="zh-CN" sz="2000" i="1" dirty="0" smtClean="0"/>
              <a:t>F</a:t>
            </a:r>
            <a:r>
              <a:rPr lang="en-US" altLang="zh-CN" sz="2000" i="1" baseline="-25000" dirty="0" smtClean="0"/>
              <a:t>l</a:t>
            </a:r>
            <a:r>
              <a:rPr lang="en-US" altLang="zh-CN" sz="2000" i="1" dirty="0" smtClean="0"/>
              <a:t>[j]</a:t>
            </a:r>
            <a:r>
              <a:rPr lang="en-US" altLang="zh-CN" sz="2000" dirty="0" smtClean="0"/>
              <a:t> &amp; </a:t>
            </a:r>
            <a:r>
              <a:rPr lang="en-US" altLang="zh-CN" sz="2000" i="1" dirty="0" smtClean="0"/>
              <a:t>F</a:t>
            </a:r>
            <a:r>
              <a:rPr lang="en-US" altLang="zh-CN" sz="2000" i="1" baseline="-25000" dirty="0" smtClean="0"/>
              <a:t>u</a:t>
            </a:r>
            <a:r>
              <a:rPr lang="en-US" altLang="zh-CN" sz="2000" i="1" dirty="0" smtClean="0"/>
              <a:t>[j]?</a:t>
            </a:r>
            <a:endParaRPr lang="zh-CN" altLang="en-US" sz="2000" dirty="0" smtClean="0"/>
          </a:p>
        </p:txBody>
      </p:sp>
      <p:pic>
        <p:nvPicPr>
          <p:cNvPr id="4" name="Picture 3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91000" y="3581400"/>
            <a:ext cx="44196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381000" y="3733800"/>
            <a:ext cx="1676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i="1" dirty="0" err="1" smtClean="0"/>
              <a:t>argmin</a:t>
            </a:r>
            <a:r>
              <a:rPr lang="en-US" altLang="zh-CN" i="1" baseline="-25000" dirty="0" err="1" smtClean="0"/>
              <a:t>i</a:t>
            </a:r>
            <a:r>
              <a:rPr lang="en-US" altLang="zh-CN" i="1" baseline="-25000" dirty="0" smtClean="0"/>
              <a:t> </a:t>
            </a:r>
            <a:r>
              <a:rPr lang="en-US" altLang="zh-CN" i="1" dirty="0" smtClean="0"/>
              <a:t>D</a:t>
            </a:r>
            <a:r>
              <a:rPr lang="en-US" altLang="zh-CN" i="1" baseline="-25000" dirty="0" smtClean="0"/>
              <a:t>i</a:t>
            </a:r>
            <a:r>
              <a:rPr lang="en-US" altLang="zh-CN" i="1" dirty="0" smtClean="0"/>
              <a:t> is D</a:t>
            </a:r>
            <a:r>
              <a:rPr lang="en-US" altLang="zh-CN" i="1" baseline="-25000" dirty="0" smtClean="0"/>
              <a:t>3</a:t>
            </a:r>
            <a:r>
              <a:rPr lang="en-US" altLang="zh-CN" i="1" dirty="0" smtClean="0"/>
              <a:t> </a:t>
            </a:r>
            <a:endParaRPr lang="zh-CN" alt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rot="5400000" flipH="1" flipV="1">
            <a:off x="1562100" y="3314700"/>
            <a:ext cx="4572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81200" y="3810000"/>
            <a:ext cx="2209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Mixture of  the upper bound in </a:t>
            </a:r>
            <a:r>
              <a:rPr lang="en-US" altLang="zh-CN" i="1" dirty="0" smtClean="0"/>
              <a:t>D</a:t>
            </a:r>
            <a:r>
              <a:rPr lang="en-US" altLang="zh-CN" i="1" baseline="-25000" dirty="0" smtClean="0"/>
              <a:t>1</a:t>
            </a:r>
            <a:r>
              <a:rPr lang="en-US" altLang="zh-CN" i="1" dirty="0" smtClean="0"/>
              <a:t> and the union of those in all three </a:t>
            </a:r>
            <a:r>
              <a:rPr lang="en-US" altLang="zh-CN" i="1" dirty="0" err="1" smtClean="0"/>
              <a:t>neighbours</a:t>
            </a:r>
            <a:r>
              <a:rPr lang="en-US" altLang="zh-CN" i="1" dirty="0" smtClean="0"/>
              <a:t>. </a:t>
            </a:r>
            <a:endParaRPr lang="zh-CN" altLang="en-US" dirty="0" smtClean="0"/>
          </a:p>
          <a:p>
            <a:r>
              <a:rPr lang="en-US" altLang="zh-CN" dirty="0" smtClean="0"/>
              <a:t> </a:t>
            </a:r>
            <a:endParaRPr lang="zh-CN" alt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 rot="16200000" flipV="1">
            <a:off x="2628900" y="3543300"/>
            <a:ext cx="457200" cy="76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6934200" y="5334000"/>
            <a:ext cx="762000" cy="685800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Oval 12"/>
          <p:cNvSpPr/>
          <p:nvPr/>
        </p:nvSpPr>
        <p:spPr>
          <a:xfrm>
            <a:off x="6172200" y="5257800"/>
            <a:ext cx="685800" cy="762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6172200" y="4648200"/>
            <a:ext cx="685800" cy="60960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Oval 14"/>
          <p:cNvSpPr/>
          <p:nvPr/>
        </p:nvSpPr>
        <p:spPr>
          <a:xfrm>
            <a:off x="6172200" y="5257800"/>
            <a:ext cx="685800" cy="76200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Oval 15"/>
          <p:cNvSpPr/>
          <p:nvPr/>
        </p:nvSpPr>
        <p:spPr>
          <a:xfrm>
            <a:off x="7010400" y="4648200"/>
            <a:ext cx="685800" cy="68580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8" presetClass="entr" presetSubtype="16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2"/>
      <p:bldP spid="11" grpId="0" animBg="1"/>
      <p:bldP spid="13" grpId="0" animBg="1"/>
      <p:bldP spid="13" grpId="1" animBg="1"/>
      <p:bldP spid="14" grpId="0" animBg="1"/>
      <p:bldP spid="15" grpId="0" animBg="1"/>
      <p:bldP spid="16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Outline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lnSpcReduction="10000"/>
          </a:bodyPr>
          <a:lstStyle/>
          <a:p>
            <a:r>
              <a:rPr lang="en-US" altLang="zh-CN" dirty="0" smtClean="0"/>
              <a:t>Motivation</a:t>
            </a:r>
          </a:p>
          <a:p>
            <a:r>
              <a:rPr lang="en-US" altLang="zh-CN" dirty="0" smtClean="0"/>
              <a:t>Preliminaries</a:t>
            </a:r>
          </a:p>
          <a:p>
            <a:r>
              <a:rPr lang="en-US" altLang="zh-CN" dirty="0" smtClean="0"/>
              <a:t>Semantics</a:t>
            </a:r>
          </a:p>
          <a:p>
            <a:r>
              <a:rPr lang="en-US" altLang="zh-CN" dirty="0" smtClean="0"/>
              <a:t>Multilevel filtering technique based on measuring signature distance</a:t>
            </a:r>
          </a:p>
          <a:p>
            <a:r>
              <a:rPr lang="en-US" altLang="zh-CN" dirty="0" smtClean="0"/>
              <a:t>Two verification algorithms</a:t>
            </a:r>
          </a:p>
          <a:p>
            <a:pPr lvl="1"/>
            <a:r>
              <a:rPr lang="en-US" altLang="zh-CN" dirty="0" smtClean="0"/>
              <a:t>Bounds based on CDF</a:t>
            </a:r>
          </a:p>
          <a:p>
            <a:pPr lvl="1"/>
            <a:r>
              <a:rPr lang="en-US" altLang="zh-CN" dirty="0" smtClean="0">
                <a:solidFill>
                  <a:srgbClr val="FF0000"/>
                </a:solidFill>
              </a:rPr>
              <a:t>Bounds based on local perturbation</a:t>
            </a:r>
          </a:p>
          <a:p>
            <a:r>
              <a:rPr lang="en-US" altLang="zh-CN" dirty="0" smtClean="0"/>
              <a:t>Experiments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Bounds </a:t>
            </a:r>
            <a:r>
              <a:rPr lang="en-US" altLang="zh-CN" dirty="0" smtClean="0"/>
              <a:t>Based on Local Perturbation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000" u="sng" dirty="0" smtClean="0"/>
              <a:t>Adjacent</a:t>
            </a:r>
            <a:r>
              <a:rPr lang="en-US" altLang="zh-CN" sz="2000" dirty="0" smtClean="0"/>
              <a:t> and </a:t>
            </a:r>
            <a:r>
              <a:rPr lang="en-US" altLang="zh-CN" sz="2000" u="sng" dirty="0" smtClean="0"/>
              <a:t>remote</a:t>
            </a:r>
            <a:r>
              <a:rPr lang="en-US" altLang="zh-CN" sz="2000" dirty="0" smtClean="0"/>
              <a:t> possible worlds: Give a (</a:t>
            </a:r>
            <a:r>
              <a:rPr lang="en-US" altLang="zh-CN" sz="2000" i="1" dirty="0" smtClean="0"/>
              <a:t>k</a:t>
            </a:r>
            <a:r>
              <a:rPr lang="en-US" altLang="zh-CN" sz="2000" dirty="0" smtClean="0"/>
              <a:t>, </a:t>
            </a:r>
            <a:r>
              <a:rPr lang="en-US" altLang="zh-CN" sz="2000" i="1" dirty="0" smtClean="0"/>
              <a:t>τ</a:t>
            </a:r>
            <a:r>
              <a:rPr lang="en-US" altLang="zh-CN" sz="2000" dirty="0" smtClean="0"/>
              <a:t>)-matching query on a pattern </a:t>
            </a:r>
            <a:r>
              <a:rPr lang="en-US" altLang="zh-CN" sz="2000" i="1" dirty="0" smtClean="0"/>
              <a:t>p</a:t>
            </a:r>
            <a:r>
              <a:rPr lang="en-US" altLang="zh-CN" sz="2000" dirty="0" smtClean="0"/>
              <a:t> and on an uncertain text </a:t>
            </a:r>
            <a:r>
              <a:rPr lang="en-US" altLang="zh-CN" sz="2000" i="1" dirty="0" smtClean="0"/>
              <a:t>X</a:t>
            </a:r>
            <a:r>
              <a:rPr lang="en-US" altLang="zh-CN" sz="2000" dirty="0" smtClean="0"/>
              <a:t>, we say that a </a:t>
            </a:r>
            <a:r>
              <a:rPr lang="en-US" altLang="zh-CN" sz="2000" dirty="0" err="1" smtClean="0"/>
              <a:t>p.w</a:t>
            </a:r>
            <a:r>
              <a:rPr lang="en-US" altLang="zh-CN" sz="2000" dirty="0" smtClean="0"/>
              <a:t>. </a:t>
            </a:r>
            <a:r>
              <a:rPr lang="en-US" altLang="zh-CN" sz="2000" i="1" dirty="0" smtClean="0"/>
              <a:t>w</a:t>
            </a:r>
            <a:r>
              <a:rPr lang="en-US" altLang="zh-CN" sz="2000" dirty="0" smtClean="0"/>
              <a:t> of</a:t>
            </a:r>
            <a:r>
              <a:rPr lang="en-US" altLang="zh-CN" sz="2000" i="1" dirty="0" smtClean="0"/>
              <a:t> X</a:t>
            </a:r>
            <a:r>
              <a:rPr lang="en-US" altLang="zh-CN" sz="2000" dirty="0" smtClean="0"/>
              <a:t>, denoted </a:t>
            </a:r>
            <a:r>
              <a:rPr lang="en-US" altLang="zh-CN" sz="2000" i="1" dirty="0" smtClean="0">
                <a:solidFill>
                  <a:srgbClr val="FF0000"/>
                </a:solidFill>
              </a:rPr>
              <a:t>x(w) </a:t>
            </a:r>
            <a:r>
              <a:rPr lang="en-US" altLang="zh-CN" sz="2000" dirty="0" smtClean="0">
                <a:solidFill>
                  <a:srgbClr val="FF0000"/>
                </a:solidFill>
              </a:rPr>
              <a:t>is adjacent to </a:t>
            </a:r>
            <a:r>
              <a:rPr lang="en-US" altLang="zh-CN" sz="2000" i="1" dirty="0" smtClean="0">
                <a:solidFill>
                  <a:srgbClr val="FF0000"/>
                </a:solidFill>
              </a:rPr>
              <a:t>p</a:t>
            </a:r>
            <a:r>
              <a:rPr lang="en-US" altLang="zh-CN" sz="2000" dirty="0" smtClean="0">
                <a:solidFill>
                  <a:srgbClr val="FF0000"/>
                </a:solidFill>
              </a:rPr>
              <a:t> </a:t>
            </a:r>
            <a:r>
              <a:rPr lang="en-US" altLang="zh-CN" sz="2000" dirty="0" smtClean="0"/>
              <a:t>if                         . We say that it is </a:t>
            </a:r>
            <a:r>
              <a:rPr lang="en-US" altLang="zh-CN" sz="2000" dirty="0" smtClean="0">
                <a:solidFill>
                  <a:srgbClr val="FF0000"/>
                </a:solidFill>
              </a:rPr>
              <a:t>remote to p </a:t>
            </a:r>
            <a:r>
              <a:rPr lang="en-US" altLang="zh-CN" sz="2000" dirty="0" smtClean="0"/>
              <a:t>if                        .</a:t>
            </a:r>
          </a:p>
          <a:p>
            <a:endParaRPr lang="en-US" altLang="zh-CN" sz="2200" dirty="0" smtClean="0"/>
          </a:p>
          <a:p>
            <a:endParaRPr lang="en-US" altLang="zh-CN" sz="2200" dirty="0" smtClean="0"/>
          </a:p>
          <a:p>
            <a:endParaRPr lang="en-US" altLang="zh-CN" sz="2200" dirty="0" smtClean="0"/>
          </a:p>
          <a:p>
            <a:endParaRPr lang="en-US" altLang="zh-CN" sz="2200" dirty="0" smtClean="0"/>
          </a:p>
          <a:p>
            <a:endParaRPr lang="en-US" altLang="zh-CN" sz="2200" dirty="0" smtClean="0"/>
          </a:p>
          <a:p>
            <a:endParaRPr lang="en-US" altLang="zh-CN" sz="2200" dirty="0" smtClean="0"/>
          </a:p>
          <a:p>
            <a:endParaRPr lang="en-US" altLang="zh-CN" sz="2200" dirty="0" smtClean="0"/>
          </a:p>
          <a:p>
            <a:endParaRPr lang="en-US" altLang="zh-CN" sz="2200" dirty="0" smtClean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181350" y="2286000"/>
          <a:ext cx="1390650" cy="304800"/>
        </p:xfrm>
        <a:graphic>
          <a:graphicData uri="http://schemas.openxmlformats.org/presentationml/2006/ole">
            <p:oleObj spid="_x0000_s35843" name="Equation" r:id="rId4" imgW="927000" imgH="203040" progId="Equation.3">
              <p:embed/>
            </p:oleObj>
          </a:graphicData>
        </a:graphic>
      </p:graphicFrame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1066800" y="2590800"/>
          <a:ext cx="1390650" cy="304800"/>
        </p:xfrm>
        <a:graphic>
          <a:graphicData uri="http://schemas.openxmlformats.org/presentationml/2006/ole">
            <p:oleObj spid="_x0000_s35844" name="Equation" r:id="rId5" imgW="927000" imgH="203040" progId="Equation.3">
              <p:embed/>
            </p:oleObj>
          </a:graphicData>
        </a:graphic>
      </p:graphicFrame>
      <p:graphicFrame>
        <p:nvGraphicFramePr>
          <p:cNvPr id="16" name="Table 15"/>
          <p:cNvGraphicFramePr>
            <a:graphicFrameLocks noGrp="1"/>
          </p:cNvGraphicFramePr>
          <p:nvPr/>
        </p:nvGraphicFramePr>
        <p:xfrm>
          <a:off x="990600" y="4191000"/>
          <a:ext cx="2667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6750"/>
                <a:gridCol w="666750"/>
                <a:gridCol w="666750"/>
                <a:gridCol w="6667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rgbClr val="FF0000"/>
                          </a:solidFill>
                        </a:rPr>
                        <a:t>G</a:t>
                      </a:r>
                      <a:r>
                        <a:rPr lang="en-US" altLang="zh-CN" sz="1400" dirty="0" smtClean="0"/>
                        <a:t>/A/T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r>
                        <a:rPr lang="en-US" altLang="zh-CN" sz="1400" dirty="0" smtClean="0"/>
                        <a:t>/T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/>
                        <a:t>…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r>
                        <a:rPr lang="en-US" altLang="zh-CN" sz="1400" dirty="0" smtClean="0"/>
                        <a:t>/T</a:t>
                      </a:r>
                      <a:endParaRPr lang="zh-CN" altLang="en-US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9" name="Diagram 18"/>
          <p:cNvGraphicFramePr/>
          <p:nvPr/>
        </p:nvGraphicFramePr>
        <p:xfrm>
          <a:off x="3657600" y="3124200"/>
          <a:ext cx="1295400" cy="1727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762000" y="4648200"/>
            <a:ext cx="3124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An initial adjacent\remote </a:t>
            </a:r>
            <a:r>
              <a:rPr lang="en-US" altLang="zh-CN" dirty="0" err="1" smtClean="0"/>
              <a:t>p.w</a:t>
            </a:r>
            <a:r>
              <a:rPr lang="en-US" altLang="zh-CN" dirty="0" smtClean="0"/>
              <a:t>.</a:t>
            </a:r>
            <a:endParaRPr lang="zh-CN" alt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657600" y="3700046"/>
            <a:ext cx="1371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smtClean="0"/>
              <a:t>Perturbation</a:t>
            </a:r>
            <a:endParaRPr lang="zh-CN" altLang="en-US" sz="1600" dirty="0"/>
          </a:p>
        </p:txBody>
      </p:sp>
      <p:graphicFrame>
        <p:nvGraphicFramePr>
          <p:cNvPr id="26" name="Table 25"/>
          <p:cNvGraphicFramePr>
            <a:graphicFrameLocks noGrp="1"/>
          </p:cNvGraphicFramePr>
          <p:nvPr/>
        </p:nvGraphicFramePr>
        <p:xfrm>
          <a:off x="5029200" y="3743960"/>
          <a:ext cx="2667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6750"/>
                <a:gridCol w="666750"/>
                <a:gridCol w="666750"/>
                <a:gridCol w="6667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G</a:t>
                      </a:r>
                      <a:r>
                        <a:rPr lang="en-US" altLang="zh-CN" sz="1400" dirty="0" smtClean="0"/>
                        <a:t>/</a:t>
                      </a:r>
                      <a:r>
                        <a:rPr lang="en-US" altLang="zh-CN" sz="1400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r>
                        <a:rPr lang="en-US" altLang="zh-CN" sz="1400" dirty="0" smtClean="0"/>
                        <a:t>/T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r>
                        <a:rPr lang="en-US" altLang="zh-CN" sz="1400" dirty="0" smtClean="0"/>
                        <a:t>/T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/>
                        <a:t>…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r>
                        <a:rPr lang="en-US" altLang="zh-CN" sz="1400" dirty="0" smtClean="0"/>
                        <a:t>/T</a:t>
                      </a:r>
                      <a:endParaRPr lang="zh-CN" altLang="en-US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7" name="Table 26"/>
          <p:cNvGraphicFramePr>
            <a:graphicFrameLocks noGrp="1"/>
          </p:cNvGraphicFramePr>
          <p:nvPr/>
        </p:nvGraphicFramePr>
        <p:xfrm>
          <a:off x="5334000" y="4495800"/>
          <a:ext cx="2667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6750"/>
                <a:gridCol w="666750"/>
                <a:gridCol w="666750"/>
                <a:gridCol w="6667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rgbClr val="FF0000"/>
                          </a:solidFill>
                        </a:rPr>
                        <a:t>G</a:t>
                      </a:r>
                      <a:r>
                        <a:rPr lang="en-US" altLang="zh-CN" sz="1400" dirty="0" smtClean="0"/>
                        <a:t>/A/T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r>
                        <a:rPr lang="en-US" altLang="zh-CN" sz="1400" dirty="0" smtClean="0"/>
                        <a:t>/T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/>
                        <a:t>…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altLang="zh-CN" sz="1400" dirty="0" smtClean="0"/>
                        <a:t>/</a:t>
                      </a:r>
                      <a:r>
                        <a:rPr lang="en-US" altLang="zh-CN" sz="1400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zh-CN" alt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4" name="Table 33"/>
          <p:cNvGraphicFramePr>
            <a:graphicFrameLocks noGrp="1"/>
          </p:cNvGraphicFramePr>
          <p:nvPr/>
        </p:nvGraphicFramePr>
        <p:xfrm>
          <a:off x="5486400" y="4876800"/>
          <a:ext cx="2667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6750"/>
                <a:gridCol w="666750"/>
                <a:gridCol w="666750"/>
                <a:gridCol w="6667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rgbClr val="FF0000"/>
                          </a:solidFill>
                        </a:rPr>
                        <a:t>G</a:t>
                      </a:r>
                      <a:r>
                        <a:rPr lang="en-US" altLang="zh-CN" sz="1400" dirty="0" smtClean="0"/>
                        <a:t>/A/T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A</a:t>
                      </a:r>
                      <a:r>
                        <a:rPr lang="en-US" altLang="zh-CN" sz="1400" dirty="0" smtClean="0"/>
                        <a:t>/</a:t>
                      </a:r>
                      <a:r>
                        <a:rPr lang="en-US" altLang="zh-CN" sz="1400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zh-CN" alt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/>
                        <a:t>…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r>
                        <a:rPr lang="en-US" altLang="zh-CN" sz="1400" dirty="0" smtClean="0"/>
                        <a:t>/T</a:t>
                      </a:r>
                      <a:endParaRPr lang="zh-CN" altLang="en-US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5" name="Table 34"/>
          <p:cNvGraphicFramePr>
            <a:graphicFrameLocks noGrp="1"/>
          </p:cNvGraphicFramePr>
          <p:nvPr/>
        </p:nvGraphicFramePr>
        <p:xfrm>
          <a:off x="5181600" y="4114800"/>
          <a:ext cx="2656396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56146"/>
                <a:gridCol w="666750"/>
                <a:gridCol w="666750"/>
                <a:gridCol w="6667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G</a:t>
                      </a:r>
                      <a:r>
                        <a:rPr lang="en-US" altLang="zh-CN" sz="1400" dirty="0" smtClean="0"/>
                        <a:t>/A/</a:t>
                      </a:r>
                      <a:r>
                        <a:rPr lang="en-US" altLang="zh-CN" sz="1400" dirty="0" smtClean="0">
                          <a:solidFill>
                            <a:srgbClr val="FF0000"/>
                          </a:solidFill>
                        </a:rPr>
                        <a:t>T</a:t>
                      </a:r>
                      <a:endParaRPr lang="zh-CN" alt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r>
                        <a:rPr lang="en-US" altLang="zh-CN" sz="1400" dirty="0" smtClean="0"/>
                        <a:t>/T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/>
                        <a:t>…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rgbClr val="FF0000"/>
                          </a:solidFill>
                        </a:rPr>
                        <a:t>A</a:t>
                      </a:r>
                      <a:r>
                        <a:rPr lang="en-US" altLang="zh-CN" sz="1400" dirty="0" smtClean="0"/>
                        <a:t>/T</a:t>
                      </a:r>
                      <a:endParaRPr lang="zh-CN" altLang="en-US" sz="1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7" name="Table 36"/>
          <p:cNvGraphicFramePr>
            <a:graphicFrameLocks noGrp="1"/>
          </p:cNvGraphicFramePr>
          <p:nvPr/>
        </p:nvGraphicFramePr>
        <p:xfrm>
          <a:off x="5638800" y="5267960"/>
          <a:ext cx="2667000" cy="3708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66750"/>
                <a:gridCol w="666750"/>
                <a:gridCol w="666750"/>
                <a:gridCol w="66675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zh-CN" alt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/>
                        <a:t>…</a:t>
                      </a:r>
                      <a:endParaRPr lang="zh-CN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1400" dirty="0" smtClean="0">
                          <a:solidFill>
                            <a:schemeClr val="tx1"/>
                          </a:solidFill>
                        </a:rPr>
                        <a:t>…</a:t>
                      </a:r>
                      <a:endParaRPr lang="zh-CN" alt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0" name="Right Brace 39"/>
          <p:cNvSpPr/>
          <p:nvPr/>
        </p:nvSpPr>
        <p:spPr>
          <a:xfrm>
            <a:off x="8305800" y="3657600"/>
            <a:ext cx="533400" cy="1981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2" name="TextBox 41"/>
          <p:cNvSpPr txBox="1"/>
          <p:nvPr/>
        </p:nvSpPr>
        <p:spPr>
          <a:xfrm>
            <a:off x="4419600" y="5726668"/>
            <a:ext cx="472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More adjacent\remote </a:t>
            </a:r>
            <a:r>
              <a:rPr lang="en-US" altLang="zh-CN" dirty="0" err="1" smtClean="0"/>
              <a:t>p.w</a:t>
            </a:r>
            <a:r>
              <a:rPr lang="en-US" altLang="zh-CN" dirty="0" smtClean="0"/>
              <a:t>. after perturbation.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6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9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2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8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5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8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1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9" grpId="0">
        <p:bldAsOne/>
      </p:bldGraphic>
      <p:bldP spid="20" grpId="0"/>
      <p:bldP spid="21" grpId="0"/>
      <p:bldP spid="40" grpId="0" animBg="1"/>
      <p:bldP spid="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Motivation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en-US" altLang="zh-CN" sz="2000" dirty="0" smtClean="0"/>
              <a:t>The amount of text data increases in an </a:t>
            </a:r>
            <a:r>
              <a:rPr lang="en-US" altLang="zh-CN" sz="2000" dirty="0" smtClean="0">
                <a:solidFill>
                  <a:srgbClr val="0070C0"/>
                </a:solidFill>
              </a:rPr>
              <a:t>unprecedented</a:t>
            </a:r>
            <a:r>
              <a:rPr lang="en-US" altLang="zh-CN" sz="2000" dirty="0" smtClean="0"/>
              <a:t> rate. Managing the sheer amount of </a:t>
            </a:r>
            <a:r>
              <a:rPr lang="en-US" altLang="zh-CN" sz="2000" dirty="0" smtClean="0">
                <a:solidFill>
                  <a:srgbClr val="0070C0"/>
                </a:solidFill>
              </a:rPr>
              <a:t>(often noisy) text data </a:t>
            </a:r>
            <a:r>
              <a:rPr lang="en-US" altLang="zh-CN" sz="2000" dirty="0" smtClean="0"/>
              <a:t>has become more challenging than ever.</a:t>
            </a:r>
          </a:p>
          <a:p>
            <a:pPr marL="342900" lvl="1" indent="-342900">
              <a:buFont typeface="Arial" pitchFamily="34" charset="0"/>
              <a:buChar char="•"/>
            </a:pPr>
            <a:endParaRPr lang="en-US" altLang="zh-CN" sz="2000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en-US" altLang="zh-CN" sz="2000" dirty="0" smtClean="0">
                <a:solidFill>
                  <a:srgbClr val="0070C0"/>
                </a:solidFill>
              </a:rPr>
              <a:t>Approximate substring matching </a:t>
            </a:r>
            <a:r>
              <a:rPr lang="en-US" altLang="zh-CN" sz="2000" dirty="0" smtClean="0"/>
              <a:t>has many applications. </a:t>
            </a:r>
          </a:p>
          <a:p>
            <a:pPr marL="1200150" lvl="3" indent="-342900"/>
            <a:r>
              <a:rPr lang="en-US" altLang="zh-CN" dirty="0" smtClean="0"/>
              <a:t>The deterministic case is well studied.</a:t>
            </a:r>
          </a:p>
          <a:p>
            <a:pPr marL="1200150" lvl="3" indent="-342900"/>
            <a:r>
              <a:rPr lang="en-US" altLang="zh-CN" dirty="0" smtClean="0"/>
              <a:t>But approximate pattern matching </a:t>
            </a:r>
            <a:r>
              <a:rPr lang="en-US" altLang="zh-CN" dirty="0" smtClean="0">
                <a:solidFill>
                  <a:srgbClr val="0070C0"/>
                </a:solidFill>
              </a:rPr>
              <a:t>over uncertain texts </a:t>
            </a:r>
            <a:r>
              <a:rPr lang="en-US" altLang="zh-CN" dirty="0" smtClean="0"/>
              <a:t>is largely an unexplored problem in the past.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How to Get Initial </a:t>
            </a:r>
            <a:r>
              <a:rPr lang="en-US" altLang="zh-CN" u="sng" dirty="0" smtClean="0"/>
              <a:t>Adjacent/Remote </a:t>
            </a:r>
            <a:r>
              <a:rPr lang="en-US" altLang="zh-CN" dirty="0" smtClean="0"/>
              <a:t>Possible World.</a:t>
            </a:r>
            <a:endParaRPr lang="zh-CN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715000" y="1524000"/>
            <a:ext cx="2743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Get a closest </a:t>
            </a:r>
            <a:r>
              <a:rPr lang="en-US" altLang="zh-CN" dirty="0" err="1" smtClean="0"/>
              <a:t>p.w</a:t>
            </a:r>
            <a:r>
              <a:rPr lang="en-US" altLang="zh-CN" dirty="0" smtClean="0"/>
              <a:t>. ( an adjacent </a:t>
            </a:r>
            <a:r>
              <a:rPr lang="en-US" altLang="zh-CN" dirty="0" err="1" smtClean="0"/>
              <a:t>p.w</a:t>
            </a:r>
            <a:r>
              <a:rPr lang="en-US" altLang="zh-CN" dirty="0" smtClean="0"/>
              <a:t>. with the smallest distance ) on the optimal path in DP table. </a:t>
            </a:r>
            <a:endParaRPr lang="zh-CN" altLang="en-US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/>
        </p:nvGraphicFramePr>
        <p:xfrm>
          <a:off x="380999" y="4800600"/>
          <a:ext cx="5029201" cy="64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90331"/>
                <a:gridCol w="1357466"/>
                <a:gridCol w="1404874"/>
                <a:gridCol w="1376530"/>
              </a:tblGrid>
              <a:tr h="53340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rgbClr val="FF0000"/>
                          </a:solidFill>
                        </a:rPr>
                        <a:t>C</a:t>
                      </a:r>
                      <a:endParaRPr lang="zh-CN" alt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G.1\</a:t>
                      </a:r>
                      <a:r>
                        <a:rPr lang="en-US" altLang="zh-CN" dirty="0" smtClean="0">
                          <a:solidFill>
                            <a:schemeClr val="tx1"/>
                          </a:solidFill>
                        </a:rPr>
                        <a:t>A.4\</a:t>
                      </a:r>
                      <a:r>
                        <a:rPr lang="en-US" altLang="zh-CN" dirty="0" smtClean="0">
                          <a:solidFill>
                            <a:srgbClr val="FF0000"/>
                          </a:solidFill>
                        </a:rPr>
                        <a:t>T.5</a:t>
                      </a:r>
                      <a:endParaRPr lang="zh-CN" alt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/>
                        <a:t>G.1\</a:t>
                      </a:r>
                      <a:r>
                        <a:rPr lang="en-US" altLang="zh-CN" dirty="0" smtClean="0">
                          <a:solidFill>
                            <a:srgbClr val="FF0000"/>
                          </a:solidFill>
                        </a:rPr>
                        <a:t>A.4\</a:t>
                      </a:r>
                      <a:r>
                        <a:rPr lang="en-US" altLang="zh-CN" dirty="0" smtClean="0">
                          <a:solidFill>
                            <a:schemeClr val="tx1"/>
                          </a:solidFill>
                        </a:rPr>
                        <a:t>T.5</a:t>
                      </a:r>
                      <a:endParaRPr lang="zh-CN" altLang="en-US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dirty="0" smtClean="0">
                          <a:solidFill>
                            <a:schemeClr val="tx1"/>
                          </a:solidFill>
                        </a:rPr>
                        <a:t>G.1\</a:t>
                      </a:r>
                      <a:r>
                        <a:rPr lang="en-US" altLang="zh-CN" dirty="0" smtClean="0"/>
                        <a:t>A.4\</a:t>
                      </a:r>
                      <a:r>
                        <a:rPr lang="en-US" altLang="zh-CN" dirty="0" smtClean="0">
                          <a:solidFill>
                            <a:srgbClr val="FF0000"/>
                          </a:solidFill>
                        </a:rPr>
                        <a:t>T.5</a:t>
                      </a:r>
                      <a:endParaRPr lang="zh-CN" altLang="en-US" dirty="0" smtClean="0">
                        <a:solidFill>
                          <a:srgbClr val="FF0000"/>
                        </a:solidFill>
                      </a:endParaRPr>
                    </a:p>
                    <a:p>
                      <a:pPr algn="ctr"/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838199" y="5562600"/>
            <a:ext cx="312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zh-CN" dirty="0" smtClean="0"/>
              <a:t>Use a randomized algorithm to get a remote </a:t>
            </a:r>
            <a:r>
              <a:rPr lang="en-US" altLang="zh-CN" dirty="0" err="1" smtClean="0"/>
              <a:t>p.w</a:t>
            </a:r>
            <a:r>
              <a:rPr lang="en-US" altLang="zh-CN" dirty="0" smtClean="0"/>
              <a:t>. :</a:t>
            </a:r>
            <a:endParaRPr lang="zh-CN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304800" y="1143000"/>
            <a:ext cx="7620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i="1" dirty="0" smtClean="0"/>
              <a:t>K=1</a:t>
            </a:r>
            <a:endParaRPr lang="zh-CN" altLang="en-US" i="1" dirty="0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/>
        </p:nvGraphicFramePr>
        <p:xfrm>
          <a:off x="6705600" y="3110101"/>
          <a:ext cx="552450" cy="626110"/>
        </p:xfrm>
        <a:graphic>
          <a:graphicData uri="http://schemas.openxmlformats.org/presentationml/2006/ole">
            <p:oleObj spid="_x0000_s80898" name="Equation" r:id="rId3" imgW="190440" imgH="215640" progId="Equation.3">
              <p:embed/>
            </p:oleObj>
          </a:graphicData>
        </a:graphic>
      </p:graphicFrame>
      <p:graphicFrame>
        <p:nvGraphicFramePr>
          <p:cNvPr id="16" name="Object 3"/>
          <p:cNvGraphicFramePr>
            <a:graphicFrameLocks noChangeAspect="1"/>
          </p:cNvGraphicFramePr>
          <p:nvPr/>
        </p:nvGraphicFramePr>
        <p:xfrm>
          <a:off x="7735888" y="3110101"/>
          <a:ext cx="588962" cy="625475"/>
        </p:xfrm>
        <a:graphic>
          <a:graphicData uri="http://schemas.openxmlformats.org/presentationml/2006/ole">
            <p:oleObj spid="_x0000_s80899" name="Equation" r:id="rId4" imgW="203040" imgH="215640" progId="Equation.3">
              <p:embed/>
            </p:oleObj>
          </a:graphicData>
        </a:graphic>
      </p:graphicFrame>
      <p:graphicFrame>
        <p:nvGraphicFramePr>
          <p:cNvPr id="17" name="Object 4"/>
          <p:cNvGraphicFramePr>
            <a:graphicFrameLocks noChangeAspect="1"/>
          </p:cNvGraphicFramePr>
          <p:nvPr/>
        </p:nvGraphicFramePr>
        <p:xfrm>
          <a:off x="6745288" y="3854639"/>
          <a:ext cx="588962" cy="661987"/>
        </p:xfrm>
        <a:graphic>
          <a:graphicData uri="http://schemas.openxmlformats.org/presentationml/2006/ole">
            <p:oleObj spid="_x0000_s80900" name="Equation" r:id="rId5" imgW="203040" imgH="228600" progId="Equation.3">
              <p:embed/>
            </p:oleObj>
          </a:graphicData>
        </a:graphic>
      </p:graphicFrame>
      <p:graphicFrame>
        <p:nvGraphicFramePr>
          <p:cNvPr id="18" name="Object 5"/>
          <p:cNvGraphicFramePr>
            <a:graphicFrameLocks noChangeAspect="1"/>
          </p:cNvGraphicFramePr>
          <p:nvPr/>
        </p:nvGraphicFramePr>
        <p:xfrm>
          <a:off x="7810500" y="3878451"/>
          <a:ext cx="571500" cy="679450"/>
        </p:xfrm>
        <a:graphic>
          <a:graphicData uri="http://schemas.openxmlformats.org/presentationml/2006/ole">
            <p:oleObj spid="_x0000_s80901" name="Equation" r:id="rId6" imgW="203040" imgH="241200" progId="Equation.3">
              <p:embed/>
            </p:oleObj>
          </a:graphicData>
        </a:graphic>
      </p:graphicFrame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6629400" y="2983101"/>
          <a:ext cx="1828800" cy="1651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914400"/>
                <a:gridCol w="914400"/>
              </a:tblGrid>
              <a:tr h="82550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82550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0" name="Straight Arrow Connector 19"/>
          <p:cNvCxnSpPr/>
          <p:nvPr/>
        </p:nvCxnSpPr>
        <p:spPr>
          <a:xfrm>
            <a:off x="7315200" y="3643501"/>
            <a:ext cx="533400" cy="3810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6400800" y="4724400"/>
            <a:ext cx="25146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If D1 and D contain the </a:t>
            </a:r>
            <a:r>
              <a:rPr lang="en-US" altLang="zh-CN" u="sng" dirty="0" smtClean="0"/>
              <a:t>same distance value</a:t>
            </a:r>
            <a:r>
              <a:rPr lang="en-US" altLang="zh-CN" dirty="0" smtClean="0"/>
              <a:t>, the corresponding </a:t>
            </a:r>
            <a:r>
              <a:rPr lang="en-US" altLang="zh-CN" u="sng" dirty="0" smtClean="0"/>
              <a:t>variable</a:t>
            </a:r>
            <a:r>
              <a:rPr lang="en-US" altLang="zh-CN" dirty="0" smtClean="0"/>
              <a:t>  in the test string is called a </a:t>
            </a:r>
            <a:r>
              <a:rPr lang="en-US" altLang="zh-CN" dirty="0" smtClean="0">
                <a:solidFill>
                  <a:srgbClr val="FF0000"/>
                </a:solidFill>
              </a:rPr>
              <a:t>crucial variable </a:t>
            </a:r>
            <a:r>
              <a:rPr lang="en-US" altLang="zh-CN" dirty="0" smtClean="0"/>
              <a:t>of this </a:t>
            </a:r>
            <a:r>
              <a:rPr lang="en-US" altLang="zh-CN" dirty="0" err="1" smtClean="0"/>
              <a:t>p.w</a:t>
            </a:r>
            <a:r>
              <a:rPr lang="en-US" altLang="zh-CN" dirty="0" smtClean="0"/>
              <a:t>.</a:t>
            </a:r>
            <a:endParaRPr lang="zh-CN" altLang="en-US" dirty="0"/>
          </a:p>
        </p:txBody>
      </p:sp>
      <p:graphicFrame>
        <p:nvGraphicFramePr>
          <p:cNvPr id="25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981200"/>
          <a:ext cx="5029200" cy="1752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05840"/>
                <a:gridCol w="1005840"/>
                <a:gridCol w="1005840"/>
                <a:gridCol w="1005840"/>
                <a:gridCol w="1005840"/>
              </a:tblGrid>
              <a:tr h="43815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4</a:t>
                      </a:r>
                      <a:endParaRPr lang="zh-CN" altLang="en-US" dirty="0"/>
                    </a:p>
                  </a:txBody>
                  <a:tcPr/>
                </a:tc>
              </a:tr>
              <a:tr h="438150">
                <a:tc>
                  <a:txBody>
                    <a:bodyPr/>
                    <a:lstStyle/>
                    <a:p>
                      <a:pPr algn="ctr"/>
                      <a:r>
                        <a:rPr lang="en-US" altLang="zh-CN" b="0" dirty="0" smtClean="0"/>
                        <a:t>1</a:t>
                      </a:r>
                      <a:endParaRPr lang="zh-CN" altLang="en-US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3</a:t>
                      </a:r>
                      <a:endParaRPr lang="zh-CN" altLang="en-US" dirty="0"/>
                    </a:p>
                  </a:txBody>
                  <a:tcPr/>
                </a:tc>
              </a:tr>
              <a:tr h="43815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2</a:t>
                      </a:r>
                      <a:endParaRPr lang="zh-CN" altLang="en-US" dirty="0"/>
                    </a:p>
                  </a:txBody>
                  <a:tcPr/>
                </a:tc>
              </a:tr>
              <a:tr h="43815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3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0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1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26" name="Straight Connector 25"/>
          <p:cNvCxnSpPr/>
          <p:nvPr/>
        </p:nvCxnSpPr>
        <p:spPr>
          <a:xfrm rot="16200000" flipV="1">
            <a:off x="114300" y="1638300"/>
            <a:ext cx="381000" cy="304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76200" y="1676400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i="1" dirty="0" smtClean="0"/>
              <a:t>p</a:t>
            </a:r>
            <a:endParaRPr lang="zh-CN" altLang="en-US" i="1" dirty="0"/>
          </a:p>
        </p:txBody>
      </p:sp>
      <p:sp>
        <p:nvSpPr>
          <p:cNvPr id="28" name="TextBox 27"/>
          <p:cNvSpPr txBox="1"/>
          <p:nvPr/>
        </p:nvSpPr>
        <p:spPr>
          <a:xfrm>
            <a:off x="304800" y="1524000"/>
            <a:ext cx="304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i="1" dirty="0" smtClean="0"/>
              <a:t>x</a:t>
            </a:r>
            <a:endParaRPr lang="zh-CN" altLang="en-US" i="1" dirty="0"/>
          </a:p>
        </p:txBody>
      </p:sp>
      <p:sp>
        <p:nvSpPr>
          <p:cNvPr id="29" name="TextBox 28"/>
          <p:cNvSpPr txBox="1"/>
          <p:nvPr/>
        </p:nvSpPr>
        <p:spPr>
          <a:xfrm>
            <a:off x="1600200" y="1600200"/>
            <a:ext cx="685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 smtClean="0">
                <a:solidFill>
                  <a:srgbClr val="FF0000"/>
                </a:solidFill>
              </a:rPr>
              <a:t>C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362200" y="1600200"/>
            <a:ext cx="1143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 smtClean="0"/>
              <a:t>G.1</a:t>
            </a:r>
            <a:r>
              <a:rPr lang="en-US" altLang="zh-CN" dirty="0" smtClean="0">
                <a:solidFill>
                  <a:srgbClr val="FF0000"/>
                </a:solidFill>
              </a:rPr>
              <a:t>A.4</a:t>
            </a:r>
            <a:r>
              <a:rPr lang="en-US" altLang="zh-CN" dirty="0" smtClean="0"/>
              <a:t>T.5</a:t>
            </a:r>
            <a:endParaRPr lang="zh-CN" alt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3352800" y="1611868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 smtClean="0"/>
              <a:t>G.1A.4</a:t>
            </a:r>
            <a:r>
              <a:rPr lang="en-US" altLang="zh-CN" dirty="0" smtClean="0">
                <a:solidFill>
                  <a:srgbClr val="FF0000"/>
                </a:solidFill>
              </a:rPr>
              <a:t>T.5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419600" y="16002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 smtClean="0"/>
              <a:t>G.1A.4T.5</a:t>
            </a:r>
            <a:endParaRPr lang="zh-CN" alt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-76200" y="2514600"/>
            <a:ext cx="609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 smtClean="0"/>
              <a:t>C</a:t>
            </a:r>
            <a:endParaRPr lang="zh-CN" alt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-76200" y="2971800"/>
            <a:ext cx="609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 smtClean="0"/>
              <a:t>A</a:t>
            </a:r>
            <a:endParaRPr lang="zh-CN" altLang="en-US" dirty="0"/>
          </a:p>
        </p:txBody>
      </p:sp>
      <p:sp>
        <p:nvSpPr>
          <p:cNvPr id="35" name="TextBox 34"/>
          <p:cNvSpPr txBox="1"/>
          <p:nvPr/>
        </p:nvSpPr>
        <p:spPr>
          <a:xfrm>
            <a:off x="-76200" y="3429000"/>
            <a:ext cx="609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 smtClean="0"/>
              <a:t>T</a:t>
            </a:r>
            <a:endParaRPr lang="zh-CN" altLang="en-US" dirty="0"/>
          </a:p>
        </p:txBody>
      </p:sp>
      <p:cxnSp>
        <p:nvCxnSpPr>
          <p:cNvPr id="36" name="Straight Arrow Connector 35"/>
          <p:cNvCxnSpPr/>
          <p:nvPr/>
        </p:nvCxnSpPr>
        <p:spPr>
          <a:xfrm>
            <a:off x="1371600" y="2362200"/>
            <a:ext cx="2286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2286000" y="2743200"/>
            <a:ext cx="30480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3352800" y="3200400"/>
            <a:ext cx="381000" cy="2286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4343400" y="3505200"/>
            <a:ext cx="4572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Arc 39"/>
          <p:cNvSpPr/>
          <p:nvPr/>
        </p:nvSpPr>
        <p:spPr>
          <a:xfrm>
            <a:off x="7467600" y="3886200"/>
            <a:ext cx="228600" cy="1828800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22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/>
      <p:bldP spid="40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Perturbation – How?</a:t>
            </a:r>
            <a:endParaRPr lang="zh-CN" alt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838200" y="2667000"/>
          <a:ext cx="3657600" cy="1107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09600"/>
                <a:gridCol w="609600"/>
                <a:gridCol w="609600"/>
                <a:gridCol w="609600"/>
                <a:gridCol w="609600"/>
                <a:gridCol w="609600"/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T/.5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T/.5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rgbClr val="FF0000"/>
                          </a:solidFill>
                        </a:rPr>
                        <a:t>T/.5</a:t>
                      </a:r>
                      <a:endParaRPr lang="zh-CN" alt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T/.5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…</a:t>
                      </a:r>
                      <a:endParaRPr lang="zh-CN" altLang="en-US" dirty="0"/>
                    </a:p>
                  </a:txBody>
                  <a:tcPr/>
                </a:tc>
              </a:tr>
              <a:tr h="314960"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rgbClr val="FF0000"/>
                          </a:solidFill>
                        </a:rPr>
                        <a:t>A/.4</a:t>
                      </a:r>
                      <a:endParaRPr lang="zh-CN" altLang="en-US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A/.4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A/.4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rgbClr val="FF0000"/>
                          </a:solidFill>
                        </a:rPr>
                        <a:t>A/.4</a:t>
                      </a:r>
                      <a:endParaRPr lang="zh-CN" alt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…</a:t>
                      </a:r>
                      <a:endParaRPr lang="zh-CN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baseline="0" dirty="0" smtClean="0">
                          <a:solidFill>
                            <a:srgbClr val="00B050"/>
                          </a:solidFill>
                        </a:rPr>
                        <a:t>  G</a:t>
                      </a:r>
                      <a:endParaRPr lang="zh-CN" altLang="en-US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G/.1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>
                          <a:solidFill>
                            <a:srgbClr val="00B050"/>
                          </a:solidFill>
                        </a:rPr>
                        <a:t>G/.1</a:t>
                      </a:r>
                      <a:endParaRPr lang="zh-CN" altLang="en-US" dirty="0">
                        <a:solidFill>
                          <a:srgbClr val="00B05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G/.1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G/.1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…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762000" y="4038600"/>
            <a:ext cx="381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Suppose there’re </a:t>
            </a:r>
            <a:r>
              <a:rPr lang="en-US" altLang="zh-CN" i="1" u="sng" dirty="0" smtClean="0">
                <a:solidFill>
                  <a:srgbClr val="FF0000"/>
                </a:solidFill>
              </a:rPr>
              <a:t>c</a:t>
            </a:r>
            <a:r>
              <a:rPr lang="en-US" altLang="zh-CN" u="sng" dirty="0" smtClean="0">
                <a:solidFill>
                  <a:srgbClr val="FF0000"/>
                </a:solidFill>
              </a:rPr>
              <a:t> crucial variables </a:t>
            </a:r>
            <a:r>
              <a:rPr lang="en-US" altLang="zh-CN" dirty="0" smtClean="0"/>
              <a:t>in this </a:t>
            </a:r>
            <a:r>
              <a:rPr lang="en-US" altLang="zh-CN" dirty="0" smtClean="0"/>
              <a:t>closest/remote </a:t>
            </a:r>
            <a:r>
              <a:rPr lang="en-US" altLang="zh-CN" dirty="0" err="1" smtClean="0"/>
              <a:t>p.w</a:t>
            </a:r>
            <a:r>
              <a:rPr lang="en-US" altLang="zh-CN" dirty="0" smtClean="0"/>
              <a:t>.</a:t>
            </a:r>
            <a:endParaRPr lang="zh-CN" altLang="en-US" dirty="0"/>
          </a:p>
        </p:txBody>
      </p:sp>
      <p:graphicFrame>
        <p:nvGraphicFramePr>
          <p:cNvPr id="65538" name="Object 2"/>
          <p:cNvGraphicFramePr>
            <a:graphicFrameLocks noChangeAspect="1"/>
          </p:cNvGraphicFramePr>
          <p:nvPr>
            <p:ph idx="1"/>
          </p:nvPr>
        </p:nvGraphicFramePr>
        <p:xfrm>
          <a:off x="1073149" y="1905000"/>
          <a:ext cx="298451" cy="305427"/>
        </p:xfrm>
        <a:graphic>
          <a:graphicData uri="http://schemas.openxmlformats.org/presentationml/2006/ole">
            <p:oleObj spid="_x0000_s65538" name="Equation" r:id="rId4" imgW="139680" imgH="177480" progId="Equation.3">
              <p:embed/>
            </p:oleObj>
          </a:graphicData>
        </a:graphic>
      </p:graphicFrame>
      <p:cxnSp>
        <p:nvCxnSpPr>
          <p:cNvPr id="14" name="Straight Connector 13"/>
          <p:cNvCxnSpPr/>
          <p:nvPr/>
        </p:nvCxnSpPr>
        <p:spPr>
          <a:xfrm rot="5400000" flipH="1" flipV="1">
            <a:off x="1714500" y="25527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 flipH="1" flipV="1">
            <a:off x="2857500" y="25527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 flipH="1" flipV="1">
            <a:off x="3467100" y="25527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>
            <a:off x="1104900" y="39243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2247900" y="3924300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09600" y="1868269"/>
            <a:ext cx="4267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Let      be the </a:t>
            </a:r>
            <a:r>
              <a:rPr lang="en-US" altLang="zh-CN" u="sng" dirty="0" smtClean="0">
                <a:solidFill>
                  <a:srgbClr val="FF0000"/>
                </a:solidFill>
              </a:rPr>
              <a:t>difference</a:t>
            </a:r>
            <a:r>
              <a:rPr lang="en-US" altLang="zh-CN" u="sng" dirty="0" smtClean="0"/>
              <a:t> between </a:t>
            </a:r>
            <a:r>
              <a:rPr lang="en-US" altLang="zh-CN" i="1" u="sng" dirty="0" smtClean="0"/>
              <a:t>k</a:t>
            </a:r>
            <a:r>
              <a:rPr lang="en-US" altLang="zh-CN" u="sng" dirty="0" smtClean="0"/>
              <a:t> and the edit distance </a:t>
            </a:r>
            <a:r>
              <a:rPr lang="en-US" altLang="zh-CN" dirty="0" smtClean="0"/>
              <a:t>of this </a:t>
            </a:r>
            <a:r>
              <a:rPr lang="en-US" altLang="zh-CN" dirty="0" err="1" smtClean="0"/>
              <a:t>p.w</a:t>
            </a:r>
            <a:r>
              <a:rPr lang="en-US" altLang="zh-CN" dirty="0" smtClean="0"/>
              <a:t> and the pattern.  </a:t>
            </a:r>
            <a:endParaRPr lang="zh-CN" alt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5029200" y="3429001"/>
            <a:ext cx="4191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For an </a:t>
            </a:r>
            <a:r>
              <a:rPr lang="en-US" altLang="zh-CN" dirty="0" smtClean="0">
                <a:solidFill>
                  <a:srgbClr val="FF0000"/>
                </a:solidFill>
              </a:rPr>
              <a:t>closest </a:t>
            </a:r>
            <a:r>
              <a:rPr lang="en-US" altLang="zh-CN" dirty="0" err="1" smtClean="0"/>
              <a:t>p.w</a:t>
            </a:r>
            <a:r>
              <a:rPr lang="en-US" altLang="zh-CN" dirty="0" smtClean="0"/>
              <a:t>. :</a:t>
            </a:r>
          </a:p>
          <a:p>
            <a:r>
              <a:rPr lang="en-US" altLang="zh-CN" u="sng" dirty="0" smtClean="0"/>
              <a:t>Pr(at most     crucial variables ( of the total c curial variables ) change </a:t>
            </a:r>
            <a:r>
              <a:rPr lang="en-US" altLang="zh-CN" dirty="0" smtClean="0"/>
              <a:t>their values as in the optimal path ) is a </a:t>
            </a:r>
            <a:r>
              <a:rPr lang="en-US" altLang="zh-CN" u="sng" dirty="0" smtClean="0"/>
              <a:t>lower bound </a:t>
            </a:r>
            <a:r>
              <a:rPr lang="en-US" altLang="zh-CN" dirty="0" smtClean="0"/>
              <a:t>of                              . </a:t>
            </a:r>
            <a:endParaRPr lang="zh-CN" altLang="en-US" dirty="0"/>
          </a:p>
        </p:txBody>
      </p:sp>
      <p:graphicFrame>
        <p:nvGraphicFramePr>
          <p:cNvPr id="65539" name="Object 3"/>
          <p:cNvGraphicFramePr>
            <a:graphicFrameLocks noChangeAspect="1"/>
          </p:cNvGraphicFramePr>
          <p:nvPr/>
        </p:nvGraphicFramePr>
        <p:xfrm>
          <a:off x="6096000" y="3654265"/>
          <a:ext cx="228600" cy="384335"/>
        </p:xfrm>
        <a:graphic>
          <a:graphicData uri="http://schemas.openxmlformats.org/presentationml/2006/ole">
            <p:oleObj spid="_x0000_s65539" name="Equation" r:id="rId5" imgW="139680" imgH="177480" progId="Equation.3">
              <p:embed/>
            </p:oleObj>
          </a:graphicData>
        </a:graphic>
      </p:graphicFrame>
      <p:graphicFrame>
        <p:nvGraphicFramePr>
          <p:cNvPr id="65540" name="Object 4"/>
          <p:cNvGraphicFramePr>
            <a:graphicFrameLocks noChangeAspect="1"/>
          </p:cNvGraphicFramePr>
          <p:nvPr/>
        </p:nvGraphicFramePr>
        <p:xfrm>
          <a:off x="5334000" y="4572000"/>
          <a:ext cx="1511346" cy="304800"/>
        </p:xfrm>
        <a:graphic>
          <a:graphicData uri="http://schemas.openxmlformats.org/presentationml/2006/ole">
            <p:oleObj spid="_x0000_s65540" name="Equation" r:id="rId6" imgW="1002960" imgH="203040" progId="Equation.3">
              <p:embed/>
            </p:oleObj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5029200" y="5105400"/>
            <a:ext cx="38862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For a </a:t>
            </a:r>
            <a:r>
              <a:rPr lang="en-US" altLang="zh-CN" dirty="0" smtClean="0">
                <a:solidFill>
                  <a:srgbClr val="FF0000"/>
                </a:solidFill>
              </a:rPr>
              <a:t>remote</a:t>
            </a:r>
            <a:r>
              <a:rPr lang="en-US" altLang="zh-CN" dirty="0" smtClean="0"/>
              <a:t> </a:t>
            </a:r>
            <a:r>
              <a:rPr lang="en-US" altLang="zh-CN" dirty="0" err="1" smtClean="0"/>
              <a:t>p.w</a:t>
            </a:r>
            <a:r>
              <a:rPr lang="en-US" altLang="zh-CN" dirty="0" smtClean="0"/>
              <a:t>. :</a:t>
            </a:r>
          </a:p>
          <a:p>
            <a:r>
              <a:rPr lang="en-US" altLang="zh-CN" dirty="0" smtClean="0"/>
              <a:t>We could get a upper bound similarly.</a:t>
            </a:r>
          </a:p>
          <a:p>
            <a:endParaRPr lang="zh-CN" alt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4648200" y="2895600"/>
            <a:ext cx="1371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Text string x 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65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655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65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6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5" grpId="0"/>
      <p:bldP spid="27" grpId="0"/>
      <p:bldP spid="30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Outline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Motivation</a:t>
            </a:r>
          </a:p>
          <a:p>
            <a:r>
              <a:rPr lang="en-US" altLang="zh-CN" dirty="0" smtClean="0"/>
              <a:t>Preliminaries</a:t>
            </a:r>
          </a:p>
          <a:p>
            <a:r>
              <a:rPr lang="en-US" altLang="zh-CN" dirty="0" smtClean="0"/>
              <a:t>Semantics</a:t>
            </a:r>
          </a:p>
          <a:p>
            <a:r>
              <a:rPr lang="en-US" altLang="zh-CN" dirty="0" smtClean="0"/>
              <a:t>Multilevel filtering index</a:t>
            </a:r>
          </a:p>
          <a:p>
            <a:r>
              <a:rPr lang="en-US" altLang="zh-CN" dirty="0" smtClean="0"/>
              <a:t>Two verification algorithms</a:t>
            </a:r>
          </a:p>
          <a:p>
            <a:r>
              <a:rPr lang="en-US" altLang="zh-CN" dirty="0" smtClean="0">
                <a:solidFill>
                  <a:srgbClr val="FF0000"/>
                </a:solidFill>
              </a:rPr>
              <a:t>Experiments</a:t>
            </a:r>
            <a:endParaRPr lang="zh-CN" alt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Setup of Experiment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48200"/>
          </a:xfrm>
        </p:spPr>
        <p:txBody>
          <a:bodyPr>
            <a:normAutofit/>
          </a:bodyPr>
          <a:lstStyle/>
          <a:p>
            <a:r>
              <a:rPr lang="en-US" altLang="zh-CN" sz="2000" dirty="0" smtClean="0"/>
              <a:t>We examine the behaviors of (</a:t>
            </a:r>
            <a:r>
              <a:rPr lang="en-US" altLang="zh-CN" sz="2000" i="1" dirty="0" smtClean="0"/>
              <a:t>k</a:t>
            </a:r>
            <a:r>
              <a:rPr lang="en-US" altLang="zh-CN" sz="2000" dirty="0" smtClean="0"/>
              <a:t>, </a:t>
            </a:r>
            <a:r>
              <a:rPr lang="en-US" altLang="zh-CN" sz="2000" i="1" dirty="0" smtClean="0"/>
              <a:t>τ</a:t>
            </a:r>
            <a:r>
              <a:rPr lang="en-US" altLang="zh-CN" sz="2000" dirty="0" smtClean="0"/>
              <a:t>)-pattern matching query using signature filtering and verification bounds with the following dataset.</a:t>
            </a:r>
          </a:p>
          <a:p>
            <a:r>
              <a:rPr lang="en-US" altLang="zh-CN" sz="2000" dirty="0" smtClean="0"/>
              <a:t>The DNA dataset.</a:t>
            </a:r>
          </a:p>
          <a:p>
            <a:pPr lvl="1"/>
            <a:r>
              <a:rPr lang="en-US" altLang="zh-CN" sz="1900" dirty="0" smtClean="0"/>
              <a:t>Raw datasets of </a:t>
            </a:r>
            <a:r>
              <a:rPr lang="en-US" altLang="zh-CN" sz="1900" i="1" dirty="0" smtClean="0"/>
              <a:t>sequencing runs</a:t>
            </a:r>
            <a:r>
              <a:rPr lang="en-US" altLang="zh-CN" sz="1900" dirty="0" smtClean="0"/>
              <a:t> of Escherichia coli 536 from the NCBI SRA (Sequence Read Archive) database.</a:t>
            </a:r>
          </a:p>
          <a:p>
            <a:pPr lvl="1"/>
            <a:r>
              <a:rPr lang="en-US" altLang="zh-CN" sz="1900" dirty="0" smtClean="0"/>
              <a:t>Use Bowtie to align the short DNA sequences with the complete Escherichia coli genome reference. The mapping reports output by Bowtie show positions within the DNA that have </a:t>
            </a:r>
            <a:r>
              <a:rPr lang="en-US" altLang="zh-CN" sz="1900" dirty="0" smtClean="0">
                <a:solidFill>
                  <a:srgbClr val="0070C0"/>
                </a:solidFill>
              </a:rPr>
              <a:t>more than one possible value</a:t>
            </a:r>
            <a:r>
              <a:rPr lang="en-US" altLang="zh-CN" sz="1900" dirty="0" smtClean="0"/>
              <a:t>.</a:t>
            </a:r>
          </a:p>
          <a:p>
            <a:r>
              <a:rPr lang="en-US" altLang="zh-CN" sz="2000" dirty="0" smtClean="0"/>
              <a:t>The protein dataset. </a:t>
            </a:r>
          </a:p>
          <a:p>
            <a:r>
              <a:rPr lang="en-US" altLang="zh-CN" sz="2000" dirty="0" smtClean="0"/>
              <a:t>Synthetic datasets.</a:t>
            </a:r>
          </a:p>
          <a:p>
            <a:pPr lvl="1"/>
            <a:r>
              <a:rPr lang="en-US" altLang="zh-CN" sz="1900" dirty="0" smtClean="0"/>
              <a:t>We generate a few synthetic datasets based on the two real datasets above.</a:t>
            </a:r>
          </a:p>
          <a:p>
            <a:pPr lvl="1"/>
            <a:r>
              <a:rPr lang="en-US" altLang="zh-CN" sz="1900" dirty="0" smtClean="0">
                <a:solidFill>
                  <a:srgbClr val="0070C0"/>
                </a:solidFill>
              </a:rPr>
              <a:t>Vary the parameter values </a:t>
            </a:r>
            <a:r>
              <a:rPr lang="en-US" altLang="zh-CN" sz="1900" dirty="0" smtClean="0"/>
              <a:t>of data (such as the uncertainty ratio </a:t>
            </a:r>
            <a:r>
              <a:rPr lang="en-US" altLang="zh-CN" sz="1900" i="1" dirty="0" smtClean="0"/>
              <a:t>θ</a:t>
            </a:r>
            <a:r>
              <a:rPr lang="en-US" altLang="zh-CN" sz="1900" dirty="0" smtClean="0"/>
              <a:t>) or the size of the data.</a:t>
            </a:r>
            <a:endParaRPr lang="zh-CN" altLang="en-US" sz="19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altLang="zh-CN" dirty="0" smtClean="0"/>
              <a:t>Experiments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46237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altLang="zh-CN" sz="2400" dirty="0" smtClean="0"/>
          </a:p>
          <a:p>
            <a:pPr>
              <a:buNone/>
            </a:pPr>
            <a:endParaRPr lang="en-US" altLang="zh-CN" sz="2400" dirty="0" smtClean="0"/>
          </a:p>
          <a:p>
            <a:pPr>
              <a:buNone/>
            </a:pPr>
            <a:endParaRPr lang="en-US" altLang="zh-CN" sz="2400" dirty="0" smtClean="0"/>
          </a:p>
          <a:p>
            <a:pPr>
              <a:buNone/>
            </a:pPr>
            <a:endParaRPr lang="en-US" altLang="zh-CN" sz="2400" dirty="0" smtClean="0"/>
          </a:p>
          <a:p>
            <a:pPr>
              <a:buNone/>
            </a:pPr>
            <a:endParaRPr lang="en-US" altLang="zh-CN" sz="2400" dirty="0" smtClean="0"/>
          </a:p>
          <a:p>
            <a:pPr>
              <a:buNone/>
            </a:pPr>
            <a:endParaRPr lang="en-US" altLang="zh-CN" sz="2400" dirty="0" smtClean="0"/>
          </a:p>
          <a:p>
            <a:pPr>
              <a:buNone/>
            </a:pPr>
            <a:endParaRPr lang="en-US" altLang="zh-CN" sz="2400" dirty="0" smtClean="0"/>
          </a:p>
          <a:p>
            <a:pPr>
              <a:buNone/>
            </a:pPr>
            <a:endParaRPr lang="en-US" altLang="zh-CN" sz="2400" dirty="0" smtClean="0"/>
          </a:p>
          <a:p>
            <a:pPr>
              <a:buNone/>
            </a:pPr>
            <a:endParaRPr lang="en-US" altLang="zh-CN" sz="2400" dirty="0" smtClean="0"/>
          </a:p>
          <a:p>
            <a:pPr>
              <a:buNone/>
            </a:pPr>
            <a:endParaRPr lang="en-US" altLang="zh-CN" sz="2400" dirty="0" smtClean="0"/>
          </a:p>
          <a:p>
            <a:pPr>
              <a:buNone/>
            </a:pPr>
            <a:endParaRPr lang="en-US" altLang="zh-CN" sz="2400" dirty="0" smtClean="0"/>
          </a:p>
          <a:p>
            <a:pPr>
              <a:buNone/>
            </a:pPr>
            <a:endParaRPr lang="en-US" altLang="zh-CN" sz="2400" dirty="0" smtClean="0"/>
          </a:p>
          <a:p>
            <a:pPr>
              <a:buNone/>
            </a:pPr>
            <a:r>
              <a:rPr lang="en-US" altLang="zh-CN" sz="2400" dirty="0" smtClean="0"/>
              <a:t> </a:t>
            </a:r>
          </a:p>
          <a:p>
            <a:pPr>
              <a:buNone/>
            </a:pPr>
            <a:endParaRPr lang="zh-CN" altLang="en-US" sz="2200" dirty="0"/>
          </a:p>
        </p:txBody>
      </p:sp>
      <p:pic>
        <p:nvPicPr>
          <p:cNvPr id="5" name="Picture 4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230398"/>
            <a:ext cx="9143999" cy="205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28600" y="43434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 smtClean="0"/>
              <a:t>Running time for various settings. </a:t>
            </a:r>
            <a:endParaRPr lang="zh-CN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743200" y="43434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 smtClean="0"/>
              <a:t>Varying </a:t>
            </a:r>
            <a:r>
              <a:rPr lang="en-US" altLang="zh-CN" i="1" dirty="0" smtClean="0"/>
              <a:t>θ</a:t>
            </a:r>
            <a:r>
              <a:rPr lang="en-US" altLang="zh-CN" dirty="0" smtClean="0"/>
              <a:t>. </a:t>
            </a:r>
            <a:endParaRPr lang="zh-CN" altLang="en-US" dirty="0"/>
          </a:p>
        </p:txBody>
      </p:sp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41985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60325" cy="122238"/>
          </a:xfrm>
          <a:prstGeom prst="rect">
            <a:avLst/>
          </a:prstGeom>
          <a:noFill/>
        </p:spPr>
      </p:pic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zh-CN" altLang="en-US"/>
          </a:p>
        </p:txBody>
      </p:sp>
      <p:pic>
        <p:nvPicPr>
          <p:cNvPr id="41987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60325" cy="122238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4876800" y="4382869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 smtClean="0"/>
              <a:t>Using larger synthetic data</a:t>
            </a:r>
            <a:r>
              <a:rPr lang="en-US" altLang="zh-CN" sz="1500" dirty="0" smtClean="0"/>
              <a:t>.</a:t>
            </a:r>
            <a:endParaRPr lang="zh-CN" altLang="en-US" sz="1500" dirty="0"/>
          </a:p>
        </p:txBody>
      </p:sp>
      <p:sp>
        <p:nvSpPr>
          <p:cNvPr id="14" name="TextBox 13"/>
          <p:cNvSpPr txBox="1"/>
          <p:nvPr/>
        </p:nvSpPr>
        <p:spPr>
          <a:xfrm>
            <a:off x="7162800" y="4380131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 smtClean="0"/>
              <a:t>Breakdown of I/O &amp; CPU costs.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Experiments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pPr>
              <a:buNone/>
            </a:pPr>
            <a:endParaRPr lang="zh-CN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52400" y="4535269"/>
            <a:ext cx="2362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 smtClean="0"/>
              <a:t># of positions to be verified.</a:t>
            </a:r>
            <a:endParaRPr lang="zh-CN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667000" y="4583668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 smtClean="0"/>
              <a:t>Varying |p| (DNA).</a:t>
            </a:r>
            <a:endParaRPr lang="zh-CN" alt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181600" y="4459069"/>
            <a:ext cx="1371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 smtClean="0"/>
              <a:t>Varying |p|  (protein).</a:t>
            </a:r>
            <a:endParaRPr lang="zh-CN" alt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7315200" y="4495800"/>
            <a:ext cx="1752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dirty="0" smtClean="0"/>
              <a:t>Varying threshold k.</a:t>
            </a:r>
            <a:endParaRPr lang="zh-CN" altLang="en-US" dirty="0"/>
          </a:p>
        </p:txBody>
      </p:sp>
      <p:pic>
        <p:nvPicPr>
          <p:cNvPr id="15" name="Picture 14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09800"/>
            <a:ext cx="9144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zh-CN" dirty="0" smtClean="0"/>
              <a:t>Conclusions and Future Work</a:t>
            </a:r>
            <a:r>
              <a:rPr lang="zh-CN" altLang="zh-CN" dirty="0" smtClean="0"/>
              <a:t/>
            </a:r>
            <a:br>
              <a:rPr lang="zh-CN" altLang="zh-CN" dirty="0" smtClean="0"/>
            </a:b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000" dirty="0" smtClean="0"/>
              <a:t>We study a real and unsolved problem of </a:t>
            </a:r>
            <a:r>
              <a:rPr lang="en-US" altLang="zh-CN" sz="2000" dirty="0" smtClean="0">
                <a:solidFill>
                  <a:srgbClr val="FF0000"/>
                </a:solidFill>
              </a:rPr>
              <a:t>approximate substring matching over uncertain texts</a:t>
            </a:r>
            <a:r>
              <a:rPr lang="en-US" altLang="zh-CN" sz="2000" dirty="0" smtClean="0"/>
              <a:t>.</a:t>
            </a:r>
          </a:p>
          <a:p>
            <a:pPr lvl="1"/>
            <a:r>
              <a:rPr lang="en-US" altLang="zh-CN" sz="2000" dirty="0" smtClean="0"/>
              <a:t>Proposed a </a:t>
            </a:r>
            <a:r>
              <a:rPr lang="en-US" altLang="zh-CN" sz="2000" dirty="0" smtClean="0">
                <a:solidFill>
                  <a:srgbClr val="0070C0"/>
                </a:solidFill>
              </a:rPr>
              <a:t>novel semantics </a:t>
            </a:r>
            <a:r>
              <a:rPr lang="en-US" altLang="zh-CN" sz="2000" dirty="0" smtClean="0"/>
              <a:t>and demonstrate its advantages over an alternative one introduced by previous work.</a:t>
            </a:r>
          </a:p>
          <a:p>
            <a:pPr lvl="1"/>
            <a:r>
              <a:rPr lang="en-US" altLang="zh-CN" sz="2000" dirty="0" smtClean="0"/>
              <a:t>Developed a </a:t>
            </a:r>
            <a:r>
              <a:rPr lang="en-US" altLang="zh-CN" sz="2000" dirty="0" smtClean="0">
                <a:solidFill>
                  <a:srgbClr val="0070C0"/>
                </a:solidFill>
              </a:rPr>
              <a:t>q-gram based index </a:t>
            </a:r>
            <a:r>
              <a:rPr lang="en-US" altLang="zh-CN" sz="2000" dirty="0" smtClean="0"/>
              <a:t>to handle uncertain texts.</a:t>
            </a:r>
          </a:p>
          <a:p>
            <a:pPr lvl="1"/>
            <a:r>
              <a:rPr lang="en-US" altLang="zh-CN" sz="2000" dirty="0" smtClean="0"/>
              <a:t>Proposed two </a:t>
            </a:r>
            <a:r>
              <a:rPr lang="en-US" altLang="zh-CN" sz="2000" dirty="0" smtClean="0">
                <a:solidFill>
                  <a:srgbClr val="0070C0"/>
                </a:solidFill>
              </a:rPr>
              <a:t>efficient verification algorithms</a:t>
            </a:r>
            <a:r>
              <a:rPr lang="en-US" altLang="zh-CN" sz="2000" dirty="0" smtClean="0"/>
              <a:t>.</a:t>
            </a:r>
          </a:p>
          <a:p>
            <a:pPr lvl="1"/>
            <a:endParaRPr lang="en-US" altLang="zh-CN" sz="2000" dirty="0" smtClean="0"/>
          </a:p>
          <a:p>
            <a:r>
              <a:rPr lang="en-US" altLang="zh-CN" sz="2000" dirty="0" smtClean="0"/>
              <a:t>As future work, we plan to study the matching problem under </a:t>
            </a:r>
            <a:r>
              <a:rPr lang="en-US" altLang="zh-CN" sz="2000" dirty="0" smtClean="0">
                <a:solidFill>
                  <a:srgbClr val="0070C0"/>
                </a:solidFill>
              </a:rPr>
              <a:t>correlated uncertainty</a:t>
            </a:r>
            <a:r>
              <a:rPr lang="en-US" altLang="zh-CN" sz="2000" dirty="0" smtClean="0"/>
              <a:t> to address a wider range of applications.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Thank You!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smtClean="0"/>
              <a:t>Questions?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Example : Pattern Matching in DNA Sequence</a:t>
            </a:r>
            <a:endParaRPr lang="zh-CN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z="2000" dirty="0" smtClean="0"/>
              <a:t>Suppose a certain DNA pattern, say AAATTT and it’s variations ( with small edit distance ) are known to be the cause of a low or nonfunctioning protein. Thus we want to do </a:t>
            </a:r>
            <a:r>
              <a:rPr lang="en-US" altLang="zh-CN" sz="2000" dirty="0" smtClean="0">
                <a:solidFill>
                  <a:srgbClr val="0070C0"/>
                </a:solidFill>
              </a:rPr>
              <a:t>approximate pattern matching </a:t>
            </a:r>
            <a:r>
              <a:rPr lang="en-US" altLang="zh-CN" sz="2000" dirty="0" smtClean="0"/>
              <a:t>in DNA sequences.</a:t>
            </a:r>
          </a:p>
          <a:p>
            <a:r>
              <a:rPr lang="en-US" altLang="zh-CN" sz="2000" dirty="0" smtClean="0"/>
              <a:t>Challenges are :</a:t>
            </a:r>
          </a:p>
          <a:p>
            <a:pPr lvl="1"/>
            <a:r>
              <a:rPr lang="en-US" altLang="zh-CN" sz="1800" dirty="0" smtClean="0"/>
              <a:t>A single DNA sequence can be a </a:t>
            </a:r>
            <a:r>
              <a:rPr lang="en-US" altLang="zh-CN" sz="1800" dirty="0" smtClean="0">
                <a:solidFill>
                  <a:srgbClr val="0070C0"/>
                </a:solidFill>
              </a:rPr>
              <a:t>few million to a few hundred million characters</a:t>
            </a:r>
            <a:r>
              <a:rPr lang="en-US" altLang="zh-CN" sz="1800" dirty="0" smtClean="0"/>
              <a:t>. </a:t>
            </a:r>
          </a:p>
          <a:p>
            <a:pPr lvl="1"/>
            <a:r>
              <a:rPr lang="en-US" altLang="zh-CN" sz="1800" dirty="0" smtClean="0"/>
              <a:t>It </a:t>
            </a:r>
            <a:r>
              <a:rPr lang="en-US" altLang="zh-CN" sz="1800" dirty="0" smtClean="0">
                <a:solidFill>
                  <a:srgbClr val="0070C0"/>
                </a:solidFill>
              </a:rPr>
              <a:t>has uncertainty </a:t>
            </a:r>
            <a:r>
              <a:rPr lang="en-US" altLang="zh-CN" sz="1800" dirty="0" smtClean="0"/>
              <a:t>due to a number of factors in the high-throughput sequencing technologies.</a:t>
            </a:r>
            <a:endParaRPr lang="zh-CN" altLang="en-US" sz="1800" dirty="0" smtClean="0"/>
          </a:p>
          <a:p>
            <a:endParaRPr lang="zh-CN" altLang="en-US" dirty="0"/>
          </a:p>
        </p:txBody>
      </p:sp>
      <p:pic>
        <p:nvPicPr>
          <p:cNvPr id="13" name="Picture 12" descr="DNA 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715000" y="4284133"/>
            <a:ext cx="2667000" cy="211666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Example : </a:t>
            </a:r>
            <a:r>
              <a:rPr lang="en-US" altLang="zh-CN" dirty="0" err="1" smtClean="0"/>
              <a:t>Holter</a:t>
            </a:r>
            <a:r>
              <a:rPr lang="en-US" altLang="zh-CN" dirty="0" smtClean="0"/>
              <a:t> Monitor Application</a:t>
            </a:r>
            <a:endParaRPr lang="zh-CN" alt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000" dirty="0" smtClean="0"/>
              <a:t>For each heartbeat, the annotation software gives a symbol such as N (Normal beat), L (Left bundle branch block beat), etc. Quite often, the ECG signal of each beat may </a:t>
            </a:r>
            <a:r>
              <a:rPr lang="en-US" altLang="zh-CN" sz="2000" dirty="0" smtClean="0">
                <a:solidFill>
                  <a:srgbClr val="0070C0"/>
                </a:solidFill>
              </a:rPr>
              <a:t>have ambiguity</a:t>
            </a:r>
            <a:r>
              <a:rPr lang="en-US" altLang="zh-CN" sz="2000" dirty="0" smtClean="0"/>
              <a:t>.</a:t>
            </a:r>
          </a:p>
          <a:p>
            <a:r>
              <a:rPr lang="en-US" altLang="zh-CN" sz="2000" dirty="0" smtClean="0"/>
              <a:t>A doctor might be interested in locating a pattern such as “NNAV”, in order to verify a </a:t>
            </a:r>
            <a:r>
              <a:rPr lang="en-US" altLang="zh-CN" sz="2000" dirty="0" smtClean="0">
                <a:solidFill>
                  <a:srgbClr val="0070C0"/>
                </a:solidFill>
              </a:rPr>
              <a:t>specific diagnosis</a:t>
            </a:r>
            <a:r>
              <a:rPr lang="en-US" altLang="zh-CN" sz="2000" dirty="0" smtClean="0"/>
              <a:t>.</a:t>
            </a:r>
          </a:p>
          <a:p>
            <a:endParaRPr lang="zh-CN" altLang="zh-CN" sz="2000" dirty="0" smtClean="0"/>
          </a:p>
          <a:p>
            <a:endParaRPr lang="zh-CN" altLang="en-US" sz="2000" dirty="0"/>
          </a:p>
        </p:txBody>
      </p:sp>
      <p:pic>
        <p:nvPicPr>
          <p:cNvPr id="10" name="Content Placeholder 3" descr="holter monitor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184690" y="4267200"/>
            <a:ext cx="1714500" cy="1714500"/>
          </a:xfrm>
          <a:prstGeom prst="rect">
            <a:avLst/>
          </a:prstGeom>
        </p:spPr>
      </p:pic>
      <p:graphicFrame>
        <p:nvGraphicFramePr>
          <p:cNvPr id="11" name="Diagram 10"/>
          <p:cNvGraphicFramePr/>
          <p:nvPr/>
        </p:nvGraphicFramePr>
        <p:xfrm>
          <a:off x="5051590" y="4724400"/>
          <a:ext cx="762000" cy="533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2" name="Picture 11" descr="holter monitor2.jpg"/>
          <p:cNvPicPr>
            <a:picLocks noChangeAspect="1"/>
          </p:cNvPicPr>
          <p:nvPr/>
        </p:nvPicPr>
        <p:blipFill>
          <a:blip r:embed="rId8" cstate="print"/>
          <a:stretch>
            <a:fillRect/>
          </a:stretch>
        </p:blipFill>
        <p:spPr>
          <a:xfrm>
            <a:off x="5965989" y="4267200"/>
            <a:ext cx="2339811" cy="1752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Outline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Motivation</a:t>
            </a:r>
          </a:p>
          <a:p>
            <a:r>
              <a:rPr lang="en-US" altLang="zh-CN" dirty="0" smtClean="0">
                <a:solidFill>
                  <a:srgbClr val="FF0000"/>
                </a:solidFill>
              </a:rPr>
              <a:t>Preliminaries</a:t>
            </a:r>
          </a:p>
          <a:p>
            <a:r>
              <a:rPr lang="en-US" altLang="zh-CN" dirty="0" smtClean="0"/>
              <a:t>A new semantics</a:t>
            </a:r>
          </a:p>
          <a:p>
            <a:r>
              <a:rPr lang="en-US" altLang="zh-CN" dirty="0" smtClean="0"/>
              <a:t>Multilevel filtering index</a:t>
            </a:r>
          </a:p>
          <a:p>
            <a:r>
              <a:rPr lang="en-US" altLang="zh-CN" dirty="0" smtClean="0"/>
              <a:t>Two verification algorithms</a:t>
            </a:r>
          </a:p>
          <a:p>
            <a:r>
              <a:rPr lang="en-US" altLang="zh-CN" dirty="0" smtClean="0"/>
              <a:t>Experiments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i="1" dirty="0" smtClean="0"/>
              <a:t>Q</a:t>
            </a:r>
            <a:r>
              <a:rPr lang="en-US" altLang="zh-CN" dirty="0" smtClean="0"/>
              <a:t>-gram Index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sz="2000" dirty="0" smtClean="0"/>
              <a:t>The most frequently used indexing method for </a:t>
            </a:r>
            <a:r>
              <a:rPr lang="en-US" altLang="zh-CN" sz="2000" i="1" dirty="0" smtClean="0">
                <a:solidFill>
                  <a:srgbClr val="0070C0"/>
                </a:solidFill>
              </a:rPr>
              <a:t>approximate</a:t>
            </a:r>
            <a:r>
              <a:rPr lang="en-US" altLang="zh-CN" sz="2000" dirty="0" smtClean="0">
                <a:solidFill>
                  <a:srgbClr val="0070C0"/>
                </a:solidFill>
              </a:rPr>
              <a:t> matching</a:t>
            </a:r>
            <a:r>
              <a:rPr lang="en-US" altLang="zh-CN" sz="2000" dirty="0" smtClean="0"/>
              <a:t> is the </a:t>
            </a:r>
            <a:r>
              <a:rPr lang="en-US" altLang="zh-CN" sz="2000" i="1" dirty="0" smtClean="0">
                <a:solidFill>
                  <a:srgbClr val="0070C0"/>
                </a:solidFill>
              </a:rPr>
              <a:t>q</a:t>
            </a:r>
            <a:r>
              <a:rPr lang="en-US" altLang="zh-CN" sz="2000" dirty="0" smtClean="0">
                <a:solidFill>
                  <a:srgbClr val="0070C0"/>
                </a:solidFill>
              </a:rPr>
              <a:t>-gram indexes</a:t>
            </a:r>
            <a:r>
              <a:rPr lang="en-US" altLang="zh-CN" sz="2000" dirty="0" smtClean="0"/>
              <a:t>.</a:t>
            </a:r>
          </a:p>
          <a:p>
            <a:r>
              <a:rPr lang="en-US" altLang="zh-CN" sz="2000" dirty="0" smtClean="0"/>
              <a:t>To use the q-gram index, </a:t>
            </a:r>
            <a:r>
              <a:rPr lang="en-US" altLang="zh-CN" sz="2000" dirty="0" smtClean="0">
                <a:solidFill>
                  <a:srgbClr val="0070C0"/>
                </a:solidFill>
              </a:rPr>
              <a:t>partition </a:t>
            </a:r>
            <a:r>
              <a:rPr lang="en-US" altLang="zh-CN" sz="2000" i="1" dirty="0" smtClean="0">
                <a:solidFill>
                  <a:srgbClr val="0070C0"/>
                </a:solidFill>
              </a:rPr>
              <a:t>pattern</a:t>
            </a:r>
            <a:r>
              <a:rPr lang="en-US" altLang="zh-CN" sz="2000" dirty="0" smtClean="0"/>
              <a:t> into </a:t>
            </a:r>
            <a:r>
              <a:rPr lang="en-US" altLang="zh-CN" sz="2000" i="1" dirty="0" smtClean="0">
                <a:solidFill>
                  <a:srgbClr val="FF0000"/>
                </a:solidFill>
              </a:rPr>
              <a:t>k+1</a:t>
            </a:r>
            <a:r>
              <a:rPr lang="en-US" altLang="zh-CN" sz="2000" dirty="0" smtClean="0">
                <a:solidFill>
                  <a:srgbClr val="FF0000"/>
                </a:solidFill>
              </a:rPr>
              <a:t> </a:t>
            </a:r>
            <a:r>
              <a:rPr lang="en-US" altLang="zh-CN" sz="2000" i="1" dirty="0" smtClean="0">
                <a:solidFill>
                  <a:srgbClr val="FF0000"/>
                </a:solidFill>
              </a:rPr>
              <a:t>pieces</a:t>
            </a:r>
            <a:r>
              <a:rPr lang="en-US" altLang="zh-CN" sz="2000" dirty="0" smtClean="0"/>
              <a:t>, where</a:t>
            </a:r>
            <a:r>
              <a:rPr lang="en-US" altLang="zh-CN" sz="2000" i="1" dirty="0" smtClean="0"/>
              <a:t> k </a:t>
            </a:r>
            <a:r>
              <a:rPr lang="en-US" altLang="zh-CN" sz="2000" dirty="0" smtClean="0"/>
              <a:t>is the edit distance threshold. Since the number of errors is no more than </a:t>
            </a:r>
            <a:r>
              <a:rPr lang="en-US" altLang="zh-CN" sz="2000" i="1" dirty="0" smtClean="0"/>
              <a:t>k</a:t>
            </a:r>
            <a:r>
              <a:rPr lang="en-US" altLang="zh-CN" sz="2000" dirty="0" smtClean="0"/>
              <a:t>, it must be true that </a:t>
            </a:r>
            <a:r>
              <a:rPr lang="en-US" altLang="zh-CN" sz="2000" dirty="0" smtClean="0">
                <a:solidFill>
                  <a:srgbClr val="0070C0"/>
                </a:solidFill>
              </a:rPr>
              <a:t>at least one piece </a:t>
            </a:r>
            <a:r>
              <a:rPr lang="en-US" altLang="zh-CN" sz="2000" dirty="0" smtClean="0"/>
              <a:t>must have an </a:t>
            </a:r>
            <a:r>
              <a:rPr lang="en-US" altLang="zh-CN" sz="2000" i="1" dirty="0" smtClean="0">
                <a:solidFill>
                  <a:srgbClr val="0070C0"/>
                </a:solidFill>
              </a:rPr>
              <a:t>exact</a:t>
            </a:r>
            <a:r>
              <a:rPr lang="en-US" altLang="zh-CN" sz="2000" dirty="0" smtClean="0">
                <a:solidFill>
                  <a:srgbClr val="0070C0"/>
                </a:solidFill>
              </a:rPr>
              <a:t> match in the text</a:t>
            </a:r>
            <a:r>
              <a:rPr lang="en-US" altLang="zh-CN" sz="2000" dirty="0" smtClean="0"/>
              <a:t>.</a:t>
            </a:r>
            <a:endParaRPr lang="zh-CN" altLang="en-US" sz="2000" u="sng" dirty="0" smtClean="0"/>
          </a:p>
          <a:p>
            <a:endParaRPr lang="en-US" altLang="zh-CN" sz="2400" u="sng" dirty="0" smtClean="0"/>
          </a:p>
          <a:p>
            <a:endParaRPr lang="en-US" altLang="zh-CN" sz="2400" u="sng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724401" y="4008120"/>
          <a:ext cx="4038600" cy="1097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45276"/>
                <a:gridCol w="573277"/>
                <a:gridCol w="859277"/>
                <a:gridCol w="859277"/>
                <a:gridCol w="601493"/>
              </a:tblGrid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Q-gram1</a:t>
                      </a:r>
                      <a:endParaRPr lang="zh-CN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pos1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pos2</a:t>
                      </a:r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…</a:t>
                      </a:r>
                      <a:endParaRPr lang="zh-CN" altLang="en-US" dirty="0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Q-gram2</a:t>
                      </a:r>
                      <a:endParaRPr lang="zh-CN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…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</a:tr>
              <a:tr h="30480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…</a:t>
                      </a:r>
                      <a:endParaRPr lang="zh-CN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…</a:t>
                      </a:r>
                      <a:endParaRPr lang="zh-CN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6858000" y="3581400"/>
            <a:ext cx="243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Position list of q-gram1 </a:t>
            </a:r>
            <a:endParaRPr lang="zh-CN" altLang="en-US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5867400" y="4191000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5867400" y="4570412"/>
            <a:ext cx="5334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6629400" y="3810000"/>
            <a:ext cx="2286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9" name="Table 18"/>
          <p:cNvGraphicFramePr>
            <a:graphicFrameLocks noGrp="1"/>
          </p:cNvGraphicFramePr>
          <p:nvPr/>
        </p:nvGraphicFramePr>
        <p:xfrm>
          <a:off x="533400" y="5463570"/>
          <a:ext cx="2286000" cy="3708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286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altLang="zh-CN" dirty="0" smtClean="0"/>
                        <a:t>Pattern String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0" name="Diagram 19"/>
          <p:cNvGraphicFramePr/>
          <p:nvPr/>
        </p:nvGraphicFramePr>
        <p:xfrm>
          <a:off x="2895600" y="5463570"/>
          <a:ext cx="762000" cy="304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/>
        </p:nvGraphicFramePr>
        <p:xfrm>
          <a:off x="3657600" y="5463570"/>
          <a:ext cx="685800" cy="3657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85800"/>
              </a:tblGrid>
              <a:tr h="27940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2" name="Table 21"/>
          <p:cNvGraphicFramePr>
            <a:graphicFrameLocks noGrp="1"/>
          </p:cNvGraphicFramePr>
          <p:nvPr/>
        </p:nvGraphicFramePr>
        <p:xfrm>
          <a:off x="4419600" y="5486400"/>
          <a:ext cx="685800" cy="3657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85800"/>
              </a:tblGrid>
              <a:tr h="279400">
                <a:tc>
                  <a:txBody>
                    <a:bodyPr/>
                    <a:lstStyle/>
                    <a:p>
                      <a:r>
                        <a:rPr lang="en-US" altLang="zh-CN" dirty="0" smtClean="0"/>
                        <a:t>…</a:t>
                      </a:r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23" name="Table 22"/>
          <p:cNvGraphicFramePr>
            <a:graphicFrameLocks noGrp="1"/>
          </p:cNvGraphicFramePr>
          <p:nvPr/>
        </p:nvGraphicFramePr>
        <p:xfrm>
          <a:off x="5181600" y="5501640"/>
          <a:ext cx="685800" cy="3657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685800"/>
              </a:tblGrid>
              <a:tr h="279400">
                <a:tc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4191000" y="5996970"/>
            <a:ext cx="16764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500" dirty="0" smtClean="0"/>
              <a:t> </a:t>
            </a:r>
            <a:r>
              <a:rPr lang="en-US" altLang="zh-CN" dirty="0" smtClean="0"/>
              <a:t>k+1 pieces</a:t>
            </a:r>
            <a:endParaRPr lang="zh-CN" altLang="en-US" dirty="0"/>
          </a:p>
        </p:txBody>
      </p:sp>
      <p:graphicFrame>
        <p:nvGraphicFramePr>
          <p:cNvPr id="26" name="Diagram 25"/>
          <p:cNvGraphicFramePr/>
          <p:nvPr/>
        </p:nvGraphicFramePr>
        <p:xfrm>
          <a:off x="3886200" y="4495800"/>
          <a:ext cx="838200" cy="1295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6" name="Right Brace 15"/>
          <p:cNvSpPr/>
          <p:nvPr/>
        </p:nvSpPr>
        <p:spPr>
          <a:xfrm rot="5400000">
            <a:off x="4572000" y="5334000"/>
            <a:ext cx="457200" cy="15240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Verification Algorithm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endParaRPr lang="en-US" altLang="zh-CN" sz="2000" dirty="0" smtClean="0"/>
          </a:p>
          <a:p>
            <a:r>
              <a:rPr lang="en-US" altLang="zh-CN" sz="2000" dirty="0" smtClean="0"/>
              <a:t>A DP algorithm that computes </a:t>
            </a:r>
            <a:r>
              <a:rPr lang="en-US" altLang="zh-CN" sz="2000" dirty="0" smtClean="0">
                <a:solidFill>
                  <a:srgbClr val="0070C0"/>
                </a:solidFill>
              </a:rPr>
              <a:t>edit distance</a:t>
            </a:r>
          </a:p>
          <a:p>
            <a:endParaRPr lang="zh-CN" alt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430798" y="2895600"/>
          <a:ext cx="2667000" cy="18288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533400"/>
                <a:gridCol w="533400"/>
                <a:gridCol w="533400"/>
                <a:gridCol w="533400"/>
                <a:gridCol w="533400"/>
              </a:tblGrid>
              <a:tr h="438150">
                <a:tc>
                  <a:txBody>
                    <a:bodyPr/>
                    <a:lstStyle/>
                    <a:p>
                      <a:r>
                        <a:rPr lang="en-US" altLang="zh-CN" sz="2400" dirty="0" smtClean="0"/>
                        <a:t>0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400" dirty="0" smtClean="0"/>
                        <a:t>1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400" dirty="0" smtClean="0"/>
                        <a:t>2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400" dirty="0" smtClean="0"/>
                        <a:t>3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400" dirty="0" smtClean="0"/>
                        <a:t>4</a:t>
                      </a:r>
                      <a:endParaRPr lang="zh-CN" altLang="en-US" sz="2400" dirty="0"/>
                    </a:p>
                  </a:txBody>
                  <a:tcPr/>
                </a:tc>
              </a:tr>
              <a:tr h="438150">
                <a:tc>
                  <a:txBody>
                    <a:bodyPr/>
                    <a:lstStyle/>
                    <a:p>
                      <a:r>
                        <a:rPr lang="en-US" altLang="zh-CN" sz="2400" dirty="0" smtClean="0"/>
                        <a:t>1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400" dirty="0" smtClean="0"/>
                        <a:t>1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400" dirty="0" smtClean="0"/>
                        <a:t>1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400" dirty="0" smtClean="0"/>
                        <a:t>2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400" dirty="0" smtClean="0"/>
                        <a:t>3</a:t>
                      </a:r>
                      <a:endParaRPr lang="zh-CN" altLang="en-US" sz="2400" dirty="0"/>
                    </a:p>
                  </a:txBody>
                  <a:tcPr/>
                </a:tc>
              </a:tr>
              <a:tr h="438150">
                <a:tc>
                  <a:txBody>
                    <a:bodyPr/>
                    <a:lstStyle/>
                    <a:p>
                      <a:r>
                        <a:rPr lang="en-US" altLang="zh-CN" sz="2400" dirty="0" smtClean="0"/>
                        <a:t>2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400" dirty="0" smtClean="0"/>
                        <a:t>2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400" dirty="0" smtClean="0"/>
                        <a:t>2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400" dirty="0" smtClean="0"/>
                        <a:t>2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400" dirty="0" smtClean="0"/>
                        <a:t>3</a:t>
                      </a:r>
                      <a:endParaRPr lang="zh-CN" altLang="en-US" sz="2400" dirty="0"/>
                    </a:p>
                  </a:txBody>
                  <a:tcPr/>
                </a:tc>
              </a:tr>
              <a:tr h="438150">
                <a:tc>
                  <a:txBody>
                    <a:bodyPr/>
                    <a:lstStyle/>
                    <a:p>
                      <a:r>
                        <a:rPr lang="en-US" altLang="zh-CN" sz="2400" dirty="0" smtClean="0"/>
                        <a:t>3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400" dirty="0" smtClean="0"/>
                        <a:t>3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400" dirty="0" smtClean="0"/>
                        <a:t>3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400" dirty="0" smtClean="0"/>
                        <a:t>3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2400" dirty="0" smtClean="0">
                          <a:solidFill>
                            <a:srgbClr val="FF0000"/>
                          </a:solidFill>
                        </a:rPr>
                        <a:t>2</a:t>
                      </a:r>
                      <a:endParaRPr lang="zh-CN" alt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791200" y="2124670"/>
            <a:ext cx="2133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dirty="0" smtClean="0"/>
              <a:t>  </a:t>
            </a:r>
            <a:r>
              <a:rPr lang="en-US" altLang="zh-CN" sz="2400" dirty="0" smtClean="0"/>
              <a:t>t     h      </a:t>
            </a:r>
            <a:r>
              <a:rPr lang="en-US" altLang="zh-CN" sz="2400" dirty="0" err="1" smtClean="0"/>
              <a:t>i</a:t>
            </a:r>
            <a:r>
              <a:rPr lang="en-US" altLang="zh-CN" sz="2400" dirty="0" smtClean="0"/>
              <a:t>      s</a:t>
            </a:r>
            <a:endParaRPr lang="zh-CN" alt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029200" y="3429000"/>
            <a:ext cx="553998" cy="129540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en-US" altLang="zh-CN" sz="2400" dirty="0" smtClean="0"/>
              <a:t>  h    a     s</a:t>
            </a:r>
            <a:endParaRPr lang="zh-CN" altLang="en-US" sz="24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5735598" y="3198812"/>
            <a:ext cx="304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6268998" y="3276600"/>
            <a:ext cx="228600" cy="152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802398" y="3733800"/>
            <a:ext cx="3048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7335798" y="4191000"/>
            <a:ext cx="304800" cy="228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5659398" y="2819400"/>
            <a:ext cx="4572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Ins.</a:t>
            </a:r>
            <a:endParaRPr lang="zh-CN" altLang="en-US" sz="1500" dirty="0"/>
          </a:p>
        </p:txBody>
      </p:sp>
      <p:sp>
        <p:nvSpPr>
          <p:cNvPr id="21" name="TextBox 20"/>
          <p:cNvSpPr txBox="1"/>
          <p:nvPr/>
        </p:nvSpPr>
        <p:spPr>
          <a:xfrm>
            <a:off x="6726198" y="35052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500" dirty="0" smtClean="0"/>
              <a:t>Sub.</a:t>
            </a:r>
            <a:endParaRPr lang="zh-CN" altLang="en-US" sz="1500" dirty="0"/>
          </a:p>
        </p:txBody>
      </p:sp>
      <p:graphicFrame>
        <p:nvGraphicFramePr>
          <p:cNvPr id="17409" name="Object 1"/>
          <p:cNvGraphicFramePr>
            <a:graphicFrameLocks noChangeAspect="1"/>
          </p:cNvGraphicFramePr>
          <p:nvPr/>
        </p:nvGraphicFramePr>
        <p:xfrm>
          <a:off x="1143000" y="2760662"/>
          <a:ext cx="3702050" cy="914400"/>
        </p:xfrm>
        <a:graphic>
          <a:graphicData uri="http://schemas.openxmlformats.org/presentationml/2006/ole">
            <p:oleObj spid="_x0000_s17409" r:id="rId4" imgW="2565400" imgH="660400" progId="">
              <p:embed/>
            </p:oleObj>
          </a:graphicData>
        </a:graphic>
      </p:graphicFrame>
      <p:graphicFrame>
        <p:nvGraphicFramePr>
          <p:cNvPr id="17410" name="Object 2"/>
          <p:cNvGraphicFramePr>
            <a:graphicFrameLocks noChangeAspect="1"/>
          </p:cNvGraphicFramePr>
          <p:nvPr/>
        </p:nvGraphicFramePr>
        <p:xfrm>
          <a:off x="1143000" y="3903662"/>
          <a:ext cx="2971800" cy="668338"/>
        </p:xfrm>
        <a:graphic>
          <a:graphicData uri="http://schemas.openxmlformats.org/presentationml/2006/ole">
            <p:oleObj spid="_x0000_s17410" r:id="rId5" imgW="2044700" imgH="457200" progId="">
              <p:embed/>
            </p:oleObj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4724400" y="4953000"/>
            <a:ext cx="4191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/>
              <a:t>    The edit distance between “has” and “This” is 2 in this example.</a:t>
            </a:r>
            <a:endParaRPr lang="zh-CN" altLang="en-US" dirty="0" smtClean="0"/>
          </a:p>
          <a:p>
            <a:r>
              <a:rPr lang="en-US" altLang="zh-CN" dirty="0" smtClean="0"/>
              <a:t>    The value in each cell is the edit distance between the corresponding  pattern and text characters read so far.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Outline</a:t>
            </a:r>
            <a:endParaRPr lang="zh-CN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 smtClean="0"/>
              <a:t>Motivation</a:t>
            </a:r>
          </a:p>
          <a:p>
            <a:r>
              <a:rPr lang="en-US" altLang="zh-CN" dirty="0" smtClean="0"/>
              <a:t>Preliminaries</a:t>
            </a:r>
          </a:p>
          <a:p>
            <a:r>
              <a:rPr lang="en-US" altLang="zh-CN" dirty="0" smtClean="0">
                <a:solidFill>
                  <a:srgbClr val="FF0000"/>
                </a:solidFill>
              </a:rPr>
              <a:t>A new semantics</a:t>
            </a:r>
          </a:p>
          <a:p>
            <a:r>
              <a:rPr lang="en-US" altLang="zh-CN" dirty="0" smtClean="0"/>
              <a:t>Multilevel filtering index</a:t>
            </a:r>
          </a:p>
          <a:p>
            <a:r>
              <a:rPr lang="en-US" altLang="zh-CN" dirty="0" smtClean="0"/>
              <a:t>Two verification algorithms</a:t>
            </a:r>
          </a:p>
          <a:p>
            <a:r>
              <a:rPr lang="en-US" altLang="zh-CN" dirty="0" smtClean="0"/>
              <a:t>Experiments</a:t>
            </a:r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15411</TotalTime>
  <Words>2414</Words>
  <Application>Microsoft Office PowerPoint</Application>
  <PresentationFormat>On-screen Show (4:3)</PresentationFormat>
  <Paragraphs>639</Paragraphs>
  <Slides>37</Slides>
  <Notes>15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9" baseType="lpstr">
      <vt:lpstr>Office Theme</vt:lpstr>
      <vt:lpstr>Equation</vt:lpstr>
      <vt:lpstr>Approximate Substring Matching over Uncertain Strings</vt:lpstr>
      <vt:lpstr>Motivation</vt:lpstr>
      <vt:lpstr>Motivation</vt:lpstr>
      <vt:lpstr>Example : Pattern Matching in DNA Sequence</vt:lpstr>
      <vt:lpstr>Example : Holter Monitor Application</vt:lpstr>
      <vt:lpstr>Outline</vt:lpstr>
      <vt:lpstr>Q-gram Index</vt:lpstr>
      <vt:lpstr>Verification Algorithm</vt:lpstr>
      <vt:lpstr>Outline</vt:lpstr>
      <vt:lpstr>(k, τ)-Matching Query </vt:lpstr>
      <vt:lpstr>Semantics</vt:lpstr>
      <vt:lpstr>Example : Semantics</vt:lpstr>
      <vt:lpstr>Outline</vt:lpstr>
      <vt:lpstr>Left/Right Signature of a Q-gram</vt:lpstr>
      <vt:lpstr> Multilevel Filtering Index</vt:lpstr>
      <vt:lpstr>Best Matching Prefix</vt:lpstr>
      <vt:lpstr>Dynamic Programing Verification Using Signatures</vt:lpstr>
      <vt:lpstr>Dynamic Programming Verification Using Signatures</vt:lpstr>
      <vt:lpstr>Example : Using the Index</vt:lpstr>
      <vt:lpstr>Example : Using the Index</vt:lpstr>
      <vt:lpstr>Using the Index-Example</vt:lpstr>
      <vt:lpstr>Outline</vt:lpstr>
      <vt:lpstr>Verification Algorithms</vt:lpstr>
      <vt:lpstr>Outline</vt:lpstr>
      <vt:lpstr>Bounds Based on Cumulative Distribution Functions (CDF)</vt:lpstr>
      <vt:lpstr>A Basic Step</vt:lpstr>
      <vt:lpstr>Example : Bounds Based on CDF</vt:lpstr>
      <vt:lpstr>Outline</vt:lpstr>
      <vt:lpstr>Bounds Based on Local Perturbation</vt:lpstr>
      <vt:lpstr>How to Get Initial Adjacent/Remote Possible World.</vt:lpstr>
      <vt:lpstr>Perturbation – How?</vt:lpstr>
      <vt:lpstr>Outline</vt:lpstr>
      <vt:lpstr>Setup of Experiment</vt:lpstr>
      <vt:lpstr>Experiments</vt:lpstr>
      <vt:lpstr>Experiments</vt:lpstr>
      <vt:lpstr>Conclusions and Future Work </vt:lpstr>
      <vt:lpstr>Thank You!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Approximate Substring Matching over Uncertain Strings</dc:title>
  <dc:creator>Z.Li</dc:creator>
  <cp:lastModifiedBy>Z.Li</cp:lastModifiedBy>
  <cp:revision>430</cp:revision>
  <dcterms:created xsi:type="dcterms:W3CDTF">2006-08-16T00:00:00Z</dcterms:created>
  <dcterms:modified xsi:type="dcterms:W3CDTF">2011-09-01T16:49:11Z</dcterms:modified>
</cp:coreProperties>
</file>