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0"/>
  </p:notesMasterIdLst>
  <p:sldIdLst>
    <p:sldId id="256" r:id="rId2"/>
    <p:sldId id="347" r:id="rId3"/>
    <p:sldId id="393" r:id="rId4"/>
    <p:sldId id="292" r:id="rId5"/>
    <p:sldId id="303" r:id="rId6"/>
    <p:sldId id="419" r:id="rId7"/>
    <p:sldId id="444" r:id="rId8"/>
    <p:sldId id="430" r:id="rId9"/>
    <p:sldId id="435" r:id="rId10"/>
    <p:sldId id="427" r:id="rId11"/>
    <p:sldId id="401" r:id="rId12"/>
    <p:sldId id="452" r:id="rId13"/>
    <p:sldId id="446" r:id="rId14"/>
    <p:sldId id="448" r:id="rId15"/>
    <p:sldId id="447" r:id="rId16"/>
    <p:sldId id="445" r:id="rId17"/>
    <p:sldId id="434" r:id="rId18"/>
    <p:sldId id="298" r:id="rId19"/>
    <p:sldId id="420" r:id="rId20"/>
    <p:sldId id="394" r:id="rId21"/>
    <p:sldId id="300" r:id="rId22"/>
    <p:sldId id="424" r:id="rId23"/>
    <p:sldId id="305" r:id="rId24"/>
    <p:sldId id="425" r:id="rId25"/>
    <p:sldId id="429" r:id="rId26"/>
    <p:sldId id="413" r:id="rId27"/>
    <p:sldId id="412" r:id="rId28"/>
    <p:sldId id="411" r:id="rId29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CCECFF"/>
    <a:srgbClr val="FF33CC"/>
    <a:srgbClr val="006600"/>
    <a:srgbClr val="990099"/>
    <a:srgbClr val="66CCFF"/>
    <a:srgbClr val="008000"/>
    <a:srgbClr val="CC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1727" autoAdjust="0"/>
  </p:normalViewPr>
  <p:slideViewPr>
    <p:cSldViewPr>
      <p:cViewPr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42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F089-360C-4B05-AC4A-1895D2674B41}" type="datetimeFigureOut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7A0A-D3C6-45BE-B80A-5AAA8CC21D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65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0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82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F7A0A-D3C6-45BE-B80A-5AAA8CC21D3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650-FD7C-4A52-A0DB-818B6A476244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F904-E9B0-4010-A3E2-6601387245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5D70-BC03-47A2-A9D2-01B150B808BD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745827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745827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96C3-8F90-49F0-81AE-D0528001CC0B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C00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2C7C-29BE-4321-87CA-17B8C43C2A89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2400" cy="1368152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5576" y="3140968"/>
            <a:ext cx="7772400" cy="150018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95F5-66E3-4769-A6DC-8FE9A8E311B7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775245"/>
            <a:ext cx="4248472" cy="58221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6016" y="775245"/>
            <a:ext cx="4176464" cy="58221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F8A8-0073-498C-8D71-FBB3011C6AB4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773014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4248472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16015" y="764704"/>
            <a:ext cx="41764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06689" y="1421928"/>
            <a:ext cx="4185791" cy="51754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6F4A-383C-44A7-92CF-BAD1EF92B799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59E2-02F0-49E7-88DA-DFDF271468C5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6BF0-3A70-4BE3-B517-7BA4DEC9E382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2300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744239"/>
            <a:ext cx="54006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95536" y="754161"/>
            <a:ext cx="3008313" cy="58431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E142-E45C-4B54-86A3-683FF57E68D7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9377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74989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3232-84B1-4C8D-B535-06FB00D89FC8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5536" y="0"/>
            <a:ext cx="756084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568952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84168" y="6669360"/>
            <a:ext cx="134151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D8AF3-F644-4755-BFF2-B31939386EA1}" type="datetime1">
              <a:rPr lang="ko-KR" altLang="en-US" smtClean="0"/>
              <a:pPr/>
              <a:t>2011-09-01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987824" y="6669360"/>
            <a:ext cx="30963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00392" y="6669360"/>
            <a:ext cx="79208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B33377F-211F-4411-9F93-45910A27535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9D17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15389" y="2847801"/>
            <a:ext cx="369332" cy="8377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1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VLDB</a:t>
            </a:r>
            <a:r>
              <a:rPr lang="en-US" altLang="ko-KR" sz="1200" i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2011</a:t>
            </a:r>
            <a:endParaRPr lang="en-US" altLang="ko-KR" sz="120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58080" y="692696"/>
            <a:ext cx="85344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58080" y="6669360"/>
            <a:ext cx="85344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578" y="6704475"/>
            <a:ext cx="131458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b="0" kern="1200" baseline="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60000" indent="-360000" algn="l" defTabSz="914400" rtl="0" eaLnBrk="1" latinLnBrk="1" hangingPunct="1">
        <a:spcBef>
          <a:spcPct val="20000"/>
        </a:spcBef>
        <a:buClr>
          <a:srgbClr val="660033"/>
        </a:buClr>
        <a:buFont typeface="Wingdings" pitchFamily="2" charset="2"/>
        <a:buChar char="o"/>
        <a:defRPr sz="2400" b="1" i="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20000" indent="-324000" algn="l" defTabSz="914400" rtl="0" eaLnBrk="1" latinLnBrk="1" hangingPunct="1">
        <a:spcBef>
          <a:spcPct val="20000"/>
        </a:spcBef>
        <a:buClr>
          <a:srgbClr val="660033"/>
        </a:buClr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80000" indent="-288000" algn="l" defTabSz="914400" rtl="0" eaLnBrk="1" latinLnBrk="1" hangingPunct="1">
        <a:spcBef>
          <a:spcPct val="20000"/>
        </a:spcBef>
        <a:buClr>
          <a:srgbClr val="660033"/>
        </a:buClr>
        <a:buFont typeface="Wingdings" pitchFamily="2" charset="2"/>
        <a:buChar char="o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440000" indent="-252000" algn="l" defTabSz="914400" rtl="0" eaLnBrk="1" latinLnBrk="1" hangingPunct="1">
        <a:spcBef>
          <a:spcPct val="20000"/>
        </a:spcBef>
        <a:buClr>
          <a:srgbClr val="660033"/>
        </a:buClr>
        <a:buFont typeface="Wingdings" pitchFamily="2" charset="2"/>
        <a:buChar char="n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00000" indent="-252000" algn="l" defTabSz="914400" rtl="0" eaLnBrk="1" latinLnBrk="1" hangingPunct="1">
        <a:spcBef>
          <a:spcPct val="20000"/>
        </a:spcBef>
        <a:buClr>
          <a:srgbClr val="660033"/>
        </a:buClr>
        <a:buFont typeface="Wingdings" pitchFamily="2" charset="2"/>
        <a:buChar char="o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4.pn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22.jpe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.pn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38974" y="1268760"/>
            <a:ext cx="8281498" cy="1200329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ko-K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QSkycube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: Efficient </a:t>
            </a:r>
            <a:r>
              <a:rPr lang="en-US" altLang="ko-K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Skycube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Computation  </a:t>
            </a:r>
          </a:p>
          <a:p>
            <a:pPr algn="ctr"/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Using Point-Based Space Partitioning</a:t>
            </a:r>
            <a:endParaRPr lang="en-US" altLang="ko-K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2930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99009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Pohang University of Science and Technology (POSTECH) Republic of Korea</a:t>
            </a:r>
          </a:p>
          <a:p>
            <a:pPr algn="ctr"/>
            <a:endParaRPr lang="en-US" altLang="ko-KR" sz="2400" b="1" dirty="0" smtClean="0"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00FF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2011. 9. 1</a:t>
            </a:r>
          </a:p>
          <a:p>
            <a:pPr algn="ctr"/>
            <a:r>
              <a:rPr lang="en-US" altLang="ko-KR" sz="2400" b="1" dirty="0" smtClean="0">
                <a:latin typeface="Calibri" pitchFamily="34" charset="0"/>
                <a:ea typeface="Arial Unicode MS" pitchFamily="50" charset="-127"/>
                <a:cs typeface="Calibri" pitchFamily="34" charset="0"/>
              </a:rPr>
              <a:t>Jongwuk Lee, Seung-won Hwang</a:t>
            </a:r>
          </a:p>
          <a:p>
            <a:pPr algn="ctr"/>
            <a:endParaRPr lang="ko-KR" altLang="en-US" sz="2400" b="1" dirty="0"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27089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</a:rPr>
              <a:t>VLDB 2011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궁서" pitchFamily="18" charset="-127"/>
              </a:rPr>
              <a:t>Point-Based Space Partitioning (1 / 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Basic idea</a:t>
            </a:r>
          </a:p>
          <a:p>
            <a:pPr lvl="1"/>
            <a:r>
              <a:rPr lang="en-US" altLang="ko-KR" dirty="0">
                <a:ea typeface="굴림" charset="-127"/>
              </a:rPr>
              <a:t>A pivot point is selected as a </a:t>
            </a:r>
            <a:r>
              <a:rPr lang="en-US" altLang="ko-KR" b="1" dirty="0">
                <a:ea typeface="굴림" charset="-127"/>
              </a:rPr>
              <a:t>skyline point</a:t>
            </a:r>
            <a:r>
              <a:rPr lang="en-US" altLang="ko-KR" dirty="0">
                <a:ea typeface="굴림" charset="-127"/>
              </a:rPr>
              <a:t>.</a:t>
            </a:r>
            <a:endParaRPr lang="en-US" altLang="ko-KR" dirty="0" smtClean="0">
              <a:ea typeface="굴림" charset="-127"/>
            </a:endParaRPr>
          </a:p>
          <a:p>
            <a:pPr lvl="1"/>
            <a:r>
              <a:rPr lang="en-US" altLang="ko-KR" dirty="0" smtClean="0">
                <a:ea typeface="굴림" charset="-127"/>
              </a:rPr>
              <a:t>A pivot point is partitioned </a:t>
            </a:r>
            <a:r>
              <a:rPr lang="en-US" altLang="ko-KR" b="1" i="1" dirty="0" smtClean="0">
                <a:ea typeface="굴림" charset="-127"/>
              </a:rPr>
              <a:t>d</a:t>
            </a:r>
            <a:r>
              <a:rPr lang="en-US" altLang="ko-KR" dirty="0" smtClean="0">
                <a:ea typeface="굴림" charset="-127"/>
              </a:rPr>
              <a:t>-dimensional space into </a:t>
            </a:r>
            <a:r>
              <a:rPr lang="en-US" altLang="ko-KR" b="1" i="1" dirty="0" smtClean="0">
                <a:ea typeface="굴림" charset="-127"/>
              </a:rPr>
              <a:t>2</a:t>
            </a:r>
            <a:r>
              <a:rPr lang="en-US" altLang="ko-KR" b="1" i="1" baseline="30000" dirty="0" smtClean="0">
                <a:ea typeface="굴림" charset="-127"/>
              </a:rPr>
              <a:t>d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en-US" altLang="ko-KR" dirty="0" err="1" smtClean="0">
                <a:ea typeface="굴림" charset="-127"/>
              </a:rPr>
              <a:t>subregions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lvl="1"/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For      , each </a:t>
            </a:r>
            <a:r>
              <a:rPr lang="en-US" altLang="ko-KR" dirty="0" err="1" smtClean="0">
                <a:ea typeface="굴림" charset="-127"/>
              </a:rPr>
              <a:t>subregion</a:t>
            </a:r>
            <a:r>
              <a:rPr lang="en-US" altLang="ko-KR" dirty="0" smtClean="0">
                <a:ea typeface="굴림" charset="-127"/>
              </a:rPr>
              <a:t> is mapped into a 2-bit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binary vector</a:t>
            </a:r>
            <a:r>
              <a:rPr lang="en-US" altLang="ko-KR" dirty="0" smtClean="0">
                <a:ea typeface="굴림" charset="-127"/>
              </a:rPr>
              <a:t>.</a:t>
            </a:r>
            <a:endParaRPr lang="ko-KR" altLang="en-US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Picture 44" descr="C:\Users\Jongwuk\Desktop\te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526" y="2236862"/>
            <a:ext cx="21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7994"/>
              </p:ext>
            </p:extLst>
          </p:nvPr>
        </p:nvGraphicFramePr>
        <p:xfrm>
          <a:off x="5292080" y="3041724"/>
          <a:ext cx="2962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0" name="수식" r:id="rId5" imgW="1447560" imgH="507960" progId="Equation.3">
                  <p:embed/>
                </p:oleObj>
              </mc:Choice>
              <mc:Fallback>
                <p:oleObj name="수식" r:id="rId5" imgW="1447560" imgH="50796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041724"/>
                        <a:ext cx="296227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63555" y="4622874"/>
            <a:ext cx="30337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C00000"/>
                </a:solidFill>
                <a:latin typeface="+mn-lt"/>
                <a:ea typeface="굴림" pitchFamily="50" charset="-127"/>
              </a:rPr>
              <a:t>dominates</a:t>
            </a:r>
            <a:r>
              <a:rPr lang="en-US" altLang="ko-KR" b="1" dirty="0">
                <a:latin typeface="+mj-lt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+mj-lt"/>
                <a:ea typeface="굴림" pitchFamily="50" charset="-127"/>
              </a:rPr>
              <a:t>{                      </a:t>
            </a:r>
            <a:r>
              <a:rPr lang="en-US" altLang="ko-KR" b="1" dirty="0">
                <a:latin typeface="+mj-lt"/>
                <a:ea typeface="굴림" pitchFamily="50" charset="-127"/>
              </a:rPr>
              <a:t>}.</a:t>
            </a:r>
            <a:endParaRPr lang="ko-KR" altLang="en-US" b="1" dirty="0">
              <a:latin typeface="+mj-lt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6055" y="5611887"/>
            <a:ext cx="360838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atin typeface="+mj-lt"/>
                <a:ea typeface="굴림" pitchFamily="50" charset="-127"/>
              </a:rPr>
              <a:t>{                    </a:t>
            </a:r>
            <a:r>
              <a:rPr lang="en-US" altLang="ko-KR" b="1" dirty="0">
                <a:latin typeface="+mj-lt"/>
                <a:ea typeface="굴림" pitchFamily="50" charset="-127"/>
              </a:rPr>
              <a:t>} </a:t>
            </a:r>
            <a:r>
              <a:rPr lang="en-US" altLang="ko-KR" dirty="0">
                <a:latin typeface="+mn-lt"/>
                <a:ea typeface="굴림" pitchFamily="50" charset="-127"/>
              </a:rPr>
              <a:t>and</a:t>
            </a:r>
            <a:r>
              <a:rPr lang="en-US" altLang="ko-KR" b="1" dirty="0">
                <a:latin typeface="+mj-lt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+mj-lt"/>
                <a:ea typeface="굴림" pitchFamily="50" charset="-127"/>
              </a:rPr>
              <a:t>{                   </a:t>
            </a:r>
            <a:r>
              <a:rPr lang="en-US" altLang="ko-KR" b="1" dirty="0">
                <a:latin typeface="+mj-lt"/>
                <a:ea typeface="굴림" pitchFamily="50" charset="-127"/>
              </a:rPr>
              <a:t>} </a:t>
            </a:r>
            <a:r>
              <a:rPr lang="en-US" altLang="ko-KR" dirty="0">
                <a:latin typeface="+mn-lt"/>
                <a:ea typeface="굴림" pitchFamily="50" charset="-127"/>
              </a:rPr>
              <a:t>are</a:t>
            </a:r>
          </a:p>
          <a:p>
            <a:pPr>
              <a:defRPr/>
            </a:pPr>
            <a:endParaRPr lang="en-US" altLang="ko-KR" sz="800" dirty="0">
              <a:latin typeface="+mn-lt"/>
              <a:ea typeface="굴림" pitchFamily="50" charset="-127"/>
            </a:endParaRPr>
          </a:p>
          <a:p>
            <a:pPr>
              <a:defRPr/>
            </a:pPr>
            <a:r>
              <a:rPr lang="en-US" altLang="ko-KR" b="1" dirty="0">
                <a:solidFill>
                  <a:srgbClr val="C00000"/>
                </a:solidFill>
                <a:latin typeface="+mn-lt"/>
                <a:ea typeface="굴림" pitchFamily="50" charset="-127"/>
              </a:rPr>
              <a:t>incomparable</a:t>
            </a:r>
            <a:r>
              <a:rPr lang="en-US" altLang="ko-KR" b="1" dirty="0">
                <a:latin typeface="+mj-lt"/>
                <a:ea typeface="굴림" pitchFamily="50" charset="-127"/>
              </a:rPr>
              <a:t>.  </a:t>
            </a:r>
            <a:endParaRPr lang="ko-KR" altLang="en-US" b="1" dirty="0">
              <a:latin typeface="+mj-lt"/>
              <a:ea typeface="굴림" pitchFamily="50" charset="-127"/>
            </a:endParaRPr>
          </a:p>
        </p:txBody>
      </p:sp>
      <p:sp>
        <p:nvSpPr>
          <p:cNvPr id="65" name="TextBox 80"/>
          <p:cNvSpPr txBox="1">
            <a:spLocks noChangeArrowheads="1"/>
          </p:cNvSpPr>
          <p:nvPr/>
        </p:nvSpPr>
        <p:spPr bwMode="auto">
          <a:xfrm>
            <a:off x="7213673" y="4205362"/>
            <a:ext cx="52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1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6" name="TextBox 80"/>
          <p:cNvSpPr txBox="1">
            <a:spLocks noChangeArrowheads="1"/>
          </p:cNvSpPr>
          <p:nvPr/>
        </p:nvSpPr>
        <p:spPr bwMode="auto">
          <a:xfrm>
            <a:off x="5796905" y="5164212"/>
            <a:ext cx="52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0</a:t>
            </a:r>
            <a:r>
              <a:rPr lang="en-US" altLang="ko-KR">
                <a:solidFill>
                  <a:srgbClr val="0000FF"/>
                </a:solidFill>
              </a:rPr>
              <a:t>1</a:t>
            </a:r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67" name="TextBox 80"/>
          <p:cNvSpPr txBox="1">
            <a:spLocks noChangeArrowheads="1"/>
          </p:cNvSpPr>
          <p:nvPr/>
        </p:nvSpPr>
        <p:spPr bwMode="auto">
          <a:xfrm>
            <a:off x="7492355" y="5215012"/>
            <a:ext cx="525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1</a:t>
            </a:r>
            <a:r>
              <a:rPr lang="en-US" altLang="ko-KR">
                <a:solidFill>
                  <a:srgbClr val="0000FF"/>
                </a:solidFill>
              </a:rPr>
              <a:t>0</a:t>
            </a:r>
            <a:endParaRPr lang="ko-KR" altLang="en-US">
              <a:solidFill>
                <a:srgbClr val="0000FF"/>
              </a:solidFill>
            </a:endParaRPr>
          </a:p>
        </p:txBody>
      </p:sp>
      <p:pic>
        <p:nvPicPr>
          <p:cNvPr id="76" name="Picture 44" descr="C:\Users\Jongwuk\Desktop\te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080" y="4551437"/>
            <a:ext cx="2460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1" descr="C:\Users\Jongwuk\Desktop\555685243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798" y="4518099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C:\Users\Jongwuk\Desktop\55626247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885" y="4557787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3373" y="4538737"/>
            <a:ext cx="3508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2" descr="C:\Users\Jongwuk\Desktop\565499024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2930" y="5473774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9" descr="C:\Users\Jongwuk\Desktop\554440781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0592" y="5502349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6" descr="C:\Users\Jongwuk\Desktop\572104870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7329" y="5538862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91" descr="C:\Users\Jongwuk\Desktop\testg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4529" y="5513462"/>
            <a:ext cx="26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5" descr="C:\Users\Jongwuk\Desktop\560274380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6304" y="5535687"/>
            <a:ext cx="4968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3" descr="C:\Users\Jongwuk\Desktop\test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480" y="5511874"/>
            <a:ext cx="2476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직사각형 88"/>
          <p:cNvSpPr>
            <a:spLocks noChangeArrowheads="1"/>
          </p:cNvSpPr>
          <p:nvPr/>
        </p:nvSpPr>
        <p:spPr bwMode="auto">
          <a:xfrm>
            <a:off x="2394893" y="3090019"/>
            <a:ext cx="2357437" cy="2066925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90" name="직사각형 89"/>
          <p:cNvSpPr>
            <a:spLocks noChangeArrowheads="1"/>
          </p:cNvSpPr>
          <p:nvPr/>
        </p:nvSpPr>
        <p:spPr bwMode="auto">
          <a:xfrm>
            <a:off x="1035993" y="5136306"/>
            <a:ext cx="1358900" cy="1120775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91" name="직사각형 90"/>
          <p:cNvSpPr>
            <a:spLocks noChangeArrowheads="1"/>
          </p:cNvSpPr>
          <p:nvPr/>
        </p:nvSpPr>
        <p:spPr bwMode="auto">
          <a:xfrm>
            <a:off x="1042343" y="3075731"/>
            <a:ext cx="1365250" cy="2054225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92" name="직사각형 91"/>
          <p:cNvSpPr>
            <a:spLocks noChangeArrowheads="1"/>
          </p:cNvSpPr>
          <p:nvPr/>
        </p:nvSpPr>
        <p:spPr bwMode="auto">
          <a:xfrm>
            <a:off x="2394893" y="5144244"/>
            <a:ext cx="2357437" cy="1125537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93" name="TextBox 60"/>
          <p:cNvSpPr txBox="1">
            <a:spLocks noChangeArrowheads="1"/>
          </p:cNvSpPr>
          <p:nvPr/>
        </p:nvSpPr>
        <p:spPr bwMode="auto">
          <a:xfrm>
            <a:off x="4753794" y="6083002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Book Antiqua" pitchFamily="18" charset="0"/>
              </a:rPr>
              <a:t>D1</a:t>
            </a:r>
            <a:endParaRPr lang="en-US" altLang="ko-KR" i="1" baseline="-25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cxnSp>
        <p:nvCxnSpPr>
          <p:cNvPr id="94" name="Straight Arrow Connector 4"/>
          <p:cNvCxnSpPr/>
          <p:nvPr/>
        </p:nvCxnSpPr>
        <p:spPr bwMode="auto">
          <a:xfrm rot="5400000" flipH="1" flipV="1">
            <a:off x="-556394" y="4681240"/>
            <a:ext cx="3170237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6"/>
          <p:cNvCxnSpPr/>
          <p:nvPr/>
        </p:nvCxnSpPr>
        <p:spPr bwMode="auto">
          <a:xfrm>
            <a:off x="1027931" y="6267152"/>
            <a:ext cx="3781425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8"/>
          <p:cNvCxnSpPr/>
          <p:nvPr/>
        </p:nvCxnSpPr>
        <p:spPr bwMode="auto">
          <a:xfrm rot="5400000">
            <a:off x="1320825" y="6272709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0"/>
          <p:cNvCxnSpPr/>
          <p:nvPr/>
        </p:nvCxnSpPr>
        <p:spPr bwMode="auto">
          <a:xfrm rot="5400000">
            <a:off x="1663725" y="6272709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 bwMode="auto">
          <a:xfrm rot="5400000">
            <a:off x="2008212" y="6272709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4"/>
          <p:cNvCxnSpPr/>
          <p:nvPr/>
        </p:nvCxnSpPr>
        <p:spPr bwMode="auto">
          <a:xfrm rot="5400000">
            <a:off x="2351112" y="6272709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35"/>
          <p:cNvCxnSpPr/>
          <p:nvPr/>
        </p:nvCxnSpPr>
        <p:spPr bwMode="auto">
          <a:xfrm rot="5400000">
            <a:off x="2695600" y="6272709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7"/>
          <p:cNvCxnSpPr/>
          <p:nvPr/>
        </p:nvCxnSpPr>
        <p:spPr bwMode="auto">
          <a:xfrm rot="5400000">
            <a:off x="3039294" y="6271915"/>
            <a:ext cx="103187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38"/>
          <p:cNvCxnSpPr/>
          <p:nvPr/>
        </p:nvCxnSpPr>
        <p:spPr bwMode="auto">
          <a:xfrm rot="5400000">
            <a:off x="3382987" y="6272709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9"/>
          <p:cNvCxnSpPr/>
          <p:nvPr/>
        </p:nvCxnSpPr>
        <p:spPr bwMode="auto">
          <a:xfrm rot="5400000">
            <a:off x="3726681" y="6271915"/>
            <a:ext cx="103187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41"/>
          <p:cNvCxnSpPr/>
          <p:nvPr/>
        </p:nvCxnSpPr>
        <p:spPr bwMode="auto">
          <a:xfrm rot="5400000">
            <a:off x="4070375" y="6271121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42"/>
          <p:cNvCxnSpPr/>
          <p:nvPr/>
        </p:nvCxnSpPr>
        <p:spPr bwMode="auto">
          <a:xfrm rot="5400000">
            <a:off x="4413275" y="6271121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3"/>
          <p:cNvCxnSpPr/>
          <p:nvPr/>
        </p:nvCxnSpPr>
        <p:spPr bwMode="auto">
          <a:xfrm>
            <a:off x="973956" y="5978227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83"/>
          <p:cNvCxnSpPr/>
          <p:nvPr/>
        </p:nvCxnSpPr>
        <p:spPr bwMode="auto">
          <a:xfrm>
            <a:off x="973956" y="5690890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86"/>
          <p:cNvCxnSpPr/>
          <p:nvPr/>
        </p:nvCxnSpPr>
        <p:spPr bwMode="auto">
          <a:xfrm>
            <a:off x="973956" y="5401965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88"/>
          <p:cNvCxnSpPr/>
          <p:nvPr/>
        </p:nvCxnSpPr>
        <p:spPr bwMode="auto">
          <a:xfrm>
            <a:off x="973956" y="5113040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58"/>
          <p:cNvSpPr>
            <a:spLocks noChangeArrowheads="1"/>
          </p:cNvSpPr>
          <p:nvPr/>
        </p:nvSpPr>
        <p:spPr bwMode="auto">
          <a:xfrm>
            <a:off x="1335906" y="6381452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1" name="Rectangle 59"/>
          <p:cNvSpPr>
            <a:spLocks noChangeArrowheads="1"/>
          </p:cNvSpPr>
          <p:nvPr/>
        </p:nvSpPr>
        <p:spPr bwMode="auto">
          <a:xfrm>
            <a:off x="1647056" y="6381452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2" name="Rectangle 60"/>
          <p:cNvSpPr>
            <a:spLocks noChangeArrowheads="1"/>
          </p:cNvSpPr>
          <p:nvPr/>
        </p:nvSpPr>
        <p:spPr bwMode="auto">
          <a:xfrm>
            <a:off x="1991544" y="6381452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3" name="Rectangle 61"/>
          <p:cNvSpPr>
            <a:spLocks noChangeArrowheads="1"/>
          </p:cNvSpPr>
          <p:nvPr/>
        </p:nvSpPr>
        <p:spPr bwMode="auto">
          <a:xfrm>
            <a:off x="2342381" y="6381452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4" name="Rectangle 62"/>
          <p:cNvSpPr>
            <a:spLocks noChangeArrowheads="1"/>
          </p:cNvSpPr>
          <p:nvPr/>
        </p:nvSpPr>
        <p:spPr bwMode="auto">
          <a:xfrm>
            <a:off x="2704331" y="6381452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5" name="Rectangle 63"/>
          <p:cNvSpPr>
            <a:spLocks noChangeArrowheads="1"/>
          </p:cNvSpPr>
          <p:nvPr/>
        </p:nvSpPr>
        <p:spPr bwMode="auto">
          <a:xfrm>
            <a:off x="3064694" y="6381452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6" name="Rectangle 64"/>
          <p:cNvSpPr>
            <a:spLocks noChangeArrowheads="1"/>
          </p:cNvSpPr>
          <p:nvPr/>
        </p:nvSpPr>
        <p:spPr bwMode="auto">
          <a:xfrm>
            <a:off x="3379019" y="6381452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7" name="Rectangle 65"/>
          <p:cNvSpPr>
            <a:spLocks noChangeArrowheads="1"/>
          </p:cNvSpPr>
          <p:nvPr/>
        </p:nvSpPr>
        <p:spPr bwMode="auto">
          <a:xfrm>
            <a:off x="3709219" y="6381452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8" name="Rectangle 66"/>
          <p:cNvSpPr>
            <a:spLocks noChangeArrowheads="1"/>
          </p:cNvSpPr>
          <p:nvPr/>
        </p:nvSpPr>
        <p:spPr bwMode="auto">
          <a:xfrm>
            <a:off x="4048944" y="6381452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9" name="Rectangle 67"/>
          <p:cNvSpPr>
            <a:spLocks noChangeArrowheads="1"/>
          </p:cNvSpPr>
          <p:nvPr/>
        </p:nvSpPr>
        <p:spPr bwMode="auto">
          <a:xfrm>
            <a:off x="4385494" y="6381452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20" name="Rectangle 68"/>
          <p:cNvSpPr>
            <a:spLocks noChangeArrowheads="1"/>
          </p:cNvSpPr>
          <p:nvPr/>
        </p:nvSpPr>
        <p:spPr bwMode="auto">
          <a:xfrm>
            <a:off x="816794" y="5943302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21" name="Rectangle 69"/>
          <p:cNvSpPr>
            <a:spLocks noChangeArrowheads="1"/>
          </p:cNvSpPr>
          <p:nvPr/>
        </p:nvSpPr>
        <p:spPr bwMode="auto">
          <a:xfrm>
            <a:off x="802506" y="5632152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22" name="Rectangle 70"/>
          <p:cNvSpPr>
            <a:spLocks noChangeArrowheads="1"/>
          </p:cNvSpPr>
          <p:nvPr/>
        </p:nvSpPr>
        <p:spPr bwMode="auto">
          <a:xfrm>
            <a:off x="808856" y="5343227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23" name="Rectangle 71"/>
          <p:cNvSpPr>
            <a:spLocks noChangeArrowheads="1"/>
          </p:cNvSpPr>
          <p:nvPr/>
        </p:nvSpPr>
        <p:spPr bwMode="auto">
          <a:xfrm>
            <a:off x="808856" y="502096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24" name="Rectangle 35"/>
          <p:cNvSpPr>
            <a:spLocks noChangeArrowheads="1"/>
          </p:cNvSpPr>
          <p:nvPr/>
        </p:nvSpPr>
        <p:spPr bwMode="auto">
          <a:xfrm>
            <a:off x="891406" y="624334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25" name="Rectangle 80"/>
          <p:cNvSpPr/>
          <p:nvPr/>
        </p:nvSpPr>
        <p:spPr bwMode="auto">
          <a:xfrm>
            <a:off x="640581" y="2912765"/>
            <a:ext cx="4281488" cy="363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126" name="Straight Connector 148"/>
          <p:cNvCxnSpPr/>
          <p:nvPr/>
        </p:nvCxnSpPr>
        <p:spPr>
          <a:xfrm>
            <a:off x="1050156" y="5111452"/>
            <a:ext cx="3724275" cy="1428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50"/>
          <p:cNvCxnSpPr/>
          <p:nvPr/>
        </p:nvCxnSpPr>
        <p:spPr>
          <a:xfrm rot="5400000" flipH="1" flipV="1">
            <a:off x="837431" y="4724102"/>
            <a:ext cx="3113088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62"/>
          <p:cNvSpPr txBox="1">
            <a:spLocks noChangeArrowheads="1"/>
          </p:cNvSpPr>
          <p:nvPr/>
        </p:nvSpPr>
        <p:spPr bwMode="auto">
          <a:xfrm>
            <a:off x="2720206" y="5686127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129" name="TextBox 63"/>
          <p:cNvSpPr txBox="1">
            <a:spLocks noChangeArrowheads="1"/>
          </p:cNvSpPr>
          <p:nvPr/>
        </p:nvSpPr>
        <p:spPr bwMode="auto">
          <a:xfrm>
            <a:off x="1093019" y="5587702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130" name="TextBox 64"/>
          <p:cNvSpPr txBox="1">
            <a:spLocks noChangeArrowheads="1"/>
          </p:cNvSpPr>
          <p:nvPr/>
        </p:nvSpPr>
        <p:spPr bwMode="auto">
          <a:xfrm>
            <a:off x="2693219" y="3072854"/>
            <a:ext cx="65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rgbClr val="C00000"/>
                </a:solidFill>
              </a:rPr>
              <a:t>1</a:t>
            </a:r>
            <a:r>
              <a:rPr lang="en-US" altLang="ko-KR" sz="3200" dirty="0">
                <a:solidFill>
                  <a:srgbClr val="0000FF"/>
                </a:solidFill>
              </a:rPr>
              <a:t>1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131" name="TextBox 6"/>
          <p:cNvSpPr txBox="1">
            <a:spLocks noChangeArrowheads="1"/>
          </p:cNvSpPr>
          <p:nvPr/>
        </p:nvSpPr>
        <p:spPr bwMode="auto">
          <a:xfrm>
            <a:off x="821556" y="2698452"/>
            <a:ext cx="477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0000FF"/>
                </a:solidFill>
                <a:latin typeface="Book Antiqua" pitchFamily="18" charset="0"/>
              </a:rPr>
              <a:t>D2</a:t>
            </a:r>
            <a:endParaRPr lang="en-US" altLang="ko-KR" i="1" baseline="-250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cxnSp>
        <p:nvCxnSpPr>
          <p:cNvPr id="132" name="Straight Connector 89"/>
          <p:cNvCxnSpPr/>
          <p:nvPr/>
        </p:nvCxnSpPr>
        <p:spPr bwMode="auto">
          <a:xfrm>
            <a:off x="973956" y="4824115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91"/>
          <p:cNvCxnSpPr/>
          <p:nvPr/>
        </p:nvCxnSpPr>
        <p:spPr bwMode="auto">
          <a:xfrm>
            <a:off x="973956" y="4536777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92"/>
          <p:cNvCxnSpPr/>
          <p:nvPr/>
        </p:nvCxnSpPr>
        <p:spPr bwMode="auto">
          <a:xfrm>
            <a:off x="973956" y="4249440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93"/>
          <p:cNvCxnSpPr/>
          <p:nvPr/>
        </p:nvCxnSpPr>
        <p:spPr bwMode="auto">
          <a:xfrm>
            <a:off x="973956" y="3960515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95"/>
          <p:cNvCxnSpPr/>
          <p:nvPr/>
        </p:nvCxnSpPr>
        <p:spPr bwMode="auto">
          <a:xfrm>
            <a:off x="973956" y="3671590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96"/>
          <p:cNvCxnSpPr/>
          <p:nvPr/>
        </p:nvCxnSpPr>
        <p:spPr bwMode="auto">
          <a:xfrm>
            <a:off x="973956" y="3384252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72"/>
          <p:cNvSpPr>
            <a:spLocks noChangeArrowheads="1"/>
          </p:cNvSpPr>
          <p:nvPr/>
        </p:nvSpPr>
        <p:spPr bwMode="auto">
          <a:xfrm>
            <a:off x="816794" y="4709815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821556" y="4420890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40" name="Rectangle 74"/>
          <p:cNvSpPr>
            <a:spLocks noChangeArrowheads="1"/>
          </p:cNvSpPr>
          <p:nvPr/>
        </p:nvSpPr>
        <p:spPr bwMode="auto">
          <a:xfrm>
            <a:off x="821556" y="4190702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41" name="Rectangle 75"/>
          <p:cNvSpPr>
            <a:spLocks noChangeArrowheads="1"/>
          </p:cNvSpPr>
          <p:nvPr/>
        </p:nvSpPr>
        <p:spPr bwMode="auto">
          <a:xfrm>
            <a:off x="821556" y="3903365"/>
            <a:ext cx="90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42" name="Rectangle 76"/>
          <p:cNvSpPr>
            <a:spLocks noChangeArrowheads="1"/>
          </p:cNvSpPr>
          <p:nvPr/>
        </p:nvSpPr>
        <p:spPr bwMode="auto">
          <a:xfrm>
            <a:off x="821556" y="3614440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43" name="Rectangle 77"/>
          <p:cNvSpPr>
            <a:spLocks noChangeArrowheads="1"/>
          </p:cNvSpPr>
          <p:nvPr/>
        </p:nvSpPr>
        <p:spPr bwMode="auto">
          <a:xfrm>
            <a:off x="753294" y="3290590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44" name="TextBox 61"/>
          <p:cNvSpPr txBox="1">
            <a:spLocks noChangeArrowheads="1"/>
          </p:cNvSpPr>
          <p:nvPr/>
        </p:nvSpPr>
        <p:spPr bwMode="auto">
          <a:xfrm>
            <a:off x="1062856" y="3000846"/>
            <a:ext cx="72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1</a:t>
            </a:r>
            <a:endParaRPr lang="ko-KR" altLang="en-US" sz="3200">
              <a:solidFill>
                <a:srgbClr val="0000FF"/>
              </a:solidFill>
            </a:endParaRPr>
          </a:p>
        </p:txBody>
      </p:sp>
      <p:pic>
        <p:nvPicPr>
          <p:cNvPr id="145" name="Picture 44" descr="C:\Users\Jongwuk\Desktop\te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181" y="4901902"/>
            <a:ext cx="246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42" descr="C:\Users\Jongwuk\Desktop\565499024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6081" y="3733502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9" descr="C:\Users\Jongwuk\Desktop\554440781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9144" y="3342977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43" descr="C:\Users\Jongwuk\Desktop\556262471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6244" y="4411365"/>
            <a:ext cx="520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9831" y="4074815"/>
            <a:ext cx="3524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41" descr="C:\Users\Jongwuk\Desktop\555685243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4769" y="362555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36" descr="C:\Users\Jongwuk\Desktop\572104870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5981" y="5451177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91" descr="C:\Users\Jongwuk\Desktop\testg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6519" y="5124152"/>
            <a:ext cx="2301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5" descr="C:\Users\Jongwuk\Desktop\560274380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4156" y="5733752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직사각형 153"/>
          <p:cNvSpPr/>
          <p:nvPr/>
        </p:nvSpPr>
        <p:spPr>
          <a:xfrm>
            <a:off x="1469256" y="4454227"/>
            <a:ext cx="292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b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1588319" y="3457277"/>
            <a:ext cx="292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a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2001069" y="3081040"/>
            <a:ext cx="2794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c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2428106" y="4749502"/>
            <a:ext cx="2746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e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2504306" y="3366790"/>
            <a:ext cx="3000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d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2899594" y="4073227"/>
            <a:ext cx="2492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f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3715569" y="3755727"/>
            <a:ext cx="3000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g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3121844" y="5233690"/>
            <a:ext cx="3000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h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3920356" y="5192415"/>
            <a:ext cx="247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 err="1">
                <a:latin typeface="+mj-lt"/>
                <a:ea typeface="굴림" pitchFamily="50" charset="-127"/>
              </a:rPr>
              <a:t>i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4180706" y="5797252"/>
            <a:ext cx="249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j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pic>
        <p:nvPicPr>
          <p:cNvPr id="164" name="Picture 33" descr="C:\Users\Jongwuk\Desktop\test.G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3356" y="4517727"/>
            <a:ext cx="246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0" grpId="0" animBg="1"/>
      <p:bldP spid="9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5" y="0"/>
            <a:ext cx="8472811" cy="692696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궁서" pitchFamily="18" charset="-127"/>
              </a:rPr>
              <a:t>Point-Based Space Partitioning </a:t>
            </a:r>
            <a:r>
              <a:rPr lang="en-US" altLang="ko-KR" dirty="0" smtClean="0">
                <a:ea typeface="궁서" pitchFamily="18" charset="-127"/>
              </a:rPr>
              <a:t>(2 </a:t>
            </a:r>
            <a:r>
              <a:rPr lang="en-US" altLang="ko-KR" dirty="0">
                <a:ea typeface="궁서" pitchFamily="18" charset="-127"/>
              </a:rPr>
              <a:t>/ </a:t>
            </a:r>
            <a:r>
              <a:rPr lang="en-US" altLang="ko-KR" dirty="0" smtClean="0">
                <a:ea typeface="궁서" pitchFamily="18" charset="-127"/>
              </a:rPr>
              <a:t>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Binary vectors are used to restrict possible subspaces to be a skyline point.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6461696" y="2780556"/>
            <a:ext cx="2406650" cy="3101975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pic>
        <p:nvPicPr>
          <p:cNvPr id="6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896" y="5211018"/>
            <a:ext cx="350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0"/>
          <p:cNvSpPr txBox="1">
            <a:spLocks noChangeArrowheads="1"/>
          </p:cNvSpPr>
          <p:nvPr/>
        </p:nvSpPr>
        <p:spPr bwMode="auto">
          <a:xfrm>
            <a:off x="4228084" y="5815856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Book Antiqua" pitchFamily="18" charset="0"/>
              </a:rPr>
              <a:t>D1</a:t>
            </a:r>
            <a:endParaRPr lang="en-US" altLang="ko-KR" i="1" baseline="-25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997646" y="2678956"/>
            <a:ext cx="2406650" cy="1954212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cxnSp>
        <p:nvCxnSpPr>
          <p:cNvPr id="9" name="Straight Arrow Connector 4"/>
          <p:cNvCxnSpPr/>
          <p:nvPr/>
        </p:nvCxnSpPr>
        <p:spPr bwMode="auto">
          <a:xfrm rot="5400000" flipH="1" flipV="1">
            <a:off x="-964629" y="4204543"/>
            <a:ext cx="3170238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6"/>
          <p:cNvCxnSpPr/>
          <p:nvPr/>
        </p:nvCxnSpPr>
        <p:spPr bwMode="auto">
          <a:xfrm>
            <a:off x="619696" y="5790456"/>
            <a:ext cx="3781425" cy="158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 bwMode="auto">
          <a:xfrm rot="5400000">
            <a:off x="912590" y="57960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0"/>
          <p:cNvCxnSpPr/>
          <p:nvPr/>
        </p:nvCxnSpPr>
        <p:spPr bwMode="auto">
          <a:xfrm rot="5400000">
            <a:off x="1255490" y="57960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/>
          <p:cNvCxnSpPr/>
          <p:nvPr/>
        </p:nvCxnSpPr>
        <p:spPr bwMode="auto">
          <a:xfrm rot="5400000">
            <a:off x="1599977" y="57960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4"/>
          <p:cNvCxnSpPr/>
          <p:nvPr/>
        </p:nvCxnSpPr>
        <p:spPr bwMode="auto">
          <a:xfrm rot="5400000">
            <a:off x="1942877" y="57960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/>
          <p:cNvCxnSpPr/>
          <p:nvPr/>
        </p:nvCxnSpPr>
        <p:spPr bwMode="auto">
          <a:xfrm rot="5400000">
            <a:off x="2287365" y="57960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7"/>
          <p:cNvCxnSpPr/>
          <p:nvPr/>
        </p:nvCxnSpPr>
        <p:spPr bwMode="auto">
          <a:xfrm rot="5400000">
            <a:off x="2631059" y="5795218"/>
            <a:ext cx="103188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8"/>
          <p:cNvCxnSpPr/>
          <p:nvPr/>
        </p:nvCxnSpPr>
        <p:spPr bwMode="auto">
          <a:xfrm rot="5400000">
            <a:off x="2974752" y="57960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9"/>
          <p:cNvCxnSpPr/>
          <p:nvPr/>
        </p:nvCxnSpPr>
        <p:spPr bwMode="auto">
          <a:xfrm rot="5400000">
            <a:off x="3318446" y="5795218"/>
            <a:ext cx="103188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1"/>
          <p:cNvCxnSpPr/>
          <p:nvPr/>
        </p:nvCxnSpPr>
        <p:spPr bwMode="auto">
          <a:xfrm rot="5400000">
            <a:off x="3662140" y="5794425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2"/>
          <p:cNvCxnSpPr/>
          <p:nvPr/>
        </p:nvCxnSpPr>
        <p:spPr bwMode="auto">
          <a:xfrm rot="5400000">
            <a:off x="4005040" y="5794425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3"/>
          <p:cNvCxnSpPr/>
          <p:nvPr/>
        </p:nvCxnSpPr>
        <p:spPr bwMode="auto">
          <a:xfrm>
            <a:off x="565721" y="5501531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3"/>
          <p:cNvCxnSpPr/>
          <p:nvPr/>
        </p:nvCxnSpPr>
        <p:spPr bwMode="auto">
          <a:xfrm>
            <a:off x="565721" y="5214193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6"/>
          <p:cNvCxnSpPr/>
          <p:nvPr/>
        </p:nvCxnSpPr>
        <p:spPr bwMode="auto">
          <a:xfrm>
            <a:off x="565721" y="492526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8"/>
          <p:cNvCxnSpPr/>
          <p:nvPr/>
        </p:nvCxnSpPr>
        <p:spPr bwMode="auto">
          <a:xfrm>
            <a:off x="565721" y="463634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927671" y="590475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1238821" y="590475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1583309" y="59047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1934146" y="59047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2296096" y="59047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2656459" y="5904756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2970784" y="5904756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2" name="Rectangle 65"/>
          <p:cNvSpPr>
            <a:spLocks noChangeArrowheads="1"/>
          </p:cNvSpPr>
          <p:nvPr/>
        </p:nvSpPr>
        <p:spPr bwMode="auto">
          <a:xfrm>
            <a:off x="3300984" y="5904756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3640709" y="59047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3977259" y="5904756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5" name="Rectangle 68"/>
          <p:cNvSpPr>
            <a:spLocks noChangeArrowheads="1"/>
          </p:cNvSpPr>
          <p:nvPr/>
        </p:nvSpPr>
        <p:spPr bwMode="auto">
          <a:xfrm>
            <a:off x="408559" y="546660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6" name="Rectangle 69"/>
          <p:cNvSpPr>
            <a:spLocks noChangeArrowheads="1"/>
          </p:cNvSpPr>
          <p:nvPr/>
        </p:nvSpPr>
        <p:spPr bwMode="auto">
          <a:xfrm>
            <a:off x="394271" y="51554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400621" y="4866531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8" name="Rectangle 71"/>
          <p:cNvSpPr>
            <a:spLocks noChangeArrowheads="1"/>
          </p:cNvSpPr>
          <p:nvPr/>
        </p:nvSpPr>
        <p:spPr bwMode="auto">
          <a:xfrm>
            <a:off x="400621" y="4544268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483171" y="576664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40" name="Rectangle 80"/>
          <p:cNvSpPr/>
          <p:nvPr/>
        </p:nvSpPr>
        <p:spPr bwMode="auto">
          <a:xfrm>
            <a:off x="333946" y="2436068"/>
            <a:ext cx="4281488" cy="363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41" name="Straight Connector 148"/>
          <p:cNvCxnSpPr/>
          <p:nvPr/>
        </p:nvCxnSpPr>
        <p:spPr>
          <a:xfrm>
            <a:off x="641921" y="4634756"/>
            <a:ext cx="3724275" cy="14287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0"/>
          <p:cNvCxnSpPr/>
          <p:nvPr/>
        </p:nvCxnSpPr>
        <p:spPr>
          <a:xfrm rot="5400000" flipH="1" flipV="1">
            <a:off x="429196" y="4247406"/>
            <a:ext cx="3113087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350167" y="2205881"/>
            <a:ext cx="54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0000FF"/>
                </a:solidFill>
                <a:latin typeface="Book Antiqua" pitchFamily="18" charset="0"/>
              </a:rPr>
              <a:t>D2</a:t>
            </a:r>
            <a:endParaRPr lang="en-US" altLang="ko-KR" i="1" baseline="-250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cxnSp>
        <p:nvCxnSpPr>
          <p:cNvPr id="45" name="Straight Connector 89"/>
          <p:cNvCxnSpPr/>
          <p:nvPr/>
        </p:nvCxnSpPr>
        <p:spPr bwMode="auto">
          <a:xfrm>
            <a:off x="565721" y="434741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91"/>
          <p:cNvCxnSpPr/>
          <p:nvPr/>
        </p:nvCxnSpPr>
        <p:spPr bwMode="auto">
          <a:xfrm>
            <a:off x="565721" y="4060081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92"/>
          <p:cNvCxnSpPr/>
          <p:nvPr/>
        </p:nvCxnSpPr>
        <p:spPr bwMode="auto">
          <a:xfrm>
            <a:off x="565721" y="3772743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93"/>
          <p:cNvCxnSpPr/>
          <p:nvPr/>
        </p:nvCxnSpPr>
        <p:spPr bwMode="auto">
          <a:xfrm>
            <a:off x="565721" y="348381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95"/>
          <p:cNvCxnSpPr/>
          <p:nvPr/>
        </p:nvCxnSpPr>
        <p:spPr bwMode="auto">
          <a:xfrm>
            <a:off x="565721" y="319489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96"/>
          <p:cNvCxnSpPr/>
          <p:nvPr/>
        </p:nvCxnSpPr>
        <p:spPr bwMode="auto">
          <a:xfrm>
            <a:off x="565721" y="2907556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72"/>
          <p:cNvSpPr>
            <a:spLocks noChangeArrowheads="1"/>
          </p:cNvSpPr>
          <p:nvPr/>
        </p:nvSpPr>
        <p:spPr bwMode="auto">
          <a:xfrm>
            <a:off x="408559" y="4233118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2" name="Rectangle 73"/>
          <p:cNvSpPr>
            <a:spLocks noChangeArrowheads="1"/>
          </p:cNvSpPr>
          <p:nvPr/>
        </p:nvSpPr>
        <p:spPr bwMode="auto">
          <a:xfrm>
            <a:off x="413321" y="3944193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3" name="Rectangle 74"/>
          <p:cNvSpPr>
            <a:spLocks noChangeArrowheads="1"/>
          </p:cNvSpPr>
          <p:nvPr/>
        </p:nvSpPr>
        <p:spPr bwMode="auto">
          <a:xfrm>
            <a:off x="413321" y="371400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413321" y="3426668"/>
            <a:ext cx="90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5" name="Rectangle 76"/>
          <p:cNvSpPr>
            <a:spLocks noChangeArrowheads="1"/>
          </p:cNvSpPr>
          <p:nvPr/>
        </p:nvSpPr>
        <p:spPr bwMode="auto">
          <a:xfrm>
            <a:off x="413321" y="3137743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6" name="Rectangle 77"/>
          <p:cNvSpPr>
            <a:spLocks noChangeArrowheads="1"/>
          </p:cNvSpPr>
          <p:nvPr/>
        </p:nvSpPr>
        <p:spPr bwMode="auto">
          <a:xfrm>
            <a:off x="345059" y="2813893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pic>
        <p:nvPicPr>
          <p:cNvPr id="59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946" y="4425206"/>
            <a:ext cx="2460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2" descr="C:\Users\Jongwuk\Desktop\56549902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7846" y="3256806"/>
            <a:ext cx="5365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3" descr="C:\Users\Jongwuk\Desktop\55626247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009" y="3936256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2396" y="3598118"/>
            <a:ext cx="350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1" descr="C:\Users\Jongwuk\Desktop\55568524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6534" y="315044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6" descr="C:\Users\Jongwuk\Desktop\57210487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7746" y="4976068"/>
            <a:ext cx="482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1" descr="C:\Users\Jongwuk\Desktop\test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0346" y="4647456"/>
            <a:ext cx="230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5" descr="C:\Users\Jongwuk\Desktop\56027438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5921" y="5258643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9" descr="C:\Users\Jongwuk\Desktop\554440781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8834" y="2825006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67384" y="2132856"/>
            <a:ext cx="2919412" cy="4000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j-lt"/>
                <a:ea typeface="+mj-ea"/>
              </a:rPr>
              <a:t>Computing SKY</a:t>
            </a:r>
            <a:r>
              <a:rPr lang="en-US" altLang="ko-KR" b="1" baseline="-25000" dirty="0">
                <a:solidFill>
                  <a:srgbClr val="C00000"/>
                </a:solidFill>
                <a:latin typeface="+mj-lt"/>
                <a:ea typeface="+mj-ea"/>
              </a:rPr>
              <a:t>D</a:t>
            </a:r>
            <a:r>
              <a:rPr lang="en-US" altLang="ko-KR" b="1" baseline="-50000" dirty="0">
                <a:solidFill>
                  <a:srgbClr val="C00000"/>
                </a:solidFill>
                <a:latin typeface="+mj-lt"/>
                <a:ea typeface="+mj-ea"/>
              </a:rPr>
              <a:t>1</a:t>
            </a:r>
            <a:r>
              <a:rPr lang="en-US" altLang="ko-KR" b="1" baseline="-25000" dirty="0">
                <a:solidFill>
                  <a:srgbClr val="0000FF"/>
                </a:solidFill>
                <a:latin typeface="+mj-lt"/>
                <a:ea typeface="+mj-ea"/>
              </a:rPr>
              <a:t>D</a:t>
            </a:r>
            <a:r>
              <a:rPr lang="en-US" altLang="ko-KR" b="1" baseline="-50000" dirty="0">
                <a:solidFill>
                  <a:srgbClr val="0000FF"/>
                </a:solidFill>
                <a:latin typeface="+mj-lt"/>
                <a:ea typeface="+mj-ea"/>
              </a:rPr>
              <a:t>2</a:t>
            </a:r>
            <a:r>
              <a:rPr lang="en-US" altLang="ko-KR" b="1" dirty="0">
                <a:latin typeface="+mj-lt"/>
                <a:ea typeface="+mj-ea"/>
              </a:rPr>
              <a:t>(S)</a:t>
            </a:r>
            <a:endParaRPr lang="ko-KR" altLang="en-US" b="1" dirty="0">
              <a:latin typeface="+mj-lt"/>
              <a:ea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8546" y="2185243"/>
            <a:ext cx="2919413" cy="4000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j-lt"/>
                <a:ea typeface="+mj-ea"/>
              </a:rPr>
              <a:t>Computing SKY</a:t>
            </a:r>
            <a:r>
              <a:rPr lang="en-US" altLang="ko-KR" b="1" baseline="-25000" dirty="0">
                <a:solidFill>
                  <a:srgbClr val="C00000"/>
                </a:solidFill>
                <a:latin typeface="+mj-lt"/>
                <a:ea typeface="+mj-ea"/>
              </a:rPr>
              <a:t>D</a:t>
            </a:r>
            <a:r>
              <a:rPr lang="en-US" altLang="ko-KR" b="1" baseline="-50000" dirty="0">
                <a:solidFill>
                  <a:srgbClr val="C00000"/>
                </a:solidFill>
                <a:latin typeface="+mj-lt"/>
                <a:ea typeface="+mj-ea"/>
              </a:rPr>
              <a:t>1</a:t>
            </a:r>
            <a:r>
              <a:rPr lang="en-US" altLang="ko-KR" b="1" baseline="-25000" dirty="0">
                <a:latin typeface="+mj-lt"/>
                <a:ea typeface="+mj-ea"/>
              </a:rPr>
              <a:t> </a:t>
            </a:r>
            <a:r>
              <a:rPr lang="en-US" altLang="ko-KR" b="1" dirty="0">
                <a:latin typeface="+mj-lt"/>
                <a:ea typeface="+mj-ea"/>
              </a:rPr>
              <a:t>(S)</a:t>
            </a:r>
            <a:endParaRPr lang="ko-KR" altLang="en-US" b="1" dirty="0">
              <a:latin typeface="+mj-lt"/>
              <a:ea typeface="+mj-ea"/>
            </a:endParaRPr>
          </a:p>
        </p:txBody>
      </p:sp>
      <p:cxnSp>
        <p:nvCxnSpPr>
          <p:cNvPr id="70" name="Straight Arrow Connector 4"/>
          <p:cNvCxnSpPr/>
          <p:nvPr/>
        </p:nvCxnSpPr>
        <p:spPr bwMode="auto">
          <a:xfrm rot="5400000" flipH="1" flipV="1">
            <a:off x="3508946" y="4290268"/>
            <a:ext cx="3170238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6"/>
          <p:cNvCxnSpPr/>
          <p:nvPr/>
        </p:nvCxnSpPr>
        <p:spPr bwMode="auto">
          <a:xfrm>
            <a:off x="5093271" y="5876181"/>
            <a:ext cx="3781425" cy="158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8"/>
          <p:cNvCxnSpPr/>
          <p:nvPr/>
        </p:nvCxnSpPr>
        <p:spPr bwMode="auto">
          <a:xfrm rot="5400000">
            <a:off x="5386165" y="5881737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0"/>
          <p:cNvCxnSpPr/>
          <p:nvPr/>
        </p:nvCxnSpPr>
        <p:spPr bwMode="auto">
          <a:xfrm rot="5400000">
            <a:off x="5729065" y="5881737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2"/>
          <p:cNvCxnSpPr/>
          <p:nvPr/>
        </p:nvCxnSpPr>
        <p:spPr bwMode="auto">
          <a:xfrm rot="5400000">
            <a:off x="6073552" y="5881737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4"/>
          <p:cNvCxnSpPr/>
          <p:nvPr/>
        </p:nvCxnSpPr>
        <p:spPr bwMode="auto">
          <a:xfrm rot="5400000">
            <a:off x="6416452" y="5881737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5"/>
          <p:cNvCxnSpPr/>
          <p:nvPr/>
        </p:nvCxnSpPr>
        <p:spPr bwMode="auto">
          <a:xfrm rot="5400000">
            <a:off x="6760940" y="5881737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7"/>
          <p:cNvCxnSpPr/>
          <p:nvPr/>
        </p:nvCxnSpPr>
        <p:spPr bwMode="auto">
          <a:xfrm rot="5400000">
            <a:off x="7104634" y="5880943"/>
            <a:ext cx="103188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8"/>
          <p:cNvCxnSpPr/>
          <p:nvPr/>
        </p:nvCxnSpPr>
        <p:spPr bwMode="auto">
          <a:xfrm rot="5400000">
            <a:off x="7448327" y="5881737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9"/>
          <p:cNvCxnSpPr/>
          <p:nvPr/>
        </p:nvCxnSpPr>
        <p:spPr bwMode="auto">
          <a:xfrm rot="5400000">
            <a:off x="7792021" y="5880943"/>
            <a:ext cx="103188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1"/>
          <p:cNvCxnSpPr/>
          <p:nvPr/>
        </p:nvCxnSpPr>
        <p:spPr bwMode="auto">
          <a:xfrm rot="5400000">
            <a:off x="8135715" y="5880150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2"/>
          <p:cNvCxnSpPr/>
          <p:nvPr/>
        </p:nvCxnSpPr>
        <p:spPr bwMode="auto">
          <a:xfrm rot="5400000">
            <a:off x="8478615" y="5880150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3"/>
          <p:cNvCxnSpPr/>
          <p:nvPr/>
        </p:nvCxnSpPr>
        <p:spPr bwMode="auto">
          <a:xfrm>
            <a:off x="5039296" y="5587256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3"/>
          <p:cNvCxnSpPr/>
          <p:nvPr/>
        </p:nvCxnSpPr>
        <p:spPr bwMode="auto">
          <a:xfrm>
            <a:off x="5039296" y="5299918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6"/>
          <p:cNvCxnSpPr/>
          <p:nvPr/>
        </p:nvCxnSpPr>
        <p:spPr bwMode="auto">
          <a:xfrm>
            <a:off x="5039296" y="501099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8"/>
          <p:cNvCxnSpPr/>
          <p:nvPr/>
        </p:nvCxnSpPr>
        <p:spPr bwMode="auto">
          <a:xfrm>
            <a:off x="5039296" y="472206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58"/>
          <p:cNvSpPr>
            <a:spLocks noChangeArrowheads="1"/>
          </p:cNvSpPr>
          <p:nvPr/>
        </p:nvSpPr>
        <p:spPr bwMode="auto">
          <a:xfrm>
            <a:off x="5401246" y="5990481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7" name="Rectangle 59"/>
          <p:cNvSpPr>
            <a:spLocks noChangeArrowheads="1"/>
          </p:cNvSpPr>
          <p:nvPr/>
        </p:nvSpPr>
        <p:spPr bwMode="auto">
          <a:xfrm>
            <a:off x="5712396" y="5990481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6056884" y="5990481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9" name="Rectangle 61"/>
          <p:cNvSpPr>
            <a:spLocks noChangeArrowheads="1"/>
          </p:cNvSpPr>
          <p:nvPr/>
        </p:nvSpPr>
        <p:spPr bwMode="auto">
          <a:xfrm>
            <a:off x="6407721" y="5990481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0" name="Rectangle 62"/>
          <p:cNvSpPr>
            <a:spLocks noChangeArrowheads="1"/>
          </p:cNvSpPr>
          <p:nvPr/>
        </p:nvSpPr>
        <p:spPr bwMode="auto">
          <a:xfrm>
            <a:off x="6769671" y="5990481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1" name="Rectangle 63"/>
          <p:cNvSpPr>
            <a:spLocks noChangeArrowheads="1"/>
          </p:cNvSpPr>
          <p:nvPr/>
        </p:nvSpPr>
        <p:spPr bwMode="auto">
          <a:xfrm>
            <a:off x="7130034" y="5990481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2" name="Rectangle 64"/>
          <p:cNvSpPr>
            <a:spLocks noChangeArrowheads="1"/>
          </p:cNvSpPr>
          <p:nvPr/>
        </p:nvSpPr>
        <p:spPr bwMode="auto">
          <a:xfrm>
            <a:off x="7444359" y="5990481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3" name="Rectangle 65"/>
          <p:cNvSpPr>
            <a:spLocks noChangeArrowheads="1"/>
          </p:cNvSpPr>
          <p:nvPr/>
        </p:nvSpPr>
        <p:spPr bwMode="auto">
          <a:xfrm>
            <a:off x="7774559" y="5990481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4" name="Rectangle 66"/>
          <p:cNvSpPr>
            <a:spLocks noChangeArrowheads="1"/>
          </p:cNvSpPr>
          <p:nvPr/>
        </p:nvSpPr>
        <p:spPr bwMode="auto">
          <a:xfrm>
            <a:off x="8114284" y="5990481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5" name="Rectangle 67"/>
          <p:cNvSpPr>
            <a:spLocks noChangeArrowheads="1"/>
          </p:cNvSpPr>
          <p:nvPr/>
        </p:nvSpPr>
        <p:spPr bwMode="auto">
          <a:xfrm>
            <a:off x="8450834" y="5990481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6" name="Rectangle 68"/>
          <p:cNvSpPr>
            <a:spLocks noChangeArrowheads="1"/>
          </p:cNvSpPr>
          <p:nvPr/>
        </p:nvSpPr>
        <p:spPr bwMode="auto">
          <a:xfrm>
            <a:off x="4882134" y="5552331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4867846" y="5241181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8" name="Rectangle 70"/>
          <p:cNvSpPr>
            <a:spLocks noChangeArrowheads="1"/>
          </p:cNvSpPr>
          <p:nvPr/>
        </p:nvSpPr>
        <p:spPr bwMode="auto">
          <a:xfrm>
            <a:off x="4874196" y="495225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9" name="Rectangle 71"/>
          <p:cNvSpPr>
            <a:spLocks noChangeArrowheads="1"/>
          </p:cNvSpPr>
          <p:nvPr/>
        </p:nvSpPr>
        <p:spPr bwMode="auto">
          <a:xfrm>
            <a:off x="4874196" y="4629993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00" name="Rectangle 35"/>
          <p:cNvSpPr>
            <a:spLocks noChangeArrowheads="1"/>
          </p:cNvSpPr>
          <p:nvPr/>
        </p:nvSpPr>
        <p:spPr bwMode="auto">
          <a:xfrm>
            <a:off x="4956746" y="5852368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01" name="Rectangle 80"/>
          <p:cNvSpPr/>
          <p:nvPr/>
        </p:nvSpPr>
        <p:spPr bwMode="auto">
          <a:xfrm>
            <a:off x="4805934" y="2521793"/>
            <a:ext cx="4281487" cy="363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102" name="Straight Connector 150"/>
          <p:cNvCxnSpPr/>
          <p:nvPr/>
        </p:nvCxnSpPr>
        <p:spPr>
          <a:xfrm rot="5400000" flipH="1" flipV="1">
            <a:off x="4902771" y="4333131"/>
            <a:ext cx="3113087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89"/>
          <p:cNvCxnSpPr/>
          <p:nvPr/>
        </p:nvCxnSpPr>
        <p:spPr bwMode="auto">
          <a:xfrm>
            <a:off x="5039296" y="443314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91"/>
          <p:cNvCxnSpPr/>
          <p:nvPr/>
        </p:nvCxnSpPr>
        <p:spPr bwMode="auto">
          <a:xfrm>
            <a:off x="5039296" y="4145806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92"/>
          <p:cNvCxnSpPr/>
          <p:nvPr/>
        </p:nvCxnSpPr>
        <p:spPr bwMode="auto">
          <a:xfrm>
            <a:off x="5039296" y="3858468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93"/>
          <p:cNvCxnSpPr/>
          <p:nvPr/>
        </p:nvCxnSpPr>
        <p:spPr bwMode="auto">
          <a:xfrm>
            <a:off x="5039296" y="356954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95"/>
          <p:cNvCxnSpPr/>
          <p:nvPr/>
        </p:nvCxnSpPr>
        <p:spPr bwMode="auto">
          <a:xfrm>
            <a:off x="5039296" y="328061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96"/>
          <p:cNvCxnSpPr/>
          <p:nvPr/>
        </p:nvCxnSpPr>
        <p:spPr bwMode="auto">
          <a:xfrm>
            <a:off x="5039296" y="2993281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72"/>
          <p:cNvSpPr>
            <a:spLocks noChangeArrowheads="1"/>
          </p:cNvSpPr>
          <p:nvPr/>
        </p:nvSpPr>
        <p:spPr bwMode="auto">
          <a:xfrm>
            <a:off x="4882134" y="431884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1" name="Rectangle 73"/>
          <p:cNvSpPr>
            <a:spLocks noChangeArrowheads="1"/>
          </p:cNvSpPr>
          <p:nvPr/>
        </p:nvSpPr>
        <p:spPr bwMode="auto">
          <a:xfrm>
            <a:off x="4886896" y="4029918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2" name="Rectangle 74"/>
          <p:cNvSpPr>
            <a:spLocks noChangeArrowheads="1"/>
          </p:cNvSpPr>
          <p:nvPr/>
        </p:nvSpPr>
        <p:spPr bwMode="auto">
          <a:xfrm>
            <a:off x="4886896" y="3799731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3" name="Rectangle 75"/>
          <p:cNvSpPr>
            <a:spLocks noChangeArrowheads="1"/>
          </p:cNvSpPr>
          <p:nvPr/>
        </p:nvSpPr>
        <p:spPr bwMode="auto">
          <a:xfrm>
            <a:off x="4886896" y="3512393"/>
            <a:ext cx="90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4" name="Rectangle 76"/>
          <p:cNvSpPr>
            <a:spLocks noChangeArrowheads="1"/>
          </p:cNvSpPr>
          <p:nvPr/>
        </p:nvSpPr>
        <p:spPr bwMode="auto">
          <a:xfrm>
            <a:off x="4886896" y="3223468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115" name="Rectangle 77"/>
          <p:cNvSpPr>
            <a:spLocks noChangeArrowheads="1"/>
          </p:cNvSpPr>
          <p:nvPr/>
        </p:nvSpPr>
        <p:spPr bwMode="auto">
          <a:xfrm>
            <a:off x="4818634" y="2899618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pic>
        <p:nvPicPr>
          <p:cNvPr id="117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1521" y="4510931"/>
            <a:ext cx="2460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2" descr="C:\Users\Jongwuk\Desktop\56549902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1421" y="3342531"/>
            <a:ext cx="5365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43" descr="C:\Users\Jongwuk\Desktop\55626247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584" y="4021981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5971" y="3683843"/>
            <a:ext cx="350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41" descr="C:\Users\Jongwuk\Desktop\55568524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0109" y="323616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36" descr="C:\Users\Jongwuk\Desktop\57210487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321" y="5061793"/>
            <a:ext cx="482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91" descr="C:\Users\Jongwuk\Desktop\test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3921" y="4733181"/>
            <a:ext cx="230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35" descr="C:\Users\Jongwuk\Desktop\56027438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5371" y="5311031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39" descr="C:\Users\Jongwuk\Desktop\554440781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2409" y="2910731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60"/>
          <p:cNvSpPr txBox="1">
            <a:spLocks noChangeArrowheads="1"/>
          </p:cNvSpPr>
          <p:nvPr/>
        </p:nvSpPr>
        <p:spPr bwMode="auto">
          <a:xfrm>
            <a:off x="8660954" y="5858718"/>
            <a:ext cx="591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Book Antiqua" pitchFamily="18" charset="0"/>
              </a:rPr>
              <a:t>D1</a:t>
            </a:r>
            <a:endParaRPr lang="en-US" altLang="ko-KR" i="1" baseline="-25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7" name="TextBox 6"/>
          <p:cNvSpPr txBox="1">
            <a:spLocks noChangeArrowheads="1"/>
          </p:cNvSpPr>
          <p:nvPr/>
        </p:nvSpPr>
        <p:spPr bwMode="auto">
          <a:xfrm>
            <a:off x="4762426" y="2324943"/>
            <a:ext cx="60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0000FF"/>
                </a:solidFill>
                <a:latin typeface="Book Antiqua" pitchFamily="18" charset="0"/>
              </a:rPr>
              <a:t>D2</a:t>
            </a:r>
            <a:endParaRPr lang="en-US" altLang="ko-KR" i="1" baseline="-250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128" name="Picture 41" descr="C:\Users\Jongwuk\Desktop\55568524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971" y="546819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43" descr="C:\Users\Jongwuk\Desktop\55626247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5246" y="5474543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33" descr="C:\Users\Jongwuk\Desktop\test.G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584" y="4068018"/>
            <a:ext cx="2460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33" descr="C:\Users\Jongwuk\Desktop\test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571" y="4144218"/>
            <a:ext cx="246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6" descr="C:\Users\Jongwuk\Desktop\57210487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3384" y="5523756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91" descr="C:\Users\Jongwuk\Desktop\test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0109" y="5531693"/>
            <a:ext cx="2301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35" descr="C:\Users\Jongwuk\Desktop\56027438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9021" y="5530106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446" y="5534868"/>
            <a:ext cx="246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39" descr="C:\Users\Jongwuk\Desktop\554440781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534" y="5444381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42" descr="C:\Users\Jongwuk\Desktop\56549902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4271" y="5466606"/>
            <a:ext cx="5365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33" descr="C:\Users\Jongwuk\Desktop\test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0759" y="5479306"/>
            <a:ext cx="2460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62"/>
          <p:cNvSpPr txBox="1">
            <a:spLocks noChangeArrowheads="1"/>
          </p:cNvSpPr>
          <p:nvPr/>
        </p:nvSpPr>
        <p:spPr bwMode="auto">
          <a:xfrm>
            <a:off x="2077021" y="5126881"/>
            <a:ext cx="72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140" name="TextBox 64"/>
          <p:cNvSpPr txBox="1">
            <a:spLocks noChangeArrowheads="1"/>
          </p:cNvSpPr>
          <p:nvPr/>
        </p:nvSpPr>
        <p:spPr bwMode="auto">
          <a:xfrm>
            <a:off x="2134171" y="2610693"/>
            <a:ext cx="654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r>
              <a:rPr lang="en-US" altLang="ko-KR" sz="3200">
                <a:solidFill>
                  <a:srgbClr val="0000FF"/>
                </a:solidFill>
              </a:rPr>
              <a:t>1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141" name="TextBox 61"/>
          <p:cNvSpPr txBox="1">
            <a:spLocks noChangeArrowheads="1"/>
          </p:cNvSpPr>
          <p:nvPr/>
        </p:nvSpPr>
        <p:spPr bwMode="auto">
          <a:xfrm>
            <a:off x="664146" y="2704356"/>
            <a:ext cx="72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rgbClr val="C00000"/>
                </a:solidFill>
              </a:rPr>
              <a:t>0</a:t>
            </a:r>
            <a:r>
              <a:rPr lang="en-US" altLang="ko-KR" sz="3200" dirty="0">
                <a:solidFill>
                  <a:srgbClr val="0000FF"/>
                </a:solidFill>
              </a:rPr>
              <a:t>1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142" name="TextBox 63"/>
          <p:cNvSpPr txBox="1">
            <a:spLocks noChangeArrowheads="1"/>
          </p:cNvSpPr>
          <p:nvPr/>
        </p:nvSpPr>
        <p:spPr bwMode="auto">
          <a:xfrm>
            <a:off x="694309" y="5061793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143" name="TextBox 64"/>
          <p:cNvSpPr txBox="1">
            <a:spLocks noChangeArrowheads="1"/>
          </p:cNvSpPr>
          <p:nvPr/>
        </p:nvSpPr>
        <p:spPr bwMode="auto">
          <a:xfrm>
            <a:off x="6563296" y="4809381"/>
            <a:ext cx="65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144" name="TextBox 61"/>
          <p:cNvSpPr txBox="1">
            <a:spLocks noChangeArrowheads="1"/>
          </p:cNvSpPr>
          <p:nvPr/>
        </p:nvSpPr>
        <p:spPr bwMode="auto">
          <a:xfrm>
            <a:off x="5813996" y="4758581"/>
            <a:ext cx="72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타원 37"/>
          <p:cNvSpPr/>
          <p:nvPr/>
        </p:nvSpPr>
        <p:spPr>
          <a:xfrm rot="3420000">
            <a:off x="1907837" y="2483592"/>
            <a:ext cx="936104" cy="2397492"/>
          </a:xfrm>
          <a:prstGeom prst="ellipse">
            <a:avLst/>
          </a:prstGeom>
          <a:solidFill>
            <a:srgbClr val="CCECFF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41" name="타원 40"/>
          <p:cNvSpPr/>
          <p:nvPr/>
        </p:nvSpPr>
        <p:spPr>
          <a:xfrm rot="3420000">
            <a:off x="3275723" y="2480972"/>
            <a:ext cx="936104" cy="2397492"/>
          </a:xfrm>
          <a:prstGeom prst="ellipse">
            <a:avLst/>
          </a:prstGeom>
          <a:solidFill>
            <a:srgbClr val="CCECFF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 rot="3420000">
            <a:off x="1907837" y="1400852"/>
            <a:ext cx="936104" cy="2397492"/>
          </a:xfrm>
          <a:prstGeom prst="ellipse">
            <a:avLst/>
          </a:prstGeom>
          <a:solidFill>
            <a:srgbClr val="CCECFF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50" name="타원 49"/>
          <p:cNvSpPr/>
          <p:nvPr/>
        </p:nvSpPr>
        <p:spPr>
          <a:xfrm rot="3420000">
            <a:off x="3203980" y="3561092"/>
            <a:ext cx="936104" cy="2397492"/>
          </a:xfrm>
          <a:prstGeom prst="ellipse">
            <a:avLst/>
          </a:prstGeom>
          <a:solidFill>
            <a:srgbClr val="CCECFF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692696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궁서" pitchFamily="18" charset="-127"/>
              </a:rPr>
              <a:t>Point-Based Space Partitioning </a:t>
            </a:r>
            <a:r>
              <a:rPr lang="en-US" altLang="ko-KR" dirty="0" smtClean="0">
                <a:ea typeface="궁서" pitchFamily="18" charset="-127"/>
              </a:rPr>
              <a:t>(3 </a:t>
            </a:r>
            <a:r>
              <a:rPr lang="en-US" altLang="ko-KR" dirty="0">
                <a:ea typeface="궁서" pitchFamily="18" charset="-127"/>
              </a:rPr>
              <a:t>/ </a:t>
            </a:r>
            <a:r>
              <a:rPr lang="en-US" altLang="ko-KR" dirty="0" smtClean="0">
                <a:ea typeface="궁서" pitchFamily="18" charset="-127"/>
              </a:rPr>
              <a:t>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Projecting D1D2D3 into D1D2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Identify the relationships between points by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projecting binary vectors</a:t>
            </a:r>
            <a:r>
              <a:rPr lang="en-US" altLang="ko-KR" dirty="0" smtClean="0"/>
              <a:t>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99792" y="17701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000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8927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001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8927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010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89270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100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40448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011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0448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101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404483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110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512495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111</a:t>
            </a:r>
            <a:endParaRPr lang="ko-KR" altLang="en-US" sz="2400" dirty="0"/>
          </a:p>
        </p:txBody>
      </p:sp>
      <p:cxnSp>
        <p:nvCxnSpPr>
          <p:cNvPr id="14" name="직선 화살표 연결선 13"/>
          <p:cNvCxnSpPr>
            <a:stCxn id="5" idx="2"/>
            <a:endCxn id="7" idx="0"/>
          </p:cNvCxnSpPr>
          <p:nvPr/>
        </p:nvCxnSpPr>
        <p:spPr>
          <a:xfrm flipH="1">
            <a:off x="1799692" y="2231861"/>
            <a:ext cx="1224136" cy="6608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endCxn id="8" idx="0"/>
          </p:cNvCxnSpPr>
          <p:nvPr/>
        </p:nvCxnSpPr>
        <p:spPr>
          <a:xfrm>
            <a:off x="3023828" y="2231861"/>
            <a:ext cx="0" cy="6608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5" idx="2"/>
            <a:endCxn id="9" idx="0"/>
          </p:cNvCxnSpPr>
          <p:nvPr/>
        </p:nvCxnSpPr>
        <p:spPr>
          <a:xfrm>
            <a:off x="3023828" y="2231861"/>
            <a:ext cx="1296144" cy="66084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7" idx="2"/>
            <a:endCxn id="11" idx="0"/>
          </p:cNvCxnSpPr>
          <p:nvPr/>
        </p:nvCxnSpPr>
        <p:spPr>
          <a:xfrm>
            <a:off x="1799692" y="3354372"/>
            <a:ext cx="1224136" cy="6904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9" idx="2"/>
            <a:endCxn id="11" idx="0"/>
          </p:cNvCxnSpPr>
          <p:nvPr/>
        </p:nvCxnSpPr>
        <p:spPr>
          <a:xfrm flipH="1">
            <a:off x="3023828" y="3354371"/>
            <a:ext cx="1296144" cy="6904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7" idx="2"/>
            <a:endCxn id="10" idx="0"/>
          </p:cNvCxnSpPr>
          <p:nvPr/>
        </p:nvCxnSpPr>
        <p:spPr>
          <a:xfrm>
            <a:off x="1799692" y="3354372"/>
            <a:ext cx="0" cy="6904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9" idx="2"/>
            <a:endCxn id="12" idx="0"/>
          </p:cNvCxnSpPr>
          <p:nvPr/>
        </p:nvCxnSpPr>
        <p:spPr>
          <a:xfrm>
            <a:off x="4319972" y="3354371"/>
            <a:ext cx="0" cy="6904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8" idx="2"/>
            <a:endCxn id="10" idx="0"/>
          </p:cNvCxnSpPr>
          <p:nvPr/>
        </p:nvCxnSpPr>
        <p:spPr>
          <a:xfrm flipH="1">
            <a:off x="1799692" y="3354372"/>
            <a:ext cx="1224136" cy="6904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endCxn id="12" idx="0"/>
          </p:cNvCxnSpPr>
          <p:nvPr/>
        </p:nvCxnSpPr>
        <p:spPr>
          <a:xfrm>
            <a:off x="3023828" y="3354372"/>
            <a:ext cx="1296144" cy="6904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11" idx="2"/>
            <a:endCxn id="13" idx="0"/>
          </p:cNvCxnSpPr>
          <p:nvPr/>
        </p:nvCxnSpPr>
        <p:spPr>
          <a:xfrm>
            <a:off x="3023828" y="4506500"/>
            <a:ext cx="0" cy="6184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12" idx="2"/>
            <a:endCxn id="13" idx="0"/>
          </p:cNvCxnSpPr>
          <p:nvPr/>
        </p:nvCxnSpPr>
        <p:spPr>
          <a:xfrm flipH="1">
            <a:off x="3023828" y="4506499"/>
            <a:ext cx="1296144" cy="6184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10" idx="2"/>
            <a:endCxn id="13" idx="0"/>
          </p:cNvCxnSpPr>
          <p:nvPr/>
        </p:nvCxnSpPr>
        <p:spPr>
          <a:xfrm>
            <a:off x="1799692" y="4506500"/>
            <a:ext cx="1224136" cy="6184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6216" y="19142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00*</a:t>
            </a:r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0152" y="349354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01*</a:t>
            </a:r>
            <a:endParaRPr lang="ko-KR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64288" y="349354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10*</a:t>
            </a:r>
            <a:endParaRPr lang="ko-KR" alt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588224" y="49089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11*</a:t>
            </a:r>
            <a:endParaRPr lang="ko-KR" altLang="en-US" sz="2400" dirty="0"/>
          </a:p>
        </p:txBody>
      </p:sp>
      <p:cxnSp>
        <p:nvCxnSpPr>
          <p:cNvPr id="32" name="직선 화살표 연결선 31"/>
          <p:cNvCxnSpPr>
            <a:stCxn id="26" idx="2"/>
            <a:endCxn id="27" idx="0"/>
          </p:cNvCxnSpPr>
          <p:nvPr/>
        </p:nvCxnSpPr>
        <p:spPr>
          <a:xfrm flipH="1">
            <a:off x="6264188" y="2375877"/>
            <a:ext cx="576064" cy="111766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27" idx="2"/>
            <a:endCxn id="30" idx="0"/>
          </p:cNvCxnSpPr>
          <p:nvPr/>
        </p:nvCxnSpPr>
        <p:spPr>
          <a:xfrm>
            <a:off x="6264188" y="3955208"/>
            <a:ext cx="648072" cy="9537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29" idx="2"/>
            <a:endCxn id="30" idx="0"/>
          </p:cNvCxnSpPr>
          <p:nvPr/>
        </p:nvCxnSpPr>
        <p:spPr>
          <a:xfrm flipH="1">
            <a:off x="6912260" y="3955208"/>
            <a:ext cx="576064" cy="9537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6" idx="2"/>
            <a:endCxn id="29" idx="0"/>
          </p:cNvCxnSpPr>
          <p:nvPr/>
        </p:nvCxnSpPr>
        <p:spPr>
          <a:xfrm>
            <a:off x="6840252" y="2375877"/>
            <a:ext cx="648072" cy="111766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구부러진 연결선 20"/>
          <p:cNvCxnSpPr>
            <a:stCxn id="18" idx="2"/>
            <a:endCxn id="26" idx="0"/>
          </p:cNvCxnSpPr>
          <p:nvPr/>
        </p:nvCxnSpPr>
        <p:spPr>
          <a:xfrm rot="5400000" flipH="1" flipV="1">
            <a:off x="4334189" y="-299006"/>
            <a:ext cx="292845" cy="4719282"/>
          </a:xfrm>
          <a:prstGeom prst="curvedConnector3">
            <a:avLst>
              <a:gd name="adj1" fmla="val 353363"/>
            </a:avLst>
          </a:prstGeom>
          <a:ln w="254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구부러진 연결선 50"/>
          <p:cNvCxnSpPr>
            <a:stCxn id="50" idx="6"/>
            <a:endCxn id="30" idx="2"/>
          </p:cNvCxnSpPr>
          <p:nvPr/>
        </p:nvCxnSpPr>
        <p:spPr>
          <a:xfrm rot="16200000" flipH="1">
            <a:off x="5310497" y="3768832"/>
            <a:ext cx="218217" cy="2985309"/>
          </a:xfrm>
          <a:prstGeom prst="curvedConnector3">
            <a:avLst>
              <a:gd name="adj1" fmla="val 245646"/>
            </a:avLst>
          </a:prstGeom>
          <a:ln w="254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구부러진 연결선 46"/>
          <p:cNvCxnSpPr>
            <a:stCxn id="41" idx="7"/>
            <a:endCxn id="29" idx="2"/>
          </p:cNvCxnSpPr>
          <p:nvPr/>
        </p:nvCxnSpPr>
        <p:spPr>
          <a:xfrm>
            <a:off x="4634922" y="3495629"/>
            <a:ext cx="2853402" cy="459579"/>
          </a:xfrm>
          <a:prstGeom prst="curvedConnector4">
            <a:avLst>
              <a:gd name="adj1" fmla="val -4032"/>
              <a:gd name="adj2" fmla="val 149741"/>
            </a:avLst>
          </a:prstGeom>
          <a:ln w="254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>
            <a:endCxn id="27" idx="0"/>
          </p:cNvCxnSpPr>
          <p:nvPr/>
        </p:nvCxnSpPr>
        <p:spPr>
          <a:xfrm>
            <a:off x="3347864" y="2996952"/>
            <a:ext cx="2916324" cy="496591"/>
          </a:xfrm>
          <a:prstGeom prst="curvedConnector2">
            <a:avLst/>
          </a:prstGeom>
          <a:ln w="254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Constructing a </a:t>
            </a:r>
            <a:r>
              <a:rPr lang="en-US" altLang="ko-KR" dirty="0" err="1" smtClean="0"/>
              <a:t>SkyTree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Skyline algorithm using point-based space partitioning</a:t>
            </a:r>
          </a:p>
          <a:p>
            <a:pPr lvl="1"/>
            <a:r>
              <a:rPr lang="en-US" altLang="ko-KR" dirty="0" smtClean="0">
                <a:ea typeface="굴림" charset="-127"/>
              </a:rPr>
              <a:t>Partition </a:t>
            </a:r>
            <a:r>
              <a:rPr lang="en-US" altLang="ko-KR" dirty="0" err="1" smtClean="0">
                <a:ea typeface="굴림" charset="-127"/>
              </a:rPr>
              <a:t>subregions</a:t>
            </a:r>
            <a:r>
              <a:rPr lang="en-US" altLang="ko-KR" dirty="0" smtClean="0">
                <a:ea typeface="굴림" charset="-127"/>
              </a:rPr>
              <a:t> in a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recursive</a:t>
            </a:r>
            <a:r>
              <a:rPr lang="en-US" altLang="ko-KR" dirty="0" smtClean="0">
                <a:ea typeface="굴림" charset="-127"/>
              </a:rPr>
              <a:t> way.</a:t>
            </a:r>
          </a:p>
          <a:p>
            <a:pPr lvl="1"/>
            <a:r>
              <a:rPr lang="en-US" altLang="ko-KR" dirty="0" smtClean="0">
                <a:ea typeface="굴림" charset="-127"/>
              </a:rPr>
              <a:t>Construct a </a:t>
            </a:r>
            <a:r>
              <a:rPr lang="en-US" altLang="ko-KR" b="1" dirty="0" err="1" smtClean="0">
                <a:solidFill>
                  <a:srgbClr val="C00000"/>
                </a:solidFill>
                <a:ea typeface="굴림" charset="-127"/>
              </a:rPr>
              <a:t>skytree</a:t>
            </a:r>
            <a:r>
              <a:rPr lang="en-US" altLang="ko-KR" dirty="0" smtClean="0">
                <a:ea typeface="굴림" charset="-127"/>
              </a:rPr>
              <a:t> in computing the skyline.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4789488" y="6007100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Book Antiqua" pitchFamily="18" charset="0"/>
              </a:rPr>
              <a:t>D1</a:t>
            </a:r>
            <a:endParaRPr lang="en-US" altLang="ko-KR" i="1" baseline="-25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465513" y="5043488"/>
            <a:ext cx="1374775" cy="593725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441575" y="3079750"/>
            <a:ext cx="2406650" cy="1954213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cxnSp>
        <p:nvCxnSpPr>
          <p:cNvPr id="8" name="Straight Arrow Connector 4"/>
          <p:cNvCxnSpPr/>
          <p:nvPr/>
        </p:nvCxnSpPr>
        <p:spPr bwMode="auto">
          <a:xfrm rot="5400000" flipH="1" flipV="1">
            <a:off x="-520700" y="4605338"/>
            <a:ext cx="3170237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"/>
          <p:cNvCxnSpPr/>
          <p:nvPr/>
        </p:nvCxnSpPr>
        <p:spPr bwMode="auto">
          <a:xfrm>
            <a:off x="1063625" y="6191250"/>
            <a:ext cx="3781425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 bwMode="auto">
          <a:xfrm rot="5400000">
            <a:off x="1356519" y="6196807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0"/>
          <p:cNvCxnSpPr/>
          <p:nvPr/>
        </p:nvCxnSpPr>
        <p:spPr bwMode="auto">
          <a:xfrm rot="5400000">
            <a:off x="1699419" y="6196807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/>
          <p:cNvCxnSpPr/>
          <p:nvPr/>
        </p:nvCxnSpPr>
        <p:spPr bwMode="auto">
          <a:xfrm rot="5400000">
            <a:off x="2043906" y="6196807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 bwMode="auto">
          <a:xfrm rot="5400000">
            <a:off x="2386806" y="6196807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 bwMode="auto">
          <a:xfrm rot="5400000">
            <a:off x="2731294" y="6196807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7"/>
          <p:cNvCxnSpPr/>
          <p:nvPr/>
        </p:nvCxnSpPr>
        <p:spPr bwMode="auto">
          <a:xfrm rot="5400000">
            <a:off x="3074988" y="6196013"/>
            <a:ext cx="103187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8"/>
          <p:cNvCxnSpPr/>
          <p:nvPr/>
        </p:nvCxnSpPr>
        <p:spPr bwMode="auto">
          <a:xfrm rot="5400000">
            <a:off x="3418681" y="6196807"/>
            <a:ext cx="103187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9"/>
          <p:cNvCxnSpPr/>
          <p:nvPr/>
        </p:nvCxnSpPr>
        <p:spPr bwMode="auto">
          <a:xfrm rot="5400000">
            <a:off x="3762375" y="6196013"/>
            <a:ext cx="103187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1"/>
          <p:cNvCxnSpPr/>
          <p:nvPr/>
        </p:nvCxnSpPr>
        <p:spPr bwMode="auto">
          <a:xfrm rot="5400000">
            <a:off x="4106069" y="6195219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2"/>
          <p:cNvCxnSpPr/>
          <p:nvPr/>
        </p:nvCxnSpPr>
        <p:spPr bwMode="auto">
          <a:xfrm rot="5400000">
            <a:off x="4448969" y="6195219"/>
            <a:ext cx="10477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/>
          <p:cNvCxnSpPr/>
          <p:nvPr/>
        </p:nvCxnSpPr>
        <p:spPr bwMode="auto">
          <a:xfrm>
            <a:off x="1009650" y="5902325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3"/>
          <p:cNvCxnSpPr/>
          <p:nvPr/>
        </p:nvCxnSpPr>
        <p:spPr bwMode="auto">
          <a:xfrm>
            <a:off x="1009650" y="5614988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6"/>
          <p:cNvCxnSpPr/>
          <p:nvPr/>
        </p:nvCxnSpPr>
        <p:spPr bwMode="auto">
          <a:xfrm>
            <a:off x="1009650" y="5326063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8"/>
          <p:cNvCxnSpPr/>
          <p:nvPr/>
        </p:nvCxnSpPr>
        <p:spPr bwMode="auto">
          <a:xfrm>
            <a:off x="1009650" y="5037138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1371600" y="6305550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1682750" y="6305550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2027238" y="630555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7" name="Rectangle 61"/>
          <p:cNvSpPr>
            <a:spLocks noChangeArrowheads="1"/>
          </p:cNvSpPr>
          <p:nvPr/>
        </p:nvSpPr>
        <p:spPr bwMode="auto">
          <a:xfrm>
            <a:off x="2378075" y="630555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2740025" y="630555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/>
        </p:nvSpPr>
        <p:spPr bwMode="auto">
          <a:xfrm>
            <a:off x="3100388" y="6305550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3414713" y="6305550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/>
        </p:nvSpPr>
        <p:spPr bwMode="auto">
          <a:xfrm>
            <a:off x="3744913" y="6305550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4084638" y="630555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4421188" y="6305550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4" name="Rectangle 68"/>
          <p:cNvSpPr>
            <a:spLocks noChangeArrowheads="1"/>
          </p:cNvSpPr>
          <p:nvPr/>
        </p:nvSpPr>
        <p:spPr bwMode="auto">
          <a:xfrm>
            <a:off x="852488" y="586740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5" name="Rectangle 69"/>
          <p:cNvSpPr>
            <a:spLocks noChangeArrowheads="1"/>
          </p:cNvSpPr>
          <p:nvPr/>
        </p:nvSpPr>
        <p:spPr bwMode="auto">
          <a:xfrm>
            <a:off x="838200" y="5556250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844550" y="52673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7" name="Rectangle 71"/>
          <p:cNvSpPr>
            <a:spLocks noChangeArrowheads="1"/>
          </p:cNvSpPr>
          <p:nvPr/>
        </p:nvSpPr>
        <p:spPr bwMode="auto">
          <a:xfrm>
            <a:off x="844550" y="4945063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927100" y="6167438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9" name="Rectangle 80"/>
          <p:cNvSpPr/>
          <p:nvPr/>
        </p:nvSpPr>
        <p:spPr bwMode="auto">
          <a:xfrm>
            <a:off x="676275" y="2836863"/>
            <a:ext cx="4281488" cy="363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40" name="Straight Connector 148"/>
          <p:cNvCxnSpPr/>
          <p:nvPr/>
        </p:nvCxnSpPr>
        <p:spPr>
          <a:xfrm>
            <a:off x="1085850" y="5035550"/>
            <a:ext cx="3724275" cy="1428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50"/>
          <p:cNvCxnSpPr/>
          <p:nvPr/>
        </p:nvCxnSpPr>
        <p:spPr>
          <a:xfrm rot="5400000" flipH="1" flipV="1">
            <a:off x="873125" y="4648200"/>
            <a:ext cx="3113088" cy="158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2"/>
          <p:cNvSpPr txBox="1">
            <a:spLocks noChangeArrowheads="1"/>
          </p:cNvSpPr>
          <p:nvPr/>
        </p:nvSpPr>
        <p:spPr bwMode="auto">
          <a:xfrm>
            <a:off x="2755900" y="5610225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43" name="TextBox 63"/>
          <p:cNvSpPr txBox="1">
            <a:spLocks noChangeArrowheads="1"/>
          </p:cNvSpPr>
          <p:nvPr/>
        </p:nvSpPr>
        <p:spPr bwMode="auto">
          <a:xfrm>
            <a:off x="1128713" y="5511800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44" name="TextBox 64"/>
          <p:cNvSpPr txBox="1">
            <a:spLocks noChangeArrowheads="1"/>
          </p:cNvSpPr>
          <p:nvPr/>
        </p:nvSpPr>
        <p:spPr bwMode="auto">
          <a:xfrm>
            <a:off x="2728913" y="2996952"/>
            <a:ext cx="65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rgbClr val="C00000"/>
                </a:solidFill>
              </a:rPr>
              <a:t>1</a:t>
            </a:r>
            <a:r>
              <a:rPr lang="en-US" altLang="ko-KR" sz="3200" dirty="0">
                <a:solidFill>
                  <a:srgbClr val="0000FF"/>
                </a:solidFill>
              </a:rPr>
              <a:t>1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5" name="TextBox 123"/>
          <p:cNvSpPr txBox="1">
            <a:spLocks noChangeArrowheads="1"/>
          </p:cNvSpPr>
          <p:nvPr/>
        </p:nvSpPr>
        <p:spPr bwMode="auto">
          <a:xfrm>
            <a:off x="2514600" y="5216525"/>
            <a:ext cx="46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0</a:t>
            </a:r>
            <a:r>
              <a:rPr lang="en-US" altLang="ko-KR" dirty="0" smtClean="0">
                <a:solidFill>
                  <a:srgbClr val="0000FF"/>
                </a:solidFill>
              </a:rPr>
              <a:t>1’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6" name="TextBox 124"/>
          <p:cNvSpPr txBox="1">
            <a:spLocks noChangeArrowheads="1"/>
          </p:cNvSpPr>
          <p:nvPr/>
        </p:nvSpPr>
        <p:spPr bwMode="auto">
          <a:xfrm>
            <a:off x="4600575" y="5719763"/>
            <a:ext cx="53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1</a:t>
            </a:r>
            <a:r>
              <a:rPr lang="en-US" altLang="ko-KR" dirty="0" smtClean="0">
                <a:solidFill>
                  <a:srgbClr val="0000FF"/>
                </a:solidFill>
              </a:rPr>
              <a:t>0’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7" name="TextBox 125"/>
          <p:cNvSpPr txBox="1">
            <a:spLocks noChangeArrowheads="1"/>
          </p:cNvSpPr>
          <p:nvPr/>
        </p:nvSpPr>
        <p:spPr bwMode="auto">
          <a:xfrm>
            <a:off x="2525713" y="5745163"/>
            <a:ext cx="522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0</a:t>
            </a:r>
            <a:r>
              <a:rPr lang="en-US" altLang="ko-KR" dirty="0" smtClean="0">
                <a:solidFill>
                  <a:srgbClr val="0000FF"/>
                </a:solidFill>
              </a:rPr>
              <a:t>0’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8" name="TextBox 126"/>
          <p:cNvSpPr txBox="1">
            <a:spLocks noChangeArrowheads="1"/>
          </p:cNvSpPr>
          <p:nvPr/>
        </p:nvSpPr>
        <p:spPr bwMode="auto">
          <a:xfrm>
            <a:off x="4591050" y="5167313"/>
            <a:ext cx="495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1</a:t>
            </a:r>
            <a:r>
              <a:rPr lang="en-US" altLang="ko-KR" dirty="0" smtClean="0">
                <a:solidFill>
                  <a:srgbClr val="0000FF"/>
                </a:solidFill>
              </a:rPr>
              <a:t>1’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148"/>
          <p:cNvCxnSpPr/>
          <p:nvPr/>
        </p:nvCxnSpPr>
        <p:spPr>
          <a:xfrm>
            <a:off x="2449513" y="5643563"/>
            <a:ext cx="2430462" cy="9525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50"/>
          <p:cNvCxnSpPr/>
          <p:nvPr/>
        </p:nvCxnSpPr>
        <p:spPr>
          <a:xfrm rot="16200000" flipV="1">
            <a:off x="2916238" y="5634038"/>
            <a:ext cx="1098550" cy="6350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>
            <a:spLocks noChangeArrowheads="1"/>
          </p:cNvSpPr>
          <p:nvPr/>
        </p:nvSpPr>
        <p:spPr bwMode="auto">
          <a:xfrm>
            <a:off x="1420813" y="3079750"/>
            <a:ext cx="1003300" cy="1676400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664320" y="2636912"/>
            <a:ext cx="595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0000FF"/>
                </a:solidFill>
                <a:latin typeface="Book Antiqua" pitchFamily="18" charset="0"/>
              </a:rPr>
              <a:t>D2</a:t>
            </a:r>
            <a:endParaRPr lang="en-US" altLang="ko-KR" i="1" baseline="-250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cxnSp>
        <p:nvCxnSpPr>
          <p:cNvPr id="53" name="Straight Connector 89"/>
          <p:cNvCxnSpPr/>
          <p:nvPr/>
        </p:nvCxnSpPr>
        <p:spPr bwMode="auto">
          <a:xfrm>
            <a:off x="1009650" y="4748213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91"/>
          <p:cNvCxnSpPr/>
          <p:nvPr/>
        </p:nvCxnSpPr>
        <p:spPr bwMode="auto">
          <a:xfrm>
            <a:off x="1009650" y="4460875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92"/>
          <p:cNvCxnSpPr/>
          <p:nvPr/>
        </p:nvCxnSpPr>
        <p:spPr bwMode="auto">
          <a:xfrm>
            <a:off x="1009650" y="4173538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93"/>
          <p:cNvCxnSpPr/>
          <p:nvPr/>
        </p:nvCxnSpPr>
        <p:spPr bwMode="auto">
          <a:xfrm>
            <a:off x="1009650" y="3884613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95"/>
          <p:cNvCxnSpPr/>
          <p:nvPr/>
        </p:nvCxnSpPr>
        <p:spPr bwMode="auto">
          <a:xfrm>
            <a:off x="1009650" y="3595688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96"/>
          <p:cNvCxnSpPr/>
          <p:nvPr/>
        </p:nvCxnSpPr>
        <p:spPr bwMode="auto">
          <a:xfrm>
            <a:off x="1009650" y="3308350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852488" y="463391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857250" y="4344988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61" name="Rectangle 74"/>
          <p:cNvSpPr>
            <a:spLocks noChangeArrowheads="1"/>
          </p:cNvSpPr>
          <p:nvPr/>
        </p:nvSpPr>
        <p:spPr bwMode="auto">
          <a:xfrm>
            <a:off x="857250" y="4114800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62" name="Rectangle 75"/>
          <p:cNvSpPr>
            <a:spLocks noChangeArrowheads="1"/>
          </p:cNvSpPr>
          <p:nvPr/>
        </p:nvSpPr>
        <p:spPr bwMode="auto">
          <a:xfrm>
            <a:off x="857250" y="3827463"/>
            <a:ext cx="90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63" name="Rectangle 76"/>
          <p:cNvSpPr>
            <a:spLocks noChangeArrowheads="1"/>
          </p:cNvSpPr>
          <p:nvPr/>
        </p:nvSpPr>
        <p:spPr bwMode="auto">
          <a:xfrm>
            <a:off x="857250" y="3538538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64" name="Rectangle 77"/>
          <p:cNvSpPr>
            <a:spLocks noChangeArrowheads="1"/>
          </p:cNvSpPr>
          <p:nvPr/>
        </p:nvSpPr>
        <p:spPr bwMode="auto">
          <a:xfrm>
            <a:off x="788988" y="3214688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65" name="TextBox 61"/>
          <p:cNvSpPr txBox="1">
            <a:spLocks noChangeArrowheads="1"/>
          </p:cNvSpPr>
          <p:nvPr/>
        </p:nvSpPr>
        <p:spPr bwMode="auto">
          <a:xfrm>
            <a:off x="1098550" y="2924944"/>
            <a:ext cx="72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1</a:t>
            </a:r>
            <a:endParaRPr lang="ko-KR" altLang="en-US" sz="3200">
              <a:solidFill>
                <a:srgbClr val="0000FF"/>
              </a:solidFill>
            </a:endParaRPr>
          </a:p>
        </p:txBody>
      </p:sp>
      <p:cxnSp>
        <p:nvCxnSpPr>
          <p:cNvPr id="66" name="Straight Connector 148"/>
          <p:cNvCxnSpPr/>
          <p:nvPr/>
        </p:nvCxnSpPr>
        <p:spPr>
          <a:xfrm flipV="1">
            <a:off x="1065213" y="4748213"/>
            <a:ext cx="1365250" cy="7937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50"/>
          <p:cNvCxnSpPr/>
          <p:nvPr/>
        </p:nvCxnSpPr>
        <p:spPr>
          <a:xfrm rot="5400000" flipH="1" flipV="1">
            <a:off x="457200" y="4078288"/>
            <a:ext cx="1933575" cy="3175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 bwMode="auto">
          <a:xfrm>
            <a:off x="6526213" y="3892550"/>
            <a:ext cx="9477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(</a:t>
            </a:r>
            <a:r>
              <a:rPr lang="en-US" altLang="ko-KR" b="1" i="1" dirty="0">
                <a:solidFill>
                  <a:srgbClr val="CC00FF"/>
                </a:solidFill>
                <a:latin typeface="+mj-lt"/>
                <a:ea typeface="굴림" pitchFamily="50" charset="-127"/>
              </a:rPr>
              <a:t>e</a:t>
            </a:r>
            <a:r>
              <a:rPr lang="en-US" altLang="ko-KR" b="1" i="1" dirty="0">
                <a:latin typeface="+mj-lt"/>
                <a:ea typeface="굴림" pitchFamily="50" charset="-127"/>
              </a:rPr>
              <a:t>, S)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cxnSp>
        <p:nvCxnSpPr>
          <p:cNvPr id="69" name="직선 연결선 226"/>
          <p:cNvCxnSpPr>
            <a:cxnSpLocks noChangeShapeType="1"/>
            <a:stCxn id="68" idx="2"/>
          </p:cNvCxnSpPr>
          <p:nvPr/>
        </p:nvCxnSpPr>
        <p:spPr bwMode="auto">
          <a:xfrm rot="5400000">
            <a:off x="6214268" y="4031457"/>
            <a:ext cx="525463" cy="1047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직선 연결선 228"/>
          <p:cNvCxnSpPr>
            <a:cxnSpLocks noChangeShapeType="1"/>
            <a:stCxn id="68" idx="2"/>
          </p:cNvCxnSpPr>
          <p:nvPr/>
        </p:nvCxnSpPr>
        <p:spPr bwMode="auto">
          <a:xfrm rot="16200000" flipH="1">
            <a:off x="7265988" y="4025900"/>
            <a:ext cx="509588" cy="1042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직선 연결선 232"/>
          <p:cNvCxnSpPr>
            <a:cxnSpLocks noChangeShapeType="1"/>
          </p:cNvCxnSpPr>
          <p:nvPr/>
        </p:nvCxnSpPr>
        <p:spPr bwMode="auto">
          <a:xfrm rot="5400000">
            <a:off x="7738269" y="5574507"/>
            <a:ext cx="681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2" name="TextBox 233"/>
          <p:cNvSpPr txBox="1">
            <a:spLocks noChangeArrowheads="1"/>
          </p:cNvSpPr>
          <p:nvPr/>
        </p:nvSpPr>
        <p:spPr bwMode="auto">
          <a:xfrm>
            <a:off x="6115050" y="42608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0</a:t>
            </a:r>
            <a:r>
              <a:rPr lang="en-US" altLang="ko-KR">
                <a:solidFill>
                  <a:srgbClr val="0000FF"/>
                </a:solidFill>
              </a:rPr>
              <a:t>1</a:t>
            </a:r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73" name="TextBox 234"/>
          <p:cNvSpPr txBox="1">
            <a:spLocks noChangeArrowheads="1"/>
          </p:cNvSpPr>
          <p:nvPr/>
        </p:nvSpPr>
        <p:spPr bwMode="auto">
          <a:xfrm>
            <a:off x="7383463" y="4254500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1</a:t>
            </a:r>
            <a:r>
              <a:rPr lang="en-US" altLang="ko-KR">
                <a:solidFill>
                  <a:srgbClr val="0000FF"/>
                </a:solidFill>
              </a:rPr>
              <a:t>0</a:t>
            </a:r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74" name="TextBox 235"/>
          <p:cNvSpPr txBox="1">
            <a:spLocks noChangeArrowheads="1"/>
          </p:cNvSpPr>
          <p:nvPr/>
        </p:nvSpPr>
        <p:spPr bwMode="auto">
          <a:xfrm>
            <a:off x="8081963" y="5338763"/>
            <a:ext cx="51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1</a:t>
            </a:r>
            <a:r>
              <a:rPr lang="en-US" altLang="ko-KR" dirty="0" smtClean="0">
                <a:solidFill>
                  <a:srgbClr val="0000FF"/>
                </a:solidFill>
              </a:rPr>
              <a:t>0’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5251450" y="3111500"/>
            <a:ext cx="1543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>
                <a:solidFill>
                  <a:srgbClr val="CC00FF"/>
                </a:solidFill>
                <a:latin typeface="+mj-lt"/>
                <a:ea typeface="굴림" pitchFamily="50" charset="-127"/>
              </a:rPr>
              <a:t>Selected pivot point</a:t>
            </a:r>
            <a:endParaRPr lang="ko-KR" altLang="en-US" b="1" i="1" dirty="0">
              <a:solidFill>
                <a:srgbClr val="CC00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7283450" y="3054350"/>
            <a:ext cx="1609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Partitioned point set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cxnSp>
        <p:nvCxnSpPr>
          <p:cNvPr id="77" name="Shape 243"/>
          <p:cNvCxnSpPr>
            <a:cxnSpLocks noChangeShapeType="1"/>
          </p:cNvCxnSpPr>
          <p:nvPr/>
        </p:nvCxnSpPr>
        <p:spPr bwMode="auto">
          <a:xfrm rot="10800000" flipV="1">
            <a:off x="7088188" y="3425825"/>
            <a:ext cx="195262" cy="4826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8" name="꺾인 연결선 245"/>
          <p:cNvCxnSpPr>
            <a:cxnSpLocks noChangeShapeType="1"/>
          </p:cNvCxnSpPr>
          <p:nvPr/>
        </p:nvCxnSpPr>
        <p:spPr bwMode="auto">
          <a:xfrm>
            <a:off x="6710363" y="3421063"/>
            <a:ext cx="134937" cy="4873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9" name="TextBox 78"/>
          <p:cNvSpPr txBox="1"/>
          <p:nvPr/>
        </p:nvSpPr>
        <p:spPr bwMode="auto">
          <a:xfrm>
            <a:off x="7236296" y="3861048"/>
            <a:ext cx="1670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+mj-ea"/>
              </a:rPr>
              <a:t>Entire point set</a:t>
            </a:r>
            <a:endParaRPr lang="ko-KR" altLang="en-US" sz="1800" i="1" dirty="0">
              <a:latin typeface="+mj-lt"/>
              <a:ea typeface="+mj-ea"/>
            </a:endParaRPr>
          </a:p>
        </p:txBody>
      </p:sp>
      <p:pic>
        <p:nvPicPr>
          <p:cNvPr id="83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5" y="4826000"/>
            <a:ext cx="246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2" descr="C:\Users\Jongwuk\Desktop\56549902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1775" y="36576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9" descr="C:\Users\Jongwuk\Desktop\55444078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4838" y="326707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43" descr="C:\Users\Jongwuk\Desktop\55626247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938" y="4335463"/>
            <a:ext cx="520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5525" y="3998913"/>
            <a:ext cx="3524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1" descr="C:\Users\Jongwuk\Desktop\555685243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0463" y="35496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6" descr="C:\Users\Jongwuk\Desktop\57210487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1675" y="537527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1" descr="C:\Users\Jongwuk\Desktop\testg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213" y="5048250"/>
            <a:ext cx="2301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5" descr="C:\Users\Jongwuk\Desktop\560274380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850" y="5657850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 bwMode="auto">
          <a:xfrm>
            <a:off x="5233640" y="4829150"/>
            <a:ext cx="149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(</a:t>
            </a:r>
            <a:r>
              <a:rPr kumimoji="0" lang="en-US" altLang="ko-KR" b="1" i="1" dirty="0">
                <a:solidFill>
                  <a:srgbClr val="CC00FF"/>
                </a:solidFill>
                <a:latin typeface="+mj-lt"/>
                <a:ea typeface="+mj-ea"/>
                <a:sym typeface="Symbol" pitchFamily="18" charset="2"/>
              </a:rPr>
              <a:t>b</a:t>
            </a:r>
            <a:r>
              <a:rPr kumimoji="0" lang="en-US" altLang="ko-KR" b="1" dirty="0">
                <a:latin typeface="+mj-lt"/>
                <a:ea typeface="+mj-ea"/>
                <a:sym typeface="Symbol" pitchFamily="18" charset="2"/>
              </a:rPr>
              <a:t>,</a:t>
            </a:r>
            <a:r>
              <a:rPr kumimoji="0" lang="en-US" altLang="ko-KR" b="1" dirty="0">
                <a:solidFill>
                  <a:srgbClr val="C00000"/>
                </a:solidFill>
                <a:latin typeface="+mj-ea"/>
                <a:ea typeface="+mj-ea"/>
                <a:sym typeface="Symbol" pitchFamily="18" charset="2"/>
              </a:rPr>
              <a:t> </a:t>
            </a:r>
            <a:r>
              <a:rPr lang="en-US" altLang="ko-KR" b="1" i="1" dirty="0">
                <a:latin typeface="+mj-lt"/>
                <a:ea typeface="굴림" pitchFamily="50" charset="-127"/>
              </a:rPr>
              <a:t>{a, b, c</a:t>
            </a:r>
            <a:r>
              <a:rPr lang="en-US" altLang="ko-KR" i="1" dirty="0">
                <a:ea typeface="굴림" pitchFamily="50" charset="-127"/>
              </a:rPr>
              <a:t>}</a:t>
            </a:r>
            <a:r>
              <a:rPr lang="en-US" altLang="ko-KR" b="1" i="1" dirty="0">
                <a:latin typeface="+mj-lt"/>
                <a:ea typeface="굴림" pitchFamily="50" charset="-127"/>
              </a:rPr>
              <a:t>)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1504950" y="4378325"/>
            <a:ext cx="292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b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1624013" y="3381375"/>
            <a:ext cx="292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a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2036763" y="3005138"/>
            <a:ext cx="2794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c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463800" y="4673600"/>
            <a:ext cx="2746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e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2540000" y="3290888"/>
            <a:ext cx="3000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d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935288" y="3997325"/>
            <a:ext cx="2492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f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751263" y="3679825"/>
            <a:ext cx="3000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g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157538" y="5157788"/>
            <a:ext cx="3000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h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3956050" y="5116513"/>
            <a:ext cx="247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 err="1">
                <a:latin typeface="+mj-lt"/>
                <a:ea typeface="굴림" pitchFamily="50" charset="-127"/>
              </a:rPr>
              <a:t>i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216400" y="5721350"/>
            <a:ext cx="249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j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7308304" y="4797152"/>
            <a:ext cx="1631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(</a:t>
            </a:r>
            <a:r>
              <a:rPr kumimoji="0" lang="en-US" altLang="ko-KR" b="1" i="1" dirty="0">
                <a:solidFill>
                  <a:srgbClr val="CC00FF"/>
                </a:solidFill>
                <a:latin typeface="+mj-lt"/>
                <a:ea typeface="굴림" pitchFamily="50" charset="-127"/>
                <a:sym typeface="Symbol" pitchFamily="18" charset="2"/>
              </a:rPr>
              <a:t>h</a:t>
            </a:r>
            <a:r>
              <a:rPr lang="en-US" altLang="ko-KR" b="1" i="1" dirty="0">
                <a:latin typeface="+mj-lt"/>
                <a:ea typeface="굴림" pitchFamily="50" charset="-127"/>
              </a:rPr>
              <a:t>, {h, </a:t>
            </a:r>
            <a:r>
              <a:rPr lang="en-US" altLang="ko-KR" b="1" i="1" dirty="0" err="1">
                <a:latin typeface="+mj-lt"/>
                <a:ea typeface="굴림" pitchFamily="50" charset="-127"/>
              </a:rPr>
              <a:t>i</a:t>
            </a:r>
            <a:r>
              <a:rPr lang="en-US" altLang="ko-KR" b="1" i="1" dirty="0">
                <a:latin typeface="+mj-lt"/>
                <a:ea typeface="굴림" pitchFamily="50" charset="-127"/>
              </a:rPr>
              <a:t>, j})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7596336" y="5949280"/>
            <a:ext cx="9350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(</a:t>
            </a:r>
            <a:r>
              <a:rPr kumimoji="0" lang="en-US" altLang="ko-KR" b="1" i="1" dirty="0">
                <a:solidFill>
                  <a:srgbClr val="CC00FF"/>
                </a:solidFill>
                <a:latin typeface="+mj-lt"/>
                <a:ea typeface="굴림" pitchFamily="50" charset="-127"/>
                <a:sym typeface="Symbol" pitchFamily="18" charset="2"/>
              </a:rPr>
              <a:t>j</a:t>
            </a:r>
            <a:r>
              <a:rPr lang="en-US" altLang="ko-KR" b="1" i="1" dirty="0">
                <a:latin typeface="+mj-lt"/>
                <a:ea typeface="굴림" pitchFamily="50" charset="-127"/>
              </a:rPr>
              <a:t>, {j})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pic>
        <p:nvPicPr>
          <p:cNvPr id="105" name="Picture 33" descr="C:\Users\Jongwuk\Desktop\test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9050" y="4441825"/>
            <a:ext cx="246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/>
          <p:cNvSpPr txBox="1"/>
          <p:nvPr/>
        </p:nvSpPr>
        <p:spPr bwMode="auto">
          <a:xfrm>
            <a:off x="5015923" y="4797152"/>
            <a:ext cx="1498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 smtClean="0">
                <a:latin typeface="+mj-lt"/>
                <a:ea typeface="굴림" pitchFamily="50" charset="-127"/>
              </a:rPr>
              <a:t>(null,</a:t>
            </a:r>
            <a:r>
              <a:rPr kumimoji="0" lang="en-US" altLang="ko-KR" b="1" i="1" dirty="0" smtClean="0">
                <a:solidFill>
                  <a:srgbClr val="CC00FF"/>
                </a:solidFill>
                <a:latin typeface="+mj-lt"/>
                <a:ea typeface="+mj-ea"/>
                <a:sym typeface="Symbol" pitchFamily="18" charset="2"/>
              </a:rPr>
              <a:t> </a:t>
            </a:r>
            <a:r>
              <a:rPr lang="en-US" altLang="ko-KR" b="1" i="1" dirty="0" smtClean="0">
                <a:latin typeface="+mj-lt"/>
                <a:ea typeface="굴림" pitchFamily="50" charset="-127"/>
              </a:rPr>
              <a:t>{</a:t>
            </a:r>
            <a:r>
              <a:rPr lang="en-US" altLang="ko-KR" b="1" i="1" dirty="0">
                <a:latin typeface="+mj-lt"/>
                <a:ea typeface="굴림" pitchFamily="50" charset="-127"/>
              </a:rPr>
              <a:t>a, b, c</a:t>
            </a:r>
            <a:r>
              <a:rPr lang="en-US" altLang="ko-KR" i="1" dirty="0">
                <a:ea typeface="굴림" pitchFamily="50" charset="-127"/>
              </a:rPr>
              <a:t>}</a:t>
            </a:r>
            <a:r>
              <a:rPr lang="en-US" altLang="ko-KR" b="1" i="1" dirty="0">
                <a:latin typeface="+mj-lt"/>
                <a:ea typeface="굴림" pitchFamily="50" charset="-127"/>
              </a:rPr>
              <a:t>)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7090587" y="4797152"/>
            <a:ext cx="16319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i="1" dirty="0" smtClean="0">
                <a:latin typeface="+mj-lt"/>
                <a:ea typeface="굴림" pitchFamily="50" charset="-127"/>
              </a:rPr>
              <a:t>(null,</a:t>
            </a:r>
            <a:r>
              <a:rPr kumimoji="0" lang="en-US" altLang="ko-KR" b="1" i="1" dirty="0" smtClean="0">
                <a:solidFill>
                  <a:srgbClr val="CC00FF"/>
                </a:solidFill>
                <a:latin typeface="+mj-lt"/>
                <a:ea typeface="굴림" pitchFamily="50" charset="-127"/>
                <a:sym typeface="Symbol" pitchFamily="18" charset="2"/>
              </a:rPr>
              <a:t> </a:t>
            </a:r>
            <a:r>
              <a:rPr lang="en-US" altLang="ko-KR" b="1" i="1" dirty="0" smtClean="0">
                <a:latin typeface="+mj-lt"/>
                <a:ea typeface="굴림" pitchFamily="50" charset="-127"/>
              </a:rPr>
              <a:t>{</a:t>
            </a:r>
            <a:r>
              <a:rPr lang="en-US" altLang="ko-KR" b="1" i="1" dirty="0">
                <a:latin typeface="+mj-lt"/>
                <a:ea typeface="굴림" pitchFamily="50" charset="-127"/>
              </a:rPr>
              <a:t>h, i, j})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83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92" grpId="0"/>
      <p:bldP spid="103" grpId="0"/>
      <p:bldP spid="104" grpId="0"/>
      <p:bldP spid="106" grpId="0"/>
      <p:bldP spid="106" grpId="1"/>
      <p:bldP spid="107" grpId="0"/>
      <p:bldP spid="10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a </a:t>
            </a:r>
            <a:r>
              <a:rPr lang="en-US" altLang="ko-KR" dirty="0" err="1"/>
              <a:t>SkyTree</a:t>
            </a:r>
            <a:r>
              <a:rPr lang="en-US" altLang="ko-KR" dirty="0"/>
              <a:t> </a:t>
            </a:r>
            <a:r>
              <a:rPr lang="en-US" altLang="ko-KR" dirty="0" smtClean="0"/>
              <a:t>(1 </a:t>
            </a:r>
            <a:r>
              <a:rPr lang="en-US" altLang="ko-KR" dirty="0"/>
              <a:t>/ </a:t>
            </a:r>
            <a:r>
              <a:rPr lang="en-US" altLang="ko-KR" dirty="0" smtClean="0"/>
              <a:t>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Vertical relationship I</a:t>
            </a:r>
          </a:p>
          <a:p>
            <a:pPr lvl="1"/>
            <a:r>
              <a:rPr lang="en-US" altLang="ko-KR" b="0" dirty="0" smtClean="0"/>
              <a:t>For the </a:t>
            </a:r>
            <a:r>
              <a:rPr lang="en-US" altLang="ko-KR" b="0" dirty="0" err="1" smtClean="0"/>
              <a:t>skytree</a:t>
            </a:r>
            <a:r>
              <a:rPr lang="en-US" altLang="ko-KR" b="0" dirty="0" smtClean="0"/>
              <a:t> on V,  if any link </a:t>
            </a:r>
            <a:r>
              <a:rPr lang="en-US" altLang="ko-KR" b="0" dirty="0"/>
              <a:t>connected between p and q is associated with a </a:t>
            </a:r>
            <a:r>
              <a:rPr lang="en-US" altLang="ko-KR" b="0" dirty="0" smtClean="0"/>
              <a:t>binary vector </a:t>
            </a:r>
            <a:r>
              <a:rPr lang="en-US" altLang="ko-KR" b="0" dirty="0"/>
              <a:t>B such that </a:t>
            </a:r>
            <a:r>
              <a:rPr lang="en-US" altLang="ko-KR" b="1" dirty="0">
                <a:solidFill>
                  <a:srgbClr val="C00000"/>
                </a:solidFill>
              </a:rPr>
              <a:t>∀d</a:t>
            </a:r>
            <a:r>
              <a:rPr lang="en-US" altLang="ko-KR" sz="800" b="1" dirty="0">
                <a:solidFill>
                  <a:srgbClr val="C00000"/>
                </a:solidFill>
              </a:rPr>
              <a:t>i </a:t>
            </a:r>
            <a:r>
              <a:rPr lang="en-US" altLang="ko-KR" b="1" dirty="0">
                <a:solidFill>
                  <a:srgbClr val="C00000"/>
                </a:solidFill>
              </a:rPr>
              <a:t>∈ U : B</a:t>
            </a:r>
            <a:r>
              <a:rPr lang="en-US" altLang="ko-KR" sz="800" b="1" dirty="0">
                <a:solidFill>
                  <a:srgbClr val="C00000"/>
                </a:solidFill>
              </a:rPr>
              <a:t>i </a:t>
            </a:r>
            <a:r>
              <a:rPr lang="en-US" altLang="ko-KR" b="1" dirty="0">
                <a:solidFill>
                  <a:srgbClr val="C00000"/>
                </a:solidFill>
              </a:rPr>
              <a:t>= </a:t>
            </a:r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en-US" altLang="ko-KR" b="0" dirty="0" smtClean="0"/>
              <a:t>, </a:t>
            </a:r>
            <a:r>
              <a:rPr lang="en-US" altLang="ko-KR" dirty="0"/>
              <a:t>p dominates q on U such that U ⊂ </a:t>
            </a:r>
            <a:r>
              <a:rPr lang="en-US" altLang="ko-KR" dirty="0" smtClean="0"/>
              <a:t>V.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Vertical relationship 2</a:t>
            </a:r>
          </a:p>
          <a:p>
            <a:pPr lvl="1"/>
            <a:r>
              <a:rPr lang="en-US" altLang="ko-KR" dirty="0"/>
              <a:t>For the </a:t>
            </a:r>
            <a:r>
              <a:rPr lang="en-US" altLang="ko-KR" dirty="0" err="1"/>
              <a:t>skytree</a:t>
            </a:r>
            <a:r>
              <a:rPr lang="en-US" altLang="ko-KR" dirty="0"/>
              <a:t> on V,  if any link connected between p and q is associated with a binary vector B such that </a:t>
            </a:r>
            <a:r>
              <a:rPr lang="en-US" altLang="ko-KR" b="1" dirty="0">
                <a:solidFill>
                  <a:srgbClr val="C00000"/>
                </a:solidFill>
              </a:rPr>
              <a:t>∀d</a:t>
            </a:r>
            <a:r>
              <a:rPr lang="en-US" altLang="ko-KR" sz="800" b="1" dirty="0">
                <a:solidFill>
                  <a:srgbClr val="C00000"/>
                </a:solidFill>
              </a:rPr>
              <a:t>i </a:t>
            </a:r>
            <a:r>
              <a:rPr lang="en-US" altLang="ko-KR" b="1" dirty="0">
                <a:solidFill>
                  <a:srgbClr val="C00000"/>
                </a:solidFill>
              </a:rPr>
              <a:t>∈ U : B</a:t>
            </a:r>
            <a:r>
              <a:rPr lang="en-US" altLang="ko-KR" sz="800" b="1" dirty="0">
                <a:solidFill>
                  <a:srgbClr val="C00000"/>
                </a:solidFill>
              </a:rPr>
              <a:t>i </a:t>
            </a:r>
            <a:r>
              <a:rPr lang="en-US" altLang="ko-KR" b="1" dirty="0">
                <a:solidFill>
                  <a:srgbClr val="C00000"/>
                </a:solidFill>
              </a:rPr>
              <a:t>= </a:t>
            </a:r>
            <a:r>
              <a:rPr lang="en-US" altLang="ko-KR" b="1" dirty="0" smtClean="0">
                <a:solidFill>
                  <a:srgbClr val="C00000"/>
                </a:solidFill>
              </a:rPr>
              <a:t>0</a:t>
            </a:r>
            <a:r>
              <a:rPr lang="en-US" altLang="ko-KR" dirty="0" smtClean="0"/>
              <a:t>, </a:t>
            </a:r>
            <a:r>
              <a:rPr lang="en-US" altLang="ko-KR" dirty="0"/>
              <a:t>p dominates q on U such that U ⊂ V.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539552" y="3356992"/>
            <a:ext cx="2232246" cy="2952328"/>
            <a:chOff x="683569" y="3573016"/>
            <a:chExt cx="2023833" cy="2952328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212603" y="3573016"/>
              <a:ext cx="5040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</a:rPr>
                <a:t>t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cxnSp>
          <p:nvCxnSpPr>
            <p:cNvPr id="40" name="직선 연결선 226"/>
            <p:cNvCxnSpPr>
              <a:cxnSpLocks noChangeShapeType="1"/>
              <a:stCxn id="39" idx="2"/>
              <a:endCxn id="46" idx="0"/>
            </p:cNvCxnSpPr>
            <p:nvPr/>
          </p:nvCxnSpPr>
          <p:spPr bwMode="auto">
            <a:xfrm flipH="1">
              <a:off x="983842" y="4096236"/>
              <a:ext cx="480789" cy="7734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" name="직선 연결선 228"/>
            <p:cNvCxnSpPr>
              <a:cxnSpLocks noChangeShapeType="1"/>
              <a:stCxn id="39" idx="2"/>
              <a:endCxn id="47" idx="0"/>
            </p:cNvCxnSpPr>
            <p:nvPr/>
          </p:nvCxnSpPr>
          <p:spPr bwMode="auto">
            <a:xfrm>
              <a:off x="1464631" y="4096236"/>
              <a:ext cx="554558" cy="7336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직선 연결선 232"/>
            <p:cNvCxnSpPr>
              <a:cxnSpLocks noChangeShapeType="1"/>
              <a:stCxn id="47" idx="2"/>
              <a:endCxn id="48" idx="0"/>
            </p:cNvCxnSpPr>
            <p:nvPr/>
          </p:nvCxnSpPr>
          <p:spPr bwMode="auto">
            <a:xfrm>
              <a:off x="2019189" y="5353085"/>
              <a:ext cx="3094" cy="64903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3" name="TextBox 233"/>
            <p:cNvSpPr txBox="1">
              <a:spLocks noChangeArrowheads="1"/>
            </p:cNvSpPr>
            <p:nvPr/>
          </p:nvSpPr>
          <p:spPr bwMode="auto">
            <a:xfrm>
              <a:off x="683569" y="4119463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0</a:t>
              </a:r>
              <a:r>
                <a:rPr lang="en-US" altLang="ko-KR" sz="2400" dirty="0" smtClean="0"/>
                <a:t>1</a:t>
              </a:r>
              <a:endParaRPr lang="ko-KR" altLang="en-US" sz="2400" dirty="0"/>
            </a:p>
          </p:txBody>
        </p:sp>
        <p:sp>
          <p:nvSpPr>
            <p:cNvPr id="44" name="TextBox 234"/>
            <p:cNvSpPr txBox="1">
              <a:spLocks noChangeArrowheads="1"/>
            </p:cNvSpPr>
            <p:nvPr/>
          </p:nvSpPr>
          <p:spPr bwMode="auto">
            <a:xfrm>
              <a:off x="1691680" y="4077072"/>
              <a:ext cx="720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1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2400" dirty="0" smtClean="0"/>
                <a:t>0</a:t>
              </a:r>
              <a:endParaRPr lang="ko-KR" altLang="en-US" sz="2400" dirty="0"/>
            </a:p>
          </p:txBody>
        </p:sp>
        <p:sp>
          <p:nvSpPr>
            <p:cNvPr id="45" name="TextBox 235"/>
            <p:cNvSpPr txBox="1">
              <a:spLocks noChangeArrowheads="1"/>
            </p:cNvSpPr>
            <p:nvPr/>
          </p:nvSpPr>
          <p:spPr bwMode="auto">
            <a:xfrm>
              <a:off x="2051719" y="5415607"/>
              <a:ext cx="6556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2400" dirty="0" smtClean="0"/>
                <a:t>0</a:t>
              </a:r>
              <a:endParaRPr lang="ko-KR" altLang="en-US" sz="2400" dirty="0"/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827584" y="4869656"/>
              <a:ext cx="3125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+mj-ea"/>
                  <a:sym typeface="Symbol" pitchFamily="18" charset="2"/>
                </a:rPr>
                <a:t>p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1835696" y="4829865"/>
              <a:ext cx="3669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q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799313" y="6002124"/>
              <a:ext cx="4459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r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3779912" y="3429000"/>
            <a:ext cx="2023343" cy="2952328"/>
            <a:chOff x="3700785" y="3553852"/>
            <a:chExt cx="2023343" cy="2952328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4229820" y="3553852"/>
              <a:ext cx="5040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</a:rPr>
                <a:t>t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cxnSp>
          <p:nvCxnSpPr>
            <p:cNvPr id="51" name="직선 연결선 226"/>
            <p:cNvCxnSpPr>
              <a:cxnSpLocks noChangeShapeType="1"/>
              <a:stCxn id="50" idx="2"/>
              <a:endCxn id="57" idx="0"/>
            </p:cNvCxnSpPr>
            <p:nvPr/>
          </p:nvCxnSpPr>
          <p:spPr bwMode="auto">
            <a:xfrm flipH="1">
              <a:off x="4001059" y="4077072"/>
              <a:ext cx="480789" cy="7734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직선 연결선 228"/>
            <p:cNvCxnSpPr>
              <a:cxnSpLocks noChangeShapeType="1"/>
              <a:stCxn id="50" idx="2"/>
              <a:endCxn id="58" idx="0"/>
            </p:cNvCxnSpPr>
            <p:nvPr/>
          </p:nvCxnSpPr>
          <p:spPr bwMode="auto">
            <a:xfrm>
              <a:off x="4481848" y="4077072"/>
              <a:ext cx="554558" cy="7336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직선 연결선 232"/>
            <p:cNvCxnSpPr>
              <a:cxnSpLocks noChangeShapeType="1"/>
              <a:stCxn id="58" idx="2"/>
              <a:endCxn id="59" idx="0"/>
            </p:cNvCxnSpPr>
            <p:nvPr/>
          </p:nvCxnSpPr>
          <p:spPr bwMode="auto">
            <a:xfrm>
              <a:off x="5036406" y="5333921"/>
              <a:ext cx="3094" cy="64903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" name="TextBox 233"/>
            <p:cNvSpPr txBox="1">
              <a:spLocks noChangeArrowheads="1"/>
            </p:cNvSpPr>
            <p:nvPr/>
          </p:nvSpPr>
          <p:spPr bwMode="auto">
            <a:xfrm>
              <a:off x="3700785" y="4100299"/>
              <a:ext cx="6551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0</a:t>
              </a:r>
              <a:r>
                <a:rPr lang="en-US" altLang="ko-KR" sz="2400" dirty="0" smtClean="0"/>
                <a:t>*</a:t>
              </a:r>
              <a:endParaRPr lang="ko-KR" altLang="en-US" sz="2400" dirty="0"/>
            </a:p>
          </p:txBody>
        </p:sp>
        <p:sp>
          <p:nvSpPr>
            <p:cNvPr id="55" name="TextBox 234"/>
            <p:cNvSpPr txBox="1">
              <a:spLocks noChangeArrowheads="1"/>
            </p:cNvSpPr>
            <p:nvPr/>
          </p:nvSpPr>
          <p:spPr bwMode="auto">
            <a:xfrm>
              <a:off x="4708897" y="4057908"/>
              <a:ext cx="6876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1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2400" dirty="0" smtClean="0"/>
                <a:t>*</a:t>
              </a:r>
              <a:endParaRPr lang="ko-KR" altLang="en-US" sz="2400" dirty="0"/>
            </a:p>
          </p:txBody>
        </p:sp>
        <p:sp>
          <p:nvSpPr>
            <p:cNvPr id="56" name="TextBox 235"/>
            <p:cNvSpPr txBox="1">
              <a:spLocks noChangeArrowheads="1"/>
            </p:cNvSpPr>
            <p:nvPr/>
          </p:nvSpPr>
          <p:spPr bwMode="auto">
            <a:xfrm>
              <a:off x="5068937" y="5396443"/>
              <a:ext cx="6551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2400" dirty="0" smtClean="0"/>
                <a:t>*</a:t>
              </a:r>
              <a:endParaRPr lang="ko-KR" altLang="en-US" sz="2400" dirty="0"/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3844801" y="4850492"/>
              <a:ext cx="3125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+mj-ea"/>
                  <a:sym typeface="Symbol" pitchFamily="18" charset="2"/>
                </a:rPr>
                <a:t>p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4852913" y="4810701"/>
              <a:ext cx="3669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q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16530" y="5982960"/>
              <a:ext cx="4459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r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</p:grpSp>
      <p:sp>
        <p:nvSpPr>
          <p:cNvPr id="60" name="오른쪽 화살표 74"/>
          <p:cNvSpPr>
            <a:spLocks noChangeArrowheads="1"/>
          </p:cNvSpPr>
          <p:nvPr/>
        </p:nvSpPr>
        <p:spPr bwMode="auto">
          <a:xfrm>
            <a:off x="2699792" y="4740237"/>
            <a:ext cx="528637" cy="260350"/>
          </a:xfrm>
          <a:prstGeom prst="rightArrow">
            <a:avLst>
              <a:gd name="adj1" fmla="val 50000"/>
              <a:gd name="adj2" fmla="val 49954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187482" y="4312260"/>
            <a:ext cx="173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Projecting </a:t>
            </a:r>
            <a:r>
              <a:rPr lang="en-US" altLang="ko-KR" b="1" dirty="0" smtClean="0">
                <a:solidFill>
                  <a:srgbClr val="C00000"/>
                </a:solidFill>
              </a:rPr>
              <a:t>D</a:t>
            </a:r>
            <a:r>
              <a:rPr lang="en-US" altLang="ko-KR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ko-KR" b="1" dirty="0" smtClean="0">
                <a:solidFill>
                  <a:srgbClr val="0000FF"/>
                </a:solidFill>
              </a:rPr>
              <a:t>D</a:t>
            </a:r>
            <a:r>
              <a:rPr lang="en-US" altLang="ko-KR" b="1" baseline="-25000" dirty="0" smtClean="0">
                <a:solidFill>
                  <a:srgbClr val="0000FF"/>
                </a:solidFill>
              </a:rPr>
              <a:t>2</a:t>
            </a:r>
            <a:endParaRPr lang="ko-KR" alt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08104" y="3266400"/>
            <a:ext cx="3521446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Vertical relationship 1: </a:t>
            </a:r>
            <a:br>
              <a:rPr lang="en-US" altLang="ko-KR" dirty="0" smtClean="0"/>
            </a:br>
            <a:r>
              <a:rPr lang="en-US" altLang="ko-KR" sz="2400" b="1" i="1" dirty="0" smtClean="0">
                <a:solidFill>
                  <a:srgbClr val="FF33CC"/>
                </a:solidFill>
              </a:rPr>
              <a:t>t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dirty="0" smtClean="0"/>
              <a:t>dominates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33CC"/>
                </a:solidFill>
              </a:rPr>
              <a:t>{q, r}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on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5724128" y="5714672"/>
            <a:ext cx="3096171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Vertical relationship 2:</a:t>
            </a:r>
          </a:p>
          <a:p>
            <a:r>
              <a:rPr lang="en-US" altLang="ko-KR" sz="2400" b="1" i="1" dirty="0" smtClean="0">
                <a:solidFill>
                  <a:srgbClr val="FF33CC"/>
                </a:solidFill>
              </a:rPr>
              <a:t>p</a:t>
            </a:r>
            <a:r>
              <a:rPr lang="en-US" altLang="ko-KR" sz="2400" dirty="0" smtClean="0"/>
              <a:t> dominates </a:t>
            </a:r>
            <a:r>
              <a:rPr lang="en-US" altLang="ko-KR" sz="2400" b="1" i="1" dirty="0" smtClean="0">
                <a:solidFill>
                  <a:srgbClr val="FF33CC"/>
                </a:solidFill>
              </a:rPr>
              <a:t>t </a:t>
            </a:r>
            <a:r>
              <a:rPr lang="en-US" altLang="ko-KR" sz="2400" dirty="0">
                <a:solidFill>
                  <a:prstClr val="black"/>
                </a:solidFill>
              </a:rPr>
              <a:t>on </a:t>
            </a:r>
            <a:r>
              <a:rPr lang="en-US" altLang="ko-KR" sz="2400" b="1" dirty="0">
                <a:solidFill>
                  <a:srgbClr val="C00000"/>
                </a:solidFill>
              </a:rPr>
              <a:t>D</a:t>
            </a:r>
            <a:r>
              <a:rPr lang="en-US" altLang="ko-KR" sz="2400" b="1" baseline="-25000" dirty="0">
                <a:solidFill>
                  <a:srgbClr val="C00000"/>
                </a:solidFill>
              </a:rPr>
              <a:t>1</a:t>
            </a:r>
            <a:r>
              <a:rPr lang="en-US" altLang="ko-KR" sz="2400" b="1" dirty="0">
                <a:solidFill>
                  <a:srgbClr val="0000FF"/>
                </a:solidFill>
              </a:rPr>
              <a:t>D</a:t>
            </a:r>
            <a:r>
              <a:rPr lang="en-US" altLang="ko-KR" sz="2400" b="1" baseline="-25000" dirty="0">
                <a:solidFill>
                  <a:srgbClr val="0000FF"/>
                </a:solidFill>
              </a:rPr>
              <a:t>2</a:t>
            </a:r>
            <a:r>
              <a:rPr lang="en-US" altLang="ko-KR" sz="2400" dirty="0" smtClean="0">
                <a:solidFill>
                  <a:prstClr val="black"/>
                </a:solidFill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0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a </a:t>
            </a:r>
            <a:r>
              <a:rPr lang="en-US" altLang="ko-KR" dirty="0" err="1"/>
              <a:t>SkyTree</a:t>
            </a:r>
            <a:r>
              <a:rPr lang="en-US" altLang="ko-KR" dirty="0"/>
              <a:t> </a:t>
            </a:r>
            <a:r>
              <a:rPr lang="en-US" altLang="ko-KR" dirty="0" smtClean="0"/>
              <a:t>(2 </a:t>
            </a:r>
            <a:r>
              <a:rPr lang="en-US" altLang="ko-KR" dirty="0"/>
              <a:t>/ </a:t>
            </a:r>
            <a:r>
              <a:rPr lang="en-US" altLang="ko-KR" dirty="0" smtClean="0"/>
              <a:t>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Horizontal relationship</a:t>
            </a:r>
          </a:p>
          <a:p>
            <a:pPr lvl="1"/>
            <a:r>
              <a:rPr lang="en-US" altLang="ko-KR" dirty="0" smtClean="0"/>
              <a:t>Exploit the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transitivity</a:t>
            </a:r>
            <a:r>
              <a:rPr lang="en-US" altLang="ko-KR" dirty="0" smtClean="0"/>
              <a:t> between two vertical relationships.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Propagate the relationships by combining both vertical and horizontal relationships.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15</a:t>
            </a:fld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467544" y="3356992"/>
            <a:ext cx="2232246" cy="2952328"/>
            <a:chOff x="683569" y="3573016"/>
            <a:chExt cx="2023833" cy="2952328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1212603" y="3573016"/>
              <a:ext cx="5040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</a:rPr>
                <a:t>t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cxnSp>
          <p:nvCxnSpPr>
            <p:cNvPr id="41" name="직선 연결선 226"/>
            <p:cNvCxnSpPr>
              <a:cxnSpLocks noChangeShapeType="1"/>
              <a:stCxn id="40" idx="2"/>
              <a:endCxn id="47" idx="0"/>
            </p:cNvCxnSpPr>
            <p:nvPr/>
          </p:nvCxnSpPr>
          <p:spPr bwMode="auto">
            <a:xfrm flipH="1">
              <a:off x="983842" y="4096236"/>
              <a:ext cx="480789" cy="7734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직선 연결선 228"/>
            <p:cNvCxnSpPr>
              <a:cxnSpLocks noChangeShapeType="1"/>
              <a:stCxn id="40" idx="2"/>
              <a:endCxn id="48" idx="0"/>
            </p:cNvCxnSpPr>
            <p:nvPr/>
          </p:nvCxnSpPr>
          <p:spPr bwMode="auto">
            <a:xfrm>
              <a:off x="1464631" y="4096236"/>
              <a:ext cx="554558" cy="7336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직선 연결선 232"/>
            <p:cNvCxnSpPr>
              <a:cxnSpLocks noChangeShapeType="1"/>
              <a:stCxn id="48" idx="2"/>
              <a:endCxn id="49" idx="0"/>
            </p:cNvCxnSpPr>
            <p:nvPr/>
          </p:nvCxnSpPr>
          <p:spPr bwMode="auto">
            <a:xfrm>
              <a:off x="2019189" y="5353085"/>
              <a:ext cx="3094" cy="64903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" name="TextBox 233"/>
            <p:cNvSpPr txBox="1">
              <a:spLocks noChangeArrowheads="1"/>
            </p:cNvSpPr>
            <p:nvPr/>
          </p:nvSpPr>
          <p:spPr bwMode="auto">
            <a:xfrm>
              <a:off x="683569" y="4119463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0</a:t>
              </a:r>
              <a:r>
                <a:rPr lang="en-US" altLang="ko-KR" sz="2400" dirty="0" smtClean="0"/>
                <a:t>1</a:t>
              </a:r>
              <a:endParaRPr lang="ko-KR" altLang="en-US" sz="2400" dirty="0"/>
            </a:p>
          </p:txBody>
        </p:sp>
        <p:sp>
          <p:nvSpPr>
            <p:cNvPr id="45" name="TextBox 234"/>
            <p:cNvSpPr txBox="1">
              <a:spLocks noChangeArrowheads="1"/>
            </p:cNvSpPr>
            <p:nvPr/>
          </p:nvSpPr>
          <p:spPr bwMode="auto">
            <a:xfrm>
              <a:off x="1691680" y="4077072"/>
              <a:ext cx="720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2400" dirty="0" smtClean="0"/>
                <a:t>0</a:t>
              </a:r>
              <a:endParaRPr lang="ko-KR" altLang="en-US" sz="2400" dirty="0"/>
            </a:p>
          </p:txBody>
        </p:sp>
        <p:sp>
          <p:nvSpPr>
            <p:cNvPr id="46" name="TextBox 235"/>
            <p:cNvSpPr txBox="1">
              <a:spLocks noChangeArrowheads="1"/>
            </p:cNvSpPr>
            <p:nvPr/>
          </p:nvSpPr>
          <p:spPr bwMode="auto">
            <a:xfrm>
              <a:off x="2051719" y="5415607"/>
              <a:ext cx="6556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1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0</a:t>
              </a:r>
              <a:r>
                <a:rPr lang="en-US" altLang="ko-KR" sz="2400" dirty="0" smtClean="0"/>
                <a:t>0</a:t>
              </a:r>
              <a:endParaRPr lang="ko-KR" altLang="en-US" sz="2400" dirty="0"/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827584" y="4869656"/>
              <a:ext cx="3125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+mj-ea"/>
                  <a:sym typeface="Symbol" pitchFamily="18" charset="2"/>
                </a:rPr>
                <a:t>p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835696" y="4829865"/>
              <a:ext cx="3669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q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799313" y="6002124"/>
              <a:ext cx="4459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r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3707904" y="3429000"/>
            <a:ext cx="2023343" cy="2952328"/>
            <a:chOff x="3700785" y="3553852"/>
            <a:chExt cx="2023343" cy="2952328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4229820" y="3553852"/>
              <a:ext cx="5040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</a:rPr>
                <a:t>t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cxnSp>
          <p:nvCxnSpPr>
            <p:cNvPr id="52" name="직선 연결선 226"/>
            <p:cNvCxnSpPr>
              <a:cxnSpLocks noChangeShapeType="1"/>
              <a:stCxn id="51" idx="2"/>
              <a:endCxn id="58" idx="0"/>
            </p:cNvCxnSpPr>
            <p:nvPr/>
          </p:nvCxnSpPr>
          <p:spPr bwMode="auto">
            <a:xfrm flipH="1">
              <a:off x="4001059" y="4077072"/>
              <a:ext cx="480789" cy="7734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직선 연결선 228"/>
            <p:cNvCxnSpPr>
              <a:cxnSpLocks noChangeShapeType="1"/>
              <a:stCxn id="51" idx="2"/>
              <a:endCxn id="59" idx="0"/>
            </p:cNvCxnSpPr>
            <p:nvPr/>
          </p:nvCxnSpPr>
          <p:spPr bwMode="auto">
            <a:xfrm>
              <a:off x="4481848" y="4077072"/>
              <a:ext cx="554558" cy="7336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직선 연결선 232"/>
            <p:cNvCxnSpPr>
              <a:cxnSpLocks noChangeShapeType="1"/>
              <a:stCxn id="59" idx="2"/>
              <a:endCxn id="60" idx="0"/>
            </p:cNvCxnSpPr>
            <p:nvPr/>
          </p:nvCxnSpPr>
          <p:spPr bwMode="auto">
            <a:xfrm>
              <a:off x="5036406" y="5333921"/>
              <a:ext cx="3094" cy="64903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" name="TextBox 233"/>
            <p:cNvSpPr txBox="1">
              <a:spLocks noChangeArrowheads="1"/>
            </p:cNvSpPr>
            <p:nvPr/>
          </p:nvSpPr>
          <p:spPr bwMode="auto">
            <a:xfrm>
              <a:off x="3700785" y="4100299"/>
              <a:ext cx="6551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0</a:t>
              </a:r>
              <a:r>
                <a:rPr lang="en-US" altLang="ko-KR" sz="2400" dirty="0" smtClean="0"/>
                <a:t>*</a:t>
              </a:r>
              <a:endParaRPr lang="ko-KR" altLang="en-US" sz="2400" dirty="0"/>
            </a:p>
          </p:txBody>
        </p:sp>
        <p:sp>
          <p:nvSpPr>
            <p:cNvPr id="56" name="TextBox 234"/>
            <p:cNvSpPr txBox="1">
              <a:spLocks noChangeArrowheads="1"/>
            </p:cNvSpPr>
            <p:nvPr/>
          </p:nvSpPr>
          <p:spPr bwMode="auto">
            <a:xfrm>
              <a:off x="4708897" y="4057908"/>
              <a:ext cx="6876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>
                  <a:solidFill>
                    <a:srgbClr val="C00000"/>
                  </a:solidFill>
                </a:rPr>
                <a:t>0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2400" dirty="0" smtClean="0"/>
                <a:t>*</a:t>
              </a:r>
              <a:endParaRPr lang="ko-KR" altLang="en-US" sz="2400" dirty="0"/>
            </a:p>
          </p:txBody>
        </p:sp>
        <p:sp>
          <p:nvSpPr>
            <p:cNvPr id="57" name="TextBox 235"/>
            <p:cNvSpPr txBox="1">
              <a:spLocks noChangeArrowheads="1"/>
            </p:cNvSpPr>
            <p:nvPr/>
          </p:nvSpPr>
          <p:spPr bwMode="auto">
            <a:xfrm>
              <a:off x="5068937" y="5396443"/>
              <a:ext cx="6551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rgbClr val="C00000"/>
                  </a:solidFill>
                </a:rPr>
                <a:t>1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0</a:t>
              </a:r>
              <a:r>
                <a:rPr lang="en-US" altLang="ko-KR" sz="2400" dirty="0" smtClean="0"/>
                <a:t>*</a:t>
              </a:r>
              <a:endParaRPr lang="ko-KR" altLang="en-US" sz="2400" dirty="0"/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3844801" y="4850492"/>
              <a:ext cx="3125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+mj-ea"/>
                  <a:sym typeface="Symbol" pitchFamily="18" charset="2"/>
                </a:rPr>
                <a:t>p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52913" y="4810701"/>
              <a:ext cx="3669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q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4816530" y="5982960"/>
              <a:ext cx="4459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altLang="ko-KR" sz="2800" b="1" i="1" dirty="0" smtClean="0">
                  <a:solidFill>
                    <a:srgbClr val="CC00FF"/>
                  </a:solidFill>
                  <a:latin typeface="+mj-lt"/>
                  <a:ea typeface="굴림" pitchFamily="50" charset="-127"/>
                  <a:sym typeface="Symbol" pitchFamily="18" charset="2"/>
                </a:rPr>
                <a:t>r</a:t>
              </a:r>
              <a:endParaRPr lang="ko-KR" altLang="en-US" sz="2800" b="1" i="1" dirty="0">
                <a:latin typeface="+mj-lt"/>
                <a:ea typeface="굴림" pitchFamily="50" charset="-127"/>
              </a:endParaRPr>
            </a:p>
          </p:txBody>
        </p:sp>
      </p:grpSp>
      <p:sp>
        <p:nvSpPr>
          <p:cNvPr id="61" name="오른쪽 화살표 74"/>
          <p:cNvSpPr>
            <a:spLocks noChangeArrowheads="1"/>
          </p:cNvSpPr>
          <p:nvPr/>
        </p:nvSpPr>
        <p:spPr bwMode="auto">
          <a:xfrm>
            <a:off x="2627784" y="4740237"/>
            <a:ext cx="528637" cy="260350"/>
          </a:xfrm>
          <a:prstGeom prst="rightArrow">
            <a:avLst>
              <a:gd name="adj1" fmla="val 50000"/>
              <a:gd name="adj2" fmla="val 49954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2115474" y="4312260"/>
            <a:ext cx="173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Projecting </a:t>
            </a:r>
            <a:r>
              <a:rPr lang="en-US" altLang="ko-KR" b="1" dirty="0" smtClean="0">
                <a:solidFill>
                  <a:srgbClr val="C00000"/>
                </a:solidFill>
              </a:rPr>
              <a:t>D</a:t>
            </a:r>
            <a:r>
              <a:rPr lang="en-US" altLang="ko-KR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ko-KR" b="1" dirty="0" smtClean="0">
                <a:solidFill>
                  <a:srgbClr val="0000FF"/>
                </a:solidFill>
              </a:rPr>
              <a:t>D</a:t>
            </a:r>
            <a:r>
              <a:rPr lang="en-US" altLang="ko-KR" b="1" baseline="-25000" dirty="0" smtClean="0">
                <a:solidFill>
                  <a:srgbClr val="0000FF"/>
                </a:solidFill>
              </a:rPr>
              <a:t>2</a:t>
            </a:r>
            <a:endParaRPr lang="ko-KR" alt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3068960"/>
            <a:ext cx="3521446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horizontal relationship: </a:t>
            </a:r>
            <a:br>
              <a:rPr lang="en-US" altLang="ko-KR" dirty="0" smtClean="0"/>
            </a:br>
            <a:r>
              <a:rPr lang="en-US" altLang="ko-KR" sz="2400" b="1" i="1" dirty="0" smtClean="0">
                <a:solidFill>
                  <a:srgbClr val="FF33CC"/>
                </a:solidFill>
              </a:rPr>
              <a:t>p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dirty="0" smtClean="0"/>
              <a:t>dominates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33CC"/>
                </a:solidFill>
              </a:rPr>
              <a:t>{q, r}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on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652120" y="4239672"/>
            <a:ext cx="3096171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Vertical relationship:</a:t>
            </a:r>
          </a:p>
          <a:p>
            <a:r>
              <a:rPr lang="en-US" altLang="ko-KR" sz="2400" b="1" i="1" dirty="0" smtClean="0">
                <a:solidFill>
                  <a:srgbClr val="FF33CC"/>
                </a:solidFill>
              </a:rPr>
              <a:t>q</a:t>
            </a:r>
            <a:r>
              <a:rPr lang="en-US" altLang="ko-KR" sz="2400" dirty="0" smtClean="0"/>
              <a:t> dominates </a:t>
            </a:r>
            <a:r>
              <a:rPr lang="en-US" altLang="ko-KR" sz="2400" b="1" i="1" dirty="0" smtClean="0">
                <a:solidFill>
                  <a:srgbClr val="FF33CC"/>
                </a:solidFill>
              </a:rPr>
              <a:t>r </a:t>
            </a:r>
            <a:r>
              <a:rPr lang="en-US" altLang="ko-KR" sz="2400" dirty="0">
                <a:solidFill>
                  <a:prstClr val="black"/>
                </a:solidFill>
              </a:rPr>
              <a:t>on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ko-KR" sz="2400" dirty="0" smtClean="0">
                <a:solidFill>
                  <a:prstClr val="black"/>
                </a:solidFill>
              </a:rPr>
              <a:t>.</a:t>
            </a:r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308773" y="5622339"/>
            <a:ext cx="3739514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If</a:t>
            </a:r>
            <a:r>
              <a:rPr lang="en-US" altLang="ko-KR" sz="2400" b="1" i="1" dirty="0" smtClean="0">
                <a:solidFill>
                  <a:srgbClr val="FF33CC"/>
                </a:solidFill>
              </a:rPr>
              <a:t> p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dirty="0" smtClean="0"/>
              <a:t>dominates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33CC"/>
                </a:solidFill>
              </a:rPr>
              <a:t>q, </a:t>
            </a:r>
            <a:r>
              <a:rPr lang="en-US" altLang="ko-KR" sz="2400" dirty="0" smtClean="0"/>
              <a:t>on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ko-KR" sz="2400" dirty="0" smtClean="0"/>
              <a:t>, then </a:t>
            </a:r>
            <a:r>
              <a:rPr lang="en-US" altLang="ko-KR" sz="2400" b="1" i="1" dirty="0">
                <a:solidFill>
                  <a:srgbClr val="FF33CC"/>
                </a:solidFill>
              </a:rPr>
              <a:t>p</a:t>
            </a: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dirty="0"/>
              <a:t>dominates</a:t>
            </a:r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33CC"/>
                </a:solidFill>
              </a:rPr>
              <a:t>r </a:t>
            </a:r>
            <a:r>
              <a:rPr lang="en-US" altLang="ko-KR" sz="2400" dirty="0"/>
              <a:t>on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D</a:t>
            </a:r>
            <a:r>
              <a:rPr lang="en-US" altLang="ko-KR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691516"/>
            <a:ext cx="5616624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i="1" dirty="0" smtClean="0"/>
              <a:t>If p dominates q, and q dominances r, then p </a:t>
            </a:r>
            <a:r>
              <a:rPr lang="en-US" altLang="ko-KR" i="1" dirty="0" smtClean="0"/>
              <a:t>dominates </a:t>
            </a:r>
            <a:r>
              <a:rPr lang="en-US" altLang="ko-KR" i="1" dirty="0" smtClean="0"/>
              <a:t>r</a:t>
            </a:r>
            <a:r>
              <a:rPr lang="en-US" altLang="ko-KR" i="1" dirty="0" smtClean="0"/>
              <a:t>.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5779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Sharing a </a:t>
            </a:r>
            <a:r>
              <a:rPr lang="en-US" altLang="ko-KR" dirty="0" err="1" smtClean="0"/>
              <a:t>SkyTree</a:t>
            </a:r>
            <a:r>
              <a:rPr lang="en-US" altLang="ko-KR" dirty="0" smtClean="0"/>
              <a:t> (3 / 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Identify skyline candidates by traversing the </a:t>
            </a:r>
            <a:r>
              <a:rPr lang="en-US" altLang="ko-KR" dirty="0" err="1" smtClean="0">
                <a:ea typeface="굴림" charset="-127"/>
              </a:rPr>
              <a:t>skytree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lvl="1"/>
            <a:r>
              <a:rPr lang="en-US" altLang="ko-KR" dirty="0" smtClean="0"/>
              <a:t>Access nodes in a </a:t>
            </a:r>
            <a:r>
              <a:rPr lang="en-US" altLang="ko-KR" b="1" dirty="0" smtClean="0"/>
              <a:t>topological order </a:t>
            </a:r>
            <a:r>
              <a:rPr lang="en-US" altLang="ko-KR" b="0" dirty="0" smtClean="0"/>
              <a:t>that </a:t>
            </a:r>
            <a:r>
              <a:rPr lang="en-US" altLang="ko-KR" b="0" dirty="0"/>
              <a:t>preserves the </a:t>
            </a:r>
            <a:r>
              <a:rPr lang="en-US" altLang="ko-KR" b="0" dirty="0" smtClean="0"/>
              <a:t>dominance </a:t>
            </a:r>
            <a:r>
              <a:rPr lang="en-US" altLang="ko-KR" b="0" dirty="0"/>
              <a:t>relationships </a:t>
            </a:r>
            <a:r>
              <a:rPr lang="en-US" altLang="ko-KR" b="0" dirty="0" smtClean="0"/>
              <a:t>between nodes.</a:t>
            </a:r>
            <a:endParaRPr lang="en-US" altLang="ko-KR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36555" y="4669681"/>
            <a:ext cx="245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SKY</a:t>
            </a:r>
            <a:r>
              <a:rPr lang="en-US" altLang="ko-KR" b="1" i="1" baseline="-25000" dirty="0">
                <a:solidFill>
                  <a:srgbClr val="C00000"/>
                </a:solidFill>
                <a:latin typeface="+mj-lt"/>
                <a:ea typeface="굴림" pitchFamily="50" charset="-127"/>
              </a:rPr>
              <a:t>D</a:t>
            </a:r>
            <a:r>
              <a:rPr lang="en-US" altLang="ko-KR" b="1" i="1" baseline="-50000" dirty="0">
                <a:solidFill>
                  <a:srgbClr val="C00000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b="1" i="1" baseline="-25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D</a:t>
            </a:r>
            <a:r>
              <a:rPr lang="en-US" altLang="ko-KR" b="1" i="1" baseline="-50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2</a:t>
            </a:r>
            <a:r>
              <a:rPr lang="en-US" altLang="ko-KR" b="1" i="1" dirty="0">
                <a:latin typeface="+mj-lt"/>
                <a:ea typeface="굴림" pitchFamily="50" charset="-127"/>
              </a:rPr>
              <a:t>(S) = {b, e, h, j}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8143" y="5090368"/>
            <a:ext cx="2522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SKY</a:t>
            </a:r>
            <a:r>
              <a:rPr lang="en-US" altLang="ko-KR" b="1" i="1" baseline="-25000" dirty="0">
                <a:solidFill>
                  <a:srgbClr val="C00000"/>
                </a:solidFill>
                <a:latin typeface="+mj-lt"/>
                <a:ea typeface="굴림" pitchFamily="50" charset="-127"/>
              </a:rPr>
              <a:t>D</a:t>
            </a:r>
            <a:r>
              <a:rPr lang="en-US" altLang="ko-KR" b="1" i="1" baseline="-50000" dirty="0">
                <a:solidFill>
                  <a:srgbClr val="C00000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b="1" i="1" dirty="0">
                <a:latin typeface="+mj-lt"/>
                <a:ea typeface="굴림" pitchFamily="50" charset="-127"/>
              </a:rPr>
              <a:t>(S) = {b}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9730" y="5536456"/>
            <a:ext cx="2522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i="1" dirty="0">
                <a:latin typeface="+mj-lt"/>
                <a:ea typeface="굴림" pitchFamily="50" charset="-127"/>
              </a:rPr>
              <a:t>SKY</a:t>
            </a:r>
            <a:r>
              <a:rPr lang="en-US" altLang="ko-KR" b="1" i="1" baseline="-25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D</a:t>
            </a:r>
            <a:r>
              <a:rPr lang="en-US" altLang="ko-KR" b="1" i="1" baseline="-50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2</a:t>
            </a:r>
            <a:r>
              <a:rPr lang="en-US" altLang="ko-KR" b="1" i="1" dirty="0">
                <a:latin typeface="+mj-lt"/>
                <a:ea typeface="굴림" pitchFamily="50" charset="-127"/>
              </a:rPr>
              <a:t>(S) = {j}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781471" y="2153493"/>
            <a:ext cx="453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i="1" dirty="0" smtClean="0">
                <a:solidFill>
                  <a:srgbClr val="CC00FF"/>
                </a:solidFill>
                <a:latin typeface="+mj-lt"/>
                <a:ea typeface="굴림" pitchFamily="50" charset="-127"/>
              </a:rPr>
              <a:t>e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cxnSp>
        <p:nvCxnSpPr>
          <p:cNvPr id="9" name="직선 연결선 226"/>
          <p:cNvCxnSpPr>
            <a:cxnSpLocks noChangeShapeType="1"/>
            <a:stCxn id="8" idx="2"/>
            <a:endCxn id="15" idx="0"/>
          </p:cNvCxnSpPr>
          <p:nvPr/>
        </p:nvCxnSpPr>
        <p:spPr bwMode="auto">
          <a:xfrm flipH="1">
            <a:off x="6229610" y="2522825"/>
            <a:ext cx="778654" cy="5831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직선 연결선 22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7008264" y="2522825"/>
            <a:ext cx="898743" cy="5752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직선 연결선 232"/>
          <p:cNvCxnSpPr>
            <a:cxnSpLocks noChangeShapeType="1"/>
            <a:stCxn id="16" idx="2"/>
            <a:endCxn id="17" idx="0"/>
          </p:cNvCxnSpPr>
          <p:nvPr/>
        </p:nvCxnSpPr>
        <p:spPr bwMode="auto">
          <a:xfrm flipH="1">
            <a:off x="7901146" y="3467388"/>
            <a:ext cx="5861" cy="7308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TextBox 233"/>
          <p:cNvSpPr txBox="1">
            <a:spLocks noChangeArrowheads="1"/>
          </p:cNvSpPr>
          <p:nvPr/>
        </p:nvSpPr>
        <p:spPr bwMode="auto">
          <a:xfrm>
            <a:off x="6291485" y="2492896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0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3" name="TextBox 234"/>
          <p:cNvSpPr txBox="1">
            <a:spLocks noChangeArrowheads="1"/>
          </p:cNvSpPr>
          <p:nvPr/>
        </p:nvSpPr>
        <p:spPr bwMode="auto">
          <a:xfrm>
            <a:off x="7452320" y="2515443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1</a:t>
            </a:r>
            <a:r>
              <a:rPr lang="en-US" altLang="ko-KR" dirty="0">
                <a:solidFill>
                  <a:srgbClr val="0000FF"/>
                </a:solidFill>
              </a:rPr>
              <a:t>0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4" name="TextBox 235"/>
          <p:cNvSpPr txBox="1">
            <a:spLocks noChangeArrowheads="1"/>
          </p:cNvSpPr>
          <p:nvPr/>
        </p:nvSpPr>
        <p:spPr bwMode="auto">
          <a:xfrm>
            <a:off x="7949257" y="3599706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1</a:t>
            </a:r>
            <a:r>
              <a:rPr lang="en-US" altLang="ko-KR" dirty="0">
                <a:solidFill>
                  <a:srgbClr val="0000FF"/>
                </a:solidFill>
              </a:rPr>
              <a:t>0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870995" y="3105993"/>
            <a:ext cx="717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b="1" i="1" dirty="0" smtClean="0">
                <a:solidFill>
                  <a:srgbClr val="CC00FF"/>
                </a:solidFill>
                <a:latin typeface="+mj-lt"/>
                <a:ea typeface="+mj-ea"/>
                <a:sym typeface="Symbol" pitchFamily="18" charset="2"/>
              </a:rPr>
              <a:t>b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516482" y="3098056"/>
            <a:ext cx="78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b="1" i="1" dirty="0" smtClean="0">
                <a:solidFill>
                  <a:srgbClr val="CC00FF"/>
                </a:solidFill>
                <a:latin typeface="+mj-lt"/>
                <a:ea typeface="굴림" pitchFamily="50" charset="-127"/>
                <a:sym typeface="Symbol" pitchFamily="18" charset="2"/>
              </a:rPr>
              <a:t>h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677391" y="4198193"/>
            <a:ext cx="44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b="1" i="1" dirty="0" smtClean="0">
                <a:solidFill>
                  <a:srgbClr val="CC00FF"/>
                </a:solidFill>
                <a:latin typeface="+mj-lt"/>
                <a:ea typeface="굴림" pitchFamily="50" charset="-127"/>
                <a:sym typeface="Symbol" pitchFamily="18" charset="2"/>
              </a:rPr>
              <a:t>j</a:t>
            </a:r>
            <a:endParaRPr lang="ko-KR" altLang="en-US" b="1" i="1" dirty="0">
              <a:latin typeface="+mj-lt"/>
              <a:ea typeface="굴림" pitchFamily="50" charset="-127"/>
            </a:endParaRPr>
          </a:p>
        </p:txBody>
      </p:sp>
      <p:sp>
        <p:nvSpPr>
          <p:cNvPr id="18" name="TextBox 60"/>
          <p:cNvSpPr txBox="1">
            <a:spLocks noChangeArrowheads="1"/>
          </p:cNvSpPr>
          <p:nvPr/>
        </p:nvSpPr>
        <p:spPr bwMode="auto">
          <a:xfrm>
            <a:off x="4874071" y="5517406"/>
            <a:ext cx="101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Book Antiqua" pitchFamily="18" charset="0"/>
              </a:rPr>
              <a:t>D1</a:t>
            </a:r>
            <a:endParaRPr lang="en-US" altLang="ko-KR" i="1" baseline="-25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149796" y="4553793"/>
            <a:ext cx="3775075" cy="1155700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20" name="Rectangle 80"/>
          <p:cNvSpPr/>
          <p:nvPr/>
        </p:nvSpPr>
        <p:spPr bwMode="auto">
          <a:xfrm>
            <a:off x="500509" y="2296368"/>
            <a:ext cx="4281487" cy="363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21" name="Straight Arrow Connector 4"/>
          <p:cNvCxnSpPr/>
          <p:nvPr/>
        </p:nvCxnSpPr>
        <p:spPr bwMode="auto">
          <a:xfrm rot="5400000" flipH="1" flipV="1">
            <a:off x="-436116" y="4115643"/>
            <a:ext cx="3170238" cy="158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6"/>
          <p:cNvCxnSpPr/>
          <p:nvPr/>
        </p:nvCxnSpPr>
        <p:spPr bwMode="auto">
          <a:xfrm>
            <a:off x="1148209" y="5701556"/>
            <a:ext cx="3781425" cy="158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5"/>
          <p:cNvCxnSpPr/>
          <p:nvPr/>
        </p:nvCxnSpPr>
        <p:spPr bwMode="auto">
          <a:xfrm rot="5400000">
            <a:off x="2815877" y="57071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7"/>
          <p:cNvCxnSpPr/>
          <p:nvPr/>
        </p:nvCxnSpPr>
        <p:spPr bwMode="auto">
          <a:xfrm rot="5400000">
            <a:off x="3159571" y="5706318"/>
            <a:ext cx="103188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8"/>
          <p:cNvCxnSpPr/>
          <p:nvPr/>
        </p:nvCxnSpPr>
        <p:spPr bwMode="auto">
          <a:xfrm rot="5400000">
            <a:off x="3503265" y="57071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9"/>
          <p:cNvCxnSpPr/>
          <p:nvPr/>
        </p:nvCxnSpPr>
        <p:spPr bwMode="auto">
          <a:xfrm rot="5400000">
            <a:off x="3846959" y="5706318"/>
            <a:ext cx="103188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1"/>
          <p:cNvCxnSpPr/>
          <p:nvPr/>
        </p:nvCxnSpPr>
        <p:spPr bwMode="auto">
          <a:xfrm rot="5400000">
            <a:off x="4190652" y="5705525"/>
            <a:ext cx="10477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2"/>
          <p:cNvCxnSpPr/>
          <p:nvPr/>
        </p:nvCxnSpPr>
        <p:spPr bwMode="auto">
          <a:xfrm rot="5400000">
            <a:off x="4533552" y="5705525"/>
            <a:ext cx="10477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6"/>
          <p:cNvCxnSpPr/>
          <p:nvPr/>
        </p:nvCxnSpPr>
        <p:spPr bwMode="auto">
          <a:xfrm>
            <a:off x="1094234" y="483636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88"/>
          <p:cNvCxnSpPr/>
          <p:nvPr/>
        </p:nvCxnSpPr>
        <p:spPr bwMode="auto">
          <a:xfrm>
            <a:off x="1094234" y="454744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1"/>
          <p:cNvSpPr>
            <a:spLocks noChangeArrowheads="1"/>
          </p:cNvSpPr>
          <p:nvPr/>
        </p:nvSpPr>
        <p:spPr bwMode="auto">
          <a:xfrm>
            <a:off x="2462659" y="58158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2824609" y="58158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3" name="Rectangle 63"/>
          <p:cNvSpPr>
            <a:spLocks noChangeArrowheads="1"/>
          </p:cNvSpPr>
          <p:nvPr/>
        </p:nvSpPr>
        <p:spPr bwMode="auto">
          <a:xfrm>
            <a:off x="3184971" y="581585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3499296" y="581585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5" name="Rectangle 65"/>
          <p:cNvSpPr>
            <a:spLocks noChangeArrowheads="1"/>
          </p:cNvSpPr>
          <p:nvPr/>
        </p:nvSpPr>
        <p:spPr bwMode="auto">
          <a:xfrm>
            <a:off x="3829496" y="5815856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6" name="Rectangle 66"/>
          <p:cNvSpPr>
            <a:spLocks noChangeArrowheads="1"/>
          </p:cNvSpPr>
          <p:nvPr/>
        </p:nvSpPr>
        <p:spPr bwMode="auto">
          <a:xfrm>
            <a:off x="4169221" y="58158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7" name="Rectangle 67"/>
          <p:cNvSpPr>
            <a:spLocks noChangeArrowheads="1"/>
          </p:cNvSpPr>
          <p:nvPr/>
        </p:nvSpPr>
        <p:spPr bwMode="auto">
          <a:xfrm>
            <a:off x="4505771" y="5815856"/>
            <a:ext cx="179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929134" y="4777631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9" name="Rectangle 71"/>
          <p:cNvSpPr>
            <a:spLocks noChangeArrowheads="1"/>
          </p:cNvSpPr>
          <p:nvPr/>
        </p:nvSpPr>
        <p:spPr bwMode="auto">
          <a:xfrm>
            <a:off x="929134" y="4455368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40" name="Rectangle 80"/>
          <p:cNvSpPr/>
          <p:nvPr/>
        </p:nvSpPr>
        <p:spPr bwMode="auto">
          <a:xfrm>
            <a:off x="760859" y="2347168"/>
            <a:ext cx="4281487" cy="363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41" name="Straight Connector 150"/>
          <p:cNvCxnSpPr/>
          <p:nvPr/>
        </p:nvCxnSpPr>
        <p:spPr>
          <a:xfrm rot="5400000" flipH="1" flipV="1">
            <a:off x="957709" y="4158506"/>
            <a:ext cx="3113087" cy="1587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2"/>
          <p:cNvSpPr txBox="1">
            <a:spLocks noChangeArrowheads="1"/>
          </p:cNvSpPr>
          <p:nvPr/>
        </p:nvSpPr>
        <p:spPr bwMode="auto">
          <a:xfrm>
            <a:off x="2840484" y="5120531"/>
            <a:ext cx="72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43" name="TextBox 64"/>
          <p:cNvSpPr txBox="1">
            <a:spLocks noChangeArrowheads="1"/>
          </p:cNvSpPr>
          <p:nvPr/>
        </p:nvSpPr>
        <p:spPr bwMode="auto">
          <a:xfrm>
            <a:off x="2829371" y="2555131"/>
            <a:ext cx="65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1</a:t>
            </a:r>
            <a:r>
              <a:rPr lang="en-US" altLang="ko-KR" sz="3200">
                <a:solidFill>
                  <a:srgbClr val="0000FF"/>
                </a:solidFill>
              </a:rPr>
              <a:t>1</a:t>
            </a:r>
            <a:endParaRPr lang="ko-KR" altLang="en-US" sz="3200">
              <a:solidFill>
                <a:srgbClr val="0000FF"/>
              </a:solidFill>
            </a:endParaRPr>
          </a:p>
        </p:txBody>
      </p:sp>
      <p:sp>
        <p:nvSpPr>
          <p:cNvPr id="44" name="직사각형 43"/>
          <p:cNvSpPr>
            <a:spLocks noChangeArrowheads="1"/>
          </p:cNvSpPr>
          <p:nvPr/>
        </p:nvSpPr>
        <p:spPr bwMode="auto">
          <a:xfrm>
            <a:off x="1157734" y="2590056"/>
            <a:ext cx="1350962" cy="3119437"/>
          </a:xfrm>
          <a:prstGeom prst="rect">
            <a:avLst/>
          </a:prstGeom>
          <a:solidFill>
            <a:srgbClr val="002060">
              <a:alpha val="5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87821" y="2132856"/>
            <a:ext cx="58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i="1" dirty="0" smtClean="0">
                <a:solidFill>
                  <a:srgbClr val="0000FF"/>
                </a:solidFill>
                <a:latin typeface="Book Antiqua" pitchFamily="18" charset="0"/>
              </a:rPr>
              <a:t>D2</a:t>
            </a:r>
            <a:endParaRPr lang="en-US" altLang="ko-KR" i="1" baseline="-250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cxnSp>
        <p:nvCxnSpPr>
          <p:cNvPr id="46" name="Straight Connector 89"/>
          <p:cNvCxnSpPr/>
          <p:nvPr/>
        </p:nvCxnSpPr>
        <p:spPr bwMode="auto">
          <a:xfrm>
            <a:off x="1094234" y="425851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91"/>
          <p:cNvCxnSpPr/>
          <p:nvPr/>
        </p:nvCxnSpPr>
        <p:spPr bwMode="auto">
          <a:xfrm>
            <a:off x="1094234" y="3971181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92"/>
          <p:cNvCxnSpPr/>
          <p:nvPr/>
        </p:nvCxnSpPr>
        <p:spPr bwMode="auto">
          <a:xfrm>
            <a:off x="1094234" y="3683843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93"/>
          <p:cNvCxnSpPr/>
          <p:nvPr/>
        </p:nvCxnSpPr>
        <p:spPr bwMode="auto">
          <a:xfrm>
            <a:off x="1094234" y="3394918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95"/>
          <p:cNvCxnSpPr/>
          <p:nvPr/>
        </p:nvCxnSpPr>
        <p:spPr bwMode="auto">
          <a:xfrm>
            <a:off x="1094234" y="3105993"/>
            <a:ext cx="123825" cy="158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96"/>
          <p:cNvCxnSpPr/>
          <p:nvPr/>
        </p:nvCxnSpPr>
        <p:spPr bwMode="auto">
          <a:xfrm>
            <a:off x="1094234" y="2818656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72"/>
          <p:cNvSpPr>
            <a:spLocks noChangeArrowheads="1"/>
          </p:cNvSpPr>
          <p:nvPr/>
        </p:nvSpPr>
        <p:spPr bwMode="auto">
          <a:xfrm>
            <a:off x="937071" y="4144218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3" name="Rectangle 73"/>
          <p:cNvSpPr>
            <a:spLocks noChangeArrowheads="1"/>
          </p:cNvSpPr>
          <p:nvPr/>
        </p:nvSpPr>
        <p:spPr bwMode="auto">
          <a:xfrm>
            <a:off x="941834" y="3855293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4" name="Rectangle 74"/>
          <p:cNvSpPr>
            <a:spLocks noChangeArrowheads="1"/>
          </p:cNvSpPr>
          <p:nvPr/>
        </p:nvSpPr>
        <p:spPr bwMode="auto">
          <a:xfrm>
            <a:off x="941834" y="3625106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941834" y="3337768"/>
            <a:ext cx="904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941834" y="3048843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7" name="Rectangle 77"/>
          <p:cNvSpPr>
            <a:spLocks noChangeArrowheads="1"/>
          </p:cNvSpPr>
          <p:nvPr/>
        </p:nvSpPr>
        <p:spPr bwMode="auto">
          <a:xfrm>
            <a:off x="873571" y="2724993"/>
            <a:ext cx="179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1183134" y="2664668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1</a:t>
            </a:r>
            <a:endParaRPr lang="ko-KR" altLang="en-US" sz="3200">
              <a:solidFill>
                <a:srgbClr val="0000FF"/>
              </a:solidFill>
            </a:endParaRPr>
          </a:p>
        </p:txBody>
      </p:sp>
      <p:pic>
        <p:nvPicPr>
          <p:cNvPr id="59" name="Picture 42" descr="C:\Users\Jongwuk\Desktop\56549902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6359" y="3167906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9" descr="C:\Users\Jongwuk\Desktop\55444078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1" y="2777381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3" descr="C:\Users\Jongwuk\Desktop\55626247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6521" y="3845768"/>
            <a:ext cx="52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109" y="3509218"/>
            <a:ext cx="3524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1" descr="C:\Users\Jongwuk\Desktop\55568524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046" y="305995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6" descr="C:\Users\Jongwuk\Desktop\57210487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259" y="4885581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1" descr="C:\Users\Jongwuk\Desktop\test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6796" y="4558556"/>
            <a:ext cx="230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5" descr="C:\Users\Jongwuk\Desktop\560274380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4434" y="5168156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직사각형 66"/>
          <p:cNvSpPr/>
          <p:nvPr/>
        </p:nvSpPr>
        <p:spPr>
          <a:xfrm>
            <a:off x="1589534" y="3888631"/>
            <a:ext cx="292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b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708596" y="2891681"/>
            <a:ext cx="292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a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121346" y="2515443"/>
            <a:ext cx="279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c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548384" y="4183906"/>
            <a:ext cx="273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e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624584" y="2801193"/>
            <a:ext cx="30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d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019871" y="3507631"/>
            <a:ext cx="2492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f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3835846" y="3190131"/>
            <a:ext cx="3000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g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240534" y="4668093"/>
            <a:ext cx="3000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h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4039046" y="4626818"/>
            <a:ext cx="249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 err="1">
                <a:latin typeface="+mj-lt"/>
                <a:ea typeface="굴림" pitchFamily="50" charset="-127"/>
              </a:rPr>
              <a:t>i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300984" y="5233243"/>
            <a:ext cx="2492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i="1" dirty="0">
                <a:latin typeface="+mj-lt"/>
                <a:ea typeface="굴림" pitchFamily="50" charset="-127"/>
              </a:rPr>
              <a:t>j</a:t>
            </a:r>
            <a:endParaRPr lang="ko-KR" altLang="en-US" sz="1800" dirty="0">
              <a:latin typeface="+mj-lt"/>
              <a:ea typeface="굴림" pitchFamily="50" charset="-127"/>
            </a:endParaRPr>
          </a:p>
        </p:txBody>
      </p:sp>
      <p:pic>
        <p:nvPicPr>
          <p:cNvPr id="77" name="Picture 33" descr="C:\Users\Jongwuk\Desktop\test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634" y="3953718"/>
            <a:ext cx="2460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8"/>
          <p:cNvCxnSpPr/>
          <p:nvPr/>
        </p:nvCxnSpPr>
        <p:spPr bwMode="auto">
          <a:xfrm rot="5400000">
            <a:off x="1441102" y="57071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0"/>
          <p:cNvCxnSpPr/>
          <p:nvPr/>
        </p:nvCxnSpPr>
        <p:spPr bwMode="auto">
          <a:xfrm rot="5400000">
            <a:off x="1784002" y="57071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2"/>
          <p:cNvCxnSpPr/>
          <p:nvPr/>
        </p:nvCxnSpPr>
        <p:spPr bwMode="auto">
          <a:xfrm rot="5400000">
            <a:off x="2128490" y="57071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4"/>
          <p:cNvCxnSpPr/>
          <p:nvPr/>
        </p:nvCxnSpPr>
        <p:spPr bwMode="auto">
          <a:xfrm rot="5400000">
            <a:off x="2471390" y="5707112"/>
            <a:ext cx="103188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3"/>
          <p:cNvCxnSpPr/>
          <p:nvPr/>
        </p:nvCxnSpPr>
        <p:spPr bwMode="auto">
          <a:xfrm>
            <a:off x="1094234" y="5412631"/>
            <a:ext cx="123825" cy="158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3"/>
          <p:cNvCxnSpPr/>
          <p:nvPr/>
        </p:nvCxnSpPr>
        <p:spPr bwMode="auto">
          <a:xfrm>
            <a:off x="1094234" y="5125293"/>
            <a:ext cx="123825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58"/>
          <p:cNvSpPr>
            <a:spLocks noChangeArrowheads="1"/>
          </p:cNvSpPr>
          <p:nvPr/>
        </p:nvSpPr>
        <p:spPr bwMode="auto">
          <a:xfrm>
            <a:off x="1456184" y="5815856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5" name="Rectangle 59"/>
          <p:cNvSpPr>
            <a:spLocks noChangeArrowheads="1"/>
          </p:cNvSpPr>
          <p:nvPr/>
        </p:nvSpPr>
        <p:spPr bwMode="auto">
          <a:xfrm>
            <a:off x="1767334" y="5815856"/>
            <a:ext cx="90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2111821" y="58158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7" name="Rectangle 68"/>
          <p:cNvSpPr>
            <a:spLocks noChangeArrowheads="1"/>
          </p:cNvSpPr>
          <p:nvPr/>
        </p:nvSpPr>
        <p:spPr bwMode="auto">
          <a:xfrm>
            <a:off x="937071" y="537770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8" name="Rectangle 69"/>
          <p:cNvSpPr>
            <a:spLocks noChangeArrowheads="1"/>
          </p:cNvSpPr>
          <p:nvPr/>
        </p:nvSpPr>
        <p:spPr bwMode="auto">
          <a:xfrm>
            <a:off x="922784" y="5066556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1011684" y="567774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ko-KR" sz="1400" b="1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90" name="TextBox 63"/>
          <p:cNvSpPr txBox="1">
            <a:spLocks noChangeArrowheads="1"/>
          </p:cNvSpPr>
          <p:nvPr/>
        </p:nvSpPr>
        <p:spPr bwMode="auto">
          <a:xfrm>
            <a:off x="1213296" y="5022106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rgbClr val="C00000"/>
                </a:solidFill>
              </a:rPr>
              <a:t>0</a:t>
            </a:r>
            <a:r>
              <a:rPr lang="en-US" altLang="ko-KR" sz="3200">
                <a:solidFill>
                  <a:srgbClr val="0000FF"/>
                </a:solidFill>
              </a:rPr>
              <a:t>0</a:t>
            </a:r>
            <a:endParaRPr lang="ko-KR" altLang="en-US" sz="3200">
              <a:solidFill>
                <a:srgbClr val="0000FF"/>
              </a:solidFill>
            </a:endParaRPr>
          </a:p>
        </p:txBody>
      </p:sp>
      <p:cxnSp>
        <p:nvCxnSpPr>
          <p:cNvPr id="91" name="Straight Connector 148"/>
          <p:cNvCxnSpPr/>
          <p:nvPr/>
        </p:nvCxnSpPr>
        <p:spPr>
          <a:xfrm>
            <a:off x="1170434" y="4545856"/>
            <a:ext cx="3724275" cy="14287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44" descr="C:\Users\Jongwuk\Desktop\test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86459" y="4336306"/>
            <a:ext cx="246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/>
          <p:cNvSpPr txBox="1"/>
          <p:nvPr/>
        </p:nvSpPr>
        <p:spPr>
          <a:xfrm>
            <a:off x="2267745" y="2132856"/>
            <a:ext cx="648072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>
                <a:ea typeface="굴림" pitchFamily="50" charset="-127"/>
              </a:rPr>
              <a:t>{</a:t>
            </a:r>
            <a:r>
              <a:rPr lang="en-US" altLang="ko-KR" sz="2400" b="1" i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D</a:t>
            </a:r>
            <a:r>
              <a:rPr lang="en-US" altLang="ko-KR" sz="2400" b="1" i="1" baseline="-25000" dirty="0">
                <a:solidFill>
                  <a:srgbClr val="C00000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sz="2400" dirty="0">
                <a:ea typeface="굴림" pitchFamily="50" charset="-127"/>
              </a:rPr>
              <a:t>}</a:t>
            </a:r>
            <a:endParaRPr lang="ko-KR" altLang="en-US" sz="2400" baseline="-25000" dirty="0">
              <a:latin typeface="+mj-lt"/>
              <a:ea typeface="굴림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28964" y="4077072"/>
            <a:ext cx="85114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>
                <a:ea typeface="굴림" pitchFamily="50" charset="-127"/>
              </a:rPr>
              <a:t>{</a:t>
            </a:r>
            <a:r>
              <a:rPr lang="en-US" altLang="ko-KR" sz="2400" b="1" i="1" dirty="0">
                <a:solidFill>
                  <a:srgbClr val="0000FF"/>
                </a:solidFill>
                <a:latin typeface="+mj-lt"/>
                <a:ea typeface="굴림" pitchFamily="50" charset="-127"/>
              </a:rPr>
              <a:t>D</a:t>
            </a:r>
            <a:r>
              <a:rPr lang="en-US" altLang="ko-KR" sz="2400" b="1" i="1" baseline="-25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2</a:t>
            </a:r>
            <a:r>
              <a:rPr lang="en-US" altLang="ko-KR" sz="2400" dirty="0">
                <a:ea typeface="굴림" pitchFamily="50" charset="-127"/>
              </a:rPr>
              <a:t>}</a:t>
            </a:r>
            <a:endParaRPr lang="ko-KR" altLang="en-US" sz="2400" baseline="-25000" dirty="0">
              <a:latin typeface="+mj-lt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5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44" grpId="0" animBg="1"/>
      <p:bldP spid="44" grpId="1" animBg="1"/>
      <p:bldP spid="93" grpId="0"/>
      <p:bldP spid="93" grpId="1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Sharing Multiple Parents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Sharing single parent</a:t>
                </a:r>
              </a:p>
              <a:p>
                <a:pPr lvl="1"/>
                <a:r>
                  <a:rPr lang="en-US" altLang="ko-KR" dirty="0"/>
                  <a:t>If U </a:t>
                </a:r>
                <a:r>
                  <a:rPr lang="en-US" altLang="ko-KR" dirty="0">
                    <a:sym typeface="Symbol" pitchFamily="18" charset="2"/>
                  </a:rPr>
                  <a:t> </a:t>
                </a:r>
                <a:r>
                  <a:rPr lang="en-US" altLang="ko-KR" dirty="0"/>
                  <a:t>V, then </a:t>
                </a:r>
                <a:r>
                  <a:rPr lang="en-US" altLang="ko-KR" dirty="0">
                    <a:sym typeface="Symbol" pitchFamily="18" charset="2"/>
                  </a:rPr>
                  <a:t>SKY</a:t>
                </a:r>
                <a:r>
                  <a:rPr lang="en-US" altLang="ko-KR" baseline="-25000" dirty="0">
                    <a:sym typeface="Symbol" pitchFamily="18" charset="2"/>
                  </a:rPr>
                  <a:t>U</a:t>
                </a:r>
                <a:r>
                  <a:rPr lang="en-US" altLang="ko-KR" dirty="0">
                    <a:sym typeface="Symbol" pitchFamily="18" charset="2"/>
                  </a:rPr>
                  <a:t>(S)  SKY</a:t>
                </a:r>
                <a:r>
                  <a:rPr lang="en-US" altLang="ko-KR" baseline="-25000" dirty="0">
                    <a:sym typeface="Symbol" pitchFamily="18" charset="2"/>
                  </a:rPr>
                  <a:t>V</a:t>
                </a:r>
                <a:r>
                  <a:rPr lang="en-US" altLang="ko-KR" dirty="0">
                    <a:sym typeface="Symbol" pitchFamily="18" charset="2"/>
                  </a:rPr>
                  <a:t>(S) under </a:t>
                </a:r>
                <a:r>
                  <a:rPr lang="en-US" altLang="ko-KR" b="1" i="1" dirty="0">
                    <a:solidFill>
                      <a:srgbClr val="C00000"/>
                    </a:solidFill>
                    <a:sym typeface="Symbol" pitchFamily="18" charset="2"/>
                  </a:rPr>
                  <a:t>distinct value condition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marL="396000" lvl="1" indent="0">
                  <a:buNone/>
                </a:pPr>
                <a:r>
                  <a:rPr lang="en-US" altLang="ko-KR" b="1" dirty="0">
                    <a:solidFill>
                      <a:prstClr val="black"/>
                    </a:solidFill>
                    <a:sym typeface="Wingdings" pitchFamily="2" charset="2"/>
                  </a:rPr>
                  <a:t> </a:t>
                </a:r>
                <a:r>
                  <a:rPr lang="en-US" altLang="ko-KR" b="1" dirty="0" smtClean="0">
                    <a:solidFill>
                      <a:prstClr val="black"/>
                    </a:solidFill>
                    <a:sym typeface="Wingdings" pitchFamily="2" charset="2"/>
                  </a:rPr>
                  <a:t>      →</a:t>
                </a:r>
                <a:r>
                  <a:rPr lang="en-US" altLang="ko-KR" dirty="0" smtClean="0">
                    <a:sym typeface="Wingdings" pitchFamily="2" charset="2"/>
                  </a:rPr>
                  <a:t> </a:t>
                </a:r>
                <a:r>
                  <a:rPr lang="en-US" altLang="ko-KR" dirty="0">
                    <a:sym typeface="Symbol" pitchFamily="18" charset="2"/>
                  </a:rPr>
                  <a:t>If </a:t>
                </a:r>
                <a:r>
                  <a:rPr lang="en-US" altLang="ko-KR" i="1" dirty="0"/>
                  <a:t>p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altLang="ko-KR" i="1" dirty="0"/>
                  <a:t> </a:t>
                </a:r>
                <a:r>
                  <a:rPr lang="en-US" altLang="ko-KR" dirty="0">
                    <a:sym typeface="Symbol" pitchFamily="18" charset="2"/>
                  </a:rPr>
                  <a:t>SKY</a:t>
                </a:r>
                <a:r>
                  <a:rPr lang="en-US" altLang="ko-KR" baseline="-25000" dirty="0">
                    <a:sym typeface="Symbol" pitchFamily="18" charset="2"/>
                  </a:rPr>
                  <a:t>V</a:t>
                </a:r>
                <a:r>
                  <a:rPr lang="en-US" altLang="ko-KR" dirty="0">
                    <a:sym typeface="Symbol" pitchFamily="18" charset="2"/>
                  </a:rPr>
                  <a:t>(S)</a:t>
                </a:r>
                <a:r>
                  <a:rPr lang="en-US" altLang="ko-KR" dirty="0"/>
                  <a:t>, then p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altLang="ko-KR" i="1" dirty="0"/>
                  <a:t> </a:t>
                </a:r>
                <a:r>
                  <a:rPr lang="en-US" altLang="ko-KR" dirty="0">
                    <a:sym typeface="Symbol" pitchFamily="18" charset="2"/>
                  </a:rPr>
                  <a:t>SKY</a:t>
                </a:r>
                <a:r>
                  <a:rPr lang="en-US" altLang="ko-KR" baseline="-25000" dirty="0">
                    <a:sym typeface="Symbol" pitchFamily="18" charset="2"/>
                  </a:rPr>
                  <a:t>U</a:t>
                </a:r>
                <a:r>
                  <a:rPr lang="en-US" altLang="ko-KR" dirty="0">
                    <a:sym typeface="Symbol" pitchFamily="18" charset="2"/>
                  </a:rPr>
                  <a:t>(S) under </a:t>
                </a:r>
                <a:r>
                  <a:rPr lang="en-US" altLang="ko-KR" b="1" i="1" dirty="0">
                    <a:solidFill>
                      <a:srgbClr val="C00000"/>
                    </a:solidFill>
                    <a:sym typeface="Symbol" pitchFamily="18" charset="2"/>
                  </a:rPr>
                  <a:t>distinct value condition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  <a:endParaRPr lang="en-US" altLang="ko-KR" dirty="0">
                  <a:sym typeface="Symbol" pitchFamily="18" charset="2"/>
                </a:endParaRPr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>
                  <a:sym typeface="Symbol" pitchFamily="18" charset="2"/>
                </a:endParaRPr>
              </a:p>
              <a:p>
                <a:r>
                  <a:rPr lang="en-US" altLang="ko-KR" dirty="0" smtClean="0"/>
                  <a:t>Sharing multiple parents: more restrict candidates for </a:t>
                </a:r>
                <a:r>
                  <a:rPr lang="en-US" altLang="ko-KR" dirty="0">
                    <a:sym typeface="Symbol" pitchFamily="18" charset="2"/>
                  </a:rPr>
                  <a:t>SKY</a:t>
                </a:r>
                <a:r>
                  <a:rPr lang="en-US" altLang="ko-KR" baseline="-25000" dirty="0">
                    <a:sym typeface="Symbol" pitchFamily="18" charset="2"/>
                  </a:rPr>
                  <a:t>U</a:t>
                </a:r>
                <a:r>
                  <a:rPr lang="en-US" altLang="ko-KR" dirty="0">
                    <a:sym typeface="Symbol" pitchFamily="18" charset="2"/>
                  </a:rPr>
                  <a:t>(S</a:t>
                </a:r>
                <a:r>
                  <a:rPr lang="en-US" altLang="ko-KR" dirty="0" smtClean="0">
                    <a:sym typeface="Symbol" pitchFamily="18" charset="2"/>
                  </a:rPr>
                  <a:t>)</a:t>
                </a:r>
                <a:r>
                  <a:rPr lang="en-US" altLang="ko-KR" dirty="0" smtClean="0"/>
                  <a:t>.</a:t>
                </a:r>
              </a:p>
              <a:p>
                <a:pPr lvl="1"/>
                <a:r>
                  <a:rPr lang="en-US" altLang="ko-KR" dirty="0" smtClean="0"/>
                  <a:t>If U </a:t>
                </a:r>
                <a:r>
                  <a:rPr lang="en-US" altLang="ko-KR" dirty="0">
                    <a:sym typeface="Symbol" pitchFamily="18" charset="2"/>
                  </a:rPr>
                  <a:t> </a:t>
                </a:r>
                <a:r>
                  <a:rPr lang="en-US" altLang="ko-KR" dirty="0" smtClean="0"/>
                  <a:t>V, then </a:t>
                </a:r>
                <a:r>
                  <a:rPr lang="en-US" altLang="ko-KR" sz="2800" dirty="0" smtClean="0">
                    <a:solidFill>
                      <a:srgbClr val="C00000"/>
                    </a:solidFill>
                    <a:sym typeface="Symbol" pitchFamily="18" charset="2"/>
                  </a:rPr>
                  <a:t>SKY</a:t>
                </a:r>
                <a:r>
                  <a:rPr lang="en-US" altLang="ko-KR" sz="2800" baseline="-25000" dirty="0">
                    <a:solidFill>
                      <a:srgbClr val="C00000"/>
                    </a:solidFill>
                    <a:sym typeface="Symbol" pitchFamily="18" charset="2"/>
                  </a:rPr>
                  <a:t>U</a:t>
                </a:r>
                <a:r>
                  <a:rPr lang="en-US" altLang="ko-KR" sz="2800" dirty="0">
                    <a:solidFill>
                      <a:srgbClr val="C00000"/>
                    </a:solidFill>
                    <a:sym typeface="Symbol" pitchFamily="18" charset="2"/>
                  </a:rPr>
                  <a:t>(S</a:t>
                </a:r>
                <a:r>
                  <a:rPr lang="en-US" altLang="ko-KR" sz="2800" dirty="0" smtClean="0">
                    <a:solidFill>
                      <a:srgbClr val="C00000"/>
                    </a:solidFill>
                    <a:sym typeface="Symbol" pitchFamily="18" charset="2"/>
                  </a:rPr>
                  <a:t>) </a:t>
                </a:r>
                <a:r>
                  <a:rPr lang="en-US" altLang="ko-KR" sz="2800" dirty="0">
                    <a:solidFill>
                      <a:srgbClr val="C00000"/>
                    </a:solidFill>
                    <a:sym typeface="Symbol" pitchFamily="18" charset="2"/>
                  </a:rPr>
                  <a:t>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⋂</m:t>
                    </m:r>
                  </m:oMath>
                </a14:m>
                <a:r>
                  <a:rPr lang="en-US" altLang="ko-KR" sz="2800" baseline="-25000" dirty="0">
                    <a:solidFill>
                      <a:srgbClr val="C00000"/>
                    </a:solidFill>
                  </a:rPr>
                  <a:t>U </a:t>
                </a:r>
                <a:r>
                  <a:rPr lang="en-US" altLang="ko-KR" sz="2800" baseline="-25000" dirty="0">
                    <a:solidFill>
                      <a:srgbClr val="C00000"/>
                    </a:solidFill>
                    <a:sym typeface="Symbol" pitchFamily="18" charset="2"/>
                  </a:rPr>
                  <a:t> </a:t>
                </a:r>
                <a:r>
                  <a:rPr lang="en-US" altLang="ko-KR" sz="2800" baseline="-25000" dirty="0">
                    <a:solidFill>
                      <a:srgbClr val="C00000"/>
                    </a:solidFill>
                  </a:rPr>
                  <a:t>V</a:t>
                </a:r>
                <a:r>
                  <a:rPr lang="en-US" altLang="ko-KR" sz="2800" dirty="0" smtClean="0">
                    <a:solidFill>
                      <a:srgbClr val="C00000"/>
                    </a:solidFill>
                    <a:sym typeface="Symbol" pitchFamily="18" charset="2"/>
                  </a:rPr>
                  <a:t>SKY</a:t>
                </a:r>
                <a:r>
                  <a:rPr lang="en-US" altLang="ko-KR" sz="2800" baseline="-25000" dirty="0" smtClean="0">
                    <a:solidFill>
                      <a:srgbClr val="C00000"/>
                    </a:solidFill>
                    <a:sym typeface="Symbol" pitchFamily="18" charset="2"/>
                  </a:rPr>
                  <a:t>V</a:t>
                </a:r>
                <a:r>
                  <a:rPr lang="en-US" altLang="ko-KR" sz="2800" dirty="0" smtClean="0">
                    <a:solidFill>
                      <a:srgbClr val="C00000"/>
                    </a:solidFill>
                    <a:sym typeface="Symbol" pitchFamily="18" charset="2"/>
                  </a:rPr>
                  <a:t>(S)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  <a:endParaRPr lang="en-US" altLang="ko-KR" b="1" dirty="0" smtClean="0">
                  <a:solidFill>
                    <a:prstClr val="black"/>
                  </a:solidFill>
                  <a:sym typeface="Wingdings" pitchFamily="2" charset="2"/>
                </a:endParaRPr>
              </a:p>
              <a:p>
                <a:pPr marL="396000" lvl="1" indent="0">
                  <a:buNone/>
                </a:pPr>
                <a:endParaRPr lang="en-US" altLang="ko-KR" b="0" dirty="0">
                  <a:sym typeface="Symbol" pitchFamily="18" charset="2"/>
                </a:endParaRPr>
              </a:p>
              <a:p>
                <a:pPr marL="396000" lvl="1" indent="0">
                  <a:buNone/>
                </a:pPr>
                <a:endParaRPr lang="en-US" altLang="ko-KR" b="0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5" t="-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0" name="직사각형 54"/>
          <p:cNvSpPr>
            <a:spLocks noChangeArrowheads="1"/>
          </p:cNvSpPr>
          <p:nvPr/>
        </p:nvSpPr>
        <p:spPr bwMode="auto">
          <a:xfrm>
            <a:off x="3953088" y="4037330"/>
            <a:ext cx="1173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B0F0"/>
                </a:solidFill>
              </a:rPr>
              <a:t>SKY</a:t>
            </a:r>
            <a:r>
              <a:rPr lang="en-US" altLang="ko-KR" b="1" baseline="-25000" dirty="0">
                <a:solidFill>
                  <a:srgbClr val="00B0F0"/>
                </a:solidFill>
              </a:rPr>
              <a:t>D</a:t>
            </a:r>
            <a:r>
              <a:rPr lang="en-US" altLang="ko-KR" b="1" baseline="-50000" dirty="0">
                <a:solidFill>
                  <a:srgbClr val="00B0F0"/>
                </a:solidFill>
              </a:rPr>
              <a:t>1</a:t>
            </a:r>
            <a:r>
              <a:rPr lang="en-US" altLang="ko-KR" b="1" baseline="-25000" dirty="0">
                <a:solidFill>
                  <a:srgbClr val="00B0F0"/>
                </a:solidFill>
              </a:rPr>
              <a:t>D</a:t>
            </a:r>
            <a:r>
              <a:rPr lang="en-US" altLang="ko-KR" b="1" baseline="-50000" dirty="0">
                <a:solidFill>
                  <a:srgbClr val="00B0F0"/>
                </a:solidFill>
              </a:rPr>
              <a:t>2</a:t>
            </a:r>
            <a:r>
              <a:rPr lang="en-US" altLang="ko-KR" b="1" dirty="0">
                <a:solidFill>
                  <a:srgbClr val="00B0F0"/>
                </a:solidFill>
              </a:rPr>
              <a:t>(S)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1259632" y="4005064"/>
            <a:ext cx="1173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SKY</a:t>
            </a:r>
            <a:r>
              <a:rPr lang="en-US" altLang="ko-KR" b="1" baseline="-25000" dirty="0" smtClean="0">
                <a:solidFill>
                  <a:srgbClr val="002060"/>
                </a:solidFill>
              </a:rPr>
              <a:t>D</a:t>
            </a:r>
            <a:r>
              <a:rPr lang="en-US" altLang="ko-KR" b="1" baseline="-50000" dirty="0" smtClean="0">
                <a:solidFill>
                  <a:srgbClr val="002060"/>
                </a:solidFill>
              </a:rPr>
              <a:t>1</a:t>
            </a:r>
            <a:r>
              <a:rPr lang="en-US" altLang="ko-KR" b="1" baseline="-25000" dirty="0" smtClean="0">
                <a:solidFill>
                  <a:srgbClr val="002060"/>
                </a:solidFill>
              </a:rPr>
              <a:t>D</a:t>
            </a:r>
            <a:r>
              <a:rPr lang="en-US" altLang="ko-KR" b="1" baseline="-50000" dirty="0" smtClean="0">
                <a:solidFill>
                  <a:srgbClr val="002060"/>
                </a:solidFill>
              </a:rPr>
              <a:t>3</a:t>
            </a:r>
            <a:r>
              <a:rPr lang="en-US" altLang="ko-KR" b="1" dirty="0" smtClean="0">
                <a:solidFill>
                  <a:srgbClr val="002060"/>
                </a:solidFill>
              </a:rPr>
              <a:t>(S</a:t>
            </a:r>
            <a:r>
              <a:rPr lang="en-US" altLang="ko-KR" b="1" dirty="0">
                <a:solidFill>
                  <a:srgbClr val="002060"/>
                </a:solidFill>
              </a:rPr>
              <a:t>)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5" name="타원 36"/>
          <p:cNvSpPr>
            <a:spLocks noChangeArrowheads="1"/>
          </p:cNvSpPr>
          <p:nvPr/>
        </p:nvSpPr>
        <p:spPr bwMode="auto">
          <a:xfrm>
            <a:off x="2643400" y="4296092"/>
            <a:ext cx="2165350" cy="1501775"/>
          </a:xfrm>
          <a:prstGeom prst="ellipse">
            <a:avLst/>
          </a:prstGeom>
          <a:solidFill>
            <a:srgbClr val="CCECFF">
              <a:alpha val="70195"/>
            </a:srgbClr>
          </a:solidFill>
          <a:ln w="25400" algn="ctr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18" name="타원 36"/>
          <p:cNvSpPr>
            <a:spLocks noChangeArrowheads="1"/>
          </p:cNvSpPr>
          <p:nvPr/>
        </p:nvSpPr>
        <p:spPr bwMode="auto">
          <a:xfrm>
            <a:off x="1846475" y="4235767"/>
            <a:ext cx="2165350" cy="1501775"/>
          </a:xfrm>
          <a:prstGeom prst="ellipse">
            <a:avLst/>
          </a:prstGeom>
          <a:solidFill>
            <a:srgbClr val="002060">
              <a:alpha val="70000"/>
            </a:srgbClr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19" name="타원 37"/>
          <p:cNvSpPr>
            <a:spLocks noChangeArrowheads="1"/>
          </p:cNvSpPr>
          <p:nvPr/>
        </p:nvSpPr>
        <p:spPr bwMode="auto">
          <a:xfrm>
            <a:off x="2929150" y="4632642"/>
            <a:ext cx="973138" cy="787400"/>
          </a:xfrm>
          <a:prstGeom prst="ellipse">
            <a:avLst/>
          </a:prstGeom>
          <a:solidFill>
            <a:srgbClr val="C00000">
              <a:alpha val="70000"/>
            </a:srgb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20" name="TextBox 53"/>
          <p:cNvSpPr txBox="1">
            <a:spLocks noChangeArrowheads="1"/>
          </p:cNvSpPr>
          <p:nvPr/>
        </p:nvSpPr>
        <p:spPr bwMode="auto">
          <a:xfrm>
            <a:off x="3944142" y="4862313"/>
            <a:ext cx="987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SKY</a:t>
            </a:r>
            <a:r>
              <a:rPr lang="en-US" altLang="ko-KR" b="1" baseline="-25000" dirty="0" smtClean="0">
                <a:solidFill>
                  <a:srgbClr val="C00000"/>
                </a:solidFill>
              </a:rPr>
              <a:t>D</a:t>
            </a:r>
            <a:r>
              <a:rPr lang="en-US" altLang="ko-KR" b="1" baseline="-50000" dirty="0" smtClean="0">
                <a:solidFill>
                  <a:srgbClr val="C00000"/>
                </a:solidFill>
              </a:rPr>
              <a:t>1</a:t>
            </a:r>
            <a:r>
              <a:rPr lang="en-US" altLang="ko-KR" b="1" dirty="0" smtClean="0">
                <a:solidFill>
                  <a:srgbClr val="C00000"/>
                </a:solidFill>
              </a:rPr>
              <a:t>(S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Algorithm: </a:t>
            </a:r>
            <a:r>
              <a:rPr lang="en-US" altLang="ko-KR" dirty="0" err="1" smtClean="0"/>
              <a:t>QSkycube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Compute the </a:t>
            </a:r>
            <a:r>
              <a:rPr lang="en-US" altLang="ko-KR" dirty="0" err="1" smtClean="0">
                <a:ea typeface="굴림" charset="-127"/>
              </a:rPr>
              <a:t>skycube</a:t>
            </a:r>
            <a:r>
              <a:rPr lang="en-US" altLang="ko-KR" dirty="0" smtClean="0">
                <a:ea typeface="굴림" charset="-127"/>
              </a:rPr>
              <a:t> in a </a:t>
            </a:r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top-down</a:t>
            </a:r>
            <a:r>
              <a:rPr lang="en-US" altLang="ko-KR" dirty="0" smtClean="0">
                <a:ea typeface="굴림" charset="-127"/>
              </a:rPr>
              <a:t> manner.</a:t>
            </a:r>
          </a:p>
          <a:p>
            <a:pPr lvl="1"/>
            <a:r>
              <a:rPr lang="en-US" altLang="ko-KR" dirty="0" smtClean="0">
                <a:ea typeface="굴림" charset="-127"/>
              </a:rPr>
              <a:t>Compute the skyline and construct the corresponding </a:t>
            </a:r>
            <a:r>
              <a:rPr lang="en-US" altLang="ko-KR" dirty="0" err="1" smtClean="0">
                <a:ea typeface="굴림" charset="-127"/>
              </a:rPr>
              <a:t>skytree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endParaRPr lang="en-US" altLang="ko-KR" dirty="0" smtClean="0">
              <a:ea typeface="굴림" charset="-127"/>
            </a:endParaRP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Sharing a </a:t>
            </a:r>
            <a:r>
              <a:rPr lang="en-US" altLang="ko-KR" b="1" dirty="0" err="1" smtClean="0">
                <a:solidFill>
                  <a:srgbClr val="C00000"/>
                </a:solidFill>
                <a:ea typeface="굴림" charset="-127"/>
              </a:rPr>
              <a:t>skytree</a:t>
            </a:r>
            <a:endParaRPr lang="en-US" altLang="ko-KR" b="1" dirty="0" smtClean="0">
              <a:solidFill>
                <a:srgbClr val="C00000"/>
              </a:solidFill>
              <a:ea typeface="굴림" charset="-127"/>
            </a:endParaRPr>
          </a:p>
          <a:p>
            <a:pPr lvl="2"/>
            <a:r>
              <a:rPr lang="en-US" altLang="ko-KR" dirty="0" smtClean="0">
                <a:ea typeface="굴림" charset="-127"/>
              </a:rPr>
              <a:t>Traverse the </a:t>
            </a:r>
            <a:r>
              <a:rPr lang="en-US" altLang="ko-KR" dirty="0" err="1" smtClean="0">
                <a:ea typeface="굴림" charset="-127"/>
              </a:rPr>
              <a:t>skytree</a:t>
            </a:r>
            <a:r>
              <a:rPr lang="en-US" altLang="ko-KR" dirty="0" smtClean="0">
                <a:ea typeface="굴림" charset="-127"/>
              </a:rPr>
              <a:t> in a depth-first way and reduce non-skyline points.</a:t>
            </a:r>
            <a:endParaRPr lang="en-US" altLang="ko-KR" b="1" dirty="0" smtClean="0">
              <a:solidFill>
                <a:srgbClr val="C00000"/>
              </a:solidFill>
              <a:ea typeface="굴림" charset="-127"/>
            </a:endParaRPr>
          </a:p>
          <a:p>
            <a:pPr lvl="1"/>
            <a:endParaRPr lang="en-US" altLang="ko-KR" b="1" dirty="0" smtClean="0">
              <a:solidFill>
                <a:srgbClr val="C00000"/>
              </a:solidFill>
              <a:ea typeface="굴림" charset="-127"/>
            </a:endParaRP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Sharing multiple parents</a:t>
            </a:r>
            <a:endParaRPr lang="en-US" altLang="ko-KR" dirty="0" smtClean="0">
              <a:ea typeface="굴림" charset="-127"/>
            </a:endParaRPr>
          </a:p>
          <a:p>
            <a:pPr lvl="2"/>
            <a:r>
              <a:rPr lang="en-US" altLang="ko-KR" dirty="0" smtClean="0">
                <a:ea typeface="굴림" charset="-127"/>
              </a:rPr>
              <a:t>When computing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SKY</a:t>
            </a:r>
            <a:r>
              <a:rPr lang="en-US" altLang="ko-KR" b="1" baseline="-25000" dirty="0" smtClean="0">
                <a:solidFill>
                  <a:srgbClr val="C00000"/>
                </a:solidFill>
                <a:ea typeface="굴림" charset="-127"/>
              </a:rPr>
              <a:t>D</a:t>
            </a:r>
            <a:r>
              <a:rPr lang="en-US" altLang="ko-KR" b="1" baseline="-50000" dirty="0" smtClean="0">
                <a:solidFill>
                  <a:srgbClr val="C00000"/>
                </a:solidFill>
                <a:ea typeface="굴림" charset="-127"/>
              </a:rPr>
              <a:t>1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(S)</a:t>
            </a:r>
            <a:r>
              <a:rPr lang="en-US" altLang="ko-KR" dirty="0" smtClean="0">
                <a:ea typeface="굴림" charset="-127"/>
              </a:rPr>
              <a:t>, both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SKY</a:t>
            </a:r>
            <a:r>
              <a:rPr lang="en-US" altLang="ko-KR" b="1" baseline="-25000" dirty="0" smtClean="0">
                <a:solidFill>
                  <a:srgbClr val="C00000"/>
                </a:solidFill>
                <a:ea typeface="굴림" charset="-127"/>
              </a:rPr>
              <a:t>D</a:t>
            </a:r>
            <a:r>
              <a:rPr lang="en-US" altLang="ko-KR" b="1" baseline="-50000" dirty="0" smtClean="0">
                <a:solidFill>
                  <a:srgbClr val="C00000"/>
                </a:solidFill>
                <a:ea typeface="굴림" charset="-127"/>
              </a:rPr>
              <a:t>1</a:t>
            </a:r>
            <a:r>
              <a:rPr lang="en-US" altLang="ko-KR" b="1" baseline="-25000" dirty="0" smtClean="0">
                <a:solidFill>
                  <a:srgbClr val="C00000"/>
                </a:solidFill>
                <a:ea typeface="굴림" charset="-127"/>
              </a:rPr>
              <a:t>D</a:t>
            </a:r>
            <a:r>
              <a:rPr lang="en-US" altLang="ko-KR" b="1" baseline="-50000" dirty="0" smtClean="0">
                <a:solidFill>
                  <a:srgbClr val="C00000"/>
                </a:solidFill>
                <a:ea typeface="굴림" charset="-127"/>
              </a:rPr>
              <a:t>2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(S)</a:t>
            </a:r>
            <a:r>
              <a:rPr lang="en-US" altLang="ko-KR" dirty="0" smtClean="0">
                <a:ea typeface="굴림" charset="-127"/>
              </a:rPr>
              <a:t> and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SKY</a:t>
            </a:r>
            <a:r>
              <a:rPr lang="en-US" altLang="ko-KR" b="1" baseline="-25000" dirty="0" smtClean="0">
                <a:solidFill>
                  <a:srgbClr val="C00000"/>
                </a:solidFill>
                <a:ea typeface="굴림" charset="-127"/>
              </a:rPr>
              <a:t>D</a:t>
            </a:r>
            <a:r>
              <a:rPr lang="en-US" altLang="ko-KR" b="1" baseline="-50000" dirty="0" smtClean="0">
                <a:solidFill>
                  <a:srgbClr val="C00000"/>
                </a:solidFill>
                <a:ea typeface="굴림" charset="-127"/>
              </a:rPr>
              <a:t>1</a:t>
            </a:r>
            <a:r>
              <a:rPr lang="en-US" altLang="ko-KR" b="1" baseline="-25000" dirty="0" smtClean="0">
                <a:solidFill>
                  <a:srgbClr val="C00000"/>
                </a:solidFill>
                <a:ea typeface="굴림" charset="-127"/>
              </a:rPr>
              <a:t>D</a:t>
            </a:r>
            <a:r>
              <a:rPr lang="en-US" altLang="ko-KR" b="1" baseline="-50000" dirty="0" smtClean="0">
                <a:solidFill>
                  <a:srgbClr val="C00000"/>
                </a:solidFill>
                <a:ea typeface="굴림" charset="-127"/>
              </a:rPr>
              <a:t>3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(S)</a:t>
            </a:r>
            <a:r>
              <a:rPr lang="en-US" altLang="ko-KR" dirty="0" smtClean="0">
                <a:ea typeface="굴림" charset="-127"/>
              </a:rPr>
              <a:t> are used.</a:t>
            </a:r>
          </a:p>
          <a:p>
            <a:pPr lvl="1"/>
            <a:endParaRPr lang="en-US" altLang="ko-KR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아래쪽 화살표 39"/>
          <p:cNvSpPr>
            <a:spLocks noChangeArrowheads="1"/>
          </p:cNvSpPr>
          <p:nvPr/>
        </p:nvSpPr>
        <p:spPr bwMode="auto">
          <a:xfrm>
            <a:off x="3421038" y="1871241"/>
            <a:ext cx="361950" cy="1946275"/>
          </a:xfrm>
          <a:prstGeom prst="downArrow">
            <a:avLst>
              <a:gd name="adj1" fmla="val 50000"/>
              <a:gd name="adj2" fmla="val 50063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6" name="직사각형 41"/>
          <p:cNvSpPr>
            <a:spLocks noChangeArrowheads="1"/>
          </p:cNvSpPr>
          <p:nvPr/>
        </p:nvSpPr>
        <p:spPr bwMode="auto">
          <a:xfrm>
            <a:off x="1763688" y="1772816"/>
            <a:ext cx="949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1</a:t>
            </a:r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2</a:t>
            </a:r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3</a:t>
            </a:r>
            <a:endParaRPr lang="ko-KR" altLang="en-US"/>
          </a:p>
        </p:txBody>
      </p:sp>
      <p:cxnSp>
        <p:nvCxnSpPr>
          <p:cNvPr id="7" name="직선 연결선 42"/>
          <p:cNvCxnSpPr>
            <a:cxnSpLocks noChangeShapeType="1"/>
            <a:stCxn id="15" idx="0"/>
            <a:endCxn id="10" idx="2"/>
          </p:cNvCxnSpPr>
          <p:nvPr/>
        </p:nvCxnSpPr>
        <p:spPr bwMode="auto">
          <a:xfrm rot="5400000">
            <a:off x="1624782" y="1881560"/>
            <a:ext cx="357187" cy="869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직선 연결선 43"/>
          <p:cNvCxnSpPr>
            <a:cxnSpLocks noChangeShapeType="1"/>
            <a:stCxn id="6" idx="2"/>
            <a:endCxn id="12" idx="0"/>
          </p:cNvCxnSpPr>
          <p:nvPr/>
        </p:nvCxnSpPr>
        <p:spPr bwMode="auto">
          <a:xfrm rot="16200000" flipH="1">
            <a:off x="2470920" y="1905372"/>
            <a:ext cx="373062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직선 연결선 44"/>
          <p:cNvCxnSpPr>
            <a:cxnSpLocks noChangeShapeType="1"/>
            <a:endCxn id="11" idx="0"/>
          </p:cNvCxnSpPr>
          <p:nvPr/>
        </p:nvCxnSpPr>
        <p:spPr bwMode="auto">
          <a:xfrm rot="5400000">
            <a:off x="2042295" y="2341934"/>
            <a:ext cx="35718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직사각형 45"/>
          <p:cNvSpPr>
            <a:spLocks noChangeArrowheads="1"/>
          </p:cNvSpPr>
          <p:nvPr/>
        </p:nvSpPr>
        <p:spPr bwMode="auto">
          <a:xfrm>
            <a:off x="1023913" y="2495128"/>
            <a:ext cx="69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1</a:t>
            </a:r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2</a:t>
            </a:r>
            <a:endParaRPr lang="ko-KR" altLang="en-US"/>
          </a:p>
        </p:txBody>
      </p:sp>
      <p:sp>
        <p:nvSpPr>
          <p:cNvPr id="11" name="직사각형 46"/>
          <p:cNvSpPr>
            <a:spLocks noChangeArrowheads="1"/>
          </p:cNvSpPr>
          <p:nvPr/>
        </p:nvSpPr>
        <p:spPr bwMode="auto">
          <a:xfrm>
            <a:off x="1873226" y="2522116"/>
            <a:ext cx="692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1</a:t>
            </a:r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3</a:t>
            </a:r>
            <a:endParaRPr lang="ko-KR" altLang="en-US"/>
          </a:p>
        </p:txBody>
      </p:sp>
      <p:sp>
        <p:nvSpPr>
          <p:cNvPr id="12" name="직사각형 47"/>
          <p:cNvSpPr>
            <a:spLocks noChangeArrowheads="1"/>
          </p:cNvSpPr>
          <p:nvPr/>
        </p:nvSpPr>
        <p:spPr bwMode="auto">
          <a:xfrm>
            <a:off x="2732063" y="2511003"/>
            <a:ext cx="690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2</a:t>
            </a:r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3</a:t>
            </a:r>
            <a:endParaRPr lang="ko-KR" altLang="en-US"/>
          </a:p>
        </p:txBody>
      </p:sp>
      <p:cxnSp>
        <p:nvCxnSpPr>
          <p:cNvPr id="13" name="직선 연결선 48"/>
          <p:cNvCxnSpPr>
            <a:cxnSpLocks noChangeShapeType="1"/>
            <a:stCxn id="15" idx="0"/>
            <a:endCxn id="10" idx="2"/>
          </p:cNvCxnSpPr>
          <p:nvPr/>
        </p:nvCxnSpPr>
        <p:spPr bwMode="auto">
          <a:xfrm rot="5400000" flipH="1" flipV="1">
            <a:off x="1077095" y="3153147"/>
            <a:ext cx="5826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직사각형 49"/>
          <p:cNvSpPr>
            <a:spLocks noChangeArrowheads="1"/>
          </p:cNvSpPr>
          <p:nvPr/>
        </p:nvSpPr>
        <p:spPr bwMode="auto">
          <a:xfrm>
            <a:off x="1152501" y="3444453"/>
            <a:ext cx="433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1</a:t>
            </a:r>
            <a:endParaRPr lang="ko-KR" altLang="en-US"/>
          </a:p>
        </p:txBody>
      </p:sp>
      <p:sp>
        <p:nvSpPr>
          <p:cNvPr id="15" name="직사각형 50"/>
          <p:cNvSpPr>
            <a:spLocks noChangeArrowheads="1"/>
          </p:cNvSpPr>
          <p:nvPr/>
        </p:nvSpPr>
        <p:spPr bwMode="auto">
          <a:xfrm>
            <a:off x="2009751" y="3439691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2</a:t>
            </a:r>
            <a:endParaRPr lang="ko-KR" altLang="en-US"/>
          </a:p>
        </p:txBody>
      </p:sp>
      <p:sp>
        <p:nvSpPr>
          <p:cNvPr id="16" name="직사각형 51"/>
          <p:cNvSpPr>
            <a:spLocks noChangeArrowheads="1"/>
          </p:cNvSpPr>
          <p:nvPr/>
        </p:nvSpPr>
        <p:spPr bwMode="auto">
          <a:xfrm>
            <a:off x="2860651" y="3444453"/>
            <a:ext cx="433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Times New Roman" pitchFamily="18" charset="0"/>
              </a:rPr>
              <a:t>D</a:t>
            </a:r>
            <a:r>
              <a:rPr lang="en-US" altLang="ko-KR" i="1" baseline="-25000">
                <a:latin typeface="Times New Roman" pitchFamily="18" charset="0"/>
              </a:rPr>
              <a:t>3</a:t>
            </a:r>
            <a:endParaRPr lang="ko-KR" altLang="en-US"/>
          </a:p>
        </p:txBody>
      </p:sp>
      <p:cxnSp>
        <p:nvCxnSpPr>
          <p:cNvPr id="17" name="직선 연결선 52"/>
          <p:cNvCxnSpPr>
            <a:cxnSpLocks noChangeShapeType="1"/>
            <a:stCxn id="15" idx="0"/>
            <a:endCxn id="10" idx="2"/>
          </p:cNvCxnSpPr>
          <p:nvPr/>
        </p:nvCxnSpPr>
        <p:spPr bwMode="auto">
          <a:xfrm rot="16200000" flipV="1">
            <a:off x="1508895" y="2721347"/>
            <a:ext cx="577850" cy="8588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직선 연결선 53"/>
          <p:cNvCxnSpPr>
            <a:cxnSpLocks noChangeShapeType="1"/>
            <a:stCxn id="11" idx="2"/>
            <a:endCxn id="14" idx="0"/>
          </p:cNvCxnSpPr>
          <p:nvPr/>
        </p:nvCxnSpPr>
        <p:spPr bwMode="auto">
          <a:xfrm rot="5400000">
            <a:off x="1515245" y="2740397"/>
            <a:ext cx="557212" cy="850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직선 연결선 54"/>
          <p:cNvCxnSpPr>
            <a:cxnSpLocks noChangeShapeType="1"/>
            <a:stCxn id="11" idx="2"/>
            <a:endCxn id="16" idx="0"/>
          </p:cNvCxnSpPr>
          <p:nvPr/>
        </p:nvCxnSpPr>
        <p:spPr bwMode="auto">
          <a:xfrm rot="16200000" flipH="1">
            <a:off x="2369320" y="2737222"/>
            <a:ext cx="557212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직선 연결선 55"/>
          <p:cNvCxnSpPr>
            <a:cxnSpLocks noChangeShapeType="1"/>
            <a:stCxn id="15" idx="0"/>
            <a:endCxn id="12" idx="2"/>
          </p:cNvCxnSpPr>
          <p:nvPr/>
        </p:nvCxnSpPr>
        <p:spPr bwMode="auto">
          <a:xfrm rot="5400000" flipH="1" flipV="1">
            <a:off x="2370113" y="2733253"/>
            <a:ext cx="563563" cy="849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직선 연결선 56"/>
          <p:cNvCxnSpPr>
            <a:cxnSpLocks noChangeShapeType="1"/>
            <a:stCxn id="16" idx="0"/>
            <a:endCxn id="12" idx="2"/>
          </p:cNvCxnSpPr>
          <p:nvPr/>
        </p:nvCxnSpPr>
        <p:spPr bwMode="auto">
          <a:xfrm rot="5400000" flipH="1" flipV="1">
            <a:off x="2792388" y="3160291"/>
            <a:ext cx="568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Rectangle 129"/>
          <p:cNvSpPr>
            <a:spLocks noChangeArrowheads="1"/>
          </p:cNvSpPr>
          <p:nvPr/>
        </p:nvSpPr>
        <p:spPr bwMode="auto">
          <a:xfrm>
            <a:off x="5740376" y="1774403"/>
            <a:ext cx="1079500" cy="222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671988" y="2034753"/>
            <a:ext cx="2160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1</a:t>
            </a:r>
            <a:r>
              <a:rPr lang="en-US" altLang="ko-KR" sz="1600" i="1">
                <a:latin typeface="Times New Roman" pitchFamily="18" charset="0"/>
              </a:rPr>
              <a:t>	    g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671988" y="2887241"/>
            <a:ext cx="215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4671988" y="1774403"/>
            <a:ext cx="2151063" cy="2225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4671988" y="2052216"/>
            <a:ext cx="2151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671988" y="2331616"/>
            <a:ext cx="215106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4671988" y="2601491"/>
            <a:ext cx="215106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4671988" y="3442866"/>
            <a:ext cx="215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4671988" y="3165053"/>
            <a:ext cx="215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4671988" y="3720678"/>
            <a:ext cx="215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6813526" y="1774403"/>
            <a:ext cx="0" cy="222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671988" y="1756941"/>
            <a:ext cx="2168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i="1" dirty="0" smtClean="0">
                <a:latin typeface="Times New Roman" pitchFamily="18" charset="0"/>
              </a:rPr>
              <a:t>Subspace</a:t>
            </a:r>
            <a:r>
              <a:rPr lang="en-US" altLang="ko-KR" sz="1600" b="1" i="1" dirty="0">
                <a:latin typeface="Times New Roman" pitchFamily="18" charset="0"/>
              </a:rPr>
              <a:t>	   </a:t>
            </a:r>
            <a:r>
              <a:rPr lang="en-US" altLang="ko-KR" sz="1600" b="1" i="1" dirty="0" smtClean="0">
                <a:latin typeface="Times New Roman" pitchFamily="18" charset="0"/>
              </a:rPr>
              <a:t>Skyline</a:t>
            </a:r>
            <a:endParaRPr lang="en-US" altLang="ko-KR" sz="1600" b="1" i="1" baseline="-25000" dirty="0">
              <a:latin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667226" y="2317328"/>
            <a:ext cx="21605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2</a:t>
            </a:r>
            <a:r>
              <a:rPr lang="en-US" altLang="ko-KR" sz="1600" i="1">
                <a:latin typeface="Times New Roman" pitchFamily="18" charset="0"/>
              </a:rPr>
              <a:t>	    f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664051" y="2591966"/>
            <a:ext cx="2159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3</a:t>
            </a:r>
            <a:r>
              <a:rPr lang="en-US" altLang="ko-KR" sz="1600" i="1">
                <a:latin typeface="Times New Roman" pitchFamily="18" charset="0"/>
              </a:rPr>
              <a:t>	    d, e, g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667226" y="2880891"/>
            <a:ext cx="21605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1</a:t>
            </a: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2 </a:t>
            </a:r>
            <a:r>
              <a:rPr lang="en-US" altLang="ko-KR" sz="1600" i="1">
                <a:latin typeface="Times New Roman" pitchFamily="18" charset="0"/>
              </a:rPr>
              <a:t>	    a, e, f, g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664051" y="3163466"/>
            <a:ext cx="2159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1</a:t>
            </a: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3</a:t>
            </a:r>
            <a:r>
              <a:rPr lang="en-US" altLang="ko-KR" sz="1600" i="1">
                <a:latin typeface="Times New Roman" pitchFamily="18" charset="0"/>
              </a:rPr>
              <a:t>	    g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67226" y="3436516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2</a:t>
            </a: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3 </a:t>
            </a:r>
            <a:r>
              <a:rPr lang="en-US" altLang="ko-KR" sz="1600" i="1">
                <a:latin typeface="Times New Roman" pitchFamily="18" charset="0"/>
              </a:rPr>
              <a:t>	    e, f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71988" y="3704803"/>
            <a:ext cx="21605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1</a:t>
            </a: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2</a:t>
            </a:r>
            <a:r>
              <a:rPr lang="en-US" altLang="ko-KR" sz="1600" i="1">
                <a:latin typeface="Times New Roman" pitchFamily="18" charset="0"/>
              </a:rPr>
              <a:t>D</a:t>
            </a:r>
            <a:r>
              <a:rPr lang="en-US" altLang="ko-KR" sz="1600" i="1" baseline="-25000">
                <a:latin typeface="Times New Roman" pitchFamily="18" charset="0"/>
              </a:rPr>
              <a:t>3 </a:t>
            </a:r>
            <a:r>
              <a:rPr lang="en-US" altLang="ko-KR" sz="1600" i="1">
                <a:latin typeface="Times New Roman" pitchFamily="18" charset="0"/>
              </a:rPr>
              <a:t>	    a, e, f, g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grpSp>
        <p:nvGrpSpPr>
          <p:cNvPr id="40" name="그룹 63"/>
          <p:cNvGrpSpPr>
            <a:grpSpLocks/>
          </p:cNvGrpSpPr>
          <p:nvPr/>
        </p:nvGrpSpPr>
        <p:grpSpPr bwMode="auto">
          <a:xfrm>
            <a:off x="6934176" y="2696741"/>
            <a:ext cx="633412" cy="584200"/>
            <a:chOff x="7133437" y="4330117"/>
            <a:chExt cx="736833" cy="730005"/>
          </a:xfrm>
        </p:grpSpPr>
        <p:cxnSp>
          <p:nvCxnSpPr>
            <p:cNvPr id="41" name="직선 연결선 64"/>
            <p:cNvCxnSpPr>
              <a:cxnSpLocks noChangeShapeType="1"/>
              <a:stCxn id="43" idx="2"/>
              <a:endCxn id="45" idx="0"/>
            </p:cNvCxnSpPr>
            <p:nvPr/>
          </p:nvCxnSpPr>
          <p:spPr bwMode="auto">
            <a:xfrm rot="5400000">
              <a:off x="7354429" y="4574877"/>
              <a:ext cx="169016" cy="2334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직선 연결선 65"/>
            <p:cNvCxnSpPr>
              <a:cxnSpLocks noChangeShapeType="1"/>
              <a:stCxn id="43" idx="2"/>
              <a:endCxn id="44" idx="0"/>
            </p:cNvCxnSpPr>
            <p:nvPr/>
          </p:nvCxnSpPr>
          <p:spPr bwMode="auto">
            <a:xfrm rot="16200000" flipH="1">
              <a:off x="7530598" y="4632202"/>
              <a:ext cx="176007" cy="12583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3" name="TextBox 68"/>
            <p:cNvSpPr txBox="1">
              <a:spLocks noChangeArrowheads="1"/>
            </p:cNvSpPr>
            <p:nvPr/>
          </p:nvSpPr>
          <p:spPr bwMode="auto">
            <a:xfrm>
              <a:off x="7366931" y="4330117"/>
              <a:ext cx="3775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/>
                <a:t>…</a:t>
              </a:r>
              <a:endParaRPr lang="ko-KR" altLang="en-US" sz="1200"/>
            </a:p>
          </p:txBody>
        </p:sp>
        <p:sp>
          <p:nvSpPr>
            <p:cNvPr id="44" name="TextBox 69"/>
            <p:cNvSpPr txBox="1">
              <a:spLocks noChangeArrowheads="1"/>
            </p:cNvSpPr>
            <p:nvPr/>
          </p:nvSpPr>
          <p:spPr bwMode="auto">
            <a:xfrm>
              <a:off x="7492765" y="4783123"/>
              <a:ext cx="3775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/>
                <a:t>…</a:t>
              </a:r>
              <a:endParaRPr lang="ko-KR" altLang="en-US" sz="1200"/>
            </a:p>
          </p:txBody>
        </p:sp>
        <p:sp>
          <p:nvSpPr>
            <p:cNvPr id="45" name="TextBox 70"/>
            <p:cNvSpPr txBox="1">
              <a:spLocks noChangeArrowheads="1"/>
            </p:cNvSpPr>
            <p:nvPr/>
          </p:nvSpPr>
          <p:spPr bwMode="auto">
            <a:xfrm>
              <a:off x="7133437" y="4776132"/>
              <a:ext cx="3775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/>
                <a:t>…</a:t>
              </a:r>
              <a:endParaRPr lang="ko-KR" altLang="en-US" sz="1200"/>
            </a:p>
          </p:txBody>
        </p:sp>
      </p:grpSp>
      <p:grpSp>
        <p:nvGrpSpPr>
          <p:cNvPr id="46" name="그룹 74"/>
          <p:cNvGrpSpPr>
            <a:grpSpLocks/>
          </p:cNvGrpSpPr>
          <p:nvPr/>
        </p:nvGrpSpPr>
        <p:grpSpPr bwMode="auto">
          <a:xfrm>
            <a:off x="6957988" y="3501603"/>
            <a:ext cx="1095375" cy="728663"/>
            <a:chOff x="7133437" y="4237838"/>
            <a:chExt cx="1096162" cy="730005"/>
          </a:xfrm>
        </p:grpSpPr>
        <p:grpSp>
          <p:nvGrpSpPr>
            <p:cNvPr id="47" name="그룹 62"/>
            <p:cNvGrpSpPr>
              <a:grpSpLocks/>
            </p:cNvGrpSpPr>
            <p:nvPr/>
          </p:nvGrpSpPr>
          <p:grpSpPr bwMode="auto">
            <a:xfrm>
              <a:off x="7133437" y="4237838"/>
              <a:ext cx="1096162" cy="730005"/>
              <a:chOff x="7133437" y="4330117"/>
              <a:chExt cx="1096162" cy="730005"/>
            </a:xfrm>
          </p:grpSpPr>
          <p:cxnSp>
            <p:nvCxnSpPr>
              <p:cNvPr id="49" name="직선 연결선 44"/>
              <p:cNvCxnSpPr>
                <a:cxnSpLocks noChangeShapeType="1"/>
                <a:stCxn id="53" idx="2"/>
                <a:endCxn id="55" idx="0"/>
              </p:cNvCxnSpPr>
              <p:nvPr/>
            </p:nvCxnSpPr>
            <p:spPr bwMode="auto">
              <a:xfrm rot="5400000">
                <a:off x="7354429" y="4574877"/>
                <a:ext cx="169016" cy="2334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직선 연결선 46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 rot="16200000" flipH="1">
                <a:off x="7530598" y="4632202"/>
                <a:ext cx="176007" cy="12583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직선 연결선 48"/>
              <p:cNvCxnSpPr>
                <a:cxnSpLocks noChangeShapeType="1"/>
                <a:stCxn id="53" idx="2"/>
                <a:endCxn id="52" idx="0"/>
              </p:cNvCxnSpPr>
              <p:nvPr/>
            </p:nvCxnSpPr>
            <p:spPr bwMode="auto">
              <a:xfrm rot="16200000" flipH="1">
                <a:off x="7710961" y="4451838"/>
                <a:ext cx="174609" cy="48516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2" name="TextBox 52"/>
              <p:cNvSpPr txBox="1">
                <a:spLocks noChangeArrowheads="1"/>
              </p:cNvSpPr>
              <p:nvPr/>
            </p:nvSpPr>
            <p:spPr bwMode="auto">
              <a:xfrm>
                <a:off x="7852094" y="4781725"/>
                <a:ext cx="3775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  <p:sp>
            <p:nvSpPr>
              <p:cNvPr id="53" name="TextBox 53"/>
              <p:cNvSpPr txBox="1">
                <a:spLocks noChangeArrowheads="1"/>
              </p:cNvSpPr>
              <p:nvPr/>
            </p:nvSpPr>
            <p:spPr bwMode="auto">
              <a:xfrm>
                <a:off x="7366931" y="4330117"/>
                <a:ext cx="3775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  <p:sp>
            <p:nvSpPr>
              <p:cNvPr id="54" name="TextBox 57"/>
              <p:cNvSpPr txBox="1">
                <a:spLocks noChangeArrowheads="1"/>
              </p:cNvSpPr>
              <p:nvPr/>
            </p:nvSpPr>
            <p:spPr bwMode="auto">
              <a:xfrm>
                <a:off x="7492765" y="4783123"/>
                <a:ext cx="3775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  <p:sp>
            <p:nvSpPr>
              <p:cNvPr id="55" name="TextBox 58"/>
              <p:cNvSpPr txBox="1">
                <a:spLocks noChangeArrowheads="1"/>
              </p:cNvSpPr>
              <p:nvPr/>
            </p:nvSpPr>
            <p:spPr bwMode="auto">
              <a:xfrm>
                <a:off x="7133437" y="4776132"/>
                <a:ext cx="3775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</p:grpSp>
        <p:sp>
          <p:nvSpPr>
            <p:cNvPr id="48" name="TextBox 71"/>
            <p:cNvSpPr txBox="1">
              <a:spLocks noChangeArrowheads="1"/>
            </p:cNvSpPr>
            <p:nvPr/>
          </p:nvSpPr>
          <p:spPr bwMode="auto">
            <a:xfrm>
              <a:off x="7670332" y="4499295"/>
              <a:ext cx="3775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/>
                <a:t>…</a:t>
              </a:r>
              <a:endParaRPr lang="ko-KR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2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2">
              <a:buNone/>
            </a:pPr>
            <a:r>
              <a:rPr lang="en-US" altLang="ko-KR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en-US" altLang="ko-KR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err="1" smtClean="0">
                <a:solidFill>
                  <a:schemeClr val="bg1">
                    <a:lumMod val="75000"/>
                  </a:schemeClr>
                </a:solidFill>
              </a:rPr>
              <a:t>Skycube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 Computation</a:t>
            </a:r>
          </a:p>
          <a:p>
            <a:endParaRPr lang="en-US" altLang="ko-KR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200" dirty="0" smtClean="0"/>
              <a:t>Experiments</a:t>
            </a:r>
          </a:p>
          <a:p>
            <a:endParaRPr lang="en-US" altLang="ko-KR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en-US" altLang="ko-KR" sz="3200" dirty="0" smtClean="0"/>
          </a:p>
          <a:p>
            <a:endParaRPr lang="en-US" altLang="ko-KR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Motivation</a:t>
            </a:r>
          </a:p>
          <a:p>
            <a:pPr lvl="2">
              <a:buNone/>
            </a:pPr>
            <a:r>
              <a:rPr lang="en-US" altLang="ko-KR" sz="2400" dirty="0" smtClean="0"/>
              <a:t>	</a:t>
            </a:r>
            <a:endParaRPr lang="en-US" altLang="ko-KR" sz="3200" dirty="0" smtClean="0"/>
          </a:p>
          <a:p>
            <a:r>
              <a:rPr lang="en-US" altLang="ko-KR" sz="3200" dirty="0" err="1" smtClean="0">
                <a:solidFill>
                  <a:schemeClr val="bg1">
                    <a:lumMod val="75000"/>
                  </a:schemeClr>
                </a:solidFill>
              </a:rPr>
              <a:t>Skycube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 Computation</a:t>
            </a:r>
          </a:p>
          <a:p>
            <a:endParaRPr lang="en-US" altLang="ko-KR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endParaRPr lang="en-US" altLang="ko-KR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en-US" altLang="ko-KR" sz="3200" dirty="0" smtClean="0"/>
          </a:p>
          <a:p>
            <a:endParaRPr lang="en-US" altLang="ko-KR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궁서" pitchFamily="18" charset="-127"/>
              </a:rPr>
              <a:t>Experiments</a:t>
            </a:r>
            <a:r>
              <a:rPr lang="ko-KR" altLang="en-US" dirty="0" smtClean="0">
                <a:ea typeface="궁서" pitchFamily="18" charset="-127"/>
              </a:rPr>
              <a:t> </a:t>
            </a:r>
            <a:r>
              <a:rPr lang="en-US" altLang="ko-KR" dirty="0" smtClean="0">
                <a:ea typeface="궁서" pitchFamily="18" charset="-127"/>
              </a:rPr>
              <a:t>(1 / 5)</a:t>
            </a:r>
            <a:endParaRPr lang="ko-KR" altLang="en-US" dirty="0" smtClean="0">
              <a:ea typeface="궁서" pitchFamily="18" charset="-127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Experimental settings</a:t>
            </a:r>
          </a:p>
          <a:p>
            <a:pPr lvl="1"/>
            <a:r>
              <a:rPr lang="en-US" altLang="ko-KR" dirty="0" smtClean="0">
                <a:ea typeface="굴림" charset="-127"/>
              </a:rPr>
              <a:t>Distribution: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Independent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en-US" altLang="ko-KR" b="1" dirty="0" smtClean="0">
                <a:solidFill>
                  <a:srgbClr val="0000FF"/>
                </a:solidFill>
                <a:ea typeface="굴림" charset="-127"/>
              </a:rPr>
              <a:t>Anti-correlated</a:t>
            </a:r>
          </a:p>
          <a:p>
            <a:pPr lvl="1"/>
            <a:r>
              <a:rPr lang="en-US" altLang="ko-KR" dirty="0" smtClean="0">
                <a:ea typeface="굴림" charset="-127"/>
              </a:rPr>
              <a:t>Dimensionality </a:t>
            </a:r>
            <a:r>
              <a:rPr lang="en-US" altLang="ko-KR" i="1" dirty="0" smtClean="0">
                <a:ea typeface="굴림" charset="-127"/>
              </a:rPr>
              <a:t>d</a:t>
            </a:r>
            <a:r>
              <a:rPr lang="en-US" altLang="ko-KR" dirty="0" smtClean="0">
                <a:ea typeface="굴림" charset="-127"/>
              </a:rPr>
              <a:t>: 4 ~ 22 (default </a:t>
            </a:r>
            <a:r>
              <a:rPr lang="en-US" altLang="ko-KR" i="1" dirty="0" smtClean="0">
                <a:ea typeface="굴림" charset="-127"/>
              </a:rPr>
              <a:t>d</a:t>
            </a:r>
            <a:r>
              <a:rPr lang="en-US" altLang="ko-KR" dirty="0" smtClean="0">
                <a:ea typeface="굴림" charset="-127"/>
              </a:rPr>
              <a:t> = 12)</a:t>
            </a:r>
          </a:p>
          <a:p>
            <a:pPr lvl="1"/>
            <a:r>
              <a:rPr lang="en-US" altLang="ko-KR" dirty="0" smtClean="0">
                <a:ea typeface="굴림" charset="-127"/>
              </a:rPr>
              <a:t>Cardinality </a:t>
            </a:r>
            <a:r>
              <a:rPr lang="en-US" altLang="ko-KR" i="1" dirty="0" smtClean="0">
                <a:ea typeface="굴림" charset="-127"/>
              </a:rPr>
              <a:t>n</a:t>
            </a:r>
            <a:r>
              <a:rPr lang="en-US" altLang="ko-KR" dirty="0" smtClean="0">
                <a:ea typeface="굴림" charset="-127"/>
              </a:rPr>
              <a:t>: 200K ~ 1,000K (default </a:t>
            </a:r>
            <a:r>
              <a:rPr lang="en-US" altLang="ko-KR" i="1" dirty="0" smtClean="0">
                <a:ea typeface="굴림" charset="-127"/>
              </a:rPr>
              <a:t>n</a:t>
            </a:r>
            <a:r>
              <a:rPr lang="en-US" altLang="ko-KR" dirty="0" smtClean="0">
                <a:ea typeface="굴림" charset="-127"/>
              </a:rPr>
              <a:t> = 200K)</a:t>
            </a:r>
          </a:p>
          <a:p>
            <a:pPr lvl="1"/>
            <a:endParaRPr lang="en-US" altLang="ko-KR" dirty="0" smtClean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Compared algorithms</a:t>
            </a:r>
          </a:p>
          <a:p>
            <a:pPr lvl="1"/>
            <a:r>
              <a:rPr lang="en-US" altLang="ko-KR" dirty="0" smtClean="0">
                <a:ea typeface="굴림" charset="-127"/>
              </a:rPr>
              <a:t>BUS: exploit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sharing result </a:t>
            </a:r>
            <a:r>
              <a:rPr lang="en-US" altLang="ko-KR" dirty="0" smtClean="0">
                <a:ea typeface="굴림" charset="-127"/>
              </a:rPr>
              <a:t>based on SFS.</a:t>
            </a:r>
          </a:p>
          <a:p>
            <a:pPr lvl="1"/>
            <a:r>
              <a:rPr lang="en-US" altLang="ko-KR" dirty="0" smtClean="0">
                <a:ea typeface="굴림" charset="-127"/>
              </a:rPr>
              <a:t>TDS: exploit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sharing structure </a:t>
            </a:r>
            <a:r>
              <a:rPr lang="en-US" altLang="ko-KR" dirty="0" smtClean="0">
                <a:ea typeface="굴림" charset="-127"/>
              </a:rPr>
              <a:t>based on DC.</a:t>
            </a:r>
          </a:p>
          <a:p>
            <a:pPr lvl="1"/>
            <a:r>
              <a:rPr lang="en-US" altLang="ko-KR" dirty="0" err="1" smtClean="0">
                <a:ea typeface="굴림" charset="-127"/>
              </a:rPr>
              <a:t>BSkytreeS</a:t>
            </a:r>
            <a:r>
              <a:rPr lang="en-US" altLang="ko-KR" dirty="0" smtClean="0">
                <a:ea typeface="굴림" charset="-127"/>
              </a:rPr>
              <a:t>: serially compute each subspace skyline </a:t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using </a:t>
            </a:r>
            <a:r>
              <a:rPr lang="en-US" altLang="ko-KR" dirty="0" err="1" smtClean="0">
                <a:ea typeface="굴림" charset="-127"/>
              </a:rPr>
              <a:t>BSkyTree</a:t>
            </a:r>
            <a:r>
              <a:rPr lang="en-US" altLang="ko-KR" dirty="0" smtClean="0">
                <a:ea typeface="굴림" charset="-127"/>
              </a:rPr>
              <a:t>-P.	</a:t>
            </a:r>
            <a:endParaRPr lang="en-US" altLang="ko-KR" sz="1000" dirty="0" smtClean="0">
              <a:ea typeface="굴림" charset="-127"/>
            </a:endParaRPr>
          </a:p>
          <a:p>
            <a:pPr lvl="1">
              <a:buNone/>
            </a:pPr>
            <a:r>
              <a:rPr lang="en-US" altLang="ko-KR" dirty="0" smtClean="0">
                <a:ea typeface="굴림" charset="-127"/>
              </a:rPr>
              <a:t>      vs. </a:t>
            </a:r>
            <a:r>
              <a:rPr lang="en-US" altLang="ko-KR" sz="3200" b="1" dirty="0" err="1" smtClean="0">
                <a:solidFill>
                  <a:srgbClr val="C00000"/>
                </a:solidFill>
                <a:ea typeface="굴림" charset="-127"/>
              </a:rPr>
              <a:t>QSkycube</a:t>
            </a:r>
            <a:endParaRPr lang="en-US" altLang="ko-KR" dirty="0" smtClean="0">
              <a:ea typeface="굴림" charset="-127"/>
            </a:endParaRPr>
          </a:p>
          <a:p>
            <a:pPr lvl="1"/>
            <a:endParaRPr lang="ko-KR" altLang="en-US" dirty="0" smtClean="0">
              <a:ea typeface="굴림" charset="-127"/>
            </a:endParaRPr>
          </a:p>
        </p:txBody>
      </p:sp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6372200" y="3685877"/>
            <a:ext cx="2393950" cy="2911475"/>
            <a:chOff x="6688138" y="133350"/>
            <a:chExt cx="2393950" cy="2911475"/>
          </a:xfrm>
        </p:grpSpPr>
        <p:pic>
          <p:nvPicPr>
            <p:cNvPr id="1434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8138" y="133350"/>
              <a:ext cx="2393950" cy="291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직사각형 6"/>
            <p:cNvSpPr>
              <a:spLocks noChangeArrowheads="1"/>
            </p:cNvSpPr>
            <p:nvPr/>
          </p:nvSpPr>
          <p:spPr bwMode="auto">
            <a:xfrm>
              <a:off x="6734908" y="167054"/>
              <a:ext cx="2303584" cy="2839915"/>
            </a:xfrm>
            <a:prstGeom prst="rect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 latinLnBrk="0">
                <a:spcBef>
                  <a:spcPct val="50000"/>
                </a:spcBef>
              </a:pPr>
              <a:endParaRPr kumimoji="0" lang="ko-KR" altLang="en-US"/>
            </a:p>
          </p:txBody>
        </p:sp>
      </p:grpSp>
      <p:grpSp>
        <p:nvGrpSpPr>
          <p:cNvPr id="3" name="그룹 8"/>
          <p:cNvGrpSpPr>
            <a:grpSpLocks/>
          </p:cNvGrpSpPr>
          <p:nvPr/>
        </p:nvGrpSpPr>
        <p:grpSpPr bwMode="auto">
          <a:xfrm>
            <a:off x="6372200" y="718355"/>
            <a:ext cx="2368550" cy="2894013"/>
            <a:chOff x="4285517" y="134083"/>
            <a:chExt cx="2368550" cy="2894013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517" y="134083"/>
              <a:ext cx="2368550" cy="289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직사각형 7"/>
            <p:cNvSpPr>
              <a:spLocks noChangeArrowheads="1"/>
            </p:cNvSpPr>
            <p:nvPr/>
          </p:nvSpPr>
          <p:spPr bwMode="auto">
            <a:xfrm>
              <a:off x="4319956" y="169986"/>
              <a:ext cx="2303584" cy="2839915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ctr" latinLnBrk="0">
                <a:spcBef>
                  <a:spcPct val="50000"/>
                </a:spcBef>
              </a:pPr>
              <a:endParaRPr kumimoji="0" lang="ko-KR" altLang="en-US"/>
            </a:p>
          </p:txBody>
        </p:sp>
      </p:grp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39552" y="5877272"/>
            <a:ext cx="5688632" cy="64633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i="1" dirty="0" err="1">
                <a:ea typeface="굴림" charset="-127"/>
              </a:rPr>
              <a:t>Jongwuk</a:t>
            </a:r>
            <a:r>
              <a:rPr lang="en-US" altLang="ko-KR" i="1" dirty="0">
                <a:ea typeface="굴림" charset="-127"/>
              </a:rPr>
              <a:t> Lee et al. “</a:t>
            </a:r>
            <a:r>
              <a:rPr lang="en-US" altLang="ko-KR" i="1" dirty="0" err="1">
                <a:ea typeface="굴림" charset="-127"/>
              </a:rPr>
              <a:t>BSkyTree</a:t>
            </a:r>
            <a:r>
              <a:rPr lang="en-US" altLang="ko-KR" i="1" dirty="0">
                <a:ea typeface="굴림" charset="-127"/>
              </a:rPr>
              <a:t>: Scalable Skyline Computation Using a Balanced Pivot Point Selection”, </a:t>
            </a:r>
            <a:r>
              <a:rPr lang="en-US" altLang="ko-KR" i="1" dirty="0" smtClean="0">
                <a:ea typeface="굴림" charset="-127"/>
              </a:rPr>
              <a:t>EDBT </a:t>
            </a:r>
            <a:r>
              <a:rPr lang="en-US" altLang="ko-KR" i="1" dirty="0">
                <a:ea typeface="굴림" charset="-127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궁서" pitchFamily="18" charset="-127"/>
              </a:rPr>
              <a:t>Experiments</a:t>
            </a:r>
            <a:r>
              <a:rPr lang="ko-KR" altLang="en-US" dirty="0" smtClean="0">
                <a:ea typeface="궁서" pitchFamily="18" charset="-127"/>
              </a:rPr>
              <a:t> </a:t>
            </a:r>
            <a:r>
              <a:rPr lang="en-US" altLang="ko-KR" dirty="0" smtClean="0">
                <a:ea typeface="궁서" pitchFamily="18" charset="-127"/>
              </a:rPr>
              <a:t>(2 / 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Scalability of our proposed algorithm over </a:t>
            </a:r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dimensionality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07704" y="5805264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Independent</a:t>
            </a:r>
            <a:endParaRPr lang="ko-KR" altLang="en-US" sz="2400" b="1" i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156176" y="5805264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Anti-correlated</a:t>
            </a:r>
            <a:endParaRPr lang="ko-KR" altLang="en-US" sz="2400" b="1" i="1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17564"/>
            <a:ext cx="4319588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36" y="2204864"/>
            <a:ext cx="432117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95117" y="3140968"/>
            <a:ext cx="712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Ours</a:t>
            </a:r>
            <a:endParaRPr lang="ko-KR" altLang="en-US" sz="1600" b="1" i="1" dirty="0">
              <a:solidFill>
                <a:srgbClr val="C00000"/>
              </a:solidFill>
              <a:latin typeface="+mj-lt"/>
              <a:ea typeface="굴림" pitchFamily="50" charset="-127"/>
            </a:endParaRPr>
          </a:p>
        </p:txBody>
      </p:sp>
      <p:cxnSp>
        <p:nvCxnSpPr>
          <p:cNvPr id="10" name="직선 화살표 연결선 11"/>
          <p:cNvCxnSpPr>
            <a:cxnSpLocks noChangeShapeType="1"/>
          </p:cNvCxnSpPr>
          <p:nvPr/>
        </p:nvCxnSpPr>
        <p:spPr bwMode="auto">
          <a:xfrm rot="10800000">
            <a:off x="2793504" y="3299718"/>
            <a:ext cx="2635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 (3 / 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Scalability of our proposed algorithm over </a:t>
            </a:r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dimensionality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4146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580" y="2420888"/>
            <a:ext cx="4320000" cy="342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2267386"/>
            <a:ext cx="4320000" cy="36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95117" y="3306886"/>
            <a:ext cx="712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Ours</a:t>
            </a:r>
            <a:endParaRPr lang="ko-KR" altLang="en-US" sz="1600" b="1" i="1" dirty="0">
              <a:solidFill>
                <a:srgbClr val="C00000"/>
              </a:solidFill>
              <a:latin typeface="+mj-lt"/>
              <a:ea typeface="굴림" pitchFamily="50" charset="-127"/>
            </a:endParaRPr>
          </a:p>
        </p:txBody>
      </p:sp>
      <p:cxnSp>
        <p:nvCxnSpPr>
          <p:cNvPr id="11" name="직선 화살표 연결선 11"/>
          <p:cNvCxnSpPr>
            <a:cxnSpLocks noChangeShapeType="1"/>
          </p:cNvCxnSpPr>
          <p:nvPr/>
        </p:nvCxnSpPr>
        <p:spPr bwMode="auto">
          <a:xfrm rot="10800000">
            <a:off x="2793504" y="3465636"/>
            <a:ext cx="2635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907704" y="5805264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Independent</a:t>
            </a:r>
            <a:endParaRPr lang="ko-KR" altLang="en-US" sz="2400" b="1" i="1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156176" y="5805264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Anti-correlated</a:t>
            </a:r>
            <a:endParaRPr lang="ko-KR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궁서" pitchFamily="18" charset="-127"/>
              </a:rPr>
              <a:t>Experiments</a:t>
            </a:r>
            <a:r>
              <a:rPr lang="ko-KR" altLang="en-US" dirty="0" smtClean="0">
                <a:ea typeface="궁서" pitchFamily="18" charset="-127"/>
              </a:rPr>
              <a:t> </a:t>
            </a:r>
            <a:r>
              <a:rPr lang="en-US" altLang="ko-KR" dirty="0" smtClean="0">
                <a:ea typeface="궁서" pitchFamily="18" charset="-127"/>
              </a:rPr>
              <a:t>(4 / 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Scalability of our proposed algorithm over </a:t>
            </a:r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cardinality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07704" y="5805264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Independent</a:t>
            </a:r>
            <a:endParaRPr lang="ko-KR" altLang="en-US" sz="2400" b="1" i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156176" y="5805264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Anti-correlated</a:t>
            </a:r>
            <a:endParaRPr lang="ko-KR" altLang="en-US" sz="2400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20" y="2292747"/>
            <a:ext cx="43195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845" y="2276872"/>
            <a:ext cx="431958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55472" y="3221140"/>
            <a:ext cx="712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Ours</a:t>
            </a:r>
            <a:endParaRPr lang="ko-KR" altLang="en-US" sz="1600" b="1" i="1" dirty="0">
              <a:solidFill>
                <a:srgbClr val="C00000"/>
              </a:solidFill>
              <a:latin typeface="+mj-lt"/>
              <a:ea typeface="굴림" pitchFamily="50" charset="-127"/>
            </a:endParaRPr>
          </a:p>
        </p:txBody>
      </p:sp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 rot="10800000">
            <a:off x="2570187" y="3388054"/>
            <a:ext cx="2635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 (5 / 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Effect of sharing multiple parents</a:t>
            </a:r>
          </a:p>
          <a:p>
            <a:pPr lvl="1"/>
            <a:r>
              <a:rPr lang="en-US" altLang="ko-KR" sz="2000" dirty="0" smtClean="0">
                <a:ea typeface="굴림" charset="-127"/>
              </a:rPr>
              <a:t>Sharing Single Parent (SSP) </a:t>
            </a:r>
            <a:r>
              <a:rPr lang="en-US" altLang="ko-KR" dirty="0" smtClean="0">
                <a:ea typeface="굴림" charset="-127"/>
              </a:rPr>
              <a:t>vs. </a:t>
            </a:r>
            <a:r>
              <a:rPr lang="en-US" altLang="ko-KR" sz="2000" b="1" dirty="0" smtClean="0">
                <a:solidFill>
                  <a:srgbClr val="C00000"/>
                </a:solidFill>
                <a:ea typeface="굴림" charset="-127"/>
              </a:rPr>
              <a:t>Sharing Multiple Parents (SMP)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03" y="2528218"/>
            <a:ext cx="44624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171" y="2528218"/>
            <a:ext cx="41529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3652" y="3035052"/>
            <a:ext cx="712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Ours</a:t>
            </a:r>
            <a:endParaRPr lang="ko-KR" altLang="en-US" sz="1600" b="1" i="1" dirty="0">
              <a:solidFill>
                <a:srgbClr val="C00000"/>
              </a:solidFill>
              <a:latin typeface="+mj-lt"/>
              <a:ea typeface="굴림" pitchFamily="50" charset="-127"/>
            </a:endParaRPr>
          </a:p>
        </p:txBody>
      </p:sp>
      <p:cxnSp>
        <p:nvCxnSpPr>
          <p:cNvPr id="9" name="직선 화살표 연결선 11"/>
          <p:cNvCxnSpPr>
            <a:cxnSpLocks noChangeShapeType="1"/>
          </p:cNvCxnSpPr>
          <p:nvPr/>
        </p:nvCxnSpPr>
        <p:spPr bwMode="auto">
          <a:xfrm rot="10800000">
            <a:off x="2462039" y="3193802"/>
            <a:ext cx="2635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156176" y="5877272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Anti-correlated</a:t>
            </a:r>
            <a:endParaRPr lang="ko-KR" altLang="en-US" sz="2400" b="1" i="1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79712" y="5919663"/>
            <a:ext cx="2297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i="1" dirty="0"/>
              <a:t>Anti-correlated</a:t>
            </a:r>
            <a:endParaRPr lang="ko-KR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2">
              <a:buNone/>
            </a:pPr>
            <a:r>
              <a:rPr lang="en-US" altLang="ko-KR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en-US" altLang="ko-KR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err="1" smtClean="0">
                <a:solidFill>
                  <a:schemeClr val="bg1">
                    <a:lumMod val="75000"/>
                  </a:schemeClr>
                </a:solidFill>
              </a:rPr>
              <a:t>Skycube</a:t>
            </a:r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 Computation</a:t>
            </a:r>
          </a:p>
          <a:p>
            <a:endParaRPr lang="en-US" altLang="ko-KR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endParaRPr lang="en-US" altLang="ko-KR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200" dirty="0" smtClean="0"/>
              <a:t>Conclusion</a:t>
            </a:r>
          </a:p>
          <a:p>
            <a:endParaRPr lang="en-US" altLang="ko-KR" sz="3200" dirty="0" smtClean="0"/>
          </a:p>
          <a:p>
            <a:endParaRPr lang="en-US" altLang="ko-KR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맑은 고딕" pitchFamily="50" charset="-127"/>
              </a:rPr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We studied efficient </a:t>
            </a:r>
            <a:r>
              <a:rPr lang="en-US" altLang="ko-KR" dirty="0" err="1" smtClean="0">
                <a:ea typeface="굴림" charset="-127"/>
              </a:rPr>
              <a:t>skycube</a:t>
            </a:r>
            <a:r>
              <a:rPr lang="en-US" altLang="ko-KR" dirty="0" smtClean="0">
                <a:ea typeface="굴림" charset="-127"/>
              </a:rPr>
              <a:t> algorithm based on </a:t>
            </a:r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point-based space partitioning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lvl="1"/>
            <a:r>
              <a:rPr lang="en-US" altLang="ko-KR" b="1" dirty="0" err="1" smtClean="0">
                <a:solidFill>
                  <a:srgbClr val="C00000"/>
                </a:solidFill>
                <a:ea typeface="굴림" charset="-127"/>
              </a:rPr>
              <a:t>QSkycube</a:t>
            </a:r>
            <a:r>
              <a:rPr lang="en-US" altLang="ko-KR" dirty="0" smtClean="0">
                <a:ea typeface="굴림" charset="-127"/>
              </a:rPr>
              <a:t> exploits sharing structure with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finer granularity </a:t>
            </a:r>
            <a:r>
              <a:rPr lang="en-US" altLang="ko-KR" dirty="0" smtClean="0">
                <a:ea typeface="굴림" charset="-127"/>
              </a:rPr>
              <a:t>and sharing result for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multiple parents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The proposed algorithm is significantly faster than state-of-the-art algorithms.</a:t>
            </a:r>
          </a:p>
          <a:p>
            <a:pPr lvl="1"/>
            <a:r>
              <a:rPr lang="en-US" altLang="ko-KR" b="1" dirty="0" err="1" smtClean="0">
                <a:solidFill>
                  <a:srgbClr val="C00000"/>
                </a:solidFill>
                <a:ea typeface="굴림" charset="-127"/>
              </a:rPr>
              <a:t>QSkycube</a:t>
            </a:r>
            <a:r>
              <a:rPr lang="en-US" altLang="ko-KR" dirty="0" smtClean="0">
                <a:ea typeface="굴림" charset="-127"/>
              </a:rPr>
              <a:t> is about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4 ~ 5 times faster </a:t>
            </a:r>
            <a:r>
              <a:rPr lang="en-US" altLang="ko-KR" dirty="0" smtClean="0">
                <a:ea typeface="굴림" charset="-127"/>
              </a:rPr>
              <a:t>than existing algorithms.</a:t>
            </a:r>
            <a:endParaRPr lang="ko-KR" altLang="en-US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 &amp; 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i="1" dirty="0" smtClean="0">
                <a:solidFill>
                  <a:srgbClr val="CC00FF"/>
                </a:solidFill>
              </a:rPr>
              <a:t>Thank you!</a:t>
            </a:r>
            <a:endParaRPr lang="ko-KR" altLang="en-US" sz="7200" b="1" i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>
                <a:ea typeface="굴림" charset="-127"/>
              </a:rPr>
              <a:t>Yidong</a:t>
            </a:r>
            <a:r>
              <a:rPr lang="en-US" altLang="ko-KR" dirty="0" smtClean="0">
                <a:ea typeface="굴림" charset="-127"/>
              </a:rPr>
              <a:t> Yuan et al. “Efficient Computation of the Skyline Cube”, International Conference on Very Large Data Bases (VLDB) 2005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Jongwuk Lee et al. “</a:t>
            </a:r>
            <a:r>
              <a:rPr lang="en-US" altLang="ko-KR" dirty="0" err="1" smtClean="0">
                <a:ea typeface="굴림" charset="-127"/>
              </a:rPr>
              <a:t>BSkyTree</a:t>
            </a:r>
            <a:r>
              <a:rPr lang="en-US" altLang="ko-KR" dirty="0" smtClean="0">
                <a:ea typeface="굴림" charset="-127"/>
              </a:rPr>
              <a:t>: Scalable Skyline Computation Using a Balanced Pivot Point Selection”, International Conference on Extending Database Technology (EDBT) 2010</a:t>
            </a:r>
          </a:p>
          <a:p>
            <a:endParaRPr lang="en-US" altLang="ko-KR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궁서" pitchFamily="18" charset="-127"/>
              </a:rPr>
              <a:t>What is a Skyline?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Alice looks for the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cheapest</a:t>
            </a:r>
            <a:r>
              <a:rPr lang="en-US" altLang="ko-KR" dirty="0" smtClean="0">
                <a:ea typeface="굴림" charset="-127"/>
              </a:rPr>
              <a:t> and </a:t>
            </a:r>
            <a:r>
              <a:rPr lang="en-US" altLang="ko-KR" b="1" dirty="0" smtClean="0">
                <a:solidFill>
                  <a:srgbClr val="0000FF"/>
                </a:solidFill>
                <a:ea typeface="굴림" charset="-127"/>
              </a:rPr>
              <a:t>lightest </a:t>
            </a:r>
            <a:r>
              <a:rPr lang="en-US" altLang="ko-KR" dirty="0" smtClean="0">
                <a:ea typeface="굴림" charset="-127"/>
              </a:rPr>
              <a:t>cell phone.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Skyline</a:t>
            </a:r>
            <a:r>
              <a:rPr lang="en-US" altLang="ko-KR" dirty="0" smtClean="0">
                <a:ea typeface="굴림" charset="-127"/>
              </a:rPr>
              <a:t>: a set of points that are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not dominated by </a:t>
            </a:r>
            <a:r>
              <a:rPr lang="en-US" altLang="ko-KR" dirty="0" smtClean="0">
                <a:ea typeface="굴림" charset="-127"/>
              </a:rPr>
              <a:t>any other points.</a:t>
            </a:r>
          </a:p>
          <a:p>
            <a:pPr lvl="2"/>
            <a:r>
              <a:rPr lang="en-US" altLang="ko-KR" dirty="0" smtClean="0">
                <a:ea typeface="굴림" charset="-127"/>
              </a:rPr>
              <a:t>A set of 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top-1</a:t>
            </a:r>
            <a:r>
              <a:rPr lang="en-US" altLang="ko-KR" dirty="0" smtClean="0">
                <a:ea typeface="굴림" charset="-127"/>
              </a:rPr>
              <a:t> candidates </a:t>
            </a:r>
          </a:p>
          <a:p>
            <a:endParaRPr lang="ko-KR" altLang="en-US" dirty="0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4222750" y="3081338"/>
            <a:ext cx="4498975" cy="646112"/>
          </a:xfrm>
          <a:prstGeom prst="rect">
            <a:avLst/>
          </a:prstGeom>
          <a:noFill/>
          <a:ln w="9525" algn="ctr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a</a:t>
            </a:r>
            <a:r>
              <a:rPr lang="en-US" altLang="ko-KR" sz="1800" dirty="0">
                <a:latin typeface="+mj-lt"/>
                <a:ea typeface="굴림" pitchFamily="50" charset="-127"/>
              </a:rPr>
              <a:t> </a:t>
            </a:r>
            <a:r>
              <a:rPr lang="en-US" altLang="ko-KR" sz="1800" b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dominates</a:t>
            </a:r>
            <a:r>
              <a:rPr lang="en-US" altLang="ko-KR" sz="1800" dirty="0">
                <a:latin typeface="+mj-lt"/>
                <a:ea typeface="굴림" pitchFamily="50" charset="-127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b</a:t>
            </a:r>
            <a:r>
              <a:rPr lang="en-US" altLang="ko-KR" sz="1800" dirty="0">
                <a:latin typeface="+mj-lt"/>
                <a:ea typeface="굴림" pitchFamily="50" charset="-127"/>
              </a:rPr>
              <a:t>.</a:t>
            </a:r>
            <a:br>
              <a:rPr lang="en-US" altLang="ko-KR" sz="1800" dirty="0">
                <a:latin typeface="+mj-lt"/>
                <a:ea typeface="굴림" pitchFamily="50" charset="-127"/>
              </a:rPr>
            </a:br>
            <a:r>
              <a:rPr lang="en-US" altLang="ko-KR" sz="1800" dirty="0">
                <a:latin typeface="+mj-lt"/>
                <a:ea typeface="굴림" pitchFamily="50" charset="-127"/>
              </a:rPr>
              <a:t> </a:t>
            </a:r>
            <a:r>
              <a:rPr lang="en-US" altLang="ko-KR" sz="1800" dirty="0">
                <a:latin typeface="+mj-lt"/>
                <a:ea typeface="굴림" pitchFamily="50" charset="-127"/>
                <a:cs typeface="Arial" pitchFamily="34" charset="0"/>
              </a:rPr>
              <a:t>→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a</a:t>
            </a:r>
            <a:r>
              <a:rPr lang="en-US" altLang="ko-KR" sz="1800" dirty="0">
                <a:latin typeface="+mj-lt"/>
                <a:ea typeface="굴림" pitchFamily="50" charset="-127"/>
              </a:rPr>
              <a:t> is no worse than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b</a:t>
            </a:r>
            <a:r>
              <a:rPr lang="en-US" altLang="ko-KR" sz="1800" dirty="0">
                <a:latin typeface="+mj-lt"/>
                <a:ea typeface="굴림" pitchFamily="50" charset="-127"/>
              </a:rPr>
              <a:t> on all dimensions.</a:t>
            </a:r>
          </a:p>
        </p:txBody>
      </p:sp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4884738" y="4027488"/>
            <a:ext cx="129540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>
                <a:latin typeface="+mj-lt"/>
                <a:ea typeface="굴림" pitchFamily="50" charset="-127"/>
              </a:rPr>
              <a:t>dominates</a:t>
            </a: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4217988" y="4772025"/>
            <a:ext cx="4548187" cy="646113"/>
          </a:xfrm>
          <a:prstGeom prst="rect">
            <a:avLst/>
          </a:prstGeom>
          <a:noFill/>
          <a:ln w="9525" algn="ctr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+mj-ea"/>
              </a:rPr>
              <a:t>a</a:t>
            </a:r>
            <a:r>
              <a:rPr lang="en-US" altLang="ko-KR" sz="1800" dirty="0">
                <a:latin typeface="+mj-lt"/>
                <a:ea typeface="+mj-ea"/>
              </a:rPr>
              <a:t> is </a:t>
            </a:r>
            <a:r>
              <a:rPr lang="en-US" altLang="ko-KR" sz="1800" b="1" dirty="0">
                <a:solidFill>
                  <a:srgbClr val="C00000"/>
                </a:solidFill>
                <a:latin typeface="+mj-lt"/>
                <a:ea typeface="+mj-ea"/>
              </a:rPr>
              <a:t>incomparable</a:t>
            </a:r>
            <a:r>
              <a:rPr lang="en-US" altLang="ko-KR" sz="1800" dirty="0">
                <a:latin typeface="+mj-lt"/>
                <a:ea typeface="+mj-ea"/>
              </a:rPr>
              <a:t> with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+mj-ea"/>
              </a:rPr>
              <a:t>b</a:t>
            </a:r>
            <a:r>
              <a:rPr lang="en-US" altLang="ko-KR" sz="1800" dirty="0">
                <a:latin typeface="+mj-lt"/>
                <a:ea typeface="+mj-ea"/>
              </a:rPr>
              <a:t>.</a:t>
            </a:r>
            <a:br>
              <a:rPr lang="en-US" altLang="ko-KR" sz="1800" dirty="0">
                <a:latin typeface="+mj-lt"/>
                <a:ea typeface="+mj-ea"/>
              </a:rPr>
            </a:br>
            <a:r>
              <a:rPr lang="en-US" altLang="ko-KR" sz="1800" dirty="0">
                <a:latin typeface="+mj-lt"/>
                <a:ea typeface="+mj-ea"/>
              </a:rPr>
              <a:t> </a:t>
            </a:r>
            <a:r>
              <a:rPr lang="en-US" altLang="ko-KR" sz="1800" dirty="0">
                <a:latin typeface="+mj-lt"/>
                <a:ea typeface="+mj-ea"/>
                <a:cs typeface="Arial" pitchFamily="34" charset="0"/>
              </a:rPr>
              <a:t>→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+mj-ea"/>
              </a:rPr>
              <a:t>a</a:t>
            </a:r>
            <a:r>
              <a:rPr lang="en-US" altLang="ko-KR" sz="1800" dirty="0">
                <a:latin typeface="+mj-lt"/>
                <a:ea typeface="+mj-ea"/>
              </a:rPr>
              <a:t> is not dominated by </a:t>
            </a:r>
            <a:r>
              <a:rPr lang="en-US" altLang="ko-KR" sz="1800" dirty="0">
                <a:solidFill>
                  <a:srgbClr val="0000FF"/>
                </a:solidFill>
                <a:latin typeface="+mj-lt"/>
                <a:ea typeface="+mj-ea"/>
              </a:rPr>
              <a:t>b</a:t>
            </a:r>
            <a:r>
              <a:rPr lang="en-US" altLang="ko-KR" sz="1800" dirty="0">
                <a:latin typeface="+mj-lt"/>
                <a:ea typeface="+mj-ea"/>
              </a:rPr>
              <a:t> and vice versa.</a:t>
            </a:r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4878388" y="5683250"/>
            <a:ext cx="247173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>
                <a:latin typeface="+mj-lt"/>
                <a:ea typeface="굴림" pitchFamily="50" charset="-127"/>
              </a:rPr>
              <a:t>is incomparable with </a:t>
            </a:r>
          </a:p>
        </p:txBody>
      </p:sp>
      <p:pic>
        <p:nvPicPr>
          <p:cNvPr id="8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3825875"/>
            <a:ext cx="346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 descr="C:\Users\Jongwuk\Desktop\57210487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3825" y="38131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C:\Users\Jongwuk\Desktop\555685243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5988" y="38417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3" descr="C:\Users\Jongwuk\Desktop\55626247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463" y="38227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9" descr="C:\Users\Jongwuk\Desktop\554440781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4675" y="3851275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5464175"/>
            <a:ext cx="3444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C:\Users\Jongwuk\Desktop\560274380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54864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C:\Users\Jongwuk\Desktop\test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7888" y="5486400"/>
            <a:ext cx="32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40"/>
          <p:cNvSpPr>
            <a:spLocks noChangeShapeType="1"/>
          </p:cNvSpPr>
          <p:nvPr/>
        </p:nvSpPr>
        <p:spPr bwMode="auto">
          <a:xfrm flipV="1">
            <a:off x="841375" y="3200400"/>
            <a:ext cx="0" cy="2519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+mj-lt"/>
              <a:ea typeface="굴림" pitchFamily="50" charset="-127"/>
            </a:endParaRPr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841375" y="5715000"/>
            <a:ext cx="2819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+mj-lt"/>
              <a:ea typeface="굴림" pitchFamily="50" charset="-127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835696" y="5764213"/>
            <a:ext cx="8905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궁서" pitchFamily="18" charset="-127"/>
              </a:rPr>
              <a:t>Price</a:t>
            </a: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3106738" y="4784725"/>
            <a:ext cx="685800" cy="5969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196975" y="3205163"/>
            <a:ext cx="687388" cy="719137"/>
          </a:xfrm>
          <a:prstGeom prst="rect">
            <a:avLst/>
          </a:prstGeom>
          <a:solidFill>
            <a:schemeClr val="tx2">
              <a:alpha val="7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878013" y="3190875"/>
            <a:ext cx="1909762" cy="159385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 rot="10800000">
            <a:off x="391775" y="4066902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i="1" dirty="0">
                <a:solidFill>
                  <a:srgbClr val="0000FF"/>
                </a:solidFill>
                <a:latin typeface="+mj-lt"/>
                <a:ea typeface="궁서" pitchFamily="18" charset="-127"/>
              </a:rPr>
              <a:t>Weight</a:t>
            </a:r>
          </a:p>
        </p:txBody>
      </p:sp>
      <p:pic>
        <p:nvPicPr>
          <p:cNvPr id="23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4411663"/>
            <a:ext cx="377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C:\Users\Jongwuk\Desktop\iphone-3gs-pr-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863" y="4541838"/>
            <a:ext cx="431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6" descr="C:\Users\Jongwuk\Desktop\57210487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41227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1" descr="C:\Users\Jongwuk\Desktop\555685243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1513" y="3697288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3" descr="C:\Users\Jongwuk\Desktop\55626247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9425" y="3452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2" descr="C:\Users\Jongwuk\Desktop\565499024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6838" y="31019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9" descr="C:\Users\Jongwuk\Desktop\554440781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8550" y="3162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:\Users\Jongwuk\Desktop\560274380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5725" y="4808538"/>
            <a:ext cx="769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:\Users\Jongwuk\Desktop\test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2513" y="3530600"/>
            <a:ext cx="34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475656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</a:t>
            </a:r>
            <a:endParaRPr lang="ko-KR" altLang="en-US" b="1" dirty="0"/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 rot="10800000">
            <a:off x="410488" y="2981325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dirty="0"/>
              <a:t>heavy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 rot="10800000">
            <a:off x="395536" y="5147022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/>
              <a:t>light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3295650" y="5755159"/>
            <a:ext cx="5827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atin typeface="+mj-lt"/>
                <a:ea typeface="궁서" pitchFamily="18" charset="-127"/>
              </a:rPr>
              <a:t>high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755576" y="5755159"/>
            <a:ext cx="60255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atin typeface="+mj-lt"/>
                <a:ea typeface="궁서" pitchFamily="18" charset="-127"/>
              </a:rPr>
              <a:t>low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Subspace Skyline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What if users may issue skyline queries based on arbitrary subsets of dimensions?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Subspace </a:t>
            </a:r>
            <a:r>
              <a:rPr lang="en-US" altLang="ko-KR" b="1" dirty="0">
                <a:solidFill>
                  <a:srgbClr val="C00000"/>
                </a:solidFill>
              </a:rPr>
              <a:t>skylines</a:t>
            </a:r>
            <a:r>
              <a:rPr lang="en-US" altLang="ko-KR" dirty="0"/>
              <a:t> can vary </a:t>
            </a:r>
            <a:r>
              <a:rPr lang="en-US" altLang="ko-KR" dirty="0" smtClean="0"/>
              <a:t>significantly, </a:t>
            </a:r>
            <a:r>
              <a:rPr lang="en-US" altLang="ko-KR" dirty="0"/>
              <a:t>depending on </a:t>
            </a:r>
            <a:r>
              <a:rPr lang="en-US" altLang="ko-KR" b="1" dirty="0">
                <a:solidFill>
                  <a:srgbClr val="0000FF"/>
                </a:solidFill>
              </a:rPr>
              <a:t>user-specific </a:t>
            </a:r>
            <a:r>
              <a:rPr lang="en-US" altLang="ko-KR" b="1" dirty="0" smtClean="0">
                <a:solidFill>
                  <a:srgbClr val="0000FF"/>
                </a:solidFill>
              </a:rPr>
              <a:t>preferences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&lt;price, weight&gt;, &lt;price, LCD size&gt;,  &lt;LCD size, weight&gt;,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>
            <a:off x="1403648" y="5723964"/>
            <a:ext cx="3054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Skyline on </a:t>
            </a:r>
            <a:r>
              <a:rPr lang="en-US" altLang="ko-KR" dirty="0" smtClean="0">
                <a:sym typeface="Symbol" pitchFamily="18" charset="2"/>
              </a:rPr>
              <a:t></a:t>
            </a:r>
            <a:r>
              <a:rPr lang="en-US" altLang="ko-KR" b="1" i="1" dirty="0" smtClean="0">
                <a:solidFill>
                  <a:srgbClr val="C00000"/>
                </a:solidFill>
                <a:latin typeface="Times New Roman" pitchFamily="18" charset="0"/>
              </a:rPr>
              <a:t>Price</a:t>
            </a:r>
            <a:r>
              <a:rPr lang="en-US" altLang="ko-KR" i="1" dirty="0" smtClean="0">
                <a:latin typeface="Times New Roman" pitchFamily="18" charset="0"/>
              </a:rPr>
              <a:t>, </a:t>
            </a: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Weight</a:t>
            </a:r>
            <a:r>
              <a:rPr lang="en-US" altLang="ko-KR" dirty="0" smtClean="0">
                <a:latin typeface="Times New Roman" pitchFamily="18" charset="0"/>
                <a:sym typeface="Symbol" pitchFamily="18" charset="2"/>
              </a:rPr>
              <a:t></a:t>
            </a:r>
            <a:endParaRPr lang="en-US" altLang="ko-KR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 flipV="1">
            <a:off x="1205176" y="2759298"/>
            <a:ext cx="0" cy="2519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+mj-lt"/>
              <a:ea typeface="굴림" pitchFamily="50" charset="-127"/>
            </a:endParaRPr>
          </a:p>
        </p:txBody>
      </p:sp>
      <p:sp>
        <p:nvSpPr>
          <p:cNvPr id="95" name="Line 41"/>
          <p:cNvSpPr>
            <a:spLocks noChangeShapeType="1"/>
          </p:cNvSpPr>
          <p:nvPr/>
        </p:nvSpPr>
        <p:spPr bwMode="auto">
          <a:xfrm>
            <a:off x="1205176" y="5273898"/>
            <a:ext cx="2819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+mj-lt"/>
              <a:ea typeface="굴림" pitchFamily="50" charset="-127"/>
            </a:endParaRPr>
          </a:p>
        </p:txBody>
      </p:sp>
      <p:sp>
        <p:nvSpPr>
          <p:cNvPr id="96" name="Text Box 49"/>
          <p:cNvSpPr txBox="1">
            <a:spLocks noChangeArrowheads="1"/>
          </p:cNvSpPr>
          <p:nvPr/>
        </p:nvSpPr>
        <p:spPr bwMode="auto">
          <a:xfrm>
            <a:off x="2199497" y="5323111"/>
            <a:ext cx="8905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궁서" pitchFamily="18" charset="-127"/>
              </a:rPr>
              <a:t>Price</a:t>
            </a:r>
          </a:p>
        </p:txBody>
      </p:sp>
      <p:sp>
        <p:nvSpPr>
          <p:cNvPr id="100" name="Text Box 50"/>
          <p:cNvSpPr txBox="1">
            <a:spLocks noChangeArrowheads="1"/>
          </p:cNvSpPr>
          <p:nvPr/>
        </p:nvSpPr>
        <p:spPr bwMode="auto">
          <a:xfrm rot="10800000">
            <a:off x="755576" y="3625800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i="1" dirty="0">
                <a:solidFill>
                  <a:srgbClr val="0000FF"/>
                </a:solidFill>
                <a:latin typeface="+mj-lt"/>
                <a:ea typeface="궁서" pitchFamily="18" charset="-127"/>
              </a:rPr>
              <a:t>Weight</a:t>
            </a:r>
          </a:p>
        </p:txBody>
      </p:sp>
      <p:pic>
        <p:nvPicPr>
          <p:cNvPr id="101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351" y="3970561"/>
            <a:ext cx="321493" cy="6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6" descr="C:\Users\Jongwuk\Desktop\57210487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376" y="358003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41" descr="C:\Users\Jongwuk\Desktop\555685243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5314" y="3256186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43" descr="C:\Users\Jongwuk\Desktop\55626247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226" y="3011711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42" descr="C:\Users\Jongwuk\Desktop\565499024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639" y="266087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9" descr="C:\Users\Jongwuk\Desktop\554440781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2351" y="272119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 Box 50"/>
          <p:cNvSpPr txBox="1">
            <a:spLocks noChangeArrowheads="1"/>
          </p:cNvSpPr>
          <p:nvPr/>
        </p:nvSpPr>
        <p:spPr bwMode="auto">
          <a:xfrm rot="10800000">
            <a:off x="774289" y="2540223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dirty="0"/>
              <a:t>heavy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12" name="Text Box 50"/>
          <p:cNvSpPr txBox="1">
            <a:spLocks noChangeArrowheads="1"/>
          </p:cNvSpPr>
          <p:nvPr/>
        </p:nvSpPr>
        <p:spPr bwMode="auto">
          <a:xfrm rot="10800000">
            <a:off x="759337" y="4705920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/>
              <a:t>light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3659451" y="5314057"/>
            <a:ext cx="5827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atin typeface="+mj-lt"/>
                <a:ea typeface="궁서" pitchFamily="18" charset="-127"/>
              </a:rPr>
              <a:t>high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14" name="Text Box 49"/>
          <p:cNvSpPr txBox="1">
            <a:spLocks noChangeArrowheads="1"/>
          </p:cNvSpPr>
          <p:nvPr/>
        </p:nvSpPr>
        <p:spPr bwMode="auto">
          <a:xfrm>
            <a:off x="1119377" y="5314057"/>
            <a:ext cx="60255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atin typeface="+mj-lt"/>
                <a:ea typeface="궁서" pitchFamily="18" charset="-127"/>
              </a:rPr>
              <a:t>low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15" name="Text Box 122"/>
          <p:cNvSpPr txBox="1">
            <a:spLocks noChangeArrowheads="1"/>
          </p:cNvSpPr>
          <p:nvPr/>
        </p:nvSpPr>
        <p:spPr bwMode="auto">
          <a:xfrm>
            <a:off x="5117478" y="5723964"/>
            <a:ext cx="3054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Skyline on </a:t>
            </a:r>
            <a:r>
              <a:rPr lang="en-US" altLang="ko-KR" dirty="0" smtClean="0">
                <a:sym typeface="Symbol" pitchFamily="18" charset="2"/>
              </a:rPr>
              <a:t></a:t>
            </a:r>
            <a:r>
              <a:rPr lang="en-US" altLang="ko-KR" b="1" i="1" dirty="0" smtClean="0">
                <a:solidFill>
                  <a:srgbClr val="C00000"/>
                </a:solidFill>
                <a:latin typeface="Times New Roman" pitchFamily="18" charset="0"/>
              </a:rPr>
              <a:t>Price</a:t>
            </a:r>
            <a:r>
              <a:rPr lang="en-US" altLang="ko-KR" i="1" dirty="0" smtClean="0">
                <a:latin typeface="Times New Roman" pitchFamily="18" charset="0"/>
              </a:rPr>
              <a:t>, </a:t>
            </a:r>
            <a:r>
              <a:rPr lang="en-US" altLang="ko-KR" b="1" i="1" dirty="0" smtClean="0">
                <a:solidFill>
                  <a:srgbClr val="FF33CC"/>
                </a:solidFill>
                <a:latin typeface="Times New Roman" pitchFamily="18" charset="0"/>
              </a:rPr>
              <a:t>LCD size</a:t>
            </a:r>
            <a:r>
              <a:rPr lang="en-US" altLang="ko-KR" dirty="0" smtClean="0">
                <a:latin typeface="Times New Roman" pitchFamily="18" charset="0"/>
                <a:sym typeface="Symbol" pitchFamily="18" charset="2"/>
              </a:rPr>
              <a:t></a:t>
            </a:r>
            <a:endParaRPr lang="en-US" altLang="ko-KR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 flipV="1">
            <a:off x="4919006" y="2759298"/>
            <a:ext cx="0" cy="2519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+mj-lt"/>
              <a:ea typeface="굴림" pitchFamily="50" charset="-127"/>
            </a:endParaRPr>
          </a:p>
        </p:txBody>
      </p:sp>
      <p:sp>
        <p:nvSpPr>
          <p:cNvPr id="117" name="Line 41"/>
          <p:cNvSpPr>
            <a:spLocks noChangeShapeType="1"/>
          </p:cNvSpPr>
          <p:nvPr/>
        </p:nvSpPr>
        <p:spPr bwMode="auto">
          <a:xfrm>
            <a:off x="4919006" y="5273898"/>
            <a:ext cx="2819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+mj-lt"/>
              <a:ea typeface="굴림" pitchFamily="50" charset="-127"/>
            </a:endParaRPr>
          </a:p>
        </p:txBody>
      </p:sp>
      <p:sp>
        <p:nvSpPr>
          <p:cNvPr id="118" name="Text Box 49"/>
          <p:cNvSpPr txBox="1">
            <a:spLocks noChangeArrowheads="1"/>
          </p:cNvSpPr>
          <p:nvPr/>
        </p:nvSpPr>
        <p:spPr bwMode="auto">
          <a:xfrm>
            <a:off x="5913327" y="5323111"/>
            <a:ext cx="8905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i="1" dirty="0">
                <a:solidFill>
                  <a:srgbClr val="C00000"/>
                </a:solidFill>
                <a:latin typeface="+mj-lt"/>
                <a:ea typeface="궁서" pitchFamily="18" charset="-127"/>
              </a:rPr>
              <a:t>Price</a:t>
            </a:r>
          </a:p>
        </p:txBody>
      </p:sp>
      <p:sp>
        <p:nvSpPr>
          <p:cNvPr id="119" name="Text Box 50"/>
          <p:cNvSpPr txBox="1">
            <a:spLocks noChangeArrowheads="1"/>
          </p:cNvSpPr>
          <p:nvPr/>
        </p:nvSpPr>
        <p:spPr bwMode="auto">
          <a:xfrm rot="10800000">
            <a:off x="4469405" y="3335560"/>
            <a:ext cx="430887" cy="10204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defRPr/>
            </a:pPr>
            <a:r>
              <a:rPr lang="en-US" altLang="ko-KR" sz="1600" b="1" i="1" dirty="0" smtClean="0">
                <a:solidFill>
                  <a:srgbClr val="FF33CC"/>
                </a:solidFill>
                <a:latin typeface="+mj-lt"/>
                <a:ea typeface="궁서" pitchFamily="18" charset="-127"/>
              </a:rPr>
              <a:t>LCD size</a:t>
            </a:r>
            <a:endParaRPr lang="en-US" altLang="ko-KR" sz="1600" b="1" i="1" dirty="0">
              <a:solidFill>
                <a:srgbClr val="FF33CC"/>
              </a:solidFill>
              <a:latin typeface="+mj-lt"/>
              <a:ea typeface="궁서" pitchFamily="18" charset="-127"/>
            </a:endParaRPr>
          </a:p>
        </p:txBody>
      </p:sp>
      <p:pic>
        <p:nvPicPr>
          <p:cNvPr id="121" name="Picture 36" descr="C:\Users\Jongwuk\Desktop\57210487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26" y="325618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41" descr="C:\Users\Jongwuk\Desktop\555685243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5643" y="3933428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3" descr="C:\Users\Jongwuk\Desktop\55626247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6110" y="389099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42" descr="C:\Users\Jongwuk\Desktop\565499024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0671" y="2721198"/>
            <a:ext cx="5953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39" descr="C:\Users\Jongwuk\Desktop\554440781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5984" y="327040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33" descr="C:\Users\Jongwuk\Desktop\test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702" y="3397901"/>
            <a:ext cx="315367" cy="6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 Box 50"/>
          <p:cNvSpPr txBox="1">
            <a:spLocks noChangeArrowheads="1"/>
          </p:cNvSpPr>
          <p:nvPr/>
        </p:nvSpPr>
        <p:spPr bwMode="auto">
          <a:xfrm rot="10800000">
            <a:off x="4488119" y="2540223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/>
              <a:t>small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29" name="Text Box 50"/>
          <p:cNvSpPr txBox="1">
            <a:spLocks noChangeArrowheads="1"/>
          </p:cNvSpPr>
          <p:nvPr/>
        </p:nvSpPr>
        <p:spPr bwMode="auto">
          <a:xfrm rot="10800000">
            <a:off x="4473167" y="4705920"/>
            <a:ext cx="4308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/>
              <a:t>big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30" name="Text Box 49"/>
          <p:cNvSpPr txBox="1">
            <a:spLocks noChangeArrowheads="1"/>
          </p:cNvSpPr>
          <p:nvPr/>
        </p:nvSpPr>
        <p:spPr bwMode="auto">
          <a:xfrm>
            <a:off x="7373281" y="5314057"/>
            <a:ext cx="5827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atin typeface="+mj-lt"/>
                <a:ea typeface="궁서" pitchFamily="18" charset="-127"/>
              </a:rPr>
              <a:t>high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sp>
        <p:nvSpPr>
          <p:cNvPr id="131" name="Text Box 49"/>
          <p:cNvSpPr txBox="1">
            <a:spLocks noChangeArrowheads="1"/>
          </p:cNvSpPr>
          <p:nvPr/>
        </p:nvSpPr>
        <p:spPr bwMode="auto">
          <a:xfrm>
            <a:off x="4833207" y="5314057"/>
            <a:ext cx="602556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atin typeface="+mj-lt"/>
                <a:ea typeface="궁서" pitchFamily="18" charset="-127"/>
              </a:rPr>
              <a:t>low</a:t>
            </a:r>
            <a:endParaRPr lang="en-US" altLang="ko-KR" sz="1600" b="1" dirty="0">
              <a:latin typeface="+mj-lt"/>
              <a:ea typeface="궁서" pitchFamily="18" charset="-127"/>
            </a:endParaRPr>
          </a:p>
        </p:txBody>
      </p:sp>
      <p:cxnSp>
        <p:nvCxnSpPr>
          <p:cNvPr id="6" name="꺾인 연결선 5"/>
          <p:cNvCxnSpPr>
            <a:stCxn id="101" idx="3"/>
          </p:cNvCxnSpPr>
          <p:nvPr/>
        </p:nvCxnSpPr>
        <p:spPr>
          <a:xfrm>
            <a:off x="2418844" y="4275845"/>
            <a:ext cx="1531988" cy="435193"/>
          </a:xfrm>
          <a:prstGeom prst="bentConnector3">
            <a:avLst>
              <a:gd name="adj1" fmla="val 6085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꺾인 연결선 131"/>
          <p:cNvCxnSpPr>
            <a:stCxn id="101" idx="0"/>
            <a:endCxn id="133" idx="3"/>
          </p:cNvCxnSpPr>
          <p:nvPr/>
        </p:nvCxnSpPr>
        <p:spPr>
          <a:xfrm rot="16200000" flipV="1">
            <a:off x="1700905" y="3413367"/>
            <a:ext cx="578222" cy="53616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33" descr="C:\Users\Jongwuk\Desktop\test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6314" y="3089498"/>
            <a:ext cx="305619" cy="60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Freeform 111"/>
          <p:cNvSpPr>
            <a:spLocks/>
          </p:cNvSpPr>
          <p:nvPr/>
        </p:nvSpPr>
        <p:spPr bwMode="auto">
          <a:xfrm>
            <a:off x="5498442" y="2921632"/>
            <a:ext cx="2349728" cy="1964507"/>
          </a:xfrm>
          <a:custGeom>
            <a:avLst/>
            <a:gdLst>
              <a:gd name="T0" fmla="*/ 0 w 1248"/>
              <a:gd name="T1" fmla="*/ 0 h 1056"/>
              <a:gd name="T2" fmla="*/ 0 w 1248"/>
              <a:gd name="T3" fmla="*/ 2147483647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2147483647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056"/>
              <a:gd name="T17" fmla="*/ 1248 w 124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056">
                <a:moveTo>
                  <a:pt x="0" y="0"/>
                </a:moveTo>
                <a:lnTo>
                  <a:pt x="0" y="768"/>
                </a:lnTo>
                <a:lnTo>
                  <a:pt x="288" y="768"/>
                </a:lnTo>
                <a:lnTo>
                  <a:pt x="288" y="1056"/>
                </a:lnTo>
                <a:lnTo>
                  <a:pt x="1248" y="10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136" name="Picture 35" descr="C:\Users\Jongwuk\Desktop\560274380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1509" y="4538698"/>
            <a:ext cx="585120" cy="58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44" descr="C:\Users\Jongwuk\Desktop\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878" y="4023467"/>
            <a:ext cx="293636" cy="5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35" descr="C:\Users\Jongwuk\Desktop\560274380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9526" y="4367436"/>
            <a:ext cx="703610" cy="7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직선 연결선 24"/>
          <p:cNvCxnSpPr>
            <a:stCxn id="133" idx="0"/>
          </p:cNvCxnSpPr>
          <p:nvPr/>
        </p:nvCxnSpPr>
        <p:spPr>
          <a:xfrm flipH="1" flipV="1">
            <a:off x="1569123" y="2540223"/>
            <a:ext cx="1" cy="549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a </a:t>
            </a:r>
            <a:r>
              <a:rPr lang="en-US" altLang="ko-KR" dirty="0" err="1" smtClean="0"/>
              <a:t>Skycube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A </a:t>
            </a:r>
            <a:r>
              <a:rPr lang="en-US" altLang="ko-KR" dirty="0" err="1" smtClean="0">
                <a:solidFill>
                  <a:srgbClr val="C00000"/>
                </a:solidFill>
                <a:ea typeface="굴림" charset="-127"/>
              </a:rPr>
              <a:t>skycube</a:t>
            </a:r>
            <a:r>
              <a:rPr lang="en-US" altLang="ko-KR" dirty="0" smtClean="0">
                <a:ea typeface="굴림" charset="-127"/>
              </a:rPr>
              <a:t> is the collection of </a:t>
            </a:r>
            <a:r>
              <a:rPr lang="en-US" altLang="ko-KR" dirty="0" smtClean="0">
                <a:solidFill>
                  <a:srgbClr val="C00000"/>
                </a:solidFill>
                <a:ea typeface="굴림" charset="-127"/>
              </a:rPr>
              <a:t>all</a:t>
            </a:r>
            <a:r>
              <a:rPr lang="en-US" altLang="ko-KR" dirty="0" smtClean="0">
                <a:ea typeface="굴림" charset="-127"/>
              </a:rPr>
              <a:t> possible subspace skylines.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A </a:t>
            </a:r>
            <a:r>
              <a:rPr lang="en-US" altLang="ko-KR" i="1" dirty="0" smtClean="0">
                <a:latin typeface="Times New Roman" pitchFamily="18" charset="0"/>
                <a:ea typeface="굴림" charset="-127"/>
              </a:rPr>
              <a:t>d</a:t>
            </a:r>
            <a:r>
              <a:rPr lang="en-US" altLang="ko-KR" dirty="0" smtClean="0">
                <a:ea typeface="굴림" charset="-127"/>
              </a:rPr>
              <a:t>-dimensional space contains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en-US" altLang="ko-KR" b="1" dirty="0" smtClean="0">
                <a:solidFill>
                  <a:srgbClr val="C00000"/>
                </a:solidFill>
                <a:latin typeface="Times New Roman" pitchFamily="18" charset="0"/>
                <a:ea typeface="굴림" charset="-127"/>
              </a:rPr>
              <a:t>2</a:t>
            </a:r>
            <a:r>
              <a:rPr lang="en-US" altLang="ko-KR" b="1" i="1" baseline="30000" dirty="0" smtClean="0">
                <a:solidFill>
                  <a:srgbClr val="C00000"/>
                </a:solidFill>
                <a:latin typeface="Times New Roman" pitchFamily="18" charset="0"/>
                <a:ea typeface="굴림" charset="-127"/>
              </a:rPr>
              <a:t>d</a:t>
            </a:r>
            <a:r>
              <a:rPr lang="en-US" altLang="ko-KR" b="1" dirty="0" smtClean="0">
                <a:solidFill>
                  <a:srgbClr val="C00000"/>
                </a:solidFill>
                <a:latin typeface="Times New Roman" pitchFamily="18" charset="0"/>
                <a:ea typeface="굴림" charset="-127"/>
              </a:rPr>
              <a:t> - 1</a:t>
            </a:r>
            <a:r>
              <a:rPr lang="en-US" altLang="ko-KR" b="1" dirty="0" smtClean="0">
                <a:solidFill>
                  <a:srgbClr val="C00000"/>
                </a:solidFill>
                <a:ea typeface="굴림" charset="-127"/>
              </a:rPr>
              <a:t> subspaces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Naïve approach: serially compute skylines for each subspace.</a:t>
            </a:r>
          </a:p>
          <a:p>
            <a:pPr lvl="1">
              <a:lnSpc>
                <a:spcPct val="80000"/>
              </a:lnSpc>
            </a:pPr>
            <a:r>
              <a:rPr lang="en-US" altLang="ko-KR" i="1" dirty="0" smtClean="0">
                <a:ea typeface="굴림" charset="-127"/>
              </a:rPr>
              <a:t>Is it possible to reuse subspace skyline computation?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5" name="그룹 154"/>
          <p:cNvGrpSpPr>
            <a:grpSpLocks/>
          </p:cNvGrpSpPr>
          <p:nvPr/>
        </p:nvGrpSpPr>
        <p:grpSpPr bwMode="auto">
          <a:xfrm>
            <a:off x="6297934" y="2353419"/>
            <a:ext cx="2522538" cy="2228850"/>
            <a:chOff x="5938709" y="2668771"/>
            <a:chExt cx="2522324" cy="2228911"/>
          </a:xfrm>
        </p:grpSpPr>
        <p:sp>
          <p:nvSpPr>
            <p:cNvPr id="6" name="직사각형 40"/>
            <p:cNvSpPr>
              <a:spLocks noChangeArrowheads="1"/>
            </p:cNvSpPr>
            <p:nvPr/>
          </p:nvSpPr>
          <p:spPr bwMode="auto">
            <a:xfrm>
              <a:off x="6717652" y="2668771"/>
              <a:ext cx="9973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1</a:t>
              </a:r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2</a:t>
              </a:r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3</a:t>
              </a:r>
              <a:endParaRPr lang="ko-KR" altLang="en-US"/>
            </a:p>
          </p:txBody>
        </p:sp>
        <p:cxnSp>
          <p:nvCxnSpPr>
            <p:cNvPr id="7" name="직선 연결선 42"/>
            <p:cNvCxnSpPr>
              <a:cxnSpLocks noChangeShapeType="1"/>
              <a:stCxn id="6" idx="2"/>
              <a:endCxn id="10" idx="0"/>
            </p:cNvCxnSpPr>
            <p:nvPr/>
          </p:nvCxnSpPr>
          <p:spPr bwMode="auto">
            <a:xfrm rot="5400000">
              <a:off x="6563788" y="2807044"/>
              <a:ext cx="390723" cy="91439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직선 연결선 44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 rot="16200000" flipH="1">
              <a:off x="7453471" y="2831757"/>
              <a:ext cx="407198" cy="881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직선 연결선 52"/>
            <p:cNvCxnSpPr>
              <a:cxnSpLocks noChangeShapeType="1"/>
              <a:endCxn id="11" idx="0"/>
            </p:cNvCxnSpPr>
            <p:nvPr/>
          </p:nvCxnSpPr>
          <p:spPr bwMode="auto">
            <a:xfrm rot="5400000">
              <a:off x="7002308" y="3290872"/>
              <a:ext cx="391009" cy="411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" name="직사각형 53"/>
            <p:cNvSpPr>
              <a:spLocks noChangeArrowheads="1"/>
            </p:cNvSpPr>
            <p:nvPr/>
          </p:nvSpPr>
          <p:spPr bwMode="auto">
            <a:xfrm>
              <a:off x="5938709" y="3459604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1</a:t>
              </a:r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2</a:t>
              </a:r>
              <a:endParaRPr lang="ko-KR" altLang="en-US"/>
            </a:p>
          </p:txBody>
        </p:sp>
        <p:sp>
          <p:nvSpPr>
            <p:cNvPr id="11" name="직사각형 54"/>
            <p:cNvSpPr>
              <a:spLocks noChangeArrowheads="1"/>
            </p:cNvSpPr>
            <p:nvPr/>
          </p:nvSpPr>
          <p:spPr bwMode="auto">
            <a:xfrm>
              <a:off x="6832511" y="3488436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1</a:t>
              </a:r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3</a:t>
              </a:r>
              <a:endParaRPr lang="ko-KR" altLang="en-US"/>
            </a:p>
          </p:txBody>
        </p:sp>
        <p:sp>
          <p:nvSpPr>
            <p:cNvPr id="12" name="직사각형 55"/>
            <p:cNvSpPr>
              <a:spLocks noChangeArrowheads="1"/>
            </p:cNvSpPr>
            <p:nvPr/>
          </p:nvSpPr>
          <p:spPr bwMode="auto">
            <a:xfrm>
              <a:off x="7734552" y="3476079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2</a:t>
              </a:r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3</a:t>
              </a:r>
              <a:endParaRPr lang="ko-KR" altLang="en-US"/>
            </a:p>
          </p:txBody>
        </p:sp>
        <p:cxnSp>
          <p:nvCxnSpPr>
            <p:cNvPr id="13" name="직선 연결선 59"/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rot="5400000" flipH="1" flipV="1">
              <a:off x="5983021" y="4178643"/>
              <a:ext cx="63785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직사각형 61"/>
            <p:cNvSpPr>
              <a:spLocks noChangeArrowheads="1"/>
            </p:cNvSpPr>
            <p:nvPr/>
          </p:nvSpPr>
          <p:spPr bwMode="auto">
            <a:xfrm>
              <a:off x="6074163" y="4497572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1</a:t>
              </a:r>
              <a:endParaRPr lang="ko-KR" altLang="en-US"/>
            </a:p>
          </p:txBody>
        </p:sp>
        <p:sp>
          <p:nvSpPr>
            <p:cNvPr id="15" name="직사각형 62"/>
            <p:cNvSpPr>
              <a:spLocks noChangeArrowheads="1"/>
            </p:cNvSpPr>
            <p:nvPr/>
          </p:nvSpPr>
          <p:spPr bwMode="auto">
            <a:xfrm>
              <a:off x="6976203" y="4493452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2</a:t>
              </a:r>
              <a:endParaRPr lang="ko-KR" altLang="en-US"/>
            </a:p>
          </p:txBody>
        </p:sp>
        <p:sp>
          <p:nvSpPr>
            <p:cNvPr id="16" name="직사각형 63"/>
            <p:cNvSpPr>
              <a:spLocks noChangeArrowheads="1"/>
            </p:cNvSpPr>
            <p:nvPr/>
          </p:nvSpPr>
          <p:spPr bwMode="auto">
            <a:xfrm>
              <a:off x="7870005" y="4497570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3</a:t>
              </a:r>
              <a:endParaRPr lang="ko-KR" altLang="en-US"/>
            </a:p>
          </p:txBody>
        </p:sp>
        <p:cxnSp>
          <p:nvCxnSpPr>
            <p:cNvPr id="17" name="직선 연결선 64"/>
            <p:cNvCxnSpPr>
              <a:cxnSpLocks noChangeShapeType="1"/>
              <a:stCxn id="15" idx="0"/>
              <a:endCxn id="10" idx="2"/>
            </p:cNvCxnSpPr>
            <p:nvPr/>
          </p:nvCxnSpPr>
          <p:spPr bwMode="auto">
            <a:xfrm rot="16200000" flipV="1">
              <a:off x="6436101" y="3725563"/>
              <a:ext cx="633738" cy="9020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직선 연결선 68"/>
            <p:cNvCxnSpPr>
              <a:cxnSpLocks noChangeShapeType="1"/>
              <a:stCxn id="11" idx="2"/>
              <a:endCxn id="14" idx="0"/>
            </p:cNvCxnSpPr>
            <p:nvPr/>
          </p:nvCxnSpPr>
          <p:spPr bwMode="auto">
            <a:xfrm rot="5400000">
              <a:off x="6444338" y="3746158"/>
              <a:ext cx="609026" cy="89380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직선 연결선 74"/>
            <p:cNvCxnSpPr>
              <a:cxnSpLocks noChangeShapeType="1"/>
              <a:stCxn id="11" idx="2"/>
              <a:endCxn id="16" idx="0"/>
            </p:cNvCxnSpPr>
            <p:nvPr/>
          </p:nvCxnSpPr>
          <p:spPr bwMode="auto">
            <a:xfrm rot="16200000" flipH="1">
              <a:off x="7342260" y="3742038"/>
              <a:ext cx="609024" cy="9020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직선 연결선 77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5400000" flipH="1" flipV="1">
              <a:off x="7342260" y="3737920"/>
              <a:ext cx="617263" cy="8938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직선 연결선 80"/>
            <p:cNvCxnSpPr>
              <a:cxnSpLocks noChangeShapeType="1"/>
              <a:stCxn id="16" idx="0"/>
              <a:endCxn id="12" idx="2"/>
            </p:cNvCxnSpPr>
            <p:nvPr/>
          </p:nvCxnSpPr>
          <p:spPr bwMode="auto">
            <a:xfrm rot="5400000" flipH="1" flipV="1">
              <a:off x="7787102" y="4186880"/>
              <a:ext cx="621381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2" name="그룹 156"/>
          <p:cNvGrpSpPr>
            <a:grpSpLocks/>
          </p:cNvGrpSpPr>
          <p:nvPr/>
        </p:nvGrpSpPr>
        <p:grpSpPr bwMode="auto">
          <a:xfrm>
            <a:off x="710381" y="2250231"/>
            <a:ext cx="2168525" cy="2470150"/>
            <a:chOff x="854689" y="2691198"/>
            <a:chExt cx="2168611" cy="2470150"/>
          </a:xfrm>
        </p:grpSpPr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1396327" y="2710248"/>
              <a:ext cx="533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Rectangle 129"/>
            <p:cNvSpPr>
              <a:spLocks noChangeArrowheads="1"/>
            </p:cNvSpPr>
            <p:nvPr/>
          </p:nvSpPr>
          <p:spPr bwMode="auto">
            <a:xfrm>
              <a:off x="2469295" y="2710248"/>
              <a:ext cx="533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854689" y="2995998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a        3        2        5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854689" y="3300798"/>
              <a:ext cx="2168611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b        4        7        2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854689" y="3605598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c        9        5        6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854689" y="3910398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d        4        6        1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854689" y="4205673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e        2        3        1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854689" y="4510473"/>
              <a:ext cx="2135659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f         6        1        3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854689" y="3929448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854689" y="2710248"/>
              <a:ext cx="2152135" cy="2438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854689" y="3015048"/>
              <a:ext cx="21521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854689" y="3319848"/>
              <a:ext cx="2152135" cy="8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854689" y="3616410"/>
              <a:ext cx="2152135" cy="8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854689" y="4539048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854689" y="4234248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854689" y="4843848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2996527" y="2710248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854689" y="4824798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   g        1        4        1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854689" y="2691198"/>
              <a:ext cx="2168611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i="1">
                  <a:solidFill>
                    <a:srgbClr val="0000FF"/>
                  </a:solidFill>
                  <a:latin typeface="Times New Roman" pitchFamily="18" charset="0"/>
                </a:rPr>
                <a:t>            D</a:t>
              </a:r>
              <a:r>
                <a:rPr lang="en-US" altLang="ko-KR" sz="1600" b="1" i="1" baseline="-250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r>
                <a:rPr lang="en-US" altLang="ko-KR" sz="1600" b="1" i="1">
                  <a:solidFill>
                    <a:srgbClr val="0000FF"/>
                  </a:solidFill>
                  <a:latin typeface="Times New Roman" pitchFamily="18" charset="0"/>
                </a:rPr>
                <a:t>      D</a:t>
              </a:r>
              <a:r>
                <a:rPr lang="en-US" altLang="ko-KR" sz="1600" b="1" i="1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altLang="ko-KR" sz="1600" b="1" i="1">
                  <a:solidFill>
                    <a:srgbClr val="0000FF"/>
                  </a:solidFill>
                  <a:latin typeface="Times New Roman" pitchFamily="18" charset="0"/>
                </a:rPr>
                <a:t>       D</a:t>
              </a:r>
              <a:r>
                <a:rPr lang="en-US" altLang="ko-KR" sz="1600" b="1" i="1" baseline="-25000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42" name="그룹 155"/>
          <p:cNvGrpSpPr>
            <a:grpSpLocks/>
          </p:cNvGrpSpPr>
          <p:nvPr/>
        </p:nvGrpSpPr>
        <p:grpSpPr bwMode="auto">
          <a:xfrm>
            <a:off x="3864743" y="2254994"/>
            <a:ext cx="2176463" cy="2470150"/>
            <a:chOff x="3330149" y="2695317"/>
            <a:chExt cx="2176858" cy="2470165"/>
          </a:xfrm>
        </p:grpSpPr>
        <p:sp>
          <p:nvSpPr>
            <p:cNvPr id="43" name="Rectangle 129"/>
            <p:cNvSpPr>
              <a:spLocks noChangeArrowheads="1"/>
            </p:cNvSpPr>
            <p:nvPr/>
          </p:nvSpPr>
          <p:spPr bwMode="auto">
            <a:xfrm>
              <a:off x="4407249" y="2714367"/>
              <a:ext cx="1079154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38396" y="3000117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1</a:t>
              </a:r>
              <a:r>
                <a:rPr lang="en-US" altLang="ko-KR" sz="1600" i="1">
                  <a:latin typeface="Times New Roman" pitchFamily="18" charset="0"/>
                </a:rPr>
                <a:t>	    g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3338396" y="3933567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3338396" y="2714367"/>
              <a:ext cx="2152135" cy="2438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338396" y="3019167"/>
              <a:ext cx="21521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3338396" y="3323967"/>
              <a:ext cx="2152135" cy="8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 flipV="1">
              <a:off x="3338396" y="3620529"/>
              <a:ext cx="2152135" cy="8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3338396" y="4543167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3338396" y="4238367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>
              <a:off x="3338396" y="4847967"/>
              <a:ext cx="215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5480234" y="2714367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338396" y="2695317"/>
              <a:ext cx="21686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i="1">
                  <a:solidFill>
                    <a:srgbClr val="0000FF"/>
                  </a:solidFill>
                  <a:latin typeface="Times New Roman" pitchFamily="18" charset="0"/>
                </a:rPr>
                <a:t>U	   SKY</a:t>
              </a:r>
              <a:r>
                <a:rPr lang="en-US" altLang="ko-KR" sz="1600" b="1" i="1" baseline="-25000">
                  <a:solidFill>
                    <a:srgbClr val="0000FF"/>
                  </a:solidFill>
                  <a:latin typeface="Times New Roman" pitchFamily="18" charset="0"/>
                </a:rPr>
                <a:t>U</a:t>
              </a:r>
              <a:r>
                <a:rPr lang="en-US" altLang="ko-KR" sz="1600" b="1" i="1">
                  <a:solidFill>
                    <a:srgbClr val="0000FF"/>
                  </a:solidFill>
                  <a:latin typeface="Times New Roman" pitchFamily="18" charset="0"/>
                </a:rPr>
                <a:t>(S)</a:t>
              </a:r>
              <a:endParaRPr lang="en-US" altLang="ko-KR" sz="1600" b="1" i="1" baseline="-25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334277" y="3309036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2</a:t>
              </a:r>
              <a:r>
                <a:rPr lang="en-US" altLang="ko-KR" sz="1600" i="1">
                  <a:latin typeface="Times New Roman" pitchFamily="18" charset="0"/>
                </a:rPr>
                <a:t>	    f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3330155" y="3609720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3</a:t>
              </a:r>
              <a:r>
                <a:rPr lang="en-US" altLang="ko-KR" sz="1600" i="1">
                  <a:latin typeface="Times New Roman" pitchFamily="18" charset="0"/>
                </a:rPr>
                <a:t>	    d, e, g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3334271" y="3926880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1</a:t>
              </a: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2 </a:t>
              </a:r>
              <a:r>
                <a:rPr lang="en-US" altLang="ko-KR" sz="1600" i="1">
                  <a:latin typeface="Times New Roman" pitchFamily="18" charset="0"/>
                </a:rPr>
                <a:t>	    a, e, f, g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3330149" y="4235802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1</a:t>
              </a: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3</a:t>
              </a:r>
              <a:r>
                <a:rPr lang="en-US" altLang="ko-KR" sz="1600" i="1">
                  <a:latin typeface="Times New Roman" pitchFamily="18" charset="0"/>
                </a:rPr>
                <a:t>	    g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3334265" y="4536486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2</a:t>
              </a: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3 </a:t>
              </a:r>
              <a:r>
                <a:rPr lang="en-US" altLang="ko-KR" sz="1600" i="1">
                  <a:latin typeface="Times New Roman" pitchFamily="18" charset="0"/>
                </a:rPr>
                <a:t>	    e, f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3338381" y="4828932"/>
              <a:ext cx="216037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1</a:t>
              </a: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2</a:t>
              </a:r>
              <a:r>
                <a:rPr lang="en-US" altLang="ko-KR" sz="1600" i="1">
                  <a:latin typeface="Times New Roman" pitchFamily="18" charset="0"/>
                </a:rPr>
                <a:t>D</a:t>
              </a:r>
              <a:r>
                <a:rPr lang="en-US" altLang="ko-KR" sz="1600" i="1" baseline="-25000">
                  <a:latin typeface="Times New Roman" pitchFamily="18" charset="0"/>
                </a:rPr>
                <a:t>3 </a:t>
              </a:r>
              <a:r>
                <a:rPr lang="en-US" altLang="ko-KR" sz="1600" i="1">
                  <a:latin typeface="Times New Roman" pitchFamily="18" charset="0"/>
                </a:rPr>
                <a:t>	    a, e, f, g</a:t>
              </a:r>
              <a:endParaRPr lang="en-US" altLang="ko-KR" sz="1600" i="1" baseline="-25000">
                <a:latin typeface="Times New Roman" pitchFamily="18" charset="0"/>
              </a:endParaRPr>
            </a:p>
          </p:txBody>
        </p:sp>
      </p:grp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851920" y="1938735"/>
            <a:ext cx="2168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>
                <a:latin typeface="Times New Roman" pitchFamily="18" charset="0"/>
              </a:rPr>
              <a:t>Dimension     Skyline</a:t>
            </a:r>
            <a:endParaRPr lang="en-US" altLang="ko-KR" sz="1600" i="1" baseline="-25000" dirty="0">
              <a:latin typeface="Times New Roman" pitchFamily="18" charset="0"/>
            </a:endParaRPr>
          </a:p>
        </p:txBody>
      </p:sp>
      <p:sp>
        <p:nvSpPr>
          <p:cNvPr id="62" name="오른쪽 화살표 158"/>
          <p:cNvSpPr>
            <a:spLocks noChangeArrowheads="1"/>
          </p:cNvSpPr>
          <p:nvPr/>
        </p:nvSpPr>
        <p:spPr bwMode="auto">
          <a:xfrm>
            <a:off x="3093218" y="3385294"/>
            <a:ext cx="554038" cy="376237"/>
          </a:xfrm>
          <a:prstGeom prst="rightArrow">
            <a:avLst>
              <a:gd name="adj1" fmla="val 50000"/>
              <a:gd name="adj2" fmla="val 50204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73819" y="1916832"/>
            <a:ext cx="2386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>
                <a:latin typeface="Times New Roman" pitchFamily="18" charset="0"/>
              </a:rPr>
              <a:t>           Price  Weight  Size</a:t>
            </a:r>
            <a:endParaRPr lang="en-US" altLang="ko-KR" sz="1600" i="1" baseline="-25000"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1960" y="14127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 err="1" smtClean="0">
                <a:solidFill>
                  <a:srgbClr val="C00000"/>
                </a:solidFill>
              </a:rPr>
              <a:t>Skycube</a:t>
            </a:r>
            <a:endParaRPr lang="ko-KR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39552" y="5939988"/>
            <a:ext cx="7015531" cy="36933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i="1" dirty="0" err="1" smtClean="0">
                <a:ea typeface="굴림" charset="-127"/>
              </a:rPr>
              <a:t>Yidong</a:t>
            </a:r>
            <a:r>
              <a:rPr lang="en-US" altLang="ko-KR" i="1" dirty="0" smtClean="0">
                <a:ea typeface="굴림" charset="-127"/>
              </a:rPr>
              <a:t> Yuan et al. “Efficient Computation of the Skyline Cube”, VLDB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endParaRPr lang="en-US" altLang="ko-KR" sz="3200" dirty="0" smtClean="0"/>
          </a:p>
          <a:p>
            <a:r>
              <a:rPr lang="en-US" altLang="ko-KR" sz="3200" dirty="0" err="1" smtClean="0"/>
              <a:t>Skycube</a:t>
            </a:r>
            <a:r>
              <a:rPr lang="en-US" altLang="ko-KR" sz="3200" dirty="0" smtClean="0"/>
              <a:t> Computation</a:t>
            </a:r>
          </a:p>
          <a:p>
            <a:endParaRPr lang="en-US" altLang="ko-KR" sz="3200" dirty="0" smtClean="0"/>
          </a:p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endParaRPr lang="en-US" altLang="ko-KR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en-US" altLang="ko-KR" sz="3200" dirty="0" smtClean="0"/>
          </a:p>
          <a:p>
            <a:endParaRPr lang="en-US" altLang="ko-KR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Strategies for Computing the </a:t>
            </a:r>
            <a:r>
              <a:rPr lang="en-US" altLang="ko-KR" dirty="0" err="1"/>
              <a:t>Skycube</a:t>
            </a:r>
            <a:r>
              <a:rPr lang="en-US" altLang="ko-KR" dirty="0"/>
              <a:t> </a:t>
            </a:r>
            <a:r>
              <a:rPr lang="en-US" altLang="ko-KR" dirty="0" smtClean="0"/>
              <a:t>(1 </a:t>
            </a:r>
            <a:r>
              <a:rPr lang="en-US" altLang="ko-KR" dirty="0"/>
              <a:t>/ 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  <a:ea typeface="굴림" charset="-127"/>
              </a:rPr>
              <a:t>Sharing result</a:t>
            </a:r>
            <a:r>
              <a:rPr lang="en-US" altLang="ko-KR" dirty="0">
                <a:ea typeface="굴림" charset="-127"/>
              </a:rPr>
              <a:t>: exploits </a:t>
            </a:r>
            <a:r>
              <a:rPr lang="en-US" altLang="ko-KR" dirty="0">
                <a:solidFill>
                  <a:srgbClr val="0000FF"/>
                </a:solidFill>
                <a:ea typeface="굴림" charset="-127"/>
              </a:rPr>
              <a:t>pre-computed </a:t>
            </a:r>
            <a:r>
              <a:rPr lang="en-US" altLang="ko-KR" dirty="0" smtClean="0">
                <a:solidFill>
                  <a:srgbClr val="0000FF"/>
                </a:solidFill>
                <a:ea typeface="굴림" charset="-127"/>
              </a:rPr>
              <a:t>subspace skylines</a:t>
            </a:r>
            <a:r>
              <a:rPr lang="en-US" altLang="ko-KR" dirty="0" smtClean="0">
                <a:ea typeface="굴림" charset="-127"/>
              </a:rPr>
              <a:t> </a:t>
            </a:r>
            <a:r>
              <a:rPr lang="en-US" altLang="ko-KR" dirty="0">
                <a:ea typeface="굴림" charset="-127"/>
              </a:rPr>
              <a:t>to compute </a:t>
            </a:r>
            <a:r>
              <a:rPr lang="en-US" altLang="ko-KR" dirty="0" smtClean="0">
                <a:ea typeface="굴림" charset="-127"/>
              </a:rPr>
              <a:t>another subspace skyline.</a:t>
            </a:r>
            <a:endParaRPr lang="en-US" altLang="ko-KR" dirty="0">
              <a:ea typeface="굴림" charset="-127"/>
            </a:endParaRPr>
          </a:p>
          <a:p>
            <a:pPr lvl="1"/>
            <a:r>
              <a:rPr lang="en-US" altLang="ko-KR" dirty="0"/>
              <a:t>If U </a:t>
            </a:r>
            <a:r>
              <a:rPr lang="en-US" altLang="ko-KR" dirty="0">
                <a:sym typeface="Symbol" pitchFamily="18" charset="2"/>
              </a:rPr>
              <a:t> </a:t>
            </a:r>
            <a:r>
              <a:rPr lang="en-US" altLang="ko-KR" dirty="0"/>
              <a:t>V, then </a:t>
            </a:r>
            <a:r>
              <a:rPr lang="en-US" altLang="ko-KR" dirty="0">
                <a:sym typeface="Symbol" pitchFamily="18" charset="2"/>
              </a:rPr>
              <a:t>SKY</a:t>
            </a:r>
            <a:r>
              <a:rPr lang="en-US" altLang="ko-KR" baseline="-25000" dirty="0">
                <a:sym typeface="Symbol" pitchFamily="18" charset="2"/>
              </a:rPr>
              <a:t>U</a:t>
            </a:r>
            <a:r>
              <a:rPr lang="en-US" altLang="ko-KR" dirty="0">
                <a:sym typeface="Symbol" pitchFamily="18" charset="2"/>
              </a:rPr>
              <a:t>(S)  SKY</a:t>
            </a:r>
            <a:r>
              <a:rPr lang="en-US" altLang="ko-KR" baseline="-25000" dirty="0">
                <a:sym typeface="Symbol" pitchFamily="18" charset="2"/>
              </a:rPr>
              <a:t>V</a:t>
            </a:r>
            <a:r>
              <a:rPr lang="en-US" altLang="ko-KR" dirty="0">
                <a:sym typeface="Symbol" pitchFamily="18" charset="2"/>
              </a:rPr>
              <a:t>(S) under </a:t>
            </a:r>
            <a:r>
              <a:rPr lang="en-US" altLang="ko-KR" b="1" i="1" dirty="0">
                <a:solidFill>
                  <a:srgbClr val="C00000"/>
                </a:solidFill>
                <a:sym typeface="Symbol" pitchFamily="18" charset="2"/>
              </a:rPr>
              <a:t>distinct value condition</a:t>
            </a:r>
            <a:r>
              <a:rPr lang="en-US" altLang="ko-KR" dirty="0" smtClean="0">
                <a:sym typeface="Symbol" pitchFamily="18" charset="2"/>
              </a:rPr>
              <a:t>.</a:t>
            </a:r>
          </a:p>
          <a:p>
            <a:pPr lvl="1"/>
            <a:endParaRPr lang="en-US" altLang="ko-KR" dirty="0">
              <a:sym typeface="Symbol" pitchFamily="18" charset="2"/>
            </a:endParaRPr>
          </a:p>
          <a:p>
            <a:pPr lvl="1"/>
            <a:endParaRPr lang="en-US" altLang="ko-KR" dirty="0" smtClean="0">
              <a:sym typeface="Symbol" pitchFamily="18" charset="2"/>
            </a:endParaRPr>
          </a:p>
          <a:p>
            <a:endParaRPr lang="en-US" altLang="ko-KR" dirty="0" smtClean="0">
              <a:sym typeface="Symbol" pitchFamily="18" charset="2"/>
            </a:endParaRPr>
          </a:p>
          <a:p>
            <a:endParaRPr lang="en-US" altLang="ko-KR" dirty="0">
              <a:sym typeface="Symbol" pitchFamily="18" charset="2"/>
            </a:endParaRPr>
          </a:p>
          <a:p>
            <a:endParaRPr lang="en-US" altLang="ko-KR" dirty="0" smtClean="0">
              <a:sym typeface="Symbol" pitchFamily="18" charset="2"/>
            </a:endParaRPr>
          </a:p>
          <a:p>
            <a:endParaRPr lang="en-US" altLang="ko-KR" dirty="0">
              <a:sym typeface="Symbol" pitchFamily="18" charset="2"/>
            </a:endParaRPr>
          </a:p>
          <a:p>
            <a:endParaRPr lang="en-US" altLang="ko-KR" dirty="0" smtClean="0">
              <a:sym typeface="Symbol" pitchFamily="18" charset="2"/>
            </a:endParaRPr>
          </a:p>
          <a:p>
            <a:r>
              <a:rPr lang="en-US" altLang="ko-KR" dirty="0" smtClean="0">
                <a:sym typeface="Symbol" pitchFamily="18" charset="2"/>
              </a:rPr>
              <a:t>Bottom-up </a:t>
            </a:r>
            <a:r>
              <a:rPr lang="en-US" altLang="ko-KR" dirty="0" err="1">
                <a:sym typeface="Symbol" pitchFamily="18" charset="2"/>
              </a:rPr>
              <a:t>skycube</a:t>
            </a:r>
            <a:r>
              <a:rPr lang="en-US" altLang="ko-KR" dirty="0">
                <a:sym typeface="Symbol" pitchFamily="18" charset="2"/>
              </a:rPr>
              <a:t> algorithm (BUS</a:t>
            </a:r>
            <a:r>
              <a:rPr lang="en-US" altLang="ko-KR" dirty="0" smtClean="0">
                <a:sym typeface="Symbol" pitchFamily="18" charset="2"/>
              </a:rPr>
              <a:t>) [VLDB2005]</a:t>
            </a:r>
            <a:endParaRPr lang="en-US" altLang="ko-KR" dirty="0">
              <a:sym typeface="Symbol" pitchFamily="18" charset="2"/>
            </a:endParaRPr>
          </a:p>
          <a:p>
            <a:pPr lvl="1"/>
            <a:r>
              <a:rPr lang="en-US" altLang="ko-KR" dirty="0"/>
              <a:t>compute the </a:t>
            </a:r>
            <a:r>
              <a:rPr lang="en-US" altLang="ko-KR" dirty="0" err="1"/>
              <a:t>skycube</a:t>
            </a:r>
            <a:r>
              <a:rPr lang="en-US" altLang="ko-KR" dirty="0"/>
              <a:t> in a </a:t>
            </a:r>
            <a:r>
              <a:rPr lang="en-US" altLang="ko-KR" b="1" dirty="0"/>
              <a:t>level-wise</a:t>
            </a:r>
            <a:r>
              <a:rPr lang="en-US" altLang="ko-KR" dirty="0"/>
              <a:t> and </a:t>
            </a:r>
            <a:r>
              <a:rPr lang="en-US" altLang="ko-KR" b="1" dirty="0"/>
              <a:t>bottom-up</a:t>
            </a:r>
            <a:r>
              <a:rPr lang="en-US" altLang="ko-KR" dirty="0"/>
              <a:t> manner.</a:t>
            </a:r>
          </a:p>
          <a:p>
            <a:pPr lvl="1"/>
            <a:r>
              <a:rPr lang="en-US" altLang="ko-KR" dirty="0"/>
              <a:t>Reduce the number of dominance tests for </a:t>
            </a:r>
            <a:r>
              <a:rPr lang="en-US" altLang="ko-KR" dirty="0" smtClean="0">
                <a:sym typeface="Symbol" pitchFamily="18" charset="2"/>
              </a:rPr>
              <a:t>SKY</a:t>
            </a:r>
            <a:r>
              <a:rPr lang="en-US" altLang="ko-KR" baseline="-25000" dirty="0" smtClean="0">
                <a:sym typeface="Symbol" pitchFamily="18" charset="2"/>
              </a:rPr>
              <a:t>V</a:t>
            </a:r>
            <a:r>
              <a:rPr lang="en-US" altLang="ko-KR" dirty="0" smtClean="0">
                <a:sym typeface="Symbol" pitchFamily="18" charset="2"/>
              </a:rPr>
              <a:t>(S</a:t>
            </a:r>
            <a:r>
              <a:rPr lang="en-US" altLang="ko-KR" dirty="0">
                <a:sym typeface="Symbol" pitchFamily="18" charset="2"/>
              </a:rPr>
              <a:t>).</a:t>
            </a:r>
          </a:p>
          <a:p>
            <a:pPr lvl="1"/>
            <a:r>
              <a:rPr lang="en-US" altLang="ko-KR" sz="2400" b="1" dirty="0">
                <a:solidFill>
                  <a:srgbClr val="C00000"/>
                </a:solidFill>
                <a:sym typeface="Symbol" pitchFamily="18" charset="2"/>
              </a:rPr>
              <a:t>The dominance tests of non-skyline points cannot be </a:t>
            </a:r>
            <a:r>
              <a:rPr lang="en-US" altLang="ko-KR" sz="2400" b="1" dirty="0" smtClean="0">
                <a:solidFill>
                  <a:srgbClr val="C00000"/>
                </a:solidFill>
                <a:sym typeface="Symbol" pitchFamily="18" charset="2"/>
              </a:rPr>
              <a:t>reused.</a:t>
            </a:r>
            <a:endParaRPr lang="en-US" altLang="ko-KR" dirty="0">
              <a:sym typeface="Symbol" pitchFamily="18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타원 36"/>
          <p:cNvSpPr>
            <a:spLocks noChangeArrowheads="1"/>
          </p:cNvSpPr>
          <p:nvPr/>
        </p:nvSpPr>
        <p:spPr bwMode="auto">
          <a:xfrm>
            <a:off x="993849" y="2527610"/>
            <a:ext cx="2165350" cy="1501775"/>
          </a:xfrm>
          <a:prstGeom prst="ellipse">
            <a:avLst/>
          </a:prstGeom>
          <a:solidFill>
            <a:srgbClr val="CCECFF">
              <a:alpha val="70195"/>
            </a:srgbClr>
          </a:solidFill>
          <a:ln w="25400" algn="ctr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6" name="타원 37"/>
          <p:cNvSpPr>
            <a:spLocks noChangeArrowheads="1"/>
          </p:cNvSpPr>
          <p:nvPr/>
        </p:nvSpPr>
        <p:spPr bwMode="auto">
          <a:xfrm>
            <a:off x="1279599" y="2864160"/>
            <a:ext cx="973138" cy="787400"/>
          </a:xfrm>
          <a:prstGeom prst="ellipse">
            <a:avLst/>
          </a:prstGeom>
          <a:solidFill>
            <a:srgbClr val="3399FF">
              <a:alpha val="70195"/>
            </a:srgb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7" name="직사각형 54"/>
          <p:cNvSpPr>
            <a:spLocks noChangeArrowheads="1"/>
          </p:cNvSpPr>
          <p:nvPr/>
        </p:nvSpPr>
        <p:spPr bwMode="auto">
          <a:xfrm>
            <a:off x="2303537" y="2268848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3399FF"/>
                </a:solidFill>
              </a:rPr>
              <a:t>SKY</a:t>
            </a:r>
            <a:r>
              <a:rPr lang="en-US" altLang="ko-KR" baseline="-25000">
                <a:solidFill>
                  <a:srgbClr val="3399FF"/>
                </a:solidFill>
              </a:rPr>
              <a:t>D</a:t>
            </a:r>
            <a:r>
              <a:rPr lang="en-US" altLang="ko-KR" baseline="-50000">
                <a:solidFill>
                  <a:srgbClr val="3399FF"/>
                </a:solidFill>
              </a:rPr>
              <a:t>1</a:t>
            </a:r>
            <a:r>
              <a:rPr lang="en-US" altLang="ko-KR" baseline="-25000">
                <a:solidFill>
                  <a:srgbClr val="3399FF"/>
                </a:solidFill>
              </a:rPr>
              <a:t>D</a:t>
            </a:r>
            <a:r>
              <a:rPr lang="en-US" altLang="ko-KR" baseline="-50000">
                <a:solidFill>
                  <a:srgbClr val="3399FF"/>
                </a:solidFill>
              </a:rPr>
              <a:t>2</a:t>
            </a:r>
            <a:r>
              <a:rPr lang="en-US" altLang="ko-KR">
                <a:solidFill>
                  <a:srgbClr val="3399FF"/>
                </a:solidFill>
              </a:rPr>
              <a:t>(S)</a:t>
            </a:r>
            <a:endParaRPr lang="ko-KR" altLang="en-US">
              <a:solidFill>
                <a:srgbClr val="3399FF"/>
              </a:solidFill>
            </a:endParaRP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1481212" y="3569010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0000FF"/>
                </a:solidFill>
              </a:rPr>
              <a:t>SKY</a:t>
            </a:r>
            <a:r>
              <a:rPr lang="en-US" altLang="ko-KR" baseline="-25000">
                <a:solidFill>
                  <a:srgbClr val="0000FF"/>
                </a:solidFill>
              </a:rPr>
              <a:t>D</a:t>
            </a:r>
            <a:r>
              <a:rPr lang="en-US" altLang="ko-KR" baseline="-50000">
                <a:solidFill>
                  <a:srgbClr val="0000FF"/>
                </a:solidFill>
              </a:rPr>
              <a:t>1</a:t>
            </a:r>
            <a:r>
              <a:rPr lang="en-US" altLang="ko-KR">
                <a:solidFill>
                  <a:srgbClr val="0000FF"/>
                </a:solidFill>
              </a:rPr>
              <a:t>(S)</a:t>
            </a:r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611" y="4211796"/>
            <a:ext cx="216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 = D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Symbol" pitchFamily="18" charset="2"/>
              </a:rPr>
              <a:t>  </a:t>
            </a:r>
            <a:r>
              <a:rPr lang="en-US" altLang="ko-KR" dirty="0" smtClean="0"/>
              <a:t>V = D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D</a:t>
            </a:r>
            <a:r>
              <a:rPr lang="en-US" altLang="ko-KR" baseline="-25000" dirty="0" smtClean="0"/>
              <a:t>2</a:t>
            </a:r>
            <a:endParaRPr lang="ko-KR" altLang="en-US" baseline="-25000" dirty="0"/>
          </a:p>
        </p:txBody>
      </p:sp>
      <p:grpSp>
        <p:nvGrpSpPr>
          <p:cNvPr id="10" name="그룹 44"/>
          <p:cNvGrpSpPr>
            <a:grpSpLocks/>
          </p:cNvGrpSpPr>
          <p:nvPr/>
        </p:nvGrpSpPr>
        <p:grpSpPr bwMode="auto">
          <a:xfrm>
            <a:off x="4277196" y="2822203"/>
            <a:ext cx="1155700" cy="1289050"/>
            <a:chOff x="6955608" y="4143345"/>
            <a:chExt cx="1155786" cy="1289797"/>
          </a:xfrm>
        </p:grpSpPr>
        <p:sp>
          <p:nvSpPr>
            <p:cNvPr id="11" name="직사각형 37"/>
            <p:cNvSpPr>
              <a:spLocks noChangeArrowheads="1"/>
            </p:cNvSpPr>
            <p:nvPr/>
          </p:nvSpPr>
          <p:spPr bwMode="auto">
            <a:xfrm>
              <a:off x="6955608" y="5033032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1</a:t>
              </a:r>
              <a:endParaRPr lang="ko-KR" altLang="en-US"/>
            </a:p>
          </p:txBody>
        </p:sp>
        <p:sp>
          <p:nvSpPr>
            <p:cNvPr id="12" name="직사각형 38"/>
            <p:cNvSpPr>
              <a:spLocks noChangeArrowheads="1"/>
            </p:cNvSpPr>
            <p:nvPr/>
          </p:nvSpPr>
          <p:spPr bwMode="auto">
            <a:xfrm>
              <a:off x="7655820" y="5033030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2</a:t>
              </a:r>
              <a:endParaRPr lang="ko-KR" altLang="en-US"/>
            </a:p>
          </p:txBody>
        </p:sp>
        <p:sp>
          <p:nvSpPr>
            <p:cNvPr id="13" name="직사각형 39"/>
            <p:cNvSpPr>
              <a:spLocks noChangeArrowheads="1"/>
            </p:cNvSpPr>
            <p:nvPr/>
          </p:nvSpPr>
          <p:spPr bwMode="auto">
            <a:xfrm>
              <a:off x="7108479" y="4143345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1</a:t>
              </a:r>
              <a:r>
                <a:rPr lang="en-US" altLang="ko-KR" i="1">
                  <a:latin typeface="Times New Roman" pitchFamily="18" charset="0"/>
                </a:rPr>
                <a:t>D</a:t>
              </a:r>
              <a:r>
                <a:rPr lang="en-US" altLang="ko-KR" i="1" baseline="-25000">
                  <a:latin typeface="Times New Roman" pitchFamily="18" charset="0"/>
                </a:rPr>
                <a:t>2</a:t>
              </a:r>
              <a:endParaRPr lang="ko-KR" altLang="en-US"/>
            </a:p>
          </p:txBody>
        </p:sp>
        <p:cxnSp>
          <p:nvCxnSpPr>
            <p:cNvPr id="14" name="직선 연결선 41"/>
            <p:cNvCxnSpPr>
              <a:cxnSpLocks noChangeShapeType="1"/>
              <a:stCxn id="13" idx="2"/>
              <a:endCxn id="12" idx="0"/>
            </p:cNvCxnSpPr>
            <p:nvPr/>
          </p:nvCxnSpPr>
          <p:spPr bwMode="auto">
            <a:xfrm rot="16200000" flipH="1">
              <a:off x="7432876" y="4582298"/>
              <a:ext cx="489575" cy="4118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직선 연결선 43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 rot="5400000">
              <a:off x="7082770" y="4644081"/>
              <a:ext cx="489577" cy="2883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" name="위쪽 화살표 51"/>
          <p:cNvSpPr>
            <a:spLocks noChangeArrowheads="1"/>
          </p:cNvSpPr>
          <p:nvPr/>
        </p:nvSpPr>
        <p:spPr bwMode="auto">
          <a:xfrm>
            <a:off x="5453533" y="2928565"/>
            <a:ext cx="328613" cy="1162050"/>
          </a:xfrm>
          <a:prstGeom prst="upArrow">
            <a:avLst>
              <a:gd name="adj1" fmla="val 50000"/>
              <a:gd name="adj2" fmla="val 50162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latinLnBrk="0">
              <a:spcBef>
                <a:spcPct val="50000"/>
              </a:spcBef>
            </a:pPr>
            <a:endParaRPr kumimoji="0" lang="ko-KR" altLang="en-US"/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5766271" y="3695328"/>
            <a:ext cx="147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SKY</a:t>
            </a:r>
            <a:r>
              <a:rPr lang="en-US" altLang="ko-KR" baseline="-25000"/>
              <a:t>D</a:t>
            </a:r>
            <a:r>
              <a:rPr lang="en-US" altLang="ko-KR" baseline="-50000"/>
              <a:t>1</a:t>
            </a:r>
            <a:r>
              <a:rPr lang="en-US" altLang="ko-KR"/>
              <a:t>(S)</a:t>
            </a:r>
            <a:endParaRPr lang="ko-KR" altLang="en-US"/>
          </a:p>
        </p:txBody>
      </p:sp>
      <p:sp>
        <p:nvSpPr>
          <p:cNvPr id="18" name="직사각형 54"/>
          <p:cNvSpPr>
            <a:spLocks noChangeArrowheads="1"/>
          </p:cNvSpPr>
          <p:nvPr/>
        </p:nvSpPr>
        <p:spPr bwMode="auto">
          <a:xfrm>
            <a:off x="5758333" y="2780928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SKY</a:t>
            </a:r>
            <a:r>
              <a:rPr lang="en-US" altLang="ko-KR" baseline="-25000"/>
              <a:t>D</a:t>
            </a:r>
            <a:r>
              <a:rPr lang="en-US" altLang="ko-KR" baseline="-50000"/>
              <a:t>1</a:t>
            </a:r>
            <a:r>
              <a:rPr lang="en-US" altLang="ko-KR" baseline="-25000"/>
              <a:t>D</a:t>
            </a:r>
            <a:r>
              <a:rPr lang="en-US" altLang="ko-KR" baseline="-50000"/>
              <a:t>2</a:t>
            </a:r>
            <a:r>
              <a:rPr lang="en-US" altLang="ko-KR"/>
              <a:t>(S)</a:t>
            </a: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716016" y="1918573"/>
            <a:ext cx="3955193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b="1" i="1" dirty="0" smtClean="0">
                <a:sym typeface="Symbol" pitchFamily="18" charset="2"/>
              </a:rPr>
              <a:t>No </a:t>
            </a:r>
            <a:r>
              <a:rPr lang="en-US" altLang="ko-KR" b="1" i="1" dirty="0">
                <a:sym typeface="Symbol" pitchFamily="18" charset="2"/>
              </a:rPr>
              <a:t>two </a:t>
            </a:r>
            <a:r>
              <a:rPr lang="en-US" altLang="ko-KR" b="1" i="1" dirty="0" smtClean="0">
                <a:sym typeface="Symbol" pitchFamily="18" charset="2"/>
              </a:rPr>
              <a:t>points </a:t>
            </a:r>
            <a:r>
              <a:rPr lang="en-US" altLang="ko-KR" b="1" i="1" dirty="0">
                <a:sym typeface="Symbol" pitchFamily="18" charset="2"/>
              </a:rPr>
              <a:t>have </a:t>
            </a:r>
            <a:r>
              <a:rPr lang="en-US" altLang="ko-KR" b="1" i="1" dirty="0" smtClean="0">
                <a:sym typeface="Symbol" pitchFamily="18" charset="2"/>
              </a:rPr>
              <a:t>the same values for each dimension.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0118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Strategies for Computing the </a:t>
            </a:r>
            <a:r>
              <a:rPr lang="en-US" altLang="ko-KR" dirty="0" err="1" smtClean="0"/>
              <a:t>Skycube</a:t>
            </a:r>
            <a:r>
              <a:rPr lang="en-US" altLang="ko-KR" dirty="0" smtClean="0"/>
              <a:t> (2 / 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C00000"/>
                </a:solidFill>
                <a:ea typeface="굴림" charset="-127"/>
                <a:sym typeface="Symbol" pitchFamily="18" charset="2"/>
              </a:rPr>
              <a:t>Sharing structure</a:t>
            </a:r>
            <a:r>
              <a:rPr lang="en-US" altLang="ko-KR" dirty="0">
                <a:ea typeface="굴림" charset="-127"/>
                <a:sym typeface="Symbol" pitchFamily="18" charset="2"/>
              </a:rPr>
              <a:t>: </a:t>
            </a:r>
            <a:r>
              <a:rPr lang="en-US" altLang="ko-KR" dirty="0">
                <a:ea typeface="굴림" charset="-127"/>
              </a:rPr>
              <a:t>exploits a </a:t>
            </a:r>
            <a:r>
              <a:rPr lang="en-US" altLang="ko-KR" dirty="0">
                <a:solidFill>
                  <a:srgbClr val="0000FF"/>
                </a:solidFill>
                <a:ea typeface="굴림" charset="-127"/>
              </a:rPr>
              <a:t>structure</a:t>
            </a:r>
            <a:r>
              <a:rPr lang="en-US" altLang="ko-KR" dirty="0">
                <a:ea typeface="굴림" charset="-127"/>
              </a:rPr>
              <a:t> to compute skylines on overlapped subspaces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Top-down </a:t>
            </a:r>
            <a:r>
              <a:rPr lang="en-US" altLang="ko-KR" dirty="0" err="1" smtClean="0">
                <a:ea typeface="굴림" charset="-127"/>
              </a:rPr>
              <a:t>skycube</a:t>
            </a:r>
            <a:r>
              <a:rPr lang="en-US" altLang="ko-KR" dirty="0" smtClean="0">
                <a:ea typeface="굴림" charset="-127"/>
              </a:rPr>
              <a:t> algorithm (TDS) </a:t>
            </a:r>
            <a:r>
              <a:rPr lang="en-US" altLang="ko-KR" dirty="0">
                <a:sym typeface="Symbol" pitchFamily="18" charset="2"/>
              </a:rPr>
              <a:t>[VLDB2005]</a:t>
            </a:r>
            <a:endParaRPr lang="en-US" altLang="ko-KR" dirty="0" smtClean="0">
              <a:ea typeface="굴림" charset="-127"/>
            </a:endParaRPr>
          </a:p>
          <a:p>
            <a:pPr lvl="1"/>
            <a:r>
              <a:rPr lang="en-US" altLang="ko-KR" dirty="0" smtClean="0">
                <a:ea typeface="굴림" charset="-127"/>
              </a:rPr>
              <a:t>Compute the </a:t>
            </a:r>
            <a:r>
              <a:rPr lang="en-US" altLang="ko-KR" dirty="0" err="1" smtClean="0">
                <a:ea typeface="굴림" charset="-127"/>
              </a:rPr>
              <a:t>skycube</a:t>
            </a:r>
            <a:r>
              <a:rPr lang="en-US" altLang="ko-KR" dirty="0" smtClean="0">
                <a:ea typeface="굴림" charset="-127"/>
              </a:rPr>
              <a:t> in a </a:t>
            </a:r>
            <a:r>
              <a:rPr lang="en-US" altLang="ko-KR" b="1" dirty="0" smtClean="0">
                <a:ea typeface="굴림" charset="-127"/>
              </a:rPr>
              <a:t>top-down</a:t>
            </a:r>
            <a:r>
              <a:rPr lang="en-US" altLang="ko-KR" dirty="0" smtClean="0">
                <a:ea typeface="굴림" charset="-127"/>
              </a:rPr>
              <a:t> manner.</a:t>
            </a:r>
          </a:p>
          <a:p>
            <a:pPr lvl="1"/>
            <a:r>
              <a:rPr lang="en-US" altLang="ko-KR" dirty="0" smtClean="0">
                <a:ea typeface="굴림" charset="-127"/>
              </a:rPr>
              <a:t>Exploit </a:t>
            </a:r>
            <a:r>
              <a:rPr lang="en-US" altLang="ko-KR" b="1" dirty="0" smtClean="0">
                <a:ea typeface="굴림" charset="-127"/>
              </a:rPr>
              <a:t>two-dimensional space partitioning </a:t>
            </a:r>
            <a:r>
              <a:rPr lang="en-US" altLang="ko-KR" dirty="0" smtClean="0">
                <a:ea typeface="굴림" charset="-127"/>
              </a:rPr>
              <a:t>derived from DC algorithm.</a:t>
            </a:r>
          </a:p>
          <a:p>
            <a:pPr lvl="1"/>
            <a:r>
              <a:rPr lang="en-US" altLang="ko-KR" sz="2400" b="1" dirty="0" smtClean="0">
                <a:solidFill>
                  <a:srgbClr val="C00000"/>
                </a:solidFill>
              </a:rPr>
              <a:t>Dominance and </a:t>
            </a:r>
            <a:r>
              <a:rPr lang="en-US" altLang="ko-KR" sz="2400" b="1" dirty="0">
                <a:solidFill>
                  <a:srgbClr val="C00000"/>
                </a:solidFill>
              </a:rPr>
              <a:t>incomparability relationships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cannot be optimized in high-dimensional data.</a:t>
            </a:r>
            <a:endParaRPr lang="en-US" altLang="ko-KR" sz="2400" b="1" dirty="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5" name="그룹 43"/>
          <p:cNvGrpSpPr>
            <a:grpSpLocks/>
          </p:cNvGrpSpPr>
          <p:nvPr/>
        </p:nvGrpSpPr>
        <p:grpSpPr bwMode="auto">
          <a:xfrm>
            <a:off x="968772" y="2062162"/>
            <a:ext cx="7059612" cy="1366838"/>
            <a:chOff x="1084263" y="4886325"/>
            <a:chExt cx="7059612" cy="1366838"/>
          </a:xfrm>
        </p:grpSpPr>
        <p:grpSp>
          <p:nvGrpSpPr>
            <p:cNvPr id="6" name="그룹 45"/>
            <p:cNvGrpSpPr>
              <a:grpSpLocks/>
            </p:cNvGrpSpPr>
            <p:nvPr/>
          </p:nvGrpSpPr>
          <p:grpSpPr bwMode="auto">
            <a:xfrm>
              <a:off x="5129213" y="4918075"/>
              <a:ext cx="1155700" cy="1290638"/>
              <a:chOff x="6955608" y="4143345"/>
              <a:chExt cx="1155786" cy="1289797"/>
            </a:xfrm>
          </p:grpSpPr>
          <p:sp>
            <p:nvSpPr>
              <p:cNvPr id="27" name="직사각형 46"/>
              <p:cNvSpPr>
                <a:spLocks noChangeArrowheads="1"/>
              </p:cNvSpPr>
              <p:nvPr/>
            </p:nvSpPr>
            <p:spPr bwMode="auto">
              <a:xfrm>
                <a:off x="6955608" y="5033032"/>
                <a:ext cx="4555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i="1">
                    <a:latin typeface="Times New Roman" pitchFamily="18" charset="0"/>
                  </a:rPr>
                  <a:t>D</a:t>
                </a:r>
                <a:r>
                  <a:rPr lang="en-US" altLang="ko-KR" i="1" baseline="-25000">
                    <a:latin typeface="Times New Roman" pitchFamily="18" charset="0"/>
                  </a:rPr>
                  <a:t>1</a:t>
                </a:r>
                <a:endParaRPr lang="ko-KR" altLang="en-US"/>
              </a:p>
            </p:txBody>
          </p:sp>
          <p:sp>
            <p:nvSpPr>
              <p:cNvPr id="28" name="직사각형 47"/>
              <p:cNvSpPr>
                <a:spLocks noChangeArrowheads="1"/>
              </p:cNvSpPr>
              <p:nvPr/>
            </p:nvSpPr>
            <p:spPr bwMode="auto">
              <a:xfrm>
                <a:off x="7655820" y="5033030"/>
                <a:ext cx="4555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i="1">
                    <a:latin typeface="Times New Roman" pitchFamily="18" charset="0"/>
                  </a:rPr>
                  <a:t>D</a:t>
                </a:r>
                <a:r>
                  <a:rPr lang="en-US" altLang="ko-KR" i="1" baseline="-25000">
                    <a:latin typeface="Times New Roman" pitchFamily="18" charset="0"/>
                  </a:rPr>
                  <a:t>2</a:t>
                </a:r>
                <a:endParaRPr lang="ko-KR" altLang="en-US"/>
              </a:p>
            </p:txBody>
          </p:sp>
          <p:sp>
            <p:nvSpPr>
              <p:cNvPr id="29" name="직사각형 48"/>
              <p:cNvSpPr>
                <a:spLocks noChangeArrowheads="1"/>
              </p:cNvSpPr>
              <p:nvPr/>
            </p:nvSpPr>
            <p:spPr bwMode="auto">
              <a:xfrm>
                <a:off x="7108479" y="4143345"/>
                <a:ext cx="7264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i="1">
                    <a:latin typeface="Times New Roman" pitchFamily="18" charset="0"/>
                  </a:rPr>
                  <a:t>D</a:t>
                </a:r>
                <a:r>
                  <a:rPr lang="en-US" altLang="ko-KR" i="1" baseline="-25000">
                    <a:latin typeface="Times New Roman" pitchFamily="18" charset="0"/>
                  </a:rPr>
                  <a:t>1</a:t>
                </a:r>
                <a:r>
                  <a:rPr lang="en-US" altLang="ko-KR" i="1">
                    <a:latin typeface="Times New Roman" pitchFamily="18" charset="0"/>
                  </a:rPr>
                  <a:t>D</a:t>
                </a:r>
                <a:r>
                  <a:rPr lang="en-US" altLang="ko-KR" i="1" baseline="-25000">
                    <a:latin typeface="Times New Roman" pitchFamily="18" charset="0"/>
                  </a:rPr>
                  <a:t>2</a:t>
                </a:r>
                <a:endParaRPr lang="ko-KR" altLang="en-US"/>
              </a:p>
            </p:txBody>
          </p:sp>
          <p:cxnSp>
            <p:nvCxnSpPr>
              <p:cNvPr id="30" name="직선 연결선 49"/>
              <p:cNvCxnSpPr>
                <a:cxnSpLocks noChangeShapeType="1"/>
                <a:stCxn id="29" idx="2"/>
                <a:endCxn id="28" idx="0"/>
              </p:cNvCxnSpPr>
              <p:nvPr/>
            </p:nvCxnSpPr>
            <p:spPr bwMode="auto">
              <a:xfrm rot="16200000" flipH="1">
                <a:off x="7432876" y="4582298"/>
                <a:ext cx="489575" cy="4118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1" name="직선 연결선 50"/>
              <p:cNvCxnSpPr>
                <a:cxnSpLocks noChangeShapeType="1"/>
                <a:stCxn id="29" idx="2"/>
                <a:endCxn id="27" idx="0"/>
              </p:cNvCxnSpPr>
              <p:nvPr/>
            </p:nvCxnSpPr>
            <p:spPr bwMode="auto">
              <a:xfrm rot="5400000">
                <a:off x="7082770" y="4644081"/>
                <a:ext cx="489577" cy="28832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" name="직사각형 56"/>
            <p:cNvSpPr>
              <a:spLocks noChangeArrowheads="1"/>
            </p:cNvSpPr>
            <p:nvPr/>
          </p:nvSpPr>
          <p:spPr bwMode="auto">
            <a:xfrm>
              <a:off x="6667500" y="4886325"/>
              <a:ext cx="1476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SKY</a:t>
              </a:r>
              <a:r>
                <a:rPr lang="en-US" altLang="ko-KR" baseline="-25000"/>
                <a:t>D</a:t>
              </a:r>
              <a:r>
                <a:rPr lang="en-US" altLang="ko-KR" baseline="-50000"/>
                <a:t>1</a:t>
              </a:r>
              <a:r>
                <a:rPr lang="en-US" altLang="ko-KR" baseline="-25000"/>
                <a:t>D</a:t>
              </a:r>
              <a:r>
                <a:rPr lang="en-US" altLang="ko-KR" baseline="-50000"/>
                <a:t>2</a:t>
              </a:r>
              <a:r>
                <a:rPr lang="en-US" altLang="ko-KR"/>
                <a:t>(S)</a:t>
              </a:r>
              <a:endParaRPr lang="ko-KR" altLang="en-US"/>
            </a:p>
          </p:txBody>
        </p:sp>
        <p:sp>
          <p:nvSpPr>
            <p:cNvPr id="8" name="직사각형 74"/>
            <p:cNvSpPr>
              <a:spLocks noChangeArrowheads="1"/>
            </p:cNvSpPr>
            <p:nvPr/>
          </p:nvSpPr>
          <p:spPr bwMode="auto">
            <a:xfrm>
              <a:off x="6724650" y="5845175"/>
              <a:ext cx="1258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SKY</a:t>
              </a:r>
              <a:r>
                <a:rPr lang="en-US" altLang="ko-KR" baseline="-25000"/>
                <a:t>D</a:t>
              </a:r>
              <a:r>
                <a:rPr lang="en-US" altLang="ko-KR" baseline="-50000"/>
                <a:t>1</a:t>
              </a:r>
              <a:r>
                <a:rPr lang="en-US" altLang="ko-KR"/>
                <a:t>(S)</a:t>
              </a:r>
              <a:endParaRPr lang="ko-KR" altLang="en-US"/>
            </a:p>
          </p:txBody>
        </p:sp>
        <p:sp>
          <p:nvSpPr>
            <p:cNvPr id="9" name="아래쪽 화살표 75"/>
            <p:cNvSpPr>
              <a:spLocks noChangeArrowheads="1"/>
            </p:cNvSpPr>
            <p:nvPr/>
          </p:nvSpPr>
          <p:spPr bwMode="auto">
            <a:xfrm>
              <a:off x="6391275" y="5062538"/>
              <a:ext cx="361950" cy="1128712"/>
            </a:xfrm>
            <a:prstGeom prst="downArrow">
              <a:avLst>
                <a:gd name="adj1" fmla="val 50000"/>
                <a:gd name="adj2" fmla="val 50082"/>
              </a:avLst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latinLnBrk="0">
                <a:spcBef>
                  <a:spcPct val="50000"/>
                </a:spcBef>
              </a:pPr>
              <a:endParaRPr kumimoji="0" lang="ko-KR" altLang="en-US"/>
            </a:p>
          </p:txBody>
        </p:sp>
        <p:grpSp>
          <p:nvGrpSpPr>
            <p:cNvPr id="10" name="그룹 51"/>
            <p:cNvGrpSpPr>
              <a:grpSpLocks/>
            </p:cNvGrpSpPr>
            <p:nvPr/>
          </p:nvGrpSpPr>
          <p:grpSpPr bwMode="auto">
            <a:xfrm>
              <a:off x="1084257" y="5153016"/>
              <a:ext cx="1801811" cy="1100137"/>
              <a:chOff x="7133437" y="4248355"/>
              <a:chExt cx="1096162" cy="591125"/>
            </a:xfrm>
          </p:grpSpPr>
          <p:grpSp>
            <p:nvGrpSpPr>
              <p:cNvPr id="18" name="그룹 62"/>
              <p:cNvGrpSpPr>
                <a:grpSpLocks/>
              </p:cNvGrpSpPr>
              <p:nvPr/>
            </p:nvGrpSpPr>
            <p:grpSpPr bwMode="auto">
              <a:xfrm>
                <a:off x="7133437" y="4248355"/>
                <a:ext cx="1096162" cy="591125"/>
                <a:chOff x="7133437" y="4340634"/>
                <a:chExt cx="1096162" cy="591125"/>
              </a:xfrm>
            </p:grpSpPr>
            <p:cxnSp>
              <p:nvCxnSpPr>
                <p:cNvPr id="20" name="직선 연결선 54"/>
                <p:cNvCxnSpPr>
                  <a:cxnSpLocks noChangeShapeType="1"/>
                  <a:stCxn id="24" idx="2"/>
                  <a:endCxn id="26" idx="0"/>
                </p:cNvCxnSpPr>
                <p:nvPr/>
              </p:nvCxnSpPr>
              <p:spPr bwMode="auto">
                <a:xfrm rot="5400000">
                  <a:off x="7350702" y="4460756"/>
                  <a:ext cx="286862" cy="343885"/>
                </a:xfrm>
                <a:prstGeom prst="line">
                  <a:avLst/>
                </a:prstGeom>
                <a:noFill/>
                <a:ln w="19050" algn="ctr">
                  <a:solidFill>
                    <a:srgbClr val="3399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직선 연결선 55"/>
                <p:cNvCxnSpPr>
                  <a:cxnSpLocks noChangeShapeType="1"/>
                  <a:stCxn id="24" idx="2"/>
                  <a:endCxn id="25" idx="0"/>
                </p:cNvCxnSpPr>
                <p:nvPr/>
              </p:nvCxnSpPr>
              <p:spPr bwMode="auto">
                <a:xfrm rot="16200000" flipH="1">
                  <a:off x="7526870" y="4628473"/>
                  <a:ext cx="293852" cy="15443"/>
                </a:xfrm>
                <a:prstGeom prst="line">
                  <a:avLst/>
                </a:prstGeom>
                <a:noFill/>
                <a:ln w="19050" algn="ctr">
                  <a:solidFill>
                    <a:srgbClr val="3399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" name="직선 연결선 56"/>
                <p:cNvCxnSpPr>
                  <a:cxnSpLocks noChangeShapeType="1"/>
                  <a:stCxn id="24" idx="2"/>
                  <a:endCxn id="23" idx="0"/>
                </p:cNvCxnSpPr>
                <p:nvPr/>
              </p:nvCxnSpPr>
              <p:spPr bwMode="auto">
                <a:xfrm rot="16200000" flipH="1">
                  <a:off x="7707233" y="4448111"/>
                  <a:ext cx="292455" cy="374772"/>
                </a:xfrm>
                <a:prstGeom prst="line">
                  <a:avLst/>
                </a:prstGeom>
                <a:noFill/>
                <a:ln w="19050" algn="ctr">
                  <a:solidFill>
                    <a:srgbClr val="3399FF"/>
                  </a:solidFill>
                  <a:round/>
                  <a:headEnd/>
                  <a:tailEnd/>
                </a:ln>
              </p:spPr>
            </p:cxnSp>
            <p:sp>
              <p:nvSpPr>
                <p:cNvPr id="23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852094" y="4781725"/>
                  <a:ext cx="377505" cy="148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3399FF"/>
                      </a:solidFill>
                    </a:rPr>
                    <a:t>…</a:t>
                  </a:r>
                  <a:endParaRPr lang="ko-KR" altLang="en-US" sz="1200" b="1">
                    <a:solidFill>
                      <a:srgbClr val="3399FF"/>
                    </a:solidFill>
                  </a:endParaRPr>
                </a:p>
              </p:txBody>
            </p:sp>
            <p:sp>
              <p:nvSpPr>
                <p:cNvPr id="24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7477322" y="4340634"/>
                  <a:ext cx="377505" cy="148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ko-KR" sz="1200" b="1">
                      <a:solidFill>
                        <a:srgbClr val="3399FF"/>
                      </a:solidFill>
                    </a:rPr>
                    <a:t>…</a:t>
                  </a:r>
                  <a:endParaRPr lang="ko-KR" altLang="en-US" sz="1200" b="1">
                    <a:solidFill>
                      <a:srgbClr val="3399FF"/>
                    </a:solidFill>
                  </a:endParaRPr>
                </a:p>
              </p:txBody>
            </p:sp>
            <p:sp>
              <p:nvSpPr>
                <p:cNvPr id="25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492765" y="4783123"/>
                  <a:ext cx="377505" cy="148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3399FF"/>
                      </a:solidFill>
                    </a:rPr>
                    <a:t>…</a:t>
                  </a:r>
                  <a:endParaRPr lang="ko-KR" altLang="en-US" sz="1200" b="1">
                    <a:solidFill>
                      <a:srgbClr val="3399FF"/>
                    </a:solidFill>
                  </a:endParaRPr>
                </a:p>
              </p:txBody>
            </p:sp>
            <p:sp>
              <p:nvSpPr>
                <p:cNvPr id="26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7133437" y="4776130"/>
                  <a:ext cx="377505" cy="148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ko-KR" sz="1200" b="1">
                      <a:solidFill>
                        <a:srgbClr val="3399FF"/>
                      </a:solidFill>
                    </a:rPr>
                    <a:t>…</a:t>
                  </a:r>
                  <a:endParaRPr lang="ko-KR" altLang="en-US" sz="1200" b="1">
                    <a:solidFill>
                      <a:srgbClr val="3399FF"/>
                    </a:solidFill>
                  </a:endParaRPr>
                </a:p>
              </p:txBody>
            </p:sp>
          </p:grpSp>
          <p:sp>
            <p:nvSpPr>
              <p:cNvPr id="19" name="TextBox 53"/>
              <p:cNvSpPr txBox="1">
                <a:spLocks noChangeArrowheads="1"/>
              </p:cNvSpPr>
              <p:nvPr/>
            </p:nvSpPr>
            <p:spPr bwMode="auto">
              <a:xfrm>
                <a:off x="7670332" y="4541358"/>
                <a:ext cx="377505" cy="148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 b="1">
                    <a:solidFill>
                      <a:srgbClr val="3399FF"/>
                    </a:solidFill>
                  </a:rPr>
                  <a:t>…</a:t>
                </a:r>
                <a:endParaRPr lang="ko-KR" altLang="en-US" sz="1200" b="1">
                  <a:solidFill>
                    <a:srgbClr val="3399FF"/>
                  </a:solidFill>
                </a:endParaRPr>
              </a:p>
            </p:txBody>
          </p:sp>
        </p:grpSp>
        <p:grpSp>
          <p:nvGrpSpPr>
            <p:cNvPr id="11" name="그룹 61"/>
            <p:cNvGrpSpPr>
              <a:grpSpLocks/>
            </p:cNvGrpSpPr>
            <p:nvPr/>
          </p:nvGrpSpPr>
          <p:grpSpPr bwMode="auto">
            <a:xfrm>
              <a:off x="3259136" y="5305420"/>
              <a:ext cx="1103312" cy="827087"/>
              <a:chOff x="7133437" y="4330117"/>
              <a:chExt cx="736833" cy="681094"/>
            </a:xfrm>
          </p:grpSpPr>
          <p:cxnSp>
            <p:nvCxnSpPr>
              <p:cNvPr id="13" name="직선 연결선 62"/>
              <p:cNvCxnSpPr>
                <a:cxnSpLocks noChangeShapeType="1"/>
                <a:stCxn id="15" idx="2"/>
                <a:endCxn id="17" idx="0"/>
              </p:cNvCxnSpPr>
              <p:nvPr/>
            </p:nvCxnSpPr>
            <p:spPr bwMode="auto">
              <a:xfrm rot="5400000">
                <a:off x="7329973" y="4550424"/>
                <a:ext cx="217928" cy="233494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4" name="직선 연결선 63"/>
              <p:cNvCxnSpPr>
                <a:cxnSpLocks noChangeShapeType="1"/>
                <a:endCxn id="16" idx="0"/>
              </p:cNvCxnSpPr>
              <p:nvPr/>
            </p:nvCxnSpPr>
            <p:spPr bwMode="auto">
              <a:xfrm rot="16200000" flipH="1">
                <a:off x="7502778" y="4604381"/>
                <a:ext cx="224916" cy="132563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</p:spPr>
          </p:cxnSp>
          <p:sp>
            <p:nvSpPr>
              <p:cNvPr id="15" name="TextBox 64"/>
              <p:cNvSpPr txBox="1">
                <a:spLocks noChangeArrowheads="1"/>
              </p:cNvSpPr>
              <p:nvPr/>
            </p:nvSpPr>
            <p:spPr bwMode="auto">
              <a:xfrm>
                <a:off x="7366931" y="4330117"/>
                <a:ext cx="377505" cy="228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FF"/>
                    </a:solidFill>
                  </a:rPr>
                  <a:t>…</a:t>
                </a:r>
                <a:endParaRPr lang="ko-KR" altLang="en-US" sz="1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Box 65"/>
              <p:cNvSpPr txBox="1">
                <a:spLocks noChangeArrowheads="1"/>
              </p:cNvSpPr>
              <p:nvPr/>
            </p:nvSpPr>
            <p:spPr bwMode="auto">
              <a:xfrm>
                <a:off x="7492765" y="4783121"/>
                <a:ext cx="377505" cy="228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 b="1">
                    <a:solidFill>
                      <a:srgbClr val="0000FF"/>
                    </a:solidFill>
                  </a:rPr>
                  <a:t>…</a:t>
                </a:r>
                <a:endParaRPr lang="ko-KR" altLang="en-US" sz="1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66"/>
              <p:cNvSpPr txBox="1">
                <a:spLocks noChangeArrowheads="1"/>
              </p:cNvSpPr>
              <p:nvPr/>
            </p:nvSpPr>
            <p:spPr bwMode="auto">
              <a:xfrm>
                <a:off x="7133437" y="4776135"/>
                <a:ext cx="377505" cy="228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200" b="1">
                    <a:solidFill>
                      <a:srgbClr val="0000FF"/>
                    </a:solidFill>
                  </a:rPr>
                  <a:t>…</a:t>
                </a:r>
                <a:endParaRPr lang="ko-KR" altLang="en-US" sz="12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" name="오른쪽 화살표 74"/>
            <p:cNvSpPr>
              <a:spLocks noChangeArrowheads="1"/>
            </p:cNvSpPr>
            <p:nvPr/>
          </p:nvSpPr>
          <p:spPr bwMode="auto">
            <a:xfrm>
              <a:off x="2684463" y="5570538"/>
              <a:ext cx="528637" cy="260350"/>
            </a:xfrm>
            <a:prstGeom prst="rightArrow">
              <a:avLst>
                <a:gd name="adj1" fmla="val 50000"/>
                <a:gd name="adj2" fmla="val 49954"/>
              </a:avLst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latinLnBrk="0">
                <a:spcBef>
                  <a:spcPct val="50000"/>
                </a:spcBef>
              </a:pPr>
              <a:endParaRPr kumimoji="0"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One Summary Slide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Existing algorithms still has room for optimization.</a:t>
            </a:r>
          </a:p>
          <a:p>
            <a:pPr lvl="1"/>
            <a:r>
              <a:rPr lang="en-US" altLang="ko-KR" sz="2800" b="1" i="1" dirty="0" smtClean="0">
                <a:solidFill>
                  <a:srgbClr val="0000FF"/>
                </a:solidFill>
              </a:rPr>
              <a:t>How </a:t>
            </a:r>
            <a:r>
              <a:rPr lang="en-US" altLang="ko-KR" sz="2800" b="1" i="1" dirty="0">
                <a:solidFill>
                  <a:srgbClr val="0000FF"/>
                </a:solidFill>
              </a:rPr>
              <a:t>to compute </a:t>
            </a:r>
            <a:r>
              <a:rPr lang="en-US" altLang="ko-KR" sz="2800" b="1" i="1" dirty="0" smtClean="0">
                <a:solidFill>
                  <a:srgbClr val="0000FF"/>
                </a:solidFill>
              </a:rPr>
              <a:t>the </a:t>
            </a:r>
            <a:r>
              <a:rPr lang="en-US" altLang="ko-KR" sz="2800" b="1" i="1" dirty="0" err="1" smtClean="0">
                <a:solidFill>
                  <a:srgbClr val="0000FF"/>
                </a:solidFill>
              </a:rPr>
              <a:t>skycube</a:t>
            </a:r>
            <a:r>
              <a:rPr lang="en-US" altLang="ko-KR" sz="2800" b="1" i="1" dirty="0" smtClean="0">
                <a:solidFill>
                  <a:srgbClr val="0000FF"/>
                </a:solidFill>
              </a:rPr>
              <a:t> more efficiently?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Main idea</a:t>
            </a:r>
            <a:endParaRPr lang="en-US" altLang="ko-KR" dirty="0"/>
          </a:p>
          <a:p>
            <a:pPr lvl="1"/>
            <a:r>
              <a:rPr lang="en-US" altLang="ko-KR" dirty="0" smtClean="0"/>
              <a:t>Exploit </a:t>
            </a:r>
            <a:r>
              <a:rPr lang="en-US" altLang="ko-KR" b="1" dirty="0" smtClean="0"/>
              <a:t>finer structure </a:t>
            </a:r>
            <a:r>
              <a:rPr lang="en-US" altLang="ko-KR" dirty="0" smtClean="0"/>
              <a:t>to further share both dominance and incomparability.</a:t>
            </a:r>
          </a:p>
          <a:p>
            <a:pPr marL="396000" lvl="1" indent="0">
              <a:buNone/>
            </a:pPr>
            <a:r>
              <a:rPr lang="en-US" altLang="ko-KR" sz="2800" b="1" dirty="0" smtClean="0">
                <a:solidFill>
                  <a:prstClr val="black"/>
                </a:solidFill>
                <a:sym typeface="Wingdings" pitchFamily="2" charset="2"/>
              </a:rPr>
              <a:t>    → </a:t>
            </a:r>
            <a:r>
              <a:rPr lang="en-US" altLang="ko-KR" sz="2800" b="1" i="1" dirty="0">
                <a:solidFill>
                  <a:srgbClr val="C00000"/>
                </a:solidFill>
                <a:sym typeface="Wingdings" pitchFamily="2" charset="2"/>
              </a:rPr>
              <a:t>Point-based space partitioning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Sharing result for single parent can be extended into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multiple parents</a:t>
            </a:r>
            <a:r>
              <a:rPr lang="en-US" altLang="ko-KR" dirty="0" smtClean="0"/>
              <a:t>.</a:t>
            </a:r>
          </a:p>
          <a:p>
            <a:pPr marL="396000" lvl="1" indent="0">
              <a:buNone/>
            </a:pPr>
            <a:r>
              <a:rPr lang="en-US" altLang="ko-KR" dirty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      </a:t>
            </a:r>
            <a:endParaRPr lang="en-US" altLang="ko-KR" sz="2800" b="1" i="1" dirty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377F-211F-4411-9F93-45910A27535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마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Calibri"/>
        <a:ea typeface="-윤고딕130"/>
        <a:cs typeface=""/>
      </a:majorFont>
      <a:minorFont>
        <a:latin typeface="Calibri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테마2</Template>
  <TotalTime>3936</TotalTime>
  <Words>1659</Words>
  <Application>Microsoft Office PowerPoint</Application>
  <PresentationFormat>화면 슬라이드 쇼(4:3)</PresentationFormat>
  <Paragraphs>626</Paragraphs>
  <Slides>28</Slides>
  <Notes>15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0" baseType="lpstr">
      <vt:lpstr>테마2</vt:lpstr>
      <vt:lpstr>수식</vt:lpstr>
      <vt:lpstr>PowerPoint 프레젠테이션</vt:lpstr>
      <vt:lpstr>Outline</vt:lpstr>
      <vt:lpstr>What is a Skyline?</vt:lpstr>
      <vt:lpstr>Subspace Skyline</vt:lpstr>
      <vt:lpstr>What is a Skycube?</vt:lpstr>
      <vt:lpstr>Outline</vt:lpstr>
      <vt:lpstr>Strategies for Computing the Skycube (1 / 2)</vt:lpstr>
      <vt:lpstr>Strategies for Computing the Skycube (2 / 2)</vt:lpstr>
      <vt:lpstr>One Summary Slide</vt:lpstr>
      <vt:lpstr>Point-Based Space Partitioning (1 / 3)</vt:lpstr>
      <vt:lpstr>Point-Based Space Partitioning (2 / 3)</vt:lpstr>
      <vt:lpstr>Point-Based Space Partitioning (3 / 3)</vt:lpstr>
      <vt:lpstr>Constructing a SkyTree</vt:lpstr>
      <vt:lpstr>Sharing a SkyTree (1 / 3)</vt:lpstr>
      <vt:lpstr>Sharing a SkyTree (2 / 3)</vt:lpstr>
      <vt:lpstr>Sharing a SkyTree (3 / 3)</vt:lpstr>
      <vt:lpstr>Sharing Multiple Parents</vt:lpstr>
      <vt:lpstr>Proposed Algorithm: QSkycube</vt:lpstr>
      <vt:lpstr>Outline</vt:lpstr>
      <vt:lpstr>Experiments (1 / 5)</vt:lpstr>
      <vt:lpstr>Experiments (2 / 5)</vt:lpstr>
      <vt:lpstr>Experiments (3 / 5)</vt:lpstr>
      <vt:lpstr>Experiments (4 / 5)</vt:lpstr>
      <vt:lpstr>Experiments (5 / 5)</vt:lpstr>
      <vt:lpstr>Outline</vt:lpstr>
      <vt:lpstr>Conclusion</vt:lpstr>
      <vt:lpstr>Q &amp; 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&amp; Trip Report</dc:title>
  <dc:creator>deep</dc:creator>
  <cp:lastModifiedBy>Jongwuk Lee</cp:lastModifiedBy>
  <cp:revision>463</cp:revision>
  <dcterms:created xsi:type="dcterms:W3CDTF">2011-03-02T03:38:15Z</dcterms:created>
  <dcterms:modified xsi:type="dcterms:W3CDTF">2011-09-01T23:58:35Z</dcterms:modified>
</cp:coreProperties>
</file>