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6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79" r:id="rId4"/>
    <p:sldId id="280" r:id="rId5"/>
    <p:sldId id="283" r:id="rId6"/>
    <p:sldId id="284" r:id="rId7"/>
    <p:sldId id="339" r:id="rId8"/>
    <p:sldId id="340" r:id="rId9"/>
    <p:sldId id="354" r:id="rId10"/>
    <p:sldId id="355" r:id="rId11"/>
    <p:sldId id="324" r:id="rId12"/>
    <p:sldId id="258" r:id="rId13"/>
    <p:sldId id="290" r:id="rId14"/>
    <p:sldId id="260" r:id="rId15"/>
    <p:sldId id="291" r:id="rId16"/>
    <p:sldId id="294" r:id="rId17"/>
    <p:sldId id="325" r:id="rId18"/>
    <p:sldId id="326" r:id="rId19"/>
    <p:sldId id="327" r:id="rId20"/>
    <p:sldId id="297" r:id="rId21"/>
    <p:sldId id="328" r:id="rId22"/>
    <p:sldId id="299" r:id="rId23"/>
    <p:sldId id="300" r:id="rId24"/>
    <p:sldId id="301" r:id="rId25"/>
    <p:sldId id="329" r:id="rId26"/>
    <p:sldId id="302" r:id="rId27"/>
    <p:sldId id="303" r:id="rId28"/>
    <p:sldId id="304" r:id="rId29"/>
    <p:sldId id="330" r:id="rId30"/>
    <p:sldId id="305" r:id="rId31"/>
    <p:sldId id="349" r:id="rId32"/>
    <p:sldId id="352" r:id="rId33"/>
    <p:sldId id="353" r:id="rId34"/>
    <p:sldId id="351" r:id="rId35"/>
    <p:sldId id="311" r:id="rId36"/>
    <p:sldId id="308" r:id="rId37"/>
    <p:sldId id="331" r:id="rId38"/>
    <p:sldId id="309" r:id="rId39"/>
    <p:sldId id="312" r:id="rId40"/>
    <p:sldId id="313" r:id="rId41"/>
    <p:sldId id="314" r:id="rId42"/>
    <p:sldId id="315" r:id="rId43"/>
    <p:sldId id="310" r:id="rId44"/>
    <p:sldId id="317" r:id="rId45"/>
    <p:sldId id="318" r:id="rId46"/>
    <p:sldId id="332" r:id="rId47"/>
    <p:sldId id="320" r:id="rId48"/>
    <p:sldId id="321" r:id="rId49"/>
    <p:sldId id="322" r:id="rId50"/>
    <p:sldId id="323" r:id="rId51"/>
    <p:sldId id="333" r:id="rId52"/>
    <p:sldId id="334" r:id="rId53"/>
    <p:sldId id="33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100"/>
    <a:srgbClr val="D2CD2A"/>
    <a:srgbClr val="E0D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2" autoAdjust="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39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5BC8-9154-E34F-AD58-1F7396EB09FC}" type="datetimeFigureOut">
              <a:rPr lang="en-US" smtClean="0"/>
              <a:t>8/30/11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36641-525E-E146-87D9-45EABA6AC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8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078AD-F4D0-6E4E-958C-3C5D312304E7}" type="datetimeFigureOut">
              <a:rPr lang="en-US" smtClean="0"/>
              <a:t>8/30/11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D75C-F87E-3D4E-9BC5-D2CA59407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1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Nowadays,</a:t>
            </a:r>
            <a:r>
              <a:rPr lang="en-US" baseline="0" dirty="0" smtClean="0"/>
              <a:t> search engines are very good at retrieving answers for a specific question posed by users, like </a:t>
            </a:r>
            <a:r>
              <a:rPr lang="en-US" baseline="0" dirty="0" err="1" smtClean="0"/>
              <a:t>harvard</a:t>
            </a:r>
            <a:r>
              <a:rPr lang="en-US" baseline="0" dirty="0" smtClean="0"/>
              <a:t> tuition. Most likely, users will find the fact right for the question in top resulting pages.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D75C-F87E-3D4E-9BC5-D2CA59407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it comes to “finding structured</a:t>
            </a:r>
            <a:r>
              <a:rPr lang="en-US" baseline="0" dirty="0" smtClean="0"/>
              <a:t> data” like tables, things are different. Suppose I’d like to know the tuitions of all universities. I sent the query “university tuition” to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, and here are the results. None of the top results contain a full list summarizing the tuitions of different universities. In stead, starting from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result, it lists tuition information about each individual university. I need to click through each page and cut out the numbers by myself.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5D75C-F87E-3D4E-9BC5-D2CA59407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Use colors to name the links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E0BB3F-936E-2040-931E-92F339DF7FF7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79E1-1ACE-234C-BE4F-5120284021A6}" type="datetime1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0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D8A3-8207-6647-86B9-0CAE57A151DE}" type="datetime1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DED4-BA7B-0543-A7CD-9E5AA80B3F6C}" type="datetime1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2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BFD6-370A-174B-A9BF-50428E531923}" type="datetime1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B26D-DE77-E547-BE97-EFBCBC3CA93A}" type="datetime1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FAF-6372-7946-82E2-25C5AE1F617A}" type="datetime1">
              <a:rPr lang="en-US" smtClean="0"/>
              <a:t>8/30/11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3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247D-0A0F-7D4A-A171-2ED979E28564}" type="datetime1">
              <a:rPr lang="en-US" smtClean="0"/>
              <a:t>8/30/11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86B-00D4-624D-A988-FBE0C6E5D832}" type="datetime1">
              <a:rPr lang="en-US" smtClean="0"/>
              <a:t>8/30/11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9115-2371-884D-9D6D-46C182C3B8BD}" type="datetime1">
              <a:rPr lang="en-US" smtClean="0"/>
              <a:t>8/30/11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FB5-D2DB-E649-A9B6-CC3F2E8592E8}" type="datetime1">
              <a:rPr lang="en-US" smtClean="0"/>
              <a:t>8/30/11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62FE-55BE-9E4A-833A-989630D6E619}" type="datetime1">
              <a:rPr lang="en-US" smtClean="0"/>
              <a:t>8/30/11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D975-0B32-3A42-801C-4A7DC63C85D7}" type="datetime1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7715-727E-8143-920B-20A82638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20" Type="http://schemas.openxmlformats.org/officeDocument/2006/relationships/image" Target="../media/image24.emf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22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3.emf"/><Relationship Id="rId18" Type="http://schemas.openxmlformats.org/officeDocument/2006/relationships/oleObject" Target="../embeddings/oleObject8.bin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emf"/><Relationship Id="rId20" Type="http://schemas.openxmlformats.org/officeDocument/2006/relationships/image" Target="../media/image24.e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39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36.e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38.e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23.emf"/><Relationship Id="rId18" Type="http://schemas.openxmlformats.org/officeDocument/2006/relationships/oleObject" Target="../embeddings/oleObject17.bin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22.bin"/><Relationship Id="rId11" Type="http://schemas.openxmlformats.org/officeDocument/2006/relationships/image" Target="../media/image4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Recovering Semantics of Tables on the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Fei Wu</a:t>
            </a:r>
          </a:p>
          <a:p>
            <a:r>
              <a:rPr lang="en-US" dirty="0" smtClean="0"/>
              <a:t>Google Inc.</a:t>
            </a:r>
          </a:p>
          <a:p>
            <a:endParaRPr lang="en-US" dirty="0"/>
          </a:p>
          <a:p>
            <a:r>
              <a:rPr lang="en-US" dirty="0" err="1" smtClean="0"/>
              <a:t>Petros</a:t>
            </a:r>
            <a:r>
              <a:rPr lang="en-US" dirty="0" smtClean="0"/>
              <a:t> </a:t>
            </a:r>
            <a:r>
              <a:rPr lang="en-US" dirty="0" err="1" smtClean="0"/>
              <a:t>Venetis</a:t>
            </a:r>
            <a:r>
              <a:rPr lang="en-US" dirty="0" smtClean="0"/>
              <a:t>, </a:t>
            </a:r>
            <a:r>
              <a:rPr lang="en-US" dirty="0" err="1" smtClean="0"/>
              <a:t>Alon</a:t>
            </a:r>
            <a:r>
              <a:rPr lang="en-US" dirty="0" smtClean="0"/>
              <a:t> Halevy, </a:t>
            </a:r>
            <a:r>
              <a:rPr lang="en-US" dirty="0" err="1" smtClean="0"/>
              <a:t>Jayant</a:t>
            </a:r>
            <a:r>
              <a:rPr lang="en-US" dirty="0" smtClean="0"/>
              <a:t> </a:t>
            </a:r>
            <a:r>
              <a:rPr lang="en-US" dirty="0" err="1" smtClean="0"/>
              <a:t>Madhavan</a:t>
            </a:r>
            <a:r>
              <a:rPr lang="en-US" dirty="0" smtClean="0"/>
              <a:t>, Marius </a:t>
            </a:r>
            <a:r>
              <a:rPr lang="en-US" dirty="0" err="1" smtClean="0"/>
              <a:t>Paşca</a:t>
            </a:r>
            <a:r>
              <a:rPr lang="en-US" dirty="0" smtClean="0"/>
              <a:t>, Warren </a:t>
            </a:r>
            <a:r>
              <a:rPr lang="en-US" dirty="0" err="1" smtClean="0"/>
              <a:t>Shen</a:t>
            </a:r>
            <a:r>
              <a:rPr lang="en-US" dirty="0" smtClean="0"/>
              <a:t>, </a:t>
            </a:r>
            <a:r>
              <a:rPr lang="en-US" dirty="0" err="1" smtClean="0"/>
              <a:t>Gengxin</a:t>
            </a:r>
            <a:r>
              <a:rPr lang="en-US" dirty="0" smtClean="0"/>
              <a:t> Miao, Chung Wu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Recovering Table Semantics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078" y="1417638"/>
            <a:ext cx="5902231" cy="12685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Table Search</a:t>
            </a:r>
          </a:p>
          <a:p>
            <a:r>
              <a:rPr lang="en-US" dirty="0" smtClean="0">
                <a:sym typeface="Wingdings"/>
              </a:rPr>
              <a:t>Novel applications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3584907"/>
            <a:ext cx="3233913" cy="2315141"/>
            <a:chOff x="533589" y="3989003"/>
            <a:chExt cx="3554313" cy="2582145"/>
          </a:xfrm>
        </p:grpSpPr>
        <p:pic>
          <p:nvPicPr>
            <p:cNvPr id="7" name="Picture 6" descr="Screen shot 2011-08-23 at 1.11.34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4"/>
            <a:stretch/>
          </p:blipFill>
          <p:spPr>
            <a:xfrm>
              <a:off x="533589" y="3989003"/>
              <a:ext cx="3189514" cy="21920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Screen shot 2011-08-23 at 12.56.1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73" y="4286107"/>
              <a:ext cx="2835729" cy="22850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Curved Right Arrow 19"/>
          <p:cNvSpPr/>
          <p:nvPr/>
        </p:nvSpPr>
        <p:spPr>
          <a:xfrm>
            <a:off x="1432679" y="1417638"/>
            <a:ext cx="1200087" cy="113102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9532" y="3143197"/>
            <a:ext cx="9270" cy="34857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1-08-26 at 7.03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81" y="3029155"/>
            <a:ext cx="2840162" cy="3569137"/>
          </a:xfrm>
          <a:prstGeom prst="rect">
            <a:avLst/>
          </a:prstGeom>
        </p:spPr>
      </p:pic>
      <p:pic>
        <p:nvPicPr>
          <p:cNvPr id="12" name="Picture 11" descr="Screen shot 2011-08-23 at 1.11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6"/>
          <a:stretch/>
        </p:blipFill>
        <p:spPr>
          <a:xfrm>
            <a:off x="447930" y="3120660"/>
            <a:ext cx="2911268" cy="340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rved Down Arrow 12"/>
          <p:cNvSpPr/>
          <p:nvPr/>
        </p:nvSpPr>
        <p:spPr>
          <a:xfrm>
            <a:off x="815787" y="2825218"/>
            <a:ext cx="2095090" cy="29901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Located 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Recovering Table Semantics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078" y="1417638"/>
            <a:ext cx="5902231" cy="12685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Table Search</a:t>
            </a:r>
          </a:p>
          <a:p>
            <a:r>
              <a:rPr lang="en-US" dirty="0" smtClean="0">
                <a:sym typeface="Wingdings"/>
              </a:rPr>
              <a:t>Novel applications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3584907"/>
            <a:ext cx="3233913" cy="2315141"/>
            <a:chOff x="533589" y="3989003"/>
            <a:chExt cx="3554313" cy="2582145"/>
          </a:xfrm>
        </p:grpSpPr>
        <p:pic>
          <p:nvPicPr>
            <p:cNvPr id="7" name="Picture 6" descr="Screen shot 2011-08-23 at 1.11.34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4"/>
            <a:stretch/>
          </p:blipFill>
          <p:spPr>
            <a:xfrm>
              <a:off x="533589" y="3989003"/>
              <a:ext cx="3189514" cy="21920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Screen shot 2011-08-23 at 12.56.1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73" y="4286107"/>
              <a:ext cx="2835729" cy="22850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5430052" y="3478386"/>
            <a:ext cx="3381632" cy="2928462"/>
            <a:chOff x="5430052" y="3478386"/>
            <a:chExt cx="3381632" cy="2928462"/>
          </a:xfrm>
        </p:grpSpPr>
        <p:pic>
          <p:nvPicPr>
            <p:cNvPr id="12" name="Picture 11" descr="Screen shot 2011-08-24 at 10.54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356" y="4243510"/>
              <a:ext cx="2758328" cy="21633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Picture 12" descr="Screen shot 2011-08-24 at 10.54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411" y="3478386"/>
              <a:ext cx="2699071" cy="21168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 descr="Screen shot 2011-08-24 at 10.56.50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13"/>
            <a:stretch/>
          </p:blipFill>
          <p:spPr>
            <a:xfrm>
              <a:off x="5430052" y="3680897"/>
              <a:ext cx="2170651" cy="24416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856241" y="4491082"/>
            <a:ext cx="1261176" cy="655962"/>
          </a:xfrm>
          <a:prstGeom prst="rect">
            <a:avLst/>
          </a:prstGeom>
        </p:spPr>
      </p:pic>
      <p:sp>
        <p:nvSpPr>
          <p:cNvPr id="20" name="Curved Right Arrow 19"/>
          <p:cNvSpPr/>
          <p:nvPr/>
        </p:nvSpPr>
        <p:spPr>
          <a:xfrm>
            <a:off x="1432679" y="1417638"/>
            <a:ext cx="1200087" cy="113102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9532" y="3143197"/>
            <a:ext cx="9270" cy="34857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creen shot 2011-08-23 at 1.11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6"/>
          <a:stretch/>
        </p:blipFill>
        <p:spPr>
          <a:xfrm>
            <a:off x="447930" y="3120660"/>
            <a:ext cx="2911268" cy="340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Curved Down Arrow 24"/>
          <p:cNvSpPr/>
          <p:nvPr/>
        </p:nvSpPr>
        <p:spPr>
          <a:xfrm>
            <a:off x="815787" y="2825218"/>
            <a:ext cx="2095090" cy="29901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Located 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Recovering Table </a:t>
            </a:r>
            <a:r>
              <a:rPr lang="en-US" dirty="0"/>
              <a:t>S</a:t>
            </a:r>
            <a:r>
              <a:rPr lang="en-US" dirty="0" smtClean="0"/>
              <a:t>emantics</a:t>
            </a:r>
          </a:p>
          <a:p>
            <a:pPr lvl="1"/>
            <a:r>
              <a:rPr lang="en-US" dirty="0" smtClean="0"/>
              <a:t>Entity set annotation for columns</a:t>
            </a:r>
          </a:p>
          <a:p>
            <a:pPr lvl="1"/>
            <a:r>
              <a:rPr lang="en-US" dirty="0" smtClean="0"/>
              <a:t>Binary relationship annotation between columns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Meaning</a:t>
            </a:r>
            <a:br>
              <a:rPr lang="en-US" dirty="0" smtClean="0"/>
            </a:br>
            <a:r>
              <a:rPr lang="en-US" dirty="0" smtClean="0"/>
              <a:t> Seldom Explicit by Itself</a:t>
            </a:r>
            <a:endParaRPr lang="en-US" dirty="0"/>
          </a:p>
        </p:txBody>
      </p:sp>
      <p:pic>
        <p:nvPicPr>
          <p:cNvPr id="5" name="Picture 3" descr="Picture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97" y="1624716"/>
            <a:ext cx="67167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0391" y="5707001"/>
            <a:ext cx="53144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/>
              <a:t>Trees and their scientific names</a:t>
            </a:r>
            <a:endParaRPr lang="en-US" sz="2800" dirty="0"/>
          </a:p>
          <a:p>
            <a:r>
              <a:rPr lang="en-US" sz="2800" dirty="0"/>
              <a:t>(but that</a:t>
            </a:r>
            <a:r>
              <a:rPr lang="ja-JP" altLang="en-US" sz="2800" dirty="0"/>
              <a:t>’</a:t>
            </a:r>
            <a:r>
              <a:rPr lang="en-US" altLang="ja-JP" sz="2800" dirty="0"/>
              <a:t>s nowhere in the table)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Picture 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93392"/>
            <a:ext cx="3962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709363" y="899890"/>
            <a:ext cx="7430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/>
              <a:t>Much better, but schema extraction is needed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508432" y="1611382"/>
            <a:ext cx="6272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/>
              <a:t>Terse attribute names hard to interpret</a:t>
            </a:r>
            <a:endParaRPr lang="en-US" sz="2800" dirty="0"/>
          </a:p>
        </p:txBody>
      </p:sp>
      <p:pic>
        <p:nvPicPr>
          <p:cNvPr id="5" name="Picture 4" descr="Screen shot 2011-08-23 at 2.43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7" b="40400"/>
          <a:stretch/>
        </p:blipFill>
        <p:spPr>
          <a:xfrm>
            <a:off x="1016000" y="2361069"/>
            <a:ext cx="7310400" cy="283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Picture 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0"/>
          <a:stretch/>
        </p:blipFill>
        <p:spPr bwMode="auto">
          <a:xfrm>
            <a:off x="894444" y="2324104"/>
            <a:ext cx="7720013" cy="323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457099" y="994008"/>
            <a:ext cx="6237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/>
              <a:t>Schema Ok, but context is subtle </a:t>
            </a:r>
          </a:p>
          <a:p>
            <a:pPr algn="ctr"/>
            <a:r>
              <a:rPr lang="en-US" sz="3200" dirty="0"/>
              <a:t>(year = 2006)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Focus on 2 Types of </a:t>
            </a:r>
            <a:r>
              <a:rPr lang="en-US" dirty="0"/>
              <a:t>S</a:t>
            </a:r>
            <a:r>
              <a:rPr lang="en-US" dirty="0" smtClean="0"/>
              <a:t>emantics</a:t>
            </a:r>
            <a:endParaRPr lang="en-US" dirty="0"/>
          </a:p>
        </p:txBody>
      </p:sp>
      <p:pic>
        <p:nvPicPr>
          <p:cNvPr id="3" name="Picture 2" descr="Screen shot 2011-08-23 at 2.43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0"/>
          <a:stretch/>
        </p:blipFill>
        <p:spPr>
          <a:xfrm>
            <a:off x="535214" y="3549439"/>
            <a:ext cx="8305800" cy="2102076"/>
          </a:xfrm>
          <a:prstGeom prst="rect">
            <a:avLst/>
          </a:prstGeom>
        </p:spPr>
      </p:pic>
      <p:sp>
        <p:nvSpPr>
          <p:cNvPr id="9" name="Double Brace 8"/>
          <p:cNvSpPr/>
          <p:nvPr/>
        </p:nvSpPr>
        <p:spPr>
          <a:xfrm>
            <a:off x="3474228" y="2902871"/>
            <a:ext cx="2013987" cy="69309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Conference</a:t>
            </a:r>
          </a:p>
          <a:p>
            <a:pPr algn="ctr"/>
            <a:r>
              <a:rPr lang="en-US" dirty="0" smtClean="0"/>
              <a:t>AI Conference</a:t>
            </a:r>
          </a:p>
        </p:txBody>
      </p:sp>
      <p:sp>
        <p:nvSpPr>
          <p:cNvPr id="10" name="Double Brace 9"/>
          <p:cNvSpPr/>
          <p:nvPr/>
        </p:nvSpPr>
        <p:spPr>
          <a:xfrm>
            <a:off x="5905499" y="2902870"/>
            <a:ext cx="1360715" cy="691291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  <a:p>
            <a:pPr algn="ctr"/>
            <a:r>
              <a:rPr lang="en-US" dirty="0" smtClean="0"/>
              <a:t>City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143" y="1351642"/>
            <a:ext cx="704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Entity set types for </a:t>
            </a:r>
            <a:r>
              <a:rPr lang="en-US" sz="2800" dirty="0"/>
              <a:t>c</a:t>
            </a:r>
            <a:r>
              <a:rPr lang="en-US" sz="2800" dirty="0" smtClean="0"/>
              <a:t>olumns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Binary relationships between columns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Focus on 2 Types of </a:t>
            </a:r>
            <a:r>
              <a:rPr lang="en-US" dirty="0"/>
              <a:t>S</a:t>
            </a:r>
            <a:r>
              <a:rPr lang="en-US" dirty="0" smtClean="0"/>
              <a:t>emantics</a:t>
            </a:r>
            <a:endParaRPr lang="en-US" dirty="0"/>
          </a:p>
        </p:txBody>
      </p:sp>
      <p:pic>
        <p:nvPicPr>
          <p:cNvPr id="3" name="Picture 2" descr="Screen shot 2011-08-23 at 2.43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0"/>
          <a:stretch/>
        </p:blipFill>
        <p:spPr>
          <a:xfrm>
            <a:off x="535214" y="3549439"/>
            <a:ext cx="8305800" cy="2102076"/>
          </a:xfrm>
          <a:prstGeom prst="rect">
            <a:avLst/>
          </a:prstGeom>
        </p:spPr>
      </p:pic>
      <p:sp>
        <p:nvSpPr>
          <p:cNvPr id="9" name="Double Brace 8"/>
          <p:cNvSpPr/>
          <p:nvPr/>
        </p:nvSpPr>
        <p:spPr>
          <a:xfrm>
            <a:off x="3474228" y="2902871"/>
            <a:ext cx="2013987" cy="69309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Conference</a:t>
            </a:r>
          </a:p>
          <a:p>
            <a:pPr algn="ctr"/>
            <a:r>
              <a:rPr lang="en-US" dirty="0" smtClean="0"/>
              <a:t>AI Conference</a:t>
            </a:r>
          </a:p>
        </p:txBody>
      </p:sp>
      <p:sp>
        <p:nvSpPr>
          <p:cNvPr id="10" name="Double Brace 9"/>
          <p:cNvSpPr/>
          <p:nvPr/>
        </p:nvSpPr>
        <p:spPr>
          <a:xfrm>
            <a:off x="5905499" y="2902870"/>
            <a:ext cx="1360715" cy="691291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  <a:p>
            <a:pPr algn="ctr"/>
            <a:r>
              <a:rPr lang="en-US" dirty="0" smtClean="0"/>
              <a:t>City</a:t>
            </a:r>
          </a:p>
        </p:txBody>
      </p:sp>
      <p:sp>
        <p:nvSpPr>
          <p:cNvPr id="12" name="Curved Up Arrow 11"/>
          <p:cNvSpPr/>
          <p:nvPr/>
        </p:nvSpPr>
        <p:spPr>
          <a:xfrm>
            <a:off x="4698999" y="5724083"/>
            <a:ext cx="2367643" cy="56242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Located 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 flipV="1">
            <a:off x="1034139" y="5724084"/>
            <a:ext cx="3138715" cy="56242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Starting 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143" y="1351642"/>
            <a:ext cx="704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BFBFBF"/>
                </a:solidFill>
              </a:rPr>
              <a:t>Entity set types for </a:t>
            </a:r>
            <a:r>
              <a:rPr lang="en-US" sz="2800" dirty="0">
                <a:solidFill>
                  <a:srgbClr val="BFBFBF"/>
                </a:solidFill>
              </a:rPr>
              <a:t>c</a:t>
            </a:r>
            <a:r>
              <a:rPr lang="en-US" sz="2800" dirty="0" smtClean="0">
                <a:solidFill>
                  <a:srgbClr val="BFBFBF"/>
                </a:solidFill>
              </a:rPr>
              <a:t>olumns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Binary relationships between columns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Recovering Entity Set for Columns</a:t>
            </a:r>
            <a:endParaRPr lang="en-US" dirty="0"/>
          </a:p>
        </p:txBody>
      </p:sp>
      <p:pic>
        <p:nvPicPr>
          <p:cNvPr id="18" name="Picture 17" descr="Screen shot 2011-08-23 at 2.43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r="18960" b="53260"/>
          <a:stretch/>
        </p:blipFill>
        <p:spPr>
          <a:xfrm>
            <a:off x="2322286" y="4882925"/>
            <a:ext cx="4381500" cy="164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Double Brace 19"/>
          <p:cNvSpPr/>
          <p:nvPr/>
        </p:nvSpPr>
        <p:spPr>
          <a:xfrm>
            <a:off x="2911800" y="4236357"/>
            <a:ext cx="2013987" cy="69309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Conference</a:t>
            </a:r>
          </a:p>
          <a:p>
            <a:pPr algn="ctr"/>
            <a:r>
              <a:rPr lang="en-US" dirty="0" smtClean="0"/>
              <a:t>AI Conference</a:t>
            </a:r>
          </a:p>
        </p:txBody>
      </p:sp>
      <p:sp>
        <p:nvSpPr>
          <p:cNvPr id="21" name="Double Brace 20"/>
          <p:cNvSpPr/>
          <p:nvPr/>
        </p:nvSpPr>
        <p:spPr>
          <a:xfrm>
            <a:off x="5343071" y="4236356"/>
            <a:ext cx="1360715" cy="691291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  <a:p>
            <a:pPr algn="ctr"/>
            <a:r>
              <a:rPr lang="en-US" dirty="0" smtClean="0"/>
              <a:t>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Needle in Haystack</a:t>
            </a:r>
            <a:endParaRPr lang="en-US" dirty="0"/>
          </a:p>
        </p:txBody>
      </p:sp>
      <p:pic>
        <p:nvPicPr>
          <p:cNvPr id="5" name="Picture 4" descr="Screen shot 2011-08-23 at 9.25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" y="1345067"/>
            <a:ext cx="7524767" cy="53122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13791"/>
          </a:xfrm>
        </p:spPr>
        <p:txBody>
          <a:bodyPr>
            <a:normAutofit/>
          </a:bodyPr>
          <a:lstStyle/>
          <a:p>
            <a:r>
              <a:rPr lang="en-US" dirty="0" smtClean="0"/>
              <a:t>Web tables’ scale, breadth and heterogeneity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hand-coded domain knowledge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 descr="Screen shot 2011-08-23 at 2.43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r="18960" b="53260"/>
          <a:stretch/>
        </p:blipFill>
        <p:spPr>
          <a:xfrm>
            <a:off x="2322286" y="4882925"/>
            <a:ext cx="4381500" cy="164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Double Brace 19"/>
          <p:cNvSpPr/>
          <p:nvPr/>
        </p:nvSpPr>
        <p:spPr>
          <a:xfrm>
            <a:off x="2911800" y="4236357"/>
            <a:ext cx="2013987" cy="69309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Conference</a:t>
            </a:r>
          </a:p>
          <a:p>
            <a:pPr algn="ctr"/>
            <a:r>
              <a:rPr lang="en-US" dirty="0" smtClean="0"/>
              <a:t>AI Conference</a:t>
            </a:r>
          </a:p>
        </p:txBody>
      </p:sp>
      <p:sp>
        <p:nvSpPr>
          <p:cNvPr id="21" name="Double Brace 20"/>
          <p:cNvSpPr/>
          <p:nvPr/>
        </p:nvSpPr>
        <p:spPr>
          <a:xfrm>
            <a:off x="5343071" y="4236356"/>
            <a:ext cx="1360715" cy="691291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  <a:p>
            <a:pPr algn="ctr"/>
            <a:r>
              <a:rPr lang="en-US" dirty="0" smtClean="0"/>
              <a:t>City</a:t>
            </a:r>
          </a:p>
        </p:txBody>
      </p:sp>
      <p:sp>
        <p:nvSpPr>
          <p:cNvPr id="4" name="Notched Right Arrow 3"/>
          <p:cNvSpPr/>
          <p:nvPr/>
        </p:nvSpPr>
        <p:spPr>
          <a:xfrm>
            <a:off x="1378857" y="2231571"/>
            <a:ext cx="1714500" cy="27214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932215" y="1886856"/>
            <a:ext cx="6350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0161" y="2837541"/>
            <a:ext cx="70837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Key: use facts extracted from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documents</a:t>
            </a:r>
            <a:r>
              <a:rPr lang="en-US" sz="3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interpret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</a:t>
            </a:r>
            <a:r>
              <a:rPr lang="en-US" sz="36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tables!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Recovering Entity Set for Columns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Recovering Entity Set for Columns</a:t>
            </a:r>
            <a:endParaRPr lang="en-US" dirty="0"/>
          </a:p>
        </p:txBody>
      </p:sp>
      <p:pic>
        <p:nvPicPr>
          <p:cNvPr id="6" name="Picture 5" descr="Screen shot 2011-08-23 at 2.43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r="18960" b="53260"/>
          <a:stretch/>
        </p:blipFill>
        <p:spPr>
          <a:xfrm>
            <a:off x="577158" y="1962624"/>
            <a:ext cx="4381500" cy="164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lded Corner 7"/>
          <p:cNvSpPr/>
          <p:nvPr/>
        </p:nvSpPr>
        <p:spPr>
          <a:xfrm>
            <a:off x="5339697" y="1692996"/>
            <a:ext cx="3606149" cy="315559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… will be held in Chicago from July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to July 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, 2010. The conference features 12 </a:t>
            </a:r>
            <a:r>
              <a:rPr lang="en-US" b="1" u="sng" dirty="0">
                <a:solidFill>
                  <a:srgbClr val="FF0000"/>
                </a:solidFill>
              </a:rPr>
              <a:t>workshops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such as </a:t>
            </a:r>
            <a:r>
              <a:rPr lang="en-US" b="1" u="sng" dirty="0">
                <a:solidFill>
                  <a:srgbClr val="0000FF"/>
                </a:solidFill>
              </a:rPr>
              <a:t>the Mining Data Semantics Workshop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the Web Data Management Workshop. The early-bird registrations…….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77158" y="3411617"/>
            <a:ext cx="15828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3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Recovering Entity Set for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057" y="4821465"/>
            <a:ext cx="7075714" cy="1333500"/>
          </a:xfrm>
        </p:spPr>
        <p:txBody>
          <a:bodyPr>
            <a:normAutofit/>
          </a:bodyPr>
          <a:lstStyle/>
          <a:p>
            <a:r>
              <a:rPr lang="en-US" dirty="0" smtClean="0"/>
              <a:t>Question 1:</a:t>
            </a:r>
          </a:p>
          <a:p>
            <a:pPr marL="0" indent="0">
              <a:buNone/>
            </a:pPr>
            <a:r>
              <a:rPr lang="en-US" dirty="0" smtClean="0"/>
              <a:t>	How to generate the </a:t>
            </a:r>
            <a:r>
              <a:rPr lang="en-US" dirty="0" err="1" smtClean="0"/>
              <a:t>isA</a:t>
            </a:r>
            <a:r>
              <a:rPr lang="en-US" dirty="0" smtClean="0"/>
              <a:t> database?</a:t>
            </a:r>
            <a:endParaRPr lang="en-US" dirty="0"/>
          </a:p>
        </p:txBody>
      </p:sp>
      <p:pic>
        <p:nvPicPr>
          <p:cNvPr id="6" name="Picture 5" descr="Screen shot 2011-08-23 at 2.43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r="18960" b="53260"/>
          <a:stretch/>
        </p:blipFill>
        <p:spPr>
          <a:xfrm>
            <a:off x="577158" y="1962624"/>
            <a:ext cx="4381500" cy="164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lded Corner 7"/>
          <p:cNvSpPr/>
          <p:nvPr/>
        </p:nvSpPr>
        <p:spPr>
          <a:xfrm>
            <a:off x="5339697" y="1692996"/>
            <a:ext cx="3606149" cy="315559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… will be held in Chicago from July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to July 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, 2010. The conference features 12 </a:t>
            </a:r>
            <a:r>
              <a:rPr lang="en-US" b="1" u="sng" dirty="0">
                <a:solidFill>
                  <a:srgbClr val="FF0000"/>
                </a:solidFill>
              </a:rPr>
              <a:t>workshops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such as </a:t>
            </a:r>
            <a:r>
              <a:rPr lang="en-US" b="1" u="sng" dirty="0">
                <a:solidFill>
                  <a:srgbClr val="0000FF"/>
                </a:solidFill>
              </a:rPr>
              <a:t>the Mining Data Semantics Workshop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the Web Data Management Workshop. The early-bird registrations…….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77158" y="3411617"/>
            <a:ext cx="15828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18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err="1" smtClean="0"/>
              <a:t>isA</a:t>
            </a:r>
            <a:r>
              <a:rPr lang="en-US" dirty="0" smtClean="0"/>
              <a:t> DB from the Web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1182914" y="2603502"/>
            <a:ext cx="6567715" cy="1215571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…… will be held in Chicago from July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to July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2010. The conference features 12 </a:t>
            </a:r>
            <a:r>
              <a:rPr lang="en-US" b="1" u="sng" dirty="0" smtClean="0">
                <a:solidFill>
                  <a:srgbClr val="FF0000"/>
                </a:solidFill>
              </a:rPr>
              <a:t>workshops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such as </a:t>
            </a:r>
            <a:r>
              <a:rPr lang="en-US" b="1" u="sng" dirty="0" smtClean="0">
                <a:solidFill>
                  <a:srgbClr val="0000FF"/>
                </a:solidFill>
              </a:rPr>
              <a:t>the Mining Data Semantics Workshop</a:t>
            </a:r>
            <a:r>
              <a:rPr lang="en-US" u="sng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the Web Data Management Workshop. The early-bird registrations…….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430" y="1417638"/>
            <a:ext cx="7997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Well studied task in NLP         </a:t>
            </a:r>
            <a:r>
              <a:rPr lang="en-US" i="1" dirty="0" smtClean="0"/>
              <a:t>[Hearst 1992 ], [</a:t>
            </a:r>
            <a:r>
              <a:rPr lang="en-US" i="1" dirty="0" err="1" smtClean="0"/>
              <a:t>Paşca</a:t>
            </a:r>
            <a:r>
              <a:rPr lang="en-US" i="1" dirty="0" smtClean="0"/>
              <a:t> ACL08], </a:t>
            </a:r>
            <a:r>
              <a:rPr lang="en-US" i="1" dirty="0" err="1" smtClean="0"/>
              <a:t>etc</a:t>
            </a:r>
            <a:endParaRPr lang="en-US" i="1" dirty="0"/>
          </a:p>
        </p:txBody>
      </p:sp>
      <p:pic>
        <p:nvPicPr>
          <p:cNvPr id="6" name="Picture 5" descr="Screen shot 2011-08-23 at 6.3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2" y="2044700"/>
            <a:ext cx="4283529" cy="405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5122" y="3946752"/>
            <a:ext cx="6651163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 is a plural-form noun phrase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 occurs as an entire query in query logs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Only counting unique sentences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9430" y="5334681"/>
            <a:ext cx="79973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100M documents + 50M </a:t>
            </a:r>
            <a:r>
              <a:rPr lang="en-US" sz="2400" dirty="0" err="1" smtClean="0"/>
              <a:t>anonymized</a:t>
            </a:r>
            <a:r>
              <a:rPr lang="en-US" sz="2400" dirty="0" smtClean="0"/>
              <a:t> queries</a:t>
            </a:r>
          </a:p>
          <a:p>
            <a:pPr marL="285750" indent="-285750">
              <a:buFont typeface="Arial"/>
              <a:buChar char="•"/>
            </a:pPr>
            <a:r>
              <a:rPr lang="en-US" sz="2400" i="1" dirty="0" smtClean="0"/>
              <a:t>60,000 classes with 10 or more instances</a:t>
            </a:r>
          </a:p>
          <a:p>
            <a:pPr marL="285750" indent="-285750">
              <a:buFont typeface="Arial"/>
              <a:buChar char="•"/>
            </a:pPr>
            <a:r>
              <a:rPr lang="en-US" sz="2400" i="1" dirty="0" smtClean="0"/>
              <a:t>Class labels &gt;90% accuracy;  class instance ~ 80% accuracy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8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isA</a:t>
            </a:r>
            <a:r>
              <a:rPr lang="en-US" dirty="0" smtClean="0"/>
              <a:t> DB from Web is not Perfect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9430" y="1417638"/>
            <a:ext cx="75796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Popular entities tend to have more evidence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(Paris, </a:t>
            </a:r>
            <a:r>
              <a:rPr lang="en-US" sz="2400" dirty="0" err="1" smtClean="0"/>
              <a:t>isA</a:t>
            </a:r>
            <a:r>
              <a:rPr lang="en-US" sz="2400" dirty="0" smtClean="0"/>
              <a:t>, city)   &gt;&gt;   (Lilongwe, </a:t>
            </a:r>
            <a:r>
              <a:rPr lang="en-US" sz="2400" dirty="0" err="1" smtClean="0"/>
              <a:t>isA</a:t>
            </a:r>
            <a:r>
              <a:rPr lang="en-US" sz="2400" dirty="0" smtClean="0"/>
              <a:t>, city)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Extraction is not complete</a:t>
            </a:r>
          </a:p>
          <a:p>
            <a:pPr lvl="1"/>
            <a:r>
              <a:rPr lang="en-US" sz="2400" dirty="0" smtClean="0"/>
              <a:t>Patterns may not cover everything said on the Web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E.g.,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not </a:t>
            </a:r>
            <a:r>
              <a:rPr lang="en-US" sz="2200" dirty="0">
                <a:latin typeface="Arial" charset="0"/>
                <a:ea typeface="ＭＳ Ｐゴシック" charset="0"/>
              </a:rPr>
              <a:t>be able to extract “</a:t>
            </a:r>
            <a:r>
              <a:rPr lang="en-US" sz="2200" i="1" dirty="0">
                <a:latin typeface="Arial" charset="0"/>
                <a:ea typeface="ＭＳ Ｐゴシック" charset="0"/>
              </a:rPr>
              <a:t>acronyms such as </a:t>
            </a:r>
            <a:r>
              <a:rPr lang="en-US" sz="2200" i="1" dirty="0" smtClean="0">
                <a:latin typeface="Arial" charset="0"/>
                <a:ea typeface="ＭＳ Ｐゴシック" charset="0"/>
              </a:rPr>
              <a:t>ADTG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”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Extraction error</a:t>
            </a:r>
          </a:p>
          <a:p>
            <a:r>
              <a:rPr lang="en-US" sz="2400" dirty="0"/>
              <a:t>	</a:t>
            </a:r>
            <a:r>
              <a:rPr lang="en-US" sz="2000" i="1" dirty="0" smtClean="0"/>
              <a:t>“We have visited many </a:t>
            </a:r>
            <a:r>
              <a:rPr lang="en-US" sz="2000" b="1" i="1" dirty="0" smtClean="0"/>
              <a:t>cities such as Paris and </a:t>
            </a:r>
            <a:r>
              <a:rPr lang="en-US" sz="2000" b="1" i="1" dirty="0" smtClean="0">
                <a:solidFill>
                  <a:srgbClr val="FF0000"/>
                </a:solidFill>
              </a:rPr>
              <a:t>Annie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has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been our guide all the time.”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6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isA</a:t>
            </a:r>
            <a:r>
              <a:rPr lang="en-US" dirty="0" smtClean="0"/>
              <a:t> DB from Web is not Perfect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9430" y="1417638"/>
            <a:ext cx="75796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Popular entities tend to have more evidence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(Paris, </a:t>
            </a:r>
            <a:r>
              <a:rPr lang="en-US" sz="2400" dirty="0" err="1" smtClean="0"/>
              <a:t>isA</a:t>
            </a:r>
            <a:r>
              <a:rPr lang="en-US" sz="2400" dirty="0" smtClean="0"/>
              <a:t>, city)   &gt;&gt;   (Lilongwe, </a:t>
            </a:r>
            <a:r>
              <a:rPr lang="en-US" sz="2400" dirty="0" err="1" smtClean="0"/>
              <a:t>isA</a:t>
            </a:r>
            <a:r>
              <a:rPr lang="en-US" sz="2400" dirty="0" smtClean="0"/>
              <a:t>, city)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Extraction is not complete</a:t>
            </a:r>
          </a:p>
          <a:p>
            <a:pPr lvl="1"/>
            <a:r>
              <a:rPr lang="en-US" sz="2400" dirty="0" smtClean="0"/>
              <a:t>Patterns may not cover everything said on the Web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</a:rPr>
              <a:t>E.g., 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not </a:t>
            </a:r>
            <a:r>
              <a:rPr lang="en-US" sz="2200" dirty="0">
                <a:latin typeface="Arial" charset="0"/>
                <a:ea typeface="ＭＳ Ｐゴシック" charset="0"/>
              </a:rPr>
              <a:t>be able to extract “</a:t>
            </a:r>
            <a:r>
              <a:rPr lang="en-US" sz="2200" i="1" dirty="0">
                <a:latin typeface="Arial" charset="0"/>
                <a:ea typeface="ＭＳ Ｐゴシック" charset="0"/>
              </a:rPr>
              <a:t>acronyms such as </a:t>
            </a:r>
            <a:r>
              <a:rPr lang="en-US" sz="2200" i="1" dirty="0" smtClean="0">
                <a:latin typeface="Arial" charset="0"/>
                <a:ea typeface="ＭＳ Ｐゴシック" charset="0"/>
              </a:rPr>
              <a:t>ADTG</a:t>
            </a:r>
            <a:r>
              <a:rPr lang="en-US" sz="2200" dirty="0" smtClean="0">
                <a:latin typeface="Arial" charset="0"/>
                <a:ea typeface="ＭＳ Ｐゴシック" charset="0"/>
              </a:rPr>
              <a:t>”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Extraction error</a:t>
            </a:r>
          </a:p>
          <a:p>
            <a:r>
              <a:rPr lang="en-US" sz="2400" dirty="0"/>
              <a:t>	</a:t>
            </a:r>
            <a:r>
              <a:rPr lang="en-US" sz="2000" i="1" dirty="0" smtClean="0"/>
              <a:t>“We have visited many </a:t>
            </a:r>
            <a:r>
              <a:rPr lang="en-US" sz="2000" b="1" i="1" dirty="0" smtClean="0"/>
              <a:t>cities such as Paris and </a:t>
            </a:r>
            <a:r>
              <a:rPr lang="en-US" sz="2000" b="1" i="1" dirty="0" smtClean="0">
                <a:solidFill>
                  <a:srgbClr val="FF0000"/>
                </a:solidFill>
              </a:rPr>
              <a:t>Annie</a:t>
            </a:r>
            <a:r>
              <a:rPr lang="en-US" sz="2000" b="1" i="1" dirty="0" smtClean="0"/>
              <a:t> </a:t>
            </a:r>
            <a:r>
              <a:rPr lang="en-US" sz="2000" i="1" dirty="0" smtClean="0"/>
              <a:t>has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been our guide all the time.”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98654" y="4834955"/>
            <a:ext cx="6585047" cy="1279107"/>
          </a:xfrm>
        </p:spPr>
        <p:txBody>
          <a:bodyPr>
            <a:noAutofit/>
          </a:bodyPr>
          <a:lstStyle/>
          <a:p>
            <a:r>
              <a:rPr lang="en-US" dirty="0" smtClean="0"/>
              <a:t>Question 2:</a:t>
            </a:r>
          </a:p>
          <a:p>
            <a:pPr marL="0" indent="0">
              <a:buNone/>
            </a:pPr>
            <a:r>
              <a:rPr lang="en-US" dirty="0" smtClean="0"/>
              <a:t>	How to infer entity set types?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25930" y="47465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7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Hypothesis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13836" y="1341254"/>
            <a:ext cx="5067492" cy="1778482"/>
            <a:chOff x="3359150" y="4027765"/>
            <a:chExt cx="5067492" cy="1778482"/>
          </a:xfrm>
        </p:grpSpPr>
        <p:pic>
          <p:nvPicPr>
            <p:cNvPr id="6" name="Picture 5" descr="Screen shot 2011-08-23 at 2.12.3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59" b="68218"/>
            <a:stretch/>
          </p:blipFill>
          <p:spPr>
            <a:xfrm>
              <a:off x="3620856" y="4587312"/>
              <a:ext cx="1485437" cy="1163027"/>
            </a:xfrm>
            <a:prstGeom prst="rect">
              <a:avLst/>
            </a:prstGeom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2362593"/>
                </p:ext>
              </p:extLst>
            </p:nvPr>
          </p:nvGraphicFramePr>
          <p:xfrm>
            <a:off x="3369061" y="4645049"/>
            <a:ext cx="242245" cy="322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" name="Equation" r:id="rId4" imgW="152400" imgH="203200" progId="Equation.3">
                    <p:embed/>
                  </p:oleObj>
                </mc:Choice>
                <mc:Fallback>
                  <p:oleObj name="Equation" r:id="rId4" imgW="152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369061" y="4645049"/>
                          <a:ext cx="242245" cy="3229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9063647"/>
                </p:ext>
              </p:extLst>
            </p:nvPr>
          </p:nvGraphicFramePr>
          <p:xfrm>
            <a:off x="3359150" y="4902614"/>
            <a:ext cx="263525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9" name="Equation" r:id="rId6" imgW="165100" imgH="203200" progId="Equation.3">
                    <p:embed/>
                  </p:oleObj>
                </mc:Choice>
                <mc:Fallback>
                  <p:oleObj name="Equation" r:id="rId6" imgW="165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59150" y="4902614"/>
                          <a:ext cx="263525" cy="322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9706125"/>
                </p:ext>
              </p:extLst>
            </p:nvPr>
          </p:nvGraphicFramePr>
          <p:xfrm>
            <a:off x="3368675" y="5159812"/>
            <a:ext cx="24288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0" name="Equation" r:id="rId8" imgW="152400" imgH="215900" progId="Equation.3">
                    <p:embed/>
                  </p:oleObj>
                </mc:Choice>
                <mc:Fallback>
                  <p:oleObj name="Equation" r:id="rId8" imgW="1524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68675" y="5159812"/>
                          <a:ext cx="242888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0796364"/>
                </p:ext>
              </p:extLst>
            </p:nvPr>
          </p:nvGraphicFramePr>
          <p:xfrm>
            <a:off x="3359150" y="5428077"/>
            <a:ext cx="26352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1" name="Equation" r:id="rId10" imgW="165100" imgH="203200" progId="Equation.3">
                    <p:embed/>
                  </p:oleObj>
                </mc:Choice>
                <mc:Fallback>
                  <p:oleObj name="Equation" r:id="rId10" imgW="165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59150" y="5428077"/>
                          <a:ext cx="263525" cy="3222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5772811"/>
                </p:ext>
              </p:extLst>
            </p:nvPr>
          </p:nvGraphicFramePr>
          <p:xfrm>
            <a:off x="5171894" y="4645779"/>
            <a:ext cx="3097213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" name="Equation" r:id="rId12" imgW="1955800" imgH="203200" progId="Equation.3">
                    <p:embed/>
                  </p:oleObj>
                </mc:Choice>
                <mc:Fallback>
                  <p:oleObj name="Equation" r:id="rId12" imgW="19558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171894" y="4645779"/>
                          <a:ext cx="3097213" cy="322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29697"/>
                </p:ext>
              </p:extLst>
            </p:nvPr>
          </p:nvGraphicFramePr>
          <p:xfrm>
            <a:off x="5167505" y="4902614"/>
            <a:ext cx="3259137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" name="Equation" r:id="rId14" imgW="2057400" imgH="203200" progId="Equation.3">
                    <p:embed/>
                  </p:oleObj>
                </mc:Choice>
                <mc:Fallback>
                  <p:oleObj name="Equation" r:id="rId14" imgW="2057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167505" y="4902614"/>
                          <a:ext cx="3259137" cy="322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6896773"/>
                </p:ext>
              </p:extLst>
            </p:nvPr>
          </p:nvGraphicFramePr>
          <p:xfrm>
            <a:off x="5179732" y="5188364"/>
            <a:ext cx="4826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" name="Equation" r:id="rId16" imgW="304800" imgH="203200" progId="Equation.3">
                    <p:embed/>
                  </p:oleObj>
                </mc:Choice>
                <mc:Fallback>
                  <p:oleObj name="Equation" r:id="rId16" imgW="3048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179732" y="5188364"/>
                          <a:ext cx="482600" cy="322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3204682"/>
                </p:ext>
              </p:extLst>
            </p:nvPr>
          </p:nvGraphicFramePr>
          <p:xfrm>
            <a:off x="5179348" y="5483984"/>
            <a:ext cx="4826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5" name="Equation" r:id="rId18" imgW="304800" imgH="203200" progId="Equation.3">
                    <p:embed/>
                  </p:oleObj>
                </mc:Choice>
                <mc:Fallback>
                  <p:oleObj name="Equation" r:id="rId18" imgW="3048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179348" y="5483984"/>
                          <a:ext cx="482600" cy="322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0580014"/>
                </p:ext>
              </p:extLst>
            </p:nvPr>
          </p:nvGraphicFramePr>
          <p:xfrm>
            <a:off x="4124137" y="4027765"/>
            <a:ext cx="445178" cy="689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" name="Equation" r:id="rId19" imgW="114300" imgH="177800" progId="Equation.3">
                    <p:embed/>
                  </p:oleObj>
                </mc:Choice>
                <mc:Fallback>
                  <p:oleObj name="Equation" r:id="rId19" imgW="114300" imgH="177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124137" y="4027765"/>
                          <a:ext cx="445178" cy="689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Picture 19" descr="Screen shot 2011-08-23 at 8.38.47 P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6" y="3544692"/>
            <a:ext cx="4698551" cy="699365"/>
          </a:xfrm>
          <a:prstGeom prst="rect">
            <a:avLst/>
          </a:prstGeom>
        </p:spPr>
      </p:pic>
      <p:pic>
        <p:nvPicPr>
          <p:cNvPr id="21" name="Picture 20" descr="Screen shot 2011-08-23 at 8.55.25 PM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46" y="4043546"/>
            <a:ext cx="2349084" cy="785570"/>
          </a:xfrm>
          <a:prstGeom prst="rect">
            <a:avLst/>
          </a:prstGeom>
        </p:spPr>
      </p:pic>
      <p:pic>
        <p:nvPicPr>
          <p:cNvPr id="22" name="Picture 21" descr="Screen shot 2011-08-23 at 8.56.12 P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2" y="4319075"/>
            <a:ext cx="1447667" cy="567329"/>
          </a:xfrm>
          <a:prstGeom prst="rect">
            <a:avLst/>
          </a:prstGeom>
        </p:spPr>
      </p:pic>
      <p:pic>
        <p:nvPicPr>
          <p:cNvPr id="23" name="Picture 22" descr="Screen shot 2011-08-23 at 8.56.12 P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68" y="4948875"/>
            <a:ext cx="1447667" cy="567329"/>
          </a:xfrm>
          <a:prstGeom prst="rect">
            <a:avLst/>
          </a:prstGeom>
        </p:spPr>
      </p:pic>
      <p:pic>
        <p:nvPicPr>
          <p:cNvPr id="24" name="Picture 23" descr="Screen shot 2011-08-23 at 8.57.35 PM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35" y="4780370"/>
            <a:ext cx="1280994" cy="671656"/>
          </a:xfrm>
          <a:prstGeom prst="rect">
            <a:avLst/>
          </a:prstGeom>
        </p:spPr>
      </p:pic>
      <p:pic>
        <p:nvPicPr>
          <p:cNvPr id="25" name="Picture 24" descr="Screen shot 2011-08-23 at 8.56.12 P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84" y="5569127"/>
            <a:ext cx="1447667" cy="567329"/>
          </a:xfrm>
          <a:prstGeom prst="rect">
            <a:avLst/>
          </a:prstGeom>
        </p:spPr>
      </p:pic>
      <p:pic>
        <p:nvPicPr>
          <p:cNvPr id="26" name="Picture 25" descr="Screen shot 2011-08-23 at 8.57.35 PM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01" y="5371978"/>
            <a:ext cx="1403395" cy="7358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23442" y="5308806"/>
            <a:ext cx="974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1</a:t>
            </a:r>
            <a:endParaRPr lang="en-US" dirty="0"/>
          </a:p>
        </p:txBody>
      </p:sp>
      <p:pic>
        <p:nvPicPr>
          <p:cNvPr id="29" name="Picture 28" descr="Screen shot 2011-08-23 at 8.59.57 PM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7" y="5381526"/>
            <a:ext cx="3330230" cy="647141"/>
          </a:xfrm>
          <a:prstGeom prst="rect">
            <a:avLst/>
          </a:prstGeom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Recovering Binary Relationships</a:t>
            </a:r>
          </a:p>
        </p:txBody>
      </p:sp>
      <p:pic>
        <p:nvPicPr>
          <p:cNvPr id="57346" name="Picture 3" descr="Picture 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76327"/>
            <a:ext cx="6134100" cy="1892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7347" name="Picture 5" descr="Picture 4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/>
          <a:stretch/>
        </p:blipFill>
        <p:spPr bwMode="auto">
          <a:xfrm>
            <a:off x="990978" y="1871448"/>
            <a:ext cx="7135813" cy="15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3128" y="2138800"/>
            <a:ext cx="5738722" cy="369332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5914" y="5057401"/>
            <a:ext cx="49369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Flowering dogwood has the scientific name of </a:t>
            </a:r>
            <a:r>
              <a:rPr lang="en-US" dirty="0" err="1" smtClean="0"/>
              <a:t>Cornus</a:t>
            </a:r>
            <a:r>
              <a:rPr lang="en-US" dirty="0" smtClean="0"/>
              <a:t> </a:t>
            </a:r>
            <a:r>
              <a:rPr lang="en-US" dirty="0" err="1" smtClean="0"/>
              <a:t>florida</a:t>
            </a:r>
            <a:r>
              <a:rPr lang="en-US" dirty="0" smtClean="0"/>
              <a:t>, which was introduced by …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74486" y="5633165"/>
            <a:ext cx="13177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599830" y="5393627"/>
            <a:ext cx="3303823" cy="95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Triple DB from the Web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9430" y="1417638"/>
            <a:ext cx="7997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Well studied task in NLP         </a:t>
            </a:r>
            <a:r>
              <a:rPr lang="en-US" i="1" dirty="0" smtClean="0"/>
              <a:t>[</a:t>
            </a:r>
            <a:r>
              <a:rPr lang="en-US" i="1" dirty="0" err="1" smtClean="0"/>
              <a:t>Banko</a:t>
            </a:r>
            <a:r>
              <a:rPr lang="en-US" i="1" dirty="0" smtClean="0"/>
              <a:t> IJCAI07 ], [Wu CIKM07], </a:t>
            </a:r>
            <a:r>
              <a:rPr lang="en-US" i="1" dirty="0" err="1" smtClean="0"/>
              <a:t>etc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75477" y="4154650"/>
            <a:ext cx="576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</a:rPr>
              <a:t>&lt;dogwood, </a:t>
            </a:r>
            <a:r>
              <a:rPr lang="en-US" i="1" dirty="0" smtClean="0">
                <a:solidFill>
                  <a:srgbClr val="008000"/>
                </a:solidFill>
              </a:rPr>
              <a:t>has the scientific name of</a:t>
            </a:r>
            <a:r>
              <a:rPr lang="en-US" i="1" dirty="0" smtClean="0">
                <a:solidFill>
                  <a:srgbClr val="FF6600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Cornus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florida</a:t>
            </a:r>
            <a:r>
              <a:rPr lang="en-US" i="1" dirty="0" smtClean="0">
                <a:solidFill>
                  <a:srgbClr val="FF6600"/>
                </a:solidFill>
              </a:rPr>
              <a:t>&gt;</a:t>
            </a:r>
          </a:p>
        </p:txBody>
      </p:sp>
      <p:pic>
        <p:nvPicPr>
          <p:cNvPr id="12" name="Picture 3" descr="Picture 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61252"/>
            <a:ext cx="6134100" cy="1892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2505914" y="3342326"/>
            <a:ext cx="49369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Flowering dogwood has the scientific name of </a:t>
            </a:r>
            <a:r>
              <a:rPr lang="en-US" dirty="0" err="1" smtClean="0"/>
              <a:t>Cornus</a:t>
            </a:r>
            <a:r>
              <a:rPr lang="en-US" dirty="0" smtClean="0"/>
              <a:t> </a:t>
            </a:r>
            <a:r>
              <a:rPr lang="en-US" dirty="0" err="1" smtClean="0"/>
              <a:t>florida</a:t>
            </a:r>
            <a:r>
              <a:rPr lang="en-US" dirty="0" smtClean="0"/>
              <a:t>, which was introduced by …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74486" y="3918090"/>
            <a:ext cx="13177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99830" y="3678552"/>
            <a:ext cx="3303823" cy="95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Triple DB from the Web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9430" y="5305189"/>
            <a:ext cx="79973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CRF extractor, “producing </a:t>
            </a:r>
            <a:r>
              <a:rPr lang="en-US" sz="2400" b="1" dirty="0"/>
              <a:t>hundreds of millions </a:t>
            </a:r>
            <a:r>
              <a:rPr lang="en-US" sz="2400" dirty="0"/>
              <a:t>of assertions extracted from </a:t>
            </a:r>
            <a:r>
              <a:rPr lang="en-US" sz="2400" b="1" dirty="0"/>
              <a:t>500 million</a:t>
            </a:r>
            <a:r>
              <a:rPr lang="en-US" sz="2400" dirty="0"/>
              <a:t> high-quality Web </a:t>
            </a:r>
            <a:r>
              <a:rPr lang="en-US" sz="2400" dirty="0" smtClean="0"/>
              <a:t>pages”</a:t>
            </a:r>
          </a:p>
          <a:p>
            <a:r>
              <a:rPr lang="en-US" sz="2400" i="1" dirty="0" smtClean="0"/>
              <a:t>73.9% precision</a:t>
            </a:r>
            <a:r>
              <a:rPr lang="en-US" sz="2400" i="1" dirty="0"/>
              <a:t>;</a:t>
            </a:r>
            <a:r>
              <a:rPr lang="en-US" sz="2400" i="1" dirty="0" smtClean="0"/>
              <a:t> 58.4% recall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7299" y="4819504"/>
            <a:ext cx="665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TextRunner</a:t>
            </a:r>
            <a:r>
              <a:rPr lang="en-US" sz="2800" dirty="0" smtClean="0"/>
              <a:t> </a:t>
            </a:r>
            <a:r>
              <a:rPr lang="en-US" sz="2400" dirty="0" smtClean="0"/>
              <a:t>     </a:t>
            </a:r>
            <a:r>
              <a:rPr lang="en-US" i="1" dirty="0" smtClean="0"/>
              <a:t>[</a:t>
            </a:r>
            <a:r>
              <a:rPr lang="en-US" i="1" dirty="0" err="1"/>
              <a:t>Banko</a:t>
            </a:r>
            <a:r>
              <a:rPr lang="en-US" i="1" dirty="0"/>
              <a:t> IJCAI 07 ]</a:t>
            </a:r>
            <a:r>
              <a:rPr lang="en-US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5477" y="4154650"/>
            <a:ext cx="576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</a:rPr>
              <a:t>&lt;dogwood, </a:t>
            </a:r>
            <a:r>
              <a:rPr lang="en-US" i="1" dirty="0" smtClean="0">
                <a:solidFill>
                  <a:srgbClr val="008000"/>
                </a:solidFill>
              </a:rPr>
              <a:t>has the scientific name of</a:t>
            </a:r>
            <a:r>
              <a:rPr lang="en-US" i="1" dirty="0" smtClean="0">
                <a:solidFill>
                  <a:srgbClr val="FF6600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Cornus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florida</a:t>
            </a:r>
            <a:r>
              <a:rPr lang="en-US" i="1" dirty="0" smtClean="0">
                <a:solidFill>
                  <a:srgbClr val="FF6600"/>
                </a:solidFill>
              </a:rPr>
              <a:t>&gt;</a:t>
            </a:r>
          </a:p>
        </p:txBody>
      </p:sp>
      <p:pic>
        <p:nvPicPr>
          <p:cNvPr id="13" name="Picture 3" descr="Picture 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61252"/>
            <a:ext cx="6134100" cy="1892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2505914" y="3342326"/>
            <a:ext cx="49369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Flowering dogwood has the scientific name of </a:t>
            </a:r>
            <a:r>
              <a:rPr lang="en-US" dirty="0" err="1" smtClean="0"/>
              <a:t>Cornus</a:t>
            </a:r>
            <a:r>
              <a:rPr lang="en-US" dirty="0" smtClean="0"/>
              <a:t> </a:t>
            </a:r>
            <a:r>
              <a:rPr lang="en-US" dirty="0" err="1" smtClean="0"/>
              <a:t>florida</a:t>
            </a:r>
            <a:r>
              <a:rPr lang="en-US" dirty="0" smtClean="0"/>
              <a:t>, which was introduced by …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74486" y="3918090"/>
            <a:ext cx="13177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99830" y="3678552"/>
            <a:ext cx="3303823" cy="95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29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9430" y="1417638"/>
            <a:ext cx="7997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Well studied task in NLP         </a:t>
            </a:r>
            <a:r>
              <a:rPr lang="en-US" i="1" dirty="0" smtClean="0"/>
              <a:t>[</a:t>
            </a:r>
            <a:r>
              <a:rPr lang="en-US" i="1" dirty="0" err="1" smtClean="0"/>
              <a:t>Banko</a:t>
            </a:r>
            <a:r>
              <a:rPr lang="en-US" i="1" dirty="0" smtClean="0"/>
              <a:t> IJCAI07 ], [Wu CIKM08], </a:t>
            </a:r>
            <a:r>
              <a:rPr lang="en-US" i="1" dirty="0" err="1" smtClean="0"/>
              <a:t>etc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018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808"/>
            <a:ext cx="8229600" cy="832954"/>
          </a:xfrm>
        </p:spPr>
        <p:txBody>
          <a:bodyPr/>
          <a:lstStyle/>
          <a:p>
            <a:r>
              <a:rPr lang="en-US" dirty="0" smtClean="0"/>
              <a:t>Finding Structured Data</a:t>
            </a:r>
            <a:endParaRPr lang="en-US" dirty="0"/>
          </a:p>
        </p:txBody>
      </p:sp>
      <p:pic>
        <p:nvPicPr>
          <p:cNvPr id="4" name="Picture 3" descr="Screen shot 2011-08-23 at 9.33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75" y="821146"/>
            <a:ext cx="5413346" cy="59524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3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Picture 4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17648"/>
          <a:stretch/>
        </p:blipFill>
        <p:spPr bwMode="auto">
          <a:xfrm>
            <a:off x="418015" y="2107011"/>
            <a:ext cx="5129742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Hypothesis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461766"/>
              </p:ext>
            </p:extLst>
          </p:nvPr>
        </p:nvGraphicFramePr>
        <p:xfrm>
          <a:off x="2643374" y="2073114"/>
          <a:ext cx="242245" cy="32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" name="Equation" r:id="rId4" imgW="152400" imgH="203200" progId="Equation.3">
                  <p:embed/>
                </p:oleObj>
              </mc:Choice>
              <mc:Fallback>
                <p:oleObj name="Equation" r:id="rId4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3374" y="2073114"/>
                        <a:ext cx="242245" cy="322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865257"/>
              </p:ext>
            </p:extLst>
          </p:nvPr>
        </p:nvGraphicFramePr>
        <p:xfrm>
          <a:off x="2633463" y="2330679"/>
          <a:ext cx="2635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" name="Equation" r:id="rId6" imgW="165100" imgH="203200" progId="Equation.3">
                  <p:embed/>
                </p:oleObj>
              </mc:Choice>
              <mc:Fallback>
                <p:oleObj name="Equation" r:id="rId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3463" y="2330679"/>
                        <a:ext cx="263525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703910"/>
              </p:ext>
            </p:extLst>
          </p:nvPr>
        </p:nvGraphicFramePr>
        <p:xfrm>
          <a:off x="2633663" y="2587625"/>
          <a:ext cx="2635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2" name="Equation" r:id="rId8" imgW="165100" imgH="215900" progId="Equation.3">
                  <p:embed/>
                </p:oleObj>
              </mc:Choice>
              <mc:Fallback>
                <p:oleObj name="Equation" r:id="rId8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33663" y="2587625"/>
                        <a:ext cx="26352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032166"/>
              </p:ext>
            </p:extLst>
          </p:nvPr>
        </p:nvGraphicFramePr>
        <p:xfrm>
          <a:off x="2633463" y="2856142"/>
          <a:ext cx="2635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" name="Equation" r:id="rId10" imgW="165100" imgH="203200" progId="Equation.3">
                  <p:embed/>
                </p:oleObj>
              </mc:Choice>
              <mc:Fallback>
                <p:oleObj name="Equation" r:id="rId1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33463" y="2856142"/>
                        <a:ext cx="263525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777915"/>
              </p:ext>
            </p:extLst>
          </p:nvPr>
        </p:nvGraphicFramePr>
        <p:xfrm>
          <a:off x="5635457" y="2054225"/>
          <a:ext cx="32972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4" name="Equation" r:id="rId12" imgW="2082800" imgH="203200" progId="Equation.3">
                  <p:embed/>
                </p:oleObj>
              </mc:Choice>
              <mc:Fallback>
                <p:oleObj name="Equation" r:id="rId12" imgW="2082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35457" y="2054225"/>
                        <a:ext cx="3297238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54188"/>
              </p:ext>
            </p:extLst>
          </p:nvPr>
        </p:nvGraphicFramePr>
        <p:xfrm>
          <a:off x="5636709" y="2311400"/>
          <a:ext cx="28352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" name="Equation" r:id="rId14" imgW="1790700" imgH="203200" progId="Equation.3">
                  <p:embed/>
                </p:oleObj>
              </mc:Choice>
              <mc:Fallback>
                <p:oleObj name="Equation" r:id="rId14" imgW="179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36709" y="2311400"/>
                        <a:ext cx="2835275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545"/>
              </p:ext>
            </p:extLst>
          </p:nvPr>
        </p:nvGraphicFramePr>
        <p:xfrm>
          <a:off x="5638121" y="2597333"/>
          <a:ext cx="482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" name="Equation" r:id="rId16" imgW="304800" imgH="203200" progId="Equation.3">
                  <p:embed/>
                </p:oleObj>
              </mc:Choice>
              <mc:Fallback>
                <p:oleObj name="Equation" r:id="rId16" imgW="304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38121" y="2597333"/>
                        <a:ext cx="482600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578326"/>
              </p:ext>
            </p:extLst>
          </p:nvPr>
        </p:nvGraphicFramePr>
        <p:xfrm>
          <a:off x="5637737" y="2892953"/>
          <a:ext cx="482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" name="Equation" r:id="rId18" imgW="304800" imgH="203200" progId="Equation.3">
                  <p:embed/>
                </p:oleObj>
              </mc:Choice>
              <mc:Fallback>
                <p:oleObj name="Equation" r:id="rId18" imgW="304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37737" y="2892953"/>
                        <a:ext cx="482600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29479"/>
              </p:ext>
            </p:extLst>
          </p:nvPr>
        </p:nvGraphicFramePr>
        <p:xfrm>
          <a:off x="2519969" y="1417638"/>
          <a:ext cx="445178" cy="68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" name="Equation" r:id="rId19" imgW="114300" imgH="177800" progId="Equation.3">
                  <p:embed/>
                </p:oleObj>
              </mc:Choice>
              <mc:Fallback>
                <p:oleObj name="Equation" r:id="rId19" imgW="114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19969" y="1417638"/>
                        <a:ext cx="445178" cy="68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67904"/>
              </p:ext>
            </p:extLst>
          </p:nvPr>
        </p:nvGraphicFramePr>
        <p:xfrm>
          <a:off x="1666705" y="3652513"/>
          <a:ext cx="4874101" cy="80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" name="Equation" r:id="rId21" imgW="1930400" imgH="317500" progId="Equation.3">
                  <p:embed/>
                </p:oleObj>
              </mc:Choice>
              <mc:Fallback>
                <p:oleObj name="Equation" r:id="rId21" imgW="1930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1666705" y="3652513"/>
                        <a:ext cx="4874101" cy="804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67"/>
          <p:cNvSpPr>
            <a:spLocks noChangeArrowheads="1"/>
          </p:cNvSpPr>
          <p:nvPr/>
        </p:nvSpPr>
        <p:spPr bwMode="auto">
          <a:xfrm>
            <a:off x="4318880" y="2217230"/>
            <a:ext cx="4732420" cy="4683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n-US" sz="4000"/>
          </a:p>
        </p:txBody>
      </p:sp>
      <p:sp>
        <p:nvSpPr>
          <p:cNvPr id="94210" name="AutoShape 5"/>
          <p:cNvSpPr>
            <a:spLocks noChangeAspect="1" noChangeArrowheads="1"/>
          </p:cNvSpPr>
          <p:nvPr/>
        </p:nvSpPr>
        <p:spPr bwMode="auto">
          <a:xfrm>
            <a:off x="248530" y="2217230"/>
            <a:ext cx="3863975" cy="2808287"/>
          </a:xfrm>
          <a:prstGeom prst="roundRect">
            <a:avLst>
              <a:gd name="adj" fmla="val 5810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/>
          <a:p>
            <a:endParaRPr lang="en-US" sz="4000"/>
          </a:p>
        </p:txBody>
      </p:sp>
      <p:sp>
        <p:nvSpPr>
          <p:cNvPr id="94211" name="AutoShape 6"/>
          <p:cNvSpPr>
            <a:spLocks noChangeAspect="1" noChangeArrowheads="1"/>
          </p:cNvSpPr>
          <p:nvPr/>
        </p:nvSpPr>
        <p:spPr bwMode="auto">
          <a:xfrm flipV="1">
            <a:off x="562855" y="3368167"/>
            <a:ext cx="3235325" cy="541338"/>
          </a:xfrm>
          <a:custGeom>
            <a:avLst/>
            <a:gdLst>
              <a:gd name="T0" fmla="*/ 2861026 w 21600"/>
              <a:gd name="T1" fmla="*/ 270472 h 21600"/>
              <a:gd name="T2" fmla="*/ 1617499 w 21600"/>
              <a:gd name="T3" fmla="*/ 540944 h 21600"/>
              <a:gd name="T4" fmla="*/ 373972 w 21600"/>
              <a:gd name="T5" fmla="*/ 270472 h 21600"/>
              <a:gd name="T6" fmla="*/ 161749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97 w 21600"/>
              <a:gd name="T13" fmla="*/ 4297 h 21600"/>
              <a:gd name="T14" fmla="*/ 17303 w 21600"/>
              <a:gd name="T15" fmla="*/ 173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993" y="21600"/>
                </a:lnTo>
                <a:lnTo>
                  <a:pt x="1660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4212" name="AutoShape 7"/>
          <p:cNvSpPr>
            <a:spLocks noChangeAspect="1" noChangeArrowheads="1"/>
          </p:cNvSpPr>
          <p:nvPr/>
        </p:nvSpPr>
        <p:spPr bwMode="auto">
          <a:xfrm flipV="1">
            <a:off x="1313743" y="2452180"/>
            <a:ext cx="1733550" cy="915987"/>
          </a:xfrm>
          <a:custGeom>
            <a:avLst/>
            <a:gdLst>
              <a:gd name="T0" fmla="*/ 1448659 w 21600"/>
              <a:gd name="T1" fmla="*/ 458098 h 21600"/>
              <a:gd name="T2" fmla="*/ 866740 w 21600"/>
              <a:gd name="T3" fmla="*/ 916196 h 21600"/>
              <a:gd name="T4" fmla="*/ 284820 w 21600"/>
              <a:gd name="T5" fmla="*/ 458098 h 21600"/>
              <a:gd name="T6" fmla="*/ 86674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49 w 21600"/>
              <a:gd name="T13" fmla="*/ 5349 h 21600"/>
              <a:gd name="T14" fmla="*/ 16251 w 21600"/>
              <a:gd name="T15" fmla="*/ 1625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097" y="21600"/>
                </a:lnTo>
                <a:lnTo>
                  <a:pt x="1450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4213" name="AutoShape 8"/>
          <p:cNvSpPr>
            <a:spLocks noChangeAspect="1" noChangeArrowheads="1"/>
          </p:cNvSpPr>
          <p:nvPr/>
        </p:nvSpPr>
        <p:spPr bwMode="auto">
          <a:xfrm>
            <a:off x="2161468" y="3212592"/>
            <a:ext cx="682625" cy="230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786188"/>
            <a:r>
              <a:rPr lang="en-US" sz="1300"/>
              <a:t>Physicist</a:t>
            </a:r>
          </a:p>
        </p:txBody>
      </p:sp>
      <p:sp>
        <p:nvSpPr>
          <p:cNvPr id="94214" name="AutoShape 9"/>
          <p:cNvSpPr>
            <a:spLocks noChangeAspect="1" noChangeArrowheads="1"/>
          </p:cNvSpPr>
          <p:nvPr/>
        </p:nvSpPr>
        <p:spPr bwMode="auto">
          <a:xfrm>
            <a:off x="2018593" y="2820480"/>
            <a:ext cx="555625" cy="230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786188"/>
            <a:r>
              <a:rPr lang="en-US" sz="1300"/>
              <a:t>Person</a:t>
            </a:r>
          </a:p>
        </p:txBody>
      </p:sp>
      <p:sp>
        <p:nvSpPr>
          <p:cNvPr id="94215" name="AutoShape 11"/>
          <p:cNvSpPr>
            <a:spLocks noChangeAspect="1" noChangeArrowheads="1"/>
          </p:cNvSpPr>
          <p:nvPr/>
        </p:nvSpPr>
        <p:spPr bwMode="auto">
          <a:xfrm>
            <a:off x="2032880" y="2329942"/>
            <a:ext cx="444500" cy="230188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786188"/>
            <a:r>
              <a:rPr lang="en-US" sz="1300"/>
              <a:t>Entity</a:t>
            </a:r>
          </a:p>
        </p:txBody>
      </p:sp>
      <p:cxnSp>
        <p:nvCxnSpPr>
          <p:cNvPr id="94216" name="AutoShape 13"/>
          <p:cNvCxnSpPr>
            <a:cxnSpLocks noChangeAspect="1" noChangeShapeType="1"/>
            <a:stCxn id="94215" idx="2"/>
            <a:endCxn id="94214" idx="0"/>
          </p:cNvCxnSpPr>
          <p:nvPr/>
        </p:nvCxnSpPr>
        <p:spPr bwMode="auto">
          <a:xfrm>
            <a:off x="2255130" y="2560130"/>
            <a:ext cx="41275" cy="260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7" name="AutoShape 14"/>
          <p:cNvCxnSpPr>
            <a:cxnSpLocks noChangeAspect="1" noChangeShapeType="1"/>
            <a:stCxn id="94214" idx="2"/>
            <a:endCxn id="94213" idx="0"/>
          </p:cNvCxnSpPr>
          <p:nvPr/>
        </p:nvCxnSpPr>
        <p:spPr bwMode="auto">
          <a:xfrm>
            <a:off x="2296405" y="3050667"/>
            <a:ext cx="206375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8" name="AutoShape 15"/>
          <p:cNvCxnSpPr>
            <a:cxnSpLocks noChangeAspect="1" noChangeShapeType="1"/>
            <a:stCxn id="94213" idx="2"/>
            <a:endCxn id="94224" idx="0"/>
          </p:cNvCxnSpPr>
          <p:nvPr/>
        </p:nvCxnSpPr>
        <p:spPr bwMode="auto">
          <a:xfrm>
            <a:off x="2502780" y="3442780"/>
            <a:ext cx="860425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19" name="Text Box 16"/>
          <p:cNvSpPr txBox="1">
            <a:spLocks noChangeAspect="1" noChangeArrowheads="1"/>
          </p:cNvSpPr>
          <p:nvPr/>
        </p:nvSpPr>
        <p:spPr bwMode="auto">
          <a:xfrm>
            <a:off x="2742493" y="2334705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>
                <a:solidFill>
                  <a:schemeClr val="bg2"/>
                </a:solidFill>
              </a:rPr>
              <a:t>Type</a:t>
            </a:r>
            <a:br>
              <a:rPr lang="en-US" sz="1300">
                <a:solidFill>
                  <a:schemeClr val="bg2"/>
                </a:solidFill>
              </a:rPr>
            </a:br>
            <a:r>
              <a:rPr lang="en-US" sz="1300">
                <a:solidFill>
                  <a:schemeClr val="bg2"/>
                </a:solidFill>
              </a:rPr>
              <a:t>hierarchy</a:t>
            </a:r>
          </a:p>
        </p:txBody>
      </p:sp>
      <p:sp>
        <p:nvSpPr>
          <p:cNvPr id="94220" name="AutoShape 17"/>
          <p:cNvSpPr>
            <a:spLocks noChangeAspect="1" noChangeArrowheads="1"/>
          </p:cNvSpPr>
          <p:nvPr/>
        </p:nvSpPr>
        <p:spPr bwMode="auto">
          <a:xfrm flipV="1">
            <a:off x="327905" y="3909505"/>
            <a:ext cx="3703638" cy="765175"/>
          </a:xfrm>
          <a:custGeom>
            <a:avLst/>
            <a:gdLst>
              <a:gd name="T0" fmla="*/ 3586449 w 21600"/>
              <a:gd name="T1" fmla="*/ 382560 h 21600"/>
              <a:gd name="T2" fmla="*/ 1851956 w 21600"/>
              <a:gd name="T3" fmla="*/ 765120 h 21600"/>
              <a:gd name="T4" fmla="*/ 117462 w 21600"/>
              <a:gd name="T5" fmla="*/ 382560 h 21600"/>
              <a:gd name="T6" fmla="*/ 18519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485 w 21600"/>
              <a:gd name="T13" fmla="*/ 2485 h 21600"/>
              <a:gd name="T14" fmla="*/ 19115 w 21600"/>
              <a:gd name="T15" fmla="*/ 191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369" y="21600"/>
                </a:lnTo>
                <a:lnTo>
                  <a:pt x="2023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808000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4221" name="Text Box 18"/>
          <p:cNvSpPr txBox="1">
            <a:spLocks noChangeAspect="1" noChangeArrowheads="1"/>
          </p:cNvSpPr>
          <p:nvPr/>
        </p:nvSpPr>
        <p:spPr bwMode="auto">
          <a:xfrm>
            <a:off x="1986843" y="3709480"/>
            <a:ext cx="5413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>
                <a:solidFill>
                  <a:schemeClr val="bg2"/>
                </a:solidFill>
              </a:rPr>
              <a:t>Entities</a:t>
            </a:r>
          </a:p>
        </p:txBody>
      </p:sp>
      <p:sp>
        <p:nvSpPr>
          <p:cNvPr id="94222" name="Text Box 19"/>
          <p:cNvSpPr txBox="1">
            <a:spLocks noChangeAspect="1" noChangeArrowheads="1"/>
          </p:cNvSpPr>
          <p:nvPr/>
        </p:nvSpPr>
        <p:spPr bwMode="auto">
          <a:xfrm>
            <a:off x="2702805" y="4815967"/>
            <a:ext cx="6048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b="1"/>
              <a:t>Catalog</a:t>
            </a:r>
          </a:p>
        </p:txBody>
      </p:sp>
      <p:sp>
        <p:nvSpPr>
          <p:cNvPr id="94223" name="AutoShape 20"/>
          <p:cNvSpPr>
            <a:spLocks noChangeAspect="1" noChangeArrowheads="1"/>
          </p:cNvSpPr>
          <p:nvPr/>
        </p:nvSpPr>
        <p:spPr bwMode="auto">
          <a:xfrm>
            <a:off x="721605" y="3749167"/>
            <a:ext cx="325438" cy="230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786188"/>
            <a:r>
              <a:rPr lang="en-US" sz="1300">
                <a:solidFill>
                  <a:schemeClr val="bg1"/>
                </a:solidFill>
              </a:rPr>
              <a:t>B94</a:t>
            </a:r>
          </a:p>
        </p:txBody>
      </p:sp>
      <p:sp>
        <p:nvSpPr>
          <p:cNvPr id="94224" name="AutoShape 21"/>
          <p:cNvSpPr>
            <a:spLocks noChangeAspect="1" noChangeArrowheads="1"/>
          </p:cNvSpPr>
          <p:nvPr/>
        </p:nvSpPr>
        <p:spPr bwMode="auto">
          <a:xfrm>
            <a:off x="3199693" y="3695192"/>
            <a:ext cx="325437" cy="230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786188"/>
            <a:r>
              <a:rPr lang="en-US" sz="1300">
                <a:solidFill>
                  <a:schemeClr val="bg1"/>
                </a:solidFill>
              </a:rPr>
              <a:t>P22</a:t>
            </a:r>
          </a:p>
        </p:txBody>
      </p:sp>
      <p:sp>
        <p:nvSpPr>
          <p:cNvPr id="94225" name="AutoShape 22"/>
          <p:cNvSpPr>
            <a:spLocks noChangeAspect="1" noChangeArrowheads="1"/>
          </p:cNvSpPr>
          <p:nvPr/>
        </p:nvSpPr>
        <p:spPr bwMode="auto">
          <a:xfrm>
            <a:off x="367593" y="4171442"/>
            <a:ext cx="1344612" cy="3841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3786188"/>
            <a:r>
              <a:rPr lang="en-US" sz="1100"/>
              <a:t>The Time and Space</a:t>
            </a:r>
            <a:br>
              <a:rPr lang="en-US" sz="1100"/>
            </a:br>
            <a:r>
              <a:rPr lang="en-US" sz="1100"/>
              <a:t>of Uncle Albert</a:t>
            </a:r>
          </a:p>
        </p:txBody>
      </p:sp>
      <p:cxnSp>
        <p:nvCxnSpPr>
          <p:cNvPr id="94226" name="AutoShape 23"/>
          <p:cNvCxnSpPr>
            <a:cxnSpLocks noChangeAspect="1" noChangeShapeType="1"/>
            <a:stCxn id="94223" idx="2"/>
            <a:endCxn id="94225" idx="0"/>
          </p:cNvCxnSpPr>
          <p:nvPr/>
        </p:nvCxnSpPr>
        <p:spPr bwMode="auto">
          <a:xfrm>
            <a:off x="885118" y="3979355"/>
            <a:ext cx="155575" cy="1920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27" name="AutoShape 25"/>
          <p:cNvSpPr>
            <a:spLocks noChangeAspect="1" noChangeArrowheads="1"/>
          </p:cNvSpPr>
          <p:nvPr/>
        </p:nvSpPr>
        <p:spPr bwMode="auto">
          <a:xfrm>
            <a:off x="2885368" y="4434967"/>
            <a:ext cx="1100137" cy="23018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3786188"/>
            <a:r>
              <a:rPr lang="en-US" sz="1300"/>
              <a:t>Albert Einstein</a:t>
            </a:r>
          </a:p>
        </p:txBody>
      </p:sp>
      <p:cxnSp>
        <p:nvCxnSpPr>
          <p:cNvPr id="94228" name="AutoShape 26"/>
          <p:cNvCxnSpPr>
            <a:cxnSpLocks noChangeAspect="1" noChangeShapeType="1"/>
            <a:stCxn id="94224" idx="2"/>
            <a:endCxn id="94227" idx="0"/>
          </p:cNvCxnSpPr>
          <p:nvPr/>
        </p:nvCxnSpPr>
        <p:spPr bwMode="auto">
          <a:xfrm>
            <a:off x="3363205" y="3925380"/>
            <a:ext cx="73025" cy="5095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29" name="AutoShape 27"/>
          <p:cNvSpPr>
            <a:spLocks noChangeAspect="1" noChangeArrowheads="1"/>
          </p:cNvSpPr>
          <p:nvPr/>
        </p:nvSpPr>
        <p:spPr bwMode="auto">
          <a:xfrm>
            <a:off x="1347080" y="3212592"/>
            <a:ext cx="407988" cy="230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786188"/>
            <a:r>
              <a:rPr lang="en-US" sz="1300"/>
              <a:t>Book</a:t>
            </a:r>
          </a:p>
        </p:txBody>
      </p:sp>
      <p:cxnSp>
        <p:nvCxnSpPr>
          <p:cNvPr id="94230" name="AutoShape 28"/>
          <p:cNvCxnSpPr>
            <a:cxnSpLocks noChangeAspect="1" noChangeShapeType="1"/>
            <a:stCxn id="94229" idx="2"/>
            <a:endCxn id="94223" idx="0"/>
          </p:cNvCxnSpPr>
          <p:nvPr/>
        </p:nvCxnSpPr>
        <p:spPr bwMode="auto">
          <a:xfrm flipH="1">
            <a:off x="885118" y="3442780"/>
            <a:ext cx="666750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31" name="Line 30"/>
          <p:cNvSpPr>
            <a:spLocks noChangeShapeType="1"/>
          </p:cNvSpPr>
          <p:nvPr/>
        </p:nvSpPr>
        <p:spPr bwMode="auto">
          <a:xfrm>
            <a:off x="4318880" y="2685542"/>
            <a:ext cx="47324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4232" name="Line 31"/>
          <p:cNvSpPr>
            <a:spLocks noChangeShapeType="1"/>
          </p:cNvSpPr>
          <p:nvPr/>
        </p:nvSpPr>
        <p:spPr bwMode="auto">
          <a:xfrm>
            <a:off x="7790743" y="2217230"/>
            <a:ext cx="0" cy="2457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4233" name="Line 32"/>
          <p:cNvSpPr>
            <a:spLocks noChangeShapeType="1"/>
          </p:cNvSpPr>
          <p:nvPr/>
        </p:nvSpPr>
        <p:spPr bwMode="auto">
          <a:xfrm>
            <a:off x="4318880" y="3271330"/>
            <a:ext cx="473242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4234" name="Text Box 36"/>
          <p:cNvSpPr txBox="1">
            <a:spLocks noChangeAspect="1" noChangeArrowheads="1"/>
          </p:cNvSpPr>
          <p:nvPr/>
        </p:nvSpPr>
        <p:spPr bwMode="auto">
          <a:xfrm>
            <a:off x="2163055" y="4417505"/>
            <a:ext cx="6334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786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786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>
                <a:solidFill>
                  <a:schemeClr val="bg1"/>
                </a:solidFill>
              </a:rPr>
              <a:t>Lemmas</a:t>
            </a:r>
          </a:p>
        </p:txBody>
      </p:sp>
      <p:sp>
        <p:nvSpPr>
          <p:cNvPr id="94235" name="Text Box 37"/>
          <p:cNvSpPr txBox="1">
            <a:spLocks noChangeArrowheads="1"/>
          </p:cNvSpPr>
          <p:nvPr/>
        </p:nvSpPr>
        <p:spPr bwMode="auto">
          <a:xfrm>
            <a:off x="4577643" y="2334705"/>
            <a:ext cx="311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Title</a:t>
            </a:r>
          </a:p>
        </p:txBody>
      </p:sp>
      <p:sp>
        <p:nvSpPr>
          <p:cNvPr id="94236" name="Text Box 38"/>
          <p:cNvSpPr txBox="1">
            <a:spLocks noChangeArrowheads="1"/>
          </p:cNvSpPr>
          <p:nvPr/>
        </p:nvSpPr>
        <p:spPr bwMode="auto">
          <a:xfrm>
            <a:off x="8030455" y="2334705"/>
            <a:ext cx="4857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/>
              <a:t>Author</a:t>
            </a:r>
          </a:p>
        </p:txBody>
      </p:sp>
      <p:sp>
        <p:nvSpPr>
          <p:cNvPr id="94237" name="Line 47"/>
          <p:cNvSpPr>
            <a:spLocks noChangeShapeType="1"/>
          </p:cNvSpPr>
          <p:nvPr/>
        </p:nvSpPr>
        <p:spPr bwMode="auto">
          <a:xfrm>
            <a:off x="4318880" y="4206367"/>
            <a:ext cx="473242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4238" name="Line 48"/>
          <p:cNvSpPr>
            <a:spLocks noChangeShapeType="1"/>
          </p:cNvSpPr>
          <p:nvPr/>
        </p:nvSpPr>
        <p:spPr bwMode="auto">
          <a:xfrm flipV="1">
            <a:off x="4318880" y="4554030"/>
            <a:ext cx="4718050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4239" name="AutoShape 50"/>
          <p:cNvSpPr>
            <a:spLocks noChangeAspect="1" noChangeArrowheads="1"/>
          </p:cNvSpPr>
          <p:nvPr/>
        </p:nvSpPr>
        <p:spPr bwMode="auto">
          <a:xfrm>
            <a:off x="1158168" y="3749167"/>
            <a:ext cx="325437" cy="2301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786188"/>
            <a:r>
              <a:rPr lang="en-US" sz="1300">
                <a:solidFill>
                  <a:schemeClr val="bg1"/>
                </a:solidFill>
              </a:rPr>
              <a:t>B95</a:t>
            </a:r>
          </a:p>
        </p:txBody>
      </p:sp>
      <p:cxnSp>
        <p:nvCxnSpPr>
          <p:cNvPr id="94240" name="AutoShape 51"/>
          <p:cNvCxnSpPr>
            <a:cxnSpLocks noChangeAspect="1" noChangeShapeType="1"/>
            <a:stCxn id="94229" idx="2"/>
            <a:endCxn id="94239" idx="0"/>
          </p:cNvCxnSpPr>
          <p:nvPr/>
        </p:nvCxnSpPr>
        <p:spPr bwMode="auto">
          <a:xfrm flipH="1">
            <a:off x="1321680" y="3442780"/>
            <a:ext cx="230188" cy="3063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41" name="AutoShape 52"/>
          <p:cNvSpPr>
            <a:spLocks noChangeAspect="1" noChangeArrowheads="1"/>
          </p:cNvSpPr>
          <p:nvPr/>
        </p:nvSpPr>
        <p:spPr bwMode="auto">
          <a:xfrm>
            <a:off x="529518" y="4554030"/>
            <a:ext cx="1312862" cy="3841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3786188"/>
            <a:r>
              <a:rPr lang="en-US" sz="1100"/>
              <a:t>Uncle Albert and the</a:t>
            </a:r>
            <a:br>
              <a:rPr lang="en-US" sz="1100"/>
            </a:br>
            <a:r>
              <a:rPr lang="en-US" sz="1100"/>
              <a:t>Quantum Quest</a:t>
            </a:r>
          </a:p>
        </p:txBody>
      </p:sp>
      <p:cxnSp>
        <p:nvCxnSpPr>
          <p:cNvPr id="94242" name="AutoShape 53"/>
          <p:cNvCxnSpPr>
            <a:cxnSpLocks noChangeAspect="1" noChangeShapeType="1"/>
            <a:stCxn id="94239" idx="2"/>
            <a:endCxn id="94241" idx="0"/>
          </p:cNvCxnSpPr>
          <p:nvPr/>
        </p:nvCxnSpPr>
        <p:spPr bwMode="auto">
          <a:xfrm flipH="1">
            <a:off x="1186743" y="3979355"/>
            <a:ext cx="134937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52" name="AutoShape 56"/>
          <p:cNvCxnSpPr>
            <a:cxnSpLocks noChangeShapeType="1"/>
            <a:stCxn id="94229" idx="0"/>
            <a:endCxn id="94235" idx="0"/>
          </p:cNvCxnSpPr>
          <p:nvPr/>
        </p:nvCxnSpPr>
        <p:spPr bwMode="auto">
          <a:xfrm rot="16200000">
            <a:off x="2703599" y="1182974"/>
            <a:ext cx="877887" cy="3181350"/>
          </a:xfrm>
          <a:prstGeom prst="curvedConnector3">
            <a:avLst>
              <a:gd name="adj1" fmla="val 126042"/>
            </a:avLst>
          </a:prstGeom>
          <a:noFill/>
          <a:ln w="412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53" name="AutoShape 57"/>
          <p:cNvCxnSpPr>
            <a:cxnSpLocks noChangeShapeType="1"/>
            <a:stCxn id="94239" idx="2"/>
          </p:cNvCxnSpPr>
          <p:nvPr/>
        </p:nvCxnSpPr>
        <p:spPr bwMode="auto">
          <a:xfrm rot="5400000" flipH="1" flipV="1">
            <a:off x="2613111" y="2144999"/>
            <a:ext cx="542925" cy="3125788"/>
          </a:xfrm>
          <a:prstGeom prst="curvedConnector4">
            <a:avLst>
              <a:gd name="adj1" fmla="val -38264"/>
              <a:gd name="adj2" fmla="val 52523"/>
            </a:avLst>
          </a:pr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54" name="AutoShape 58"/>
          <p:cNvCxnSpPr>
            <a:cxnSpLocks noChangeShapeType="1"/>
            <a:stCxn id="94224" idx="2"/>
          </p:cNvCxnSpPr>
          <p:nvPr/>
        </p:nvCxnSpPr>
        <p:spPr bwMode="auto">
          <a:xfrm rot="16200000" flipH="1">
            <a:off x="5561892" y="1726693"/>
            <a:ext cx="536575" cy="4933950"/>
          </a:xfrm>
          <a:prstGeom prst="curvedConnector3">
            <a:avLst>
              <a:gd name="adj1" fmla="val 138597"/>
            </a:avLst>
          </a:pr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55" name="AutoShape 59"/>
          <p:cNvCxnSpPr>
            <a:cxnSpLocks noChangeShapeType="1"/>
            <a:stCxn id="94214" idx="3"/>
            <a:endCxn id="94236" idx="0"/>
          </p:cNvCxnSpPr>
          <p:nvPr/>
        </p:nvCxnSpPr>
        <p:spPr bwMode="auto">
          <a:xfrm flipV="1">
            <a:off x="2574218" y="2334705"/>
            <a:ext cx="5699125" cy="601662"/>
          </a:xfrm>
          <a:prstGeom prst="curvedConnector4">
            <a:avLst>
              <a:gd name="adj1" fmla="val 47856"/>
              <a:gd name="adj2" fmla="val 137995"/>
            </a:avLst>
          </a:prstGeom>
          <a:noFill/>
          <a:ln w="412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47" name="AutoShape 63"/>
          <p:cNvSpPr>
            <a:spLocks noChangeAspect="1" noChangeArrowheads="1"/>
          </p:cNvSpPr>
          <p:nvPr/>
        </p:nvSpPr>
        <p:spPr bwMode="auto">
          <a:xfrm>
            <a:off x="104068" y="2123567"/>
            <a:ext cx="1462087" cy="639763"/>
          </a:xfrm>
          <a:prstGeom prst="flowChartDocument">
            <a:avLst/>
          </a:prstGeom>
          <a:solidFill>
            <a:srgbClr val="F8F8F8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r>
              <a:rPr lang="en-US" sz="1100" b="1">
                <a:solidFill>
                  <a:srgbClr val="FF00FF"/>
                </a:solidFill>
              </a:rPr>
              <a:t>Writes</a:t>
            </a:r>
            <a:r>
              <a:rPr lang="en-US" sz="1100"/>
              <a:t>(Book,Person)</a:t>
            </a:r>
            <a:br>
              <a:rPr lang="en-US" sz="1100"/>
            </a:br>
            <a:r>
              <a:rPr lang="en-US" sz="1100">
                <a:solidFill>
                  <a:schemeClr val="bg2"/>
                </a:solidFill>
              </a:rPr>
              <a:t>bornAt(Person,Place)</a:t>
            </a:r>
          </a:p>
          <a:p>
            <a:r>
              <a:rPr lang="en-US" sz="1100">
                <a:solidFill>
                  <a:schemeClr val="bg2"/>
                </a:solidFill>
              </a:rPr>
              <a:t>leader(Person,Country)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3599743" y="2899855"/>
            <a:ext cx="762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>
                <a:solidFill>
                  <a:srgbClr val="0000FF"/>
                </a:solidFill>
              </a:rPr>
              <a:t>Type label</a:t>
            </a:r>
          </a:p>
        </p:txBody>
      </p:sp>
      <p:cxnSp>
        <p:nvCxnSpPr>
          <p:cNvPr id="4160" name="AutoShape 64"/>
          <p:cNvCxnSpPr>
            <a:cxnSpLocks noChangeShapeType="1"/>
            <a:stCxn id="94247" idx="0"/>
            <a:endCxn id="4164" idx="1"/>
          </p:cNvCxnSpPr>
          <p:nvPr/>
        </p:nvCxnSpPr>
        <p:spPr bwMode="auto">
          <a:xfrm rot="5400000" flipV="1">
            <a:off x="4207755" y="-1248283"/>
            <a:ext cx="84138" cy="6827838"/>
          </a:xfrm>
          <a:prstGeom prst="curvedConnector3">
            <a:avLst>
              <a:gd name="adj1" fmla="val -271699"/>
            </a:avLst>
          </a:prstGeom>
          <a:noFill/>
          <a:ln w="4127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5147555" y="1625092"/>
            <a:ext cx="1000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>
                <a:solidFill>
                  <a:srgbClr val="FF00FF"/>
                </a:solidFill>
              </a:rPr>
              <a:t>Relation label</a:t>
            </a:r>
          </a:p>
        </p:txBody>
      </p:sp>
      <p:sp>
        <p:nvSpPr>
          <p:cNvPr id="4164" name="AutoShape 68"/>
          <p:cNvSpPr>
            <a:spLocks/>
          </p:cNvSpPr>
          <p:nvPr/>
        </p:nvSpPr>
        <p:spPr bwMode="auto">
          <a:xfrm rot="5400000">
            <a:off x="7545474" y="2035461"/>
            <a:ext cx="234950" cy="598488"/>
          </a:xfrm>
          <a:prstGeom prst="leftBrace">
            <a:avLst>
              <a:gd name="adj1" fmla="val 20732"/>
              <a:gd name="adj2" fmla="val 50000"/>
            </a:avLst>
          </a:prstGeom>
          <a:noFill/>
          <a:ln w="19050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 sz="4000"/>
          </a:p>
        </p:txBody>
      </p:sp>
      <p:sp>
        <p:nvSpPr>
          <p:cNvPr id="94252" name="AutoShape 69"/>
          <p:cNvSpPr>
            <a:spLocks noChangeAspect="1" noChangeArrowheads="1"/>
          </p:cNvSpPr>
          <p:nvPr/>
        </p:nvSpPr>
        <p:spPr bwMode="auto">
          <a:xfrm>
            <a:off x="1562980" y="3741230"/>
            <a:ext cx="325438" cy="2301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3786188"/>
            <a:r>
              <a:rPr lang="en-US" sz="1300">
                <a:solidFill>
                  <a:schemeClr val="bg1"/>
                </a:solidFill>
              </a:rPr>
              <a:t>B41</a:t>
            </a:r>
          </a:p>
        </p:txBody>
      </p:sp>
      <p:cxnSp>
        <p:nvCxnSpPr>
          <p:cNvPr id="94253" name="AutoShape 70"/>
          <p:cNvCxnSpPr>
            <a:cxnSpLocks noChangeAspect="1" noChangeShapeType="1"/>
            <a:stCxn id="94229" idx="2"/>
            <a:endCxn id="94252" idx="0"/>
          </p:cNvCxnSpPr>
          <p:nvPr/>
        </p:nvCxnSpPr>
        <p:spPr bwMode="auto">
          <a:xfrm>
            <a:off x="1551868" y="3442780"/>
            <a:ext cx="174625" cy="2984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54" name="AutoShape 71"/>
          <p:cNvSpPr>
            <a:spLocks noChangeAspect="1" noChangeArrowheads="1"/>
          </p:cNvSpPr>
          <p:nvPr/>
        </p:nvSpPr>
        <p:spPr bwMode="auto">
          <a:xfrm>
            <a:off x="900993" y="4908042"/>
            <a:ext cx="1554162" cy="19685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3786188"/>
            <a:r>
              <a:rPr lang="en-US" sz="1100"/>
              <a:t>Relativity: The Special…</a:t>
            </a:r>
          </a:p>
        </p:txBody>
      </p:sp>
      <p:cxnSp>
        <p:nvCxnSpPr>
          <p:cNvPr id="94255" name="AutoShape 72"/>
          <p:cNvCxnSpPr>
            <a:cxnSpLocks noChangeAspect="1" noChangeShapeType="1"/>
            <a:stCxn id="94252" idx="2"/>
            <a:endCxn id="94254" idx="0"/>
          </p:cNvCxnSpPr>
          <p:nvPr/>
        </p:nvCxnSpPr>
        <p:spPr bwMode="auto">
          <a:xfrm flipH="1">
            <a:off x="1678868" y="3971417"/>
            <a:ext cx="47625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69" name="AutoShape 73"/>
          <p:cNvCxnSpPr>
            <a:cxnSpLocks noChangeShapeType="1"/>
            <a:stCxn id="94252" idx="2"/>
          </p:cNvCxnSpPr>
          <p:nvPr/>
        </p:nvCxnSpPr>
        <p:spPr bwMode="auto">
          <a:xfrm rot="16200000" flipH="1">
            <a:off x="3609268" y="2088642"/>
            <a:ext cx="312738" cy="4078287"/>
          </a:xfrm>
          <a:prstGeom prst="curvedConnector3">
            <a:avLst>
              <a:gd name="adj1" fmla="val 50000"/>
            </a:avLst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4437943" y="3928555"/>
            <a:ext cx="8080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>
                <a:solidFill>
                  <a:srgbClr val="FF0000"/>
                </a:solidFill>
              </a:rPr>
              <a:t>Entity label</a:t>
            </a:r>
          </a:p>
        </p:txBody>
      </p:sp>
      <p:sp>
        <p:nvSpPr>
          <p:cNvPr id="61" name="Rectangle 1"/>
          <p:cNvSpPr txBox="1">
            <a:spLocks noChangeArrowheads="1"/>
          </p:cNvSpPr>
          <p:nvPr/>
        </p:nvSpPr>
        <p:spPr>
          <a:xfrm>
            <a:off x="54938" y="166878"/>
            <a:ext cx="8996362" cy="106362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91686" indent="-195843" algn="ctr" defTabSz="407526" eaLnBrk="1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4000" kern="0" dirty="0">
                <a:latin typeface="+mj-lt"/>
                <a:ea typeface="+mj-ea"/>
                <a:cs typeface="+mj-cs"/>
              </a:rPr>
              <a:t>Annotating Tables with Entity</a:t>
            </a:r>
            <a:r>
              <a:rPr lang="en-IN" sz="4000" kern="0" dirty="0" smtClean="0">
                <a:latin typeface="+mj-lt"/>
                <a:ea typeface="+mj-ea"/>
                <a:cs typeface="+mj-cs"/>
              </a:rPr>
              <a:t>, </a:t>
            </a:r>
            <a:r>
              <a:rPr lang="en-IN" sz="4000" kern="0" dirty="0">
                <a:latin typeface="+mj-lt"/>
                <a:ea typeface="+mj-ea"/>
                <a:cs typeface="+mj-cs"/>
              </a:rPr>
              <a:t>Type, and Relation L</a:t>
            </a:r>
            <a:r>
              <a:rPr lang="en-IN" sz="4000" kern="0" dirty="0" smtClean="0">
                <a:latin typeface="+mj-lt"/>
                <a:ea typeface="+mj-ea"/>
                <a:cs typeface="+mj-cs"/>
              </a:rPr>
              <a:t>inks </a:t>
            </a:r>
            <a:r>
              <a:rPr lang="en-IN" sz="2000" i="1" kern="0" dirty="0" smtClean="0">
                <a:latin typeface="+mj-lt"/>
                <a:ea typeface="+mj-ea"/>
                <a:cs typeface="+mj-cs"/>
              </a:rPr>
              <a:t>[Limaye et al. VLDB10]</a:t>
            </a:r>
            <a:endParaRPr lang="en-IN" sz="20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4259" name="Line 32"/>
          <p:cNvSpPr>
            <a:spLocks noChangeShapeType="1"/>
          </p:cNvSpPr>
          <p:nvPr/>
        </p:nvSpPr>
        <p:spPr bwMode="auto">
          <a:xfrm>
            <a:off x="4318880" y="3630105"/>
            <a:ext cx="473242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4260" name="Text Box 39"/>
          <p:cNvSpPr txBox="1">
            <a:spLocks noChangeArrowheads="1"/>
          </p:cNvSpPr>
          <p:nvPr/>
        </p:nvSpPr>
        <p:spPr bwMode="auto">
          <a:xfrm>
            <a:off x="4737980" y="3414205"/>
            <a:ext cx="2290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>
                <a:cs typeface="Arial" charset="0"/>
              </a:rPr>
              <a:t>Uncle Albert and the Quantum Quest</a:t>
            </a:r>
          </a:p>
        </p:txBody>
      </p:sp>
      <p:sp>
        <p:nvSpPr>
          <p:cNvPr id="94261" name="Text Box 44"/>
          <p:cNvSpPr txBox="1">
            <a:spLocks noChangeArrowheads="1"/>
          </p:cNvSpPr>
          <p:nvPr/>
        </p:nvSpPr>
        <p:spPr bwMode="auto">
          <a:xfrm>
            <a:off x="7973305" y="3353880"/>
            <a:ext cx="10636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>
                <a:cs typeface="Arial" charset="0"/>
              </a:rPr>
              <a:t>Russell Stannard</a:t>
            </a:r>
          </a:p>
        </p:txBody>
      </p:sp>
      <p:sp>
        <p:nvSpPr>
          <p:cNvPr id="94262" name="Text Box 45"/>
          <p:cNvSpPr txBox="1">
            <a:spLocks noChangeArrowheads="1"/>
          </p:cNvSpPr>
          <p:nvPr/>
        </p:nvSpPr>
        <p:spPr bwMode="auto">
          <a:xfrm>
            <a:off x="4655430" y="4322255"/>
            <a:ext cx="2895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>
                <a:cs typeface="Arial" charset="0"/>
              </a:rPr>
              <a:t>Relativity: The Special and the General Theory</a:t>
            </a:r>
          </a:p>
        </p:txBody>
      </p:sp>
      <p:sp>
        <p:nvSpPr>
          <p:cNvPr id="75" name="Text Box 44"/>
          <p:cNvSpPr txBox="1">
            <a:spLocks noChangeArrowheads="1"/>
          </p:cNvSpPr>
          <p:nvPr/>
        </p:nvSpPr>
        <p:spPr bwMode="auto">
          <a:xfrm>
            <a:off x="7976480" y="2801430"/>
            <a:ext cx="706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 </a:t>
            </a:r>
            <a:r>
              <a:rPr lang="en-IN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Doxiadis</a:t>
            </a:r>
            <a:endParaRPr lang="en-US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264" name="Text Box 45"/>
          <p:cNvSpPr txBox="1">
            <a:spLocks noChangeArrowheads="1"/>
          </p:cNvSpPr>
          <p:nvPr/>
        </p:nvSpPr>
        <p:spPr bwMode="auto">
          <a:xfrm>
            <a:off x="4737980" y="2801430"/>
            <a:ext cx="2655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>
                <a:cs typeface="Arial" charset="0"/>
              </a:rPr>
              <a:t>Uncle Petros and the Goldback  conjecture</a:t>
            </a: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7984418" y="4322255"/>
            <a:ext cx="6683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I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 Einstein</a:t>
            </a:r>
            <a:endParaRPr lang="en-US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835736" y="5386276"/>
            <a:ext cx="2962443" cy="1251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	YAGO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~ 	250 K types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~ 2 million entities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~ 100 relationships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6" grpId="0"/>
      <p:bldP spid="4161" grpId="0"/>
      <p:bldP spid="4164" grpId="0" animBg="1"/>
      <p:bldP spid="41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8-29 at 3.57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b="4590"/>
          <a:stretch/>
        </p:blipFill>
        <p:spPr>
          <a:xfrm>
            <a:off x="1473604" y="1270086"/>
            <a:ext cx="6230020" cy="23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Column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50" y="3736095"/>
            <a:ext cx="8229600" cy="157601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Subject column ≠ key of the table</a:t>
            </a:r>
          </a:p>
          <a:p>
            <a:r>
              <a:rPr lang="en-US" sz="2600" dirty="0" smtClean="0"/>
              <a:t>Subject column may well contain duplicates</a:t>
            </a:r>
          </a:p>
          <a:p>
            <a:r>
              <a:rPr lang="en-US" sz="2600" dirty="0" smtClean="0"/>
              <a:t>Subject composed of several columns (rare)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19803" y="1270086"/>
            <a:ext cx="1770373" cy="236402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8-29 at 3.57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b="4590"/>
          <a:stretch/>
        </p:blipFill>
        <p:spPr>
          <a:xfrm>
            <a:off x="1473604" y="1270086"/>
            <a:ext cx="6230020" cy="23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Column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50" y="3736095"/>
            <a:ext cx="8229600" cy="157601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Subject column ≠ key of the table</a:t>
            </a:r>
          </a:p>
          <a:p>
            <a:r>
              <a:rPr lang="en-US" sz="2600" dirty="0" smtClean="0"/>
              <a:t>Subject column may well contain duplicates</a:t>
            </a:r>
          </a:p>
          <a:p>
            <a:r>
              <a:rPr lang="en-US" sz="2600" dirty="0" smtClean="0"/>
              <a:t>Subject composed of several columns (rare)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19803" y="1270086"/>
            <a:ext cx="1770373" cy="236402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741" y="5401192"/>
            <a:ext cx="66156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SVM Classifier: 94% accuracy  </a:t>
            </a:r>
          </a:p>
          <a:p>
            <a:r>
              <a:rPr lang="en-US" sz="2400" i="1" dirty="0" smtClean="0"/>
              <a:t>                         vs. </a:t>
            </a:r>
          </a:p>
          <a:p>
            <a:r>
              <a:rPr lang="en-US" sz="2400" i="1" dirty="0" smtClean="0"/>
              <a:t>83% (selecting the left-most non-numeric column)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Recovering Table </a:t>
            </a:r>
            <a:r>
              <a:rPr lang="en-US" dirty="0"/>
              <a:t>S</a:t>
            </a:r>
            <a:r>
              <a:rPr lang="en-US" dirty="0" smtClean="0"/>
              <a:t>emantics</a:t>
            </a:r>
          </a:p>
          <a:p>
            <a:pPr lvl="1"/>
            <a:r>
              <a:rPr lang="en-US" dirty="0" smtClean="0"/>
              <a:t>Entity set annotation for columns</a:t>
            </a:r>
          </a:p>
          <a:p>
            <a:pPr lvl="1"/>
            <a:r>
              <a:rPr lang="en-US" dirty="0" smtClean="0"/>
              <a:t>Binary relationship annotation between columns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 smtClean="0"/>
              <a:t>Table Corpus </a:t>
            </a:r>
            <a:r>
              <a:rPr lang="en-US" sz="2000" i="1" dirty="0" smtClean="0"/>
              <a:t>[</a:t>
            </a:r>
            <a:r>
              <a:rPr lang="en-US" sz="2000" i="1" dirty="0" err="1" smtClean="0"/>
              <a:t>Cafarella</a:t>
            </a:r>
            <a:r>
              <a:rPr lang="en-US" sz="2000" i="1" dirty="0" smtClean="0"/>
              <a:t> et al. VLDB08]</a:t>
            </a:r>
          </a:p>
          <a:p>
            <a:pPr marL="457200" lvl="1" indent="0">
              <a:buNone/>
            </a:pPr>
            <a:r>
              <a:rPr lang="en-US" dirty="0" smtClean="0"/>
              <a:t>12.3M tables from a subset of Web crawl</a:t>
            </a:r>
            <a:endParaRPr lang="en-US" dirty="0"/>
          </a:p>
          <a:p>
            <a:pPr lvl="1"/>
            <a:r>
              <a:rPr lang="en-US" dirty="0" smtClean="0"/>
              <a:t>English pages with high page-rank</a:t>
            </a:r>
          </a:p>
          <a:p>
            <a:pPr lvl="1"/>
            <a:r>
              <a:rPr lang="en-US" dirty="0" smtClean="0"/>
              <a:t>Filtered forms, calendars, small tables (1 column or less than 5 rows)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4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Label Quality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20820"/>
            <a:ext cx="8229600" cy="211970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Three methods for comparison: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Maximum Likelihood Model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Majority(t): at least t% cells have the label (t=50)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Hybrid: b) concatenated by a)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pic>
        <p:nvPicPr>
          <p:cNvPr id="4" name="Picture 3" descr="Screen shot 2011-08-23 at 2.43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r="18960" b="53260"/>
          <a:stretch/>
        </p:blipFill>
        <p:spPr>
          <a:xfrm>
            <a:off x="2074021" y="2152138"/>
            <a:ext cx="4381500" cy="164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uble Brace 5"/>
          <p:cNvSpPr/>
          <p:nvPr/>
        </p:nvSpPr>
        <p:spPr>
          <a:xfrm>
            <a:off x="2663535" y="1417638"/>
            <a:ext cx="2013987" cy="69309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 Conference</a:t>
            </a:r>
            <a:endParaRPr lang="en-US" dirty="0"/>
          </a:p>
          <a:p>
            <a:pPr algn="ctr"/>
            <a:r>
              <a:rPr lang="en-US" dirty="0" smtClean="0"/>
              <a:t>Conference</a:t>
            </a:r>
          </a:p>
          <a:p>
            <a:pPr algn="ctr"/>
            <a:r>
              <a:rPr lang="en-US" dirty="0" smtClean="0"/>
              <a:t>Company</a:t>
            </a:r>
          </a:p>
        </p:txBody>
      </p:sp>
      <p:sp>
        <p:nvSpPr>
          <p:cNvPr id="7" name="Double Brace 6"/>
          <p:cNvSpPr/>
          <p:nvPr/>
        </p:nvSpPr>
        <p:spPr>
          <a:xfrm>
            <a:off x="5094806" y="1417638"/>
            <a:ext cx="1360715" cy="691291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  <a:p>
            <a:pPr algn="ctr"/>
            <a:r>
              <a:rPr lang="en-US" dirty="0" smtClean="0"/>
              <a:t>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Label Quality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24312"/>
            <a:ext cx="8229600" cy="261620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err="1" smtClean="0"/>
              <a:t>DataSet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168 Random tables with meaningful subject columns that have labels from M(10)</a:t>
            </a:r>
          </a:p>
          <a:p>
            <a:pPr lvl="1"/>
            <a:r>
              <a:rPr lang="en-US" sz="2400" dirty="0" smtClean="0"/>
              <a:t>labels from M(10) were marked as </a:t>
            </a:r>
            <a:r>
              <a:rPr lang="en-US" sz="2400" b="1" i="1" dirty="0" smtClean="0">
                <a:solidFill>
                  <a:srgbClr val="008000"/>
                </a:solidFill>
              </a:rPr>
              <a:t>vital</a:t>
            </a:r>
            <a:r>
              <a:rPr lang="en-US" sz="2400" b="1" i="1" dirty="0" smtClean="0"/>
              <a:t>, </a:t>
            </a:r>
            <a:r>
              <a:rPr lang="en-US" sz="2400" b="1" i="1" dirty="0" smtClean="0">
                <a:solidFill>
                  <a:srgbClr val="B1B100"/>
                </a:solidFill>
              </a:rPr>
              <a:t>ok</a:t>
            </a:r>
            <a:r>
              <a:rPr lang="en-US" sz="2400" b="1" i="1" dirty="0" smtClean="0"/>
              <a:t> </a:t>
            </a:r>
            <a:r>
              <a:rPr lang="en-US" sz="2400" dirty="0" smtClean="0"/>
              <a:t>or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incorrect</a:t>
            </a:r>
          </a:p>
          <a:p>
            <a:pPr lvl="1"/>
            <a:r>
              <a:rPr lang="en-US" sz="2400" dirty="0" smtClean="0"/>
              <a:t>Labeler might also add extra valid labels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          </a:t>
            </a:r>
            <a:r>
              <a:rPr lang="en-US" sz="2400" b="1" dirty="0" smtClean="0"/>
              <a:t>On average, 2.6 vital; 3.6 ok; 1.3 added</a:t>
            </a:r>
          </a:p>
        </p:txBody>
      </p:sp>
      <p:pic>
        <p:nvPicPr>
          <p:cNvPr id="4" name="Picture 3" descr="Screen shot 2011-08-23 at 2.43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 r="18960" b="53260"/>
          <a:stretch/>
        </p:blipFill>
        <p:spPr>
          <a:xfrm>
            <a:off x="2074021" y="2152138"/>
            <a:ext cx="4381500" cy="1648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ouble Brace 5"/>
          <p:cNvSpPr/>
          <p:nvPr/>
        </p:nvSpPr>
        <p:spPr>
          <a:xfrm>
            <a:off x="2663535" y="1417638"/>
            <a:ext cx="2013987" cy="693098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AI Conference</a:t>
            </a:r>
            <a:endParaRPr lang="en-US" dirty="0">
              <a:solidFill>
                <a:srgbClr val="008000"/>
              </a:solidFill>
            </a:endParaRPr>
          </a:p>
          <a:p>
            <a:pPr algn="ctr"/>
            <a:r>
              <a:rPr lang="en-US" dirty="0" smtClean="0">
                <a:solidFill>
                  <a:srgbClr val="B1B100"/>
                </a:solidFill>
              </a:rPr>
              <a:t>Conference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Company</a:t>
            </a:r>
          </a:p>
        </p:txBody>
      </p:sp>
      <p:sp>
        <p:nvSpPr>
          <p:cNvPr id="7" name="Double Brace 6"/>
          <p:cNvSpPr/>
          <p:nvPr/>
        </p:nvSpPr>
        <p:spPr>
          <a:xfrm>
            <a:off x="5094806" y="1417638"/>
            <a:ext cx="1360715" cy="691291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  <a:p>
            <a:pPr algn="ctr"/>
            <a:r>
              <a:rPr lang="en-US" dirty="0" smtClean="0"/>
              <a:t>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4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Label Quality</a:t>
            </a:r>
            <a:endParaRPr lang="en-US" dirty="0"/>
          </a:p>
        </p:txBody>
      </p:sp>
      <p:pic>
        <p:nvPicPr>
          <p:cNvPr id="4" name="Picture 3" descr="Screen shot 2011-08-23 at 9.4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0" y="1481733"/>
            <a:ext cx="7235897" cy="50969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5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Unlabeled Tables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32001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Only labeled 1.5M/12.3M tables when only subject columns are considered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4.3M/12.3M tables if all columns are considered</a:t>
            </a:r>
          </a:p>
        </p:txBody>
      </p:sp>
      <p:pic>
        <p:nvPicPr>
          <p:cNvPr id="5" name="Picture 4" descr="Screen shot 2011-08-23 at 10.2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7" y="3232201"/>
            <a:ext cx="8113393" cy="26876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90"/>
            <a:ext cx="8229600" cy="1143000"/>
          </a:xfrm>
        </p:spPr>
        <p:txBody>
          <a:bodyPr/>
          <a:lstStyle/>
          <a:p>
            <a:r>
              <a:rPr lang="en-US" dirty="0" smtClean="0"/>
              <a:t>Finding Structured Data</a:t>
            </a:r>
            <a:endParaRPr lang="en-US" dirty="0"/>
          </a:p>
        </p:txBody>
      </p:sp>
      <p:pic>
        <p:nvPicPr>
          <p:cNvPr id="3" name="Picture 2" descr="Screen shot 2011-08-23 at 9.49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28549"/>
          <a:stretch/>
        </p:blipFill>
        <p:spPr>
          <a:xfrm>
            <a:off x="2398510" y="1863411"/>
            <a:ext cx="3706561" cy="2243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56672" y="4256995"/>
            <a:ext cx="192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[from </a:t>
            </a:r>
            <a:r>
              <a:rPr lang="en-US" sz="1400" i="1" dirty="0" err="1" smtClean="0"/>
              <a:t>usatoday.com</a:t>
            </a:r>
            <a:r>
              <a:rPr lang="en-US" sz="1400" i="1" dirty="0" smtClean="0"/>
              <a:t>]</a:t>
            </a:r>
            <a:endParaRPr lang="en-US" sz="1400" i="1" dirty="0"/>
          </a:p>
        </p:txBody>
      </p:sp>
      <p:pic>
        <p:nvPicPr>
          <p:cNvPr id="6" name="Picture 5" descr="Screen shot 2011-08-23 at 9.33.3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25"/>
          <a:stretch/>
        </p:blipFill>
        <p:spPr>
          <a:xfrm>
            <a:off x="2091872" y="1365705"/>
            <a:ext cx="4902200" cy="305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274" y="4965067"/>
            <a:ext cx="7927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Millions of such queries every day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 searching for structured data!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Unlabeled Tables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3758083"/>
            <a:ext cx="8547151" cy="2683046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2400" dirty="0" smtClean="0"/>
              <a:t>Vertical tables</a:t>
            </a:r>
          </a:p>
        </p:txBody>
      </p:sp>
      <p:pic>
        <p:nvPicPr>
          <p:cNvPr id="5" name="Picture 4" descr="Screen shot 2011-08-23 at 10.2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6" y="1312607"/>
            <a:ext cx="7382220" cy="2445476"/>
          </a:xfrm>
          <a:prstGeom prst="rect">
            <a:avLst/>
          </a:prstGeom>
        </p:spPr>
      </p:pic>
      <p:pic>
        <p:nvPicPr>
          <p:cNvPr id="3" name="Picture 2" descr="Screen shot 2011-08-23 at 10.3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22" y="3863404"/>
            <a:ext cx="3648228" cy="26771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605" y="2387052"/>
            <a:ext cx="7027787" cy="26735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7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Unlabeled Tables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3758083"/>
            <a:ext cx="8547151" cy="2683046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2400" dirty="0" smtClean="0"/>
              <a:t>Vertical tables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Extractable</a:t>
            </a:r>
          </a:p>
        </p:txBody>
      </p:sp>
      <p:pic>
        <p:nvPicPr>
          <p:cNvPr id="5" name="Picture 4" descr="Screen shot 2011-08-23 at 10.2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6" y="1312607"/>
            <a:ext cx="7382220" cy="2445476"/>
          </a:xfrm>
          <a:prstGeom prst="rect">
            <a:avLst/>
          </a:prstGeom>
        </p:spPr>
      </p:pic>
      <p:pic>
        <p:nvPicPr>
          <p:cNvPr id="6" name="Picture 5" descr="Screen shot 2011-08-23 at 10.42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/>
          <a:stretch/>
        </p:blipFill>
        <p:spPr>
          <a:xfrm>
            <a:off x="3644384" y="3868320"/>
            <a:ext cx="5130800" cy="25728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2605" y="2711684"/>
            <a:ext cx="7027787" cy="51561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2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Unlabeled Tables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39055" y="3758083"/>
            <a:ext cx="8778981" cy="2916114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2400" dirty="0" smtClean="0"/>
              <a:t>Vertical tables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Extractable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Not useful for </a:t>
            </a:r>
            <a:r>
              <a:rPr lang="en-US" sz="2400" dirty="0" smtClean="0"/>
              <a:t>queries (</a:t>
            </a:r>
            <a:r>
              <a:rPr lang="en-US" sz="2400" dirty="0"/>
              <a:t>e.g</a:t>
            </a:r>
            <a:r>
              <a:rPr lang="en-US" sz="2400" dirty="0" smtClean="0"/>
              <a:t>. &lt;</a:t>
            </a:r>
            <a:r>
              <a:rPr lang="en-US" sz="2400" dirty="0" err="1" smtClean="0"/>
              <a:t>univ</a:t>
            </a:r>
            <a:r>
              <a:rPr lang="en-US" sz="2400" dirty="0" smtClean="0"/>
              <a:t>, </a:t>
            </a:r>
            <a:r>
              <a:rPr lang="en-US" sz="2400" dirty="0"/>
              <a:t>tuition&gt;) </a:t>
            </a:r>
            <a:r>
              <a:rPr lang="en-US" sz="2400" dirty="0" smtClean="0"/>
              <a:t>for structured data</a:t>
            </a:r>
            <a:endParaRPr lang="en-US" sz="2400" dirty="0" smtClean="0"/>
          </a:p>
          <a:p>
            <a:pPr lvl="2">
              <a:buFont typeface="Courier New"/>
              <a:buChar char="o"/>
            </a:pPr>
            <a:r>
              <a:rPr lang="en-US" sz="2000" dirty="0" smtClean="0"/>
              <a:t>Course description tables</a:t>
            </a:r>
          </a:p>
          <a:p>
            <a:pPr lvl="2">
              <a:buFont typeface="Courier New"/>
              <a:buChar char="o"/>
            </a:pPr>
            <a:r>
              <a:rPr lang="en-US" sz="2000" dirty="0" smtClean="0"/>
              <a:t>Posts on social networks</a:t>
            </a:r>
          </a:p>
          <a:p>
            <a:pPr lvl="2">
              <a:buFont typeface="Courier New"/>
              <a:buChar char="o"/>
            </a:pPr>
            <a:r>
              <a:rPr lang="en-US" sz="2000" dirty="0" smtClean="0"/>
              <a:t>Bug reports</a:t>
            </a:r>
          </a:p>
          <a:p>
            <a:pPr lvl="2">
              <a:buFont typeface="Courier New"/>
              <a:buChar char="o"/>
            </a:pPr>
            <a:r>
              <a:rPr lang="en-US" sz="2000" dirty="0" smtClean="0"/>
              <a:t>…</a:t>
            </a:r>
          </a:p>
        </p:txBody>
      </p:sp>
      <p:pic>
        <p:nvPicPr>
          <p:cNvPr id="5" name="Picture 4" descr="Screen shot 2011-08-23 at 10.2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6" y="1312607"/>
            <a:ext cx="7382220" cy="2445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605" y="3294112"/>
            <a:ext cx="7027787" cy="26735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Labels from Ontologies</a:t>
            </a:r>
            <a:endParaRPr lang="en-US" dirty="0"/>
          </a:p>
        </p:txBody>
      </p:sp>
      <p:pic>
        <p:nvPicPr>
          <p:cNvPr id="3" name="Picture 2" descr="Screen shot 2011-08-23 at 10.1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7" y="3177772"/>
            <a:ext cx="8759038" cy="140536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68780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12.3M tables in total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Only consider subject columns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5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 Table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845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/>
              <a:t>Query set: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100 &lt;C,P&gt; queries from Google Square query logs</a:t>
            </a:r>
          </a:p>
          <a:p>
            <a:pPr marL="914400" lvl="2" indent="0">
              <a:buNone/>
            </a:pPr>
            <a:r>
              <a:rPr lang="en-US" sz="2000" i="1" dirty="0" smtClean="0"/>
              <a:t>&lt;presidents, political party&gt;  &lt;laptops, price&gt;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r>
              <a:rPr lang="en-US" b="1" dirty="0" smtClean="0"/>
              <a:t>Algorithms: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TABLE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GOOG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GOOGR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DOCUMENT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 Table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9460"/>
            <a:ext cx="8229600" cy="508919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/>
              <a:t>Query set: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100 &lt;C,P&gt; queries from Google Square query logs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r>
              <a:rPr lang="en-US" b="1" dirty="0" smtClean="0"/>
              <a:t>Algorithms: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TABLE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Has C as one class label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Has P in schema or binary labels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Weight sum of signals: occurrences of P; page rank; incoming anchor text; #rows; #tokens; surrounding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 Table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9460"/>
            <a:ext cx="8229600" cy="54424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/>
              <a:t>Query set: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100 &lt;C,P&gt; queries from Google Square query logs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r>
              <a:rPr lang="en-US" b="1" dirty="0" smtClean="0"/>
              <a:t>Algorithms: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TABLE</a:t>
            </a:r>
          </a:p>
          <a:p>
            <a:pPr lvl="1">
              <a:buFont typeface="Arial"/>
              <a:buChar char="•"/>
            </a:pPr>
            <a:r>
              <a:rPr lang="en-US" dirty="0"/>
              <a:t>GOOG: results from </a:t>
            </a:r>
            <a:r>
              <a:rPr lang="en-US" dirty="0" err="1"/>
              <a:t>google.com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GOOGR: intersection of table corpus with GOOG</a:t>
            </a:r>
          </a:p>
          <a:p>
            <a:pPr lvl="1">
              <a:buFont typeface="Arial"/>
              <a:buChar char="•"/>
            </a:pPr>
            <a:r>
              <a:rPr lang="en-US" dirty="0"/>
              <a:t>DOCUMENT: as in [</a:t>
            </a:r>
            <a:r>
              <a:rPr lang="en-US" dirty="0" err="1"/>
              <a:t>Cafarella</a:t>
            </a:r>
            <a:r>
              <a:rPr lang="en-US" dirty="0"/>
              <a:t> et al. VLDB08]</a:t>
            </a:r>
          </a:p>
          <a:p>
            <a:pPr lvl="2">
              <a:buFont typeface="Courier New"/>
              <a:buChar char="o"/>
            </a:pPr>
            <a:r>
              <a:rPr lang="en-US" dirty="0"/>
              <a:t>Hits on the first 2 columns</a:t>
            </a:r>
          </a:p>
          <a:p>
            <a:pPr lvl="2">
              <a:buFont typeface="Courier New"/>
              <a:buChar char="o"/>
            </a:pPr>
            <a:r>
              <a:rPr lang="en-US" dirty="0"/>
              <a:t>Hits on table body content</a:t>
            </a:r>
          </a:p>
          <a:p>
            <a:pPr lvl="2">
              <a:buFont typeface="Courier New"/>
              <a:buChar char="o"/>
            </a:pPr>
            <a:r>
              <a:rPr lang="en-US" dirty="0"/>
              <a:t>Hits on the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5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Experiment: Table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358"/>
            <a:ext cx="8229600" cy="481229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/>
              <a:t>Evaluation:</a:t>
            </a:r>
          </a:p>
          <a:p>
            <a:pPr marL="457200" lvl="1" indent="0">
              <a:buNone/>
            </a:pPr>
            <a:r>
              <a:rPr lang="en-US" dirty="0" smtClean="0"/>
              <a:t>For each &lt;C,P&gt; query like </a:t>
            </a:r>
            <a:r>
              <a:rPr lang="en-US" i="1" dirty="0" smtClean="0"/>
              <a:t>&lt;laptops, price&gt;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Retrieve the top 5 results from each method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Combine and randomly shuffle all results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For each result, 3 users were asked to rate: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Right on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Relevant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Irrelevant</a:t>
            </a:r>
          </a:p>
          <a:p>
            <a:pPr lvl="2">
              <a:buFont typeface="Courier New"/>
              <a:buChar char="o"/>
            </a:pPr>
            <a:r>
              <a:rPr lang="en-US" dirty="0" smtClean="0"/>
              <a:t>In table (only when right on or relevant)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1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Table Search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1042" y="2030158"/>
            <a:ext cx="4299004" cy="1715720"/>
            <a:chOff x="401042" y="1864858"/>
            <a:chExt cx="3684091" cy="1444942"/>
          </a:xfrm>
        </p:grpSpPr>
        <p:pic>
          <p:nvPicPr>
            <p:cNvPr id="4" name="Picture 3" descr="Screen shot 2011-08-24 at 1.58.49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11"/>
            <a:stretch/>
          </p:blipFill>
          <p:spPr>
            <a:xfrm>
              <a:off x="401042" y="1864858"/>
              <a:ext cx="1269967" cy="1444942"/>
            </a:xfrm>
            <a:prstGeom prst="rect">
              <a:avLst/>
            </a:prstGeom>
          </p:spPr>
        </p:pic>
        <p:pic>
          <p:nvPicPr>
            <p:cNvPr id="5" name="Picture 4" descr="Screen shot 2011-08-24 at 1.58.49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36" r="37363"/>
            <a:stretch/>
          </p:blipFill>
          <p:spPr>
            <a:xfrm>
              <a:off x="1671009" y="1864858"/>
              <a:ext cx="2414124" cy="144494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94873" y="1417638"/>
            <a:ext cx="791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smtClean="0"/>
              <a:t>(</a:t>
            </a:r>
            <a:r>
              <a:rPr lang="en-US" sz="2400" dirty="0"/>
              <a:t>a): Right </a:t>
            </a:r>
            <a:r>
              <a:rPr lang="en-US" sz="2400" dirty="0" smtClean="0"/>
              <a:t>on    (</a:t>
            </a:r>
            <a:r>
              <a:rPr lang="en-US" sz="2400" dirty="0"/>
              <a:t>b): Right on or </a:t>
            </a:r>
            <a:r>
              <a:rPr lang="en-US" sz="2400" dirty="0" smtClean="0"/>
              <a:t>Relevant    (</a:t>
            </a:r>
            <a:r>
              <a:rPr lang="en-US" sz="2400" dirty="0"/>
              <a:t>c): In </a:t>
            </a:r>
            <a:r>
              <a:rPr lang="en-US" sz="2400" dirty="0" smtClean="0"/>
              <a:t>table</a:t>
            </a:r>
            <a:endParaRPr lang="en-US" sz="2400" dirty="0"/>
          </a:p>
        </p:txBody>
      </p:sp>
      <p:pic>
        <p:nvPicPr>
          <p:cNvPr id="17" name="Picture 16" descr="Screen shot 2011-08-29 at 4.06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0" y="2072272"/>
            <a:ext cx="4042540" cy="1655064"/>
          </a:xfrm>
          <a:prstGeom prst="rect">
            <a:avLst/>
          </a:prstGeom>
        </p:spPr>
      </p:pic>
      <p:pic>
        <p:nvPicPr>
          <p:cNvPr id="19" name="Picture 18" descr="Screen shot 2011-08-24 at 2.08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47" y="4140338"/>
            <a:ext cx="5287131" cy="8043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52745" y="5001956"/>
            <a:ext cx="569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of queries method “m” retrieved some result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2812" y="5412152"/>
            <a:ext cx="569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of queries method “m” rated “right on”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2428" y="5841444"/>
            <a:ext cx="569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 of queries some method rated “right on”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242093"/>
              </p:ext>
            </p:extLst>
          </p:nvPr>
        </p:nvGraphicFramePr>
        <p:xfrm>
          <a:off x="1364458" y="5064309"/>
          <a:ext cx="8382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6" imgW="495300" imgH="228600" progId="Equation.3">
                  <p:embed/>
                </p:oleObj>
              </mc:Choice>
              <mc:Fallback>
                <p:oleObj name="Equation" r:id="rId6" imgW="495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4458" y="5064309"/>
                        <a:ext cx="838200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254384"/>
              </p:ext>
            </p:extLst>
          </p:nvPr>
        </p:nvGraphicFramePr>
        <p:xfrm>
          <a:off x="1343821" y="5434104"/>
          <a:ext cx="860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8" imgW="508000" imgH="254000" progId="Equation.3">
                  <p:embed/>
                </p:oleObj>
              </mc:Choice>
              <mc:Fallback>
                <p:oleObj name="Equation" r:id="rId8" imgW="508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43821" y="5434104"/>
                        <a:ext cx="86042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689357"/>
              </p:ext>
            </p:extLst>
          </p:nvPr>
        </p:nvGraphicFramePr>
        <p:xfrm>
          <a:off x="1375571" y="5853204"/>
          <a:ext cx="7953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10" imgW="469900" imgH="254000" progId="Equation.3">
                  <p:embed/>
                </p:oleObj>
              </mc:Choice>
              <mc:Fallback>
                <p:oleObj name="Equation" r:id="rId10" imgW="469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75571" y="5853204"/>
                        <a:ext cx="795337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870"/>
            <a:ext cx="8229600" cy="4369293"/>
          </a:xfrm>
        </p:spPr>
        <p:txBody>
          <a:bodyPr/>
          <a:lstStyle/>
          <a:p>
            <a:r>
              <a:rPr lang="en-US" dirty="0" smtClean="0"/>
              <a:t>Web tables usually don’t contain explicit semantics by themselves</a:t>
            </a:r>
          </a:p>
          <a:p>
            <a:r>
              <a:rPr lang="en-US" dirty="0" smtClean="0"/>
              <a:t>Recovered </a:t>
            </a:r>
            <a:r>
              <a:rPr lang="en-US" dirty="0" smtClean="0"/>
              <a:t>table semantics with a ML model based on facts extracted from the Web</a:t>
            </a:r>
          </a:p>
          <a:p>
            <a:r>
              <a:rPr lang="en-US" dirty="0"/>
              <a:t>Explored an intriguing interplay between structured and unstructured data on the Web</a:t>
            </a:r>
          </a:p>
          <a:p>
            <a:r>
              <a:rPr lang="en-US" dirty="0" smtClean="0"/>
              <a:t>Recovered </a:t>
            </a:r>
            <a:r>
              <a:rPr lang="en-US" dirty="0" smtClean="0"/>
              <a:t>table semantics can greatly help improve table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9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1-08-23 at 9.49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28549"/>
          <a:stretch/>
        </p:blipFill>
        <p:spPr>
          <a:xfrm>
            <a:off x="2398510" y="1863411"/>
            <a:ext cx="3706561" cy="2243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shot 2011-08-23 at 12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71" y="1328061"/>
            <a:ext cx="40005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shot 2011-08-23 at 12.56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71" y="2100943"/>
            <a:ext cx="2835729" cy="228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646200" y="4753435"/>
            <a:ext cx="18143" cy="1467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64343" y="6220639"/>
            <a:ext cx="28736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770019" y="4832329"/>
            <a:ext cx="2313215" cy="916214"/>
          </a:xfrm>
          <a:custGeom>
            <a:avLst/>
            <a:gdLst>
              <a:gd name="connsiteX0" fmla="*/ 0 w 2313215"/>
              <a:gd name="connsiteY0" fmla="*/ 916214 h 916214"/>
              <a:gd name="connsiteX1" fmla="*/ 45357 w 2313215"/>
              <a:gd name="connsiteY1" fmla="*/ 907143 h 916214"/>
              <a:gd name="connsiteX2" fmla="*/ 81643 w 2313215"/>
              <a:gd name="connsiteY2" fmla="*/ 889000 h 916214"/>
              <a:gd name="connsiteX3" fmla="*/ 136072 w 2313215"/>
              <a:gd name="connsiteY3" fmla="*/ 852714 h 916214"/>
              <a:gd name="connsiteX4" fmla="*/ 163286 w 2313215"/>
              <a:gd name="connsiteY4" fmla="*/ 843643 h 916214"/>
              <a:gd name="connsiteX5" fmla="*/ 190500 w 2313215"/>
              <a:gd name="connsiteY5" fmla="*/ 825500 h 916214"/>
              <a:gd name="connsiteX6" fmla="*/ 598715 w 2313215"/>
              <a:gd name="connsiteY6" fmla="*/ 798286 h 916214"/>
              <a:gd name="connsiteX7" fmla="*/ 725715 w 2313215"/>
              <a:gd name="connsiteY7" fmla="*/ 780143 h 916214"/>
              <a:gd name="connsiteX8" fmla="*/ 843643 w 2313215"/>
              <a:gd name="connsiteY8" fmla="*/ 752929 h 916214"/>
              <a:gd name="connsiteX9" fmla="*/ 870857 w 2313215"/>
              <a:gd name="connsiteY9" fmla="*/ 743857 h 916214"/>
              <a:gd name="connsiteX10" fmla="*/ 925286 w 2313215"/>
              <a:gd name="connsiteY10" fmla="*/ 707571 h 916214"/>
              <a:gd name="connsiteX11" fmla="*/ 979715 w 2313215"/>
              <a:gd name="connsiteY11" fmla="*/ 671286 h 916214"/>
              <a:gd name="connsiteX12" fmla="*/ 1006929 w 2313215"/>
              <a:gd name="connsiteY12" fmla="*/ 653143 h 916214"/>
              <a:gd name="connsiteX13" fmla="*/ 1342572 w 2313215"/>
              <a:gd name="connsiteY13" fmla="*/ 635000 h 916214"/>
              <a:gd name="connsiteX14" fmla="*/ 1514929 w 2313215"/>
              <a:gd name="connsiteY14" fmla="*/ 598714 h 916214"/>
              <a:gd name="connsiteX15" fmla="*/ 1569357 w 2313215"/>
              <a:gd name="connsiteY15" fmla="*/ 571500 h 916214"/>
              <a:gd name="connsiteX16" fmla="*/ 1605643 w 2313215"/>
              <a:gd name="connsiteY16" fmla="*/ 562429 h 916214"/>
              <a:gd name="connsiteX17" fmla="*/ 1687286 w 2313215"/>
              <a:gd name="connsiteY17" fmla="*/ 571500 h 916214"/>
              <a:gd name="connsiteX18" fmla="*/ 1714500 w 2313215"/>
              <a:gd name="connsiteY18" fmla="*/ 589643 h 916214"/>
              <a:gd name="connsiteX19" fmla="*/ 1723572 w 2313215"/>
              <a:gd name="connsiteY19" fmla="*/ 562429 h 916214"/>
              <a:gd name="connsiteX20" fmla="*/ 1750786 w 2313215"/>
              <a:gd name="connsiteY20" fmla="*/ 553357 h 916214"/>
              <a:gd name="connsiteX21" fmla="*/ 1832429 w 2313215"/>
              <a:gd name="connsiteY21" fmla="*/ 517071 h 916214"/>
              <a:gd name="connsiteX22" fmla="*/ 2231572 w 2313215"/>
              <a:gd name="connsiteY22" fmla="*/ 508000 h 916214"/>
              <a:gd name="connsiteX23" fmla="*/ 2240643 w 2313215"/>
              <a:gd name="connsiteY23" fmla="*/ 317500 h 916214"/>
              <a:gd name="connsiteX24" fmla="*/ 2276929 w 2313215"/>
              <a:gd name="connsiteY24" fmla="*/ 108857 h 916214"/>
              <a:gd name="connsiteX25" fmla="*/ 2286000 w 2313215"/>
              <a:gd name="connsiteY25" fmla="*/ 36286 h 916214"/>
              <a:gd name="connsiteX26" fmla="*/ 2295072 w 2313215"/>
              <a:gd name="connsiteY26" fmla="*/ 9071 h 916214"/>
              <a:gd name="connsiteX27" fmla="*/ 2313215 w 2313215"/>
              <a:gd name="connsiteY27" fmla="*/ 0 h 91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13215" h="916214">
                <a:moveTo>
                  <a:pt x="0" y="916214"/>
                </a:moveTo>
                <a:cubicBezTo>
                  <a:pt x="15119" y="913190"/>
                  <a:pt x="30730" y="912019"/>
                  <a:pt x="45357" y="907143"/>
                </a:cubicBezTo>
                <a:cubicBezTo>
                  <a:pt x="58186" y="902867"/>
                  <a:pt x="70047" y="895958"/>
                  <a:pt x="81643" y="889000"/>
                </a:cubicBezTo>
                <a:cubicBezTo>
                  <a:pt x="100341" y="877781"/>
                  <a:pt x="115386" y="859609"/>
                  <a:pt x="136072" y="852714"/>
                </a:cubicBezTo>
                <a:lnTo>
                  <a:pt x="163286" y="843643"/>
                </a:lnTo>
                <a:cubicBezTo>
                  <a:pt x="172357" y="837595"/>
                  <a:pt x="180537" y="829928"/>
                  <a:pt x="190500" y="825500"/>
                </a:cubicBezTo>
                <a:cubicBezTo>
                  <a:pt x="312710" y="771184"/>
                  <a:pt x="498038" y="800867"/>
                  <a:pt x="598715" y="798286"/>
                </a:cubicBezTo>
                <a:cubicBezTo>
                  <a:pt x="641048" y="792238"/>
                  <a:pt x="683782" y="788530"/>
                  <a:pt x="725715" y="780143"/>
                </a:cubicBezTo>
                <a:cubicBezTo>
                  <a:pt x="761684" y="772949"/>
                  <a:pt x="810838" y="763865"/>
                  <a:pt x="843643" y="752929"/>
                </a:cubicBezTo>
                <a:lnTo>
                  <a:pt x="870857" y="743857"/>
                </a:lnTo>
                <a:cubicBezTo>
                  <a:pt x="931253" y="683464"/>
                  <a:pt x="866210" y="740391"/>
                  <a:pt x="925286" y="707571"/>
                </a:cubicBezTo>
                <a:cubicBezTo>
                  <a:pt x="944347" y="696982"/>
                  <a:pt x="961572" y="683381"/>
                  <a:pt x="979715" y="671286"/>
                </a:cubicBezTo>
                <a:cubicBezTo>
                  <a:pt x="988786" y="665238"/>
                  <a:pt x="996586" y="656591"/>
                  <a:pt x="1006929" y="653143"/>
                </a:cubicBezTo>
                <a:cubicBezTo>
                  <a:pt x="1131718" y="611544"/>
                  <a:pt x="1024585" y="644352"/>
                  <a:pt x="1342572" y="635000"/>
                </a:cubicBezTo>
                <a:lnTo>
                  <a:pt x="1514929" y="598714"/>
                </a:lnTo>
                <a:cubicBezTo>
                  <a:pt x="1569187" y="586383"/>
                  <a:pt x="1515144" y="594734"/>
                  <a:pt x="1569357" y="571500"/>
                </a:cubicBezTo>
                <a:cubicBezTo>
                  <a:pt x="1580816" y="566589"/>
                  <a:pt x="1593548" y="565453"/>
                  <a:pt x="1605643" y="562429"/>
                </a:cubicBezTo>
                <a:cubicBezTo>
                  <a:pt x="1632857" y="565453"/>
                  <a:pt x="1660722" y="564859"/>
                  <a:pt x="1687286" y="571500"/>
                </a:cubicBezTo>
                <a:cubicBezTo>
                  <a:pt x="1697863" y="574144"/>
                  <a:pt x="1703923" y="592287"/>
                  <a:pt x="1714500" y="589643"/>
                </a:cubicBezTo>
                <a:cubicBezTo>
                  <a:pt x="1723777" y="587324"/>
                  <a:pt x="1716811" y="569190"/>
                  <a:pt x="1723572" y="562429"/>
                </a:cubicBezTo>
                <a:cubicBezTo>
                  <a:pt x="1730333" y="555668"/>
                  <a:pt x="1742233" y="557633"/>
                  <a:pt x="1750786" y="553357"/>
                </a:cubicBezTo>
                <a:cubicBezTo>
                  <a:pt x="1784941" y="536279"/>
                  <a:pt x="1783393" y="518185"/>
                  <a:pt x="1832429" y="517071"/>
                </a:cubicBezTo>
                <a:lnTo>
                  <a:pt x="2231572" y="508000"/>
                </a:lnTo>
                <a:cubicBezTo>
                  <a:pt x="2234596" y="444500"/>
                  <a:pt x="2235055" y="380826"/>
                  <a:pt x="2240643" y="317500"/>
                </a:cubicBezTo>
                <a:cubicBezTo>
                  <a:pt x="2249057" y="222135"/>
                  <a:pt x="2262164" y="197445"/>
                  <a:pt x="2276929" y="108857"/>
                </a:cubicBezTo>
                <a:cubicBezTo>
                  <a:pt x="2280937" y="84810"/>
                  <a:pt x="2281639" y="60271"/>
                  <a:pt x="2286000" y="36286"/>
                </a:cubicBezTo>
                <a:cubicBezTo>
                  <a:pt x="2287711" y="26878"/>
                  <a:pt x="2289334" y="16721"/>
                  <a:pt x="2295072" y="9071"/>
                </a:cubicBezTo>
                <a:cubicBezTo>
                  <a:pt x="2299129" y="3662"/>
                  <a:pt x="2307167" y="3024"/>
                  <a:pt x="2313215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05326" y="6206063"/>
            <a:ext cx="104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016560" y="5321381"/>
            <a:ext cx="8343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Tuition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5831024" y="4743733"/>
            <a:ext cx="2386124" cy="1115349"/>
          </a:xfrm>
          <a:custGeom>
            <a:avLst/>
            <a:gdLst>
              <a:gd name="connsiteX0" fmla="*/ 0 w 2386124"/>
              <a:gd name="connsiteY0" fmla="*/ 1115349 h 1115349"/>
              <a:gd name="connsiteX1" fmla="*/ 55622 w 2386124"/>
              <a:gd name="connsiteY1" fmla="*/ 1096808 h 1115349"/>
              <a:gd name="connsiteX2" fmla="*/ 129784 w 2386124"/>
              <a:gd name="connsiteY2" fmla="*/ 1078266 h 1115349"/>
              <a:gd name="connsiteX3" fmla="*/ 203946 w 2386124"/>
              <a:gd name="connsiteY3" fmla="*/ 1050454 h 1115349"/>
              <a:gd name="connsiteX4" fmla="*/ 621110 w 2386124"/>
              <a:gd name="connsiteY4" fmla="*/ 1022642 h 1115349"/>
              <a:gd name="connsiteX5" fmla="*/ 695273 w 2386124"/>
              <a:gd name="connsiteY5" fmla="*/ 994830 h 1115349"/>
              <a:gd name="connsiteX6" fmla="*/ 806516 w 2386124"/>
              <a:gd name="connsiteY6" fmla="*/ 985559 h 1115349"/>
              <a:gd name="connsiteX7" fmla="*/ 954841 w 2386124"/>
              <a:gd name="connsiteY7" fmla="*/ 967018 h 1115349"/>
              <a:gd name="connsiteX8" fmla="*/ 1029004 w 2386124"/>
              <a:gd name="connsiteY8" fmla="*/ 948477 h 1115349"/>
              <a:gd name="connsiteX9" fmla="*/ 1066085 w 2386124"/>
              <a:gd name="connsiteY9" fmla="*/ 939206 h 1115349"/>
              <a:gd name="connsiteX10" fmla="*/ 1093896 w 2386124"/>
              <a:gd name="connsiteY10" fmla="*/ 920664 h 1115349"/>
              <a:gd name="connsiteX11" fmla="*/ 1121707 w 2386124"/>
              <a:gd name="connsiteY11" fmla="*/ 911394 h 1115349"/>
              <a:gd name="connsiteX12" fmla="*/ 1130977 w 2386124"/>
              <a:gd name="connsiteY12" fmla="*/ 883582 h 1115349"/>
              <a:gd name="connsiteX13" fmla="*/ 1149518 w 2386124"/>
              <a:gd name="connsiteY13" fmla="*/ 865040 h 1115349"/>
              <a:gd name="connsiteX14" fmla="*/ 1195869 w 2386124"/>
              <a:gd name="connsiteY14" fmla="*/ 818687 h 1115349"/>
              <a:gd name="connsiteX15" fmla="*/ 1205140 w 2386124"/>
              <a:gd name="connsiteY15" fmla="*/ 790875 h 1115349"/>
              <a:gd name="connsiteX16" fmla="*/ 1223680 w 2386124"/>
              <a:gd name="connsiteY16" fmla="*/ 772333 h 1115349"/>
              <a:gd name="connsiteX17" fmla="*/ 1242221 w 2386124"/>
              <a:gd name="connsiteY17" fmla="*/ 698168 h 1115349"/>
              <a:gd name="connsiteX18" fmla="*/ 1260762 w 2386124"/>
              <a:gd name="connsiteY18" fmla="*/ 679626 h 1115349"/>
              <a:gd name="connsiteX19" fmla="*/ 1316383 w 2386124"/>
              <a:gd name="connsiteY19" fmla="*/ 661085 h 1115349"/>
              <a:gd name="connsiteX20" fmla="*/ 1344194 w 2386124"/>
              <a:gd name="connsiteY20" fmla="*/ 651814 h 1115349"/>
              <a:gd name="connsiteX21" fmla="*/ 1372005 w 2386124"/>
              <a:gd name="connsiteY21" fmla="*/ 642543 h 1115349"/>
              <a:gd name="connsiteX22" fmla="*/ 1399816 w 2386124"/>
              <a:gd name="connsiteY22" fmla="*/ 624002 h 1115349"/>
              <a:gd name="connsiteX23" fmla="*/ 1455438 w 2386124"/>
              <a:gd name="connsiteY23" fmla="*/ 605461 h 1115349"/>
              <a:gd name="connsiteX24" fmla="*/ 1511060 w 2386124"/>
              <a:gd name="connsiteY24" fmla="*/ 568378 h 1115349"/>
              <a:gd name="connsiteX25" fmla="*/ 1529601 w 2386124"/>
              <a:gd name="connsiteY25" fmla="*/ 549836 h 1115349"/>
              <a:gd name="connsiteX26" fmla="*/ 1548141 w 2386124"/>
              <a:gd name="connsiteY26" fmla="*/ 522024 h 1115349"/>
              <a:gd name="connsiteX27" fmla="*/ 1585222 w 2386124"/>
              <a:gd name="connsiteY27" fmla="*/ 512754 h 1115349"/>
              <a:gd name="connsiteX28" fmla="*/ 1603763 w 2386124"/>
              <a:gd name="connsiteY28" fmla="*/ 494212 h 1115349"/>
              <a:gd name="connsiteX29" fmla="*/ 1613033 w 2386124"/>
              <a:gd name="connsiteY29" fmla="*/ 466400 h 1115349"/>
              <a:gd name="connsiteX30" fmla="*/ 1640844 w 2386124"/>
              <a:gd name="connsiteY30" fmla="*/ 457129 h 1115349"/>
              <a:gd name="connsiteX31" fmla="*/ 1770629 w 2386124"/>
              <a:gd name="connsiteY31" fmla="*/ 447859 h 1115349"/>
              <a:gd name="connsiteX32" fmla="*/ 1807710 w 2386124"/>
              <a:gd name="connsiteY32" fmla="*/ 438588 h 1115349"/>
              <a:gd name="connsiteX33" fmla="*/ 2002386 w 2386124"/>
              <a:gd name="connsiteY33" fmla="*/ 420047 h 1115349"/>
              <a:gd name="connsiteX34" fmla="*/ 2076549 w 2386124"/>
              <a:gd name="connsiteY34" fmla="*/ 401505 h 1115349"/>
              <a:gd name="connsiteX35" fmla="*/ 2141441 w 2386124"/>
              <a:gd name="connsiteY35" fmla="*/ 382964 h 1115349"/>
              <a:gd name="connsiteX36" fmla="*/ 2159981 w 2386124"/>
              <a:gd name="connsiteY36" fmla="*/ 364422 h 1115349"/>
              <a:gd name="connsiteX37" fmla="*/ 2169252 w 2386124"/>
              <a:gd name="connsiteY37" fmla="*/ 336610 h 1115349"/>
              <a:gd name="connsiteX38" fmla="*/ 2206333 w 2386124"/>
              <a:gd name="connsiteY38" fmla="*/ 327340 h 1115349"/>
              <a:gd name="connsiteX39" fmla="*/ 2224874 w 2386124"/>
              <a:gd name="connsiteY39" fmla="*/ 271715 h 1115349"/>
              <a:gd name="connsiteX40" fmla="*/ 2261955 w 2386124"/>
              <a:gd name="connsiteY40" fmla="*/ 141926 h 1115349"/>
              <a:gd name="connsiteX41" fmla="*/ 2280495 w 2386124"/>
              <a:gd name="connsiteY41" fmla="*/ 123384 h 1115349"/>
              <a:gd name="connsiteX42" fmla="*/ 2299036 w 2386124"/>
              <a:gd name="connsiteY42" fmla="*/ 95572 h 1115349"/>
              <a:gd name="connsiteX43" fmla="*/ 2345388 w 2386124"/>
              <a:gd name="connsiteY43" fmla="*/ 58489 h 1115349"/>
              <a:gd name="connsiteX44" fmla="*/ 2382469 w 2386124"/>
              <a:gd name="connsiteY44" fmla="*/ 2865 h 1115349"/>
              <a:gd name="connsiteX45" fmla="*/ 2326847 w 2386124"/>
              <a:gd name="connsiteY45" fmla="*/ 58489 h 111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86124" h="1115349">
                <a:moveTo>
                  <a:pt x="0" y="1115349"/>
                </a:moveTo>
                <a:cubicBezTo>
                  <a:pt x="18541" y="1109169"/>
                  <a:pt x="36830" y="1102177"/>
                  <a:pt x="55622" y="1096808"/>
                </a:cubicBezTo>
                <a:cubicBezTo>
                  <a:pt x="80123" y="1089807"/>
                  <a:pt x="106993" y="1089662"/>
                  <a:pt x="129784" y="1078266"/>
                </a:cubicBezTo>
                <a:cubicBezTo>
                  <a:pt x="178261" y="1054027"/>
                  <a:pt x="153458" y="1063077"/>
                  <a:pt x="203946" y="1050454"/>
                </a:cubicBezTo>
                <a:cubicBezTo>
                  <a:pt x="340859" y="959177"/>
                  <a:pt x="207978" y="1040606"/>
                  <a:pt x="621110" y="1022642"/>
                </a:cubicBezTo>
                <a:cubicBezTo>
                  <a:pt x="696176" y="1019378"/>
                  <a:pt x="620139" y="1008918"/>
                  <a:pt x="695273" y="994830"/>
                </a:cubicBezTo>
                <a:cubicBezTo>
                  <a:pt x="731845" y="987972"/>
                  <a:pt x="769518" y="989523"/>
                  <a:pt x="806516" y="985559"/>
                </a:cubicBezTo>
                <a:cubicBezTo>
                  <a:pt x="856059" y="980251"/>
                  <a:pt x="906502" y="979103"/>
                  <a:pt x="954841" y="967018"/>
                </a:cubicBezTo>
                <a:lnTo>
                  <a:pt x="1029004" y="948477"/>
                </a:lnTo>
                <a:lnTo>
                  <a:pt x="1066085" y="939206"/>
                </a:lnTo>
                <a:cubicBezTo>
                  <a:pt x="1075355" y="933025"/>
                  <a:pt x="1083931" y="925647"/>
                  <a:pt x="1093896" y="920664"/>
                </a:cubicBezTo>
                <a:cubicBezTo>
                  <a:pt x="1102636" y="916294"/>
                  <a:pt x="1114797" y="918304"/>
                  <a:pt x="1121707" y="911394"/>
                </a:cubicBezTo>
                <a:cubicBezTo>
                  <a:pt x="1128617" y="904484"/>
                  <a:pt x="1125949" y="891962"/>
                  <a:pt x="1130977" y="883582"/>
                </a:cubicBezTo>
                <a:cubicBezTo>
                  <a:pt x="1135474" y="876087"/>
                  <a:pt x="1144058" y="871865"/>
                  <a:pt x="1149518" y="865040"/>
                </a:cubicBezTo>
                <a:cubicBezTo>
                  <a:pt x="1184833" y="820894"/>
                  <a:pt x="1148193" y="850471"/>
                  <a:pt x="1195869" y="818687"/>
                </a:cubicBezTo>
                <a:cubicBezTo>
                  <a:pt x="1198959" y="809416"/>
                  <a:pt x="1200112" y="799255"/>
                  <a:pt x="1205140" y="790875"/>
                </a:cubicBezTo>
                <a:cubicBezTo>
                  <a:pt x="1209637" y="783380"/>
                  <a:pt x="1220237" y="780367"/>
                  <a:pt x="1223680" y="772333"/>
                </a:cubicBezTo>
                <a:cubicBezTo>
                  <a:pt x="1233645" y="749080"/>
                  <a:pt x="1228727" y="720660"/>
                  <a:pt x="1242221" y="698168"/>
                </a:cubicBezTo>
                <a:cubicBezTo>
                  <a:pt x="1246718" y="690673"/>
                  <a:pt x="1252944" y="683535"/>
                  <a:pt x="1260762" y="679626"/>
                </a:cubicBezTo>
                <a:cubicBezTo>
                  <a:pt x="1278242" y="670886"/>
                  <a:pt x="1297843" y="667265"/>
                  <a:pt x="1316383" y="661085"/>
                </a:cubicBezTo>
                <a:lnTo>
                  <a:pt x="1344194" y="651814"/>
                </a:lnTo>
                <a:cubicBezTo>
                  <a:pt x="1353464" y="648724"/>
                  <a:pt x="1363874" y="647964"/>
                  <a:pt x="1372005" y="642543"/>
                </a:cubicBezTo>
                <a:cubicBezTo>
                  <a:pt x="1381275" y="636363"/>
                  <a:pt x="1389635" y="628527"/>
                  <a:pt x="1399816" y="624002"/>
                </a:cubicBezTo>
                <a:cubicBezTo>
                  <a:pt x="1417675" y="616064"/>
                  <a:pt x="1455438" y="605461"/>
                  <a:pt x="1455438" y="605461"/>
                </a:cubicBezTo>
                <a:cubicBezTo>
                  <a:pt x="1497950" y="562947"/>
                  <a:pt x="1443711" y="613279"/>
                  <a:pt x="1511060" y="568378"/>
                </a:cubicBezTo>
                <a:cubicBezTo>
                  <a:pt x="1518332" y="563529"/>
                  <a:pt x="1524141" y="556661"/>
                  <a:pt x="1529601" y="549836"/>
                </a:cubicBezTo>
                <a:cubicBezTo>
                  <a:pt x="1536561" y="541136"/>
                  <a:pt x="1538871" y="528204"/>
                  <a:pt x="1548141" y="522024"/>
                </a:cubicBezTo>
                <a:cubicBezTo>
                  <a:pt x="1558742" y="514957"/>
                  <a:pt x="1572862" y="515844"/>
                  <a:pt x="1585222" y="512754"/>
                </a:cubicBezTo>
                <a:cubicBezTo>
                  <a:pt x="1591402" y="506573"/>
                  <a:pt x="1599266" y="501707"/>
                  <a:pt x="1603763" y="494212"/>
                </a:cubicBezTo>
                <a:cubicBezTo>
                  <a:pt x="1608791" y="485832"/>
                  <a:pt x="1606123" y="473310"/>
                  <a:pt x="1613033" y="466400"/>
                </a:cubicBezTo>
                <a:cubicBezTo>
                  <a:pt x="1619943" y="459490"/>
                  <a:pt x="1631139" y="458271"/>
                  <a:pt x="1640844" y="457129"/>
                </a:cubicBezTo>
                <a:cubicBezTo>
                  <a:pt x="1683919" y="452061"/>
                  <a:pt x="1727367" y="450949"/>
                  <a:pt x="1770629" y="447859"/>
                </a:cubicBezTo>
                <a:cubicBezTo>
                  <a:pt x="1782989" y="444769"/>
                  <a:pt x="1795060" y="440106"/>
                  <a:pt x="1807710" y="438588"/>
                </a:cubicBezTo>
                <a:cubicBezTo>
                  <a:pt x="1872431" y="430821"/>
                  <a:pt x="2002386" y="420047"/>
                  <a:pt x="2002386" y="420047"/>
                </a:cubicBezTo>
                <a:cubicBezTo>
                  <a:pt x="2052079" y="403482"/>
                  <a:pt x="2009435" y="416420"/>
                  <a:pt x="2076549" y="401505"/>
                </a:cubicBezTo>
                <a:cubicBezTo>
                  <a:pt x="2111476" y="393743"/>
                  <a:pt x="2110466" y="393290"/>
                  <a:pt x="2141441" y="382964"/>
                </a:cubicBezTo>
                <a:cubicBezTo>
                  <a:pt x="2147621" y="376783"/>
                  <a:pt x="2155484" y="371917"/>
                  <a:pt x="2159981" y="364422"/>
                </a:cubicBezTo>
                <a:cubicBezTo>
                  <a:pt x="2165009" y="356042"/>
                  <a:pt x="2161621" y="342715"/>
                  <a:pt x="2169252" y="336610"/>
                </a:cubicBezTo>
                <a:cubicBezTo>
                  <a:pt x="2179201" y="328651"/>
                  <a:pt x="2193973" y="330430"/>
                  <a:pt x="2206333" y="327340"/>
                </a:cubicBezTo>
                <a:cubicBezTo>
                  <a:pt x="2212513" y="308798"/>
                  <a:pt x="2221041" y="290880"/>
                  <a:pt x="2224874" y="271715"/>
                </a:cubicBezTo>
                <a:cubicBezTo>
                  <a:pt x="2235495" y="218606"/>
                  <a:pt x="2233981" y="183888"/>
                  <a:pt x="2261955" y="141926"/>
                </a:cubicBezTo>
                <a:cubicBezTo>
                  <a:pt x="2266803" y="134654"/>
                  <a:pt x="2275035" y="130209"/>
                  <a:pt x="2280495" y="123384"/>
                </a:cubicBezTo>
                <a:cubicBezTo>
                  <a:pt x="2287455" y="114683"/>
                  <a:pt x="2291158" y="103451"/>
                  <a:pt x="2299036" y="95572"/>
                </a:cubicBezTo>
                <a:cubicBezTo>
                  <a:pt x="2335527" y="59080"/>
                  <a:pt x="2317865" y="95188"/>
                  <a:pt x="2345388" y="58489"/>
                </a:cubicBezTo>
                <a:cubicBezTo>
                  <a:pt x="2358758" y="40662"/>
                  <a:pt x="2398226" y="-12892"/>
                  <a:pt x="2382469" y="2865"/>
                </a:cubicBezTo>
                <a:lnTo>
                  <a:pt x="2326847" y="58489"/>
                </a:ln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1B1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870"/>
            <a:ext cx="8229600" cy="4369293"/>
          </a:xfrm>
        </p:spPr>
        <p:txBody>
          <a:bodyPr/>
          <a:lstStyle/>
          <a:p>
            <a:r>
              <a:rPr lang="en-US" dirty="0" smtClean="0"/>
              <a:t>More applications, like related tables, table join/union/summarization,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870"/>
            <a:ext cx="8229600" cy="4369293"/>
          </a:xfrm>
        </p:spPr>
        <p:txBody>
          <a:bodyPr/>
          <a:lstStyle/>
          <a:p>
            <a:r>
              <a:rPr lang="en-US" dirty="0" smtClean="0"/>
              <a:t>More applications, like related tables, table join/union/summarization, etc.</a:t>
            </a:r>
          </a:p>
          <a:p>
            <a:r>
              <a:rPr lang="en-US" dirty="0" smtClean="0"/>
              <a:t>Other table search queries besides &lt;C,P&gt;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870"/>
            <a:ext cx="8229600" cy="4369293"/>
          </a:xfrm>
        </p:spPr>
        <p:txBody>
          <a:bodyPr/>
          <a:lstStyle/>
          <a:p>
            <a:r>
              <a:rPr lang="en-US" dirty="0" smtClean="0"/>
              <a:t>More applications, like related tables, table join/union/summarization, etc.</a:t>
            </a:r>
          </a:p>
          <a:p>
            <a:r>
              <a:rPr lang="en-US" dirty="0" smtClean="0"/>
              <a:t>Other table search queries besides &lt;C,P&gt;</a:t>
            </a:r>
          </a:p>
          <a:p>
            <a:r>
              <a:rPr lang="en-US" dirty="0" smtClean="0"/>
              <a:t>Better information extraction from the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870"/>
            <a:ext cx="8229600" cy="4369293"/>
          </a:xfrm>
        </p:spPr>
        <p:txBody>
          <a:bodyPr/>
          <a:lstStyle/>
          <a:p>
            <a:r>
              <a:rPr lang="en-US" dirty="0" smtClean="0"/>
              <a:t>More applications, like related tables, table join/union/summarization, etc.</a:t>
            </a:r>
          </a:p>
          <a:p>
            <a:r>
              <a:rPr lang="en-US" dirty="0" smtClean="0"/>
              <a:t>Other table search queries besides &lt;C,P&gt;</a:t>
            </a:r>
          </a:p>
          <a:p>
            <a:r>
              <a:rPr lang="en-US" dirty="0" smtClean="0"/>
              <a:t>Better information extraction from the Web</a:t>
            </a:r>
          </a:p>
          <a:p>
            <a:r>
              <a:rPr lang="en-US" dirty="0" smtClean="0"/>
              <a:t>Extracting tables structured websites.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1-08-23 at 9.49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28549"/>
          <a:stretch/>
        </p:blipFill>
        <p:spPr>
          <a:xfrm>
            <a:off x="2398510" y="1863411"/>
            <a:ext cx="3706561" cy="2243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shot 2011-08-23 at 12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71" y="1328061"/>
            <a:ext cx="40005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shot 2011-08-23 at 12.56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71" y="2100943"/>
            <a:ext cx="2835729" cy="228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shot 2011-08-23 at 1.11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7" y="1503995"/>
            <a:ext cx="3189514" cy="250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shot 2011-08-23 at 1.14.3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7" y="4492584"/>
            <a:ext cx="3312886" cy="2147708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6</a:t>
            </a:fld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646200" y="4753435"/>
            <a:ext cx="18143" cy="1467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64343" y="6220639"/>
            <a:ext cx="28736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770019" y="4832329"/>
            <a:ext cx="2313215" cy="916214"/>
          </a:xfrm>
          <a:custGeom>
            <a:avLst/>
            <a:gdLst>
              <a:gd name="connsiteX0" fmla="*/ 0 w 2313215"/>
              <a:gd name="connsiteY0" fmla="*/ 916214 h 916214"/>
              <a:gd name="connsiteX1" fmla="*/ 45357 w 2313215"/>
              <a:gd name="connsiteY1" fmla="*/ 907143 h 916214"/>
              <a:gd name="connsiteX2" fmla="*/ 81643 w 2313215"/>
              <a:gd name="connsiteY2" fmla="*/ 889000 h 916214"/>
              <a:gd name="connsiteX3" fmla="*/ 136072 w 2313215"/>
              <a:gd name="connsiteY3" fmla="*/ 852714 h 916214"/>
              <a:gd name="connsiteX4" fmla="*/ 163286 w 2313215"/>
              <a:gd name="connsiteY4" fmla="*/ 843643 h 916214"/>
              <a:gd name="connsiteX5" fmla="*/ 190500 w 2313215"/>
              <a:gd name="connsiteY5" fmla="*/ 825500 h 916214"/>
              <a:gd name="connsiteX6" fmla="*/ 598715 w 2313215"/>
              <a:gd name="connsiteY6" fmla="*/ 798286 h 916214"/>
              <a:gd name="connsiteX7" fmla="*/ 725715 w 2313215"/>
              <a:gd name="connsiteY7" fmla="*/ 780143 h 916214"/>
              <a:gd name="connsiteX8" fmla="*/ 843643 w 2313215"/>
              <a:gd name="connsiteY8" fmla="*/ 752929 h 916214"/>
              <a:gd name="connsiteX9" fmla="*/ 870857 w 2313215"/>
              <a:gd name="connsiteY9" fmla="*/ 743857 h 916214"/>
              <a:gd name="connsiteX10" fmla="*/ 925286 w 2313215"/>
              <a:gd name="connsiteY10" fmla="*/ 707571 h 916214"/>
              <a:gd name="connsiteX11" fmla="*/ 979715 w 2313215"/>
              <a:gd name="connsiteY11" fmla="*/ 671286 h 916214"/>
              <a:gd name="connsiteX12" fmla="*/ 1006929 w 2313215"/>
              <a:gd name="connsiteY12" fmla="*/ 653143 h 916214"/>
              <a:gd name="connsiteX13" fmla="*/ 1342572 w 2313215"/>
              <a:gd name="connsiteY13" fmla="*/ 635000 h 916214"/>
              <a:gd name="connsiteX14" fmla="*/ 1514929 w 2313215"/>
              <a:gd name="connsiteY14" fmla="*/ 598714 h 916214"/>
              <a:gd name="connsiteX15" fmla="*/ 1569357 w 2313215"/>
              <a:gd name="connsiteY15" fmla="*/ 571500 h 916214"/>
              <a:gd name="connsiteX16" fmla="*/ 1605643 w 2313215"/>
              <a:gd name="connsiteY16" fmla="*/ 562429 h 916214"/>
              <a:gd name="connsiteX17" fmla="*/ 1687286 w 2313215"/>
              <a:gd name="connsiteY17" fmla="*/ 571500 h 916214"/>
              <a:gd name="connsiteX18" fmla="*/ 1714500 w 2313215"/>
              <a:gd name="connsiteY18" fmla="*/ 589643 h 916214"/>
              <a:gd name="connsiteX19" fmla="*/ 1723572 w 2313215"/>
              <a:gd name="connsiteY19" fmla="*/ 562429 h 916214"/>
              <a:gd name="connsiteX20" fmla="*/ 1750786 w 2313215"/>
              <a:gd name="connsiteY20" fmla="*/ 553357 h 916214"/>
              <a:gd name="connsiteX21" fmla="*/ 1832429 w 2313215"/>
              <a:gd name="connsiteY21" fmla="*/ 517071 h 916214"/>
              <a:gd name="connsiteX22" fmla="*/ 2231572 w 2313215"/>
              <a:gd name="connsiteY22" fmla="*/ 508000 h 916214"/>
              <a:gd name="connsiteX23" fmla="*/ 2240643 w 2313215"/>
              <a:gd name="connsiteY23" fmla="*/ 317500 h 916214"/>
              <a:gd name="connsiteX24" fmla="*/ 2276929 w 2313215"/>
              <a:gd name="connsiteY24" fmla="*/ 108857 h 916214"/>
              <a:gd name="connsiteX25" fmla="*/ 2286000 w 2313215"/>
              <a:gd name="connsiteY25" fmla="*/ 36286 h 916214"/>
              <a:gd name="connsiteX26" fmla="*/ 2295072 w 2313215"/>
              <a:gd name="connsiteY26" fmla="*/ 9071 h 916214"/>
              <a:gd name="connsiteX27" fmla="*/ 2313215 w 2313215"/>
              <a:gd name="connsiteY27" fmla="*/ 0 h 91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13215" h="916214">
                <a:moveTo>
                  <a:pt x="0" y="916214"/>
                </a:moveTo>
                <a:cubicBezTo>
                  <a:pt x="15119" y="913190"/>
                  <a:pt x="30730" y="912019"/>
                  <a:pt x="45357" y="907143"/>
                </a:cubicBezTo>
                <a:cubicBezTo>
                  <a:pt x="58186" y="902867"/>
                  <a:pt x="70047" y="895958"/>
                  <a:pt x="81643" y="889000"/>
                </a:cubicBezTo>
                <a:cubicBezTo>
                  <a:pt x="100341" y="877781"/>
                  <a:pt x="115386" y="859609"/>
                  <a:pt x="136072" y="852714"/>
                </a:cubicBezTo>
                <a:lnTo>
                  <a:pt x="163286" y="843643"/>
                </a:lnTo>
                <a:cubicBezTo>
                  <a:pt x="172357" y="837595"/>
                  <a:pt x="180537" y="829928"/>
                  <a:pt x="190500" y="825500"/>
                </a:cubicBezTo>
                <a:cubicBezTo>
                  <a:pt x="312710" y="771184"/>
                  <a:pt x="498038" y="800867"/>
                  <a:pt x="598715" y="798286"/>
                </a:cubicBezTo>
                <a:cubicBezTo>
                  <a:pt x="641048" y="792238"/>
                  <a:pt x="683782" y="788530"/>
                  <a:pt x="725715" y="780143"/>
                </a:cubicBezTo>
                <a:cubicBezTo>
                  <a:pt x="761684" y="772949"/>
                  <a:pt x="810838" y="763865"/>
                  <a:pt x="843643" y="752929"/>
                </a:cubicBezTo>
                <a:lnTo>
                  <a:pt x="870857" y="743857"/>
                </a:lnTo>
                <a:cubicBezTo>
                  <a:pt x="931253" y="683464"/>
                  <a:pt x="866210" y="740391"/>
                  <a:pt x="925286" y="707571"/>
                </a:cubicBezTo>
                <a:cubicBezTo>
                  <a:pt x="944347" y="696982"/>
                  <a:pt x="961572" y="683381"/>
                  <a:pt x="979715" y="671286"/>
                </a:cubicBezTo>
                <a:cubicBezTo>
                  <a:pt x="988786" y="665238"/>
                  <a:pt x="996586" y="656591"/>
                  <a:pt x="1006929" y="653143"/>
                </a:cubicBezTo>
                <a:cubicBezTo>
                  <a:pt x="1131718" y="611544"/>
                  <a:pt x="1024585" y="644352"/>
                  <a:pt x="1342572" y="635000"/>
                </a:cubicBezTo>
                <a:lnTo>
                  <a:pt x="1514929" y="598714"/>
                </a:lnTo>
                <a:cubicBezTo>
                  <a:pt x="1569187" y="586383"/>
                  <a:pt x="1515144" y="594734"/>
                  <a:pt x="1569357" y="571500"/>
                </a:cubicBezTo>
                <a:cubicBezTo>
                  <a:pt x="1580816" y="566589"/>
                  <a:pt x="1593548" y="565453"/>
                  <a:pt x="1605643" y="562429"/>
                </a:cubicBezTo>
                <a:cubicBezTo>
                  <a:pt x="1632857" y="565453"/>
                  <a:pt x="1660722" y="564859"/>
                  <a:pt x="1687286" y="571500"/>
                </a:cubicBezTo>
                <a:cubicBezTo>
                  <a:pt x="1697863" y="574144"/>
                  <a:pt x="1703923" y="592287"/>
                  <a:pt x="1714500" y="589643"/>
                </a:cubicBezTo>
                <a:cubicBezTo>
                  <a:pt x="1723777" y="587324"/>
                  <a:pt x="1716811" y="569190"/>
                  <a:pt x="1723572" y="562429"/>
                </a:cubicBezTo>
                <a:cubicBezTo>
                  <a:pt x="1730333" y="555668"/>
                  <a:pt x="1742233" y="557633"/>
                  <a:pt x="1750786" y="553357"/>
                </a:cubicBezTo>
                <a:cubicBezTo>
                  <a:pt x="1784941" y="536279"/>
                  <a:pt x="1783393" y="518185"/>
                  <a:pt x="1832429" y="517071"/>
                </a:cubicBezTo>
                <a:lnTo>
                  <a:pt x="2231572" y="508000"/>
                </a:lnTo>
                <a:cubicBezTo>
                  <a:pt x="2234596" y="444500"/>
                  <a:pt x="2235055" y="380826"/>
                  <a:pt x="2240643" y="317500"/>
                </a:cubicBezTo>
                <a:cubicBezTo>
                  <a:pt x="2249057" y="222135"/>
                  <a:pt x="2262164" y="197445"/>
                  <a:pt x="2276929" y="108857"/>
                </a:cubicBezTo>
                <a:cubicBezTo>
                  <a:pt x="2280937" y="84810"/>
                  <a:pt x="2281639" y="60271"/>
                  <a:pt x="2286000" y="36286"/>
                </a:cubicBezTo>
                <a:cubicBezTo>
                  <a:pt x="2287711" y="26878"/>
                  <a:pt x="2289334" y="16721"/>
                  <a:pt x="2295072" y="9071"/>
                </a:cubicBezTo>
                <a:cubicBezTo>
                  <a:pt x="2299129" y="3662"/>
                  <a:pt x="2307167" y="3024"/>
                  <a:pt x="2313215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05326" y="6206063"/>
            <a:ext cx="104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5016560" y="5321381"/>
            <a:ext cx="8343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Tuition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5831024" y="4743733"/>
            <a:ext cx="2386124" cy="1115349"/>
          </a:xfrm>
          <a:custGeom>
            <a:avLst/>
            <a:gdLst>
              <a:gd name="connsiteX0" fmla="*/ 0 w 2386124"/>
              <a:gd name="connsiteY0" fmla="*/ 1115349 h 1115349"/>
              <a:gd name="connsiteX1" fmla="*/ 55622 w 2386124"/>
              <a:gd name="connsiteY1" fmla="*/ 1096808 h 1115349"/>
              <a:gd name="connsiteX2" fmla="*/ 129784 w 2386124"/>
              <a:gd name="connsiteY2" fmla="*/ 1078266 h 1115349"/>
              <a:gd name="connsiteX3" fmla="*/ 203946 w 2386124"/>
              <a:gd name="connsiteY3" fmla="*/ 1050454 h 1115349"/>
              <a:gd name="connsiteX4" fmla="*/ 621110 w 2386124"/>
              <a:gd name="connsiteY4" fmla="*/ 1022642 h 1115349"/>
              <a:gd name="connsiteX5" fmla="*/ 695273 w 2386124"/>
              <a:gd name="connsiteY5" fmla="*/ 994830 h 1115349"/>
              <a:gd name="connsiteX6" fmla="*/ 806516 w 2386124"/>
              <a:gd name="connsiteY6" fmla="*/ 985559 h 1115349"/>
              <a:gd name="connsiteX7" fmla="*/ 954841 w 2386124"/>
              <a:gd name="connsiteY7" fmla="*/ 967018 h 1115349"/>
              <a:gd name="connsiteX8" fmla="*/ 1029004 w 2386124"/>
              <a:gd name="connsiteY8" fmla="*/ 948477 h 1115349"/>
              <a:gd name="connsiteX9" fmla="*/ 1066085 w 2386124"/>
              <a:gd name="connsiteY9" fmla="*/ 939206 h 1115349"/>
              <a:gd name="connsiteX10" fmla="*/ 1093896 w 2386124"/>
              <a:gd name="connsiteY10" fmla="*/ 920664 h 1115349"/>
              <a:gd name="connsiteX11" fmla="*/ 1121707 w 2386124"/>
              <a:gd name="connsiteY11" fmla="*/ 911394 h 1115349"/>
              <a:gd name="connsiteX12" fmla="*/ 1130977 w 2386124"/>
              <a:gd name="connsiteY12" fmla="*/ 883582 h 1115349"/>
              <a:gd name="connsiteX13" fmla="*/ 1149518 w 2386124"/>
              <a:gd name="connsiteY13" fmla="*/ 865040 h 1115349"/>
              <a:gd name="connsiteX14" fmla="*/ 1195869 w 2386124"/>
              <a:gd name="connsiteY14" fmla="*/ 818687 h 1115349"/>
              <a:gd name="connsiteX15" fmla="*/ 1205140 w 2386124"/>
              <a:gd name="connsiteY15" fmla="*/ 790875 h 1115349"/>
              <a:gd name="connsiteX16" fmla="*/ 1223680 w 2386124"/>
              <a:gd name="connsiteY16" fmla="*/ 772333 h 1115349"/>
              <a:gd name="connsiteX17" fmla="*/ 1242221 w 2386124"/>
              <a:gd name="connsiteY17" fmla="*/ 698168 h 1115349"/>
              <a:gd name="connsiteX18" fmla="*/ 1260762 w 2386124"/>
              <a:gd name="connsiteY18" fmla="*/ 679626 h 1115349"/>
              <a:gd name="connsiteX19" fmla="*/ 1316383 w 2386124"/>
              <a:gd name="connsiteY19" fmla="*/ 661085 h 1115349"/>
              <a:gd name="connsiteX20" fmla="*/ 1344194 w 2386124"/>
              <a:gd name="connsiteY20" fmla="*/ 651814 h 1115349"/>
              <a:gd name="connsiteX21" fmla="*/ 1372005 w 2386124"/>
              <a:gd name="connsiteY21" fmla="*/ 642543 h 1115349"/>
              <a:gd name="connsiteX22" fmla="*/ 1399816 w 2386124"/>
              <a:gd name="connsiteY22" fmla="*/ 624002 h 1115349"/>
              <a:gd name="connsiteX23" fmla="*/ 1455438 w 2386124"/>
              <a:gd name="connsiteY23" fmla="*/ 605461 h 1115349"/>
              <a:gd name="connsiteX24" fmla="*/ 1511060 w 2386124"/>
              <a:gd name="connsiteY24" fmla="*/ 568378 h 1115349"/>
              <a:gd name="connsiteX25" fmla="*/ 1529601 w 2386124"/>
              <a:gd name="connsiteY25" fmla="*/ 549836 h 1115349"/>
              <a:gd name="connsiteX26" fmla="*/ 1548141 w 2386124"/>
              <a:gd name="connsiteY26" fmla="*/ 522024 h 1115349"/>
              <a:gd name="connsiteX27" fmla="*/ 1585222 w 2386124"/>
              <a:gd name="connsiteY27" fmla="*/ 512754 h 1115349"/>
              <a:gd name="connsiteX28" fmla="*/ 1603763 w 2386124"/>
              <a:gd name="connsiteY28" fmla="*/ 494212 h 1115349"/>
              <a:gd name="connsiteX29" fmla="*/ 1613033 w 2386124"/>
              <a:gd name="connsiteY29" fmla="*/ 466400 h 1115349"/>
              <a:gd name="connsiteX30" fmla="*/ 1640844 w 2386124"/>
              <a:gd name="connsiteY30" fmla="*/ 457129 h 1115349"/>
              <a:gd name="connsiteX31" fmla="*/ 1770629 w 2386124"/>
              <a:gd name="connsiteY31" fmla="*/ 447859 h 1115349"/>
              <a:gd name="connsiteX32" fmla="*/ 1807710 w 2386124"/>
              <a:gd name="connsiteY32" fmla="*/ 438588 h 1115349"/>
              <a:gd name="connsiteX33" fmla="*/ 2002386 w 2386124"/>
              <a:gd name="connsiteY33" fmla="*/ 420047 h 1115349"/>
              <a:gd name="connsiteX34" fmla="*/ 2076549 w 2386124"/>
              <a:gd name="connsiteY34" fmla="*/ 401505 h 1115349"/>
              <a:gd name="connsiteX35" fmla="*/ 2141441 w 2386124"/>
              <a:gd name="connsiteY35" fmla="*/ 382964 h 1115349"/>
              <a:gd name="connsiteX36" fmla="*/ 2159981 w 2386124"/>
              <a:gd name="connsiteY36" fmla="*/ 364422 h 1115349"/>
              <a:gd name="connsiteX37" fmla="*/ 2169252 w 2386124"/>
              <a:gd name="connsiteY37" fmla="*/ 336610 h 1115349"/>
              <a:gd name="connsiteX38" fmla="*/ 2206333 w 2386124"/>
              <a:gd name="connsiteY38" fmla="*/ 327340 h 1115349"/>
              <a:gd name="connsiteX39" fmla="*/ 2224874 w 2386124"/>
              <a:gd name="connsiteY39" fmla="*/ 271715 h 1115349"/>
              <a:gd name="connsiteX40" fmla="*/ 2261955 w 2386124"/>
              <a:gd name="connsiteY40" fmla="*/ 141926 h 1115349"/>
              <a:gd name="connsiteX41" fmla="*/ 2280495 w 2386124"/>
              <a:gd name="connsiteY41" fmla="*/ 123384 h 1115349"/>
              <a:gd name="connsiteX42" fmla="*/ 2299036 w 2386124"/>
              <a:gd name="connsiteY42" fmla="*/ 95572 h 1115349"/>
              <a:gd name="connsiteX43" fmla="*/ 2345388 w 2386124"/>
              <a:gd name="connsiteY43" fmla="*/ 58489 h 1115349"/>
              <a:gd name="connsiteX44" fmla="*/ 2382469 w 2386124"/>
              <a:gd name="connsiteY44" fmla="*/ 2865 h 1115349"/>
              <a:gd name="connsiteX45" fmla="*/ 2326847 w 2386124"/>
              <a:gd name="connsiteY45" fmla="*/ 58489 h 111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86124" h="1115349">
                <a:moveTo>
                  <a:pt x="0" y="1115349"/>
                </a:moveTo>
                <a:cubicBezTo>
                  <a:pt x="18541" y="1109169"/>
                  <a:pt x="36830" y="1102177"/>
                  <a:pt x="55622" y="1096808"/>
                </a:cubicBezTo>
                <a:cubicBezTo>
                  <a:pt x="80123" y="1089807"/>
                  <a:pt x="106993" y="1089662"/>
                  <a:pt x="129784" y="1078266"/>
                </a:cubicBezTo>
                <a:cubicBezTo>
                  <a:pt x="178261" y="1054027"/>
                  <a:pt x="153458" y="1063077"/>
                  <a:pt x="203946" y="1050454"/>
                </a:cubicBezTo>
                <a:cubicBezTo>
                  <a:pt x="340859" y="959177"/>
                  <a:pt x="207978" y="1040606"/>
                  <a:pt x="621110" y="1022642"/>
                </a:cubicBezTo>
                <a:cubicBezTo>
                  <a:pt x="696176" y="1019378"/>
                  <a:pt x="620139" y="1008918"/>
                  <a:pt x="695273" y="994830"/>
                </a:cubicBezTo>
                <a:cubicBezTo>
                  <a:pt x="731845" y="987972"/>
                  <a:pt x="769518" y="989523"/>
                  <a:pt x="806516" y="985559"/>
                </a:cubicBezTo>
                <a:cubicBezTo>
                  <a:pt x="856059" y="980251"/>
                  <a:pt x="906502" y="979103"/>
                  <a:pt x="954841" y="967018"/>
                </a:cubicBezTo>
                <a:lnTo>
                  <a:pt x="1029004" y="948477"/>
                </a:lnTo>
                <a:lnTo>
                  <a:pt x="1066085" y="939206"/>
                </a:lnTo>
                <a:cubicBezTo>
                  <a:pt x="1075355" y="933025"/>
                  <a:pt x="1083931" y="925647"/>
                  <a:pt x="1093896" y="920664"/>
                </a:cubicBezTo>
                <a:cubicBezTo>
                  <a:pt x="1102636" y="916294"/>
                  <a:pt x="1114797" y="918304"/>
                  <a:pt x="1121707" y="911394"/>
                </a:cubicBezTo>
                <a:cubicBezTo>
                  <a:pt x="1128617" y="904484"/>
                  <a:pt x="1125949" y="891962"/>
                  <a:pt x="1130977" y="883582"/>
                </a:cubicBezTo>
                <a:cubicBezTo>
                  <a:pt x="1135474" y="876087"/>
                  <a:pt x="1144058" y="871865"/>
                  <a:pt x="1149518" y="865040"/>
                </a:cubicBezTo>
                <a:cubicBezTo>
                  <a:pt x="1184833" y="820894"/>
                  <a:pt x="1148193" y="850471"/>
                  <a:pt x="1195869" y="818687"/>
                </a:cubicBezTo>
                <a:cubicBezTo>
                  <a:pt x="1198959" y="809416"/>
                  <a:pt x="1200112" y="799255"/>
                  <a:pt x="1205140" y="790875"/>
                </a:cubicBezTo>
                <a:cubicBezTo>
                  <a:pt x="1209637" y="783380"/>
                  <a:pt x="1220237" y="780367"/>
                  <a:pt x="1223680" y="772333"/>
                </a:cubicBezTo>
                <a:cubicBezTo>
                  <a:pt x="1233645" y="749080"/>
                  <a:pt x="1228727" y="720660"/>
                  <a:pt x="1242221" y="698168"/>
                </a:cubicBezTo>
                <a:cubicBezTo>
                  <a:pt x="1246718" y="690673"/>
                  <a:pt x="1252944" y="683535"/>
                  <a:pt x="1260762" y="679626"/>
                </a:cubicBezTo>
                <a:cubicBezTo>
                  <a:pt x="1278242" y="670886"/>
                  <a:pt x="1297843" y="667265"/>
                  <a:pt x="1316383" y="661085"/>
                </a:cubicBezTo>
                <a:lnTo>
                  <a:pt x="1344194" y="651814"/>
                </a:lnTo>
                <a:cubicBezTo>
                  <a:pt x="1353464" y="648724"/>
                  <a:pt x="1363874" y="647964"/>
                  <a:pt x="1372005" y="642543"/>
                </a:cubicBezTo>
                <a:cubicBezTo>
                  <a:pt x="1381275" y="636363"/>
                  <a:pt x="1389635" y="628527"/>
                  <a:pt x="1399816" y="624002"/>
                </a:cubicBezTo>
                <a:cubicBezTo>
                  <a:pt x="1417675" y="616064"/>
                  <a:pt x="1455438" y="605461"/>
                  <a:pt x="1455438" y="605461"/>
                </a:cubicBezTo>
                <a:cubicBezTo>
                  <a:pt x="1497950" y="562947"/>
                  <a:pt x="1443711" y="613279"/>
                  <a:pt x="1511060" y="568378"/>
                </a:cubicBezTo>
                <a:cubicBezTo>
                  <a:pt x="1518332" y="563529"/>
                  <a:pt x="1524141" y="556661"/>
                  <a:pt x="1529601" y="549836"/>
                </a:cubicBezTo>
                <a:cubicBezTo>
                  <a:pt x="1536561" y="541136"/>
                  <a:pt x="1538871" y="528204"/>
                  <a:pt x="1548141" y="522024"/>
                </a:cubicBezTo>
                <a:cubicBezTo>
                  <a:pt x="1558742" y="514957"/>
                  <a:pt x="1572862" y="515844"/>
                  <a:pt x="1585222" y="512754"/>
                </a:cubicBezTo>
                <a:cubicBezTo>
                  <a:pt x="1591402" y="506573"/>
                  <a:pt x="1599266" y="501707"/>
                  <a:pt x="1603763" y="494212"/>
                </a:cubicBezTo>
                <a:cubicBezTo>
                  <a:pt x="1608791" y="485832"/>
                  <a:pt x="1606123" y="473310"/>
                  <a:pt x="1613033" y="466400"/>
                </a:cubicBezTo>
                <a:cubicBezTo>
                  <a:pt x="1619943" y="459490"/>
                  <a:pt x="1631139" y="458271"/>
                  <a:pt x="1640844" y="457129"/>
                </a:cubicBezTo>
                <a:cubicBezTo>
                  <a:pt x="1683919" y="452061"/>
                  <a:pt x="1727367" y="450949"/>
                  <a:pt x="1770629" y="447859"/>
                </a:cubicBezTo>
                <a:cubicBezTo>
                  <a:pt x="1782989" y="444769"/>
                  <a:pt x="1795060" y="440106"/>
                  <a:pt x="1807710" y="438588"/>
                </a:cubicBezTo>
                <a:cubicBezTo>
                  <a:pt x="1872431" y="430821"/>
                  <a:pt x="2002386" y="420047"/>
                  <a:pt x="2002386" y="420047"/>
                </a:cubicBezTo>
                <a:cubicBezTo>
                  <a:pt x="2052079" y="403482"/>
                  <a:pt x="2009435" y="416420"/>
                  <a:pt x="2076549" y="401505"/>
                </a:cubicBezTo>
                <a:cubicBezTo>
                  <a:pt x="2111476" y="393743"/>
                  <a:pt x="2110466" y="393290"/>
                  <a:pt x="2141441" y="382964"/>
                </a:cubicBezTo>
                <a:cubicBezTo>
                  <a:pt x="2147621" y="376783"/>
                  <a:pt x="2155484" y="371917"/>
                  <a:pt x="2159981" y="364422"/>
                </a:cubicBezTo>
                <a:cubicBezTo>
                  <a:pt x="2165009" y="356042"/>
                  <a:pt x="2161621" y="342715"/>
                  <a:pt x="2169252" y="336610"/>
                </a:cubicBezTo>
                <a:cubicBezTo>
                  <a:pt x="2179201" y="328651"/>
                  <a:pt x="2193973" y="330430"/>
                  <a:pt x="2206333" y="327340"/>
                </a:cubicBezTo>
                <a:cubicBezTo>
                  <a:pt x="2212513" y="308798"/>
                  <a:pt x="2221041" y="290880"/>
                  <a:pt x="2224874" y="271715"/>
                </a:cubicBezTo>
                <a:cubicBezTo>
                  <a:pt x="2235495" y="218606"/>
                  <a:pt x="2233981" y="183888"/>
                  <a:pt x="2261955" y="141926"/>
                </a:cubicBezTo>
                <a:cubicBezTo>
                  <a:pt x="2266803" y="134654"/>
                  <a:pt x="2275035" y="130209"/>
                  <a:pt x="2280495" y="123384"/>
                </a:cubicBezTo>
                <a:cubicBezTo>
                  <a:pt x="2287455" y="114683"/>
                  <a:pt x="2291158" y="103451"/>
                  <a:pt x="2299036" y="95572"/>
                </a:cubicBezTo>
                <a:cubicBezTo>
                  <a:pt x="2335527" y="59080"/>
                  <a:pt x="2317865" y="95188"/>
                  <a:pt x="2345388" y="58489"/>
                </a:cubicBezTo>
                <a:cubicBezTo>
                  <a:pt x="2358758" y="40662"/>
                  <a:pt x="2398226" y="-12892"/>
                  <a:pt x="2382469" y="2865"/>
                </a:cubicBezTo>
                <a:lnTo>
                  <a:pt x="2326847" y="58489"/>
                </a:ln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1B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2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1-08-23 at 9.49.4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7" b="28549"/>
          <a:stretch/>
        </p:blipFill>
        <p:spPr>
          <a:xfrm>
            <a:off x="2398510" y="2679232"/>
            <a:ext cx="3706561" cy="142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shot 2011-08-23 at 12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71" y="1328061"/>
            <a:ext cx="40005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shot 2011-08-23 at 12.56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71" y="2100943"/>
            <a:ext cx="2835729" cy="2285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shot 2011-08-23 at 1.11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7" y="1503995"/>
            <a:ext cx="3189514" cy="250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shot 2011-08-23 at 1.14.3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7" y="4492584"/>
            <a:ext cx="3312886" cy="214770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6136" y="1659455"/>
            <a:ext cx="3411473" cy="927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7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46200" y="4753435"/>
            <a:ext cx="18143" cy="1467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64343" y="6220639"/>
            <a:ext cx="28736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770019" y="4832329"/>
            <a:ext cx="2313215" cy="916214"/>
          </a:xfrm>
          <a:custGeom>
            <a:avLst/>
            <a:gdLst>
              <a:gd name="connsiteX0" fmla="*/ 0 w 2313215"/>
              <a:gd name="connsiteY0" fmla="*/ 916214 h 916214"/>
              <a:gd name="connsiteX1" fmla="*/ 45357 w 2313215"/>
              <a:gd name="connsiteY1" fmla="*/ 907143 h 916214"/>
              <a:gd name="connsiteX2" fmla="*/ 81643 w 2313215"/>
              <a:gd name="connsiteY2" fmla="*/ 889000 h 916214"/>
              <a:gd name="connsiteX3" fmla="*/ 136072 w 2313215"/>
              <a:gd name="connsiteY3" fmla="*/ 852714 h 916214"/>
              <a:gd name="connsiteX4" fmla="*/ 163286 w 2313215"/>
              <a:gd name="connsiteY4" fmla="*/ 843643 h 916214"/>
              <a:gd name="connsiteX5" fmla="*/ 190500 w 2313215"/>
              <a:gd name="connsiteY5" fmla="*/ 825500 h 916214"/>
              <a:gd name="connsiteX6" fmla="*/ 598715 w 2313215"/>
              <a:gd name="connsiteY6" fmla="*/ 798286 h 916214"/>
              <a:gd name="connsiteX7" fmla="*/ 725715 w 2313215"/>
              <a:gd name="connsiteY7" fmla="*/ 780143 h 916214"/>
              <a:gd name="connsiteX8" fmla="*/ 843643 w 2313215"/>
              <a:gd name="connsiteY8" fmla="*/ 752929 h 916214"/>
              <a:gd name="connsiteX9" fmla="*/ 870857 w 2313215"/>
              <a:gd name="connsiteY9" fmla="*/ 743857 h 916214"/>
              <a:gd name="connsiteX10" fmla="*/ 925286 w 2313215"/>
              <a:gd name="connsiteY10" fmla="*/ 707571 h 916214"/>
              <a:gd name="connsiteX11" fmla="*/ 979715 w 2313215"/>
              <a:gd name="connsiteY11" fmla="*/ 671286 h 916214"/>
              <a:gd name="connsiteX12" fmla="*/ 1006929 w 2313215"/>
              <a:gd name="connsiteY12" fmla="*/ 653143 h 916214"/>
              <a:gd name="connsiteX13" fmla="*/ 1342572 w 2313215"/>
              <a:gd name="connsiteY13" fmla="*/ 635000 h 916214"/>
              <a:gd name="connsiteX14" fmla="*/ 1514929 w 2313215"/>
              <a:gd name="connsiteY14" fmla="*/ 598714 h 916214"/>
              <a:gd name="connsiteX15" fmla="*/ 1569357 w 2313215"/>
              <a:gd name="connsiteY15" fmla="*/ 571500 h 916214"/>
              <a:gd name="connsiteX16" fmla="*/ 1605643 w 2313215"/>
              <a:gd name="connsiteY16" fmla="*/ 562429 h 916214"/>
              <a:gd name="connsiteX17" fmla="*/ 1687286 w 2313215"/>
              <a:gd name="connsiteY17" fmla="*/ 571500 h 916214"/>
              <a:gd name="connsiteX18" fmla="*/ 1714500 w 2313215"/>
              <a:gd name="connsiteY18" fmla="*/ 589643 h 916214"/>
              <a:gd name="connsiteX19" fmla="*/ 1723572 w 2313215"/>
              <a:gd name="connsiteY19" fmla="*/ 562429 h 916214"/>
              <a:gd name="connsiteX20" fmla="*/ 1750786 w 2313215"/>
              <a:gd name="connsiteY20" fmla="*/ 553357 h 916214"/>
              <a:gd name="connsiteX21" fmla="*/ 1832429 w 2313215"/>
              <a:gd name="connsiteY21" fmla="*/ 517071 h 916214"/>
              <a:gd name="connsiteX22" fmla="*/ 2231572 w 2313215"/>
              <a:gd name="connsiteY22" fmla="*/ 508000 h 916214"/>
              <a:gd name="connsiteX23" fmla="*/ 2240643 w 2313215"/>
              <a:gd name="connsiteY23" fmla="*/ 317500 h 916214"/>
              <a:gd name="connsiteX24" fmla="*/ 2276929 w 2313215"/>
              <a:gd name="connsiteY24" fmla="*/ 108857 h 916214"/>
              <a:gd name="connsiteX25" fmla="*/ 2286000 w 2313215"/>
              <a:gd name="connsiteY25" fmla="*/ 36286 h 916214"/>
              <a:gd name="connsiteX26" fmla="*/ 2295072 w 2313215"/>
              <a:gd name="connsiteY26" fmla="*/ 9071 h 916214"/>
              <a:gd name="connsiteX27" fmla="*/ 2313215 w 2313215"/>
              <a:gd name="connsiteY27" fmla="*/ 0 h 91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13215" h="916214">
                <a:moveTo>
                  <a:pt x="0" y="916214"/>
                </a:moveTo>
                <a:cubicBezTo>
                  <a:pt x="15119" y="913190"/>
                  <a:pt x="30730" y="912019"/>
                  <a:pt x="45357" y="907143"/>
                </a:cubicBezTo>
                <a:cubicBezTo>
                  <a:pt x="58186" y="902867"/>
                  <a:pt x="70047" y="895958"/>
                  <a:pt x="81643" y="889000"/>
                </a:cubicBezTo>
                <a:cubicBezTo>
                  <a:pt x="100341" y="877781"/>
                  <a:pt x="115386" y="859609"/>
                  <a:pt x="136072" y="852714"/>
                </a:cubicBezTo>
                <a:lnTo>
                  <a:pt x="163286" y="843643"/>
                </a:lnTo>
                <a:cubicBezTo>
                  <a:pt x="172357" y="837595"/>
                  <a:pt x="180537" y="829928"/>
                  <a:pt x="190500" y="825500"/>
                </a:cubicBezTo>
                <a:cubicBezTo>
                  <a:pt x="312710" y="771184"/>
                  <a:pt x="498038" y="800867"/>
                  <a:pt x="598715" y="798286"/>
                </a:cubicBezTo>
                <a:cubicBezTo>
                  <a:pt x="641048" y="792238"/>
                  <a:pt x="683782" y="788530"/>
                  <a:pt x="725715" y="780143"/>
                </a:cubicBezTo>
                <a:cubicBezTo>
                  <a:pt x="761684" y="772949"/>
                  <a:pt x="810838" y="763865"/>
                  <a:pt x="843643" y="752929"/>
                </a:cubicBezTo>
                <a:lnTo>
                  <a:pt x="870857" y="743857"/>
                </a:lnTo>
                <a:cubicBezTo>
                  <a:pt x="931253" y="683464"/>
                  <a:pt x="866210" y="740391"/>
                  <a:pt x="925286" y="707571"/>
                </a:cubicBezTo>
                <a:cubicBezTo>
                  <a:pt x="944347" y="696982"/>
                  <a:pt x="961572" y="683381"/>
                  <a:pt x="979715" y="671286"/>
                </a:cubicBezTo>
                <a:cubicBezTo>
                  <a:pt x="988786" y="665238"/>
                  <a:pt x="996586" y="656591"/>
                  <a:pt x="1006929" y="653143"/>
                </a:cubicBezTo>
                <a:cubicBezTo>
                  <a:pt x="1131718" y="611544"/>
                  <a:pt x="1024585" y="644352"/>
                  <a:pt x="1342572" y="635000"/>
                </a:cubicBezTo>
                <a:lnTo>
                  <a:pt x="1514929" y="598714"/>
                </a:lnTo>
                <a:cubicBezTo>
                  <a:pt x="1569187" y="586383"/>
                  <a:pt x="1515144" y="594734"/>
                  <a:pt x="1569357" y="571500"/>
                </a:cubicBezTo>
                <a:cubicBezTo>
                  <a:pt x="1580816" y="566589"/>
                  <a:pt x="1593548" y="565453"/>
                  <a:pt x="1605643" y="562429"/>
                </a:cubicBezTo>
                <a:cubicBezTo>
                  <a:pt x="1632857" y="565453"/>
                  <a:pt x="1660722" y="564859"/>
                  <a:pt x="1687286" y="571500"/>
                </a:cubicBezTo>
                <a:cubicBezTo>
                  <a:pt x="1697863" y="574144"/>
                  <a:pt x="1703923" y="592287"/>
                  <a:pt x="1714500" y="589643"/>
                </a:cubicBezTo>
                <a:cubicBezTo>
                  <a:pt x="1723777" y="587324"/>
                  <a:pt x="1716811" y="569190"/>
                  <a:pt x="1723572" y="562429"/>
                </a:cubicBezTo>
                <a:cubicBezTo>
                  <a:pt x="1730333" y="555668"/>
                  <a:pt x="1742233" y="557633"/>
                  <a:pt x="1750786" y="553357"/>
                </a:cubicBezTo>
                <a:cubicBezTo>
                  <a:pt x="1784941" y="536279"/>
                  <a:pt x="1783393" y="518185"/>
                  <a:pt x="1832429" y="517071"/>
                </a:cubicBezTo>
                <a:lnTo>
                  <a:pt x="2231572" y="508000"/>
                </a:lnTo>
                <a:cubicBezTo>
                  <a:pt x="2234596" y="444500"/>
                  <a:pt x="2235055" y="380826"/>
                  <a:pt x="2240643" y="317500"/>
                </a:cubicBezTo>
                <a:cubicBezTo>
                  <a:pt x="2249057" y="222135"/>
                  <a:pt x="2262164" y="197445"/>
                  <a:pt x="2276929" y="108857"/>
                </a:cubicBezTo>
                <a:cubicBezTo>
                  <a:pt x="2280937" y="84810"/>
                  <a:pt x="2281639" y="60271"/>
                  <a:pt x="2286000" y="36286"/>
                </a:cubicBezTo>
                <a:cubicBezTo>
                  <a:pt x="2287711" y="26878"/>
                  <a:pt x="2289334" y="16721"/>
                  <a:pt x="2295072" y="9071"/>
                </a:cubicBezTo>
                <a:cubicBezTo>
                  <a:pt x="2299129" y="3662"/>
                  <a:pt x="2307167" y="3024"/>
                  <a:pt x="2313215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05326" y="6206063"/>
            <a:ext cx="104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016560" y="5321381"/>
            <a:ext cx="83432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Tuition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5831024" y="4743733"/>
            <a:ext cx="2386124" cy="1115349"/>
          </a:xfrm>
          <a:custGeom>
            <a:avLst/>
            <a:gdLst>
              <a:gd name="connsiteX0" fmla="*/ 0 w 2386124"/>
              <a:gd name="connsiteY0" fmla="*/ 1115349 h 1115349"/>
              <a:gd name="connsiteX1" fmla="*/ 55622 w 2386124"/>
              <a:gd name="connsiteY1" fmla="*/ 1096808 h 1115349"/>
              <a:gd name="connsiteX2" fmla="*/ 129784 w 2386124"/>
              <a:gd name="connsiteY2" fmla="*/ 1078266 h 1115349"/>
              <a:gd name="connsiteX3" fmla="*/ 203946 w 2386124"/>
              <a:gd name="connsiteY3" fmla="*/ 1050454 h 1115349"/>
              <a:gd name="connsiteX4" fmla="*/ 621110 w 2386124"/>
              <a:gd name="connsiteY4" fmla="*/ 1022642 h 1115349"/>
              <a:gd name="connsiteX5" fmla="*/ 695273 w 2386124"/>
              <a:gd name="connsiteY5" fmla="*/ 994830 h 1115349"/>
              <a:gd name="connsiteX6" fmla="*/ 806516 w 2386124"/>
              <a:gd name="connsiteY6" fmla="*/ 985559 h 1115349"/>
              <a:gd name="connsiteX7" fmla="*/ 954841 w 2386124"/>
              <a:gd name="connsiteY7" fmla="*/ 967018 h 1115349"/>
              <a:gd name="connsiteX8" fmla="*/ 1029004 w 2386124"/>
              <a:gd name="connsiteY8" fmla="*/ 948477 h 1115349"/>
              <a:gd name="connsiteX9" fmla="*/ 1066085 w 2386124"/>
              <a:gd name="connsiteY9" fmla="*/ 939206 h 1115349"/>
              <a:gd name="connsiteX10" fmla="*/ 1093896 w 2386124"/>
              <a:gd name="connsiteY10" fmla="*/ 920664 h 1115349"/>
              <a:gd name="connsiteX11" fmla="*/ 1121707 w 2386124"/>
              <a:gd name="connsiteY11" fmla="*/ 911394 h 1115349"/>
              <a:gd name="connsiteX12" fmla="*/ 1130977 w 2386124"/>
              <a:gd name="connsiteY12" fmla="*/ 883582 h 1115349"/>
              <a:gd name="connsiteX13" fmla="*/ 1149518 w 2386124"/>
              <a:gd name="connsiteY13" fmla="*/ 865040 h 1115349"/>
              <a:gd name="connsiteX14" fmla="*/ 1195869 w 2386124"/>
              <a:gd name="connsiteY14" fmla="*/ 818687 h 1115349"/>
              <a:gd name="connsiteX15" fmla="*/ 1205140 w 2386124"/>
              <a:gd name="connsiteY15" fmla="*/ 790875 h 1115349"/>
              <a:gd name="connsiteX16" fmla="*/ 1223680 w 2386124"/>
              <a:gd name="connsiteY16" fmla="*/ 772333 h 1115349"/>
              <a:gd name="connsiteX17" fmla="*/ 1242221 w 2386124"/>
              <a:gd name="connsiteY17" fmla="*/ 698168 h 1115349"/>
              <a:gd name="connsiteX18" fmla="*/ 1260762 w 2386124"/>
              <a:gd name="connsiteY18" fmla="*/ 679626 h 1115349"/>
              <a:gd name="connsiteX19" fmla="*/ 1316383 w 2386124"/>
              <a:gd name="connsiteY19" fmla="*/ 661085 h 1115349"/>
              <a:gd name="connsiteX20" fmla="*/ 1344194 w 2386124"/>
              <a:gd name="connsiteY20" fmla="*/ 651814 h 1115349"/>
              <a:gd name="connsiteX21" fmla="*/ 1372005 w 2386124"/>
              <a:gd name="connsiteY21" fmla="*/ 642543 h 1115349"/>
              <a:gd name="connsiteX22" fmla="*/ 1399816 w 2386124"/>
              <a:gd name="connsiteY22" fmla="*/ 624002 h 1115349"/>
              <a:gd name="connsiteX23" fmla="*/ 1455438 w 2386124"/>
              <a:gd name="connsiteY23" fmla="*/ 605461 h 1115349"/>
              <a:gd name="connsiteX24" fmla="*/ 1511060 w 2386124"/>
              <a:gd name="connsiteY24" fmla="*/ 568378 h 1115349"/>
              <a:gd name="connsiteX25" fmla="*/ 1529601 w 2386124"/>
              <a:gd name="connsiteY25" fmla="*/ 549836 h 1115349"/>
              <a:gd name="connsiteX26" fmla="*/ 1548141 w 2386124"/>
              <a:gd name="connsiteY26" fmla="*/ 522024 h 1115349"/>
              <a:gd name="connsiteX27" fmla="*/ 1585222 w 2386124"/>
              <a:gd name="connsiteY27" fmla="*/ 512754 h 1115349"/>
              <a:gd name="connsiteX28" fmla="*/ 1603763 w 2386124"/>
              <a:gd name="connsiteY28" fmla="*/ 494212 h 1115349"/>
              <a:gd name="connsiteX29" fmla="*/ 1613033 w 2386124"/>
              <a:gd name="connsiteY29" fmla="*/ 466400 h 1115349"/>
              <a:gd name="connsiteX30" fmla="*/ 1640844 w 2386124"/>
              <a:gd name="connsiteY30" fmla="*/ 457129 h 1115349"/>
              <a:gd name="connsiteX31" fmla="*/ 1770629 w 2386124"/>
              <a:gd name="connsiteY31" fmla="*/ 447859 h 1115349"/>
              <a:gd name="connsiteX32" fmla="*/ 1807710 w 2386124"/>
              <a:gd name="connsiteY32" fmla="*/ 438588 h 1115349"/>
              <a:gd name="connsiteX33" fmla="*/ 2002386 w 2386124"/>
              <a:gd name="connsiteY33" fmla="*/ 420047 h 1115349"/>
              <a:gd name="connsiteX34" fmla="*/ 2076549 w 2386124"/>
              <a:gd name="connsiteY34" fmla="*/ 401505 h 1115349"/>
              <a:gd name="connsiteX35" fmla="*/ 2141441 w 2386124"/>
              <a:gd name="connsiteY35" fmla="*/ 382964 h 1115349"/>
              <a:gd name="connsiteX36" fmla="*/ 2159981 w 2386124"/>
              <a:gd name="connsiteY36" fmla="*/ 364422 h 1115349"/>
              <a:gd name="connsiteX37" fmla="*/ 2169252 w 2386124"/>
              <a:gd name="connsiteY37" fmla="*/ 336610 h 1115349"/>
              <a:gd name="connsiteX38" fmla="*/ 2206333 w 2386124"/>
              <a:gd name="connsiteY38" fmla="*/ 327340 h 1115349"/>
              <a:gd name="connsiteX39" fmla="*/ 2224874 w 2386124"/>
              <a:gd name="connsiteY39" fmla="*/ 271715 h 1115349"/>
              <a:gd name="connsiteX40" fmla="*/ 2261955 w 2386124"/>
              <a:gd name="connsiteY40" fmla="*/ 141926 h 1115349"/>
              <a:gd name="connsiteX41" fmla="*/ 2280495 w 2386124"/>
              <a:gd name="connsiteY41" fmla="*/ 123384 h 1115349"/>
              <a:gd name="connsiteX42" fmla="*/ 2299036 w 2386124"/>
              <a:gd name="connsiteY42" fmla="*/ 95572 h 1115349"/>
              <a:gd name="connsiteX43" fmla="*/ 2345388 w 2386124"/>
              <a:gd name="connsiteY43" fmla="*/ 58489 h 1115349"/>
              <a:gd name="connsiteX44" fmla="*/ 2382469 w 2386124"/>
              <a:gd name="connsiteY44" fmla="*/ 2865 h 1115349"/>
              <a:gd name="connsiteX45" fmla="*/ 2326847 w 2386124"/>
              <a:gd name="connsiteY45" fmla="*/ 58489 h 111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86124" h="1115349">
                <a:moveTo>
                  <a:pt x="0" y="1115349"/>
                </a:moveTo>
                <a:cubicBezTo>
                  <a:pt x="18541" y="1109169"/>
                  <a:pt x="36830" y="1102177"/>
                  <a:pt x="55622" y="1096808"/>
                </a:cubicBezTo>
                <a:cubicBezTo>
                  <a:pt x="80123" y="1089807"/>
                  <a:pt x="106993" y="1089662"/>
                  <a:pt x="129784" y="1078266"/>
                </a:cubicBezTo>
                <a:cubicBezTo>
                  <a:pt x="178261" y="1054027"/>
                  <a:pt x="153458" y="1063077"/>
                  <a:pt x="203946" y="1050454"/>
                </a:cubicBezTo>
                <a:cubicBezTo>
                  <a:pt x="340859" y="959177"/>
                  <a:pt x="207978" y="1040606"/>
                  <a:pt x="621110" y="1022642"/>
                </a:cubicBezTo>
                <a:cubicBezTo>
                  <a:pt x="696176" y="1019378"/>
                  <a:pt x="620139" y="1008918"/>
                  <a:pt x="695273" y="994830"/>
                </a:cubicBezTo>
                <a:cubicBezTo>
                  <a:pt x="731845" y="987972"/>
                  <a:pt x="769518" y="989523"/>
                  <a:pt x="806516" y="985559"/>
                </a:cubicBezTo>
                <a:cubicBezTo>
                  <a:pt x="856059" y="980251"/>
                  <a:pt x="906502" y="979103"/>
                  <a:pt x="954841" y="967018"/>
                </a:cubicBezTo>
                <a:lnTo>
                  <a:pt x="1029004" y="948477"/>
                </a:lnTo>
                <a:lnTo>
                  <a:pt x="1066085" y="939206"/>
                </a:lnTo>
                <a:cubicBezTo>
                  <a:pt x="1075355" y="933025"/>
                  <a:pt x="1083931" y="925647"/>
                  <a:pt x="1093896" y="920664"/>
                </a:cubicBezTo>
                <a:cubicBezTo>
                  <a:pt x="1102636" y="916294"/>
                  <a:pt x="1114797" y="918304"/>
                  <a:pt x="1121707" y="911394"/>
                </a:cubicBezTo>
                <a:cubicBezTo>
                  <a:pt x="1128617" y="904484"/>
                  <a:pt x="1125949" y="891962"/>
                  <a:pt x="1130977" y="883582"/>
                </a:cubicBezTo>
                <a:cubicBezTo>
                  <a:pt x="1135474" y="876087"/>
                  <a:pt x="1144058" y="871865"/>
                  <a:pt x="1149518" y="865040"/>
                </a:cubicBezTo>
                <a:cubicBezTo>
                  <a:pt x="1184833" y="820894"/>
                  <a:pt x="1148193" y="850471"/>
                  <a:pt x="1195869" y="818687"/>
                </a:cubicBezTo>
                <a:cubicBezTo>
                  <a:pt x="1198959" y="809416"/>
                  <a:pt x="1200112" y="799255"/>
                  <a:pt x="1205140" y="790875"/>
                </a:cubicBezTo>
                <a:cubicBezTo>
                  <a:pt x="1209637" y="783380"/>
                  <a:pt x="1220237" y="780367"/>
                  <a:pt x="1223680" y="772333"/>
                </a:cubicBezTo>
                <a:cubicBezTo>
                  <a:pt x="1233645" y="749080"/>
                  <a:pt x="1228727" y="720660"/>
                  <a:pt x="1242221" y="698168"/>
                </a:cubicBezTo>
                <a:cubicBezTo>
                  <a:pt x="1246718" y="690673"/>
                  <a:pt x="1252944" y="683535"/>
                  <a:pt x="1260762" y="679626"/>
                </a:cubicBezTo>
                <a:cubicBezTo>
                  <a:pt x="1278242" y="670886"/>
                  <a:pt x="1297843" y="667265"/>
                  <a:pt x="1316383" y="661085"/>
                </a:cubicBezTo>
                <a:lnTo>
                  <a:pt x="1344194" y="651814"/>
                </a:lnTo>
                <a:cubicBezTo>
                  <a:pt x="1353464" y="648724"/>
                  <a:pt x="1363874" y="647964"/>
                  <a:pt x="1372005" y="642543"/>
                </a:cubicBezTo>
                <a:cubicBezTo>
                  <a:pt x="1381275" y="636363"/>
                  <a:pt x="1389635" y="628527"/>
                  <a:pt x="1399816" y="624002"/>
                </a:cubicBezTo>
                <a:cubicBezTo>
                  <a:pt x="1417675" y="616064"/>
                  <a:pt x="1455438" y="605461"/>
                  <a:pt x="1455438" y="605461"/>
                </a:cubicBezTo>
                <a:cubicBezTo>
                  <a:pt x="1497950" y="562947"/>
                  <a:pt x="1443711" y="613279"/>
                  <a:pt x="1511060" y="568378"/>
                </a:cubicBezTo>
                <a:cubicBezTo>
                  <a:pt x="1518332" y="563529"/>
                  <a:pt x="1524141" y="556661"/>
                  <a:pt x="1529601" y="549836"/>
                </a:cubicBezTo>
                <a:cubicBezTo>
                  <a:pt x="1536561" y="541136"/>
                  <a:pt x="1538871" y="528204"/>
                  <a:pt x="1548141" y="522024"/>
                </a:cubicBezTo>
                <a:cubicBezTo>
                  <a:pt x="1558742" y="514957"/>
                  <a:pt x="1572862" y="515844"/>
                  <a:pt x="1585222" y="512754"/>
                </a:cubicBezTo>
                <a:cubicBezTo>
                  <a:pt x="1591402" y="506573"/>
                  <a:pt x="1599266" y="501707"/>
                  <a:pt x="1603763" y="494212"/>
                </a:cubicBezTo>
                <a:cubicBezTo>
                  <a:pt x="1608791" y="485832"/>
                  <a:pt x="1606123" y="473310"/>
                  <a:pt x="1613033" y="466400"/>
                </a:cubicBezTo>
                <a:cubicBezTo>
                  <a:pt x="1619943" y="459490"/>
                  <a:pt x="1631139" y="458271"/>
                  <a:pt x="1640844" y="457129"/>
                </a:cubicBezTo>
                <a:cubicBezTo>
                  <a:pt x="1683919" y="452061"/>
                  <a:pt x="1727367" y="450949"/>
                  <a:pt x="1770629" y="447859"/>
                </a:cubicBezTo>
                <a:cubicBezTo>
                  <a:pt x="1782989" y="444769"/>
                  <a:pt x="1795060" y="440106"/>
                  <a:pt x="1807710" y="438588"/>
                </a:cubicBezTo>
                <a:cubicBezTo>
                  <a:pt x="1872431" y="430821"/>
                  <a:pt x="2002386" y="420047"/>
                  <a:pt x="2002386" y="420047"/>
                </a:cubicBezTo>
                <a:cubicBezTo>
                  <a:pt x="2052079" y="403482"/>
                  <a:pt x="2009435" y="416420"/>
                  <a:pt x="2076549" y="401505"/>
                </a:cubicBezTo>
                <a:cubicBezTo>
                  <a:pt x="2111476" y="393743"/>
                  <a:pt x="2110466" y="393290"/>
                  <a:pt x="2141441" y="382964"/>
                </a:cubicBezTo>
                <a:cubicBezTo>
                  <a:pt x="2147621" y="376783"/>
                  <a:pt x="2155484" y="371917"/>
                  <a:pt x="2159981" y="364422"/>
                </a:cubicBezTo>
                <a:cubicBezTo>
                  <a:pt x="2165009" y="356042"/>
                  <a:pt x="2161621" y="342715"/>
                  <a:pt x="2169252" y="336610"/>
                </a:cubicBezTo>
                <a:cubicBezTo>
                  <a:pt x="2179201" y="328651"/>
                  <a:pt x="2193973" y="330430"/>
                  <a:pt x="2206333" y="327340"/>
                </a:cubicBezTo>
                <a:cubicBezTo>
                  <a:pt x="2212513" y="308798"/>
                  <a:pt x="2221041" y="290880"/>
                  <a:pt x="2224874" y="271715"/>
                </a:cubicBezTo>
                <a:cubicBezTo>
                  <a:pt x="2235495" y="218606"/>
                  <a:pt x="2233981" y="183888"/>
                  <a:pt x="2261955" y="141926"/>
                </a:cubicBezTo>
                <a:cubicBezTo>
                  <a:pt x="2266803" y="134654"/>
                  <a:pt x="2275035" y="130209"/>
                  <a:pt x="2280495" y="123384"/>
                </a:cubicBezTo>
                <a:cubicBezTo>
                  <a:pt x="2287455" y="114683"/>
                  <a:pt x="2291158" y="103451"/>
                  <a:pt x="2299036" y="95572"/>
                </a:cubicBezTo>
                <a:cubicBezTo>
                  <a:pt x="2335527" y="59080"/>
                  <a:pt x="2317865" y="95188"/>
                  <a:pt x="2345388" y="58489"/>
                </a:cubicBezTo>
                <a:cubicBezTo>
                  <a:pt x="2358758" y="40662"/>
                  <a:pt x="2398226" y="-12892"/>
                  <a:pt x="2382469" y="2865"/>
                </a:cubicBezTo>
                <a:lnTo>
                  <a:pt x="2326847" y="58489"/>
                </a:ln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1B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Recovering Table Semantics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078" y="1417638"/>
            <a:ext cx="5902231" cy="12685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Table Search</a:t>
            </a:r>
          </a:p>
          <a:p>
            <a:r>
              <a:rPr lang="en-US" dirty="0" smtClean="0">
                <a:sym typeface="Wingdings"/>
              </a:rPr>
              <a:t>Novel applications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3584907"/>
            <a:ext cx="3233913" cy="2315141"/>
            <a:chOff x="533589" y="3989003"/>
            <a:chExt cx="3554313" cy="2582145"/>
          </a:xfrm>
        </p:grpSpPr>
        <p:pic>
          <p:nvPicPr>
            <p:cNvPr id="7" name="Picture 6" descr="Screen shot 2011-08-23 at 1.11.34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4"/>
            <a:stretch/>
          </p:blipFill>
          <p:spPr>
            <a:xfrm>
              <a:off x="533589" y="3989003"/>
              <a:ext cx="3189514" cy="21920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Screen shot 2011-08-23 at 12.56.1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73" y="4286107"/>
              <a:ext cx="2835729" cy="22850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Curved Right Arrow 19"/>
          <p:cNvSpPr/>
          <p:nvPr/>
        </p:nvSpPr>
        <p:spPr>
          <a:xfrm>
            <a:off x="1432679" y="1417638"/>
            <a:ext cx="1200087" cy="113102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Recovering Table Semantics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078" y="1417638"/>
            <a:ext cx="5902231" cy="12685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Table Search</a:t>
            </a:r>
          </a:p>
          <a:p>
            <a:r>
              <a:rPr lang="en-US" dirty="0" smtClean="0">
                <a:sym typeface="Wingdings"/>
              </a:rPr>
              <a:t>Novel applications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3584907"/>
            <a:ext cx="3233913" cy="2315141"/>
            <a:chOff x="533589" y="3989003"/>
            <a:chExt cx="3554313" cy="2582145"/>
          </a:xfrm>
        </p:grpSpPr>
        <p:pic>
          <p:nvPicPr>
            <p:cNvPr id="7" name="Picture 6" descr="Screen shot 2011-08-23 at 1.11.34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24"/>
            <a:stretch/>
          </p:blipFill>
          <p:spPr>
            <a:xfrm>
              <a:off x="533589" y="3989003"/>
              <a:ext cx="3189514" cy="21920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Screen shot 2011-08-23 at 12.56.1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73" y="4286107"/>
              <a:ext cx="2835729" cy="22850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Curved Right Arrow 19"/>
          <p:cNvSpPr/>
          <p:nvPr/>
        </p:nvSpPr>
        <p:spPr>
          <a:xfrm>
            <a:off x="1432679" y="1417638"/>
            <a:ext cx="1200087" cy="113102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Screen shot 2011-08-23 at 1.11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6"/>
          <a:stretch/>
        </p:blipFill>
        <p:spPr>
          <a:xfrm>
            <a:off x="447930" y="3120660"/>
            <a:ext cx="2911268" cy="340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rved Down Arrow 3"/>
          <p:cNvSpPr/>
          <p:nvPr/>
        </p:nvSpPr>
        <p:spPr>
          <a:xfrm>
            <a:off x="815787" y="2825218"/>
            <a:ext cx="2095090" cy="29901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Located 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7715-727E-8143-920B-20A826384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10898</TotalTime>
  <Words>1671</Words>
  <Application>Microsoft Macintosh PowerPoint</Application>
  <PresentationFormat>On-screen Show (4:3)</PresentationFormat>
  <Paragraphs>353</Paragraphs>
  <Slides>53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Recovering Semantics of Tables on the Web</vt:lpstr>
      <vt:lpstr>Finding Needle in Haystack</vt:lpstr>
      <vt:lpstr>Finding Structured Data</vt:lpstr>
      <vt:lpstr>Finding Structured Data</vt:lpstr>
      <vt:lpstr>PowerPoint Presentation</vt:lpstr>
      <vt:lpstr>PowerPoint Presentation</vt:lpstr>
      <vt:lpstr>PowerPoint Presentation</vt:lpstr>
      <vt:lpstr>Recovering Table Semantics</vt:lpstr>
      <vt:lpstr>Recovering Table Semantics</vt:lpstr>
      <vt:lpstr>Recovering Table Semantics</vt:lpstr>
      <vt:lpstr>Recovering Table Semantics</vt:lpstr>
      <vt:lpstr>Outline</vt:lpstr>
      <vt:lpstr>Table Meaning  Seldom Explicit by Itself</vt:lpstr>
      <vt:lpstr>PowerPoint Presentation</vt:lpstr>
      <vt:lpstr>PowerPoint Presentation</vt:lpstr>
      <vt:lpstr>PowerPoint Presentation</vt:lpstr>
      <vt:lpstr>Focus on 2 Types of Semantics</vt:lpstr>
      <vt:lpstr>Focus on 2 Types of Semantics</vt:lpstr>
      <vt:lpstr>Recovering Entity Set for Columns</vt:lpstr>
      <vt:lpstr>Recovering Entity Set for Columns</vt:lpstr>
      <vt:lpstr>Recovering Entity Set for Columns</vt:lpstr>
      <vt:lpstr>Recovering Entity Set for Columns</vt:lpstr>
      <vt:lpstr>Generating isA DB from the Web</vt:lpstr>
      <vt:lpstr>The isA DB from Web is not Perfect</vt:lpstr>
      <vt:lpstr>The isA DB from Web is not Perfect</vt:lpstr>
      <vt:lpstr>Maximum Likelihood Hypothesis</vt:lpstr>
      <vt:lpstr>Recovering Binary Relationships</vt:lpstr>
      <vt:lpstr>Generating Triple DB from the Web</vt:lpstr>
      <vt:lpstr>Generating Triple DB from the Web</vt:lpstr>
      <vt:lpstr>Maximum Likelihood Hypothesis</vt:lpstr>
      <vt:lpstr>PowerPoint Presentation</vt:lpstr>
      <vt:lpstr>Subject Column Detection</vt:lpstr>
      <vt:lpstr>Subject Column Detection</vt:lpstr>
      <vt:lpstr>Outline</vt:lpstr>
      <vt:lpstr>Experiment</vt:lpstr>
      <vt:lpstr>Experiment: Label Quality</vt:lpstr>
      <vt:lpstr>Experiment: Label Quality</vt:lpstr>
      <vt:lpstr>Experiment: Label Quality</vt:lpstr>
      <vt:lpstr>The Unlabeled Tables</vt:lpstr>
      <vt:lpstr>The Unlabeled Tables</vt:lpstr>
      <vt:lpstr>The Unlabeled Tables</vt:lpstr>
      <vt:lpstr>The Unlabeled Tables</vt:lpstr>
      <vt:lpstr>Labels from Ontologies</vt:lpstr>
      <vt:lpstr>Experiment: Table Search</vt:lpstr>
      <vt:lpstr>Experiment: Table Search</vt:lpstr>
      <vt:lpstr>Experiment: Table Search</vt:lpstr>
      <vt:lpstr>Experiment: Table Search</vt:lpstr>
      <vt:lpstr>Table Search</vt:lpstr>
      <vt:lpstr>Conclusion</vt:lpstr>
      <vt:lpstr>Future Works</vt:lpstr>
      <vt:lpstr>Future Works</vt:lpstr>
      <vt:lpstr>Future Works</vt:lpstr>
      <vt:lpstr>Future 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Recovering Semantics of Tables on the Web</dc:title>
  <dc:creator>Fei Wu</dc:creator>
  <cp:lastModifiedBy>Fei Wu</cp:lastModifiedBy>
  <cp:revision>60</cp:revision>
  <dcterms:created xsi:type="dcterms:W3CDTF">2011-08-23T02:55:20Z</dcterms:created>
  <dcterms:modified xsi:type="dcterms:W3CDTF">2011-08-30T17:01:02Z</dcterms:modified>
</cp:coreProperties>
</file>