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71" r:id="rId19"/>
    <p:sldId id="272" r:id="rId20"/>
    <p:sldId id="273" r:id="rId21"/>
    <p:sldId id="274" r:id="rId22"/>
    <p:sldId id="276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34D7D-D0FD-48D5-A44E-61D9E7158A27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2A59A-B13B-46EF-8DEE-E4B98613B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that Yahoo is interested, the</a:t>
            </a:r>
            <a:r>
              <a:rPr lang="en-US" baseline="0" dirty="0" smtClean="0"/>
              <a:t> general idea came from Ali who is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B61F6-D28B-4464-AAD5-983099AA56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architectures that employ pipelining, caching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B61F6-D28B-4464-AAD5-983099AA56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B61F6-D28B-4464-AAD5-983099AA56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B61F6-D28B-4464-AAD5-983099AA56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B61F6-D28B-4464-AAD5-983099AA56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B61F6-D28B-4464-AAD5-983099AA56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B9B4-BA55-45C4-83AD-71E8B4B1E835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604C-3C94-42D1-95AF-AE2273AD5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anagiotis.info/" TargetMode="External"/><Relationship Id="rId2" Type="http://schemas.openxmlformats.org/officeDocument/2006/relationships/hyperlink" Target="mailto:papadimitriou@stanford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Output URL Bidding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Panagiotis Papadimitriou</a:t>
            </a:r>
            <a:r>
              <a:rPr lang="en-US" dirty="0" smtClean="0"/>
              <a:t>, Hector Garcia-Molina,</a:t>
            </a:r>
          </a:p>
          <a:p>
            <a:r>
              <a:rPr lang="en-US" sz="2200" dirty="0" smtClean="0"/>
              <a:t> (Stanford University)</a:t>
            </a:r>
          </a:p>
          <a:p>
            <a:r>
              <a:rPr lang="en-US" dirty="0" smtClean="0"/>
              <a:t>Ali </a:t>
            </a:r>
            <a:r>
              <a:rPr lang="en-US" dirty="0" err="1" smtClean="0"/>
              <a:t>Dasdan</a:t>
            </a:r>
            <a:r>
              <a:rPr lang="en-US" dirty="0" smtClean="0"/>
              <a:t>, </a:t>
            </a:r>
            <a:r>
              <a:rPr lang="en-US" dirty="0" err="1" smtClean="0"/>
              <a:t>Santanu</a:t>
            </a:r>
            <a:r>
              <a:rPr lang="en-US" dirty="0" smtClean="0"/>
              <a:t> </a:t>
            </a:r>
            <a:r>
              <a:rPr lang="en-US" dirty="0" err="1" smtClean="0"/>
              <a:t>Kolay</a:t>
            </a:r>
            <a:endParaRPr lang="en-US" dirty="0" smtClean="0"/>
          </a:p>
          <a:p>
            <a:r>
              <a:rPr lang="en-US" sz="2200" dirty="0" smtClean="0"/>
              <a:t>(</a:t>
            </a:r>
            <a:r>
              <a:rPr lang="en-US" sz="2200" dirty="0" err="1" smtClean="0"/>
              <a:t>Ebay</a:t>
            </a:r>
            <a:r>
              <a:rPr lang="en-US" sz="2200" dirty="0" smtClean="0"/>
              <a:t> Inc)</a:t>
            </a:r>
          </a:p>
          <a:p>
            <a:endParaRPr lang="en-US" sz="2200" dirty="0" smtClean="0"/>
          </a:p>
          <a:p>
            <a:endParaRPr lang="en-US" dirty="0"/>
          </a:p>
        </p:txBody>
      </p:sp>
      <p:pic>
        <p:nvPicPr>
          <p:cNvPr id="6" name="Picture 5" descr="stanford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97548" cy="1905000"/>
          </a:xfrm>
          <a:prstGeom prst="rect">
            <a:avLst/>
          </a:prstGeom>
        </p:spPr>
      </p:pic>
      <p:pic>
        <p:nvPicPr>
          <p:cNvPr id="2050" name="Picture 2" descr="D:\sync\My Dropbox\ads\presentation\infolab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627" y="0"/>
            <a:ext cx="2686373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language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Output Expression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a</a:t>
            </a:r>
            <a:r>
              <a:rPr lang="en-US" dirty="0" smtClean="0"/>
              <a:t> := (u1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u2</a:t>
            </a:r>
            <a:r>
              <a:rPr lang="en-US" dirty="0" smtClean="0">
                <a:sym typeface="Symbol"/>
              </a:rPr>
              <a:t>)</a:t>
            </a:r>
            <a:r>
              <a:rPr lang="en-US" dirty="0" smtClean="0"/>
              <a:t> u3</a:t>
            </a:r>
            <a:r>
              <a:rPr lang="en-US" dirty="0" smtClean="0">
                <a:sym typeface="Symbol"/>
              </a:rPr>
              <a:t> </a:t>
            </a:r>
            <a:r>
              <a:rPr lang="en-US" dirty="0" smtClean="0"/>
              <a:t> (h1</a:t>
            </a:r>
            <a:r>
              <a:rPr lang="en-US" dirty="0" smtClean="0">
                <a:sym typeface="Symbol"/>
              </a:rPr>
              <a:t>  </a:t>
            </a:r>
            <a:r>
              <a:rPr lang="en-US" dirty="0" smtClean="0"/>
              <a:t>h2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/>
              <a:t>u: URL</a:t>
            </a:r>
          </a:p>
          <a:p>
            <a:pPr lvl="2"/>
            <a:r>
              <a:rPr lang="en-US" dirty="0" smtClean="0"/>
              <a:t>e.g., en.wikipedia.org/wiki/</a:t>
            </a:r>
            <a:r>
              <a:rPr lang="en-US" dirty="0" err="1" smtClean="0"/>
              <a:t>The_Social_Network</a:t>
            </a:r>
            <a:endParaRPr lang="en-US" dirty="0" smtClean="0"/>
          </a:p>
          <a:p>
            <a:pPr lvl="1"/>
            <a:r>
              <a:rPr lang="en-US" dirty="0" smtClean="0"/>
              <a:t>h: host</a:t>
            </a:r>
          </a:p>
          <a:p>
            <a:pPr lvl="2"/>
            <a:r>
              <a:rPr lang="en-US" dirty="0" smtClean="0"/>
              <a:t>e.g., en.wikipedia.org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evaluate/study output bidding?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existing keyword campaigns to generate realistic output expressions to study</a:t>
            </a:r>
          </a:p>
          <a:p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600" y="3429000"/>
            <a:ext cx="8077200" cy="2209800"/>
            <a:chOff x="762000" y="4038600"/>
            <a:chExt cx="8077200" cy="2209800"/>
          </a:xfrm>
        </p:grpSpPr>
        <p:sp>
          <p:nvSpPr>
            <p:cNvPr id="4" name="Vertical Scroll 3"/>
            <p:cNvSpPr/>
            <p:nvPr/>
          </p:nvSpPr>
          <p:spPr>
            <a:xfrm>
              <a:off x="762000" y="4038600"/>
              <a:ext cx="2514600" cy="2209800"/>
            </a:xfrm>
            <a:prstGeom prst="vertic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The social network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lord of the rings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the matrix</a:t>
              </a:r>
            </a:p>
            <a:p>
              <a:pPr algn="ctr"/>
              <a:r>
                <a:rPr lang="en-US" dirty="0" err="1">
                  <a:solidFill>
                    <a:sysClr val="windowText" lastClr="000000"/>
                  </a:solidFill>
                </a:rPr>
                <a:t>l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otr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III</a:t>
              </a:r>
              <a:endParaRPr lang="en-US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…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0" y="4724400"/>
              <a:ext cx="2133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Output Expression Generator</a:t>
              </a:r>
              <a:endParaRPr lang="en-US" sz="2000" b="1" dirty="0"/>
            </a:p>
          </p:txBody>
        </p:sp>
        <p:sp>
          <p:nvSpPr>
            <p:cNvPr id="6" name="Vertical Scroll 5"/>
            <p:cNvSpPr/>
            <p:nvPr/>
          </p:nvSpPr>
          <p:spPr>
            <a:xfrm>
              <a:off x="6705600" y="4800600"/>
              <a:ext cx="2133600" cy="914400"/>
            </a:xfrm>
            <a:prstGeom prst="vertic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imdb.com  AND wikipedia.org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124200" y="50292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096000" y="51054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smtClean="0"/>
              <a:t>INPUT:</a:t>
            </a:r>
            <a:r>
              <a:rPr lang="en-US" sz="2400" smtClean="0"/>
              <a:t> set of keywords </a:t>
            </a:r>
            <a:r>
              <a:rPr lang="en-US" sz="2400" b="1" i="1" smtClean="0"/>
              <a:t>R </a:t>
            </a:r>
            <a:r>
              <a:rPr lang="en-US" sz="2400" smtClean="0"/>
              <a:t>(from a keyword campaign)</a:t>
            </a:r>
            <a:endParaRPr lang="en-US" sz="2400" b="1" i="1" smtClean="0"/>
          </a:p>
          <a:p>
            <a:pPr>
              <a:buNone/>
            </a:pPr>
            <a:r>
              <a:rPr lang="en-US" sz="2400" b="1" smtClean="0"/>
              <a:t>OUTPUT:</a:t>
            </a:r>
            <a:r>
              <a:rPr lang="en-US" sz="2400" smtClean="0"/>
              <a:t> expression </a:t>
            </a:r>
            <a:r>
              <a:rPr lang="en-US" sz="2400" b="1" i="1" smtClean="0"/>
              <a:t>a</a:t>
            </a:r>
            <a:r>
              <a:rPr lang="en-US" sz="2400" smtClean="0"/>
              <a:t> that “covers” </a:t>
            </a:r>
            <a:r>
              <a:rPr lang="en-US" sz="2400" b="1" i="1" smtClean="0"/>
              <a:t>R</a:t>
            </a:r>
            <a:r>
              <a:rPr lang="en-US" sz="2400" smtClean="0"/>
              <a:t>, i.e., </a:t>
            </a:r>
          </a:p>
          <a:p>
            <a:pPr algn="ctr">
              <a:buNone/>
            </a:pPr>
            <a:r>
              <a:rPr lang="en-US" sz="2400" smtClean="0">
                <a:sym typeface="Symbol"/>
              </a:rPr>
              <a:t>	</a:t>
            </a:r>
            <a:r>
              <a:rPr lang="en-US" sz="2400" i="1" smtClean="0">
                <a:sym typeface="Symbol"/>
              </a:rPr>
              <a:t>q</a:t>
            </a:r>
            <a:r>
              <a:rPr lang="en-US" sz="2400" smtClean="0">
                <a:sym typeface="Symbol"/>
              </a:rPr>
              <a:t> </a:t>
            </a:r>
            <a:r>
              <a:rPr lang="en-US" sz="2400" i="1" smtClean="0">
                <a:sym typeface="Symbol"/>
              </a:rPr>
              <a:t>R, </a:t>
            </a:r>
            <a:r>
              <a:rPr lang="en-US" sz="2000" smtClean="0"/>
              <a:t>matches(</a:t>
            </a:r>
            <a:r>
              <a:rPr lang="en-US" sz="2000" i="1" smtClean="0"/>
              <a:t>a</a:t>
            </a:r>
            <a:r>
              <a:rPr lang="en-US" sz="2000" smtClean="0"/>
              <a:t>, results of </a:t>
            </a:r>
            <a:r>
              <a:rPr lang="en-US" sz="2000" i="1" smtClean="0"/>
              <a:t>q</a:t>
            </a:r>
            <a:r>
              <a:rPr lang="en-US" sz="2000" smtClean="0"/>
              <a:t>)</a:t>
            </a:r>
            <a:endParaRPr lang="en-US" sz="2000" b="1" smtClean="0"/>
          </a:p>
          <a:p>
            <a:endParaRPr lang="en-US" smtClean="0"/>
          </a:p>
          <a:p>
            <a:endParaRPr lang="en-US" smtClean="0"/>
          </a:p>
          <a:p>
            <a:pPr>
              <a:buNone/>
            </a:pPr>
            <a:endParaRPr lang="en-US" smtClean="0"/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013" y="1600705"/>
            <a:ext cx="3482975" cy="452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Generator input &amp; output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3886200"/>
            <a:ext cx="3439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Candidate expressions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1" y="4343400"/>
          <a:ext cx="39623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/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</a:p>
                    <a:p>
                      <a:pPr algn="ctr"/>
                      <a:r>
                        <a:rPr lang="en-US" dirty="0" smtClean="0"/>
                        <a:t>Expression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>
                          <a:sym typeface="Symbol"/>
                        </a:rPr>
                        <a:t> 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2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3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Compactness</a:t>
            </a:r>
            <a:endParaRPr lang="en-US" sz="2400" dirty="0" smtClean="0"/>
          </a:p>
          <a:p>
            <a:pPr marL="457200" indent="0">
              <a:buNone/>
            </a:pPr>
            <a:r>
              <a:rPr lang="en-US" sz="2400" dirty="0" smtClean="0"/>
              <a:t>Contain few URLs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Spill minimization</a:t>
            </a:r>
            <a:endParaRPr lang="en-US" sz="2400" dirty="0" smtClean="0"/>
          </a:p>
          <a:p>
            <a:pPr marL="457200" indent="0">
              <a:buNone/>
            </a:pPr>
            <a:r>
              <a:rPr lang="en-US" sz="2400" dirty="0" smtClean="0"/>
              <a:t>Do not match “irrelevant” queries</a:t>
            </a: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013" y="1600705"/>
            <a:ext cx="3482975" cy="452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Which expression to select?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3886200"/>
            <a:ext cx="3439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Candidate expressions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1" y="4343400"/>
          <a:ext cx="39623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/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</a:p>
                    <a:p>
                      <a:pPr algn="ctr"/>
                      <a:r>
                        <a:rPr lang="en-US" dirty="0" smtClean="0"/>
                        <a:t>Expression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</a:p>
                    <a:p>
                      <a:pPr algn="ctr"/>
                      <a:r>
                        <a:rPr lang="en-US" dirty="0" smtClean="0"/>
                        <a:t>|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|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spill(</a:t>
                      </a:r>
                      <a:r>
                        <a:rPr lang="en-US" i="1" dirty="0" err="1" smtClean="0"/>
                        <a:t>a</a:t>
                      </a:r>
                      <a:r>
                        <a:rPr lang="en-US" dirty="0" err="1" smtClean="0"/>
                        <a:t>,</a:t>
                      </a:r>
                      <a:r>
                        <a:rPr lang="en-US" i="1" dirty="0" err="1" smtClean="0"/>
                        <a:t>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>
                          <a:sym typeface="Symbol"/>
                        </a:rPr>
                        <a:t> 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2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{q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3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{q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,q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, q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81400" y="4343400"/>
          <a:ext cx="11049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expression generation </a:t>
            </a:r>
            <a:br>
              <a:rPr lang="en-US" dirty="0" smtClean="0"/>
            </a:br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Query Set Output Cover</a:t>
            </a:r>
          </a:p>
          <a:p>
            <a:pPr>
              <a:buNone/>
            </a:pPr>
            <a:r>
              <a:rPr lang="en-US" sz="2600" b="1" dirty="0" smtClean="0"/>
              <a:t>min.</a:t>
            </a:r>
            <a:r>
              <a:rPr lang="en-US" dirty="0" smtClean="0"/>
              <a:t>  </a:t>
            </a:r>
            <a:r>
              <a:rPr lang="el-GR" i="1" dirty="0" smtClean="0"/>
              <a:t>γ</a:t>
            </a:r>
            <a:r>
              <a:rPr lang="en-US" dirty="0" smtClean="0"/>
              <a:t>|</a:t>
            </a:r>
            <a:r>
              <a:rPr lang="en-US" i="1" dirty="0" smtClean="0"/>
              <a:t>a</a:t>
            </a:r>
            <a:r>
              <a:rPr lang="en-US" dirty="0" smtClean="0"/>
              <a:t>|</a:t>
            </a:r>
            <a:r>
              <a:rPr lang="el-GR" dirty="0" smtClean="0"/>
              <a:t> + (1-</a:t>
            </a:r>
            <a:r>
              <a:rPr lang="el-GR" i="1" dirty="0" smtClean="0"/>
              <a:t>γ</a:t>
            </a:r>
            <a:r>
              <a:rPr lang="el-GR" dirty="0" smtClean="0"/>
              <a:t>)</a:t>
            </a:r>
            <a:r>
              <a:rPr lang="en-US" dirty="0" smtClean="0"/>
              <a:t>|spill(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)|</a:t>
            </a:r>
          </a:p>
          <a:p>
            <a:pPr>
              <a:buNone/>
            </a:pPr>
            <a:r>
              <a:rPr lang="en-US" sz="2600" b="1" dirty="0" smtClean="0"/>
              <a:t>subj. to</a:t>
            </a:r>
            <a:r>
              <a:rPr lang="en-US" sz="2600" dirty="0" smtClean="0"/>
              <a:t> </a:t>
            </a:r>
            <a:r>
              <a:rPr lang="en-US" dirty="0" smtClean="0"/>
              <a:t>matches(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dirty="0" smtClean="0"/>
              <a:t>),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 </a:t>
            </a:r>
            <a:r>
              <a:rPr lang="en-US" i="1" dirty="0" smtClean="0">
                <a:sym typeface="Symbol"/>
              </a:rPr>
              <a:t>R</a:t>
            </a:r>
          </a:p>
          <a:p>
            <a:pPr>
              <a:buNone/>
            </a:pPr>
            <a:endParaRPr lang="en-US" sz="1100" i="1" dirty="0" smtClean="0"/>
          </a:p>
          <a:p>
            <a:pPr>
              <a:buNone/>
            </a:pPr>
            <a:r>
              <a:rPr lang="el-GR" i="1" dirty="0" smtClean="0"/>
              <a:t>γ</a:t>
            </a:r>
            <a:r>
              <a:rPr lang="el-GR" dirty="0" smtClean="0"/>
              <a:t> </a:t>
            </a:r>
            <a:r>
              <a:rPr lang="en-US" dirty="0" smtClean="0"/>
              <a:t>: regularization parameter</a:t>
            </a:r>
          </a:p>
          <a:p>
            <a:r>
              <a:rPr lang="en-US" dirty="0" smtClean="0"/>
              <a:t>NP-hard to solve</a:t>
            </a:r>
          </a:p>
          <a:p>
            <a:pPr marL="463550" lvl="1" indent="-6350">
              <a:buNone/>
            </a:pPr>
            <a:r>
              <a:rPr lang="en-US" dirty="0" smtClean="0"/>
              <a:t>Reduction from Set Cover, Red-Blue Set Cover (see paper)</a:t>
            </a:r>
          </a:p>
          <a:p>
            <a:r>
              <a:rPr lang="en-US" dirty="0" smtClean="0"/>
              <a:t>Developed Greedy Algorithm </a:t>
            </a:r>
            <a:r>
              <a:rPr lang="en-US" sz="2400" dirty="0" smtClean="0"/>
              <a:t>(see paper)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5623" y="1600200"/>
            <a:ext cx="3483753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spill always “bad”?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sz="2000" i="1" dirty="0" smtClean="0"/>
              <a:t>q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: lord of the rings</a:t>
            </a:r>
          </a:p>
          <a:p>
            <a:pPr lvl="1"/>
            <a:r>
              <a:rPr lang="en-US" sz="2000" i="1" dirty="0" smtClean="0"/>
              <a:t>q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: the matrix</a:t>
            </a:r>
          </a:p>
          <a:p>
            <a:pPr lvl="1"/>
            <a:r>
              <a:rPr lang="en-US" sz="2000" i="1" dirty="0" smtClean="0"/>
              <a:t>q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: the social network</a:t>
            </a:r>
          </a:p>
          <a:p>
            <a:pPr lvl="1"/>
            <a:r>
              <a:rPr lang="en-US" sz="2000" i="1" dirty="0" smtClean="0"/>
              <a:t>q</a:t>
            </a:r>
            <a:r>
              <a:rPr lang="en-US" sz="2000" i="1" baseline="-25000" dirty="0" smtClean="0"/>
              <a:t>4</a:t>
            </a:r>
            <a:r>
              <a:rPr lang="en-US" sz="2000" i="1" dirty="0" smtClean="0"/>
              <a:t>: …</a:t>
            </a:r>
          </a:p>
          <a:p>
            <a:pPr lvl="1"/>
            <a:r>
              <a:rPr lang="en-US" sz="2000" i="1" dirty="0" smtClean="0"/>
              <a:t>q</a:t>
            </a:r>
            <a:r>
              <a:rPr lang="en-US" sz="2000" i="1" baseline="-25000" dirty="0" smtClean="0"/>
              <a:t>5</a:t>
            </a:r>
            <a:r>
              <a:rPr lang="en-US" sz="2000" i="1" dirty="0" smtClean="0"/>
              <a:t>: </a:t>
            </a:r>
            <a:r>
              <a:rPr lang="en-US" sz="2000" i="1" dirty="0" err="1" smtClean="0"/>
              <a:t>lotr</a:t>
            </a:r>
            <a:endParaRPr lang="en-US" sz="2000" i="1" dirty="0" smtClean="0"/>
          </a:p>
          <a:p>
            <a:pPr lvl="1"/>
            <a:r>
              <a:rPr lang="en-US" sz="2000" i="1" dirty="0" smtClean="0"/>
              <a:t>q</a:t>
            </a:r>
            <a:r>
              <a:rPr lang="en-US" sz="2000" i="1" baseline="-25000" dirty="0" smtClean="0"/>
              <a:t>6</a:t>
            </a:r>
            <a:r>
              <a:rPr lang="en-US" sz="2000" i="1" dirty="0" smtClean="0"/>
              <a:t>: …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6383" y="1600200"/>
            <a:ext cx="3502233" cy="4525963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25623" y="1600200"/>
            <a:ext cx="3483753" cy="452596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1" y="4343400"/>
          <a:ext cx="39623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/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</a:p>
                    <a:p>
                      <a:pPr algn="ctr"/>
                      <a:r>
                        <a:rPr lang="en-US" dirty="0" smtClean="0"/>
                        <a:t>Expression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</a:p>
                    <a:p>
                      <a:pPr algn="ctr"/>
                      <a:r>
                        <a:rPr lang="en-US" dirty="0" smtClean="0"/>
                        <a:t>|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|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spill(</a:t>
                      </a:r>
                      <a:r>
                        <a:rPr lang="en-US" i="1" dirty="0" err="1" smtClean="0"/>
                        <a:t>a</a:t>
                      </a:r>
                      <a:r>
                        <a:rPr lang="en-US" dirty="0" err="1" smtClean="0"/>
                        <a:t>,</a:t>
                      </a:r>
                      <a:r>
                        <a:rPr lang="en-US" i="1" dirty="0" err="1" smtClean="0"/>
                        <a:t>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>
                          <a:sym typeface="Symbol"/>
                        </a:rPr>
                        <a:t> 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2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{q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3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{q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,q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, q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81000" y="5181600"/>
            <a:ext cx="4572000" cy="6858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90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flipH="1">
            <a:off x="2242131" y="3733800"/>
            <a:ext cx="156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89771" y="3581400"/>
            <a:ext cx="2406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→(</a:t>
            </a:r>
            <a:r>
              <a:rPr lang="en-US" b="1" i="1" dirty="0" smtClean="0"/>
              <a:t>l</a:t>
            </a:r>
            <a:r>
              <a:rPr lang="en-US" i="1" dirty="0" smtClean="0"/>
              <a:t>ord</a:t>
            </a:r>
            <a:r>
              <a:rPr lang="en-US" b="1" i="1" dirty="0" smtClean="0"/>
              <a:t> o</a:t>
            </a:r>
            <a:r>
              <a:rPr lang="en-US" i="1" dirty="0" smtClean="0"/>
              <a:t>f </a:t>
            </a:r>
            <a:r>
              <a:rPr lang="en-US" b="1" i="1" dirty="0" smtClean="0"/>
              <a:t>t</a:t>
            </a:r>
            <a:r>
              <a:rPr lang="en-US" i="1" dirty="0" smtClean="0"/>
              <a:t>he</a:t>
            </a:r>
            <a:r>
              <a:rPr lang="en-US" b="1" i="1" dirty="0" smtClean="0"/>
              <a:t> r</a:t>
            </a:r>
            <a:r>
              <a:rPr lang="en-US" i="1" dirty="0" smtClean="0"/>
              <a:t>ings)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 may be good!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Cluster queries Q using the bipartite graph </a:t>
            </a:r>
            <a:r>
              <a:rPr lang="en-US" sz="2000" dirty="0" smtClean="0"/>
              <a:t>(see paper)</a:t>
            </a:r>
            <a:endParaRPr lang="en-US" dirty="0" smtClean="0"/>
          </a:p>
          <a:p>
            <a:r>
              <a:rPr lang="en-US" dirty="0" smtClean="0"/>
              <a:t>Divide spill(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 into: </a:t>
            </a:r>
          </a:p>
          <a:p>
            <a:pPr lvl="1"/>
            <a:r>
              <a:rPr lang="en-US" b="1" dirty="0" smtClean="0"/>
              <a:t>positive</a:t>
            </a:r>
            <a:r>
              <a:rPr lang="en-US" dirty="0" smtClean="0"/>
              <a:t>: relevant </a:t>
            </a:r>
          </a:p>
          <a:p>
            <a:pPr lvl="1"/>
            <a:r>
              <a:rPr lang="en-US" b="1" dirty="0" smtClean="0"/>
              <a:t>negative</a:t>
            </a:r>
            <a:r>
              <a:rPr lang="en-US" dirty="0" smtClean="0"/>
              <a:t>: irrelevant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6383" y="1600200"/>
            <a:ext cx="3502233" cy="4525963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" y="4343400"/>
          <a:ext cx="4571999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/>
                <a:gridCol w="1104900"/>
                <a:gridCol w="857250"/>
                <a:gridCol w="857250"/>
              </a:tblGrid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</a:p>
                    <a:p>
                      <a:pPr algn="ctr"/>
                      <a:r>
                        <a:rPr lang="en-US" dirty="0" smtClean="0"/>
                        <a:t>Expression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</a:p>
                    <a:p>
                      <a:pPr algn="ctr"/>
                      <a:r>
                        <a:rPr lang="en-US" dirty="0" smtClean="0"/>
                        <a:t>|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|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spill(</a:t>
                      </a:r>
                      <a:r>
                        <a:rPr lang="en-US" i="1" dirty="0" err="1" smtClean="0"/>
                        <a:t>a</a:t>
                      </a:r>
                      <a:r>
                        <a:rPr lang="en-US" dirty="0" err="1" smtClean="0"/>
                        <a:t>,</a:t>
                      </a:r>
                      <a:r>
                        <a:rPr lang="en-US" i="1" dirty="0" err="1" smtClean="0"/>
                        <a:t>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>
                          <a:sym typeface="Symbol"/>
                        </a:rPr>
                        <a:t> 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2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u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{q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</a:t>
                      </a:r>
                      <a:r>
                        <a:rPr lang="en-US" i="1" baseline="-25000" dirty="0" smtClean="0"/>
                        <a:t>3</a:t>
                      </a:r>
                      <a:r>
                        <a:rPr lang="en-US" dirty="0" smtClean="0"/>
                        <a:t> := u</a:t>
                      </a:r>
                      <a:r>
                        <a:rPr lang="en-US" baseline="-25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{q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{q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, q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evaluation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Recall output expression looks like</a:t>
            </a:r>
          </a:p>
          <a:p>
            <a:pPr lvl="1"/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:= (u1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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u2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)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u3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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(h1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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)</a:t>
            </a:r>
          </a:p>
          <a:p>
            <a:r>
              <a:rPr lang="en-US" dirty="0" smtClean="0"/>
              <a:t>Evaluation questions</a:t>
            </a:r>
          </a:p>
          <a:p>
            <a:pPr lvl="1"/>
            <a:r>
              <a:rPr lang="en-US" dirty="0" smtClean="0"/>
              <a:t>URLs, hosts or mixed?</a:t>
            </a:r>
          </a:p>
          <a:p>
            <a:pPr lvl="1">
              <a:tabLst>
                <a:tab pos="3657600" algn="l"/>
              </a:tabLst>
            </a:pPr>
            <a:r>
              <a:rPr lang="en-US" dirty="0" smtClean="0"/>
              <a:t>Specific or generic?	(# conjuncts)</a:t>
            </a:r>
          </a:p>
          <a:p>
            <a:pPr lvl="1">
              <a:tabLst>
                <a:tab pos="3657600" algn="l"/>
              </a:tabLst>
            </a:pPr>
            <a:r>
              <a:rPr lang="en-US" dirty="0" smtClean="0"/>
              <a:t>Long or compact? 	(# </a:t>
            </a:r>
            <a:r>
              <a:rPr lang="en-US" dirty="0" err="1" smtClean="0"/>
              <a:t>disjuncts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Comparison criteria</a:t>
            </a:r>
          </a:p>
          <a:p>
            <a:pPr lvl="1"/>
            <a:r>
              <a:rPr lang="en-US" dirty="0" smtClean="0"/>
              <a:t>Compactness </a:t>
            </a:r>
            <a:r>
              <a:rPr lang="en-US" dirty="0" err="1" smtClean="0"/>
              <a:t>vs</a:t>
            </a:r>
            <a:r>
              <a:rPr lang="en-US" dirty="0" smtClean="0"/>
              <a:t> spill tradeoff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 err="1" smtClean="0"/>
              <a:t>vs</a:t>
            </a:r>
            <a:r>
              <a:rPr lang="en-US" dirty="0" smtClean="0"/>
              <a:t> negative spill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 (from Yahoo query logs)</a:t>
            </a:r>
          </a:p>
          <a:p>
            <a:pPr lvl="1"/>
            <a:r>
              <a:rPr lang="en-US" dirty="0" smtClean="0"/>
              <a:t>2,251 ads</a:t>
            </a:r>
          </a:p>
          <a:p>
            <a:pPr lvl="1"/>
            <a:r>
              <a:rPr lang="en-US" dirty="0" smtClean="0"/>
              <a:t>13M queries, 63M URLs (7M hosts)</a:t>
            </a:r>
          </a:p>
          <a:p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600" y="3429000"/>
            <a:ext cx="8077200" cy="2209800"/>
            <a:chOff x="762000" y="4038600"/>
            <a:chExt cx="8077200" cy="2209800"/>
          </a:xfrm>
        </p:grpSpPr>
        <p:sp>
          <p:nvSpPr>
            <p:cNvPr id="4" name="Vertical Scroll 3"/>
            <p:cNvSpPr/>
            <p:nvPr/>
          </p:nvSpPr>
          <p:spPr>
            <a:xfrm>
              <a:off x="762000" y="4038600"/>
              <a:ext cx="2514600" cy="2209800"/>
            </a:xfrm>
            <a:prstGeom prst="vertic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The social network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lord of the rings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the matrix</a:t>
              </a:r>
            </a:p>
            <a:p>
              <a:pPr algn="ctr"/>
              <a:r>
                <a:rPr lang="en-US" dirty="0" err="1">
                  <a:solidFill>
                    <a:sysClr val="windowText" lastClr="000000"/>
                  </a:solidFill>
                </a:rPr>
                <a:t>l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otr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III</a:t>
              </a:r>
              <a:endParaRPr lang="en-US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…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0" y="4724400"/>
              <a:ext cx="2133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Output Expression Generator</a:t>
              </a:r>
              <a:endParaRPr lang="en-US" sz="2000" b="1" dirty="0"/>
            </a:p>
          </p:txBody>
        </p:sp>
        <p:sp>
          <p:nvSpPr>
            <p:cNvPr id="6" name="Vertical Scroll 5"/>
            <p:cNvSpPr/>
            <p:nvPr/>
          </p:nvSpPr>
          <p:spPr>
            <a:xfrm>
              <a:off x="6705600" y="4800600"/>
              <a:ext cx="2133600" cy="914400"/>
            </a:xfrm>
            <a:prstGeom prst="vertic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imdb.com  AND wikipedia.org</a:t>
              </a:r>
            </a:p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124200" y="50292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096000" y="51054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rot="5400000" flipH="1" flipV="1">
            <a:off x="3581400" y="5181600"/>
            <a:ext cx="6096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2"/>
          </p:cNvCxnSpPr>
          <p:nvPr/>
        </p:nvCxnSpPr>
        <p:spPr>
          <a:xfrm rot="5400000" flipH="1" flipV="1">
            <a:off x="4419600" y="5257800"/>
            <a:ext cx="609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257800" y="5181600"/>
            <a:ext cx="6096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5486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 smtClean="0"/>
              <a:t>γ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0" y="5562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 URLs</a:t>
            </a:r>
          </a:p>
          <a:p>
            <a:r>
              <a:rPr lang="en-US" sz="2400" i="1" dirty="0" smtClean="0"/>
              <a:t>- hosts</a:t>
            </a:r>
          </a:p>
          <a:p>
            <a:r>
              <a:rPr lang="en-US" sz="2400" i="1" dirty="0" smtClean="0"/>
              <a:t>- mixed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56576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# conjuncts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Compactness </a:t>
            </a:r>
            <a:r>
              <a:rPr lang="en-US" dirty="0" err="1" smtClean="0"/>
              <a:t>vs</a:t>
            </a:r>
            <a:r>
              <a:rPr lang="en-US" dirty="0" smtClean="0"/>
              <a:t> spill tradeoff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82714"/>
            <a:ext cx="4038600" cy="3960935"/>
          </a:xfrm>
        </p:spPr>
      </p:pic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URLs, hosts or mixed?</a:t>
            </a:r>
          </a:p>
          <a:p>
            <a:pPr marL="0" indent="0" algn="ctr">
              <a:buNone/>
            </a:pPr>
            <a:r>
              <a:rPr lang="en-US" dirty="0" smtClean="0"/>
              <a:t>Mixed expression curves dominate others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Specific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generic?</a:t>
            </a:r>
          </a:p>
          <a:p>
            <a:pPr algn="ctr">
              <a:buNone/>
            </a:pPr>
            <a:r>
              <a:rPr lang="en-US" dirty="0" smtClean="0"/>
              <a:t>2 conjuncts suffice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Long or compact?</a:t>
            </a:r>
          </a:p>
          <a:p>
            <a:pPr algn="ctr">
              <a:buNone/>
            </a:pPr>
            <a:r>
              <a:rPr lang="en-US" dirty="0" smtClean="0"/>
              <a:t>Next slide…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575" y="1196182"/>
            <a:ext cx="7544025" cy="52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Results Page (SERP)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3276600"/>
            <a:ext cx="5181600" cy="3429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4800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Organic Results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Sponsored Ads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295400"/>
            <a:ext cx="1371600" cy="381000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Query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11" name="Picture 10" descr="netflix-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828799"/>
            <a:ext cx="2057400" cy="1743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29400" y="1905000"/>
            <a:ext cx="2057400" cy="1143000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05600" y="3352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Sponsored Search Ads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0" grpId="0"/>
      <p:bldP spid="6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vs</a:t>
            </a:r>
            <a:r>
              <a:rPr lang="en-US" dirty="0" smtClean="0"/>
              <a:t> negative spill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|</a:t>
            </a:r>
            <a:r>
              <a:rPr lang="en-US" i="1" dirty="0" smtClean="0"/>
              <a:t>a</a:t>
            </a:r>
            <a:r>
              <a:rPr lang="en-US" dirty="0" smtClean="0"/>
              <a:t>|&gt;60, more than 50% of spill is positive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URLs, hosts or mixed?</a:t>
            </a:r>
          </a:p>
          <a:p>
            <a:pPr marL="0" indent="0" algn="ctr">
              <a:buNone/>
            </a:pPr>
            <a:r>
              <a:rPr lang="en-US" dirty="0" smtClean="0"/>
              <a:t>Mixed expression curves dominate others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Long or compact?</a:t>
            </a:r>
          </a:p>
          <a:p>
            <a:pPr algn="ctr">
              <a:buNone/>
            </a:pPr>
            <a:r>
              <a:rPr lang="en-US" dirty="0" smtClean="0"/>
              <a:t>|</a:t>
            </a:r>
            <a:r>
              <a:rPr lang="en-US" i="1" dirty="0" smtClean="0"/>
              <a:t>a</a:t>
            </a:r>
            <a:r>
              <a:rPr lang="en-US" dirty="0" smtClean="0"/>
              <a:t>|=70-80 suffice </a:t>
            </a:r>
          </a:p>
          <a:p>
            <a:pPr algn="ctr">
              <a:buNone/>
            </a:pPr>
            <a:r>
              <a:rPr lang="en-US" dirty="0" smtClean="0"/>
              <a:t>(1/3  the size of equivalent keyword set)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830937"/>
            <a:ext cx="4038600" cy="40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experiments in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Combining keyword</a:t>
            </a:r>
            <a:r>
              <a:rPr lang="en-US" b="1" i="1" dirty="0" smtClean="0"/>
              <a:t> and </a:t>
            </a:r>
            <a:r>
              <a:rPr lang="en-US" b="1" dirty="0" smtClean="0"/>
              <a:t>output bidding</a:t>
            </a:r>
          </a:p>
          <a:p>
            <a:pPr lvl="1"/>
            <a:r>
              <a:rPr lang="en-US" dirty="0" smtClean="0"/>
              <a:t>E.g., a movie advertiser uses:</a:t>
            </a:r>
          </a:p>
          <a:p>
            <a:pPr lvl="2">
              <a:buNone/>
              <a:tabLst>
                <a:tab pos="4967288" algn="l"/>
              </a:tabLst>
            </a:pPr>
            <a:r>
              <a:rPr lang="en-US" dirty="0" smtClean="0"/>
              <a:t>1. imdb.com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wikipedia.org 	cover 80% of queries</a:t>
            </a:r>
          </a:p>
          <a:p>
            <a:pPr lvl="2">
              <a:buNone/>
              <a:tabLst>
                <a:tab pos="4967288" algn="l"/>
              </a:tabLst>
            </a:pPr>
            <a:r>
              <a:rPr lang="en-US" dirty="0" smtClean="0"/>
              <a:t>2. keyword1, keyword2, …	cover 20% of queries</a:t>
            </a:r>
          </a:p>
          <a:p>
            <a:pPr lvl="2">
              <a:buNone/>
              <a:tabLst>
                <a:tab pos="4967288" algn="l"/>
              </a:tabLst>
            </a:pPr>
            <a:endParaRPr lang="en-US" dirty="0" smtClean="0"/>
          </a:p>
          <a:p>
            <a:pPr>
              <a:tabLst>
                <a:tab pos="4967288" algn="l"/>
              </a:tabLst>
            </a:pPr>
            <a:r>
              <a:rPr lang="en-US" dirty="0" smtClean="0"/>
              <a:t>Combined expressions</a:t>
            </a:r>
          </a:p>
          <a:p>
            <a:pPr lvl="1">
              <a:tabLst>
                <a:tab pos="4967288" algn="l"/>
              </a:tabLst>
            </a:pPr>
            <a:r>
              <a:rPr lang="en-US" dirty="0" smtClean="0"/>
              <a:t>are as compact as output expressions</a:t>
            </a:r>
          </a:p>
          <a:p>
            <a:pPr lvl="1">
              <a:tabLst>
                <a:tab pos="4967288" algn="l"/>
              </a:tabLst>
            </a:pPr>
            <a:r>
              <a:rPr lang="en-US" dirty="0" smtClean="0"/>
              <a:t>yield less (negative) spill than output expressions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Output URL bidding can be implemented efficiently</a:t>
            </a:r>
          </a:p>
          <a:p>
            <a:endParaRPr lang="en-US" dirty="0" smtClean="0"/>
          </a:p>
          <a:p>
            <a:r>
              <a:rPr lang="en-US" dirty="0" smtClean="0"/>
              <a:t>Advantages over keyword bidding</a:t>
            </a:r>
          </a:p>
          <a:p>
            <a:pPr lvl="1"/>
            <a:r>
              <a:rPr lang="en-US" dirty="0" smtClean="0"/>
              <a:t>Bid compactness</a:t>
            </a:r>
          </a:p>
          <a:p>
            <a:pPr lvl="1"/>
            <a:r>
              <a:rPr lang="en-US" dirty="0" smtClean="0"/>
              <a:t>More relevant queries (positive spill)</a:t>
            </a:r>
          </a:p>
          <a:p>
            <a:pPr lvl="1"/>
            <a:endParaRPr lang="en-US" dirty="0"/>
          </a:p>
          <a:p>
            <a:r>
              <a:rPr lang="en-US" dirty="0" smtClean="0"/>
              <a:t>Combining keyword and output bidding seems to be the most promising direction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 anchor="b">
            <a:normAutofit/>
          </a:bodyPr>
          <a:lstStyle/>
          <a:p>
            <a:pPr algn="l">
              <a:tabLst>
                <a:tab pos="2170113" algn="l"/>
              </a:tabLst>
            </a:pPr>
            <a:r>
              <a:rPr lang="en-US" sz="2800" b="1" dirty="0" smtClean="0"/>
              <a:t>Contact: 	</a:t>
            </a:r>
            <a:r>
              <a:rPr lang="en-US" sz="2800" dirty="0" smtClean="0">
                <a:hlinkClick r:id="rId2"/>
              </a:rPr>
              <a:t>papadimitriou@stanford.edu</a:t>
            </a:r>
            <a:endParaRPr lang="en-US" sz="2800" dirty="0" smtClean="0"/>
          </a:p>
          <a:p>
            <a:pPr algn="l">
              <a:tabLst>
                <a:tab pos="2170113" algn="l"/>
              </a:tabLst>
            </a:pPr>
            <a:r>
              <a:rPr lang="en-US" sz="2800" dirty="0"/>
              <a:t>	</a:t>
            </a:r>
            <a:r>
              <a:rPr lang="en-US" sz="2800" dirty="0" smtClean="0">
                <a:hlinkClick r:id="rId3"/>
              </a:rPr>
              <a:t>http://panagiotis.info</a:t>
            </a:r>
            <a:endParaRPr lang="en-US" sz="2800" dirty="0"/>
          </a:p>
        </p:txBody>
      </p:sp>
      <p:pic>
        <p:nvPicPr>
          <p:cNvPr id="6" name="Picture 5" descr="stanford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97548" cy="1905000"/>
          </a:xfrm>
          <a:prstGeom prst="rect">
            <a:avLst/>
          </a:prstGeom>
        </p:spPr>
      </p:pic>
      <p:pic>
        <p:nvPicPr>
          <p:cNvPr id="2050" name="Picture 2" descr="D:\sync\My Dropbox\ads\presentation\infolab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7627" y="0"/>
            <a:ext cx="2686373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bidding</a:t>
            </a:r>
            <a:endParaRPr lang="en-US" dirty="0"/>
          </a:p>
        </p:txBody>
      </p:sp>
      <p:pic>
        <p:nvPicPr>
          <p:cNvPr id="4" name="Picture 3" descr="netflix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86090"/>
            <a:ext cx="2057400" cy="954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Advertiser</a:t>
            </a:r>
            <a:endParaRPr lang="en-US" sz="2400" b="1" dirty="0"/>
          </a:p>
        </p:txBody>
      </p:sp>
      <p:pic>
        <p:nvPicPr>
          <p:cNvPr id="6" name="Picture 5" descr="yahoo-log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5105400"/>
            <a:ext cx="1609725" cy="1260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1905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Search Engines</a:t>
            </a:r>
            <a:endParaRPr lang="en-US" sz="2400" b="1" dirty="0"/>
          </a:p>
        </p:txBody>
      </p:sp>
      <p:sp>
        <p:nvSpPr>
          <p:cNvPr id="8" name="Vertical Scroll 7"/>
          <p:cNvSpPr/>
          <p:nvPr/>
        </p:nvSpPr>
        <p:spPr>
          <a:xfrm>
            <a:off x="3200400" y="2743200"/>
            <a:ext cx="2819400" cy="29718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the social network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lord of the rings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the matrix</a:t>
            </a:r>
          </a:p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l</a:t>
            </a:r>
            <a:r>
              <a:rPr lang="en-US" dirty="0" err="1" smtClean="0">
                <a:solidFill>
                  <a:sysClr val="windowText" lastClr="000000"/>
                </a:solidFill>
              </a:rPr>
              <a:t>otr</a:t>
            </a:r>
            <a:r>
              <a:rPr lang="en-US" dirty="0" smtClean="0">
                <a:solidFill>
                  <a:sysClr val="windowText" lastClr="000000"/>
                </a:solidFill>
              </a:rPr>
              <a:t> III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... 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...</a:t>
            </a: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43200" y="371469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59537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# keywords = ~ 10K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27240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KEYWORDS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67400" y="38100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5" name="Picture 14" descr="google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612707"/>
            <a:ext cx="2114550" cy="740093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810000"/>
            <a:ext cx="2311401" cy="9906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34348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 t="3030"/>
          <a:stretch>
            <a:fillRect/>
          </a:stretch>
        </p:blipFill>
        <p:spPr bwMode="auto">
          <a:xfrm>
            <a:off x="5410200" y="1066800"/>
            <a:ext cx="3428411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3200400" cy="29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066800"/>
            <a:ext cx="3962400" cy="28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dk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SERPs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3657600"/>
            <a:ext cx="4343400" cy="228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The_Social_Network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28600" y="2057400"/>
            <a:ext cx="3352800" cy="228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www.imdb.com</a:t>
            </a:r>
            <a:r>
              <a:rPr lang="en-US" dirty="0" smtClean="0"/>
              <a:t>/title/tt1285016/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81000" y="4876800"/>
            <a:ext cx="3200400" cy="228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www.imdb.com</a:t>
            </a:r>
            <a:r>
              <a:rPr lang="en-US" dirty="0" smtClean="0"/>
              <a:t>/title/tt133093/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04800" y="6553200"/>
            <a:ext cx="3429000" cy="228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The_Matrix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4572000" y="1752600"/>
            <a:ext cx="4572000" cy="228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The_Lord_of_the_rings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572000" y="5638800"/>
            <a:ext cx="4572000" cy="228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The_Lord_of_the_rings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410200" y="5105400"/>
            <a:ext cx="3200400" cy="228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www.imdb.com</a:t>
            </a:r>
            <a:r>
              <a:rPr lang="en-US" dirty="0" smtClean="0"/>
              <a:t>/title/tt167260/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410200" y="3276600"/>
            <a:ext cx="3200400" cy="228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www.imdb.com</a:t>
            </a:r>
            <a:r>
              <a:rPr lang="en-US" dirty="0" smtClean="0"/>
              <a:t>/title/tt120737/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1524000" y="3962400"/>
            <a:ext cx="579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9" idx="1"/>
            <a:endCxn id="29" idx="3"/>
          </p:cNvCxnSpPr>
          <p:nvPr/>
        </p:nvCxnSpPr>
        <p:spPr>
          <a:xfrm rot="10800000" flipH="1">
            <a:off x="0" y="39624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28600" y="1143000"/>
            <a:ext cx="20574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the social network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8600" y="3962400"/>
            <a:ext cx="20574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the matrix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57800" y="1143000"/>
            <a:ext cx="20574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the lord of the rings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334000" y="4114800"/>
            <a:ext cx="20574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lotr</a:t>
            </a:r>
            <a:r>
              <a:rPr lang="en-US" dirty="0" smtClean="0"/>
              <a:t> iii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3" grpId="0" animBg="1"/>
      <p:bldP spid="30" grpId="0" animBg="1"/>
      <p:bldP spid="31" grpId="0" animBg="1"/>
      <p:bldP spid="33" grpId="0" animBg="1"/>
      <p:bldP spid="35" grpId="0" animBg="1"/>
      <p:bldP spid="37" grpId="0" animBg="1"/>
      <p:bldP spid="3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URL bidding</a:t>
            </a:r>
            <a:endParaRPr lang="en-US" dirty="0"/>
          </a:p>
        </p:txBody>
      </p:sp>
      <p:pic>
        <p:nvPicPr>
          <p:cNvPr id="4" name="Picture 3" descr="netflix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486090"/>
            <a:ext cx="2057400" cy="954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Advertiser</a:t>
            </a:r>
            <a:endParaRPr lang="en-US" sz="2400" b="1" dirty="0"/>
          </a:p>
        </p:txBody>
      </p:sp>
      <p:pic>
        <p:nvPicPr>
          <p:cNvPr id="6" name="Picture 5" descr="yahoo-logo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75" y="5105400"/>
            <a:ext cx="1609725" cy="1260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1905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Search Engines</a:t>
            </a:r>
            <a:endParaRPr lang="en-US" sz="2400" b="1" dirty="0"/>
          </a:p>
        </p:txBody>
      </p:sp>
      <p:sp>
        <p:nvSpPr>
          <p:cNvPr id="8" name="Vertical Scroll 7"/>
          <p:cNvSpPr/>
          <p:nvPr/>
        </p:nvSpPr>
        <p:spPr>
          <a:xfrm>
            <a:off x="3200400" y="2743200"/>
            <a:ext cx="2819400" cy="29718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imdb.com  AND wikipedia.org</a:t>
            </a: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43200" y="371469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59537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# URLs = 2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27240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URLs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67400" y="38100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15" name="Picture 14" descr="google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2612707"/>
            <a:ext cx="2114550" cy="740093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3810000"/>
            <a:ext cx="2311401" cy="9906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Implementation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Evaluation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C:\Users\Panagiotis\AppData\Local\Microsoft\Windows\Temporary Internet Files\Content.IE5\20BZI6WH\MC90043158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14800"/>
            <a:ext cx="1447800" cy="1447800"/>
          </a:xfrm>
          <a:prstGeom prst="rect">
            <a:avLst/>
          </a:prstGeom>
          <a:noFill/>
        </p:spPr>
      </p:pic>
      <p:pic>
        <p:nvPicPr>
          <p:cNvPr id="6" name="Picture 2" descr="C:\Users\Panagiotis\AppData\Local\Microsoft\Windows\Temporary Internet Files\Content.IE5\20BZI6WH\MC90043158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1242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challenge</a:t>
            </a:r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6831" y="1600200"/>
            <a:ext cx="5390338" cy="4525963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4267200" y="3124200"/>
            <a:ext cx="1371600" cy="1219200"/>
            <a:chOff x="2209800" y="3456432"/>
            <a:chExt cx="1219200" cy="1088136"/>
          </a:xfrm>
        </p:grpSpPr>
        <p:sp>
          <p:nvSpPr>
            <p:cNvPr id="19" name="Rectangle 18"/>
            <p:cNvSpPr/>
            <p:nvPr/>
          </p:nvSpPr>
          <p:spPr>
            <a:xfrm>
              <a:off x="2667000" y="3456432"/>
              <a:ext cx="762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14600" y="4038600"/>
              <a:ext cx="304800" cy="484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4267200"/>
              <a:ext cx="381000" cy="277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8400" y="35052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SERP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229100" y="3238500"/>
            <a:ext cx="1219200" cy="9906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implementation solutions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1. Serialization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49924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O: </a:t>
            </a:r>
            <a:r>
              <a:rPr lang="en-US" dirty="0" smtClean="0"/>
              <a:t> Organic Search Component</a:t>
            </a:r>
          </a:p>
          <a:p>
            <a:r>
              <a:rPr lang="en-US" b="1" dirty="0" smtClean="0"/>
              <a:t>S:  </a:t>
            </a:r>
            <a:r>
              <a:rPr lang="en-US" dirty="0" smtClean="0"/>
              <a:t>Sponsored Search Component</a:t>
            </a:r>
            <a:endParaRPr lang="en-US" b="1" dirty="0"/>
          </a:p>
        </p:txBody>
      </p:sp>
      <p:sp>
        <p:nvSpPr>
          <p:cNvPr id="24" name="Cross 23"/>
          <p:cNvSpPr/>
          <p:nvPr/>
        </p:nvSpPr>
        <p:spPr>
          <a:xfrm>
            <a:off x="1371600" y="2362200"/>
            <a:ext cx="381000" cy="381000"/>
          </a:xfrm>
          <a:prstGeom prst="plus">
            <a:avLst>
              <a:gd name="adj" fmla="val 3868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05000" y="28764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Latency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1600" y="3048000"/>
            <a:ext cx="381000" cy="76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05000" y="2362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Simplicity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45137"/>
            <a:ext cx="4041775" cy="8107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60775" y="3897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SERP</a:t>
            </a:r>
            <a:endParaRPr lang="en-US" dirty="0"/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/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Parallelization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29200" y="2971800"/>
            <a:ext cx="379451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8001000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SERP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257800" y="4992469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O: </a:t>
            </a:r>
            <a:r>
              <a:rPr lang="en-US" dirty="0" smtClean="0"/>
              <a:t> Organic Search Comp. (</a:t>
            </a:r>
            <a:r>
              <a:rPr lang="en-US" b="1" dirty="0" smtClean="0"/>
              <a:t>Or</a:t>
            </a:r>
            <a:r>
              <a:rPr lang="en-US" dirty="0" smtClean="0"/>
              <a:t> + </a:t>
            </a:r>
            <a:r>
              <a:rPr lang="en-US" b="1" dirty="0" smtClean="0"/>
              <a:t>Op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Or’: </a:t>
            </a:r>
            <a:r>
              <a:rPr lang="en-US" dirty="0" smtClean="0"/>
              <a:t>Small replica of </a:t>
            </a:r>
            <a:r>
              <a:rPr lang="en-US" b="1" dirty="0" smtClean="0"/>
              <a:t>Or</a:t>
            </a:r>
            <a:endParaRPr lang="en-US" dirty="0" smtClean="0"/>
          </a:p>
          <a:p>
            <a:r>
              <a:rPr lang="en-US" b="1" dirty="0" smtClean="0"/>
              <a:t>S:  </a:t>
            </a:r>
            <a:r>
              <a:rPr lang="en-US" dirty="0" smtClean="0"/>
              <a:t>Sponsored Search Component</a:t>
            </a:r>
          </a:p>
          <a:p>
            <a:r>
              <a:rPr lang="en-US" b="1" dirty="0" smtClean="0"/>
              <a:t>V: </a:t>
            </a:r>
            <a:r>
              <a:rPr lang="en-US" dirty="0" smtClean="0"/>
              <a:t>Ad validation</a:t>
            </a:r>
            <a:endParaRPr lang="en-US" b="1" dirty="0"/>
          </a:p>
        </p:txBody>
      </p:sp>
      <p:sp>
        <p:nvSpPr>
          <p:cNvPr id="43" name="Cross 42"/>
          <p:cNvSpPr/>
          <p:nvPr/>
        </p:nvSpPr>
        <p:spPr>
          <a:xfrm>
            <a:off x="5638800" y="2133600"/>
            <a:ext cx="381000" cy="381000"/>
          </a:xfrm>
          <a:prstGeom prst="plus">
            <a:avLst>
              <a:gd name="adj" fmla="val 3868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172200" y="26478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More resources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38800" y="2819400"/>
            <a:ext cx="381000" cy="76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172200" y="2133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No latency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39" grpId="0" build="p"/>
      <p:bldP spid="41" grpId="0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Evaluation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1AEC-BCAC-4F9D-9208-E5A8C98E4AA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C:\Users\Panagiotis\AppData\Local\Microsoft\Windows\Temporary Internet Files\Content.IE5\20BZI6WH\MC90043158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14800"/>
            <a:ext cx="1447800" cy="1447800"/>
          </a:xfrm>
          <a:prstGeom prst="rect">
            <a:avLst/>
          </a:prstGeom>
          <a:noFill/>
        </p:spPr>
      </p:pic>
      <p:pic>
        <p:nvPicPr>
          <p:cNvPr id="6" name="Picture 2" descr="C:\Users\Panagiotis\AppData\Local\Microsoft\Windows\Temporary Internet Files\Content.IE5\20BZI6WH\MC90043158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1242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814</Words>
  <Application>Microsoft Office PowerPoint</Application>
  <PresentationFormat>On-screen Show (4:3)</PresentationFormat>
  <Paragraphs>294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Output URL Bidding</vt:lpstr>
      <vt:lpstr>Search Engine Results Page (SERP)</vt:lpstr>
      <vt:lpstr>Keyword bidding</vt:lpstr>
      <vt:lpstr>Example SERPs</vt:lpstr>
      <vt:lpstr>Output URL bidding</vt:lpstr>
      <vt:lpstr>Topics</vt:lpstr>
      <vt:lpstr>Implementation challenge</vt:lpstr>
      <vt:lpstr>Alternative implementation solutions</vt:lpstr>
      <vt:lpstr>Topics</vt:lpstr>
      <vt:lpstr>Bid language model</vt:lpstr>
      <vt:lpstr>How to evaluate/study output bidding?</vt:lpstr>
      <vt:lpstr>Generator input &amp; output</vt:lpstr>
      <vt:lpstr>Which expression to select?</vt:lpstr>
      <vt:lpstr>Output expression generation  problem statement</vt:lpstr>
      <vt:lpstr>Is spill always “bad”?</vt:lpstr>
      <vt:lpstr>Spill may be good!</vt:lpstr>
      <vt:lpstr>Experimental evaluation goals</vt:lpstr>
      <vt:lpstr>Experimental setup</vt:lpstr>
      <vt:lpstr>Compactness vs spill tradeoff</vt:lpstr>
      <vt:lpstr>Positive vs negative spill</vt:lpstr>
      <vt:lpstr>More experiments in paper</vt:lpstr>
      <vt:lpstr>Conclusions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Output URL Bidding</dc:title>
  <dc:creator>Panagiotis</dc:creator>
  <cp:lastModifiedBy>Panagiotis</cp:lastModifiedBy>
  <cp:revision>16</cp:revision>
  <dcterms:created xsi:type="dcterms:W3CDTF">2011-08-30T04:11:26Z</dcterms:created>
  <dcterms:modified xsi:type="dcterms:W3CDTF">2011-08-30T18:41:48Z</dcterms:modified>
</cp:coreProperties>
</file>