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0" r:id="rId1"/>
  </p:sldMasterIdLst>
  <p:notesMasterIdLst>
    <p:notesMasterId r:id="rId39"/>
  </p:notesMasterIdLst>
  <p:handoutMasterIdLst>
    <p:handoutMasterId r:id="rId40"/>
  </p:handoutMasterIdLst>
  <p:sldIdLst>
    <p:sldId id="256" r:id="rId2"/>
    <p:sldId id="368" r:id="rId3"/>
    <p:sldId id="401" r:id="rId4"/>
    <p:sldId id="367" r:id="rId5"/>
    <p:sldId id="398" r:id="rId6"/>
    <p:sldId id="392" r:id="rId7"/>
    <p:sldId id="393" r:id="rId8"/>
    <p:sldId id="371" r:id="rId9"/>
    <p:sldId id="366" r:id="rId10"/>
    <p:sldId id="373" r:id="rId11"/>
    <p:sldId id="320" r:id="rId12"/>
    <p:sldId id="362" r:id="rId13"/>
    <p:sldId id="402" r:id="rId14"/>
    <p:sldId id="403" r:id="rId15"/>
    <p:sldId id="379" r:id="rId16"/>
    <p:sldId id="380" r:id="rId17"/>
    <p:sldId id="274" r:id="rId18"/>
    <p:sldId id="383" r:id="rId19"/>
    <p:sldId id="385" r:id="rId20"/>
    <p:sldId id="410" r:id="rId21"/>
    <p:sldId id="411" r:id="rId22"/>
    <p:sldId id="386" r:id="rId23"/>
    <p:sldId id="388" r:id="rId24"/>
    <p:sldId id="390" r:id="rId25"/>
    <p:sldId id="399" r:id="rId26"/>
    <p:sldId id="405" r:id="rId27"/>
    <p:sldId id="404" r:id="rId28"/>
    <p:sldId id="397" r:id="rId29"/>
    <p:sldId id="409" r:id="rId30"/>
    <p:sldId id="353" r:id="rId31"/>
    <p:sldId id="355" r:id="rId32"/>
    <p:sldId id="356" r:id="rId33"/>
    <p:sldId id="407" r:id="rId34"/>
    <p:sldId id="408" r:id="rId35"/>
    <p:sldId id="369" r:id="rId36"/>
    <p:sldId id="361" r:id="rId37"/>
    <p:sldId id="287" r:id="rId3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E4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9475" autoAdjust="0"/>
  </p:normalViewPr>
  <p:slideViewPr>
    <p:cSldViewPr>
      <p:cViewPr>
        <p:scale>
          <a:sx n="75" d="100"/>
          <a:sy n="75" d="100"/>
        </p:scale>
        <p:origin x="-1008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260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image" Target="../media/image22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image" Target="../media/image2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CF8AB3-6BD6-4E85-B7A3-907182B382AD}" type="doc">
      <dgm:prSet loTypeId="urn:microsoft.com/office/officeart/2005/8/layout/vList4#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C5045E62-2239-496C-BCEF-C5E4923A773E}">
      <dgm:prSet phldrT="[文本]"/>
      <dgm:spPr/>
      <dgm:t>
        <a:bodyPr/>
        <a:lstStyle/>
        <a:p>
          <a:r>
            <a:rPr lang="en-US" altLang="zh-CN" dirty="0" smtClean="0"/>
            <a:t>CPU</a:t>
          </a:r>
          <a:endParaRPr lang="zh-CN" altLang="en-US" dirty="0"/>
        </a:p>
      </dgm:t>
    </dgm:pt>
    <dgm:pt modelId="{AB8FF680-6C5E-432C-A819-73FDBCBECE91}" type="parTrans" cxnId="{7948D714-7A47-4366-AADB-27D3E4279BE7}">
      <dgm:prSet/>
      <dgm:spPr/>
      <dgm:t>
        <a:bodyPr/>
        <a:lstStyle/>
        <a:p>
          <a:endParaRPr lang="zh-CN" altLang="en-US"/>
        </a:p>
      </dgm:t>
    </dgm:pt>
    <dgm:pt modelId="{EEBB2628-ACC1-461C-AE59-93FF440D6D5F}" type="sibTrans" cxnId="{7948D714-7A47-4366-AADB-27D3E4279BE7}">
      <dgm:prSet/>
      <dgm:spPr/>
      <dgm:t>
        <a:bodyPr/>
        <a:lstStyle/>
        <a:p>
          <a:endParaRPr lang="zh-CN" altLang="en-US"/>
        </a:p>
      </dgm:t>
    </dgm:pt>
    <dgm:pt modelId="{5F26EE54-79EB-4EAE-84AB-D1E228A8BECF}">
      <dgm:prSet phldrT="[文本]"/>
      <dgm:spPr/>
      <dgm:t>
        <a:bodyPr/>
        <a:lstStyle/>
        <a:p>
          <a:r>
            <a:rPr lang="en-US" altLang="en-US" dirty="0" smtClean="0"/>
            <a:t>AMD</a:t>
          </a:r>
          <a:endParaRPr lang="zh-CN" altLang="en-US" dirty="0"/>
        </a:p>
      </dgm:t>
    </dgm:pt>
    <dgm:pt modelId="{7B2769BB-CB45-4733-A0A3-1A8AEA0C40BC}" type="parTrans" cxnId="{244A1C48-2C51-4B4D-A6C7-6EDB39510B60}">
      <dgm:prSet/>
      <dgm:spPr/>
      <dgm:t>
        <a:bodyPr/>
        <a:lstStyle/>
        <a:p>
          <a:endParaRPr lang="zh-CN" altLang="en-US"/>
        </a:p>
      </dgm:t>
    </dgm:pt>
    <dgm:pt modelId="{6E29D0C5-8848-4CE2-A1D0-68BC746C7741}" type="sibTrans" cxnId="{244A1C48-2C51-4B4D-A6C7-6EDB39510B60}">
      <dgm:prSet/>
      <dgm:spPr/>
      <dgm:t>
        <a:bodyPr/>
        <a:lstStyle/>
        <a:p>
          <a:endParaRPr lang="zh-CN" altLang="en-US"/>
        </a:p>
      </dgm:t>
    </dgm:pt>
    <dgm:pt modelId="{3A515341-B027-47F8-BCC5-4F6F849FE541}">
      <dgm:prSet phldrT="[文本]"/>
      <dgm:spPr/>
      <dgm:t>
        <a:bodyPr/>
        <a:lstStyle/>
        <a:p>
          <a:r>
            <a:rPr lang="en-US" altLang="zh-CN" dirty="0" smtClean="0"/>
            <a:t>Memory</a:t>
          </a:r>
          <a:endParaRPr lang="zh-CN" altLang="en-US" dirty="0"/>
        </a:p>
      </dgm:t>
    </dgm:pt>
    <dgm:pt modelId="{145FF4DC-4BF8-4A3A-8313-3E37D09936F0}" type="parTrans" cxnId="{AFC0C2E7-A178-4C24-9F85-B86A99D1C1E0}">
      <dgm:prSet/>
      <dgm:spPr/>
      <dgm:t>
        <a:bodyPr/>
        <a:lstStyle/>
        <a:p>
          <a:endParaRPr lang="zh-CN" altLang="en-US"/>
        </a:p>
      </dgm:t>
    </dgm:pt>
    <dgm:pt modelId="{E31A67C0-1D64-4DAE-987B-1720EA6A122A}" type="sibTrans" cxnId="{AFC0C2E7-A178-4C24-9F85-B86A99D1C1E0}">
      <dgm:prSet/>
      <dgm:spPr/>
      <dgm:t>
        <a:bodyPr/>
        <a:lstStyle/>
        <a:p>
          <a:endParaRPr lang="zh-CN" altLang="en-US"/>
        </a:p>
      </dgm:t>
    </dgm:pt>
    <dgm:pt modelId="{877AB002-47B1-41B3-8A0A-04EBAE34F5B9}">
      <dgm:prSet phldrT="[文本]"/>
      <dgm:spPr/>
      <dgm:t>
        <a:bodyPr/>
        <a:lstStyle/>
        <a:p>
          <a:r>
            <a:rPr lang="en-US" altLang="en-US" dirty="0" smtClean="0"/>
            <a:t>2GB*2</a:t>
          </a:r>
          <a:endParaRPr lang="zh-CN" altLang="en-US" dirty="0"/>
        </a:p>
      </dgm:t>
    </dgm:pt>
    <dgm:pt modelId="{A8C1415A-C679-4A41-8629-61E238ACCA0C}" type="parTrans" cxnId="{6980BA45-C10C-4B8A-8A83-7A541EF2947E}">
      <dgm:prSet/>
      <dgm:spPr/>
      <dgm:t>
        <a:bodyPr/>
        <a:lstStyle/>
        <a:p>
          <a:endParaRPr lang="zh-CN" altLang="en-US"/>
        </a:p>
      </dgm:t>
    </dgm:pt>
    <dgm:pt modelId="{124F9A22-DAC2-4BCB-AED4-ECDC319A3D03}" type="sibTrans" cxnId="{6980BA45-C10C-4B8A-8A83-7A541EF2947E}">
      <dgm:prSet/>
      <dgm:spPr/>
      <dgm:t>
        <a:bodyPr/>
        <a:lstStyle/>
        <a:p>
          <a:endParaRPr lang="zh-CN" altLang="en-US"/>
        </a:p>
      </dgm:t>
    </dgm:pt>
    <dgm:pt modelId="{F4E065E4-8354-4446-9ED5-4456E29A6C66}">
      <dgm:prSet phldrT="[文本]"/>
      <dgm:spPr/>
      <dgm:t>
        <a:bodyPr/>
        <a:lstStyle/>
        <a:p>
          <a:r>
            <a:rPr lang="en-US" altLang="zh-CN" dirty="0" smtClean="0"/>
            <a:t>GPU Card</a:t>
          </a:r>
          <a:endParaRPr lang="zh-CN" altLang="en-US" dirty="0"/>
        </a:p>
      </dgm:t>
    </dgm:pt>
    <dgm:pt modelId="{DB2009D3-8A61-40A0-B2A0-6A89990ED7B0}" type="parTrans" cxnId="{51D64235-27B6-469D-90B5-95CED4D5D5C8}">
      <dgm:prSet/>
      <dgm:spPr/>
      <dgm:t>
        <a:bodyPr/>
        <a:lstStyle/>
        <a:p>
          <a:endParaRPr lang="zh-CN" altLang="en-US"/>
        </a:p>
      </dgm:t>
    </dgm:pt>
    <dgm:pt modelId="{2E7055E5-6D70-459F-B90E-E00F84F50069}" type="sibTrans" cxnId="{51D64235-27B6-469D-90B5-95CED4D5D5C8}">
      <dgm:prSet/>
      <dgm:spPr/>
      <dgm:t>
        <a:bodyPr/>
        <a:lstStyle/>
        <a:p>
          <a:endParaRPr lang="zh-CN" altLang="en-US"/>
        </a:p>
      </dgm:t>
    </dgm:pt>
    <dgm:pt modelId="{46FF0589-A805-4C3D-9C0E-9DBC889592D2}">
      <dgm:prSet phldrT="[文本]"/>
      <dgm:spPr/>
      <dgm:t>
        <a:bodyPr/>
        <a:lstStyle/>
        <a:p>
          <a:r>
            <a:rPr lang="en-US" altLang="zh-CN" dirty="0" smtClean="0"/>
            <a:t>GTX480</a:t>
          </a:r>
          <a:endParaRPr lang="zh-CN" altLang="en-US" dirty="0"/>
        </a:p>
      </dgm:t>
    </dgm:pt>
    <dgm:pt modelId="{17020ECC-64DA-4BD7-B45E-486DA9E8D0EE}" type="parTrans" cxnId="{3E9641EF-CFDB-4C9B-AE4A-2BCBC6097270}">
      <dgm:prSet/>
      <dgm:spPr/>
      <dgm:t>
        <a:bodyPr/>
        <a:lstStyle/>
        <a:p>
          <a:endParaRPr lang="zh-CN" altLang="en-US"/>
        </a:p>
      </dgm:t>
    </dgm:pt>
    <dgm:pt modelId="{35A43E89-F27B-4D65-A405-C8BDA00E291E}" type="sibTrans" cxnId="{3E9641EF-CFDB-4C9B-AE4A-2BCBC6097270}">
      <dgm:prSet/>
      <dgm:spPr/>
      <dgm:t>
        <a:bodyPr/>
        <a:lstStyle/>
        <a:p>
          <a:endParaRPr lang="zh-CN" altLang="en-US"/>
        </a:p>
      </dgm:t>
    </dgm:pt>
    <dgm:pt modelId="{10086380-5746-4F57-A276-3D28BE552468}">
      <dgm:prSet/>
      <dgm:spPr/>
      <dgm:t>
        <a:bodyPr/>
        <a:lstStyle/>
        <a:p>
          <a:r>
            <a:rPr lang="en-US" altLang="en-US" dirty="0" err="1" smtClean="0"/>
            <a:t>PhenomIIX</a:t>
          </a:r>
          <a:r>
            <a:rPr lang="en-US" altLang="en-US" dirty="0" smtClean="0"/>
            <a:t> 4945</a:t>
          </a:r>
          <a:endParaRPr lang="zh-CN" altLang="en-US" dirty="0"/>
        </a:p>
      </dgm:t>
    </dgm:pt>
    <dgm:pt modelId="{1CFC7C9D-575D-4EF3-A4D3-2D2509D79AB6}" type="parTrans" cxnId="{2F8B096C-802E-42F2-BD65-327529A3E9A4}">
      <dgm:prSet/>
      <dgm:spPr/>
      <dgm:t>
        <a:bodyPr/>
        <a:lstStyle/>
        <a:p>
          <a:endParaRPr lang="zh-CN" altLang="en-US"/>
        </a:p>
      </dgm:t>
    </dgm:pt>
    <dgm:pt modelId="{97E6833D-3990-4A30-B42D-D1CDEFD6B328}" type="sibTrans" cxnId="{2F8B096C-802E-42F2-BD65-327529A3E9A4}">
      <dgm:prSet/>
      <dgm:spPr/>
      <dgm:t>
        <a:bodyPr/>
        <a:lstStyle/>
        <a:p>
          <a:endParaRPr lang="zh-CN" altLang="en-US"/>
        </a:p>
      </dgm:t>
    </dgm:pt>
    <dgm:pt modelId="{0F01363E-896D-4267-9879-85EEC4B42A47}">
      <dgm:prSet phldrT="[文本]"/>
      <dgm:spPr/>
      <dgm:t>
        <a:bodyPr/>
        <a:lstStyle/>
        <a:p>
          <a:r>
            <a:rPr lang="en-US" altLang="en-US" dirty="0" smtClean="0"/>
            <a:t>DDR3 1333 memory</a:t>
          </a:r>
          <a:endParaRPr lang="zh-CN" altLang="en-US" dirty="0"/>
        </a:p>
      </dgm:t>
    </dgm:pt>
    <dgm:pt modelId="{0865725D-AD6F-4FF6-8771-15948DE29C95}" type="parTrans" cxnId="{198F72BD-CF26-4027-8D57-292974E0C72F}">
      <dgm:prSet/>
      <dgm:spPr/>
      <dgm:t>
        <a:bodyPr/>
        <a:lstStyle/>
        <a:p>
          <a:endParaRPr lang="en-US"/>
        </a:p>
      </dgm:t>
    </dgm:pt>
    <dgm:pt modelId="{A809C22B-26B7-4267-98A3-041B488279AE}" type="sibTrans" cxnId="{198F72BD-CF26-4027-8D57-292974E0C72F}">
      <dgm:prSet/>
      <dgm:spPr/>
      <dgm:t>
        <a:bodyPr/>
        <a:lstStyle/>
        <a:p>
          <a:endParaRPr lang="en-US"/>
        </a:p>
      </dgm:t>
    </dgm:pt>
    <dgm:pt modelId="{5EB32965-AD6C-49D7-831A-D4EE4BA0BB13}" type="pres">
      <dgm:prSet presAssocID="{1BCF8AB3-6BD6-4E85-B7A3-907182B382AD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A1F5E8-66B9-4630-A529-FD99CC7FBB35}" type="pres">
      <dgm:prSet presAssocID="{C5045E62-2239-496C-BCEF-C5E4923A773E}" presName="comp" presStyleCnt="0"/>
      <dgm:spPr/>
      <dgm:t>
        <a:bodyPr/>
        <a:lstStyle/>
        <a:p>
          <a:endParaRPr lang="en-US"/>
        </a:p>
      </dgm:t>
    </dgm:pt>
    <dgm:pt modelId="{5EF9E6DF-AA20-4A34-9AD5-9EF3B60AEA75}" type="pres">
      <dgm:prSet presAssocID="{C5045E62-2239-496C-BCEF-C5E4923A773E}" presName="box" presStyleLbl="node1" presStyleIdx="0" presStyleCnt="3"/>
      <dgm:spPr/>
      <dgm:t>
        <a:bodyPr/>
        <a:lstStyle/>
        <a:p>
          <a:endParaRPr lang="zh-CN" altLang="en-US"/>
        </a:p>
      </dgm:t>
    </dgm:pt>
    <dgm:pt modelId="{1FBB885D-9E68-4540-9F4E-AD22F90E2825}" type="pres">
      <dgm:prSet presAssocID="{C5045E62-2239-496C-BCEF-C5E4923A773E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87EC907F-D51A-4812-B138-11D058642331}" type="pres">
      <dgm:prSet presAssocID="{C5045E62-2239-496C-BCEF-C5E4923A773E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F83AFE9-54DB-4BE0-9E57-6EAB85F201B6}" type="pres">
      <dgm:prSet presAssocID="{EEBB2628-ACC1-461C-AE59-93FF440D6D5F}" presName="spacer" presStyleCnt="0"/>
      <dgm:spPr/>
      <dgm:t>
        <a:bodyPr/>
        <a:lstStyle/>
        <a:p>
          <a:endParaRPr lang="en-US"/>
        </a:p>
      </dgm:t>
    </dgm:pt>
    <dgm:pt modelId="{49E78A56-840B-4511-88BD-588BA1FB7EF5}" type="pres">
      <dgm:prSet presAssocID="{3A515341-B027-47F8-BCC5-4F6F849FE541}" presName="comp" presStyleCnt="0"/>
      <dgm:spPr/>
      <dgm:t>
        <a:bodyPr/>
        <a:lstStyle/>
        <a:p>
          <a:endParaRPr lang="en-US"/>
        </a:p>
      </dgm:t>
    </dgm:pt>
    <dgm:pt modelId="{6A99F043-7FB5-455B-97AB-FF19C8156925}" type="pres">
      <dgm:prSet presAssocID="{3A515341-B027-47F8-BCC5-4F6F849FE541}" presName="box" presStyleLbl="node1" presStyleIdx="1" presStyleCnt="3"/>
      <dgm:spPr/>
      <dgm:t>
        <a:bodyPr/>
        <a:lstStyle/>
        <a:p>
          <a:endParaRPr lang="zh-CN" altLang="en-US"/>
        </a:p>
      </dgm:t>
    </dgm:pt>
    <dgm:pt modelId="{D4AAEF1F-EE55-49E8-B1A4-9CA4932E11F3}" type="pres">
      <dgm:prSet presAssocID="{3A515341-B027-47F8-BCC5-4F6F849FE541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F1A282EA-1E1E-4DA5-BB41-4971615EC5FA}" type="pres">
      <dgm:prSet presAssocID="{3A515341-B027-47F8-BCC5-4F6F849FE541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F72B119-AF09-4575-9AD7-47A99F40A8C5}" type="pres">
      <dgm:prSet presAssocID="{E31A67C0-1D64-4DAE-987B-1720EA6A122A}" presName="spacer" presStyleCnt="0"/>
      <dgm:spPr/>
      <dgm:t>
        <a:bodyPr/>
        <a:lstStyle/>
        <a:p>
          <a:endParaRPr lang="en-US"/>
        </a:p>
      </dgm:t>
    </dgm:pt>
    <dgm:pt modelId="{0E97587C-1EAF-4AB8-BF8A-98608D38935F}" type="pres">
      <dgm:prSet presAssocID="{F4E065E4-8354-4446-9ED5-4456E29A6C66}" presName="comp" presStyleCnt="0"/>
      <dgm:spPr/>
      <dgm:t>
        <a:bodyPr/>
        <a:lstStyle/>
        <a:p>
          <a:endParaRPr lang="en-US"/>
        </a:p>
      </dgm:t>
    </dgm:pt>
    <dgm:pt modelId="{7E9AFD70-0AB0-4100-A331-B95A788F29F7}" type="pres">
      <dgm:prSet presAssocID="{F4E065E4-8354-4446-9ED5-4456E29A6C66}" presName="box" presStyleLbl="node1" presStyleIdx="2" presStyleCnt="3"/>
      <dgm:spPr/>
      <dgm:t>
        <a:bodyPr/>
        <a:lstStyle/>
        <a:p>
          <a:endParaRPr lang="zh-CN" altLang="en-US"/>
        </a:p>
      </dgm:t>
    </dgm:pt>
    <dgm:pt modelId="{D861BF98-9318-4BC2-91B6-404C7F91DE95}" type="pres">
      <dgm:prSet presAssocID="{F4E065E4-8354-4446-9ED5-4456E29A6C66}" presName="img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7DEA7D28-6AFD-4C8E-BCD3-617B6A0E499F}" type="pres">
      <dgm:prSet presAssocID="{F4E065E4-8354-4446-9ED5-4456E29A6C66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5157880A-8ED7-4E0D-841E-24C09915CEBD}" type="presOf" srcId="{46FF0589-A805-4C3D-9C0E-9DBC889592D2}" destId="{7E9AFD70-0AB0-4100-A331-B95A788F29F7}" srcOrd="0" destOrd="1" presId="urn:microsoft.com/office/officeart/2005/8/layout/vList4#1"/>
    <dgm:cxn modelId="{5FA329FC-173C-4A57-8D5D-2A49971C70FD}" type="presOf" srcId="{46FF0589-A805-4C3D-9C0E-9DBC889592D2}" destId="{7DEA7D28-6AFD-4C8E-BCD3-617B6A0E499F}" srcOrd="1" destOrd="1" presId="urn:microsoft.com/office/officeart/2005/8/layout/vList4#1"/>
    <dgm:cxn modelId="{45864431-FED0-43BD-ABA3-BAF044CDC773}" type="presOf" srcId="{3A515341-B027-47F8-BCC5-4F6F849FE541}" destId="{6A99F043-7FB5-455B-97AB-FF19C8156925}" srcOrd="0" destOrd="0" presId="urn:microsoft.com/office/officeart/2005/8/layout/vList4#1"/>
    <dgm:cxn modelId="{51D64235-27B6-469D-90B5-95CED4D5D5C8}" srcId="{1BCF8AB3-6BD6-4E85-B7A3-907182B382AD}" destId="{F4E065E4-8354-4446-9ED5-4456E29A6C66}" srcOrd="2" destOrd="0" parTransId="{DB2009D3-8A61-40A0-B2A0-6A89990ED7B0}" sibTransId="{2E7055E5-6D70-459F-B90E-E00F84F50069}"/>
    <dgm:cxn modelId="{3E9641EF-CFDB-4C9B-AE4A-2BCBC6097270}" srcId="{F4E065E4-8354-4446-9ED5-4456E29A6C66}" destId="{46FF0589-A805-4C3D-9C0E-9DBC889592D2}" srcOrd="0" destOrd="0" parTransId="{17020ECC-64DA-4BD7-B45E-486DA9E8D0EE}" sibTransId="{35A43E89-F27B-4D65-A405-C8BDA00E291E}"/>
    <dgm:cxn modelId="{D90F49C4-1051-4620-9EE5-92537B09A307}" type="presOf" srcId="{F4E065E4-8354-4446-9ED5-4456E29A6C66}" destId="{7DEA7D28-6AFD-4C8E-BCD3-617B6A0E499F}" srcOrd="1" destOrd="0" presId="urn:microsoft.com/office/officeart/2005/8/layout/vList4#1"/>
    <dgm:cxn modelId="{C50154B3-422A-4ED5-A7A9-504B99A4ACAC}" type="presOf" srcId="{1BCF8AB3-6BD6-4E85-B7A3-907182B382AD}" destId="{5EB32965-AD6C-49D7-831A-D4EE4BA0BB13}" srcOrd="0" destOrd="0" presId="urn:microsoft.com/office/officeart/2005/8/layout/vList4#1"/>
    <dgm:cxn modelId="{18F81B32-D974-4DCC-ACC2-157AB033C4B2}" type="presOf" srcId="{5F26EE54-79EB-4EAE-84AB-D1E228A8BECF}" destId="{87EC907F-D51A-4812-B138-11D058642331}" srcOrd="1" destOrd="1" presId="urn:microsoft.com/office/officeart/2005/8/layout/vList4#1"/>
    <dgm:cxn modelId="{1F788F49-1716-4F19-BB2C-762005E3E699}" type="presOf" srcId="{C5045E62-2239-496C-BCEF-C5E4923A773E}" destId="{87EC907F-D51A-4812-B138-11D058642331}" srcOrd="1" destOrd="0" presId="urn:microsoft.com/office/officeart/2005/8/layout/vList4#1"/>
    <dgm:cxn modelId="{164ECBE4-0E1C-4843-AC49-598D9C982D5B}" type="presOf" srcId="{877AB002-47B1-41B3-8A0A-04EBAE34F5B9}" destId="{6A99F043-7FB5-455B-97AB-FF19C8156925}" srcOrd="0" destOrd="1" presId="urn:microsoft.com/office/officeart/2005/8/layout/vList4#1"/>
    <dgm:cxn modelId="{2EE3EFD1-4A20-48B2-B8B7-C32ADB3296BD}" type="presOf" srcId="{5F26EE54-79EB-4EAE-84AB-D1E228A8BECF}" destId="{5EF9E6DF-AA20-4A34-9AD5-9EF3B60AEA75}" srcOrd="0" destOrd="1" presId="urn:microsoft.com/office/officeart/2005/8/layout/vList4#1"/>
    <dgm:cxn modelId="{EEB32D8A-083D-4B4B-8D76-C4DE13EF7FDC}" type="presOf" srcId="{0F01363E-896D-4267-9879-85EEC4B42A47}" destId="{F1A282EA-1E1E-4DA5-BB41-4971615EC5FA}" srcOrd="1" destOrd="2" presId="urn:microsoft.com/office/officeart/2005/8/layout/vList4#1"/>
    <dgm:cxn modelId="{2F8B096C-802E-42F2-BD65-327529A3E9A4}" srcId="{C5045E62-2239-496C-BCEF-C5E4923A773E}" destId="{10086380-5746-4F57-A276-3D28BE552468}" srcOrd="1" destOrd="0" parTransId="{1CFC7C9D-575D-4EF3-A4D3-2D2509D79AB6}" sibTransId="{97E6833D-3990-4A30-B42D-D1CDEFD6B328}"/>
    <dgm:cxn modelId="{244A1C48-2C51-4B4D-A6C7-6EDB39510B60}" srcId="{C5045E62-2239-496C-BCEF-C5E4923A773E}" destId="{5F26EE54-79EB-4EAE-84AB-D1E228A8BECF}" srcOrd="0" destOrd="0" parTransId="{7B2769BB-CB45-4733-A0A3-1A8AEA0C40BC}" sibTransId="{6E29D0C5-8848-4CE2-A1D0-68BC746C7741}"/>
    <dgm:cxn modelId="{A6AE9231-7C19-41D4-AD25-C65CE79878D7}" type="presOf" srcId="{C5045E62-2239-496C-BCEF-C5E4923A773E}" destId="{5EF9E6DF-AA20-4A34-9AD5-9EF3B60AEA75}" srcOrd="0" destOrd="0" presId="urn:microsoft.com/office/officeart/2005/8/layout/vList4#1"/>
    <dgm:cxn modelId="{7948D714-7A47-4366-AADB-27D3E4279BE7}" srcId="{1BCF8AB3-6BD6-4E85-B7A3-907182B382AD}" destId="{C5045E62-2239-496C-BCEF-C5E4923A773E}" srcOrd="0" destOrd="0" parTransId="{AB8FF680-6C5E-432C-A819-73FDBCBECE91}" sibTransId="{EEBB2628-ACC1-461C-AE59-93FF440D6D5F}"/>
    <dgm:cxn modelId="{ADF776FE-AEE3-49DD-9F5A-1148580A627E}" type="presOf" srcId="{877AB002-47B1-41B3-8A0A-04EBAE34F5B9}" destId="{F1A282EA-1E1E-4DA5-BB41-4971615EC5FA}" srcOrd="1" destOrd="1" presId="urn:microsoft.com/office/officeart/2005/8/layout/vList4#1"/>
    <dgm:cxn modelId="{4880C32F-EA01-4BCC-B78E-169A4741C0BB}" type="presOf" srcId="{3A515341-B027-47F8-BCC5-4F6F849FE541}" destId="{F1A282EA-1E1E-4DA5-BB41-4971615EC5FA}" srcOrd="1" destOrd="0" presId="urn:microsoft.com/office/officeart/2005/8/layout/vList4#1"/>
    <dgm:cxn modelId="{8F52CB73-4178-4ED9-A1A2-28C2CFCAB255}" type="presOf" srcId="{F4E065E4-8354-4446-9ED5-4456E29A6C66}" destId="{7E9AFD70-0AB0-4100-A331-B95A788F29F7}" srcOrd="0" destOrd="0" presId="urn:microsoft.com/office/officeart/2005/8/layout/vList4#1"/>
    <dgm:cxn modelId="{2288522B-585C-40F2-A331-03288604243C}" type="presOf" srcId="{10086380-5746-4F57-A276-3D28BE552468}" destId="{5EF9E6DF-AA20-4A34-9AD5-9EF3B60AEA75}" srcOrd="0" destOrd="2" presId="urn:microsoft.com/office/officeart/2005/8/layout/vList4#1"/>
    <dgm:cxn modelId="{410629EE-D285-4B80-8EBF-4122C8274F5B}" type="presOf" srcId="{10086380-5746-4F57-A276-3D28BE552468}" destId="{87EC907F-D51A-4812-B138-11D058642331}" srcOrd="1" destOrd="2" presId="urn:microsoft.com/office/officeart/2005/8/layout/vList4#1"/>
    <dgm:cxn modelId="{198F72BD-CF26-4027-8D57-292974E0C72F}" srcId="{3A515341-B027-47F8-BCC5-4F6F849FE541}" destId="{0F01363E-896D-4267-9879-85EEC4B42A47}" srcOrd="1" destOrd="0" parTransId="{0865725D-AD6F-4FF6-8771-15948DE29C95}" sibTransId="{A809C22B-26B7-4267-98A3-041B488279AE}"/>
    <dgm:cxn modelId="{6980BA45-C10C-4B8A-8A83-7A541EF2947E}" srcId="{3A515341-B027-47F8-BCC5-4F6F849FE541}" destId="{877AB002-47B1-41B3-8A0A-04EBAE34F5B9}" srcOrd="0" destOrd="0" parTransId="{A8C1415A-C679-4A41-8629-61E238ACCA0C}" sibTransId="{124F9A22-DAC2-4BCB-AED4-ECDC319A3D03}"/>
    <dgm:cxn modelId="{CBCF9D12-8124-4BE6-B9C7-F9F21F07DE8F}" type="presOf" srcId="{0F01363E-896D-4267-9879-85EEC4B42A47}" destId="{6A99F043-7FB5-455B-97AB-FF19C8156925}" srcOrd="0" destOrd="2" presId="urn:microsoft.com/office/officeart/2005/8/layout/vList4#1"/>
    <dgm:cxn modelId="{AFC0C2E7-A178-4C24-9F85-B86A99D1C1E0}" srcId="{1BCF8AB3-6BD6-4E85-B7A3-907182B382AD}" destId="{3A515341-B027-47F8-BCC5-4F6F849FE541}" srcOrd="1" destOrd="0" parTransId="{145FF4DC-4BF8-4A3A-8313-3E37D09936F0}" sibTransId="{E31A67C0-1D64-4DAE-987B-1720EA6A122A}"/>
    <dgm:cxn modelId="{A3BDB7A0-6F2C-4FD6-A51E-89E06D73E4B4}" type="presParOf" srcId="{5EB32965-AD6C-49D7-831A-D4EE4BA0BB13}" destId="{51A1F5E8-66B9-4630-A529-FD99CC7FBB35}" srcOrd="0" destOrd="0" presId="urn:microsoft.com/office/officeart/2005/8/layout/vList4#1"/>
    <dgm:cxn modelId="{A984820D-B4AF-4C7D-9133-1737A470F110}" type="presParOf" srcId="{51A1F5E8-66B9-4630-A529-FD99CC7FBB35}" destId="{5EF9E6DF-AA20-4A34-9AD5-9EF3B60AEA75}" srcOrd="0" destOrd="0" presId="urn:microsoft.com/office/officeart/2005/8/layout/vList4#1"/>
    <dgm:cxn modelId="{D14312E0-23F1-4F61-902C-D1B50A9C9613}" type="presParOf" srcId="{51A1F5E8-66B9-4630-A529-FD99CC7FBB35}" destId="{1FBB885D-9E68-4540-9F4E-AD22F90E2825}" srcOrd="1" destOrd="0" presId="urn:microsoft.com/office/officeart/2005/8/layout/vList4#1"/>
    <dgm:cxn modelId="{1F0313F5-A34E-48ED-A46F-68C368144C2B}" type="presParOf" srcId="{51A1F5E8-66B9-4630-A529-FD99CC7FBB35}" destId="{87EC907F-D51A-4812-B138-11D058642331}" srcOrd="2" destOrd="0" presId="urn:microsoft.com/office/officeart/2005/8/layout/vList4#1"/>
    <dgm:cxn modelId="{80A783DA-C106-4A6B-8925-67FC12C9C0B7}" type="presParOf" srcId="{5EB32965-AD6C-49D7-831A-D4EE4BA0BB13}" destId="{CF83AFE9-54DB-4BE0-9E57-6EAB85F201B6}" srcOrd="1" destOrd="0" presId="urn:microsoft.com/office/officeart/2005/8/layout/vList4#1"/>
    <dgm:cxn modelId="{7E772AED-6AFF-43F7-B800-DD6405822C8E}" type="presParOf" srcId="{5EB32965-AD6C-49D7-831A-D4EE4BA0BB13}" destId="{49E78A56-840B-4511-88BD-588BA1FB7EF5}" srcOrd="2" destOrd="0" presId="urn:microsoft.com/office/officeart/2005/8/layout/vList4#1"/>
    <dgm:cxn modelId="{962721FC-4997-4499-A628-58EFC8D68990}" type="presParOf" srcId="{49E78A56-840B-4511-88BD-588BA1FB7EF5}" destId="{6A99F043-7FB5-455B-97AB-FF19C8156925}" srcOrd="0" destOrd="0" presId="urn:microsoft.com/office/officeart/2005/8/layout/vList4#1"/>
    <dgm:cxn modelId="{995577FA-8268-4C92-A7B7-B355B4B6211E}" type="presParOf" srcId="{49E78A56-840B-4511-88BD-588BA1FB7EF5}" destId="{D4AAEF1F-EE55-49E8-B1A4-9CA4932E11F3}" srcOrd="1" destOrd="0" presId="urn:microsoft.com/office/officeart/2005/8/layout/vList4#1"/>
    <dgm:cxn modelId="{7974BCAB-2332-42BC-8C8C-3FA125CEA95C}" type="presParOf" srcId="{49E78A56-840B-4511-88BD-588BA1FB7EF5}" destId="{F1A282EA-1E1E-4DA5-BB41-4971615EC5FA}" srcOrd="2" destOrd="0" presId="urn:microsoft.com/office/officeart/2005/8/layout/vList4#1"/>
    <dgm:cxn modelId="{1E4A93CD-679C-4DD9-9353-4BCF62710CE8}" type="presParOf" srcId="{5EB32965-AD6C-49D7-831A-D4EE4BA0BB13}" destId="{6F72B119-AF09-4575-9AD7-47A99F40A8C5}" srcOrd="3" destOrd="0" presId="urn:microsoft.com/office/officeart/2005/8/layout/vList4#1"/>
    <dgm:cxn modelId="{6FB1E998-712A-4178-A70F-255DE571F65B}" type="presParOf" srcId="{5EB32965-AD6C-49D7-831A-D4EE4BA0BB13}" destId="{0E97587C-1EAF-4AB8-BF8A-98608D38935F}" srcOrd="4" destOrd="0" presId="urn:microsoft.com/office/officeart/2005/8/layout/vList4#1"/>
    <dgm:cxn modelId="{B3D3C488-E416-4048-BC4B-46C7E2ABDC1B}" type="presParOf" srcId="{0E97587C-1EAF-4AB8-BF8A-98608D38935F}" destId="{7E9AFD70-0AB0-4100-A331-B95A788F29F7}" srcOrd="0" destOrd="0" presId="urn:microsoft.com/office/officeart/2005/8/layout/vList4#1"/>
    <dgm:cxn modelId="{892F603C-17F7-46E7-8DF0-B455FE5C127A}" type="presParOf" srcId="{0E97587C-1EAF-4AB8-BF8A-98608D38935F}" destId="{D861BF98-9318-4BC2-91B6-404C7F91DE95}" srcOrd="1" destOrd="0" presId="urn:microsoft.com/office/officeart/2005/8/layout/vList4#1"/>
    <dgm:cxn modelId="{B04B54B3-86DB-4EC5-A90A-CEF53D21BD1C}" type="presParOf" srcId="{0E97587C-1EAF-4AB8-BF8A-98608D38935F}" destId="{7DEA7D28-6AFD-4C8E-BCD3-617B6A0E499F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F9E6DF-AA20-4A34-9AD5-9EF3B60AEA75}">
      <dsp:nvSpPr>
        <dsp:cNvPr id="0" name=""/>
        <dsp:cNvSpPr/>
      </dsp:nvSpPr>
      <dsp:spPr>
        <a:xfrm>
          <a:off x="0" y="0"/>
          <a:ext cx="8229600" cy="141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700" kern="1200" dirty="0" smtClean="0"/>
            <a:t>CPU</a:t>
          </a:r>
          <a:endParaRPr lang="zh-CN" altLang="en-US" sz="27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en-US" sz="2100" kern="1200" dirty="0" smtClean="0"/>
            <a:t>AMD</a:t>
          </a:r>
          <a:endParaRPr lang="zh-CN" alt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en-US" sz="2100" kern="1200" dirty="0" err="1" smtClean="0"/>
            <a:t>PhenomIIX</a:t>
          </a:r>
          <a:r>
            <a:rPr lang="en-US" altLang="en-US" sz="2100" kern="1200" dirty="0" smtClean="0"/>
            <a:t> 4945</a:t>
          </a:r>
          <a:endParaRPr lang="zh-CN" altLang="en-US" sz="2100" kern="1200" dirty="0"/>
        </a:p>
      </dsp:txBody>
      <dsp:txXfrm>
        <a:off x="1787356" y="0"/>
        <a:ext cx="6442243" cy="1414363"/>
      </dsp:txXfrm>
    </dsp:sp>
    <dsp:sp modelId="{1FBB885D-9E68-4540-9F4E-AD22F90E2825}">
      <dsp:nvSpPr>
        <dsp:cNvPr id="0" name=""/>
        <dsp:cNvSpPr/>
      </dsp:nvSpPr>
      <dsp:spPr>
        <a:xfrm>
          <a:off x="141436" y="141436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A99F043-7FB5-455B-97AB-FF19C8156925}">
      <dsp:nvSpPr>
        <dsp:cNvPr id="0" name=""/>
        <dsp:cNvSpPr/>
      </dsp:nvSpPr>
      <dsp:spPr>
        <a:xfrm>
          <a:off x="0" y="1555799"/>
          <a:ext cx="8229600" cy="141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700" kern="1200" dirty="0" smtClean="0"/>
            <a:t>Memory</a:t>
          </a:r>
          <a:endParaRPr lang="zh-CN" altLang="en-US" sz="27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en-US" sz="2100" kern="1200" dirty="0" smtClean="0"/>
            <a:t>2GB*2</a:t>
          </a:r>
          <a:endParaRPr lang="zh-CN" alt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en-US" sz="2100" kern="1200" dirty="0" smtClean="0"/>
            <a:t>DDR3 1333 memory</a:t>
          </a:r>
          <a:endParaRPr lang="zh-CN" altLang="en-US" sz="2100" kern="1200" dirty="0"/>
        </a:p>
      </dsp:txBody>
      <dsp:txXfrm>
        <a:off x="1787356" y="1555799"/>
        <a:ext cx="6442243" cy="1414363"/>
      </dsp:txXfrm>
    </dsp:sp>
    <dsp:sp modelId="{D4AAEF1F-EE55-49E8-B1A4-9CA4932E11F3}">
      <dsp:nvSpPr>
        <dsp:cNvPr id="0" name=""/>
        <dsp:cNvSpPr/>
      </dsp:nvSpPr>
      <dsp:spPr>
        <a:xfrm>
          <a:off x="141436" y="1697236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E9AFD70-0AB0-4100-A331-B95A788F29F7}">
      <dsp:nvSpPr>
        <dsp:cNvPr id="0" name=""/>
        <dsp:cNvSpPr/>
      </dsp:nvSpPr>
      <dsp:spPr>
        <a:xfrm>
          <a:off x="0" y="3111599"/>
          <a:ext cx="8229600" cy="141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700" kern="1200" dirty="0" smtClean="0"/>
            <a:t>GPU Card</a:t>
          </a:r>
          <a:endParaRPr lang="zh-CN" altLang="en-US" sz="27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2100" kern="1200" dirty="0" smtClean="0"/>
            <a:t>GTX480</a:t>
          </a:r>
          <a:endParaRPr lang="zh-CN" altLang="en-US" sz="2100" kern="1200" dirty="0"/>
        </a:p>
      </dsp:txBody>
      <dsp:txXfrm>
        <a:off x="1787356" y="3111599"/>
        <a:ext cx="6442243" cy="1414363"/>
      </dsp:txXfrm>
    </dsp:sp>
    <dsp:sp modelId="{D861BF98-9318-4BC2-91B6-404C7F91DE95}">
      <dsp:nvSpPr>
        <dsp:cNvPr id="0" name=""/>
        <dsp:cNvSpPr/>
      </dsp:nvSpPr>
      <dsp:spPr>
        <a:xfrm>
          <a:off x="141436" y="3253035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13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9CF0E2D8-EE1A-4D47-9A8F-D2C03BBE0D5F}" type="datetimeFigureOut">
              <a:rPr lang="zh-CN" altLang="en-US"/>
              <a:pPr>
                <a:defRPr/>
              </a:pPr>
              <a:t>2011/9/1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D3ECBD0F-5983-4364-8219-0D3C1A8A0F5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7714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宋体" charset="-122"/>
              </a:defRPr>
            </a:lvl1pPr>
          </a:lstStyle>
          <a:p>
            <a:pPr>
              <a:defRPr/>
            </a:pPr>
            <a:fld id="{3270BAA6-E75C-4CDD-BA81-4460117FF95A}" type="datetimeFigureOut">
              <a:rPr lang="zh-CN" altLang="en-US"/>
              <a:pPr>
                <a:defRPr/>
              </a:pPr>
              <a:t>2011/9/1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宋体" charset="-122"/>
              </a:defRPr>
            </a:lvl1pPr>
          </a:lstStyle>
          <a:p>
            <a:pPr>
              <a:defRPr/>
            </a:pPr>
            <a:fld id="{7E41D063-86D6-4103-8DBE-CD5419A612B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53015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 dirty="0" smtClean="0"/>
              <a:t>Hello,</a:t>
            </a:r>
            <a:r>
              <a:rPr lang="en-US" altLang="zh-CN" baseline="0" dirty="0" smtClean="0"/>
              <a:t> My name is Zhang Fan from </a:t>
            </a:r>
            <a:r>
              <a:rPr lang="en-US" altLang="zh-CN" baseline="0" dirty="0" err="1" smtClean="0"/>
              <a:t>Nankai</a:t>
            </a:r>
            <a:r>
              <a:rPr lang="en-US" altLang="zh-CN" baseline="0" dirty="0" smtClean="0"/>
              <a:t> University, and my topic is Efficient Parallel …</a:t>
            </a:r>
            <a:endParaRPr lang="zh-CN" altLang="en-US" dirty="0" smtClean="0"/>
          </a:p>
        </p:txBody>
      </p:sp>
      <p:sp>
        <p:nvSpPr>
          <p:cNvPr id="481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496AB-0CF1-4B82-B071-9CA15B2759F3}" type="slidenum">
              <a:rPr lang="zh-CN" altLang="en-US" smtClean="0">
                <a:ea typeface="宋体" pitchFamily="2" charset="-122"/>
              </a:rPr>
              <a:pPr/>
              <a:t>1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CN" dirty="0" smtClean="0"/>
          </a:p>
        </p:txBody>
      </p:sp>
      <p:sp>
        <p:nvSpPr>
          <p:cNvPr id="5632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BA7B0F6-D83C-402D-9D0B-7F577372AD69}" type="slidenum">
              <a:rPr lang="zh-CN" altLang="en-US" smtClean="0">
                <a:ea typeface="宋体" pitchFamily="2" charset="-122"/>
              </a:rPr>
              <a:pPr/>
              <a:t>10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 dirty="0" smtClean="0"/>
              <a:t>……………..</a:t>
            </a:r>
          </a:p>
        </p:txBody>
      </p:sp>
      <p:sp>
        <p:nvSpPr>
          <p:cNvPr id="57348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F821CC-0C94-4367-AB38-8DF523D6791D}" type="slidenum">
              <a:rPr lang="zh-CN" altLang="en-US" smtClean="0">
                <a:ea typeface="宋体" pitchFamily="2" charset="-122"/>
              </a:rPr>
              <a:pPr/>
              <a:t>11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4915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A50615-AF2F-406B-86D2-27F2CA7B0E56}" type="slidenum">
              <a:rPr lang="zh-CN" altLang="en-US" smtClean="0">
                <a:ea typeface="宋体" pitchFamily="2" charset="-122"/>
              </a:rPr>
              <a:pPr/>
              <a:t>12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</a:t>
            </a:r>
            <a:r>
              <a:rPr lang="en-US" baseline="0" dirty="0" smtClean="0"/>
              <a:t> how GPU intersect lists? </a:t>
            </a:r>
          </a:p>
          <a:p>
            <a:r>
              <a:rPr lang="en-US" baseline="0" dirty="0" smtClean="0"/>
              <a:t>We take a two-term query for example.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The basic idea for intersecting two lists intersection on GPU is </a:t>
            </a:r>
            <a:r>
              <a:rPr lang="en-US" altLang="zh-CN" i="1" dirty="0" smtClean="0"/>
              <a:t>parallel binary search</a:t>
            </a:r>
          </a:p>
          <a:p>
            <a:r>
              <a:rPr lang="en-US" baseline="0" dirty="0" smtClean="0"/>
              <a:t>For two list: list1 and list2:</a:t>
            </a:r>
          </a:p>
          <a:p>
            <a:r>
              <a:rPr lang="en-US" baseline="0" dirty="0" smtClean="0"/>
              <a:t>We first assign each element of list1 to a GPU thread.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DD081-C784-4681-B352-7BC733C60601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page gives</a:t>
            </a:r>
            <a:r>
              <a:rPr lang="en-US" baseline="0" dirty="0" smtClean="0"/>
              <a:t> a explanation of how two lists intersect on GPU. </a:t>
            </a:r>
          </a:p>
          <a:p>
            <a:r>
              <a:rPr lang="en-US" baseline="0" dirty="0" smtClean="0"/>
              <a:t>First each </a:t>
            </a:r>
            <a:r>
              <a:rPr lang="en-US" baseline="0" dirty="0" err="1" smtClean="0"/>
              <a:t>docid</a:t>
            </a:r>
            <a:r>
              <a:rPr lang="en-US" baseline="0" dirty="0" smtClean="0"/>
              <a:t> is </a:t>
            </a:r>
            <a:r>
              <a:rPr lang="en-US" baseline="0" dirty="0" err="1" smtClean="0"/>
              <a:t>aasigned</a:t>
            </a:r>
            <a:r>
              <a:rPr lang="en-US" baseline="0" dirty="0" smtClean="0"/>
              <a:t> to one GPU thread. 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DD081-C784-4681-B352-7BC733C60601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Now Let</a:t>
            </a:r>
            <a:r>
              <a:rPr lang="en-US" altLang="zh-CN" baseline="0" dirty="0" smtClean="0"/>
              <a:t> us look at interpolation search.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1D063-86D6-4103-8DBE-CD5419A612B7}" type="slidenum">
              <a:rPr lang="zh-CN" altLang="en-US" smtClean="0"/>
              <a:pPr>
                <a:defRPr/>
              </a:pPr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554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BD3BFD-FC8E-47E7-89D3-692F2E6F7054}" type="slidenum">
              <a:rPr lang="zh-CN" altLang="en-US" smtClean="0">
                <a:ea typeface="宋体" pitchFamily="2" charset="-122"/>
              </a:rPr>
              <a:pPr/>
              <a:t>17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656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C03650F-5ACE-45B3-90C1-051FFB610BF7}" type="slidenum">
              <a:rPr lang="zh-CN" altLang="en-US" smtClean="0">
                <a:ea typeface="宋体" pitchFamily="2" charset="-122"/>
              </a:rPr>
              <a:pPr/>
              <a:t>18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7588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0A2CAA8-DAE3-4032-AA7B-6ED50302813D}" type="slidenum">
              <a:rPr lang="zh-CN" altLang="en-US" smtClean="0">
                <a:ea typeface="宋体" pitchFamily="2" charset="-122"/>
              </a:rPr>
              <a:pPr/>
              <a:t>19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4915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A50615-AF2F-406B-86D2-27F2CA7B0E56}" type="slidenum">
              <a:rPr lang="zh-CN" altLang="en-US" smtClean="0">
                <a:ea typeface="宋体" pitchFamily="2" charset="-122"/>
              </a:rPr>
              <a:pPr/>
              <a:t>22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 dirty="0" smtClean="0"/>
              <a:t>This is the outline of today</a:t>
            </a:r>
            <a:r>
              <a:rPr lang="en-US" altLang="zh-CN" baseline="0" dirty="0" smtClean="0"/>
              <a:t>’s talk. We first look at what we are studying, introducing the background. And then introduce the batch algorithm we use in the project. Lists intersection, index compression, experimental results, and the conclusion.</a:t>
            </a:r>
            <a:endParaRPr lang="zh-CN" altLang="en-US" dirty="0" smtClean="0"/>
          </a:p>
        </p:txBody>
      </p:sp>
      <p:sp>
        <p:nvSpPr>
          <p:cNvPr id="4915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A50615-AF2F-406B-86D2-27F2CA7B0E56}" type="slidenum">
              <a:rPr lang="zh-CN" altLang="en-US" smtClean="0">
                <a:ea typeface="宋体" pitchFamily="2" charset="-122"/>
              </a:rPr>
              <a:pPr/>
              <a:t>2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7588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0A2CAA8-DAE3-4032-AA7B-6ED50302813D}" type="slidenum">
              <a:rPr lang="zh-CN" altLang="en-US" smtClean="0">
                <a:ea typeface="宋体" pitchFamily="2" charset="-122"/>
              </a:rPr>
              <a:pPr/>
              <a:t>23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1D063-86D6-4103-8DBE-CD5419A612B7}" type="slidenum">
              <a:rPr lang="zh-CN" altLang="en-US" smtClean="0"/>
              <a:pPr>
                <a:defRPr/>
              </a:pPr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4915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A50615-AF2F-406B-86D2-27F2CA7B0E56}" type="slidenum">
              <a:rPr lang="zh-CN" altLang="en-US" smtClean="0">
                <a:ea typeface="宋体" pitchFamily="2" charset="-122"/>
              </a:rPr>
              <a:pPr/>
              <a:t>27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</a:t>
            </a:r>
            <a:r>
              <a:rPr lang="en-US" baseline="0" dirty="0" smtClean="0"/>
              <a:t> several pages, w</a:t>
            </a:r>
            <a:r>
              <a:rPr lang="en-US" dirty="0" smtClean="0"/>
              <a:t>e</a:t>
            </a:r>
            <a:r>
              <a:rPr lang="en-US" baseline="0" dirty="0" smtClean="0"/>
              <a:t> will first see some experiment about the synchronous mode and then the asynchronous mode.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DD081-C784-4681-B352-7BC733C60601}" type="slidenum">
              <a:rPr lang="zh-CN" altLang="en-US" smtClean="0"/>
              <a:pPr/>
              <a:t>28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7680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65B4AF-9CC9-471D-AC6C-BF617D347668}" type="slidenum">
              <a:rPr lang="zh-CN" altLang="en-US" smtClean="0">
                <a:ea typeface="宋体" pitchFamily="2" charset="-122"/>
              </a:rPr>
              <a:pPr/>
              <a:t>30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7885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7C1AAFE-397E-4ACF-8EFB-A1E6E2A52B3A}" type="slidenum">
              <a:rPr lang="zh-CN" altLang="en-US" smtClean="0">
                <a:ea typeface="宋体" pitchFamily="2" charset="-122"/>
              </a:rPr>
              <a:pPr/>
              <a:t>31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7987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4428F5-E0AC-4CF8-AB62-2184CF6381E4}" type="slidenum">
              <a:rPr lang="zh-CN" altLang="en-US" smtClean="0">
                <a:ea typeface="宋体" pitchFamily="2" charset="-122"/>
              </a:rPr>
              <a:pPr/>
              <a:t>32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809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DA4C74-EFC5-4828-9CD6-B2CE483E6C40}" type="slidenum">
              <a:rPr lang="zh-CN" altLang="en-US" smtClean="0">
                <a:ea typeface="宋体" pitchFamily="2" charset="-122"/>
              </a:rPr>
              <a:pPr/>
              <a:t>33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809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DA4C74-EFC5-4828-9CD6-B2CE483E6C40}" type="slidenum">
              <a:rPr lang="zh-CN" altLang="en-US" smtClean="0">
                <a:ea typeface="宋体" pitchFamily="2" charset="-122"/>
              </a:rPr>
              <a:pPr/>
              <a:t>34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4915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A50615-AF2F-406B-86D2-27F2CA7B0E56}" type="slidenum">
              <a:rPr lang="zh-CN" altLang="en-US" smtClean="0">
                <a:ea typeface="宋体" pitchFamily="2" charset="-122"/>
              </a:rPr>
              <a:pPr/>
              <a:t>35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 dirty="0" smtClean="0"/>
              <a:t>So first let’s look at the what</a:t>
            </a:r>
            <a:r>
              <a:rPr lang="en-US" altLang="zh-CN" baseline="0" dirty="0" smtClean="0"/>
              <a:t> are we are studying.</a:t>
            </a:r>
            <a:endParaRPr lang="zh-CN" altLang="en-US" dirty="0" smtClean="0"/>
          </a:p>
        </p:txBody>
      </p:sp>
      <p:sp>
        <p:nvSpPr>
          <p:cNvPr id="4915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A50615-AF2F-406B-86D2-27F2CA7B0E56}" type="slidenum">
              <a:rPr lang="zh-CN" altLang="en-US" smtClean="0">
                <a:ea typeface="宋体" pitchFamily="2" charset="-122"/>
              </a:rPr>
              <a:pPr/>
              <a:t>3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8499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EF006B-E8FC-4663-B3A5-E76B4ED735F7}" type="slidenum">
              <a:rPr lang="zh-CN" altLang="en-US" smtClean="0">
                <a:ea typeface="宋体" pitchFamily="2" charset="-122"/>
              </a:rPr>
              <a:pPr/>
              <a:t>36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8602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E97861-FD02-410F-977C-5EB11A614BFF}" type="slidenum">
              <a:rPr lang="zh-CN" altLang="en-US" smtClean="0">
                <a:ea typeface="宋体" pitchFamily="2" charset="-122"/>
              </a:rPr>
              <a:pPr/>
              <a:t>37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 dirty="0" smtClean="0"/>
              <a:t>So</a:t>
            </a:r>
            <a:r>
              <a:rPr lang="en-US" altLang="zh-CN" baseline="0" dirty="0" smtClean="0"/>
              <a:t> I will focus on the query processing in a web search engine.</a:t>
            </a:r>
          </a:p>
          <a:p>
            <a:pPr eaLnBrk="1" hangingPunct="1">
              <a:spcBef>
                <a:spcPct val="0"/>
              </a:spcBef>
            </a:pPr>
            <a:r>
              <a:rPr lang="en-US" altLang="zh-CN" dirty="0" smtClean="0"/>
              <a:t>For example,</a:t>
            </a:r>
            <a:r>
              <a:rPr lang="en-US" altLang="zh-CN" baseline="0" dirty="0" smtClean="0"/>
              <a:t> when a user input a query “Seattle VLDB 2011” in for example </a:t>
            </a:r>
            <a:r>
              <a:rPr lang="en-US" altLang="zh-CN" baseline="0" dirty="0" err="1" smtClean="0"/>
              <a:t>Bing’s</a:t>
            </a:r>
            <a:r>
              <a:rPr lang="en-US" altLang="zh-CN" baseline="0" dirty="0" smtClean="0"/>
              <a:t> search box.</a:t>
            </a:r>
          </a:p>
          <a:p>
            <a:pPr eaLnBrk="1" hangingPunct="1">
              <a:spcBef>
                <a:spcPct val="0"/>
              </a:spcBef>
            </a:pPr>
            <a:r>
              <a:rPr lang="en-US" altLang="zh-CN" baseline="0" dirty="0" smtClean="0"/>
              <a:t>This is the inverted list of a query term, a list of document id in which the query term occurs. Note that the inverted list must be sorted. </a:t>
            </a:r>
            <a:r>
              <a:rPr lang="en-US" altLang="zh-CN" baseline="0" dirty="0" err="1" smtClean="0"/>
              <a:t>tAn</a:t>
            </a:r>
            <a:r>
              <a:rPr lang="en-US" altLang="zh-CN" baseline="0" dirty="0" smtClean="0"/>
              <a:t> important operation in the search engine is lists intersection, that is the common document id of all the inverted lists. </a:t>
            </a:r>
          </a:p>
          <a:p>
            <a:pPr eaLnBrk="1" hangingPunct="1">
              <a:spcBef>
                <a:spcPct val="0"/>
              </a:spcBef>
            </a:pPr>
            <a:r>
              <a:rPr lang="en-US" altLang="zh-CN" baseline="0" dirty="0" smtClean="0"/>
              <a:t>And after more steps, such as ranking according to the relevance, we get the final results.</a:t>
            </a:r>
          </a:p>
          <a:p>
            <a:pPr eaLnBrk="1" hangingPunct="1">
              <a:spcBef>
                <a:spcPct val="0"/>
              </a:spcBef>
            </a:pPr>
            <a:endParaRPr lang="zh-CN" altLang="en-US" dirty="0" smtClean="0"/>
          </a:p>
        </p:txBody>
      </p:sp>
      <p:sp>
        <p:nvSpPr>
          <p:cNvPr id="4915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A50615-AF2F-406B-86D2-27F2CA7B0E56}" type="slidenum">
              <a:rPr lang="zh-CN" altLang="en-US" smtClean="0">
                <a:ea typeface="宋体" pitchFamily="2" charset="-122"/>
              </a:rPr>
              <a:pPr/>
              <a:t>4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And in the paper, we also</a:t>
            </a:r>
            <a:r>
              <a:rPr lang="en-US" altLang="zh-CN" baseline="0" dirty="0" smtClean="0"/>
              <a:t> study the case in which the inverted lists are compressed before intersection.</a:t>
            </a:r>
          </a:p>
          <a:p>
            <a:endParaRPr lang="en-US" altLang="zh-CN" baseline="0" dirty="0" smtClean="0"/>
          </a:p>
          <a:p>
            <a:r>
              <a:rPr lang="en-US" altLang="zh-CN" baseline="0" dirty="0" smtClean="0"/>
              <a:t>So for compression part which is run offline, we first convert the list to d-gap list. And then we run encoding algorithm such </a:t>
            </a:r>
            <a:r>
              <a:rPr lang="en-US" altLang="zh-CN" baseline="0" dirty="0" err="1" smtClean="0"/>
              <a:t>Pfor</a:t>
            </a:r>
            <a:r>
              <a:rPr lang="en-US" altLang="zh-CN" baseline="0" dirty="0" smtClean="0"/>
              <a:t> which is a widely used algorithm in inverted list compression or </a:t>
            </a:r>
            <a:r>
              <a:rPr lang="en-US" altLang="zh-CN" baseline="0" dirty="0" err="1" smtClean="0"/>
              <a:t>Vbyte</a:t>
            </a:r>
            <a:r>
              <a:rPr lang="en-US" altLang="zh-CN" baseline="0" dirty="0" smtClean="0"/>
              <a:t>. Last, we store index. </a:t>
            </a:r>
          </a:p>
          <a:p>
            <a:endParaRPr lang="en-US" altLang="zh-CN" baseline="0" dirty="0" smtClean="0"/>
          </a:p>
          <a:p>
            <a:r>
              <a:rPr lang="en-US" altLang="zh-CN" baseline="0" dirty="0" smtClean="0"/>
              <a:t>And for decompression scheme which is run online, usually with list intersection. </a:t>
            </a:r>
          </a:p>
          <a:p>
            <a:endParaRPr lang="en-US" altLang="zh-CN" baseline="0" dirty="0" smtClean="0"/>
          </a:p>
          <a:p>
            <a:r>
              <a:rPr lang="en-US" altLang="zh-CN" baseline="0" dirty="0" smtClean="0"/>
              <a:t>As the online part has direct impact on the user experience. We focus on accelerating the online part.</a:t>
            </a:r>
          </a:p>
          <a:p>
            <a:r>
              <a:rPr lang="en-US" altLang="zh-CN" baseline="0" dirty="0" smtClean="0"/>
              <a:t>And especially this part… We use see later.</a:t>
            </a:r>
          </a:p>
          <a:p>
            <a:endParaRPr lang="en-US" altLang="zh-CN" baseline="0" dirty="0" smtClean="0"/>
          </a:p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1D063-86D6-4103-8DBE-CD5419A612B7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So we can conclude some</a:t>
            </a:r>
            <a:r>
              <a:rPr lang="en-US" altLang="zh-CN" baseline="0" dirty="0" smtClean="0"/>
              <a:t> problems we face~</a:t>
            </a:r>
          </a:p>
          <a:p>
            <a:endParaRPr lang="en-US" altLang="zh-CN" baseline="0" dirty="0" smtClean="0"/>
          </a:p>
          <a:p>
            <a:r>
              <a:rPr lang="en-US" altLang="zh-CN" baseline="0" dirty="0" smtClean="0"/>
              <a:t>1</a:t>
            </a:r>
          </a:p>
          <a:p>
            <a:r>
              <a:rPr lang="en-US" altLang="zh-CN" baseline="0" dirty="0" smtClean="0"/>
              <a:t>2</a:t>
            </a:r>
          </a:p>
          <a:p>
            <a:r>
              <a:rPr lang="en-US" altLang="zh-CN" baseline="0" dirty="0" smtClean="0"/>
              <a:t>3</a:t>
            </a:r>
          </a:p>
          <a:p>
            <a:endParaRPr lang="en-US" altLang="zh-CN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C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this paper, we will use GPU technology to solve the problem</a:t>
            </a:r>
            <a:endParaRPr lang="zh-CN" alt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1D063-86D6-4103-8DBE-CD5419A612B7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 will briefly</a:t>
            </a:r>
            <a:r>
              <a:rPr lang="en-US" altLang="zh-CN" baseline="0" dirty="0" smtClean="0"/>
              <a:t> </a:t>
            </a:r>
            <a:r>
              <a:rPr lang="en-US" altLang="zh-CN" dirty="0" smtClean="0"/>
              <a:t>summarize some important</a:t>
            </a:r>
            <a:r>
              <a:rPr lang="en-US" altLang="zh-CN" baseline="0" dirty="0" smtClean="0"/>
              <a:t> features related to our paper.</a:t>
            </a:r>
          </a:p>
          <a:p>
            <a:r>
              <a:rPr lang="en-US" altLang="zh-CN" dirty="0" smtClean="0"/>
              <a:t>GPU abbreviation for</a:t>
            </a:r>
            <a:r>
              <a:rPr lang="en-US" altLang="zh-CN" baseline="0" dirty="0" smtClean="0"/>
              <a:t> Graphic Processing Unit has massive parallel computation power, for instance, NVIDIA GTX 480 equips with 480 cores. </a:t>
            </a:r>
          </a:p>
          <a:p>
            <a:r>
              <a:rPr lang="en-US" altLang="zh-CN" baseline="0" dirty="0" smtClean="0"/>
              <a:t>…</a:t>
            </a:r>
            <a:r>
              <a:rPr lang="en-US" altLang="zh-CN" dirty="0" smtClean="0"/>
              <a:t>	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1D063-86D6-4103-8DBE-CD5419A612B7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 dirty="0" smtClean="0"/>
              <a:t>Next</a:t>
            </a:r>
            <a:r>
              <a:rPr lang="en-US" altLang="zh-CN" baseline="0" dirty="0" smtClean="0"/>
              <a:t> we will </a:t>
            </a:r>
            <a:endParaRPr lang="zh-CN" altLang="en-US" dirty="0" smtClean="0"/>
          </a:p>
        </p:txBody>
      </p:sp>
      <p:sp>
        <p:nvSpPr>
          <p:cNvPr id="4915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A50615-AF2F-406B-86D2-27F2CA7B0E56}" type="slidenum">
              <a:rPr lang="zh-CN" altLang="en-US" smtClean="0">
                <a:ea typeface="宋体" pitchFamily="2" charset="-122"/>
              </a:rPr>
              <a:pPr/>
              <a:t>8</a:t>
            </a:fld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We</a:t>
            </a:r>
            <a:r>
              <a:rPr lang="en-US" altLang="zh-CN" baseline="0" dirty="0" smtClean="0"/>
              <a:t> propose a parallel architecture to attack the problem.</a:t>
            </a:r>
          </a:p>
          <a:p>
            <a:endParaRPr lang="en-US" altLang="zh-CN" baseline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We store the queries in a buffer at CPU end until sufficiently many are made, then process them simultaneously on the GPU in </a:t>
            </a:r>
            <a:r>
              <a:rPr lang="en-US" altLang="zh-CN" dirty="0" smtClean="0">
                <a:solidFill>
                  <a:srgbClr val="FF0000"/>
                </a:solidFill>
              </a:rPr>
              <a:t>one GPU kernel invocation</a:t>
            </a:r>
          </a:p>
          <a:p>
            <a:endParaRPr lang="en-US" altLang="zh-CN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We assume heavy query traffic and there are no delays due to buffering.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1D063-86D6-4103-8DBE-CD5419A612B7}" type="slidenum">
              <a:rPr lang="zh-CN" altLang="en-US" smtClean="0"/>
              <a:pPr>
                <a:defRPr/>
              </a:pPr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2BF5DE-A943-495E-9058-558E526C929F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0EDA9E-714C-4874-8EEF-4E7081409CDD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8CE696-291D-4632-A4F9-A73F7944E2EE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785786" y="1500174"/>
            <a:ext cx="7400948" cy="1143000"/>
          </a:xfrm>
          <a:prstGeom prst="rect">
            <a:avLst/>
          </a:prstGeom>
        </p:spPr>
        <p:txBody>
          <a:bodyPr anchor="ctr" anchorCtr="0"/>
          <a:lstStyle>
            <a:lvl1pPr>
              <a:defRPr lang="fr-FR" altLang="zh-CN" sz="4400" baseline="0" dirty="0">
                <a:solidFill>
                  <a:schemeClr val="bg1"/>
                </a:solidFill>
                <a:latin typeface="Arial" pitchFamily="34" charset="0"/>
                <a:ea typeface="微软雅黑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fr-FR" altLang="zh-CN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1"/>
          </p:nvPr>
        </p:nvSpPr>
        <p:spPr>
          <a:xfrm>
            <a:off x="3429000" y="3143250"/>
            <a:ext cx="3786188" cy="785813"/>
          </a:xfrm>
          <a:prstGeom prst="rect">
            <a:avLst/>
          </a:prstGeom>
        </p:spPr>
        <p:txBody>
          <a:bodyPr/>
          <a:lstStyle>
            <a:lvl1pPr>
              <a:buNone/>
              <a:defRPr baseline="0">
                <a:solidFill>
                  <a:schemeClr val="bg1"/>
                </a:solidFill>
                <a:latin typeface="Arial" pitchFamily="34" charset="0"/>
                <a:ea typeface="微软雅黑" pitchFamily="34" charset="-122"/>
              </a:defRPr>
            </a:lvl1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F0E29-4EBB-460B-A0F7-F1A7EDBDFF5B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 Rounded MT Bold" pitchFamily="34" charset="0"/>
                <a:ea typeface="微软雅黑" pitchFamily="34" charset="-122"/>
              </a:defRPr>
            </a:lvl1pPr>
            <a:lvl2pPr>
              <a:defRPr baseline="0">
                <a:latin typeface="Arial Rounded MT Bold" pitchFamily="34" charset="0"/>
                <a:ea typeface="微软雅黑" pitchFamily="34" charset="-122"/>
              </a:defRPr>
            </a:lvl2pPr>
            <a:lvl3pPr>
              <a:defRPr baseline="0">
                <a:latin typeface="Arial Rounded MT Bold" pitchFamily="34" charset="0"/>
                <a:ea typeface="微软雅黑" pitchFamily="34" charset="-122"/>
              </a:defRPr>
            </a:lvl3pPr>
            <a:lvl4pPr>
              <a:defRPr baseline="0">
                <a:latin typeface="Arial Rounded MT Bold" pitchFamily="34" charset="0"/>
                <a:ea typeface="微软雅黑" pitchFamily="34" charset="-122"/>
              </a:defRPr>
            </a:lvl4pPr>
            <a:lvl5pPr>
              <a:defRPr baseline="0">
                <a:latin typeface="Arial Rounded MT Bold" pitchFamily="34" charset="0"/>
                <a:ea typeface="微软雅黑" pitchFamily="34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fr-FR" dirty="0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00948" cy="1143000"/>
          </a:xfrm>
          <a:prstGeom prst="rect">
            <a:avLst/>
          </a:prstGeom>
        </p:spPr>
        <p:txBody>
          <a:bodyPr anchor="ctr" anchorCtr="0"/>
          <a:lstStyle>
            <a:lvl1pPr>
              <a:defRPr baseline="0">
                <a:latin typeface="Arial Rounded MT Bold" pitchFamily="34" charset="0"/>
                <a:ea typeface="微软雅黑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Arial Rounded MT Bold" pitchFamily="34" charset="0"/>
                <a:ea typeface="微软雅黑" pitchFamily="34" charset="-122"/>
              </a:defRPr>
            </a:lvl1pPr>
          </a:lstStyle>
          <a:p>
            <a:pPr>
              <a:defRPr/>
            </a:pPr>
            <a:fld id="{FFFECB06-E022-4EEB-9C34-0715CE507E9C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latin typeface="Arial Rounded MT Bold" pitchFamily="34" charset="0"/>
                <a:ea typeface="微软雅黑" pitchFamily="34" charset="-122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latin typeface="Arial Rounded MT Bold" pitchFamily="34" charset="0"/>
                <a:ea typeface="微软雅黑" pitchFamily="34" charset="-122"/>
              </a:defRPr>
            </a:lvl1pPr>
          </a:lstStyle>
          <a:p>
            <a:pPr>
              <a:defRPr/>
            </a:pPr>
            <a:fld id="{2EE9517C-FF87-42F3-9BF4-EDB38E5E2BBA}" type="slidenum">
              <a:rPr lang="fr-FR" altLang="zh-CN"/>
              <a:pPr>
                <a:defRPr/>
              </a:pPr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722313" y="335756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 baseline="0">
                <a:latin typeface="Arial Rounded MT Bold" pitchFamily="34" charset="0"/>
                <a:ea typeface="微软雅黑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7" name="文本占位符 2"/>
          <p:cNvSpPr>
            <a:spLocks noGrp="1"/>
          </p:cNvSpPr>
          <p:nvPr>
            <p:ph type="body" idx="1"/>
          </p:nvPr>
        </p:nvSpPr>
        <p:spPr>
          <a:xfrm>
            <a:off x="722313" y="1643050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1">
                    <a:tint val="75000"/>
                  </a:schemeClr>
                </a:solidFill>
                <a:latin typeface="Arial Rounded MT Bold" pitchFamily="34" charset="0"/>
                <a:ea typeface="微软雅黑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Arial Rounded MT Bold" pitchFamily="34" charset="0"/>
                <a:ea typeface="微软雅黑" pitchFamily="34" charset="-122"/>
              </a:defRPr>
            </a:lvl1pPr>
          </a:lstStyle>
          <a:p>
            <a:pPr>
              <a:defRPr/>
            </a:pPr>
            <a:fld id="{30C88E63-C93B-4859-812B-A8A1D17B1DDB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latin typeface="Arial Rounded MT Bold" pitchFamily="34" charset="0"/>
                <a:ea typeface="微软雅黑" pitchFamily="34" charset="-122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latin typeface="Arial Rounded MT Bold" pitchFamily="34" charset="0"/>
                <a:ea typeface="微软雅黑" pitchFamily="34" charset="-122"/>
              </a:defRPr>
            </a:lvl1pPr>
          </a:lstStyle>
          <a:p>
            <a:pPr>
              <a:defRPr/>
            </a:pPr>
            <a:fld id="{0AE26A8D-27BE-4AF4-9861-AF5F34F6516F}" type="slidenum">
              <a:rPr lang="fr-FR" altLang="zh-CN"/>
              <a:pPr>
                <a:defRPr/>
              </a:pPr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408B37-E849-4264-8B5B-4CF9008BC14E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96A128-99B2-41A3-9905-B5194760F340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2412BE-F00B-4425-BC2A-D75AB0E2DC39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CE5762-3533-4E54-AC89-BA92B95E2A68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41D826-A1AB-48B4-A475-00F24DCD904D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29B48A-44D1-4269-A201-6FE4224BFE3C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2CFAEE-B8A3-4EA3-9174-3A1D2760296C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FEA799-E882-410A-A32F-F47593A71CCD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‹#›</a:t>
            </a:fld>
            <a:endParaRPr lang="fr-FR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8D200B9-806D-4545-8A6E-F95809C35973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‹#›</a:t>
            </a:fld>
            <a:endParaRPr lang="fr-FR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  <p:sldLayoutId id="2147484012" r:id="rId12"/>
    <p:sldLayoutId id="2147484013" r:id="rId13"/>
    <p:sldLayoutId id="2147483968" r:id="rId14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8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9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8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3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文本占位符 3"/>
          <p:cNvSpPr>
            <a:spLocks noGrp="1"/>
          </p:cNvSpPr>
          <p:nvPr>
            <p:ph type="body" sz="quarter" idx="11"/>
          </p:nvPr>
        </p:nvSpPr>
        <p:spPr bwMode="auto">
          <a:xfrm>
            <a:off x="899592" y="3356992"/>
            <a:ext cx="7128792" cy="115212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+mn-lt"/>
              </a:rPr>
              <a:t>Naiyong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</a:rPr>
              <a:t>Ao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en-US" sz="2400" b="1" dirty="0" smtClean="0">
                <a:solidFill>
                  <a:schemeClr val="tx1"/>
                </a:solidFill>
                <a:latin typeface="+mn-lt"/>
              </a:rPr>
              <a:t>Fan Zhang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, Di Wu, Douglas Stones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  <a:latin typeface="+mn-lt"/>
              </a:rPr>
              <a:t>Gang Wang,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</a:rPr>
              <a:t>Xiaoguang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Liu, Jing Liu, Sheng Lin</a:t>
            </a:r>
          </a:p>
        </p:txBody>
      </p:sp>
      <p:sp>
        <p:nvSpPr>
          <p:cNvPr id="4" name="文本占位符 3"/>
          <p:cNvSpPr txBox="1">
            <a:spLocks/>
          </p:cNvSpPr>
          <p:nvPr/>
        </p:nvSpPr>
        <p:spPr bwMode="auto">
          <a:xfrm>
            <a:off x="683568" y="1196752"/>
            <a:ext cx="7632848" cy="16430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42900" lvl="0" indent="-342900" algn="ctr" fontAlgn="auto">
              <a:spcBef>
                <a:spcPct val="20000"/>
              </a:spcBef>
              <a:spcAft>
                <a:spcPts val="0"/>
              </a:spcAft>
            </a:pPr>
            <a:r>
              <a:rPr lang="en-US" altLang="zh-CN" sz="3600" dirty="0">
                <a:latin typeface="+mj-lt"/>
                <a:ea typeface="微软雅黑" pitchFamily="34" charset="-122"/>
              </a:rPr>
              <a:t>Efficient Parallel Lists Intersection and Index Compression Algorithms using Graphics Processing Units</a:t>
            </a:r>
            <a:endParaRPr kumimoji="0" lang="zh-CN" alt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微软雅黑" pitchFamily="34" charset="-122"/>
              <a:cs typeface="+mn-cs"/>
            </a:endParaRPr>
          </a:p>
        </p:txBody>
      </p:sp>
      <p:pic>
        <p:nvPicPr>
          <p:cNvPr id="7" name="Picture 6" descr="20115121458541517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59015" y="5301208"/>
            <a:ext cx="1949089" cy="1296144"/>
          </a:xfrm>
          <a:prstGeom prst="rect">
            <a:avLst/>
          </a:prstGeom>
        </p:spPr>
      </p:pic>
      <p:pic>
        <p:nvPicPr>
          <p:cNvPr id="5" name="Picture 4" descr="baidu_sylogo1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68602" y="5445224"/>
            <a:ext cx="2283718" cy="1091109"/>
          </a:xfrm>
          <a:prstGeom prst="rect">
            <a:avLst/>
          </a:prstGeom>
        </p:spPr>
      </p:pic>
      <p:pic>
        <p:nvPicPr>
          <p:cNvPr id="8" name="Picture 7" descr="monash university log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08304" y="5157192"/>
            <a:ext cx="1688976" cy="1688976"/>
          </a:xfrm>
          <a:prstGeom prst="rect">
            <a:avLst/>
          </a:prstGeom>
        </p:spPr>
      </p:pic>
      <p:pic>
        <p:nvPicPr>
          <p:cNvPr id="9" name="Picture 8" descr="vldb2011_header_960x100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1520" y="5373216"/>
            <a:ext cx="1435427" cy="1270289"/>
          </a:xfrm>
          <a:prstGeom prst="rect">
            <a:avLst/>
          </a:prstGeom>
        </p:spPr>
      </p:pic>
      <p:sp>
        <p:nvSpPr>
          <p:cNvPr id="10" name="日期占位符 9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646A4A7B-89F6-4346-97E5-E87F7880CC24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标题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>
                <a:latin typeface="+mj-lt"/>
              </a:rPr>
              <a:t>Query Collection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pic>
        <p:nvPicPr>
          <p:cNvPr id="24580" name="Picture 2" descr="C:\Documents and Settings\Administrator\Local Settings\Temporary Internet Files\Content.IE5\KHVI5NJD\MCj0434845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25" y="2500313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214282" y="2643182"/>
            <a:ext cx="714380" cy="28575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Q</a:t>
            </a:r>
            <a:r>
              <a:rPr lang="en-US" altLang="zh-CN" sz="1600" dirty="0"/>
              <a:t>0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428596" y="3143248"/>
            <a:ext cx="714380" cy="28575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Q</a:t>
            </a:r>
            <a:r>
              <a:rPr lang="en-US" altLang="zh-CN" sz="1600" dirty="0"/>
              <a:t>1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214282" y="3571876"/>
            <a:ext cx="714380" cy="28575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Q</a:t>
            </a:r>
            <a:r>
              <a:rPr lang="en-US" altLang="zh-CN" sz="1600" dirty="0"/>
              <a:t>2</a:t>
            </a:r>
            <a:endParaRPr lang="zh-CN" altLang="en-US" dirty="0"/>
          </a:p>
        </p:txBody>
      </p:sp>
      <p:cxnSp>
        <p:nvCxnSpPr>
          <p:cNvPr id="11" name="直接连接符 10"/>
          <p:cNvCxnSpPr/>
          <p:nvPr/>
        </p:nvCxnSpPr>
        <p:spPr>
          <a:xfrm rot="5400000">
            <a:off x="2249471" y="3250405"/>
            <a:ext cx="3072628" cy="794"/>
          </a:xfrm>
          <a:prstGeom prst="line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459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25" y="2295525"/>
            <a:ext cx="3125788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右箭头 13"/>
          <p:cNvSpPr/>
          <p:nvPr/>
        </p:nvSpPr>
        <p:spPr>
          <a:xfrm rot="10800000">
            <a:off x="2357438" y="3429000"/>
            <a:ext cx="3071812" cy="500063"/>
          </a:xfrm>
          <a:prstGeom prst="rightArrow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5" name="圆角矩形 14"/>
          <p:cNvSpPr/>
          <p:nvPr/>
        </p:nvSpPr>
        <p:spPr>
          <a:xfrm>
            <a:off x="785813" y="5072074"/>
            <a:ext cx="7572375" cy="1428739"/>
          </a:xfrm>
          <a:prstGeom prst="roundRect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altLang="zh-CN" sz="20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Inverted index are stored in the GPU memory (ideal assumption)</a:t>
            </a:r>
            <a:endParaRPr lang="zh-CN" altLang="en-US" sz="2000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altLang="zh-CN" sz="20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CPU sends the queries to the GPU</a:t>
            </a:r>
            <a:endParaRPr lang="zh-CN" altLang="en-US" sz="2000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altLang="zh-CN" sz="20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GPU sends back the results to the CPU</a:t>
            </a:r>
            <a:endParaRPr lang="en-US" altLang="zh-CN" sz="2000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071944" y="1268760"/>
            <a:ext cx="3308368" cy="2088802"/>
            <a:chOff x="4071944" y="1268760"/>
            <a:chExt cx="3308368" cy="2088802"/>
          </a:xfrm>
        </p:grpSpPr>
        <p:sp>
          <p:nvSpPr>
            <p:cNvPr id="13" name="右箭头 12"/>
            <p:cNvSpPr/>
            <p:nvPr/>
          </p:nvSpPr>
          <p:spPr>
            <a:xfrm>
              <a:off x="4071944" y="2857499"/>
              <a:ext cx="1500188" cy="500063"/>
            </a:xfrm>
            <a:prstGeom prst="rightArrow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6" name="Rectangular Callout 15"/>
            <p:cNvSpPr/>
            <p:nvPr/>
          </p:nvSpPr>
          <p:spPr>
            <a:xfrm>
              <a:off x="5004048" y="1268760"/>
              <a:ext cx="2376264" cy="720080"/>
            </a:xfrm>
            <a:prstGeom prst="wedgeRectCallout">
              <a:avLst>
                <a:gd name="adj1" fmla="val -59772"/>
                <a:gd name="adj2" fmla="val 14186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One batch of queries</a:t>
              </a:r>
              <a:endParaRPr lang="en-US" b="1" dirty="0"/>
            </a:p>
          </p:txBody>
        </p:sp>
      </p:grpSp>
      <p:sp>
        <p:nvSpPr>
          <p:cNvPr id="18" name="日期占位符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303D9A-4D43-49A9-A18F-395F52343E40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19" name="灯片编号占位符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10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21832E-6 C 0.10139 0.00948 0.20278 0.01919 0.25972 0.00185 C 0.31667 -0.0155 0.32795 -0.08603 0.34167 -0.10361 " pathEditMode="relative" ptsTypes="aaA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80204E-6 C 0.1309 -0.00439 0.26198 -0.00879 0.31441 -0.01041 " pathEditMode="relative" ptsTypes="aA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15 0.00139 C 0.10885 -0.00463 0.20555 -0.01041 0.26024 0.00139 C 0.31493 0.01318 0.32725 0.06059 0.34062 0.07238 " pathEditMode="relative" rAng="0" ptsTypes="aaA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00" y="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EA29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标题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zh-CN" dirty="0" smtClean="0">
                <a:latin typeface="+mj-lt"/>
              </a:rPr>
              <a:t>Batch Size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560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>
            <a:off x="539552" y="4149080"/>
            <a:ext cx="8143875" cy="23042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altLang="zh-CN" sz="2400" dirty="0" smtClean="0">
                <a:solidFill>
                  <a:prstClr val="black"/>
                </a:solidFill>
                <a:latin typeface="+mj-lt"/>
                <a:ea typeface="微软雅黑" pitchFamily="34" charset="-122"/>
              </a:rPr>
              <a:t>We can dynamically adjust the threshold according to: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2400" dirty="0" smtClean="0">
                <a:solidFill>
                  <a:prstClr val="black"/>
                </a:solidFill>
                <a:latin typeface="+mj-lt"/>
                <a:ea typeface="微软雅黑" pitchFamily="34" charset="-122"/>
              </a:rPr>
              <a:t>High query traffic → Increase </a:t>
            </a:r>
            <a:r>
              <a:rPr lang="en-US" altLang="zh-CN" sz="2400" dirty="0" smtClean="0">
                <a:solidFill>
                  <a:prstClr val="black"/>
                </a:solidFill>
                <a:ea typeface="微软雅黑" pitchFamily="34" charset="-122"/>
              </a:rPr>
              <a:t>Threshold → Increase Throughput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2400" dirty="0" smtClean="0">
                <a:solidFill>
                  <a:prstClr val="black"/>
                </a:solidFill>
                <a:latin typeface="+mj-lt"/>
                <a:ea typeface="微软雅黑" pitchFamily="34" charset="-122"/>
              </a:rPr>
              <a:t>Low query traffic → Decrease Threshold →</a:t>
            </a:r>
            <a:r>
              <a:rPr lang="en-US" altLang="zh-CN" sz="2400" dirty="0" smtClean="0">
                <a:solidFill>
                  <a:prstClr val="black"/>
                </a:solidFill>
                <a:ea typeface="微软雅黑" pitchFamily="34" charset="-122"/>
              </a:rPr>
              <a:t> Decrease Latency</a:t>
            </a:r>
            <a:endParaRPr lang="en-US" altLang="zh-CN" sz="2400" dirty="0">
              <a:solidFill>
                <a:prstClr val="black"/>
              </a:solidFill>
              <a:latin typeface="+mj-lt"/>
              <a:ea typeface="微软雅黑" pitchFamily="34" charset="-122"/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6676206" y="3501008"/>
            <a:ext cx="2000250" cy="158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403523" y="2636912"/>
            <a:ext cx="1000125" cy="15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394965" y="3501008"/>
            <a:ext cx="2232819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2851795" y="2636912"/>
            <a:ext cx="1000125" cy="158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V="1">
            <a:off x="2799010" y="3933056"/>
            <a:ext cx="2205038" cy="1905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2787774" y="3501008"/>
            <a:ext cx="2000250" cy="158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4940027" y="2635324"/>
            <a:ext cx="1000125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V="1">
            <a:off x="4944591" y="3068960"/>
            <a:ext cx="1571625" cy="952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6668219" y="2635325"/>
            <a:ext cx="1000125" cy="158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flipV="1">
            <a:off x="6672783" y="3059435"/>
            <a:ext cx="1571625" cy="9525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圆角矩形 19"/>
          <p:cNvSpPr/>
          <p:nvPr/>
        </p:nvSpPr>
        <p:spPr>
          <a:xfrm>
            <a:off x="323528" y="2424311"/>
            <a:ext cx="7929562" cy="428625"/>
          </a:xfrm>
          <a:prstGeom prst="roundRect">
            <a:avLst/>
          </a:prstGeom>
          <a:solidFill>
            <a:srgbClr val="D7E4BD">
              <a:alpha val="7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5621" name="TextBox 20"/>
          <p:cNvSpPr txBox="1">
            <a:spLocks noChangeArrowheads="1"/>
          </p:cNvSpPr>
          <p:nvPr/>
        </p:nvSpPr>
        <p:spPr bwMode="auto">
          <a:xfrm>
            <a:off x="251520" y="1268760"/>
            <a:ext cx="83529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800" dirty="0" smtClean="0">
                <a:latin typeface="+mj-lt"/>
                <a:ea typeface="微软雅黑" pitchFamily="34" charset="-122"/>
              </a:rPr>
              <a:t>Sum of the length of shortest inverted lists from each query exceeds a certain </a:t>
            </a:r>
            <a:r>
              <a:rPr lang="en-US" altLang="zh-CN" sz="2800" dirty="0" smtClean="0">
                <a:solidFill>
                  <a:srgbClr val="FF0000"/>
                </a:solidFill>
                <a:latin typeface="+mj-lt"/>
                <a:ea typeface="微软雅黑" pitchFamily="34" charset="-122"/>
              </a:rPr>
              <a:t>computational threshold</a:t>
            </a:r>
            <a:endParaRPr lang="zh-CN" altLang="en-US" sz="2800" dirty="0">
              <a:solidFill>
                <a:srgbClr val="FF0000"/>
              </a:solidFill>
              <a:latin typeface="+mj-lt"/>
              <a:ea typeface="微软雅黑" pitchFamily="34" charset="-122"/>
            </a:endParaRPr>
          </a:p>
        </p:txBody>
      </p:sp>
      <p:cxnSp>
        <p:nvCxnSpPr>
          <p:cNvPr id="30" name="直接连接符 9"/>
          <p:cNvCxnSpPr/>
          <p:nvPr/>
        </p:nvCxnSpPr>
        <p:spPr>
          <a:xfrm>
            <a:off x="394965" y="3068960"/>
            <a:ext cx="1296715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10"/>
          <p:cNvCxnSpPr/>
          <p:nvPr/>
        </p:nvCxnSpPr>
        <p:spPr>
          <a:xfrm>
            <a:off x="2843808" y="3068960"/>
            <a:ext cx="1368152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日期占位符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47731E-B4CE-4BC3-AF5B-F6789BD219A1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11</a:t>
            </a:fld>
            <a:endParaRPr lang="fr-FR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内容占位符 2"/>
          <p:cNvSpPr>
            <a:spLocks noGrp="1"/>
          </p:cNvSpPr>
          <p:nvPr>
            <p:ph idx="1"/>
          </p:nvPr>
        </p:nvSpPr>
        <p:spPr bwMode="auto">
          <a:xfrm>
            <a:off x="428625" y="1428750"/>
            <a:ext cx="8229600" cy="452596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Background and Preliminaries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Parallel Architecture</a:t>
            </a:r>
          </a:p>
          <a:p>
            <a:pPr>
              <a:defRPr/>
            </a:pPr>
            <a:r>
              <a:rPr lang="en-US" altLang="zh-CN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GPU Lists Intersection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Index Compression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Experimental Results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Conclusion</a:t>
            </a:r>
          </a:p>
        </p:txBody>
      </p:sp>
      <p:sp>
        <p:nvSpPr>
          <p:cNvPr id="20482" name="标题 2"/>
          <p:cNvSpPr>
            <a:spLocks noGrp="1"/>
          </p:cNvSpPr>
          <p:nvPr>
            <p:ph type="title"/>
          </p:nvPr>
        </p:nvSpPr>
        <p:spPr bwMode="auto">
          <a:xfrm>
            <a:off x="500063" y="285750"/>
            <a:ext cx="7400925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>
                <a:latin typeface="+mj-lt"/>
              </a:rPr>
              <a:t>Outline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20A7C-BD66-4297-A5AB-587870A0D2C4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12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GPU Intersection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basic idea for intersecting two lists on GPU is </a:t>
            </a:r>
            <a:r>
              <a:rPr lang="en-US" i="1" dirty="0" smtClean="0"/>
              <a:t>parallel binary search</a:t>
            </a:r>
          </a:p>
          <a:p>
            <a:pPr lvl="1"/>
            <a:r>
              <a:rPr lang="en-US" dirty="0" smtClean="0"/>
              <a:t>Assign each </a:t>
            </a:r>
            <a:r>
              <a:rPr lang="en-US" dirty="0" err="1" smtClean="0"/>
              <a:t>docid</a:t>
            </a:r>
            <a:r>
              <a:rPr lang="en-US" dirty="0" smtClean="0"/>
              <a:t> of </a:t>
            </a:r>
            <a:r>
              <a:rPr lang="en-US" i="1" dirty="0" smtClean="0"/>
              <a:t>list</a:t>
            </a:r>
            <a:r>
              <a:rPr lang="en-US" i="1" baseline="-25000" dirty="0" smtClean="0"/>
              <a:t>1</a:t>
            </a:r>
            <a:r>
              <a:rPr lang="en-US" dirty="0" smtClean="0"/>
              <a:t> to a GPU thread</a:t>
            </a:r>
          </a:p>
          <a:p>
            <a:pPr lvl="1"/>
            <a:r>
              <a:rPr lang="en-US" dirty="0" smtClean="0"/>
              <a:t>Do binary search in the </a:t>
            </a:r>
            <a:r>
              <a:rPr lang="en-US" i="1" dirty="0" smtClean="0"/>
              <a:t>list</a:t>
            </a:r>
            <a:r>
              <a:rPr lang="en-US" i="1" baseline="-25000" dirty="0" smtClean="0"/>
              <a:t>2  </a:t>
            </a:r>
            <a:r>
              <a:rPr lang="en-US" dirty="0" smtClean="0"/>
              <a:t>to check whether the </a:t>
            </a:r>
            <a:r>
              <a:rPr lang="en-US" dirty="0" err="1" smtClean="0"/>
              <a:t>docid</a:t>
            </a:r>
            <a:r>
              <a:rPr lang="en-US" dirty="0" smtClean="0"/>
              <a:t> is in </a:t>
            </a:r>
            <a:r>
              <a:rPr lang="en-US" i="1" dirty="0" smtClean="0"/>
              <a:t>list</a:t>
            </a:r>
            <a:r>
              <a:rPr lang="en-US" i="1" baseline="-25000" dirty="0" smtClean="0"/>
              <a:t>2  </a:t>
            </a:r>
            <a:r>
              <a:rPr lang="en-US" dirty="0" smtClean="0"/>
              <a:t>(Membership Test)</a:t>
            </a:r>
          </a:p>
          <a:p>
            <a:pPr lvl="1"/>
            <a:r>
              <a:rPr lang="en-US" dirty="0" smtClean="0"/>
              <a:t>Perform </a:t>
            </a:r>
            <a:r>
              <a:rPr lang="en-US" i="1" dirty="0" smtClean="0"/>
              <a:t>scan</a:t>
            </a:r>
            <a:r>
              <a:rPr lang="en-US" dirty="0" smtClean="0"/>
              <a:t> and </a:t>
            </a:r>
            <a:r>
              <a:rPr lang="en-US" i="1" dirty="0" smtClean="0"/>
              <a:t>compact</a:t>
            </a:r>
            <a:r>
              <a:rPr lang="en-US" dirty="0" smtClean="0"/>
              <a:t> operation to generate the final result</a:t>
            </a:r>
          </a:p>
          <a:p>
            <a:pPr lvl="1">
              <a:buNone/>
            </a:pPr>
            <a:endParaRPr lang="en-US" baseline="-250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43FAF6-7323-4E2C-8751-EAD2385B1479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13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GPU Intersection algorithm(cont.)</a:t>
            </a:r>
            <a:endParaRPr lang="en-US" sz="35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857356" y="3000372"/>
          <a:ext cx="5715040" cy="36862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71504"/>
                <a:gridCol w="571504"/>
                <a:gridCol w="571504"/>
                <a:gridCol w="571504"/>
                <a:gridCol w="571504"/>
                <a:gridCol w="571504"/>
                <a:gridCol w="571504"/>
                <a:gridCol w="571504"/>
                <a:gridCol w="571504"/>
                <a:gridCol w="571504"/>
              </a:tblGrid>
              <a:tr h="368623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30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40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45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48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55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57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65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80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28662" y="300037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+mj-lt"/>
                <a:cs typeface="Times New Roman" pitchFamily="18" charset="0"/>
              </a:rPr>
              <a:t>list</a:t>
            </a:r>
            <a:r>
              <a:rPr lang="en-US" i="1" baseline="-25000" dirty="0" smtClean="0">
                <a:latin typeface="+mj-lt"/>
                <a:cs typeface="Times New Roman" pitchFamily="18" charset="0"/>
              </a:rPr>
              <a:t>1</a:t>
            </a:r>
            <a:endParaRPr lang="en-US" i="1" baseline="-25000" dirty="0">
              <a:latin typeface="+mj-lt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8662" y="171448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+mj-lt"/>
                <a:cs typeface="Times New Roman" pitchFamily="18" charset="0"/>
              </a:rPr>
              <a:t>list</a:t>
            </a:r>
            <a:r>
              <a:rPr lang="en-US" i="1" baseline="-25000" dirty="0" smtClean="0">
                <a:latin typeface="+mj-lt"/>
                <a:cs typeface="Times New Roman" pitchFamily="18" charset="0"/>
              </a:rPr>
              <a:t>2</a:t>
            </a:r>
            <a:endParaRPr lang="en-US" i="1" baseline="-25000" dirty="0">
              <a:latin typeface="+mj-lt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714480" y="1714488"/>
          <a:ext cx="6643736" cy="370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47937"/>
                <a:gridCol w="547937"/>
                <a:gridCol w="547937"/>
                <a:gridCol w="547937"/>
                <a:gridCol w="547937"/>
                <a:gridCol w="547937"/>
                <a:gridCol w="547937"/>
                <a:gridCol w="547937"/>
                <a:gridCol w="547937"/>
                <a:gridCol w="547937"/>
                <a:gridCol w="547937"/>
                <a:gridCol w="61642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44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45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54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55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65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80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857356" y="3714752"/>
          <a:ext cx="5715040" cy="36862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71504"/>
                <a:gridCol w="571504"/>
                <a:gridCol w="571504"/>
                <a:gridCol w="571504"/>
                <a:gridCol w="571504"/>
                <a:gridCol w="571504"/>
                <a:gridCol w="571504"/>
                <a:gridCol w="571504"/>
                <a:gridCol w="571504"/>
                <a:gridCol w="571504"/>
              </a:tblGrid>
              <a:tr h="368623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85786" y="3714752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+mj-lt"/>
                <a:cs typeface="Times New Roman" pitchFamily="18" charset="0"/>
              </a:rPr>
              <a:t>0-1 array</a:t>
            </a:r>
            <a:endParaRPr lang="en-US" i="1" baseline="-25000" dirty="0">
              <a:latin typeface="+mj-lt"/>
              <a:cs typeface="Times New Roman" pitchFamily="18" charset="0"/>
            </a:endParaRPr>
          </a:p>
        </p:txBody>
      </p:sp>
      <p:grpSp>
        <p:nvGrpSpPr>
          <p:cNvPr id="3" name="Group 25"/>
          <p:cNvGrpSpPr/>
          <p:nvPr/>
        </p:nvGrpSpPr>
        <p:grpSpPr>
          <a:xfrm>
            <a:off x="2571736" y="2071678"/>
            <a:ext cx="5572164" cy="928694"/>
            <a:chOff x="2214546" y="2571744"/>
            <a:chExt cx="5572164" cy="928694"/>
          </a:xfrm>
        </p:grpSpPr>
        <p:sp>
          <p:nvSpPr>
            <p:cNvPr id="11" name="TextBox 10"/>
            <p:cNvSpPr txBox="1"/>
            <p:nvPr/>
          </p:nvSpPr>
          <p:spPr>
            <a:xfrm>
              <a:off x="2918666" y="2776938"/>
              <a:ext cx="18573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  <a:latin typeface="+mn-lt"/>
                  <a:ea typeface="+mn-ea"/>
                </a:rPr>
                <a:t>Binary Search</a:t>
              </a:r>
              <a:endParaRPr lang="en-US" b="1" dirty="0">
                <a:solidFill>
                  <a:srgbClr val="FF0000"/>
                </a:solidFill>
                <a:latin typeface="+mn-lt"/>
                <a:ea typeface="+mn-ea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 bwMode="auto">
            <a:xfrm rot="16200000" flipV="1">
              <a:off x="1821637" y="2964653"/>
              <a:ext cx="928694" cy="14287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 rot="16200000" flipV="1">
              <a:off x="2357422" y="2928934"/>
              <a:ext cx="928694" cy="21431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/>
            <p:nvPr/>
          </p:nvCxnSpPr>
          <p:spPr bwMode="auto">
            <a:xfrm rot="16200000" flipV="1">
              <a:off x="3500430" y="2928934"/>
              <a:ext cx="928694" cy="21431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 rot="5400000" flipH="1" flipV="1">
              <a:off x="4893471" y="2964653"/>
              <a:ext cx="928694" cy="14287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 rot="5400000" flipH="1" flipV="1">
              <a:off x="6000760" y="2928934"/>
              <a:ext cx="928694" cy="21431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Straight Arrow Connector 24"/>
            <p:cNvCxnSpPr/>
            <p:nvPr/>
          </p:nvCxnSpPr>
          <p:spPr bwMode="auto">
            <a:xfrm rot="5400000" flipH="1" flipV="1">
              <a:off x="6929454" y="2643182"/>
              <a:ext cx="928694" cy="78581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1857356" y="4437112"/>
          <a:ext cx="5715040" cy="36862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71504"/>
                <a:gridCol w="571504"/>
                <a:gridCol w="571504"/>
                <a:gridCol w="571504"/>
                <a:gridCol w="571504"/>
                <a:gridCol w="571504"/>
                <a:gridCol w="571504"/>
                <a:gridCol w="571504"/>
                <a:gridCol w="571504"/>
                <a:gridCol w="571504"/>
              </a:tblGrid>
              <a:tr h="368623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00034" y="4416432"/>
            <a:ext cx="136300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+mj-lt"/>
                <a:cs typeface="Times New Roman" pitchFamily="18" charset="0"/>
              </a:rPr>
              <a:t>parallel scan</a:t>
            </a:r>
          </a:p>
          <a:p>
            <a:r>
              <a:rPr lang="en-US" baseline="-25000" dirty="0" smtClean="0">
                <a:latin typeface="+mj-lt"/>
                <a:cs typeface="Times New Roman" pitchFamily="18" charset="0"/>
              </a:rPr>
              <a:t>(Prefix sum)</a:t>
            </a:r>
            <a:endParaRPr lang="en-US" baseline="-25000" dirty="0">
              <a:latin typeface="+mj-lt"/>
              <a:cs typeface="Times New Roman" pitchFamily="18" charset="0"/>
            </a:endParaRPr>
          </a:p>
        </p:txBody>
      </p:sp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1857356" y="5429264"/>
          <a:ext cx="5715040" cy="3657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71504"/>
                <a:gridCol w="571504"/>
                <a:gridCol w="571504"/>
                <a:gridCol w="571504"/>
                <a:gridCol w="571504"/>
                <a:gridCol w="571504"/>
                <a:gridCol w="571504"/>
                <a:gridCol w="571504"/>
                <a:gridCol w="571504"/>
                <a:gridCol w="571504"/>
              </a:tblGrid>
              <a:tr h="225747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30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45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55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65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80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785786" y="5429264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+mj-lt"/>
                <a:cs typeface="Times New Roman" pitchFamily="18" charset="0"/>
              </a:rPr>
              <a:t>result</a:t>
            </a:r>
            <a:endParaRPr lang="en-US" i="1" baseline="-25000" dirty="0">
              <a:latin typeface="+mj-lt"/>
              <a:cs typeface="Times New Roman" pitchFamily="18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rot="5400000">
            <a:off x="2107389" y="4822041"/>
            <a:ext cx="642942" cy="5715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/>
          <p:nvPr/>
        </p:nvCxnSpPr>
        <p:spPr bwMode="auto">
          <a:xfrm rot="5400000">
            <a:off x="2678893" y="4822041"/>
            <a:ext cx="642942" cy="5715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/>
          <p:nvPr/>
        </p:nvCxnSpPr>
        <p:spPr bwMode="auto">
          <a:xfrm rot="10800000" flipV="1">
            <a:off x="3286116" y="4786322"/>
            <a:ext cx="1143008" cy="64294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rot="10800000" flipV="1">
            <a:off x="3857620" y="4786322"/>
            <a:ext cx="1785950" cy="64294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10800000" flipV="1">
            <a:off x="4429124" y="4786322"/>
            <a:ext cx="2357454" cy="64294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 rot="10800000" flipV="1">
            <a:off x="5000628" y="4786322"/>
            <a:ext cx="2357454" cy="64294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3290676" y="4931876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  <a:ea typeface="+mn-ea"/>
              </a:rPr>
              <a:t>Compact</a:t>
            </a:r>
            <a:endParaRPr lang="en-US" b="1" dirty="0">
              <a:solidFill>
                <a:srgbClr val="FF0000"/>
              </a:solidFill>
              <a:latin typeface="+mn-lt"/>
              <a:ea typeface="+mn-ea"/>
            </a:endParaRPr>
          </a:p>
        </p:txBody>
      </p:sp>
      <p:grpSp>
        <p:nvGrpSpPr>
          <p:cNvPr id="4" name="Group 54"/>
          <p:cNvGrpSpPr/>
          <p:nvPr/>
        </p:nvGrpSpPr>
        <p:grpSpPr>
          <a:xfrm>
            <a:off x="2555775" y="2837695"/>
            <a:ext cx="4881304" cy="2107185"/>
            <a:chOff x="2517790" y="2893450"/>
            <a:chExt cx="4881304" cy="2107185"/>
          </a:xfrm>
        </p:grpSpPr>
        <p:sp>
          <p:nvSpPr>
            <p:cNvPr id="49" name="Rectangle 48"/>
            <p:cNvSpPr/>
            <p:nvPr/>
          </p:nvSpPr>
          <p:spPr bwMode="auto">
            <a:xfrm>
              <a:off x="2517790" y="2908690"/>
              <a:ext cx="288033" cy="2091945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4245983" y="2908691"/>
              <a:ext cx="288032" cy="2088232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3098985" y="2908691"/>
              <a:ext cx="282902" cy="2088232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5398110" y="2908691"/>
              <a:ext cx="288033" cy="2088232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6534999" y="2893450"/>
              <a:ext cx="288032" cy="2103473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7088203" y="2908691"/>
              <a:ext cx="310891" cy="2088232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7" name="Rectangular Callout 36"/>
          <p:cNvSpPr/>
          <p:nvPr/>
        </p:nvSpPr>
        <p:spPr>
          <a:xfrm>
            <a:off x="5000628" y="476672"/>
            <a:ext cx="3819844" cy="1666444"/>
          </a:xfrm>
          <a:prstGeom prst="wedgeRectCallout">
            <a:avLst>
              <a:gd name="adj1" fmla="val -57268"/>
              <a:gd name="adj2" fmla="val 693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 Binary search is good in practice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 The most time-consuming part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 Can we surpass binary search?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 Focus on contracting the initial search range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107504" y="857232"/>
            <a:ext cx="7704856" cy="2715784"/>
            <a:chOff x="107504" y="857232"/>
            <a:chExt cx="7704856" cy="2715784"/>
          </a:xfrm>
        </p:grpSpPr>
        <p:sp>
          <p:nvSpPr>
            <p:cNvPr id="40" name="Rounded Rectangle 39"/>
            <p:cNvSpPr/>
            <p:nvPr/>
          </p:nvSpPr>
          <p:spPr>
            <a:xfrm>
              <a:off x="1691680" y="2780928"/>
              <a:ext cx="6120680" cy="792088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ular Callout 40"/>
            <p:cNvSpPr/>
            <p:nvPr/>
          </p:nvSpPr>
          <p:spPr>
            <a:xfrm>
              <a:off x="107504" y="857232"/>
              <a:ext cx="2392794" cy="843576"/>
            </a:xfrm>
            <a:prstGeom prst="wedgeRectCallout">
              <a:avLst>
                <a:gd name="adj1" fmla="val 27085"/>
                <a:gd name="adj2" fmla="val 19958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Each </a:t>
              </a:r>
              <a:r>
                <a:rPr lang="en-US" b="1" dirty="0" err="1" smtClean="0">
                  <a:solidFill>
                    <a:schemeClr val="bg1"/>
                  </a:solidFill>
                </a:rPr>
                <a:t>docid</a:t>
              </a:r>
              <a:r>
                <a:rPr lang="en-US" b="1" dirty="0" smtClean="0">
                  <a:solidFill>
                    <a:schemeClr val="bg1"/>
                  </a:solidFill>
                </a:rPr>
                <a:t> is assigned to one GPU thread.</a:t>
              </a:r>
            </a:p>
          </p:txBody>
        </p:sp>
      </p:grpSp>
      <p:sp>
        <p:nvSpPr>
          <p:cNvPr id="45" name="日期占位符 4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CF7043-994F-4916-B65F-B73310562687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48" name="灯片编号占位符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14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8" grpId="0"/>
      <p:bldP spid="31" grpId="0"/>
      <p:bldP spid="47" grpId="0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pic>
        <p:nvPicPr>
          <p:cNvPr id="1218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40964"/>
            <a:ext cx="7947645" cy="2660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83568" y="1556793"/>
            <a:ext cx="79208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n-lt"/>
                <a:ea typeface="+mn-ea"/>
              </a:rPr>
              <a:t>Scatter plots for an randomly selected inverted list obtained from the dataset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loud 8"/>
          <p:cNvSpPr/>
          <p:nvPr/>
        </p:nvSpPr>
        <p:spPr>
          <a:xfrm>
            <a:off x="2699792" y="4149080"/>
            <a:ext cx="3528392" cy="1944216"/>
          </a:xfrm>
          <a:prstGeom prst="cloud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Motivation: Can we use interpolation search to replace binary search</a:t>
            </a:r>
            <a:r>
              <a:rPr lang="en-US" altLang="zh-CN" sz="2000" b="1" dirty="0" smtClean="0">
                <a:solidFill>
                  <a:schemeClr val="bg1"/>
                </a:solidFill>
              </a:rPr>
              <a:t>?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339752" y="1895060"/>
            <a:ext cx="3366798" cy="1317916"/>
            <a:chOff x="2379102" y="1391004"/>
            <a:chExt cx="3366798" cy="1317916"/>
          </a:xfrm>
        </p:grpSpPr>
        <p:sp>
          <p:nvSpPr>
            <p:cNvPr id="14" name="Oval Callout 13"/>
            <p:cNvSpPr/>
            <p:nvPr/>
          </p:nvSpPr>
          <p:spPr>
            <a:xfrm>
              <a:off x="3081604" y="1391004"/>
              <a:ext cx="2664296" cy="1008112"/>
            </a:xfrm>
            <a:prstGeom prst="wedgeEllipseCallout">
              <a:avLst>
                <a:gd name="adj1" fmla="val -65465"/>
                <a:gd name="adj2" fmla="val 6598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/>
                <a:t>Reordered by </a:t>
              </a:r>
              <a:r>
                <a:rPr lang="en-US" sz="1600" b="1" dirty="0" err="1" smtClean="0"/>
                <a:t>PageRank</a:t>
              </a:r>
              <a:r>
                <a:rPr lang="en-US" sz="1600" b="1" dirty="0" smtClean="0"/>
                <a:t> to create local clusters </a:t>
              </a:r>
              <a:endParaRPr lang="en-US" sz="1600" b="1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2379102" y="2492896"/>
              <a:ext cx="288032" cy="21602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95536" y="1844664"/>
            <a:ext cx="2298716" cy="1643074"/>
            <a:chOff x="6643702" y="1208618"/>
            <a:chExt cx="2298716" cy="1643074"/>
          </a:xfrm>
        </p:grpSpPr>
        <p:sp>
          <p:nvSpPr>
            <p:cNvPr id="15" name="Oval Callout 14"/>
            <p:cNvSpPr/>
            <p:nvPr/>
          </p:nvSpPr>
          <p:spPr>
            <a:xfrm>
              <a:off x="6643702" y="1208618"/>
              <a:ext cx="2298716" cy="1224136"/>
            </a:xfrm>
            <a:prstGeom prst="wedgeEllipseCallout">
              <a:avLst>
                <a:gd name="adj1" fmla="val 34534"/>
                <a:gd name="adj2" fmla="val 7117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/>
                <a:t>Random shuffle to generate more linear shape </a:t>
              </a:r>
              <a:endParaRPr lang="en-US" sz="1600" b="1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8587919" y="2648938"/>
              <a:ext cx="216024" cy="20275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58477C-3D74-4C47-B133-511511349ABA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15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Interpolation search performs O(log </a:t>
            </a:r>
            <a:r>
              <a:rPr lang="en-US" dirty="0" err="1" smtClean="0"/>
              <a:t>log</a:t>
            </a:r>
            <a:r>
              <a:rPr lang="en-US" dirty="0" smtClean="0"/>
              <a:t> (n)) comparisons on average on a uniformly distributed sorted list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But it is inefficient on the GPU</a:t>
            </a:r>
          </a:p>
          <a:p>
            <a:pPr lvl="1"/>
            <a:r>
              <a:rPr lang="en-US" dirty="0" smtClean="0"/>
              <a:t>Worst case complexity O(n)</a:t>
            </a:r>
          </a:p>
          <a:p>
            <a:pPr lvl="1"/>
            <a:r>
              <a:rPr lang="en-US" dirty="0" smtClean="0"/>
              <a:t>A single slow thread will cause the entire kernel to be slow</a:t>
            </a:r>
          </a:p>
          <a:p>
            <a:pPr lvl="1"/>
            <a:r>
              <a:rPr lang="en-US" dirty="0" smtClean="0"/>
              <a:t>Interpolation search does not perform well on the local non-linearity </a:t>
            </a:r>
          </a:p>
          <a:p>
            <a:pPr lvl="1"/>
            <a:r>
              <a:rPr lang="en-US" dirty="0" smtClean="0"/>
              <a:t>More global memory accesses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F3C2E5-770D-4AF2-BAAF-21D4FCC16DD6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16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标题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  <a:normAutofit/>
          </a:bodyPr>
          <a:lstStyle/>
          <a:p>
            <a:r>
              <a:rPr lang="en-US" dirty="0" smtClean="0">
                <a:latin typeface="+mj-lt"/>
                <a:ea typeface="+mj-ea"/>
              </a:rPr>
              <a:t>Linear Regression Approach</a:t>
            </a:r>
            <a:endParaRPr lang="zh-CN" altLang="en-US" dirty="0" smtClean="0">
              <a:latin typeface="+mj-lt"/>
              <a:ea typeface="+mj-ea"/>
            </a:endParaRPr>
          </a:p>
        </p:txBody>
      </p:sp>
      <p:pic>
        <p:nvPicPr>
          <p:cNvPr id="4104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016" y="1771311"/>
            <a:ext cx="8892480" cy="446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Oval Callout 15"/>
          <p:cNvSpPr/>
          <p:nvPr/>
        </p:nvSpPr>
        <p:spPr>
          <a:xfrm>
            <a:off x="251520" y="2492896"/>
            <a:ext cx="2448272" cy="1152128"/>
          </a:xfrm>
          <a:prstGeom prst="wedgeEllipseCallout">
            <a:avLst>
              <a:gd name="adj1" fmla="val 49516"/>
              <a:gd name="adj2" fmla="val 13714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The best fitting line using least square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Oval Callout 16"/>
          <p:cNvSpPr/>
          <p:nvPr/>
        </p:nvSpPr>
        <p:spPr>
          <a:xfrm>
            <a:off x="3707904" y="2060848"/>
            <a:ext cx="1800200" cy="936104"/>
          </a:xfrm>
          <a:prstGeom prst="wedgeEllipseCallout">
            <a:avLst>
              <a:gd name="adj1" fmla="val 608"/>
              <a:gd name="adj2" fmla="val 10886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Left Boundary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Oval Callout 17"/>
          <p:cNvSpPr/>
          <p:nvPr/>
        </p:nvSpPr>
        <p:spPr>
          <a:xfrm>
            <a:off x="6588224" y="3501008"/>
            <a:ext cx="1800200" cy="936104"/>
          </a:xfrm>
          <a:prstGeom prst="wedgeEllipseCallout">
            <a:avLst>
              <a:gd name="adj1" fmla="val -10881"/>
              <a:gd name="adj2" fmla="val -10858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Right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Boundary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347864" y="4077072"/>
            <a:ext cx="2592288" cy="2088232"/>
            <a:chOff x="3347864" y="4077072"/>
            <a:chExt cx="2592288" cy="2088232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3347864" y="4077072"/>
              <a:ext cx="108012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5" name="Oval Callout 24"/>
            <p:cNvSpPr/>
            <p:nvPr/>
          </p:nvSpPr>
          <p:spPr>
            <a:xfrm>
              <a:off x="3851920" y="5229200"/>
              <a:ext cx="2088232" cy="936104"/>
            </a:xfrm>
            <a:prstGeom prst="wedgeEllipseCallout">
              <a:avLst>
                <a:gd name="adj1" fmla="val -35674"/>
                <a:gd name="adj2" fmla="val -169058"/>
              </a:avLst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Safe search range</a:t>
              </a:r>
              <a:r>
                <a:rPr lang="en-US" b="1" dirty="0" smtClean="0">
                  <a:solidFill>
                    <a:schemeClr val="bg1"/>
                  </a:solidFill>
                </a:rPr>
                <a:t> given the boundary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525892" y="4509120"/>
            <a:ext cx="7128792" cy="2088232"/>
            <a:chOff x="1475656" y="4509120"/>
            <a:chExt cx="7128792" cy="2088232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1475656" y="4509120"/>
              <a:ext cx="7128792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12" name="Oval Callout 11"/>
            <p:cNvSpPr/>
            <p:nvPr/>
          </p:nvSpPr>
          <p:spPr>
            <a:xfrm>
              <a:off x="1547664" y="5661248"/>
              <a:ext cx="2304256" cy="936104"/>
            </a:xfrm>
            <a:prstGeom prst="wedgeEllipseCallout">
              <a:avLst>
                <a:gd name="adj1" fmla="val -35674"/>
                <a:gd name="adj2" fmla="val -169058"/>
              </a:avLst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Original Search Range 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5" name="日期占位符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91CAFD-75D2-476F-B71E-F67367D52634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19" name="灯片编号占位符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17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标题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  <a:normAutofit/>
          </a:bodyPr>
          <a:lstStyle/>
          <a:p>
            <a:r>
              <a:rPr lang="en-US" dirty="0" smtClean="0">
                <a:latin typeface="+mj-lt"/>
                <a:ea typeface="+mj-ea"/>
              </a:rPr>
              <a:t>Linear Regression Search</a:t>
            </a:r>
            <a:endParaRPr lang="zh-CN" altLang="en-US" dirty="0" smtClean="0">
              <a:latin typeface="+mj-lt"/>
              <a:ea typeface="+mj-ea"/>
            </a:endParaRPr>
          </a:p>
        </p:txBody>
      </p:sp>
      <p:sp>
        <p:nvSpPr>
          <p:cNvPr id="51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>
            <a:off x="1643063" y="6057925"/>
            <a:ext cx="600075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rot="16200000" flipV="1">
            <a:off x="-569119" y="3840982"/>
            <a:ext cx="4437063" cy="127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1285875" y="1843113"/>
            <a:ext cx="4214813" cy="4000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0" name="TextBox 10"/>
          <p:cNvSpPr txBox="1">
            <a:spLocks noChangeArrowheads="1"/>
          </p:cNvSpPr>
          <p:nvPr/>
        </p:nvSpPr>
        <p:spPr bwMode="auto">
          <a:xfrm>
            <a:off x="1214438" y="2700363"/>
            <a:ext cx="357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/>
              <a:t>d</a:t>
            </a:r>
            <a:endParaRPr lang="zh-CN" altLang="en-US"/>
          </a:p>
        </p:txBody>
      </p:sp>
      <p:cxnSp>
        <p:nvCxnSpPr>
          <p:cNvPr id="13" name="直接连接符 12"/>
          <p:cNvCxnSpPr/>
          <p:nvPr/>
        </p:nvCxnSpPr>
        <p:spPr>
          <a:xfrm rot="5400000">
            <a:off x="2786063" y="4486300"/>
            <a:ext cx="314483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3500438" y="5986488"/>
            <a:ext cx="85725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rot="10800000">
            <a:off x="4357688" y="5986488"/>
            <a:ext cx="142875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139952" y="3416449"/>
            <a:ext cx="4506268" cy="1135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40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Binary search the docid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sz="240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in the range </a:t>
            </a:r>
            <a:endParaRPr lang="zh-CN" altLang="en-US" sz="2400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21" name="直接连接符 20"/>
          <p:cNvCxnSpPr/>
          <p:nvPr/>
        </p:nvCxnSpPr>
        <p:spPr>
          <a:xfrm rot="5400000">
            <a:off x="3321844" y="6022207"/>
            <a:ext cx="35718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5122" name="Object 13"/>
          <p:cNvGraphicFramePr>
            <a:graphicFrameLocks noChangeAspect="1"/>
          </p:cNvGraphicFramePr>
          <p:nvPr/>
        </p:nvGraphicFramePr>
        <p:xfrm>
          <a:off x="5016500" y="2279675"/>
          <a:ext cx="1919288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88" name="Equation" r:id="rId4" imgW="1168200" imgH="253800" progId="">
                  <p:embed/>
                </p:oleObj>
              </mc:Choice>
              <mc:Fallback>
                <p:oleObj name="Equation" r:id="rId4" imgW="1168200" imgH="253800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2279675"/>
                        <a:ext cx="1919288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6" name="Object 18"/>
          <p:cNvGraphicFramePr>
            <a:graphicFrameLocks noChangeAspect="1"/>
          </p:cNvGraphicFramePr>
          <p:nvPr/>
        </p:nvGraphicFramePr>
        <p:xfrm>
          <a:off x="4030663" y="6137300"/>
          <a:ext cx="81121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89" name="Equation" r:id="rId6" imgW="495000" imgH="253800" progId="">
                  <p:embed/>
                </p:oleObj>
              </mc:Choice>
              <mc:Fallback>
                <p:oleObj name="Equation" r:id="rId6" imgW="495000" imgH="253800" progId="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663" y="6137300"/>
                        <a:ext cx="811212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3786188" y="5629300"/>
            <a:ext cx="428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1" dirty="0">
                <a:solidFill>
                  <a:schemeClr val="accent3">
                    <a:lumMod val="75000"/>
                  </a:schemeClr>
                </a:solidFill>
                <a:latin typeface="微软雅黑" pitchFamily="34" charset="-122"/>
              </a:rPr>
              <a:t>L</a:t>
            </a:r>
            <a:r>
              <a:rPr lang="en-US" altLang="zh-CN" b="1" baseline="-25000" dirty="0">
                <a:solidFill>
                  <a:schemeClr val="accent3">
                    <a:lumMod val="75000"/>
                  </a:schemeClr>
                </a:solidFill>
                <a:latin typeface="微软雅黑" pitchFamily="34" charset="-122"/>
              </a:rPr>
              <a:t>t</a:t>
            </a:r>
            <a:endParaRPr lang="zh-CN" altLang="en-US" dirty="0"/>
          </a:p>
        </p:txBody>
      </p:sp>
      <p:sp>
        <p:nvSpPr>
          <p:cNvPr id="29" name="矩形 28"/>
          <p:cNvSpPr/>
          <p:nvPr/>
        </p:nvSpPr>
        <p:spPr>
          <a:xfrm>
            <a:off x="4946650" y="5616600"/>
            <a:ext cx="411163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b="1" dirty="0" err="1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</a:rPr>
              <a:t>R</a:t>
            </a:r>
            <a:r>
              <a:rPr lang="en-US" altLang="zh-CN" b="1" baseline="-25000" dirty="0" err="1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</a:rPr>
              <a:t>t</a:t>
            </a:r>
            <a:endParaRPr lang="zh-CN" altLang="en-US" dirty="0"/>
          </a:p>
        </p:txBody>
      </p:sp>
      <p:cxnSp>
        <p:nvCxnSpPr>
          <p:cNvPr id="30" name="直接连接符 29"/>
          <p:cNvCxnSpPr/>
          <p:nvPr/>
        </p:nvCxnSpPr>
        <p:spPr>
          <a:xfrm rot="16200000" flipV="1">
            <a:off x="5572125" y="5986488"/>
            <a:ext cx="428625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aphicFrame>
        <p:nvGraphicFramePr>
          <p:cNvPr id="27667" name="Object 19"/>
          <p:cNvGraphicFramePr>
            <a:graphicFrameLocks noChangeAspect="1"/>
          </p:cNvGraphicFramePr>
          <p:nvPr/>
        </p:nvGraphicFramePr>
        <p:xfrm>
          <a:off x="5796136" y="4178052"/>
          <a:ext cx="27543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0" name="Equation" r:id="rId8" imgW="1676160" imgH="279360" progId="">
                  <p:embed/>
                </p:oleObj>
              </mc:Choice>
              <mc:Fallback>
                <p:oleObj name="Equation" r:id="rId8" imgW="1676160" imgH="279360" progId="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4178052"/>
                        <a:ext cx="2754312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直接连接符 12"/>
          <p:cNvCxnSpPr/>
          <p:nvPr/>
        </p:nvCxnSpPr>
        <p:spPr>
          <a:xfrm rot="10800000">
            <a:off x="1619672" y="2912393"/>
            <a:ext cx="27378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日期占位符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9E0C97-2A89-4EEA-A57B-51699635EB73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18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2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" name="标题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  <a:normAutofit/>
          </a:bodyPr>
          <a:lstStyle/>
          <a:p>
            <a:r>
              <a:rPr lang="en-US" dirty="0" smtClean="0">
                <a:latin typeface="+mj-lt"/>
                <a:ea typeface="+mj-ea"/>
              </a:rPr>
              <a:t>Contraction ratio</a:t>
            </a:r>
            <a:r>
              <a:rPr lang="zh-CN" altLang="en-US" dirty="0" smtClean="0">
                <a:latin typeface="+mj-lt"/>
                <a:ea typeface="+mj-ea"/>
              </a:rPr>
              <a:t> </a:t>
            </a:r>
            <a:r>
              <a:rPr lang="en-US" altLang="zh-CN" dirty="0" smtClean="0">
                <a:latin typeface="+mj-lt"/>
                <a:ea typeface="+mj-ea"/>
              </a:rPr>
              <a:t>and R</a:t>
            </a:r>
            <a:r>
              <a:rPr lang="en-US" altLang="zh-CN" baseline="-25000" dirty="0" smtClean="0">
                <a:latin typeface="+mj-lt"/>
                <a:ea typeface="+mj-ea"/>
              </a:rPr>
              <a:t>xy</a:t>
            </a:r>
            <a:r>
              <a:rPr lang="en-US" altLang="zh-CN" baseline="30000" dirty="0" smtClean="0">
                <a:latin typeface="+mj-lt"/>
                <a:ea typeface="+mj-ea"/>
              </a:rPr>
              <a:t>2</a:t>
            </a:r>
            <a:endParaRPr lang="zh-CN" altLang="en-US" baseline="30000" dirty="0" smtClean="0">
              <a:latin typeface="+mj-lt"/>
              <a:ea typeface="+mj-ea"/>
            </a:endParaRPr>
          </a:p>
        </p:txBody>
      </p:sp>
      <p:pic>
        <p:nvPicPr>
          <p:cNvPr id="12391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708920"/>
            <a:ext cx="8653571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 11"/>
          <p:cNvGrpSpPr/>
          <p:nvPr/>
        </p:nvGrpSpPr>
        <p:grpSpPr>
          <a:xfrm>
            <a:off x="1331640" y="1128734"/>
            <a:ext cx="3672410" cy="1193779"/>
            <a:chOff x="1331640" y="1128734"/>
            <a:chExt cx="3672410" cy="1193779"/>
          </a:xfrm>
        </p:grpSpPr>
        <p:sp>
          <p:nvSpPr>
            <p:cNvPr id="5" name="Right Brace 4"/>
            <p:cNvSpPr/>
            <p:nvPr/>
          </p:nvSpPr>
          <p:spPr>
            <a:xfrm rot="5400000">
              <a:off x="2989819" y="-529445"/>
              <a:ext cx="356052" cy="3672410"/>
            </a:xfrm>
            <a:prstGeom prst="rightBrace">
              <a:avLst>
                <a:gd name="adj1" fmla="val 61016"/>
                <a:gd name="adj2" fmla="val 50000"/>
              </a:avLst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1647825" y="1628775"/>
            <a:ext cx="2247900" cy="693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243" name="公式" r:id="rId5" imgW="1358640" imgH="419040" progId="Equation.3">
                    <p:embed/>
                  </p:oleObj>
                </mc:Choice>
                <mc:Fallback>
                  <p:oleObj name="公式" r:id="rId5" imgW="1358640" imgH="419040" progId="Equation.3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7825" y="1628775"/>
                          <a:ext cx="2247900" cy="6937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Right Brace 8"/>
          <p:cNvSpPr/>
          <p:nvPr/>
        </p:nvSpPr>
        <p:spPr>
          <a:xfrm rot="5400000">
            <a:off x="6374194" y="762710"/>
            <a:ext cx="356052" cy="1224136"/>
          </a:xfrm>
          <a:prstGeom prst="rightBrace">
            <a:avLst>
              <a:gd name="adj1" fmla="val 61016"/>
              <a:gd name="adj2" fmla="val 50000"/>
            </a:avLst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4283968" y="1628800"/>
            <a:ext cx="4608512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/>
              <a:t>Coefficient of determination:</a:t>
            </a:r>
          </a:p>
          <a:p>
            <a:r>
              <a:rPr lang="en-US" dirty="0" smtClean="0"/>
              <a:t>measure of how well the data are likely to be predicted by the linear model</a:t>
            </a:r>
          </a:p>
        </p:txBody>
      </p:sp>
      <p:cxnSp>
        <p:nvCxnSpPr>
          <p:cNvPr id="13" name="直接箭头连接符 8"/>
          <p:cNvCxnSpPr/>
          <p:nvPr/>
        </p:nvCxnSpPr>
        <p:spPr>
          <a:xfrm rot="5400000">
            <a:off x="919195" y="5012381"/>
            <a:ext cx="2592290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8"/>
          <p:cNvCxnSpPr/>
          <p:nvPr/>
        </p:nvCxnSpPr>
        <p:spPr>
          <a:xfrm rot="5400000">
            <a:off x="2052513" y="5012383"/>
            <a:ext cx="2592290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51720" y="4365104"/>
            <a:ext cx="4032448" cy="2304256"/>
            <a:chOff x="2051720" y="4365104"/>
            <a:chExt cx="4032448" cy="2304256"/>
          </a:xfrm>
        </p:grpSpPr>
        <p:sp>
          <p:nvSpPr>
            <p:cNvPr id="21" name="Oval 20"/>
            <p:cNvSpPr/>
            <p:nvPr/>
          </p:nvSpPr>
          <p:spPr>
            <a:xfrm>
              <a:off x="2051720" y="5877272"/>
              <a:ext cx="1368152" cy="792088"/>
            </a:xfrm>
            <a:prstGeom prst="ellipse">
              <a:avLst/>
            </a:prstGeom>
            <a:noFill/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Callout 21"/>
            <p:cNvSpPr/>
            <p:nvPr/>
          </p:nvSpPr>
          <p:spPr>
            <a:xfrm>
              <a:off x="3851920" y="4365104"/>
              <a:ext cx="2232248" cy="1224136"/>
            </a:xfrm>
            <a:prstGeom prst="wedgeEllipseCallout">
              <a:avLst>
                <a:gd name="adj1" fmla="val -64072"/>
                <a:gd name="adj2" fmla="val 9466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Reduce 8 iterations</a:t>
              </a:r>
              <a:endParaRPr lang="en-US" sz="2400" b="1" dirty="0"/>
            </a:p>
          </p:txBody>
        </p:sp>
      </p:grpSp>
      <p:sp>
        <p:nvSpPr>
          <p:cNvPr id="14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E16752-8FE8-44B3-97BA-A1449083CBCD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19</a:t>
            </a:fld>
            <a:endParaRPr lang="fr-FR" altLang="zh-CN"/>
          </a:p>
        </p:txBody>
      </p:sp>
      <p:cxnSp>
        <p:nvCxnSpPr>
          <p:cNvPr id="16" name="直接箭头连接符 8"/>
          <p:cNvCxnSpPr/>
          <p:nvPr/>
        </p:nvCxnSpPr>
        <p:spPr>
          <a:xfrm rot="5400000">
            <a:off x="-938193" y="5012381"/>
            <a:ext cx="2592290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0"/>
          <p:cNvSpPr/>
          <p:nvPr/>
        </p:nvSpPr>
        <p:spPr>
          <a:xfrm>
            <a:off x="4283968" y="2996952"/>
            <a:ext cx="4536504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/>
              <a:t>We give a theoretic analysis of how the ratio changes with respect length of inverted list. Please refer to paper for detail.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3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8" grpId="0" animBg="1"/>
      <p:bldP spid="1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内容占位符 2"/>
          <p:cNvSpPr>
            <a:spLocks noGrp="1"/>
          </p:cNvSpPr>
          <p:nvPr>
            <p:ph idx="1"/>
          </p:nvPr>
        </p:nvSpPr>
        <p:spPr bwMode="auto">
          <a:xfrm>
            <a:off x="428625" y="1428750"/>
            <a:ext cx="8229600" cy="452596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Background and Preliminaries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Parallel Architecture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Lists Intersection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Index Compression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Experimental Results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Conclusion</a:t>
            </a:r>
          </a:p>
        </p:txBody>
      </p:sp>
      <p:sp>
        <p:nvSpPr>
          <p:cNvPr id="20482" name="标题 2"/>
          <p:cNvSpPr>
            <a:spLocks noGrp="1"/>
          </p:cNvSpPr>
          <p:nvPr>
            <p:ph type="title"/>
          </p:nvPr>
        </p:nvSpPr>
        <p:spPr bwMode="auto">
          <a:xfrm>
            <a:off x="500063" y="285750"/>
            <a:ext cx="7400925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>
                <a:latin typeface="+mj-lt"/>
              </a:rPr>
              <a:t>Outline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52CA6-5B31-482C-B2AE-468E0DEF9B85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2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j-lt"/>
                <a:ea typeface="+mj-ea"/>
                <a:cs typeface="+mj-cs"/>
              </a:rPr>
              <a:t>Another range restricting approach is </a:t>
            </a:r>
            <a:r>
              <a:rPr lang="en-US" sz="28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hash segmentation</a:t>
            </a:r>
            <a:r>
              <a:rPr lang="en-US" sz="2800" dirty="0" smtClean="0">
                <a:latin typeface="+mj-lt"/>
                <a:ea typeface="+mj-ea"/>
                <a:cs typeface="+mj-cs"/>
              </a:rPr>
              <a:t> (HS)</a:t>
            </a:r>
          </a:p>
          <a:p>
            <a:pPr lvl="1"/>
            <a:r>
              <a:rPr lang="en-US" sz="2400" dirty="0" smtClean="0">
                <a:latin typeface="+mj-lt"/>
                <a:ea typeface="+mj-ea"/>
                <a:cs typeface="+mj-cs"/>
              </a:rPr>
              <a:t>Using                                              , we divide an inverted list into </a:t>
            </a:r>
            <a:r>
              <a:rPr lang="en-US" sz="2000" dirty="0" smtClean="0">
                <a:latin typeface="+mj-lt"/>
                <a:ea typeface="+mj-ea"/>
                <a:cs typeface="+mj-cs"/>
              </a:rPr>
              <a:t>                                       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segments</a:t>
            </a:r>
          </a:p>
          <a:p>
            <a:pPr lvl="1"/>
            <a:r>
              <a:rPr lang="en-US" sz="2400" dirty="0" smtClean="0">
                <a:latin typeface="+mj-lt"/>
                <a:ea typeface="+mj-ea"/>
                <a:cs typeface="+mj-cs"/>
              </a:rPr>
              <a:t>Take the most significant  </a:t>
            </a:r>
            <a:r>
              <a:rPr lang="en-US" sz="2400" i="1" dirty="0" smtClean="0">
                <a:latin typeface="+mj-lt"/>
                <a:ea typeface="+mj-ea"/>
                <a:cs typeface="+mj-cs"/>
              </a:rPr>
              <a:t>m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bits as hash segment ID</a:t>
            </a:r>
          </a:p>
          <a:p>
            <a:pPr lvl="1"/>
            <a:r>
              <a:rPr lang="en-US" sz="2400" dirty="0" smtClean="0">
                <a:latin typeface="+mj-lt"/>
                <a:ea typeface="+mj-ea"/>
                <a:cs typeface="+mj-cs"/>
              </a:rPr>
              <a:t>The tradeoff is using more space to save the offsets</a:t>
            </a:r>
          </a:p>
          <a:p>
            <a:pPr lvl="1"/>
            <a:endParaRPr lang="en-US" sz="20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  <a:ea typeface="+mj-ea"/>
              </a:rPr>
              <a:t>Hash Segmentation Approach</a:t>
            </a:r>
          </a:p>
        </p:txBody>
      </p:sp>
      <p:graphicFrame>
        <p:nvGraphicFramePr>
          <p:cNvPr id="184322" name="Object 25"/>
          <p:cNvGraphicFramePr>
            <a:graphicFrameLocks noChangeAspect="1"/>
          </p:cNvGraphicFramePr>
          <p:nvPr/>
        </p:nvGraphicFramePr>
        <p:xfrm>
          <a:off x="2051720" y="2537259"/>
          <a:ext cx="3024336" cy="474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30" name="Equation" r:id="rId3" imgW="1562040" imgH="279360" progId="">
                  <p:embed/>
                </p:oleObj>
              </mc:Choice>
              <mc:Fallback>
                <p:oleObj name="Equation" r:id="rId3" imgW="1562040" imgH="279360" progId="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537259"/>
                        <a:ext cx="3024336" cy="4744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4" name="Object 27"/>
          <p:cNvGraphicFramePr>
            <a:graphicFrameLocks noChangeAspect="1"/>
          </p:cNvGraphicFramePr>
          <p:nvPr/>
        </p:nvGraphicFramePr>
        <p:xfrm>
          <a:off x="1801785" y="2916802"/>
          <a:ext cx="2205037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31" name="Equation" r:id="rId5" imgW="1244520" imgH="279360" progId="">
                  <p:embed/>
                </p:oleObj>
              </mc:Choice>
              <mc:Fallback>
                <p:oleObj name="Equation" r:id="rId5" imgW="1244520" imgH="279360" progId="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1785" y="2916802"/>
                        <a:ext cx="2205037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99592" y="5302348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195736" y="5302348"/>
            <a:ext cx="180020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139952" y="5302348"/>
            <a:ext cx="180020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84168" y="5302348"/>
            <a:ext cx="201622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表格 25"/>
          <p:cNvGraphicFramePr>
            <a:graphicFrameLocks noGrp="1"/>
          </p:cNvGraphicFramePr>
          <p:nvPr/>
        </p:nvGraphicFramePr>
        <p:xfrm>
          <a:off x="1428728" y="4214818"/>
          <a:ext cx="19764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108"/>
                <a:gridCol w="494108"/>
                <a:gridCol w="494108"/>
                <a:gridCol w="494108"/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5" name="直接箭头连接符 14"/>
          <p:cNvCxnSpPr/>
          <p:nvPr/>
        </p:nvCxnSpPr>
        <p:spPr>
          <a:xfrm rot="5400000">
            <a:off x="920682" y="4579988"/>
            <a:ext cx="730340" cy="7143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2" name="Right Brace 4"/>
          <p:cNvSpPr/>
          <p:nvPr/>
        </p:nvSpPr>
        <p:spPr>
          <a:xfrm rot="5400000">
            <a:off x="4286817" y="2429437"/>
            <a:ext cx="356052" cy="7215238"/>
          </a:xfrm>
          <a:prstGeom prst="rightBrace">
            <a:avLst>
              <a:gd name="adj1" fmla="val 61016"/>
              <a:gd name="adj2" fmla="val 50000"/>
            </a:avLst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386847" y="6215082"/>
            <a:ext cx="2685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Segmented Inverted List</a:t>
            </a:r>
            <a:endParaRPr lang="zh-CN" altLang="en-US" dirty="0"/>
          </a:p>
        </p:txBody>
      </p:sp>
      <p:cxnSp>
        <p:nvCxnSpPr>
          <p:cNvPr id="34" name="直接箭头连接符 33"/>
          <p:cNvCxnSpPr/>
          <p:nvPr/>
        </p:nvCxnSpPr>
        <p:spPr>
          <a:xfrm rot="5400000">
            <a:off x="1858150" y="4929198"/>
            <a:ext cx="713586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>
            <a:off x="2714612" y="4572008"/>
            <a:ext cx="1428760" cy="7143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>
            <a:off x="3387712" y="4559308"/>
            <a:ext cx="2684486" cy="7270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3" name="右箭头 42"/>
          <p:cNvSpPr/>
          <p:nvPr/>
        </p:nvSpPr>
        <p:spPr>
          <a:xfrm>
            <a:off x="3571868" y="4260856"/>
            <a:ext cx="642942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TextBox 43"/>
          <p:cNvSpPr txBox="1"/>
          <p:nvPr/>
        </p:nvSpPr>
        <p:spPr>
          <a:xfrm>
            <a:off x="4214810" y="4202676"/>
            <a:ext cx="911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Offsets</a:t>
            </a:r>
            <a:endParaRPr lang="zh-CN" altLang="en-US" dirty="0"/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0E6219-0CD9-4F50-96B8-DC55090DFEC9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20" name="灯片编号占位符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20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32" grpId="0" animBg="1"/>
      <p:bldP spid="33" grpId="0"/>
      <p:bldP spid="43" grpId="0" animBg="1"/>
      <p:bldP spid="4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  <a:ea typeface="+mj-ea"/>
              </a:rPr>
              <a:t>Hash Segmentation Approach</a:t>
            </a:r>
          </a:p>
        </p:txBody>
      </p:sp>
      <p:graphicFrame>
        <p:nvGraphicFramePr>
          <p:cNvPr id="21" name="Table 8"/>
          <p:cNvGraphicFramePr>
            <a:graphicFrameLocks noGrp="1"/>
          </p:cNvGraphicFramePr>
          <p:nvPr/>
        </p:nvGraphicFramePr>
        <p:xfrm>
          <a:off x="1259632" y="1556792"/>
          <a:ext cx="6643736" cy="370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47937"/>
                <a:gridCol w="547937"/>
                <a:gridCol w="547937"/>
                <a:gridCol w="547937"/>
                <a:gridCol w="547937"/>
                <a:gridCol w="547937"/>
                <a:gridCol w="547937"/>
                <a:gridCol w="547937"/>
                <a:gridCol w="547937"/>
                <a:gridCol w="547937"/>
                <a:gridCol w="547937"/>
                <a:gridCol w="61642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44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45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54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55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65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80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表格 21"/>
          <p:cNvGraphicFramePr>
            <a:graphicFrameLocks noGrp="1"/>
          </p:cNvGraphicFramePr>
          <p:nvPr/>
        </p:nvGraphicFramePr>
        <p:xfrm>
          <a:off x="1043608" y="4777060"/>
          <a:ext cx="1643811" cy="370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47937"/>
                <a:gridCol w="547937"/>
                <a:gridCol w="5479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表格 22"/>
          <p:cNvGraphicFramePr>
            <a:graphicFrameLocks noGrp="1"/>
          </p:cNvGraphicFramePr>
          <p:nvPr/>
        </p:nvGraphicFramePr>
        <p:xfrm>
          <a:off x="2987824" y="4777060"/>
          <a:ext cx="3287622" cy="370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47937"/>
                <a:gridCol w="547937"/>
                <a:gridCol w="547937"/>
                <a:gridCol w="547937"/>
                <a:gridCol w="547937"/>
                <a:gridCol w="5479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44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45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54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55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表格 23"/>
          <p:cNvGraphicFramePr>
            <a:graphicFrameLocks noGrp="1"/>
          </p:cNvGraphicFramePr>
          <p:nvPr/>
        </p:nvGraphicFramePr>
        <p:xfrm>
          <a:off x="6588224" y="4777060"/>
          <a:ext cx="1712303" cy="370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47937"/>
                <a:gridCol w="547937"/>
                <a:gridCol w="61642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65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80</a:t>
                      </a: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971600" y="2348880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+mj-lt"/>
                <a:ea typeface="+mj-ea"/>
                <a:cs typeface="+mj-cs"/>
              </a:rPr>
              <a:t>The largest </a:t>
            </a:r>
            <a:r>
              <a:rPr lang="en-US" altLang="zh-CN" sz="2400" dirty="0" err="1" smtClean="0">
                <a:latin typeface="+mj-lt"/>
                <a:ea typeface="+mj-ea"/>
                <a:cs typeface="+mj-cs"/>
              </a:rPr>
              <a:t>docID</a:t>
            </a:r>
            <a:r>
              <a:rPr lang="en-US" altLang="zh-CN" sz="2400" dirty="0" smtClean="0">
                <a:latin typeface="+mj-lt"/>
                <a:ea typeface="+mj-ea"/>
                <a:cs typeface="+mj-cs"/>
              </a:rPr>
              <a:t>  uses 7 bits : (80)</a:t>
            </a:r>
            <a:r>
              <a:rPr lang="en-US" altLang="zh-CN" sz="2400" baseline="-25000" dirty="0" smtClean="0">
                <a:latin typeface="+mj-lt"/>
                <a:ea typeface="+mj-ea"/>
                <a:cs typeface="+mj-cs"/>
              </a:rPr>
              <a:t>10</a:t>
            </a:r>
            <a:r>
              <a:rPr lang="en-US" altLang="zh-CN" sz="2400" dirty="0" smtClean="0">
                <a:latin typeface="+mj-lt"/>
                <a:ea typeface="+mj-ea"/>
                <a:cs typeface="+mj-cs"/>
              </a:rPr>
              <a:t> = (1010000)</a:t>
            </a:r>
            <a:r>
              <a:rPr lang="en-US" altLang="zh-CN" sz="2400" baseline="-25000" dirty="0" smtClean="0">
                <a:latin typeface="+mj-lt"/>
                <a:ea typeface="+mj-ea"/>
                <a:cs typeface="+mj-cs"/>
              </a:rPr>
              <a:t>2</a:t>
            </a:r>
            <a:r>
              <a:rPr lang="en-US" altLang="zh-CN" sz="2400" dirty="0" smtClean="0">
                <a:latin typeface="+mj-lt"/>
                <a:ea typeface="+mj-ea"/>
                <a:cs typeface="+mj-cs"/>
              </a:rPr>
              <a:t>, </a:t>
            </a:r>
          </a:p>
          <a:p>
            <a:r>
              <a:rPr lang="en-US" altLang="zh-CN" sz="2400" dirty="0" smtClean="0">
                <a:latin typeface="+mj-lt"/>
                <a:ea typeface="+mj-ea"/>
                <a:cs typeface="+mj-cs"/>
              </a:rPr>
              <a:t>we set </a:t>
            </a:r>
            <a:r>
              <a:rPr lang="en-US" altLang="zh-CN" sz="2400" i="1" dirty="0" smtClean="0">
                <a:latin typeface="+mj-lt"/>
                <a:ea typeface="+mj-ea"/>
                <a:cs typeface="+mj-cs"/>
              </a:rPr>
              <a:t>k</a:t>
            </a:r>
            <a:r>
              <a:rPr lang="en-US" altLang="zh-CN" sz="2400" dirty="0" smtClean="0">
                <a:latin typeface="+mj-lt"/>
                <a:ea typeface="+mj-ea"/>
                <a:cs typeface="+mj-cs"/>
              </a:rPr>
              <a:t> = 7</a:t>
            </a:r>
          </a:p>
          <a:p>
            <a:endParaRPr lang="en-US" altLang="zh-CN" sz="2400" dirty="0" smtClean="0">
              <a:latin typeface="+mj-lt"/>
              <a:ea typeface="+mj-ea"/>
              <a:cs typeface="+mj-cs"/>
            </a:endParaRPr>
          </a:p>
          <a:p>
            <a:r>
              <a:rPr lang="en-US" altLang="zh-CN" sz="2400" dirty="0" smtClean="0">
                <a:latin typeface="+mj-lt"/>
                <a:ea typeface="+mj-ea"/>
                <a:cs typeface="+mj-cs"/>
              </a:rPr>
              <a:t> If we use the most significant 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2 bits </a:t>
            </a:r>
            <a:r>
              <a:rPr lang="en-US" altLang="zh-CN" sz="2400" dirty="0" smtClean="0">
                <a:latin typeface="+mj-lt"/>
                <a:ea typeface="+mj-ea"/>
                <a:cs typeface="+mj-cs"/>
              </a:rPr>
              <a:t>as hash segment ID, then the inverted list will be divided as follows: </a:t>
            </a:r>
            <a:endParaRPr lang="zh-CN" altLang="en-US" dirty="0"/>
          </a:p>
        </p:txBody>
      </p:sp>
      <p:sp>
        <p:nvSpPr>
          <p:cNvPr id="27" name="Right Brace 4"/>
          <p:cNvSpPr/>
          <p:nvPr/>
        </p:nvSpPr>
        <p:spPr>
          <a:xfrm rot="5400000">
            <a:off x="1796842" y="4466674"/>
            <a:ext cx="49778" cy="1844278"/>
          </a:xfrm>
          <a:prstGeom prst="rightBrace">
            <a:avLst>
              <a:gd name="adj1" fmla="val 61016"/>
              <a:gd name="adj2" fmla="val 50000"/>
            </a:avLst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115616" y="557994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00 XXXXX</a:t>
            </a:r>
            <a:endParaRPr lang="zh-CN" altLang="en-US" dirty="0"/>
          </a:p>
        </p:txBody>
      </p:sp>
      <p:sp>
        <p:nvSpPr>
          <p:cNvPr id="29" name="Right Brace 4"/>
          <p:cNvSpPr/>
          <p:nvPr/>
        </p:nvSpPr>
        <p:spPr>
          <a:xfrm rot="5400000">
            <a:off x="4655123" y="3696625"/>
            <a:ext cx="49778" cy="3384376"/>
          </a:xfrm>
          <a:prstGeom prst="rightBrace">
            <a:avLst>
              <a:gd name="adj1" fmla="val 61016"/>
              <a:gd name="adj2" fmla="val 50000"/>
            </a:avLst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995936" y="5579948"/>
            <a:ext cx="1512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01 XXXXX</a:t>
            </a:r>
            <a:endParaRPr lang="zh-CN" altLang="en-US" dirty="0"/>
          </a:p>
        </p:txBody>
      </p:sp>
      <p:sp>
        <p:nvSpPr>
          <p:cNvPr id="31" name="Right Brace 4"/>
          <p:cNvSpPr/>
          <p:nvPr/>
        </p:nvSpPr>
        <p:spPr>
          <a:xfrm rot="5400000">
            <a:off x="7441396" y="4466674"/>
            <a:ext cx="49778" cy="1844278"/>
          </a:xfrm>
          <a:prstGeom prst="rightBrace">
            <a:avLst>
              <a:gd name="adj1" fmla="val 61016"/>
              <a:gd name="adj2" fmla="val 50000"/>
            </a:avLst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6760170" y="557994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10 XXXXX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  <p:bldP spid="29" grpId="0" animBg="1"/>
      <p:bldP spid="30" grpId="0"/>
      <p:bldP spid="31" grpId="0" animBg="1"/>
      <p:bldP spid="3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内容占位符 2"/>
          <p:cNvSpPr>
            <a:spLocks noGrp="1"/>
          </p:cNvSpPr>
          <p:nvPr>
            <p:ph idx="1"/>
          </p:nvPr>
        </p:nvSpPr>
        <p:spPr bwMode="auto">
          <a:xfrm>
            <a:off x="428625" y="1428750"/>
            <a:ext cx="8229600" cy="452596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Background and Preliminaries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Parallel Architecture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Lists Intersection</a:t>
            </a:r>
          </a:p>
          <a:p>
            <a:pPr>
              <a:defRPr/>
            </a:pPr>
            <a:r>
              <a:rPr lang="en-US" altLang="zh-CN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Index Compression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Experimental Results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Conclusion</a:t>
            </a:r>
          </a:p>
        </p:txBody>
      </p:sp>
      <p:sp>
        <p:nvSpPr>
          <p:cNvPr id="20482" name="标题 2"/>
          <p:cNvSpPr>
            <a:spLocks noGrp="1"/>
          </p:cNvSpPr>
          <p:nvPr>
            <p:ph type="title"/>
          </p:nvPr>
        </p:nvSpPr>
        <p:spPr bwMode="auto">
          <a:xfrm>
            <a:off x="500063" y="285750"/>
            <a:ext cx="7400925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>
                <a:latin typeface="+mj-lt"/>
              </a:rPr>
              <a:t>Outline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BCDD86-2473-49A1-9CDD-696CBF2A511D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22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" name="标题 2"/>
          <p:cNvSpPr>
            <a:spLocks noGrp="1"/>
          </p:cNvSpPr>
          <p:nvPr>
            <p:ph type="title"/>
          </p:nvPr>
        </p:nvSpPr>
        <p:spPr bwMode="auto">
          <a:xfrm>
            <a:off x="915468" y="274638"/>
            <a:ext cx="7400948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  <a:normAutofit/>
          </a:bodyPr>
          <a:lstStyle/>
          <a:p>
            <a:r>
              <a:rPr lang="en-US" altLang="zh-CN" dirty="0" smtClean="0">
                <a:latin typeface="+mj-lt"/>
              </a:rPr>
              <a:t>D-gap Based (De)Compression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 bwMode="auto">
          <a:xfrm>
            <a:off x="428625" y="1428750"/>
            <a:ext cx="8229600" cy="452596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  <a:defRPr/>
            </a:pPr>
            <a:endParaRPr lang="en-US" altLang="zh-CN" sz="2800" dirty="0" smtClean="0">
              <a:latin typeface="+mn-lt"/>
              <a:cs typeface="Arial" pitchFamily="34" charset="0"/>
            </a:endParaRPr>
          </a:p>
          <a:p>
            <a:pPr>
              <a:buNone/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            </a:t>
            </a:r>
          </a:p>
          <a:p>
            <a:pPr>
              <a:buNone/>
              <a:defRPr/>
            </a:pPr>
            <a:endParaRPr lang="en-US" altLang="zh-CN" sz="2800" dirty="0" smtClean="0">
              <a:latin typeface="+mn-lt"/>
              <a:cs typeface="Arial" pitchFamily="34" charset="0"/>
            </a:endParaRPr>
          </a:p>
          <a:p>
            <a:pPr>
              <a:buNone/>
              <a:defRPr/>
            </a:pPr>
            <a:endParaRPr lang="en-US" altLang="zh-CN" sz="2800" dirty="0" smtClean="0">
              <a:latin typeface="+mn-lt"/>
              <a:cs typeface="Arial" pitchFamily="34" charset="0"/>
            </a:endParaRPr>
          </a:p>
          <a:p>
            <a:pPr>
              <a:defRPr/>
            </a:pPr>
            <a:endParaRPr lang="en-US" altLang="zh-CN" sz="2800" dirty="0" smtClean="0">
              <a:latin typeface="+mn-lt"/>
              <a:cs typeface="Arial" pitchFamily="34" charset="0"/>
            </a:endParaRPr>
          </a:p>
          <a:p>
            <a:pPr>
              <a:defRPr/>
            </a:pPr>
            <a:endParaRPr lang="en-US" altLang="zh-CN" sz="2800" dirty="0" smtClean="0">
              <a:latin typeface="+mn-lt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83568" y="4797152"/>
            <a:ext cx="7776864" cy="144016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cs typeface="Arial" pitchFamily="34" charset="0"/>
              </a:rPr>
              <a:t> Can we decompress faster on the GPU?</a:t>
            </a:r>
            <a:endParaRPr lang="en-US" sz="2800" dirty="0"/>
          </a:p>
        </p:txBody>
      </p:sp>
      <p:grpSp>
        <p:nvGrpSpPr>
          <p:cNvPr id="9" name="Group 8"/>
          <p:cNvGrpSpPr/>
          <p:nvPr/>
        </p:nvGrpSpPr>
        <p:grpSpPr>
          <a:xfrm>
            <a:off x="611560" y="1484784"/>
            <a:ext cx="7776864" cy="1368152"/>
            <a:chOff x="611560" y="1484784"/>
            <a:chExt cx="7776864" cy="1368152"/>
          </a:xfrm>
        </p:grpSpPr>
        <p:sp>
          <p:nvSpPr>
            <p:cNvPr id="7" name="Rounded Rectangle 6"/>
            <p:cNvSpPr/>
            <p:nvPr/>
          </p:nvSpPr>
          <p:spPr>
            <a:xfrm>
              <a:off x="611560" y="1484784"/>
              <a:ext cx="7776864" cy="1368152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buNone/>
                <a:defRPr/>
              </a:pPr>
              <a:r>
                <a:rPr lang="en-US" altLang="zh-CN" sz="2800" dirty="0" smtClean="0">
                  <a:cs typeface="Arial" pitchFamily="34" charset="0"/>
                </a:rPr>
                <a:t>  Since an inverted list is converted to d-gap list:</a:t>
              </a:r>
            </a:p>
            <a:p>
              <a:pPr>
                <a:buNone/>
                <a:defRPr/>
              </a:pPr>
              <a:endParaRPr lang="en-US" altLang="zh-CN" sz="2800" dirty="0" smtClean="0">
                <a:cs typeface="Arial" pitchFamily="34" charset="0"/>
              </a:endParaRPr>
            </a:p>
          </p:txBody>
        </p:sp>
        <p:graphicFrame>
          <p:nvGraphicFramePr>
            <p:cNvPr id="185347" name="Object 9"/>
            <p:cNvGraphicFramePr>
              <a:graphicFrameLocks noChangeAspect="1"/>
            </p:cNvGraphicFramePr>
            <p:nvPr/>
          </p:nvGraphicFramePr>
          <p:xfrm>
            <a:off x="1835696" y="2204864"/>
            <a:ext cx="5326063" cy="5508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349" name="Equation" r:id="rId4" imgW="2476440" imgH="253800" progId="">
                    <p:embed/>
                  </p:oleObj>
                </mc:Choice>
                <mc:Fallback>
                  <p:oleObj name="Equation" r:id="rId4" imgW="2476440" imgH="253800" progId="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5696" y="2204864"/>
                          <a:ext cx="5326063" cy="5508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Rounded Rectangle 9"/>
          <p:cNvSpPr/>
          <p:nvPr/>
        </p:nvSpPr>
        <p:spPr>
          <a:xfrm>
            <a:off x="683568" y="3068960"/>
            <a:ext cx="7776864" cy="144016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cs typeface="Arial" pitchFamily="34" charset="0"/>
              </a:rPr>
              <a:t>To intersect two compressed list, we need to perform prefix sum to recover the list first, which has low concurrency and high thread communication overhead.</a:t>
            </a:r>
            <a:endParaRPr lang="en-US" sz="2400" dirty="0"/>
          </a:p>
        </p:txBody>
      </p:sp>
      <p:sp>
        <p:nvSpPr>
          <p:cNvPr id="11" name="日期占位符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05E8BB-229A-4012-B483-7EF4E49F237D}" type="datetime1">
              <a:rPr lang="fr-FR" altLang="zh-CN" smtClean="0"/>
              <a:pPr>
                <a:defRPr/>
              </a:pPr>
              <a:t>01/09/2011</a:t>
            </a:fld>
            <a:endParaRPr lang="fr-FR" altLang="zh-CN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23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sz="2800" dirty="0" smtClean="0">
              <a:solidFill>
                <a:schemeClr val="dk1"/>
              </a:solidFill>
              <a:latin typeface="+mn-lt"/>
              <a:ea typeface="+mn-ea"/>
              <a:cs typeface="Arial" pitchFamily="34" charset="0"/>
            </a:endParaRPr>
          </a:p>
          <a:p>
            <a:endParaRPr lang="en-US" altLang="zh-CN" sz="2800" dirty="0" smtClean="0">
              <a:solidFill>
                <a:schemeClr val="dk1"/>
              </a:solidFill>
              <a:latin typeface="MT Extra" pitchFamily="18" charset="2"/>
              <a:ea typeface="+mn-ea"/>
              <a:cs typeface="Arial" pitchFamily="34" charset="0"/>
            </a:endParaRPr>
          </a:p>
          <a:p>
            <a:pPr>
              <a:buNone/>
            </a:pPr>
            <a:endParaRPr lang="en-US" altLang="zh-CN" sz="2800" dirty="0" smtClean="0">
              <a:solidFill>
                <a:schemeClr val="dk1"/>
              </a:solidFill>
              <a:latin typeface="MT Extra" pitchFamily="18" charset="2"/>
              <a:ea typeface="+mn-ea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+mj-lt"/>
              </a:rPr>
              <a:t>Linear Regression (De)Compression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455738" y="4437063"/>
          <a:ext cx="61547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195" name="公式" r:id="rId4" imgW="2781000" imgH="228600" progId="Equation.3">
                  <p:embed/>
                </p:oleObj>
              </mc:Choice>
              <mc:Fallback>
                <p:oleObj name="公式" r:id="rId4" imgW="27810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5738" y="4437063"/>
                        <a:ext cx="61547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3923928" y="3645024"/>
            <a:ext cx="2947706" cy="576064"/>
            <a:chOff x="3923928" y="3645024"/>
            <a:chExt cx="2947706" cy="576064"/>
          </a:xfrm>
        </p:grpSpPr>
        <p:sp>
          <p:nvSpPr>
            <p:cNvPr id="7" name="Down Arrow 6"/>
            <p:cNvSpPr/>
            <p:nvPr/>
          </p:nvSpPr>
          <p:spPr>
            <a:xfrm>
              <a:off x="3923928" y="3645024"/>
              <a:ext cx="432048" cy="576064"/>
            </a:xfrm>
            <a:prstGeom prst="downArrow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221189" name="Object 13"/>
            <p:cNvGraphicFramePr>
              <a:graphicFrameLocks noChangeAspect="1"/>
            </p:cNvGraphicFramePr>
            <p:nvPr/>
          </p:nvGraphicFramePr>
          <p:xfrm>
            <a:off x="4572000" y="3717032"/>
            <a:ext cx="2299634" cy="5040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1196" name="Equation" r:id="rId6" imgW="1168200" imgH="253800" progId="">
                    <p:embed/>
                  </p:oleObj>
                </mc:Choice>
                <mc:Fallback>
                  <p:oleObj name="Equation" r:id="rId6" imgW="1168200" imgH="253800" progId="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72000" y="3717032"/>
                          <a:ext cx="2299634" cy="5040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oup 15"/>
          <p:cNvGrpSpPr/>
          <p:nvPr/>
        </p:nvGrpSpPr>
        <p:grpSpPr>
          <a:xfrm>
            <a:off x="1475656" y="5013176"/>
            <a:ext cx="6336704" cy="1704385"/>
            <a:chOff x="1475656" y="5013176"/>
            <a:chExt cx="6336704" cy="1704385"/>
          </a:xfrm>
        </p:grpSpPr>
        <p:sp>
          <p:nvSpPr>
            <p:cNvPr id="9" name="Right Brace 8"/>
            <p:cNvSpPr/>
            <p:nvPr/>
          </p:nvSpPr>
          <p:spPr>
            <a:xfrm rot="5400000">
              <a:off x="4249959" y="2310881"/>
              <a:ext cx="500066" cy="5904656"/>
            </a:xfrm>
            <a:prstGeom prst="rightBrace">
              <a:avLst>
                <a:gd name="adj1" fmla="val 61016"/>
                <a:gd name="adj2" fmla="val 50000"/>
              </a:avLst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475656" y="5517232"/>
              <a:ext cx="6336704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400" dirty="0" smtClean="0">
                  <a:solidFill>
                    <a:srgbClr val="FF0000"/>
                  </a:solidFill>
                  <a:cs typeface="Arial" pitchFamily="34" charset="0"/>
                </a:rPr>
                <a:t>Each docid can be recovered independently</a:t>
              </a:r>
            </a:p>
            <a:p>
              <a:r>
                <a:rPr lang="en-US" sz="2400" dirty="0" smtClean="0">
                  <a:solidFill>
                    <a:srgbClr val="FF0000"/>
                  </a:solidFill>
                  <a:cs typeface="Arial" pitchFamily="34" charset="0"/>
                </a:rPr>
                <a:t>and no communication between GPU threads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1043608" y="1556792"/>
            <a:ext cx="7200800" cy="10801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cs typeface="Arial" pitchFamily="34" charset="0"/>
              </a:rPr>
              <a:t>After decoding, if every docid can be recovered independently, we can surpass fastest scan operation</a:t>
            </a:r>
            <a:endParaRPr lang="en-US" altLang="zh-CN" sz="2800" dirty="0" smtClean="0">
              <a:cs typeface="Arial" pitchFamily="34" charset="0"/>
            </a:endParaRPr>
          </a:p>
        </p:txBody>
      </p:sp>
      <p:graphicFrame>
        <p:nvGraphicFramePr>
          <p:cNvPr id="14" name="Object 9"/>
          <p:cNvGraphicFramePr>
            <a:graphicFrameLocks noChangeAspect="1"/>
          </p:cNvGraphicFramePr>
          <p:nvPr/>
        </p:nvGraphicFramePr>
        <p:xfrm>
          <a:off x="1907704" y="2878138"/>
          <a:ext cx="5326063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197" name="Equation" r:id="rId8" imgW="2476440" imgH="253800" progId="">
                  <p:embed/>
                </p:oleObj>
              </mc:Choice>
              <mc:Fallback>
                <p:oleObj name="Equation" r:id="rId8" imgW="2476440" imgH="25380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878138"/>
                        <a:ext cx="5326063" cy="550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日期占位符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B8B332-34F6-4525-A4C6-EFE7BDEAE457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17" name="灯片编号占位符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24</a:t>
            </a:fld>
            <a:endParaRPr lang="fr-FR" altLang="zh-CN"/>
          </a:p>
        </p:txBody>
      </p:sp>
      <p:sp>
        <p:nvSpPr>
          <p:cNvPr id="18" name="圆角矩形 17"/>
          <p:cNvSpPr/>
          <p:nvPr/>
        </p:nvSpPr>
        <p:spPr>
          <a:xfrm>
            <a:off x="785786" y="2143116"/>
            <a:ext cx="7929618" cy="2643206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Another advantage is that: it can be easily combined with intersection. When searching a </a:t>
            </a:r>
            <a:r>
              <a:rPr lang="en-US" altLang="zh-CN" sz="2800" dirty="0" err="1" smtClean="0"/>
              <a:t>docid</a:t>
            </a:r>
            <a:r>
              <a:rPr lang="en-US" altLang="zh-CN" sz="2800" dirty="0" smtClean="0"/>
              <a:t> in a list or segment, it is not necessary to decompress all the </a:t>
            </a:r>
            <a:r>
              <a:rPr lang="en-US" altLang="zh-CN" sz="2800" dirty="0" err="1" smtClean="0"/>
              <a:t>docids</a:t>
            </a:r>
            <a:r>
              <a:rPr lang="en-US" altLang="zh-CN" sz="2800" dirty="0" smtClean="0"/>
              <a:t>, only decompress the </a:t>
            </a:r>
            <a:r>
              <a:rPr lang="en-US" altLang="zh-CN" sz="2800" dirty="0" err="1" smtClean="0"/>
              <a:t>docids</a:t>
            </a:r>
            <a:r>
              <a:rPr lang="en-US" altLang="zh-CN" sz="2800" dirty="0" smtClean="0"/>
              <a:t> that is looked up on the fly.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4000" dirty="0" smtClean="0">
                <a:latin typeface="+mj-lt"/>
              </a:rPr>
              <a:t>Linear Regression (De)Compression (cont.)</a:t>
            </a:r>
            <a:endParaRPr lang="en-US" altLang="zh-CN" sz="4000" dirty="0">
              <a:latin typeface="+mj-lt"/>
            </a:endParaRPr>
          </a:p>
        </p:txBody>
      </p:sp>
      <p:cxnSp>
        <p:nvCxnSpPr>
          <p:cNvPr id="4" name="直接箭头连接符 7"/>
          <p:cNvCxnSpPr/>
          <p:nvPr/>
        </p:nvCxnSpPr>
        <p:spPr>
          <a:xfrm>
            <a:off x="1640960" y="5805264"/>
            <a:ext cx="600075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8"/>
          <p:cNvCxnSpPr/>
          <p:nvPr/>
        </p:nvCxnSpPr>
        <p:spPr>
          <a:xfrm rot="16200000" flipV="1">
            <a:off x="-439192" y="3711057"/>
            <a:ext cx="4176465" cy="1195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9"/>
          <p:cNvCxnSpPr/>
          <p:nvPr/>
        </p:nvCxnSpPr>
        <p:spPr>
          <a:xfrm flipV="1">
            <a:off x="1285875" y="1843113"/>
            <a:ext cx="4214813" cy="4000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926702" y="3645024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707904" y="4005064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616898" y="4941168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923928" y="3212976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499992" y="3068960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716016" y="2060848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78529" name="Object 13"/>
          <p:cNvGraphicFramePr>
            <a:graphicFrameLocks noChangeAspect="1"/>
          </p:cNvGraphicFramePr>
          <p:nvPr/>
        </p:nvGraphicFramePr>
        <p:xfrm>
          <a:off x="5389016" y="2060848"/>
          <a:ext cx="1919288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531" name="Equation" r:id="rId3" imgW="1168200" imgH="253800" progId="">
                  <p:embed/>
                </p:oleObj>
              </mc:Choice>
              <mc:Fallback>
                <p:oleObj name="Equation" r:id="rId3" imgW="1168200" imgH="253800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9016" y="2060848"/>
                        <a:ext cx="1919288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 rot="10800000">
            <a:off x="971600" y="2996952"/>
            <a:ext cx="461665" cy="64376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 smtClean="0"/>
              <a:t>docid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 rot="16200000">
            <a:off x="4307316" y="5858230"/>
            <a:ext cx="461665" cy="64376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 smtClean="0"/>
              <a:t>index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4644008" y="4077072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2103484" y="3651738"/>
            <a:ext cx="6573542" cy="1287150"/>
            <a:chOff x="2103484" y="3651738"/>
            <a:chExt cx="6573542" cy="1287150"/>
          </a:xfrm>
        </p:grpSpPr>
        <p:sp>
          <p:nvSpPr>
            <p:cNvPr id="44" name="Right Brace 43"/>
            <p:cNvSpPr/>
            <p:nvPr/>
          </p:nvSpPr>
          <p:spPr>
            <a:xfrm rot="2763842">
              <a:off x="3832019" y="1923203"/>
              <a:ext cx="500066" cy="3957135"/>
            </a:xfrm>
            <a:prstGeom prst="rightBrace">
              <a:avLst>
                <a:gd name="adj1" fmla="val 61016"/>
                <a:gd name="adj2" fmla="val 50000"/>
              </a:avLst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Process 44"/>
            <p:cNvSpPr/>
            <p:nvPr/>
          </p:nvSpPr>
          <p:spPr>
            <a:xfrm>
              <a:off x="4500562" y="3714752"/>
              <a:ext cx="4176464" cy="1224136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smtClean="0">
                  <a:solidFill>
                    <a:schemeClr val="bg1"/>
                  </a:solidFill>
                  <a:cs typeface="Arial" pitchFamily="34" charset="0"/>
                </a:rPr>
                <a:t>Convert the vertical deviations to non-negative integers so that they can be compressed using </a:t>
              </a:r>
              <a:r>
                <a:rPr lang="en-US" b="1" dirty="0" err="1" smtClean="0">
                  <a:solidFill>
                    <a:schemeClr val="bg1"/>
                  </a:solidFill>
                  <a:cs typeface="Arial" pitchFamily="34" charset="0"/>
                </a:rPr>
                <a:t>PFor</a:t>
              </a:r>
              <a:r>
                <a:rPr lang="en-US" b="1" dirty="0" smtClean="0">
                  <a:solidFill>
                    <a:schemeClr val="bg1"/>
                  </a:solidFill>
                  <a:cs typeface="Arial" pitchFamily="34" charset="0"/>
                </a:rPr>
                <a:t> algorithm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907704" y="2133650"/>
            <a:ext cx="2847662" cy="2798640"/>
            <a:chOff x="1907704" y="2133650"/>
            <a:chExt cx="2847662" cy="2798640"/>
          </a:xfrm>
        </p:grpSpPr>
        <p:grpSp>
          <p:nvGrpSpPr>
            <p:cNvPr id="46" name="Group 45"/>
            <p:cNvGrpSpPr/>
            <p:nvPr/>
          </p:nvGrpSpPr>
          <p:grpSpPr>
            <a:xfrm>
              <a:off x="2627784" y="2133650"/>
              <a:ext cx="2127582" cy="2798640"/>
              <a:chOff x="2627784" y="2133650"/>
              <a:chExt cx="2127582" cy="2798640"/>
            </a:xfrm>
          </p:grpSpPr>
          <p:cxnSp>
            <p:nvCxnSpPr>
              <p:cNvPr id="15" name="Straight Arrow Connector 14"/>
              <p:cNvCxnSpPr/>
              <p:nvPr/>
            </p:nvCxnSpPr>
            <p:spPr>
              <a:xfrm rot="16200000" flipH="1">
                <a:off x="2718834" y="3969854"/>
                <a:ext cx="495178" cy="7290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>
              <a:xfrm rot="16200000" flipH="1">
                <a:off x="3474847" y="3744952"/>
                <a:ext cx="495178" cy="7290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/>
              <p:nvPr/>
            </p:nvCxnSpPr>
            <p:spPr>
              <a:xfrm rot="16200000" flipH="1">
                <a:off x="2455848" y="4753064"/>
                <a:ext cx="351162" cy="7290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 rot="16200000" flipH="1">
                <a:off x="4364060" y="2916860"/>
                <a:ext cx="279154" cy="7290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 rot="5400000">
                <a:off x="4538945" y="2348483"/>
                <a:ext cx="431254" cy="1588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48" name="Rounded Rectangular Callout 47"/>
            <p:cNvSpPr/>
            <p:nvPr/>
          </p:nvSpPr>
          <p:spPr>
            <a:xfrm>
              <a:off x="1907704" y="2204864"/>
              <a:ext cx="2088232" cy="792088"/>
            </a:xfrm>
            <a:prstGeom prst="wedgeRoundRectCallout">
              <a:avLst>
                <a:gd name="adj1" fmla="val 6510"/>
                <a:gd name="adj2" fmla="val 123885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smtClean="0">
                  <a:solidFill>
                    <a:schemeClr val="bg1"/>
                  </a:solidFill>
                  <a:cs typeface="Arial" pitchFamily="34" charset="0"/>
                </a:rPr>
                <a:t>Vertical Deviations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0" y="2046278"/>
            <a:ext cx="5059366" cy="3025796"/>
            <a:chOff x="0" y="2046278"/>
            <a:chExt cx="5059366" cy="3025796"/>
          </a:xfrm>
        </p:grpSpPr>
        <p:sp>
          <p:nvSpPr>
            <p:cNvPr id="28" name="矩形 27"/>
            <p:cNvSpPr/>
            <p:nvPr/>
          </p:nvSpPr>
          <p:spPr>
            <a:xfrm>
              <a:off x="2357422" y="4500570"/>
              <a:ext cx="571504" cy="571504"/>
            </a:xfrm>
            <a:prstGeom prst="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矩形 28"/>
            <p:cNvSpPr/>
            <p:nvPr/>
          </p:nvSpPr>
          <p:spPr>
            <a:xfrm>
              <a:off x="2643174" y="3643314"/>
              <a:ext cx="571504" cy="571504"/>
            </a:xfrm>
            <a:prstGeom prst="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矩形 29"/>
            <p:cNvSpPr/>
            <p:nvPr/>
          </p:nvSpPr>
          <p:spPr>
            <a:xfrm>
              <a:off x="3428992" y="3500438"/>
              <a:ext cx="571504" cy="571504"/>
            </a:xfrm>
            <a:prstGeom prst="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矩形 30"/>
            <p:cNvSpPr/>
            <p:nvPr/>
          </p:nvSpPr>
          <p:spPr>
            <a:xfrm>
              <a:off x="3714744" y="2941634"/>
              <a:ext cx="571504" cy="571504"/>
            </a:xfrm>
            <a:prstGeom prst="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4487862" y="2046278"/>
              <a:ext cx="571504" cy="571504"/>
            </a:xfrm>
            <a:prstGeom prst="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矩形 33"/>
            <p:cNvSpPr/>
            <p:nvPr/>
          </p:nvSpPr>
          <p:spPr>
            <a:xfrm>
              <a:off x="4214810" y="2643182"/>
              <a:ext cx="571504" cy="571504"/>
            </a:xfrm>
            <a:prstGeom prst="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Cloud 23"/>
            <p:cNvSpPr/>
            <p:nvPr/>
          </p:nvSpPr>
          <p:spPr>
            <a:xfrm>
              <a:off x="0" y="3071810"/>
              <a:ext cx="2714612" cy="1297854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Each </a:t>
              </a:r>
              <a:r>
                <a:rPr lang="en-US" b="1" dirty="0" err="1" smtClean="0"/>
                <a:t>docid</a:t>
              </a:r>
              <a:r>
                <a:rPr lang="en-US" b="1" dirty="0" smtClean="0"/>
                <a:t> is decompressed by a GPU thread independently</a:t>
              </a:r>
              <a:endParaRPr lang="en-US" b="1" dirty="0"/>
            </a:p>
          </p:txBody>
        </p:sp>
      </p:grpSp>
      <p:sp>
        <p:nvSpPr>
          <p:cNvPr id="36" name="日期占位符 3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54B012-56A0-42D9-96AB-FB8589EF0D39}" type="datetime1">
              <a:rPr lang="fr-FR" altLang="zh-CN" smtClean="0"/>
              <a:pPr>
                <a:defRPr/>
              </a:pPr>
              <a:t>01/09/2011</a:t>
            </a:fld>
            <a:endParaRPr lang="fr-FR" altLang="zh-CN" dirty="0"/>
          </a:p>
        </p:txBody>
      </p:sp>
      <p:sp>
        <p:nvSpPr>
          <p:cNvPr id="37" name="灯片编号占位符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25</a:t>
            </a:fld>
            <a:endParaRPr lang="fr-FR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600" dirty="0" smtClean="0">
                <a:latin typeface="+mj-lt"/>
                <a:cs typeface="+mj-cs"/>
              </a:rPr>
              <a:t>Performing linear regression globally and then performing  segmentation to obtain better local fluctuation ranges (</a:t>
            </a:r>
            <a:r>
              <a:rPr lang="en-US" altLang="zh-CN" sz="2600" dirty="0" err="1" smtClean="0">
                <a:latin typeface="+mj-lt"/>
                <a:cs typeface="+mj-cs"/>
              </a:rPr>
              <a:t>LRCSeg</a:t>
            </a:r>
            <a:r>
              <a:rPr lang="en-US" altLang="zh-CN" sz="2600" dirty="0" smtClean="0">
                <a:latin typeface="+mj-lt"/>
                <a:cs typeface="+mj-cs"/>
              </a:rPr>
              <a:t>).</a:t>
            </a:r>
          </a:p>
          <a:p>
            <a:r>
              <a:rPr lang="en-US" altLang="zh-CN" sz="2600" dirty="0" smtClean="0">
                <a:latin typeface="+mj-lt"/>
                <a:cs typeface="+mj-cs"/>
              </a:rPr>
              <a:t>Performing even segmentation first, then performing linear regression compression for each segment (</a:t>
            </a:r>
            <a:r>
              <a:rPr lang="en-US" altLang="zh-CN" sz="2600" dirty="0" err="1" smtClean="0">
                <a:latin typeface="+mj-lt"/>
                <a:cs typeface="+mj-cs"/>
              </a:rPr>
              <a:t>SegLRC</a:t>
            </a:r>
            <a:r>
              <a:rPr lang="en-US" altLang="zh-CN" sz="2600" dirty="0" smtClean="0">
                <a:latin typeface="+mj-lt"/>
                <a:cs typeface="+mj-cs"/>
              </a:rPr>
              <a:t>).</a:t>
            </a:r>
          </a:p>
          <a:p>
            <a:pPr lvl="1"/>
            <a:r>
              <a:rPr lang="en-US" altLang="zh-CN" sz="2200" dirty="0" smtClean="0">
                <a:latin typeface="+mj-lt"/>
                <a:cs typeface="+mj-cs"/>
              </a:rPr>
              <a:t>HS_LRC (First Hash Segmentation, and LRC)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4000" dirty="0" smtClean="0">
                <a:latin typeface="+mj-lt"/>
              </a:rPr>
              <a:t>Optimization for Compression Ratio</a:t>
            </a:r>
            <a:endParaRPr lang="zh-CN" altLang="en-US" sz="4000" dirty="0" smtClean="0">
              <a:latin typeface="+mj-lt"/>
            </a:endParaRPr>
          </a:p>
        </p:txBody>
      </p:sp>
      <p:pic>
        <p:nvPicPr>
          <p:cNvPr id="4" name="图片 23" descr="新建 BMP 图像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2631" y="4218009"/>
            <a:ext cx="5362575" cy="235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A7FDD9-9BBC-4EE9-9174-E3CAAE326F83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26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内容占位符 2"/>
          <p:cNvSpPr>
            <a:spLocks noGrp="1"/>
          </p:cNvSpPr>
          <p:nvPr>
            <p:ph idx="1"/>
          </p:nvPr>
        </p:nvSpPr>
        <p:spPr bwMode="auto">
          <a:xfrm>
            <a:off x="428625" y="1428750"/>
            <a:ext cx="8229600" cy="452596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Background and Preliminaries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Parallel Architecture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Lists Intersection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Index Compression</a:t>
            </a:r>
          </a:p>
          <a:p>
            <a:pPr>
              <a:defRPr/>
            </a:pPr>
            <a:r>
              <a:rPr lang="en-US" altLang="zh-CN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Experimental Results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Conclusion</a:t>
            </a:r>
          </a:p>
        </p:txBody>
      </p:sp>
      <p:sp>
        <p:nvSpPr>
          <p:cNvPr id="20482" name="标题 2"/>
          <p:cNvSpPr>
            <a:spLocks noGrp="1"/>
          </p:cNvSpPr>
          <p:nvPr>
            <p:ph type="title"/>
          </p:nvPr>
        </p:nvSpPr>
        <p:spPr bwMode="auto">
          <a:xfrm>
            <a:off x="500063" y="285750"/>
            <a:ext cx="7400925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zh-CN" dirty="0" smtClean="0">
                <a:latin typeface="+mj-lt"/>
              </a:rPr>
              <a:t>Outline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43FDE9-BCD4-4818-A898-660E6E6EAB24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27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099" name="标题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  <a:normAutofit/>
          </a:bodyPr>
          <a:lstStyle/>
          <a:p>
            <a:r>
              <a:rPr lang="en-US" altLang="zh-CN" dirty="0" smtClean="0">
                <a:latin typeface="+mj-lt"/>
              </a:rPr>
              <a:t>Environment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A7CE01-6F85-43D8-A958-F27662EAEDF0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28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600" dirty="0" smtClean="0">
                <a:latin typeface="+mn-lt"/>
                <a:cs typeface="Arial" pitchFamily="34" charset="0"/>
              </a:rPr>
              <a:t>TREC GOV</a:t>
            </a:r>
          </a:p>
          <a:p>
            <a:pPr lvl="1"/>
            <a:r>
              <a:rPr lang="en-US" altLang="zh-CN" sz="2600" dirty="0" smtClean="0">
                <a:latin typeface="+mn-lt"/>
                <a:cs typeface="Arial" pitchFamily="34" charset="0"/>
              </a:rPr>
              <a:t>1053372 html documents</a:t>
            </a:r>
          </a:p>
          <a:p>
            <a:pPr lvl="1"/>
            <a:r>
              <a:rPr lang="en-US" altLang="zh-CN" sz="2600" dirty="0" smtClean="0">
                <a:latin typeface="+mn-lt"/>
                <a:cs typeface="Arial" pitchFamily="34" charset="0"/>
              </a:rPr>
              <a:t>Query: Terabyte 2006, 100,000 Queries</a:t>
            </a:r>
          </a:p>
          <a:p>
            <a:r>
              <a:rPr lang="en-US" altLang="zh-CN" sz="2600" dirty="0" smtClean="0">
                <a:latin typeface="+mn-lt"/>
                <a:cs typeface="Arial" pitchFamily="34" charset="0"/>
              </a:rPr>
              <a:t>TREC GOV2</a:t>
            </a:r>
          </a:p>
          <a:p>
            <a:pPr lvl="1"/>
            <a:r>
              <a:rPr lang="en-US" altLang="zh-CN" sz="2600" dirty="0" smtClean="0">
                <a:latin typeface="+mn-lt"/>
                <a:cs typeface="Arial" pitchFamily="34" charset="0"/>
              </a:rPr>
              <a:t>5038710 html documents</a:t>
            </a:r>
          </a:p>
          <a:p>
            <a:pPr lvl="1"/>
            <a:r>
              <a:rPr lang="en-US" altLang="zh-CN" sz="2600" dirty="0" smtClean="0">
                <a:latin typeface="+mn-lt"/>
                <a:cs typeface="Arial" pitchFamily="34" charset="0"/>
              </a:rPr>
              <a:t>Query: Terabyte 2006, 100,000 Queries</a:t>
            </a:r>
          </a:p>
          <a:p>
            <a:r>
              <a:rPr lang="en-US" altLang="zh-CN" sz="2600" dirty="0" err="1" smtClean="0">
                <a:latin typeface="+mn-lt"/>
                <a:cs typeface="Arial" pitchFamily="34" charset="0"/>
              </a:rPr>
              <a:t>Baidu</a:t>
            </a:r>
            <a:r>
              <a:rPr lang="en-US" altLang="zh-CN" sz="2600" dirty="0" smtClean="0">
                <a:latin typeface="+mn-lt"/>
                <a:cs typeface="Arial" pitchFamily="34" charset="0"/>
              </a:rPr>
              <a:t> dataset (BD)</a:t>
            </a:r>
          </a:p>
          <a:p>
            <a:pPr lvl="1"/>
            <a:r>
              <a:rPr lang="en-US" altLang="zh-CN" sz="2600" dirty="0" smtClean="0">
                <a:latin typeface="+mn-lt"/>
                <a:cs typeface="Arial" pitchFamily="34" charset="0"/>
              </a:rPr>
              <a:t>15749656 html documents crawled in 2009</a:t>
            </a:r>
          </a:p>
          <a:p>
            <a:pPr lvl="1"/>
            <a:r>
              <a:rPr lang="en-US" altLang="zh-CN" sz="2600" dirty="0" smtClean="0">
                <a:latin typeface="+mn-lt"/>
                <a:cs typeface="Arial" pitchFamily="34" charset="0"/>
              </a:rPr>
              <a:t>Query: </a:t>
            </a:r>
            <a:r>
              <a:rPr lang="en-US" altLang="zh-CN" sz="2600" dirty="0" err="1" smtClean="0">
                <a:latin typeface="+mn-lt"/>
                <a:cs typeface="Arial" pitchFamily="34" charset="0"/>
              </a:rPr>
              <a:t>Baidu</a:t>
            </a:r>
            <a:r>
              <a:rPr lang="en-US" altLang="zh-CN" sz="2600" dirty="0" smtClean="0">
                <a:latin typeface="+mn-lt"/>
                <a:cs typeface="Arial" pitchFamily="34" charset="0"/>
              </a:rPr>
              <a:t> 2009 query set, 33337 queries</a:t>
            </a:r>
            <a:endParaRPr lang="zh-CN" altLang="en-US" sz="2600" dirty="0" smtClean="0">
              <a:latin typeface="+mn-lt"/>
              <a:cs typeface="Arial" pitchFamily="34" charset="0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latin typeface="+mj-lt"/>
              </a:rPr>
              <a:t>Dataset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FECB06-E022-4EEB-9C34-0715CE507E9C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29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内容占位符 2"/>
          <p:cNvSpPr>
            <a:spLocks noGrp="1"/>
          </p:cNvSpPr>
          <p:nvPr>
            <p:ph idx="1"/>
          </p:nvPr>
        </p:nvSpPr>
        <p:spPr bwMode="auto">
          <a:xfrm>
            <a:off x="428625" y="1428750"/>
            <a:ext cx="8229600" cy="452596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zh-CN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Background and Preliminaries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Parallel Architecture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Lists Intersection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Index Compression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Experimental Results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Conclusion</a:t>
            </a:r>
          </a:p>
        </p:txBody>
      </p:sp>
      <p:sp>
        <p:nvSpPr>
          <p:cNvPr id="20482" name="标题 2"/>
          <p:cNvSpPr>
            <a:spLocks noGrp="1"/>
          </p:cNvSpPr>
          <p:nvPr>
            <p:ph type="title"/>
          </p:nvPr>
        </p:nvSpPr>
        <p:spPr bwMode="auto">
          <a:xfrm>
            <a:off x="500063" y="285750"/>
            <a:ext cx="7400925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>
                <a:latin typeface="+mj-lt"/>
              </a:rPr>
              <a:t>Outline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AE889B-AC76-429A-940E-A43535D1C030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3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标题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615238" cy="11541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  <a:normAutofit fontScale="90000"/>
          </a:bodyPr>
          <a:lstStyle/>
          <a:p>
            <a:r>
              <a:rPr lang="en-US" altLang="zh-CN" dirty="0" smtClean="0">
                <a:latin typeface="+mj-lt"/>
              </a:rPr>
              <a:t>Throughput (Intersection of uncompressed lists)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3789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789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789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pic>
        <p:nvPicPr>
          <p:cNvPr id="2938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340768"/>
            <a:ext cx="8352928" cy="5441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9" name="Group 28"/>
          <p:cNvGrpSpPr/>
          <p:nvPr/>
        </p:nvGrpSpPr>
        <p:grpSpPr>
          <a:xfrm>
            <a:off x="971600" y="3284984"/>
            <a:ext cx="3456384" cy="1584176"/>
            <a:chOff x="971600" y="3284984"/>
            <a:chExt cx="3456384" cy="1584176"/>
          </a:xfrm>
        </p:grpSpPr>
        <p:cxnSp>
          <p:nvCxnSpPr>
            <p:cNvPr id="13" name="Straight Arrow Connector 12"/>
            <p:cNvCxnSpPr>
              <a:stCxn id="17" idx="2"/>
            </p:cNvCxnSpPr>
            <p:nvPr/>
          </p:nvCxnSpPr>
          <p:spPr>
            <a:xfrm rot="16200000" flipH="1">
              <a:off x="2807804" y="3248980"/>
              <a:ext cx="864096" cy="237626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7" name="Flowchart: Process 16"/>
            <p:cNvSpPr/>
            <p:nvPr/>
          </p:nvSpPr>
          <p:spPr>
            <a:xfrm>
              <a:off x="971600" y="3284984"/>
              <a:ext cx="2160240" cy="720080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 smtClean="0"/>
                <a:t>Interpolation Search is  worse than binary search.</a:t>
              </a:r>
              <a:endParaRPr lang="en-US" sz="1400" b="1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763688" y="2420888"/>
            <a:ext cx="2952328" cy="1728192"/>
            <a:chOff x="1835696" y="2348880"/>
            <a:chExt cx="2952328" cy="1728192"/>
          </a:xfrm>
        </p:grpSpPr>
        <p:sp>
          <p:nvSpPr>
            <p:cNvPr id="19" name="Flowchart: Process 18"/>
            <p:cNvSpPr/>
            <p:nvPr/>
          </p:nvSpPr>
          <p:spPr>
            <a:xfrm>
              <a:off x="1835696" y="2348880"/>
              <a:ext cx="2304256" cy="720080"/>
            </a:xfrm>
            <a:prstGeom prst="flowChartProcess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 smtClean="0"/>
                <a:t>Linear Regression is a better than binary search.</a:t>
              </a:r>
              <a:endParaRPr lang="en-US" sz="1400" b="1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rot="16200000" flipH="1">
              <a:off x="3887924" y="3176972"/>
              <a:ext cx="1008112" cy="792088"/>
            </a:xfrm>
            <a:prstGeom prst="straightConnector1">
              <a:avLst/>
            </a:prstGeom>
            <a:ln w="28575">
              <a:solidFill>
                <a:srgbClr val="92D050"/>
              </a:solidFill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5076056" y="2132856"/>
            <a:ext cx="1872208" cy="1368152"/>
            <a:chOff x="4932040" y="2132856"/>
            <a:chExt cx="1872208" cy="1368152"/>
          </a:xfrm>
        </p:grpSpPr>
        <p:sp>
          <p:nvSpPr>
            <p:cNvPr id="22" name="Flowchart: Process 21"/>
            <p:cNvSpPr/>
            <p:nvPr/>
          </p:nvSpPr>
          <p:spPr>
            <a:xfrm>
              <a:off x="5076056" y="2132856"/>
              <a:ext cx="1728192" cy="720080"/>
            </a:xfrm>
            <a:prstGeom prst="flowChartProcess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 smtClean="0"/>
                <a:t>Hash Segmentation performs the best!</a:t>
              </a:r>
              <a:endParaRPr lang="en-US" sz="1400" b="1" dirty="0"/>
            </a:p>
          </p:txBody>
        </p:sp>
        <p:cxnSp>
          <p:nvCxnSpPr>
            <p:cNvPr id="23" name="Straight Arrow Connector 22"/>
            <p:cNvCxnSpPr>
              <a:stCxn id="22" idx="2"/>
            </p:cNvCxnSpPr>
            <p:nvPr/>
          </p:nvCxnSpPr>
          <p:spPr>
            <a:xfrm rot="5400000">
              <a:off x="5112060" y="2672916"/>
              <a:ext cx="648072" cy="1008112"/>
            </a:xfrm>
            <a:prstGeom prst="straightConnector1">
              <a:avLst/>
            </a:prstGeom>
            <a:ln w="28575">
              <a:solidFill>
                <a:srgbClr val="00B0F0"/>
              </a:solidFill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8" name="日期占位符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DC762B-830E-470E-822D-2F99EB4BC86D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21" name="灯片编号占位符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30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标题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615238" cy="11541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  <a:normAutofit/>
          </a:bodyPr>
          <a:lstStyle/>
          <a:p>
            <a:r>
              <a:rPr lang="en-US" altLang="zh-CN" dirty="0" smtClean="0">
                <a:latin typeface="+mj-lt"/>
              </a:rPr>
              <a:t>Compression Ratio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3993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994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994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pic>
        <p:nvPicPr>
          <p:cNvPr id="29184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333144"/>
            <a:ext cx="7560840" cy="5201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9" name="Group 18"/>
          <p:cNvGrpSpPr/>
          <p:nvPr/>
        </p:nvGrpSpPr>
        <p:grpSpPr>
          <a:xfrm>
            <a:off x="3275062" y="3789040"/>
            <a:ext cx="1873796" cy="1584970"/>
            <a:chOff x="3275062" y="3789040"/>
            <a:chExt cx="1873796" cy="1584970"/>
          </a:xfrm>
        </p:grpSpPr>
        <p:cxnSp>
          <p:nvCxnSpPr>
            <p:cNvPr id="14" name="Straight Arrow Connector 13"/>
            <p:cNvCxnSpPr/>
            <p:nvPr/>
          </p:nvCxnSpPr>
          <p:spPr>
            <a:xfrm rot="5400000">
              <a:off x="2482974" y="4581128"/>
              <a:ext cx="1584970" cy="794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rot="5400000">
              <a:off x="4464782" y="4689140"/>
              <a:ext cx="1367358" cy="794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组合 16"/>
          <p:cNvGrpSpPr/>
          <p:nvPr/>
        </p:nvGrpSpPr>
        <p:grpSpPr>
          <a:xfrm>
            <a:off x="1285852" y="500042"/>
            <a:ext cx="8072494" cy="2500330"/>
            <a:chOff x="1285852" y="500042"/>
            <a:chExt cx="8072494" cy="2500330"/>
          </a:xfrm>
        </p:grpSpPr>
        <p:sp>
          <p:nvSpPr>
            <p:cNvPr id="11" name="矩形 10"/>
            <p:cNvSpPr/>
            <p:nvPr/>
          </p:nvSpPr>
          <p:spPr>
            <a:xfrm>
              <a:off x="1285852" y="2143116"/>
              <a:ext cx="7072362" cy="857256"/>
            </a:xfrm>
            <a:prstGeom prst="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Oval Callout 21"/>
            <p:cNvSpPr/>
            <p:nvPr/>
          </p:nvSpPr>
          <p:spPr>
            <a:xfrm>
              <a:off x="5857884" y="500042"/>
              <a:ext cx="3500462" cy="1224136"/>
            </a:xfrm>
            <a:prstGeom prst="wedgeEllipseCallout">
              <a:avLst>
                <a:gd name="adj1" fmla="val -22748"/>
                <a:gd name="adj2" fmla="val 8117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d-gap based methods have better compression ratio</a:t>
              </a:r>
              <a:endParaRPr lang="en-US" sz="2000" b="1" dirty="0"/>
            </a:p>
          </p:txBody>
        </p:sp>
      </p:grpSp>
      <p:sp>
        <p:nvSpPr>
          <p:cNvPr id="13" name="日期占位符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68DBB8-632F-42E5-A37E-E043E576150F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31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标题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615238" cy="11541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  <a:normAutofit/>
          </a:bodyPr>
          <a:lstStyle/>
          <a:p>
            <a:r>
              <a:rPr lang="en-US" altLang="zh-CN" dirty="0" smtClean="0">
                <a:latin typeface="+mj-lt"/>
              </a:rPr>
              <a:t>Decompression Speed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4096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4096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pic>
        <p:nvPicPr>
          <p:cNvPr id="2795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1441374"/>
            <a:ext cx="8137548" cy="5130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1" name="组合 10"/>
          <p:cNvGrpSpPr/>
          <p:nvPr/>
        </p:nvGrpSpPr>
        <p:grpSpPr>
          <a:xfrm>
            <a:off x="285720" y="428604"/>
            <a:ext cx="8358246" cy="2928958"/>
            <a:chOff x="285720" y="428604"/>
            <a:chExt cx="8358246" cy="2928958"/>
          </a:xfrm>
        </p:grpSpPr>
        <p:sp>
          <p:nvSpPr>
            <p:cNvPr id="9" name="矩形 8"/>
            <p:cNvSpPr/>
            <p:nvPr/>
          </p:nvSpPr>
          <p:spPr>
            <a:xfrm>
              <a:off x="1714480" y="2214554"/>
              <a:ext cx="6929486" cy="1143008"/>
            </a:xfrm>
            <a:prstGeom prst="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Oval Callout 21"/>
            <p:cNvSpPr/>
            <p:nvPr/>
          </p:nvSpPr>
          <p:spPr>
            <a:xfrm>
              <a:off x="285720" y="428604"/>
              <a:ext cx="2232248" cy="1224136"/>
            </a:xfrm>
            <a:prstGeom prst="wedgeEllipseCallout">
              <a:avLst>
                <a:gd name="adj1" fmla="val 26957"/>
                <a:gd name="adj2" fmla="val 9569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Faster than d-gap based methods</a:t>
              </a:r>
              <a:endParaRPr lang="en-US" sz="2000" b="1" dirty="0"/>
            </a:p>
          </p:txBody>
        </p:sp>
      </p:grp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8524CF-D2A0-4080-BECE-F96C6EBA0977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32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标题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615238" cy="11541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  <a:normAutofit/>
          </a:bodyPr>
          <a:lstStyle/>
          <a:p>
            <a:r>
              <a:rPr lang="en-US" altLang="zh-CN" dirty="0" smtClean="0">
                <a:latin typeface="+mj-lt"/>
              </a:rPr>
              <a:t>Speedup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4198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4199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80228B-71A8-426A-B63F-0BD6D82F4AB7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33</a:t>
            </a:fld>
            <a:endParaRPr lang="fr-FR" altLang="zh-CN"/>
          </a:p>
        </p:txBody>
      </p:sp>
      <p:pic>
        <p:nvPicPr>
          <p:cNvPr id="2816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2420888"/>
            <a:ext cx="7041752" cy="3558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矩形 10"/>
          <p:cNvSpPr/>
          <p:nvPr/>
        </p:nvSpPr>
        <p:spPr>
          <a:xfrm>
            <a:off x="1043608" y="1700808"/>
            <a:ext cx="58326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Compared with an optimized CPU version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标题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615238" cy="11541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  <a:normAutofit/>
          </a:bodyPr>
          <a:lstStyle/>
          <a:p>
            <a:r>
              <a:rPr lang="en-US" altLang="zh-CN" dirty="0" smtClean="0">
                <a:latin typeface="+mj-lt"/>
              </a:rPr>
              <a:t>Speedup (cont.)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4198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4199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80228B-71A8-426A-B63F-0BD6D82F4AB7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34</a:t>
            </a:fld>
            <a:endParaRPr lang="fr-FR" altLang="zh-CN"/>
          </a:p>
        </p:txBody>
      </p:sp>
      <p:pic>
        <p:nvPicPr>
          <p:cNvPr id="2805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2048" y="2204864"/>
            <a:ext cx="8388424" cy="295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内容占位符 2"/>
          <p:cNvSpPr>
            <a:spLocks noGrp="1"/>
          </p:cNvSpPr>
          <p:nvPr>
            <p:ph idx="1"/>
          </p:nvPr>
        </p:nvSpPr>
        <p:spPr bwMode="auto">
          <a:xfrm>
            <a:off x="428625" y="1428750"/>
            <a:ext cx="8229600" cy="452596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Background and Preliminaries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Parallel Architecture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Lists Intersection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Index Compression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Experimental Results</a:t>
            </a:r>
          </a:p>
          <a:p>
            <a:pPr>
              <a:defRPr/>
            </a:pPr>
            <a:r>
              <a:rPr lang="en-US" altLang="zh-CN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Conclusion</a:t>
            </a:r>
          </a:p>
        </p:txBody>
      </p:sp>
      <p:sp>
        <p:nvSpPr>
          <p:cNvPr id="20482" name="标题 2"/>
          <p:cNvSpPr>
            <a:spLocks noGrp="1"/>
          </p:cNvSpPr>
          <p:nvPr>
            <p:ph type="title"/>
          </p:nvPr>
        </p:nvSpPr>
        <p:spPr bwMode="auto">
          <a:xfrm>
            <a:off x="500063" y="285750"/>
            <a:ext cx="7400925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zh-CN" dirty="0" smtClean="0">
                <a:latin typeface="+mj-lt"/>
              </a:rPr>
              <a:t>Outline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5F50D1-5C72-4F13-AF3F-293B2C3137B9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35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标题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zh-CN" dirty="0" smtClean="0">
                <a:latin typeface="+mj-lt"/>
              </a:rPr>
              <a:t>Conclusion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112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 bwMode="auto">
          <a:xfrm>
            <a:off x="428625" y="1428750"/>
            <a:ext cx="8229600" cy="452596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zh-CN" dirty="0" smtClean="0">
                <a:latin typeface="+mn-lt"/>
                <a:cs typeface="Arial" pitchFamily="34" charset="0"/>
              </a:rPr>
              <a:t>Lists intersection</a:t>
            </a:r>
          </a:p>
          <a:p>
            <a:pPr lvl="1">
              <a:defRPr/>
            </a:pPr>
            <a:r>
              <a:rPr lang="en-US" altLang="zh-CN" dirty="0" smtClean="0">
                <a:latin typeface="+mn-lt"/>
                <a:cs typeface="Arial" pitchFamily="34" charset="0"/>
              </a:rPr>
              <a:t>Linear Regression (LR)</a:t>
            </a:r>
          </a:p>
          <a:p>
            <a:pPr lvl="1">
              <a:defRPr/>
            </a:pPr>
            <a:r>
              <a:rPr lang="en-US" altLang="zh-CN" dirty="0" smtClean="0">
                <a:latin typeface="+mn-lt"/>
                <a:cs typeface="Arial" pitchFamily="34" charset="0"/>
              </a:rPr>
              <a:t>Hash  Segmentation (HS)</a:t>
            </a:r>
          </a:p>
          <a:p>
            <a:pPr>
              <a:defRPr/>
            </a:pPr>
            <a:r>
              <a:rPr lang="en-US" altLang="zh-CN" dirty="0" smtClean="0">
                <a:latin typeface="+mn-lt"/>
                <a:cs typeface="Arial" pitchFamily="34" charset="0"/>
              </a:rPr>
              <a:t>Index compression</a:t>
            </a:r>
          </a:p>
          <a:p>
            <a:pPr lvl="1">
              <a:defRPr/>
            </a:pPr>
            <a:r>
              <a:rPr lang="en-US" altLang="zh-CN" dirty="0" smtClean="0">
                <a:latin typeface="+mn-lt"/>
                <a:cs typeface="Arial" pitchFamily="34" charset="0"/>
              </a:rPr>
              <a:t>Linear Regression Compression (LRC)</a:t>
            </a:r>
          </a:p>
          <a:p>
            <a:pPr lvl="2">
              <a:defRPr/>
            </a:pPr>
            <a:endParaRPr lang="en-US" altLang="zh-CN" dirty="0" smtClean="0">
              <a:latin typeface="+mn-lt"/>
              <a:cs typeface="Arial" pitchFamily="34" charset="0"/>
            </a:endParaRPr>
          </a:p>
          <a:p>
            <a:pPr>
              <a:buNone/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63704F-35CB-4E18-BC15-05460DA3AD6A}" type="datetime1">
              <a:rPr lang="fr-FR" altLang="zh-CN" smtClean="0"/>
              <a:pPr>
                <a:defRPr/>
              </a:pPr>
              <a:t>01/09/2011</a:t>
            </a:fld>
            <a:endParaRPr lang="fr-FR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36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标题 2"/>
          <p:cNvSpPr>
            <a:spLocks noGrp="1"/>
          </p:cNvSpPr>
          <p:nvPr>
            <p:ph type="title"/>
          </p:nvPr>
        </p:nvSpPr>
        <p:spPr bwMode="auto">
          <a:xfrm>
            <a:off x="1571604" y="2214563"/>
            <a:ext cx="5929354" cy="11430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altLang="zh-CN" dirty="0" smtClean="0">
                <a:latin typeface="+mj-lt"/>
              </a:rPr>
              <a:t>Thank you for your attention!</a:t>
            </a:r>
            <a:br>
              <a:rPr lang="en-US" altLang="zh-CN" dirty="0" smtClean="0">
                <a:latin typeface="+mj-lt"/>
              </a:rPr>
            </a:br>
            <a:r>
              <a:rPr lang="en-US" altLang="zh-CN" dirty="0" smtClean="0">
                <a:latin typeface="+mj-lt"/>
              </a:rPr>
              <a:t>Question and Answer!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F02F43-6832-4617-9752-47C41DE0B7CC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37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内容占位符 2"/>
          <p:cNvSpPr>
            <a:spLocks noGrp="1"/>
          </p:cNvSpPr>
          <p:nvPr>
            <p:ph idx="1"/>
          </p:nvPr>
        </p:nvSpPr>
        <p:spPr bwMode="auto">
          <a:xfrm>
            <a:off x="428625" y="1428750"/>
            <a:ext cx="8229600" cy="452596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2400" dirty="0" smtClean="0">
                <a:latin typeface="+mj-lt"/>
              </a:rPr>
              <a:t>When a query “</a:t>
            </a:r>
            <a:r>
              <a:rPr lang="en-US" sz="2400" i="1" dirty="0" smtClean="0">
                <a:solidFill>
                  <a:srgbClr val="FF0000"/>
                </a:solidFill>
                <a:latin typeface="+mj-lt"/>
              </a:rPr>
              <a:t>Seattle VLDB 2011</a:t>
            </a:r>
            <a:r>
              <a:rPr lang="en-US" sz="2400" dirty="0" smtClean="0">
                <a:latin typeface="+mj-lt"/>
              </a:rPr>
              <a:t>” submitted to the search engine</a:t>
            </a:r>
          </a:p>
          <a:p>
            <a:pPr>
              <a:defRPr/>
            </a:pPr>
            <a:endParaRPr lang="en-US" altLang="zh-CN" sz="2800" dirty="0" smtClean="0">
              <a:latin typeface="+mn-lt"/>
              <a:cs typeface="Arial" pitchFamily="34" charset="0"/>
            </a:endParaRPr>
          </a:p>
        </p:txBody>
      </p:sp>
      <p:sp>
        <p:nvSpPr>
          <p:cNvPr id="20482" name="标题 2"/>
          <p:cNvSpPr>
            <a:spLocks noGrp="1"/>
          </p:cNvSpPr>
          <p:nvPr>
            <p:ph type="title"/>
          </p:nvPr>
        </p:nvSpPr>
        <p:spPr bwMode="auto">
          <a:xfrm>
            <a:off x="500063" y="285750"/>
            <a:ext cx="7400925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  <a:normAutofit fontScale="90000"/>
          </a:bodyPr>
          <a:lstStyle/>
          <a:p>
            <a:r>
              <a:rPr lang="en-US" altLang="zh-CN" dirty="0" smtClean="0">
                <a:latin typeface="+mj-lt"/>
                <a:ea typeface="Adobe 黑体 Std R" pitchFamily="34" charset="-122"/>
              </a:rPr>
              <a:t>Query Processing in Search Engine</a:t>
            </a:r>
            <a:endParaRPr lang="zh-CN" altLang="en-US" dirty="0" smtClean="0">
              <a:latin typeface="+mj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27584" y="2996952"/>
            <a:ext cx="7772400" cy="1568216"/>
            <a:chOff x="2857488" y="4022806"/>
            <a:chExt cx="7772400" cy="1568216"/>
          </a:xfrm>
          <a:noFill/>
        </p:grpSpPr>
        <p:sp>
          <p:nvSpPr>
            <p:cNvPr id="6" name="Rectangle 11"/>
            <p:cNvSpPr>
              <a:spLocks noChangeArrowheads="1"/>
            </p:cNvSpPr>
            <p:nvPr/>
          </p:nvSpPr>
          <p:spPr bwMode="auto">
            <a:xfrm>
              <a:off x="2857488" y="4071942"/>
              <a:ext cx="7772400" cy="1477328"/>
            </a:xfrm>
            <a:prstGeom prst="rect">
              <a:avLst/>
            </a:prstGeom>
            <a:grpFill/>
            <a:ln>
              <a:solidFill>
                <a:schemeClr val="bg1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just"/>
              <a:r>
                <a:rPr lang="en-US" altLang="zh-CN" b="1" i="1" dirty="0" smtClean="0">
                  <a:latin typeface="Arial" pitchFamily="34" charset="0"/>
                  <a:cs typeface="Arial" pitchFamily="34" charset="0"/>
                </a:rPr>
                <a:t>Seattle</a:t>
              </a:r>
              <a:r>
                <a:rPr lang="en-US" altLang="zh-CN" b="1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altLang="zh-CN" b="1" dirty="0" smtClean="0"/>
                <a:t>3, 16, 17, 24, 111, 127, 156, 777</a:t>
              </a:r>
              <a:r>
                <a:rPr lang="en-US" altLang="zh-CN" b="1" dirty="0"/>
                <a:t>, 11437</a:t>
              </a:r>
              <a:r>
                <a:rPr lang="en-US" altLang="zh-CN" b="1" dirty="0" smtClean="0"/>
                <a:t>,…, 12457</a:t>
              </a:r>
              <a:endParaRPr lang="en-US" altLang="zh-CN" b="1" dirty="0"/>
            </a:p>
            <a:p>
              <a:pPr algn="just"/>
              <a:endParaRPr lang="en-US" altLang="zh-CN" b="1" dirty="0" smtClean="0"/>
            </a:p>
            <a:p>
              <a:pPr algn="just"/>
              <a:r>
                <a:rPr lang="en-US" altLang="zh-CN" b="1" i="1" dirty="0" smtClean="0">
                  <a:latin typeface="Arial" pitchFamily="34" charset="0"/>
                  <a:cs typeface="Arial" pitchFamily="34" charset="0"/>
                </a:rPr>
                <a:t>VLDB</a:t>
              </a:r>
              <a:r>
                <a:rPr lang="en-US" altLang="zh-CN" b="1" dirty="0" smtClean="0">
                  <a:latin typeface="Arial" pitchFamily="34" charset="0"/>
                  <a:cs typeface="Arial" pitchFamily="34" charset="0"/>
                </a:rPr>
                <a:t>     </a:t>
              </a:r>
              <a:r>
                <a:rPr lang="en-US" altLang="zh-CN" b="1" dirty="0" smtClean="0"/>
                <a:t>15, 16, 17, 24, 88, 97,100, 156, 1234</a:t>
              </a:r>
              <a:r>
                <a:rPr lang="en-US" altLang="zh-CN" b="1" dirty="0"/>
                <a:t>, 4356, </a:t>
              </a:r>
              <a:r>
                <a:rPr lang="en-US" altLang="zh-CN" b="1" dirty="0" smtClean="0"/>
                <a:t>…,12457</a:t>
              </a:r>
            </a:p>
            <a:p>
              <a:pPr algn="just"/>
              <a:endParaRPr lang="en-US" altLang="zh-CN" b="1" dirty="0" smtClean="0"/>
            </a:p>
            <a:p>
              <a:pPr algn="just"/>
              <a:r>
                <a:rPr lang="en-US" altLang="zh-CN" b="1" i="1" dirty="0" smtClean="0">
                  <a:latin typeface="Arial" pitchFamily="34" charset="0"/>
                  <a:cs typeface="Arial" pitchFamily="34" charset="0"/>
                </a:rPr>
                <a:t>2011</a:t>
              </a:r>
              <a:r>
                <a:rPr lang="en-US" altLang="zh-CN" b="1" dirty="0" smtClean="0">
                  <a:latin typeface="Arial" pitchFamily="34" charset="0"/>
                  <a:cs typeface="Arial" pitchFamily="34" charset="0"/>
                </a:rPr>
                <a:t>       </a:t>
              </a:r>
              <a:r>
                <a:rPr lang="en-US" altLang="zh-CN" b="1" dirty="0" smtClean="0"/>
                <a:t>16, 29, 88, 97, 112, 156,4356, 8712, …,12457, 22888</a:t>
              </a:r>
              <a:endParaRPr lang="en-US" altLang="zh-CN" b="1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787450" y="4022806"/>
              <a:ext cx="5671973" cy="500066"/>
            </a:xfrm>
            <a:prstGeom prst="rect">
              <a:avLst/>
            </a:prstGeom>
            <a:grpFill/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815822" y="4586330"/>
              <a:ext cx="5643602" cy="500066"/>
            </a:xfrm>
            <a:prstGeom prst="rect">
              <a:avLst/>
            </a:prstGeom>
            <a:grpFill/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793592" y="5162394"/>
              <a:ext cx="5643602" cy="428628"/>
            </a:xfrm>
            <a:prstGeom prst="rect">
              <a:avLst/>
            </a:prstGeom>
            <a:grpFill/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7"/>
          <p:cNvGrpSpPr/>
          <p:nvPr/>
        </p:nvGrpSpPr>
        <p:grpSpPr>
          <a:xfrm>
            <a:off x="500034" y="4149080"/>
            <a:ext cx="1368152" cy="1179701"/>
            <a:chOff x="768743" y="3181739"/>
            <a:chExt cx="1140128" cy="1306826"/>
          </a:xfrm>
        </p:grpSpPr>
        <p:sp>
          <p:nvSpPr>
            <p:cNvPr id="21" name="Rectangle 20"/>
            <p:cNvSpPr/>
            <p:nvPr/>
          </p:nvSpPr>
          <p:spPr>
            <a:xfrm>
              <a:off x="1083445" y="3181739"/>
              <a:ext cx="571505" cy="35719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68743" y="4079434"/>
              <a:ext cx="1140128" cy="409131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 Query Term</a:t>
              </a:r>
              <a:endParaRPr lang="en-US" dirty="0"/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rot="5400000" flipH="1" flipV="1">
              <a:off x="1131071" y="3865119"/>
              <a:ext cx="42862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1741458" y="2132856"/>
            <a:ext cx="5616624" cy="860106"/>
            <a:chOff x="1691680" y="2132856"/>
            <a:chExt cx="5616624" cy="860106"/>
          </a:xfrm>
        </p:grpSpPr>
        <p:sp>
          <p:nvSpPr>
            <p:cNvPr id="25" name="Right Brace 24"/>
            <p:cNvSpPr/>
            <p:nvPr/>
          </p:nvSpPr>
          <p:spPr>
            <a:xfrm rot="16200000">
              <a:off x="4249959" y="-65383"/>
              <a:ext cx="500066" cy="5616624"/>
            </a:xfrm>
            <a:prstGeom prst="rightBrace">
              <a:avLst>
                <a:gd name="adj1" fmla="val 61016"/>
                <a:gd name="adj2" fmla="val 50000"/>
              </a:avLst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442102" y="2132856"/>
              <a:ext cx="2016224" cy="369332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b="1" dirty="0" smtClean="0"/>
                <a:t>Sorted</a:t>
              </a:r>
              <a:r>
                <a:rPr lang="en-US" dirty="0" smtClean="0"/>
                <a:t> Inverted List</a:t>
              </a:r>
              <a:endParaRPr 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051720" y="4437112"/>
            <a:ext cx="1500167" cy="882266"/>
            <a:chOff x="2051720" y="4437112"/>
            <a:chExt cx="1500167" cy="882266"/>
          </a:xfrm>
        </p:grpSpPr>
        <p:sp>
          <p:nvSpPr>
            <p:cNvPr id="26" name="TextBox 25"/>
            <p:cNvSpPr txBox="1"/>
            <p:nvPr/>
          </p:nvSpPr>
          <p:spPr>
            <a:xfrm>
              <a:off x="2051720" y="4950046"/>
              <a:ext cx="1500167" cy="369332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Document ID</a:t>
              </a:r>
              <a:endParaRPr lang="en-US" dirty="0"/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rot="5400000" flipH="1" flipV="1">
              <a:off x="2448717" y="4688187"/>
              <a:ext cx="504056" cy="19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2699792" y="4725144"/>
            <a:ext cx="3456384" cy="1584177"/>
            <a:chOff x="4067944" y="4725145"/>
            <a:chExt cx="3456384" cy="1584177"/>
          </a:xfrm>
        </p:grpSpPr>
        <p:sp>
          <p:nvSpPr>
            <p:cNvPr id="35" name="Rectangle 34"/>
            <p:cNvSpPr/>
            <p:nvPr/>
          </p:nvSpPr>
          <p:spPr>
            <a:xfrm>
              <a:off x="4644008" y="5877272"/>
              <a:ext cx="288032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b="1" dirty="0" smtClean="0"/>
                <a:t>16, 156, …,12457</a:t>
              </a:r>
              <a:endParaRPr lang="en-US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499992" y="5805266"/>
              <a:ext cx="2304256" cy="50405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wn Arrow 37"/>
            <p:cNvSpPr/>
            <p:nvPr/>
          </p:nvSpPr>
          <p:spPr>
            <a:xfrm>
              <a:off x="5436096" y="4725145"/>
              <a:ext cx="330183" cy="576064"/>
            </a:xfrm>
            <a:prstGeom prst="downArrow">
              <a:avLst>
                <a:gd name="adj1" fmla="val 50000"/>
                <a:gd name="adj2" fmla="val 51897"/>
              </a:avLst>
            </a:prstGeom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67944" y="5373216"/>
              <a:ext cx="32880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Intersect all the 3 inverted lists</a:t>
              </a:r>
              <a:endParaRPr lang="en-US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283968" y="742932"/>
            <a:ext cx="4470862" cy="5472608"/>
            <a:chOff x="4283968" y="692696"/>
            <a:chExt cx="4470862" cy="5472608"/>
          </a:xfrm>
        </p:grpSpPr>
        <p:pic>
          <p:nvPicPr>
            <p:cNvPr id="153601" name="Picture 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83968" y="692696"/>
              <a:ext cx="4470862" cy="4182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" name="Bent-Up Arrow 30"/>
            <p:cNvSpPr/>
            <p:nvPr/>
          </p:nvSpPr>
          <p:spPr>
            <a:xfrm>
              <a:off x="5652120" y="5157192"/>
              <a:ext cx="1440160" cy="1008112"/>
            </a:xfrm>
            <a:prstGeom prst="bentUpArrow">
              <a:avLst>
                <a:gd name="adj1" fmla="val 28240"/>
                <a:gd name="adj2" fmla="val 35258"/>
                <a:gd name="adj3" fmla="val 39037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0070C0"/>
                  </a:solidFill>
                </a:rPr>
                <a:t>More Steps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C6C70E-8D21-4622-8ADB-212CA48C8D86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34" name="灯片编号占位符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4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Compressed lists…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33793" name="Object 2"/>
          <p:cNvGraphicFramePr>
            <a:graphicFrameLocks noChangeAspect="1"/>
          </p:cNvGraphicFramePr>
          <p:nvPr/>
        </p:nvGraphicFramePr>
        <p:xfrm>
          <a:off x="2818110" y="1484784"/>
          <a:ext cx="319405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66" name="Equation" r:id="rId4" imgW="1485720" imgH="253800" progId="">
                  <p:embed/>
                </p:oleObj>
              </mc:Choice>
              <mc:Fallback>
                <p:oleObj name="Equation" r:id="rId4" imgW="1485720" imgH="25380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8110" y="1484784"/>
                        <a:ext cx="3194050" cy="550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4" name="Object 9"/>
          <p:cNvGraphicFramePr>
            <a:graphicFrameLocks noChangeAspect="1"/>
          </p:cNvGraphicFramePr>
          <p:nvPr/>
        </p:nvGraphicFramePr>
        <p:xfrm>
          <a:off x="1478186" y="3068960"/>
          <a:ext cx="5326062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67" name="Equation" r:id="rId6" imgW="2476440" imgH="253800" progId="">
                  <p:embed/>
                </p:oleObj>
              </mc:Choice>
              <mc:Fallback>
                <p:oleObj name="Equation" r:id="rId6" imgW="2476440" imgH="25380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8186" y="3068960"/>
                        <a:ext cx="5326062" cy="550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8"/>
          <p:cNvGrpSpPr/>
          <p:nvPr/>
        </p:nvGrpSpPr>
        <p:grpSpPr>
          <a:xfrm>
            <a:off x="467544" y="2204864"/>
            <a:ext cx="3204444" cy="792088"/>
            <a:chOff x="467544" y="2204864"/>
            <a:chExt cx="3204444" cy="792088"/>
          </a:xfrm>
        </p:grpSpPr>
        <p:sp>
          <p:nvSpPr>
            <p:cNvPr id="12" name="Down Arrow 11"/>
            <p:cNvSpPr/>
            <p:nvPr/>
          </p:nvSpPr>
          <p:spPr>
            <a:xfrm>
              <a:off x="3203848" y="2276872"/>
              <a:ext cx="468140" cy="720080"/>
            </a:xfrm>
            <a:prstGeom prst="downArrow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67544" y="2204864"/>
              <a:ext cx="267252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First convert the </a:t>
              </a:r>
            </a:p>
            <a:p>
              <a:r>
                <a:rPr lang="en-US" dirty="0" smtClean="0"/>
                <a:t>inverted list to d-gap list</a:t>
              </a:r>
            </a:p>
          </p:txBody>
        </p:sp>
      </p:grpSp>
      <p:grpSp>
        <p:nvGrpSpPr>
          <p:cNvPr id="5" name="Group 20"/>
          <p:cNvGrpSpPr/>
          <p:nvPr/>
        </p:nvGrpSpPr>
        <p:grpSpPr>
          <a:xfrm>
            <a:off x="539552" y="3861048"/>
            <a:ext cx="3096344" cy="923330"/>
            <a:chOff x="539552" y="3861048"/>
            <a:chExt cx="3096344" cy="923330"/>
          </a:xfrm>
        </p:grpSpPr>
        <p:sp>
          <p:nvSpPr>
            <p:cNvPr id="8" name="Rectangle 7"/>
            <p:cNvSpPr/>
            <p:nvPr/>
          </p:nvSpPr>
          <p:spPr>
            <a:xfrm>
              <a:off x="539552" y="3861048"/>
              <a:ext cx="2376264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/>
                <a:t>Encoding algorithm such as </a:t>
              </a:r>
              <a:r>
                <a:rPr lang="en-US" dirty="0" err="1" smtClean="0"/>
                <a:t>PFor</a:t>
              </a:r>
              <a:r>
                <a:rPr lang="en-US" dirty="0" smtClean="0"/>
                <a:t> or </a:t>
              </a:r>
              <a:r>
                <a:rPr lang="en-US" dirty="0" err="1" smtClean="0"/>
                <a:t>VByte</a:t>
              </a:r>
              <a:endParaRPr lang="en-US" dirty="0"/>
            </a:p>
          </p:txBody>
        </p:sp>
        <p:sp>
          <p:nvSpPr>
            <p:cNvPr id="9" name="Down Arrow 8"/>
            <p:cNvSpPr/>
            <p:nvPr/>
          </p:nvSpPr>
          <p:spPr>
            <a:xfrm>
              <a:off x="3167756" y="3933056"/>
              <a:ext cx="468140" cy="720080"/>
            </a:xfrm>
            <a:prstGeom prst="downArrow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lowchart: Magnetic Disk 9"/>
          <p:cNvSpPr/>
          <p:nvPr/>
        </p:nvSpPr>
        <p:spPr>
          <a:xfrm>
            <a:off x="3275856" y="5157192"/>
            <a:ext cx="1944216" cy="1080120"/>
          </a:xfrm>
          <a:prstGeom prst="flowChartMagneticDisk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Compressed Inverted Index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67544" y="1340768"/>
            <a:ext cx="1872208" cy="6480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Compression</a:t>
            </a:r>
          </a:p>
          <a:p>
            <a:pPr algn="ctr"/>
            <a:r>
              <a:rPr lang="en-US" dirty="0" smtClean="0"/>
              <a:t>Scheme (offline)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6588224" y="1412776"/>
            <a:ext cx="2088232" cy="6480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Decompression</a:t>
            </a:r>
          </a:p>
          <a:p>
            <a:pPr algn="ctr"/>
            <a:r>
              <a:rPr lang="en-US" dirty="0" smtClean="0"/>
              <a:t>Scheme (online)</a:t>
            </a:r>
            <a:endParaRPr lang="en-US" dirty="0"/>
          </a:p>
        </p:txBody>
      </p:sp>
      <p:grpSp>
        <p:nvGrpSpPr>
          <p:cNvPr id="6" name="Group 21"/>
          <p:cNvGrpSpPr/>
          <p:nvPr/>
        </p:nvGrpSpPr>
        <p:grpSpPr>
          <a:xfrm>
            <a:off x="5111972" y="2204864"/>
            <a:ext cx="3667419" cy="720080"/>
            <a:chOff x="5111972" y="2204864"/>
            <a:chExt cx="3667419" cy="720080"/>
          </a:xfrm>
        </p:grpSpPr>
        <p:sp>
          <p:nvSpPr>
            <p:cNvPr id="15" name="Down Arrow 14"/>
            <p:cNvSpPr/>
            <p:nvPr/>
          </p:nvSpPr>
          <p:spPr>
            <a:xfrm rot="10800000">
              <a:off x="5111972" y="2204864"/>
              <a:ext cx="468140" cy="720080"/>
            </a:xfrm>
            <a:prstGeom prst="downArrow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940152" y="2278613"/>
              <a:ext cx="283923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Perform scan (prefix sum)</a:t>
              </a:r>
            </a:p>
            <a:p>
              <a:r>
                <a:rPr lang="en-US" dirty="0" smtClean="0"/>
                <a:t> to recover the original list</a:t>
              </a:r>
            </a:p>
          </p:txBody>
        </p:sp>
      </p:grpSp>
      <p:grpSp>
        <p:nvGrpSpPr>
          <p:cNvPr id="16" name="Group 19"/>
          <p:cNvGrpSpPr/>
          <p:nvPr/>
        </p:nvGrpSpPr>
        <p:grpSpPr>
          <a:xfrm>
            <a:off x="5111972" y="4005064"/>
            <a:ext cx="3348460" cy="720080"/>
            <a:chOff x="5111972" y="4005064"/>
            <a:chExt cx="3348460" cy="720080"/>
          </a:xfrm>
        </p:grpSpPr>
        <p:sp>
          <p:nvSpPr>
            <p:cNvPr id="11" name="Down Arrow 10"/>
            <p:cNvSpPr/>
            <p:nvPr/>
          </p:nvSpPr>
          <p:spPr>
            <a:xfrm rot="10800000">
              <a:off x="5111972" y="4005064"/>
              <a:ext cx="468140" cy="720080"/>
            </a:xfrm>
            <a:prstGeom prst="downArrow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084168" y="4149080"/>
              <a:ext cx="237626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/>
                <a:t>Decoding algorithm</a:t>
              </a:r>
              <a:endParaRPr lang="en-US" dirty="0"/>
            </a:p>
          </p:txBody>
        </p:sp>
      </p:grpSp>
      <p:grpSp>
        <p:nvGrpSpPr>
          <p:cNvPr id="19" name="Group 24"/>
          <p:cNvGrpSpPr/>
          <p:nvPr/>
        </p:nvGrpSpPr>
        <p:grpSpPr>
          <a:xfrm>
            <a:off x="4644008" y="1124744"/>
            <a:ext cx="4248472" cy="4968552"/>
            <a:chOff x="4644008" y="1052736"/>
            <a:chExt cx="4248472" cy="4968552"/>
          </a:xfrm>
        </p:grpSpPr>
        <p:sp>
          <p:nvSpPr>
            <p:cNvPr id="23" name="Rounded Rectangle 22"/>
            <p:cNvSpPr/>
            <p:nvPr/>
          </p:nvSpPr>
          <p:spPr>
            <a:xfrm>
              <a:off x="4644008" y="1052736"/>
              <a:ext cx="4248472" cy="4104456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Cloud 23"/>
            <p:cNvSpPr/>
            <p:nvPr/>
          </p:nvSpPr>
          <p:spPr>
            <a:xfrm>
              <a:off x="5580112" y="4509120"/>
              <a:ext cx="3024336" cy="1512168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Focus on optimizing online part…</a:t>
              </a:r>
              <a:endParaRPr lang="en-US" b="1" dirty="0"/>
            </a:p>
          </p:txBody>
        </p:sp>
      </p:grpSp>
      <p:grpSp>
        <p:nvGrpSpPr>
          <p:cNvPr id="20" name="Group 27"/>
          <p:cNvGrpSpPr/>
          <p:nvPr/>
        </p:nvGrpSpPr>
        <p:grpSpPr>
          <a:xfrm>
            <a:off x="4499992" y="2204864"/>
            <a:ext cx="4644008" cy="1800200"/>
            <a:chOff x="4499992" y="2204864"/>
            <a:chExt cx="4644008" cy="1800200"/>
          </a:xfrm>
        </p:grpSpPr>
        <p:sp>
          <p:nvSpPr>
            <p:cNvPr id="26" name="Oval 25"/>
            <p:cNvSpPr/>
            <p:nvPr/>
          </p:nvSpPr>
          <p:spPr>
            <a:xfrm>
              <a:off x="4499992" y="2204864"/>
              <a:ext cx="4644008" cy="86409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Cloud 26"/>
            <p:cNvSpPr/>
            <p:nvPr/>
          </p:nvSpPr>
          <p:spPr>
            <a:xfrm>
              <a:off x="5796136" y="2852936"/>
              <a:ext cx="2592288" cy="1152128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Especially this part…</a:t>
              </a:r>
              <a:endParaRPr lang="en-US" b="1" dirty="0"/>
            </a:p>
          </p:txBody>
        </p:sp>
      </p:grp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825D8B-FEA6-49BA-B74C-A3ADF64FB429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5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/>
          <a:lstStyle/>
          <a:p>
            <a:r>
              <a:rPr lang="en-US" altLang="zh-CN" b="1" dirty="0" smtClean="0"/>
              <a:t>Lists decompression and intersection </a:t>
            </a:r>
            <a:r>
              <a:rPr lang="en-US" altLang="zh-CN" dirty="0" smtClean="0"/>
              <a:t>occupy a significant part of CPU time in the process of queries </a:t>
            </a:r>
          </a:p>
          <a:p>
            <a:r>
              <a:rPr lang="en-US" altLang="zh-CN" dirty="0" smtClean="0"/>
              <a:t>The query traffic could be quite heavy</a:t>
            </a:r>
          </a:p>
          <a:p>
            <a:pPr lvl="1"/>
            <a:r>
              <a:rPr lang="en-US" altLang="zh-CN" dirty="0" smtClean="0"/>
              <a:t>Tens of thousands queries may arrive to one server in just one second</a:t>
            </a:r>
          </a:p>
          <a:p>
            <a:r>
              <a:rPr lang="en-US" altLang="zh-CN" dirty="0" smtClean="0"/>
              <a:t>Response time: the less the better</a:t>
            </a:r>
          </a:p>
          <a:p>
            <a:pPr lvl="1"/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755576" y="5373216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We will use GPU technology to solve the problem.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3D7A2E-71CC-440F-A883-06BFEC810886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6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GPU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Massive parallel computation power</a:t>
            </a:r>
          </a:p>
          <a:p>
            <a:pPr lvl="1"/>
            <a:r>
              <a:rPr lang="en-US" dirty="0" smtClean="0"/>
              <a:t>480 cores in NVIDIA GTX480</a:t>
            </a:r>
          </a:p>
          <a:p>
            <a:r>
              <a:rPr lang="en-US" dirty="0" smtClean="0"/>
              <a:t>32 threads are grouped into a warp which executes </a:t>
            </a:r>
            <a:r>
              <a:rPr lang="en-US" dirty="0" smtClean="0">
                <a:solidFill>
                  <a:srgbClr val="FF0000"/>
                </a:solidFill>
              </a:rPr>
              <a:t>one</a:t>
            </a:r>
            <a:r>
              <a:rPr lang="en-US" dirty="0" smtClean="0"/>
              <a:t> common instruction at a time </a:t>
            </a:r>
          </a:p>
          <a:p>
            <a:pPr lvl="1"/>
            <a:r>
              <a:rPr lang="en-US" dirty="0" smtClean="0"/>
              <a:t>Full efficiency is realized when all 32 threads of a warp agree on their execution path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6F31B5-F176-4885-8F6E-6FD99C627F94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7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内容占位符 2"/>
          <p:cNvSpPr>
            <a:spLocks noGrp="1"/>
          </p:cNvSpPr>
          <p:nvPr>
            <p:ph idx="1"/>
          </p:nvPr>
        </p:nvSpPr>
        <p:spPr bwMode="auto">
          <a:xfrm>
            <a:off x="428625" y="1428750"/>
            <a:ext cx="8229600" cy="452596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Background and Preliminaries</a:t>
            </a:r>
          </a:p>
          <a:p>
            <a:pPr>
              <a:defRPr/>
            </a:pPr>
            <a:r>
              <a:rPr lang="en-US" altLang="zh-CN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Parallel Architecture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Lists Intersection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Index Compression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Experimental Results</a:t>
            </a:r>
          </a:p>
          <a:p>
            <a:pPr>
              <a:defRPr/>
            </a:pPr>
            <a:r>
              <a:rPr lang="en-US" altLang="zh-CN" sz="2800" dirty="0" smtClean="0">
                <a:latin typeface="+mn-lt"/>
                <a:cs typeface="Arial" pitchFamily="34" charset="0"/>
              </a:rPr>
              <a:t>Conclusion</a:t>
            </a:r>
          </a:p>
        </p:txBody>
      </p:sp>
      <p:sp>
        <p:nvSpPr>
          <p:cNvPr id="20482" name="标题 2"/>
          <p:cNvSpPr>
            <a:spLocks noGrp="1"/>
          </p:cNvSpPr>
          <p:nvPr>
            <p:ph type="title"/>
          </p:nvPr>
        </p:nvSpPr>
        <p:spPr bwMode="auto">
          <a:xfrm>
            <a:off x="500063" y="285750"/>
            <a:ext cx="7400925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>
                <a:latin typeface="+mj-lt"/>
              </a:rPr>
              <a:t>Outline</a:t>
            </a:r>
            <a:endParaRPr lang="zh-CN" altLang="en-US" dirty="0" smtClean="0">
              <a:latin typeface="+mj-lt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9F7BB4-D085-464B-95D4-742CA6E660A0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9517C-FF87-42F3-9BF4-EDB38E5E2BBA}" type="slidenum">
              <a:rPr lang="fr-FR" altLang="zh-CN" smtClean="0"/>
              <a:pPr>
                <a:defRPr/>
              </a:pPr>
              <a:t>8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store the queries in a buffer at CPU end until sufficiently many (called a batch) are made, then process them simultaneously on the GPU in </a:t>
            </a:r>
            <a:r>
              <a:rPr lang="en-US" dirty="0" smtClean="0">
                <a:solidFill>
                  <a:srgbClr val="FF0000"/>
                </a:solidFill>
              </a:rPr>
              <a:t>one GPU kernel invocation</a:t>
            </a:r>
          </a:p>
          <a:p>
            <a:r>
              <a:rPr lang="en-US" altLang="zh-CN" dirty="0" smtClean="0"/>
              <a:t>We assume heavy query traffic and there are no delays due to buffering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20F3F9-692A-4A4F-9F7B-4AE0B15DEFEA}" type="datetime1">
              <a:rPr lang="fr-FR" altLang="zh-CN" smtClean="0"/>
              <a:pPr>
                <a:defRPr/>
              </a:pPr>
              <a:t>01/09/2011</a:t>
            </a:fld>
            <a:endParaRPr lang="fr-FR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DAE7C-55B8-4214-9E67-6F9C21E0A4A0}" type="slidenum">
              <a:rPr lang="fr-FR" altLang="zh-CN" smtClean="0"/>
              <a:pPr>
                <a:defRPr/>
              </a:pPr>
              <a:t>9</a:t>
            </a:fld>
            <a:endParaRPr lang="fr-FR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12152</TotalTime>
  <Words>1938</Words>
  <Application>Microsoft Office PowerPoint</Application>
  <PresentationFormat>On-screen Show (4:3)</PresentationFormat>
  <Paragraphs>455</Paragraphs>
  <Slides>37</Slides>
  <Notes>31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Office Theme</vt:lpstr>
      <vt:lpstr>Equation</vt:lpstr>
      <vt:lpstr>公式</vt:lpstr>
      <vt:lpstr>PowerPoint Presentation</vt:lpstr>
      <vt:lpstr>Outline</vt:lpstr>
      <vt:lpstr>Outline</vt:lpstr>
      <vt:lpstr>Query Processing in Search Engine</vt:lpstr>
      <vt:lpstr>For Compressed lists…</vt:lpstr>
      <vt:lpstr>Problem</vt:lpstr>
      <vt:lpstr>GPU Characteristics</vt:lpstr>
      <vt:lpstr>Outline</vt:lpstr>
      <vt:lpstr>Parallel Architecture</vt:lpstr>
      <vt:lpstr>Query Collection</vt:lpstr>
      <vt:lpstr>Batch Size</vt:lpstr>
      <vt:lpstr>Outline</vt:lpstr>
      <vt:lpstr>GPU Intersection algorithm</vt:lpstr>
      <vt:lpstr>GPU Intersection algorithm(cont.)</vt:lpstr>
      <vt:lpstr>Motivation</vt:lpstr>
      <vt:lpstr>Interpolation Search</vt:lpstr>
      <vt:lpstr>Linear Regression Approach</vt:lpstr>
      <vt:lpstr>Linear Regression Search</vt:lpstr>
      <vt:lpstr>Contraction ratio and Rxy2</vt:lpstr>
      <vt:lpstr>Hash Segmentation Approach</vt:lpstr>
      <vt:lpstr>Hash Segmentation Approach</vt:lpstr>
      <vt:lpstr>Outline</vt:lpstr>
      <vt:lpstr>D-gap Based (De)Compression</vt:lpstr>
      <vt:lpstr>Linear Regression (De)Compression</vt:lpstr>
      <vt:lpstr>Linear Regression (De)Compression (cont.)</vt:lpstr>
      <vt:lpstr>Optimization for Compression Ratio</vt:lpstr>
      <vt:lpstr>Outline</vt:lpstr>
      <vt:lpstr>Environment</vt:lpstr>
      <vt:lpstr>Dataset</vt:lpstr>
      <vt:lpstr>Throughput (Intersection of uncompressed lists)</vt:lpstr>
      <vt:lpstr>Compression Ratio</vt:lpstr>
      <vt:lpstr>Decompression Speed</vt:lpstr>
      <vt:lpstr>Speedup</vt:lpstr>
      <vt:lpstr>Speedup (cont.)</vt:lpstr>
      <vt:lpstr>Outline</vt:lpstr>
      <vt:lpstr>Conclusion</vt:lpstr>
      <vt:lpstr>Thank you for your attention! Question and Answer!</vt:lpstr>
    </vt:vector>
  </TitlesOfParts>
  <Company>NKU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Danado</dc:creator>
  <cp:lastModifiedBy>Windows User</cp:lastModifiedBy>
  <cp:revision>498</cp:revision>
  <dcterms:created xsi:type="dcterms:W3CDTF">2010-01-07T14:17:32Z</dcterms:created>
  <dcterms:modified xsi:type="dcterms:W3CDTF">2011-09-02T00:27:51Z</dcterms:modified>
</cp:coreProperties>
</file>