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74" r:id="rId3"/>
    <p:sldId id="275" r:id="rId4"/>
    <p:sldId id="258" r:id="rId5"/>
    <p:sldId id="259" r:id="rId6"/>
    <p:sldId id="260" r:id="rId7"/>
    <p:sldId id="261" r:id="rId8"/>
    <p:sldId id="263" r:id="rId9"/>
    <p:sldId id="269" r:id="rId10"/>
    <p:sldId id="276" r:id="rId11"/>
    <p:sldId id="304" r:id="rId12"/>
    <p:sldId id="300" r:id="rId13"/>
    <p:sldId id="301" r:id="rId14"/>
    <p:sldId id="302" r:id="rId15"/>
    <p:sldId id="303" r:id="rId16"/>
    <p:sldId id="305" r:id="rId17"/>
    <p:sldId id="277" r:id="rId18"/>
    <p:sldId id="262" r:id="rId19"/>
    <p:sldId id="284" r:id="rId20"/>
    <p:sldId id="287" r:id="rId21"/>
    <p:sldId id="288" r:id="rId22"/>
    <p:sldId id="310" r:id="rId23"/>
    <p:sldId id="293" r:id="rId24"/>
    <p:sldId id="306" r:id="rId25"/>
    <p:sldId id="289" r:id="rId26"/>
    <p:sldId id="295" r:id="rId27"/>
    <p:sldId id="296" r:id="rId28"/>
    <p:sldId id="297" r:id="rId29"/>
    <p:sldId id="290" r:id="rId30"/>
    <p:sldId id="279" r:id="rId31"/>
    <p:sldId id="268" r:id="rId32"/>
    <p:sldId id="272" r:id="rId33"/>
    <p:sldId id="273" r:id="rId34"/>
    <p:sldId id="298" r:id="rId35"/>
    <p:sldId id="280" r:id="rId36"/>
    <p:sldId id="291" r:id="rId37"/>
    <p:sldId id="299" r:id="rId38"/>
    <p:sldId id="307" r:id="rId39"/>
    <p:sldId id="308" r:id="rId40"/>
    <p:sldId id="309" r:id="rId41"/>
  </p:sldIdLst>
  <p:sldSz cx="9144000" cy="6858000" type="screen4x3"/>
  <p:notesSz cx="6858000" cy="91995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60" autoAdjust="0"/>
  </p:normalViewPr>
  <p:slideViewPr>
    <p:cSldViewPr>
      <p:cViewPr varScale="1">
        <p:scale>
          <a:sx n="70" d="100"/>
          <a:sy n="70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E-D\projects\GPUTx\result\pvld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E-D\projects\GPUTx\result\pvldb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SCE-D\projects\GPUTx\result\pvldb_temp.xls" TargetMode="External"/><Relationship Id="rId1" Type="http://schemas.openxmlformats.org/officeDocument/2006/relationships/image" Target="../media/image12.jpeg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CE-D\projects\GPUTx\result\revis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217607174103238"/>
          <c:y val="5.7060002916302199E-2"/>
          <c:w val="0.5535669291338573"/>
          <c:h val="0.7603780256634595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Branch!$B$3</c:f>
              <c:strCache>
                <c:ptCount val="1"/>
                <c:pt idx="0">
                  <c:v>Basic_L</c:v>
                </c:pt>
              </c:strCache>
            </c:strRef>
          </c:tx>
          <c:spPr>
            <a:ln>
              <a:prstDash val="dash"/>
            </a:ln>
          </c:spPr>
          <c:xVal>
            <c:numRef>
              <c:f>Branch!$A$4:$A$8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xVal>
          <c:yVal>
            <c:numRef>
              <c:f>Branch!$B$4:$B$8</c:f>
              <c:numCache>
                <c:formatCode>General</c:formatCode>
                <c:ptCount val="5"/>
                <c:pt idx="0">
                  <c:v>620596.87800547457</c:v>
                </c:pt>
                <c:pt idx="1">
                  <c:v>287498.19641201664</c:v>
                </c:pt>
                <c:pt idx="2">
                  <c:v>138420.16418464584</c:v>
                </c:pt>
                <c:pt idx="3">
                  <c:v>67942.931426187875</c:v>
                </c:pt>
                <c:pt idx="4">
                  <c:v>33653.372916374145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Branch!$C$3</c:f>
              <c:strCache>
                <c:ptCount val="1"/>
                <c:pt idx="0">
                  <c:v>Group_L</c:v>
                </c:pt>
              </c:strCache>
            </c:strRef>
          </c:tx>
          <c:spPr>
            <a:ln>
              <a:prstDash val="dash"/>
            </a:ln>
          </c:spPr>
          <c:xVal>
            <c:numRef>
              <c:f>Branch!$A$4:$A$8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xVal>
          <c:yVal>
            <c:numRef>
              <c:f>Branch!$C$4:$C$8</c:f>
              <c:numCache>
                <c:formatCode>General</c:formatCode>
                <c:ptCount val="5"/>
                <c:pt idx="0">
                  <c:v>383786.25185862975</c:v>
                </c:pt>
                <c:pt idx="1">
                  <c:v>240199.52181196044</c:v>
                </c:pt>
                <c:pt idx="2">
                  <c:v>166275.67888999009</c:v>
                </c:pt>
                <c:pt idx="3">
                  <c:v>119384.44898278671</c:v>
                </c:pt>
                <c:pt idx="4">
                  <c:v>80826.007361301134</c:v>
                </c:pt>
              </c:numCache>
            </c:numRef>
          </c:yVal>
          <c:smooth val="1"/>
        </c:ser>
        <c:ser>
          <c:idx val="3"/>
          <c:order val="2"/>
          <c:tx>
            <c:strRef>
              <c:f>Branch!$D$3</c:f>
              <c:strCache>
                <c:ptCount val="1"/>
                <c:pt idx="0">
                  <c:v>Basic_H</c:v>
                </c:pt>
              </c:strCache>
            </c:strRef>
          </c:tx>
          <c:marker>
            <c:symbol val="diamond"/>
            <c:size val="7"/>
          </c:marker>
          <c:xVal>
            <c:numRef>
              <c:f>Branch!$A$4:$A$8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xVal>
          <c:yVal>
            <c:numRef>
              <c:f>Branch!$D$4:$D$8</c:f>
              <c:numCache>
                <c:formatCode>General</c:formatCode>
                <c:ptCount val="5"/>
                <c:pt idx="0">
                  <c:v>19819.510927347903</c:v>
                </c:pt>
                <c:pt idx="1">
                  <c:v>9140.6504450404827</c:v>
                </c:pt>
                <c:pt idx="2">
                  <c:v>4386.8081067442026</c:v>
                </c:pt>
                <c:pt idx="3">
                  <c:v>2151.4232654381258</c:v>
                </c:pt>
                <c:pt idx="4">
                  <c:v>1065.2674087102284</c:v>
                </c:pt>
              </c:numCache>
            </c:numRef>
          </c:yVal>
          <c:smooth val="1"/>
        </c:ser>
        <c:ser>
          <c:idx val="4"/>
          <c:order val="3"/>
          <c:tx>
            <c:strRef>
              <c:f>Branch!$E$3</c:f>
              <c:strCache>
                <c:ptCount val="1"/>
                <c:pt idx="0">
                  <c:v>Group_H</c:v>
                </c:pt>
              </c:strCache>
            </c:strRef>
          </c:tx>
          <c:marker>
            <c:symbol val="square"/>
            <c:size val="7"/>
          </c:marker>
          <c:xVal>
            <c:numRef>
              <c:f>Branch!$A$4:$A$8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xVal>
          <c:yVal>
            <c:numRef>
              <c:f>Branch!$E$4:$E$8</c:f>
              <c:numCache>
                <c:formatCode>General</c:formatCode>
                <c:ptCount val="5"/>
                <c:pt idx="0">
                  <c:v>19442.286922139145</c:v>
                </c:pt>
                <c:pt idx="1">
                  <c:v>17466.789114115061</c:v>
                </c:pt>
                <c:pt idx="2">
                  <c:v>16193.1766961017</c:v>
                </c:pt>
                <c:pt idx="3">
                  <c:v>14672.298685920478</c:v>
                </c:pt>
                <c:pt idx="4">
                  <c:v>12912.126021096898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090304"/>
        <c:axId val="45658496"/>
      </c:scatterChart>
      <c:valAx>
        <c:axId val="25090304"/>
        <c:scaling>
          <c:logBase val="2"/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#Branches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45658496"/>
        <c:crosses val="autoZero"/>
        <c:crossBetween val="midCat"/>
      </c:valAx>
      <c:valAx>
        <c:axId val="45658496"/>
        <c:scaling>
          <c:logBase val="2"/>
          <c:orientation val="minMax"/>
        </c:scaling>
        <c:delete val="0"/>
        <c:axPos val="l"/>
        <c:majorGridlines>
          <c:spPr>
            <a:ln w="19050"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(ktps)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2509030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'Execution (Large)'!$D$11</c:f>
              <c:strCache>
                <c:ptCount val="1"/>
                <c:pt idx="0">
                  <c:v>TPL</c:v>
                </c:pt>
              </c:strCache>
            </c:strRef>
          </c:tx>
          <c:invertIfNegative val="0"/>
          <c:cat>
            <c:numRef>
              <c:f>'Execution (Large)'!$C$12:$C$16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cat>
          <c:val>
            <c:numRef>
              <c:f>'Execution (Large)'!$D$12:$D$16</c:f>
              <c:numCache>
                <c:formatCode>General</c:formatCode>
                <c:ptCount val="5"/>
                <c:pt idx="0">
                  <c:v>8419.3892872341276</c:v>
                </c:pt>
                <c:pt idx="1">
                  <c:v>7900.3654172160486</c:v>
                </c:pt>
                <c:pt idx="2">
                  <c:v>6964.2167484413012</c:v>
                </c:pt>
                <c:pt idx="3">
                  <c:v>5786.8831876599588</c:v>
                </c:pt>
                <c:pt idx="4">
                  <c:v>4652.4673538375355</c:v>
                </c:pt>
              </c:numCache>
            </c:numRef>
          </c:val>
        </c:ser>
        <c:ser>
          <c:idx val="1"/>
          <c:order val="1"/>
          <c:tx>
            <c:strRef>
              <c:f>'Execution (Large)'!$E$11</c:f>
              <c:strCache>
                <c:ptCount val="1"/>
                <c:pt idx="0">
                  <c:v>PART</c:v>
                </c:pt>
              </c:strCache>
            </c:strRef>
          </c:tx>
          <c:invertIfNegative val="0"/>
          <c:cat>
            <c:numRef>
              <c:f>'Execution (Large)'!$C$12:$C$16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cat>
          <c:val>
            <c:numRef>
              <c:f>'Execution (Large)'!$E$12:$E$16</c:f>
              <c:numCache>
                <c:formatCode>General</c:formatCode>
                <c:ptCount val="5"/>
                <c:pt idx="0">
                  <c:v>9460.7792000000009</c:v>
                </c:pt>
                <c:pt idx="1">
                  <c:v>10136.11</c:v>
                </c:pt>
                <c:pt idx="2">
                  <c:v>10162.19</c:v>
                </c:pt>
                <c:pt idx="3">
                  <c:v>9938.4249999999993</c:v>
                </c:pt>
                <c:pt idx="4">
                  <c:v>9661.33</c:v>
                </c:pt>
              </c:numCache>
            </c:numRef>
          </c:val>
        </c:ser>
        <c:ser>
          <c:idx val="2"/>
          <c:order val="2"/>
          <c:tx>
            <c:strRef>
              <c:f>'Execution (Large)'!$F$11</c:f>
              <c:strCache>
                <c:ptCount val="1"/>
                <c:pt idx="0">
                  <c:v>K-SET</c:v>
                </c:pt>
              </c:strCache>
            </c:strRef>
          </c:tx>
          <c:invertIfNegative val="0"/>
          <c:cat>
            <c:numRef>
              <c:f>'Execution (Large)'!$C$12:$C$16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</c:numCache>
            </c:numRef>
          </c:cat>
          <c:val>
            <c:numRef>
              <c:f>'Execution (Large)'!$F$12:$F$16</c:f>
              <c:numCache>
                <c:formatCode>General</c:formatCode>
                <c:ptCount val="5"/>
                <c:pt idx="0">
                  <c:v>10154.674999999999</c:v>
                </c:pt>
                <c:pt idx="1">
                  <c:v>10503.514499999999</c:v>
                </c:pt>
                <c:pt idx="2">
                  <c:v>10447.865</c:v>
                </c:pt>
                <c:pt idx="3">
                  <c:v>9983.7849999999999</c:v>
                </c:pt>
                <c:pt idx="4">
                  <c:v>9944.2167499999996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803968"/>
        <c:axId val="62805888"/>
      </c:barChart>
      <c:catAx>
        <c:axId val="62803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#Tx (million)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62805888"/>
        <c:crosses val="autoZero"/>
        <c:auto val="1"/>
        <c:lblAlgn val="ctr"/>
        <c:lblOffset val="100"/>
        <c:noMultiLvlLbl val="0"/>
      </c:catAx>
      <c:valAx>
        <c:axId val="62805888"/>
        <c:scaling>
          <c:orientation val="minMax"/>
        </c:scaling>
        <c:delete val="0"/>
        <c:axPos val="l"/>
        <c:majorGridlines>
          <c:spPr>
            <a:ln w="19050"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(ktps)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628039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All!$H$3</c:f>
              <c:strCache>
                <c:ptCount val="1"/>
                <c:pt idx="0">
                  <c:v>CPU (1 core)</c:v>
                </c:pt>
              </c:strCache>
            </c:strRef>
          </c:tx>
          <c:invertIfNegative val="0"/>
          <c:cat>
            <c:numRef>
              <c:f>All!$G$4:$G$7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cat>
          <c:val>
            <c:numRef>
              <c:f>All!$H$4:$H$7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All!$I$3</c:f>
              <c:strCache>
                <c:ptCount val="1"/>
                <c:pt idx="0">
                  <c:v>CPU (4 core)</c:v>
                </c:pt>
              </c:strCache>
            </c:strRef>
          </c:tx>
          <c:invertIfNegative val="0"/>
          <c:cat>
            <c:numRef>
              <c:f>All!$G$4:$G$7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cat>
          <c:val>
            <c:numRef>
              <c:f>All!$I$4:$I$7</c:f>
              <c:numCache>
                <c:formatCode>General</c:formatCode>
                <c:ptCount val="4"/>
                <c:pt idx="0">
                  <c:v>3.6</c:v>
                </c:pt>
                <c:pt idx="1">
                  <c:v>3.6</c:v>
                </c:pt>
                <c:pt idx="2">
                  <c:v>3.6</c:v>
                </c:pt>
                <c:pt idx="3">
                  <c:v>3.6</c:v>
                </c:pt>
              </c:numCache>
            </c:numRef>
          </c:val>
        </c:ser>
        <c:ser>
          <c:idx val="2"/>
          <c:order val="2"/>
          <c:tx>
            <c:strRef>
              <c:f>All!$J$3</c:f>
              <c:strCache>
                <c:ptCount val="1"/>
                <c:pt idx="0">
                  <c:v>GPU (1 core)</c:v>
                </c:pt>
              </c:strCache>
            </c:strRef>
          </c:tx>
          <c:invertIfNegative val="0"/>
          <c:cat>
            <c:numRef>
              <c:f>All!$G$4:$G$7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cat>
          <c:val>
            <c:numRef>
              <c:f>All!$J$4:$J$7</c:f>
              <c:numCache>
                <c:formatCode>General</c:formatCode>
                <c:ptCount val="4"/>
                <c:pt idx="0">
                  <c:v>0.25723472668810293</c:v>
                </c:pt>
                <c:pt idx="1">
                  <c:v>0.24441905431534539</c:v>
                </c:pt>
                <c:pt idx="2">
                  <c:v>0.25219914754693024</c:v>
                </c:pt>
                <c:pt idx="3">
                  <c:v>0.28985960413995809</c:v>
                </c:pt>
              </c:numCache>
            </c:numRef>
          </c:val>
        </c:ser>
        <c:ser>
          <c:idx val="3"/>
          <c:order val="3"/>
          <c:tx>
            <c:strRef>
              <c:f>All!$K$3</c:f>
              <c:strCache>
                <c:ptCount val="1"/>
                <c:pt idx="0">
                  <c:v>GPUTx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1"/>
              <a:srcRect/>
              <a:tile tx="0" ty="0" sx="100000" sy="100000" flip="none" algn="tl"/>
            </a:blipFill>
          </c:spPr>
          <c:invertIfNegative val="0"/>
          <c:pictureOptions>
            <c:pictureFormat val="stretch"/>
          </c:pictureOptions>
          <c:cat>
            <c:numRef>
              <c:f>All!$G$4:$G$7</c:f>
              <c:numCache>
                <c:formatCode>General</c:formatCode>
                <c:ptCount val="4"/>
                <c:pt idx="0">
                  <c:v>20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cat>
          <c:val>
            <c:numRef>
              <c:f>All!$K$4:$K$7</c:f>
              <c:numCache>
                <c:formatCode>General</c:formatCode>
                <c:ptCount val="4"/>
                <c:pt idx="0">
                  <c:v>14.194534432705559</c:v>
                </c:pt>
                <c:pt idx="1">
                  <c:v>14.152840402531201</c:v>
                </c:pt>
                <c:pt idx="2">
                  <c:v>13.679998258819262</c:v>
                </c:pt>
                <c:pt idx="3">
                  <c:v>15.215922016197117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839040"/>
        <c:axId val="62841216"/>
      </c:barChart>
      <c:catAx>
        <c:axId val="62839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Scale factor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62841216"/>
        <c:crosses val="autoZero"/>
        <c:auto val="1"/>
        <c:lblAlgn val="ctr"/>
        <c:lblOffset val="100"/>
        <c:noMultiLvlLbl val="0"/>
      </c:catAx>
      <c:valAx>
        <c:axId val="62841216"/>
        <c:scaling>
          <c:orientation val="minMax"/>
        </c:scaling>
        <c:delete val="0"/>
        <c:axPos val="l"/>
        <c:majorGridlines>
          <c:spPr>
            <a:ln w="19050"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throughput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5875"/>
        </c:spPr>
        <c:crossAx val="62839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635151445485371"/>
          <c:y val="0.30811949584982079"/>
          <c:w val="0.22157441998582295"/>
          <c:h val="0.3775157546930999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ResponseTime!$F$29</c:f>
              <c:strCache>
                <c:ptCount val="1"/>
              </c:strCache>
            </c:strRef>
          </c:tx>
          <c:xVal>
            <c:numRef>
              <c:f>ResponseTime!$D$30:$D$36</c:f>
              <c:numCache>
                <c:formatCode>General</c:formatCode>
                <c:ptCount val="7"/>
                <c:pt idx="0">
                  <c:v>47.8125</c:v>
                </c:pt>
                <c:pt idx="1">
                  <c:v>51.180555555555557</c:v>
                </c:pt>
                <c:pt idx="2">
                  <c:v>84.583333333333343</c:v>
                </c:pt>
                <c:pt idx="3">
                  <c:v>147.83333333333331</c:v>
                </c:pt>
                <c:pt idx="4">
                  <c:v>275.58823529411768</c:v>
                </c:pt>
                <c:pt idx="5">
                  <c:v>534.44444444444446</c:v>
                </c:pt>
                <c:pt idx="6">
                  <c:v>1068.8888888888889</c:v>
                </c:pt>
              </c:numCache>
            </c:numRef>
          </c:xVal>
          <c:yVal>
            <c:numRef>
              <c:f>ResponseTime!$E$30:$E$36</c:f>
              <c:numCache>
                <c:formatCode>General</c:formatCode>
                <c:ptCount val="7"/>
                <c:pt idx="0">
                  <c:v>400</c:v>
                </c:pt>
                <c:pt idx="1">
                  <c:v>900</c:v>
                </c:pt>
                <c:pt idx="2">
                  <c:v>1200</c:v>
                </c:pt>
                <c:pt idx="3">
                  <c:v>1500</c:v>
                </c:pt>
                <c:pt idx="4">
                  <c:v>1700</c:v>
                </c:pt>
                <c:pt idx="5">
                  <c:v>1800</c:v>
                </c:pt>
                <c:pt idx="6">
                  <c:v>1800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35936"/>
        <c:axId val="62558592"/>
      </c:scatterChart>
      <c:valAx>
        <c:axId val="62535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Response time (ms)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62558592"/>
        <c:crosses val="autoZero"/>
        <c:crossBetween val="midCat"/>
      </c:valAx>
      <c:valAx>
        <c:axId val="62558592"/>
        <c:scaling>
          <c:orientation val="minMax"/>
        </c:scaling>
        <c:delete val="0"/>
        <c:axPos val="l"/>
        <c:majorGridlines>
          <c:spPr>
            <a:ln w="19050"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 (ktps)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/>
        </c:spPr>
        <c:crossAx val="6253593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A3196-BF5A-426D-B712-A82D55BC6A64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5B813-65AA-4019-B78A-6E5DFECFB0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7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DDE98-AA8E-4897-B077-06D90F76AB07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9793"/>
            <a:ext cx="5486400" cy="4139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73666-B445-4705-BB8A-F90574925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07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Tx</a:t>
            </a:r>
            <a:r>
              <a:rPr lang="en-US" dirty="0" smtClean="0"/>
              <a:t> is the most important and advanced part of a database.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73666-B445-4705-BB8A-F9057492506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1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73666-B445-4705-BB8A-F9057492506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4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95C6-9E4C-49A5-BC66-A51585E995F3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4FC4-6E67-4705-B72A-21BEFED492CB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C628-6B9A-43C7-9278-AED642181E17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C234-576E-458D-ABFD-1D7ACB245E94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81ABC-4917-4B59-B05E-90D4B16643CB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1085-ED77-4A6C-A2B1-4331FC204E8C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20B60-7704-40AD-80EA-3A55F858F29A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288C-2C13-4071-9AB0-9FDB40AC6243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1A09-37ED-4CBC-BAF3-B50EE00DE635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8F79-50B3-4E31-A713-6EB725C4D5EF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54D5-2F64-4FA1-A2E1-39205CD73728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4880A-55B6-4C27-B657-FFEF2AF4450A}" type="datetime1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High-Throughput Transaction Executions on Graphics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Bingsheng He </a:t>
            </a:r>
            <a:r>
              <a:rPr lang="en-US" dirty="0" smtClean="0"/>
              <a:t>(NTU, Singapore)</a:t>
            </a:r>
          </a:p>
          <a:p>
            <a:r>
              <a:rPr lang="en-US" dirty="0" smtClean="0"/>
              <a:t>Jeffrey Xu Yu (CUHK)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3" descr="D:\VLDB2011\ntu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562600"/>
            <a:ext cx="2998573" cy="113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VLDB2011\CUHK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1"/>
            <a:ext cx="5649218" cy="982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b="1" dirty="0" smtClean="0"/>
              <a:t>System Overview</a:t>
            </a:r>
          </a:p>
          <a:p>
            <a:r>
              <a:rPr lang="en-US" dirty="0" smtClean="0"/>
              <a:t>Key Optimizations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en-SG" dirty="0" smtClean="0"/>
              <a:t>GPU offers massive </a:t>
            </a:r>
            <a:r>
              <a:rPr lang="en-SG" dirty="0"/>
              <a:t>thread parallelism in SPMD (Single Program Multiple Data) execution model</a:t>
            </a:r>
            <a:r>
              <a:rPr lang="en-SG" dirty="0" smtClean="0"/>
              <a:t>.</a:t>
            </a:r>
          </a:p>
          <a:p>
            <a:r>
              <a:rPr lang="en-US" dirty="0" smtClean="0"/>
              <a:t>Hardware capability </a:t>
            </a:r>
            <a:r>
              <a:rPr lang="en-US" b="1" dirty="0" smtClean="0"/>
              <a:t>!=</a:t>
            </a:r>
            <a:r>
              <a:rPr lang="en-US" dirty="0" smtClean="0"/>
              <a:t> Performance</a:t>
            </a:r>
            <a:endParaRPr lang="en-SG" dirty="0" smtClean="0"/>
          </a:p>
          <a:p>
            <a:pPr lvl="1"/>
            <a:r>
              <a:rPr lang="en-SG" i="1" dirty="0" smtClean="0"/>
              <a:t>Execution model</a:t>
            </a:r>
            <a:r>
              <a:rPr lang="en-SG" dirty="0" smtClean="0"/>
              <a:t>: Ad-hoc </a:t>
            </a:r>
            <a:r>
              <a:rPr lang="en-SG" dirty="0"/>
              <a:t>transaction execution causes severe underutilization of the GPU</a:t>
            </a:r>
            <a:r>
              <a:rPr lang="en-SG" dirty="0" smtClean="0"/>
              <a:t>.</a:t>
            </a:r>
          </a:p>
          <a:p>
            <a:pPr lvl="1"/>
            <a:r>
              <a:rPr lang="en-US" i="1" dirty="0" smtClean="0"/>
              <a:t>Branch divergence</a:t>
            </a:r>
            <a:r>
              <a:rPr lang="en-US" dirty="0" smtClean="0"/>
              <a:t>: There are usually multiple transaction types in the application. </a:t>
            </a:r>
            <a:endParaRPr lang="en-SG" dirty="0" smtClean="0"/>
          </a:p>
          <a:p>
            <a:pPr lvl="1"/>
            <a:r>
              <a:rPr lang="en-US" i="1" dirty="0" smtClean="0"/>
              <a:t>Concurrency control</a:t>
            </a:r>
            <a:r>
              <a:rPr lang="en-US" dirty="0" smtClean="0"/>
              <a:t>: </a:t>
            </a:r>
            <a:r>
              <a:rPr lang="en-SG" dirty="0" err="1" smtClean="0"/>
              <a:t>GPUTx</a:t>
            </a:r>
            <a:r>
              <a:rPr lang="en-SG" dirty="0" smtClean="0"/>
              <a:t> </a:t>
            </a:r>
            <a:r>
              <a:rPr lang="en-SG" dirty="0"/>
              <a:t>need to handle many small transactions with random reads and updates on the database. </a:t>
            </a:r>
            <a:endParaRPr lang="en-SG" dirty="0" smtClean="0"/>
          </a:p>
          <a:p>
            <a:endParaRPr lang="en-SG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</a:t>
            </a:r>
            <a:r>
              <a:rPr lang="en-US" dirty="0" smtClean="0"/>
              <a:t>Execution Model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No user interaction latency</a:t>
            </a:r>
          </a:p>
          <a:p>
            <a:pPr lvl="1"/>
            <a:r>
              <a:rPr lang="en-US" dirty="0" smtClean="0"/>
              <a:t>Transactions are invoked in pre-registered  stored procedures.</a:t>
            </a:r>
          </a:p>
          <a:p>
            <a:r>
              <a:rPr lang="en-SG" dirty="0"/>
              <a:t>A transaction is an instance of the registered transaction type with different parameter </a:t>
            </a:r>
            <a:r>
              <a:rPr lang="en-SG" dirty="0" smtClean="0"/>
              <a:t>values.</a:t>
            </a:r>
          </a:p>
          <a:p>
            <a:r>
              <a:rPr lang="en-SG" dirty="0" smtClean="0"/>
              <a:t>A </a:t>
            </a:r>
            <a:r>
              <a:rPr lang="en-SG" dirty="0"/>
              <a:t>set of transactions can be grouped into a single task (</a:t>
            </a:r>
            <a:r>
              <a:rPr lang="en-SG" b="1" dirty="0"/>
              <a:t>Bulk</a:t>
            </a:r>
            <a:r>
              <a:rPr lang="en-SG" dirty="0" smtClean="0"/>
              <a:t>).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Bulk Execution Model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6818219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9" y="2590800"/>
            <a:ext cx="6780119" cy="3107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>
            <a:off x="3352800" y="21336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" name="TextBox 2"/>
          <p:cNvSpPr txBox="1"/>
          <p:nvPr/>
        </p:nvSpPr>
        <p:spPr>
          <a:xfrm>
            <a:off x="762000" y="5867400"/>
            <a:ext cx="62664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A bulk = An array of transaction type IDs 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             + their parameter values.</a:t>
            </a:r>
            <a:endParaRPr lang="en-SG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3352800" y="5469755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952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of Bulk Execution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i="1" dirty="0"/>
              <a:t>Correctness</a:t>
            </a:r>
            <a:r>
              <a:rPr lang="en-SG" dirty="0"/>
              <a:t>. Given any initial database, a bulk execution is correct if and only if the result database is the same as that of sequentially executing the transactions in the bulk in the increasing order of their </a:t>
            </a:r>
            <a:r>
              <a:rPr lang="en-SG" b="1" dirty="0"/>
              <a:t>timestamps</a:t>
            </a:r>
            <a:r>
              <a:rPr lang="en-SG" dirty="0" smtClean="0"/>
              <a:t>.</a:t>
            </a:r>
          </a:p>
          <a:p>
            <a:r>
              <a:rPr lang="en-US" dirty="0" smtClean="0"/>
              <a:t>The correctness definition scales with bulk sizes.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9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Bulk Execution Model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dirty="0"/>
              <a:t>The bulk execution model allows much more concurrent transactions than ad-hoc execution.</a:t>
            </a:r>
          </a:p>
          <a:p>
            <a:r>
              <a:rPr lang="en-SG" dirty="0" smtClean="0"/>
              <a:t>Data </a:t>
            </a:r>
            <a:r>
              <a:rPr lang="en-SG" dirty="0"/>
              <a:t>dependencies and branch divergence among transactions are explicitly exposed within a bulk</a:t>
            </a:r>
            <a:r>
              <a:rPr lang="en-SG" dirty="0" smtClean="0"/>
              <a:t>.</a:t>
            </a:r>
            <a:endParaRPr lang="en-SG" dirty="0"/>
          </a:p>
          <a:p>
            <a:r>
              <a:rPr lang="en-SG" dirty="0"/>
              <a:t>Transaction executions become tractable </a:t>
            </a:r>
            <a:r>
              <a:rPr lang="en-SG" dirty="0" smtClean="0"/>
              <a:t>within a </a:t>
            </a:r>
            <a:r>
              <a:rPr lang="en-SG" i="1" dirty="0" smtClean="0"/>
              <a:t>kernel</a:t>
            </a:r>
            <a:r>
              <a:rPr lang="en-SG" dirty="0" smtClean="0"/>
              <a:t> on </a:t>
            </a:r>
            <a:r>
              <a:rPr lang="en-SG" dirty="0"/>
              <a:t>the GPU.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4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5"/>
          <p:cNvGrpSpPr/>
          <p:nvPr/>
        </p:nvGrpSpPr>
        <p:grpSpPr>
          <a:xfrm>
            <a:off x="1506538" y="1295400"/>
            <a:ext cx="5046662" cy="3887788"/>
            <a:chOff x="1506538" y="1217612"/>
            <a:chExt cx="4429125" cy="3841750"/>
          </a:xfrm>
        </p:grpSpPr>
        <p:sp>
          <p:nvSpPr>
            <p:cNvPr id="9" name="AutoShape 34"/>
            <p:cNvSpPr>
              <a:spLocks noChangeArrowheads="1"/>
            </p:cNvSpPr>
            <p:nvPr/>
          </p:nvSpPr>
          <p:spPr bwMode="auto">
            <a:xfrm>
              <a:off x="2987675" y="3748087"/>
              <a:ext cx="2330450" cy="1117600"/>
            </a:xfrm>
            <a:prstGeom prst="flowChartAlternateProcess">
              <a:avLst/>
            </a:prstGeom>
            <a:solidFill>
              <a:srgbClr val="C1EFF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pic>
          <p:nvPicPr>
            <p:cNvPr id="10" name="Picture 5" descr="j02920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41713" y="1217612"/>
              <a:ext cx="411162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6" descr="j029202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65688" y="1217612"/>
              <a:ext cx="409575" cy="593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4454525" y="1493837"/>
              <a:ext cx="28575" cy="4445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13" name="Oval 8"/>
            <p:cNvSpPr>
              <a:spLocks noChangeArrowheads="1"/>
            </p:cNvSpPr>
            <p:nvPr/>
          </p:nvSpPr>
          <p:spPr bwMode="auto">
            <a:xfrm>
              <a:off x="4545013" y="1493837"/>
              <a:ext cx="28575" cy="4445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4654550" y="1493837"/>
              <a:ext cx="28575" cy="4445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15" name="AutoShape 10"/>
            <p:cNvSpPr>
              <a:spLocks noChangeArrowheads="1"/>
            </p:cNvSpPr>
            <p:nvPr/>
          </p:nvSpPr>
          <p:spPr bwMode="auto">
            <a:xfrm>
              <a:off x="3724275" y="1866900"/>
              <a:ext cx="92075" cy="280987"/>
            </a:xfrm>
            <a:prstGeom prst="downArrow">
              <a:avLst>
                <a:gd name="adj1" fmla="val 50000"/>
                <a:gd name="adj2" fmla="val 76293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auto">
            <a:xfrm>
              <a:off x="4956175" y="1843087"/>
              <a:ext cx="90488" cy="280988"/>
            </a:xfrm>
            <a:prstGeom prst="downArrow">
              <a:avLst>
                <a:gd name="adj1" fmla="val 50000"/>
                <a:gd name="adj2" fmla="val 77631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2468563" y="1843087"/>
              <a:ext cx="588962" cy="268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 b="1">
                  <a:latin typeface="Calibri" pitchFamily="34" charset="0"/>
                </a:rPr>
                <a:t>GPUTx</a:t>
              </a:r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4727575" y="1774825"/>
              <a:ext cx="288925" cy="263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Tx</a:t>
              </a: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3497263" y="1774825"/>
              <a:ext cx="284162" cy="263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Tx</a:t>
              </a:r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 flipH="1" flipV="1">
              <a:off x="5092700" y="1916112"/>
              <a:ext cx="92075" cy="276225"/>
            </a:xfrm>
            <a:prstGeom prst="downArrow">
              <a:avLst>
                <a:gd name="adj1" fmla="val 50000"/>
                <a:gd name="adj2" fmla="val 75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5138738" y="1843087"/>
              <a:ext cx="617537" cy="268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Results</a:t>
              </a:r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 flipH="1" flipV="1">
              <a:off x="3860800" y="1916112"/>
              <a:ext cx="92075" cy="276225"/>
            </a:xfrm>
            <a:prstGeom prst="downArrow">
              <a:avLst>
                <a:gd name="adj1" fmla="val 50000"/>
                <a:gd name="adj2" fmla="val 75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906838" y="1843087"/>
              <a:ext cx="617537" cy="268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Results</a:t>
              </a: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2805113" y="2752725"/>
              <a:ext cx="92075" cy="2111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928938" y="2752725"/>
              <a:ext cx="90487" cy="211137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051175" y="2752725"/>
              <a:ext cx="87313" cy="2111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3170238" y="2752725"/>
              <a:ext cx="92075" cy="2111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06763" y="2752725"/>
              <a:ext cx="92075" cy="211137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430588" y="2752725"/>
              <a:ext cx="90487" cy="211137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552825" y="2752725"/>
              <a:ext cx="87313" cy="2111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3671888" y="2752725"/>
              <a:ext cx="92075" cy="2111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2805113" y="2684462"/>
              <a:ext cx="1049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87775" y="2541587"/>
              <a:ext cx="466725" cy="268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Time</a:t>
              </a:r>
            </a:p>
          </p:txBody>
        </p:sp>
        <p:sp>
          <p:nvSpPr>
            <p:cNvPr id="34" name="AutoShape 33"/>
            <p:cNvSpPr>
              <a:spLocks noChangeArrowheads="1"/>
            </p:cNvSpPr>
            <p:nvPr/>
          </p:nvSpPr>
          <p:spPr bwMode="auto">
            <a:xfrm>
              <a:off x="3489325" y="4308475"/>
              <a:ext cx="1189038" cy="487362"/>
            </a:xfrm>
            <a:prstGeom prst="can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algn="ctr" defTabSz="673100"/>
              <a:r>
                <a:rPr kumimoji="0" lang="en-US" altLang="zh-TW">
                  <a:latin typeface="Calibri" pitchFamily="34" charset="0"/>
                </a:rPr>
                <a:t>Device memory</a:t>
              </a:r>
            </a:p>
          </p:txBody>
        </p:sp>
        <p:sp>
          <p:nvSpPr>
            <p:cNvPr id="35" name="AutoShape 48"/>
            <p:cNvSpPr>
              <a:spLocks noChangeArrowheads="1"/>
            </p:cNvSpPr>
            <p:nvPr/>
          </p:nvSpPr>
          <p:spPr bwMode="auto">
            <a:xfrm>
              <a:off x="2419350" y="2192337"/>
              <a:ext cx="3516313" cy="2867025"/>
            </a:xfrm>
            <a:prstGeom prst="flowChartAlternateProcess">
              <a:avLst/>
            </a:prstGeom>
            <a:noFill/>
            <a:ln w="9525" algn="ctr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6" name="Rectangle 49"/>
            <p:cNvSpPr>
              <a:spLocks noChangeArrowheads="1"/>
            </p:cNvSpPr>
            <p:nvPr/>
          </p:nvSpPr>
          <p:spPr bwMode="auto">
            <a:xfrm>
              <a:off x="4654550" y="2614612"/>
              <a:ext cx="779463" cy="34925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Result pool</a:t>
              </a:r>
            </a:p>
          </p:txBody>
        </p:sp>
        <p:sp>
          <p:nvSpPr>
            <p:cNvPr id="37" name="AutoShape 50"/>
            <p:cNvSpPr>
              <a:spLocks noChangeArrowheads="1"/>
            </p:cNvSpPr>
            <p:nvPr/>
          </p:nvSpPr>
          <p:spPr bwMode="auto">
            <a:xfrm>
              <a:off x="3195638" y="3171825"/>
              <a:ext cx="273050" cy="490537"/>
            </a:xfrm>
            <a:prstGeom prst="downArrow">
              <a:avLst>
                <a:gd name="adj1" fmla="val 50000"/>
                <a:gd name="adj2" fmla="val 44913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8" name="AutoShape 52"/>
            <p:cNvSpPr>
              <a:spLocks noChangeArrowheads="1"/>
            </p:cNvSpPr>
            <p:nvPr/>
          </p:nvSpPr>
          <p:spPr bwMode="auto">
            <a:xfrm>
              <a:off x="4932363" y="3101975"/>
              <a:ext cx="273050" cy="560387"/>
            </a:xfrm>
            <a:prstGeom prst="upArrow">
              <a:avLst>
                <a:gd name="adj1" fmla="val 50000"/>
                <a:gd name="adj2" fmla="val 51308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39" name="Rectangle 53"/>
            <p:cNvSpPr>
              <a:spLocks noChangeArrowheads="1"/>
            </p:cNvSpPr>
            <p:nvPr/>
          </p:nvSpPr>
          <p:spPr bwMode="auto">
            <a:xfrm>
              <a:off x="2738438" y="2541587"/>
              <a:ext cx="1463675" cy="4921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67239" tIns="33618" rIns="67239" bIns="33618" anchor="ctr"/>
            <a:lstStyle/>
            <a:p>
              <a:pPr defTabSz="673100"/>
              <a:endParaRPr kumimoji="0" lang="en-US" altLang="zh-TW">
                <a:latin typeface="Calibri" pitchFamily="34" charset="0"/>
              </a:endParaRPr>
            </a:p>
          </p:txBody>
        </p:sp>
        <p:sp>
          <p:nvSpPr>
            <p:cNvPr id="40" name="Text Box 54"/>
            <p:cNvSpPr txBox="1">
              <a:spLocks noChangeArrowheads="1"/>
            </p:cNvSpPr>
            <p:nvPr/>
          </p:nvSpPr>
          <p:spPr bwMode="auto">
            <a:xfrm>
              <a:off x="2468563" y="2192337"/>
              <a:ext cx="1255712" cy="263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Transaction pool</a:t>
              </a:r>
            </a:p>
          </p:txBody>
        </p:sp>
        <p:sp>
          <p:nvSpPr>
            <p:cNvPr id="41" name="Line 55"/>
            <p:cNvSpPr>
              <a:spLocks noChangeShapeType="1"/>
            </p:cNvSpPr>
            <p:nvPr/>
          </p:nvSpPr>
          <p:spPr bwMode="auto">
            <a:xfrm>
              <a:off x="2236788" y="3521075"/>
              <a:ext cx="36988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" name="Text Box 56"/>
            <p:cNvSpPr txBox="1">
              <a:spLocks noChangeArrowheads="1"/>
            </p:cNvSpPr>
            <p:nvPr/>
          </p:nvSpPr>
          <p:spPr bwMode="auto">
            <a:xfrm>
              <a:off x="1506538" y="2794000"/>
              <a:ext cx="1081087" cy="46196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CPU &amp;</a:t>
              </a:r>
            </a:p>
            <a:p>
              <a:pPr defTabSz="673100"/>
              <a:r>
                <a:rPr kumimoji="0" lang="en-US" altLang="zh-TW">
                  <a:latin typeface="Calibri" pitchFamily="34" charset="0"/>
                </a:rPr>
                <a:t>Main memory</a:t>
              </a:r>
            </a:p>
          </p:txBody>
        </p:sp>
        <p:sp>
          <p:nvSpPr>
            <p:cNvPr id="43" name="Text Box 57"/>
            <p:cNvSpPr txBox="1">
              <a:spLocks noChangeArrowheads="1"/>
            </p:cNvSpPr>
            <p:nvPr/>
          </p:nvSpPr>
          <p:spPr bwMode="auto">
            <a:xfrm>
              <a:off x="1738313" y="3841750"/>
              <a:ext cx="431800" cy="263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GPU</a:t>
              </a:r>
            </a:p>
          </p:txBody>
        </p:sp>
        <p:sp>
          <p:nvSpPr>
            <p:cNvPr id="44" name="Text Box 58"/>
            <p:cNvSpPr txBox="1">
              <a:spLocks noChangeArrowheads="1"/>
            </p:cNvSpPr>
            <p:nvPr/>
          </p:nvSpPr>
          <p:spPr bwMode="auto">
            <a:xfrm>
              <a:off x="3376613" y="3114675"/>
              <a:ext cx="425450" cy="2682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Bulk</a:t>
              </a:r>
            </a:p>
          </p:txBody>
        </p:sp>
        <p:sp>
          <p:nvSpPr>
            <p:cNvPr id="45" name="Text Box 59"/>
            <p:cNvSpPr txBox="1">
              <a:spLocks noChangeArrowheads="1"/>
            </p:cNvSpPr>
            <p:nvPr/>
          </p:nvSpPr>
          <p:spPr bwMode="auto">
            <a:xfrm>
              <a:off x="5156200" y="3127375"/>
              <a:ext cx="550863" cy="263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 dirty="0">
                  <a:latin typeface="Calibri" pitchFamily="34" charset="0"/>
                </a:rPr>
                <a:t>Result</a:t>
              </a:r>
            </a:p>
          </p:txBody>
        </p:sp>
        <p:grpSp>
          <p:nvGrpSpPr>
            <p:cNvPr id="46" name="Group 67"/>
            <p:cNvGrpSpPr>
              <a:grpSpLocks/>
            </p:cNvGrpSpPr>
            <p:nvPr/>
          </p:nvGrpSpPr>
          <p:grpSpPr bwMode="auto">
            <a:xfrm>
              <a:off x="3079750" y="3886200"/>
              <a:ext cx="374650" cy="211137"/>
              <a:chOff x="1650522" y="5680496"/>
              <a:chExt cx="626852" cy="228600"/>
            </a:xfrm>
          </p:grpSpPr>
          <p:grpSp>
            <p:nvGrpSpPr>
              <p:cNvPr id="47" name="Group 65"/>
              <p:cNvGrpSpPr>
                <a:grpSpLocks/>
              </p:cNvGrpSpPr>
              <p:nvPr/>
            </p:nvGrpSpPr>
            <p:grpSpPr bwMode="auto">
              <a:xfrm>
                <a:off x="1676400" y="5715000"/>
                <a:ext cx="569976" cy="152400"/>
                <a:chOff x="1295400" y="5638800"/>
                <a:chExt cx="569976" cy="152400"/>
              </a:xfrm>
            </p:grpSpPr>
            <p:sp>
              <p:nvSpPr>
                <p:cNvPr id="49" name="Rectangle 52"/>
                <p:cNvSpPr>
                  <a:spLocks noChangeArrowheads="1"/>
                </p:cNvSpPr>
                <p:nvPr/>
              </p:nvSpPr>
              <p:spPr bwMode="auto">
                <a:xfrm>
                  <a:off x="1295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0" name="Rectangle 58"/>
                <p:cNvSpPr>
                  <a:spLocks noChangeArrowheads="1"/>
                </p:cNvSpPr>
                <p:nvPr/>
              </p:nvSpPr>
              <p:spPr bwMode="auto">
                <a:xfrm>
                  <a:off x="1371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1" name="Rectangle 59"/>
                <p:cNvSpPr>
                  <a:spLocks noChangeArrowheads="1"/>
                </p:cNvSpPr>
                <p:nvPr/>
              </p:nvSpPr>
              <p:spPr bwMode="auto">
                <a:xfrm>
                  <a:off x="1447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2" name="Rectangle 60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3" name="Rectangle 61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4" name="Rectangle 62"/>
                <p:cNvSpPr>
                  <a:spLocks noChangeArrowheads="1"/>
                </p:cNvSpPr>
                <p:nvPr/>
              </p:nvSpPr>
              <p:spPr bwMode="auto">
                <a:xfrm>
                  <a:off x="1676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5" name="Rectangle 63"/>
                <p:cNvSpPr>
                  <a:spLocks noChangeArrowheads="1"/>
                </p:cNvSpPr>
                <p:nvPr/>
              </p:nvSpPr>
              <p:spPr bwMode="auto">
                <a:xfrm>
                  <a:off x="1752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56" name="Rectangle 64"/>
                <p:cNvSpPr>
                  <a:spLocks noChangeArrowheads="1"/>
                </p:cNvSpPr>
                <p:nvPr/>
              </p:nvSpPr>
              <p:spPr bwMode="auto">
                <a:xfrm>
                  <a:off x="1828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48" name="Rectangle 66"/>
              <p:cNvSpPr>
                <a:spLocks noChangeArrowheads="1"/>
              </p:cNvSpPr>
              <p:nvPr/>
            </p:nvSpPr>
            <p:spPr bwMode="auto">
              <a:xfrm>
                <a:off x="1650522" y="5680496"/>
                <a:ext cx="626852" cy="228600"/>
              </a:xfrm>
              <a:prstGeom prst="rect">
                <a:avLst/>
              </a:prstGeom>
              <a:noFill/>
              <a:ln w="9525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57" name="Group 68"/>
            <p:cNvGrpSpPr>
              <a:grpSpLocks/>
            </p:cNvGrpSpPr>
            <p:nvPr/>
          </p:nvGrpSpPr>
          <p:grpSpPr bwMode="auto">
            <a:xfrm>
              <a:off x="4816475" y="3865562"/>
              <a:ext cx="374650" cy="207963"/>
              <a:chOff x="1650522" y="5680496"/>
              <a:chExt cx="626852" cy="228600"/>
            </a:xfrm>
          </p:grpSpPr>
          <p:grpSp>
            <p:nvGrpSpPr>
              <p:cNvPr id="58" name="Group 65"/>
              <p:cNvGrpSpPr>
                <a:grpSpLocks/>
              </p:cNvGrpSpPr>
              <p:nvPr/>
            </p:nvGrpSpPr>
            <p:grpSpPr bwMode="auto">
              <a:xfrm>
                <a:off x="1676400" y="5715000"/>
                <a:ext cx="569976" cy="152400"/>
                <a:chOff x="1295400" y="5638800"/>
                <a:chExt cx="569976" cy="152400"/>
              </a:xfrm>
            </p:grpSpPr>
            <p:sp>
              <p:nvSpPr>
                <p:cNvPr id="60" name="Rectangle 71"/>
                <p:cNvSpPr>
                  <a:spLocks noChangeArrowheads="1"/>
                </p:cNvSpPr>
                <p:nvPr/>
              </p:nvSpPr>
              <p:spPr bwMode="auto">
                <a:xfrm>
                  <a:off x="1295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1" name="Rectangle 72"/>
                <p:cNvSpPr>
                  <a:spLocks noChangeArrowheads="1"/>
                </p:cNvSpPr>
                <p:nvPr/>
              </p:nvSpPr>
              <p:spPr bwMode="auto">
                <a:xfrm>
                  <a:off x="1371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2" name="Rectangle 73"/>
                <p:cNvSpPr>
                  <a:spLocks noChangeArrowheads="1"/>
                </p:cNvSpPr>
                <p:nvPr/>
              </p:nvSpPr>
              <p:spPr bwMode="auto">
                <a:xfrm>
                  <a:off x="1447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3" name="Rectangle 74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4" name="Rectangle 75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5" name="Rectangle 76"/>
                <p:cNvSpPr>
                  <a:spLocks noChangeArrowheads="1"/>
                </p:cNvSpPr>
                <p:nvPr/>
              </p:nvSpPr>
              <p:spPr bwMode="auto">
                <a:xfrm>
                  <a:off x="1676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6" name="Rectangle 77"/>
                <p:cNvSpPr>
                  <a:spLocks noChangeArrowheads="1"/>
                </p:cNvSpPr>
                <p:nvPr/>
              </p:nvSpPr>
              <p:spPr bwMode="auto">
                <a:xfrm>
                  <a:off x="1752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67" name="Rectangle 78"/>
                <p:cNvSpPr>
                  <a:spLocks noChangeArrowheads="1"/>
                </p:cNvSpPr>
                <p:nvPr/>
              </p:nvSpPr>
              <p:spPr bwMode="auto">
                <a:xfrm>
                  <a:off x="1828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59" name="Rectangle 70"/>
              <p:cNvSpPr>
                <a:spLocks noChangeArrowheads="1"/>
              </p:cNvSpPr>
              <p:nvPr/>
            </p:nvSpPr>
            <p:spPr bwMode="auto">
              <a:xfrm>
                <a:off x="1650522" y="5680496"/>
                <a:ext cx="626852" cy="228600"/>
              </a:xfrm>
              <a:prstGeom prst="rect">
                <a:avLst/>
              </a:prstGeom>
              <a:noFill/>
              <a:ln w="9525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68" name="Group 79"/>
            <p:cNvGrpSpPr>
              <a:grpSpLocks/>
            </p:cNvGrpSpPr>
            <p:nvPr/>
          </p:nvGrpSpPr>
          <p:grpSpPr bwMode="auto">
            <a:xfrm>
              <a:off x="3581400" y="3886200"/>
              <a:ext cx="374650" cy="211137"/>
              <a:chOff x="1650522" y="5680496"/>
              <a:chExt cx="626852" cy="228600"/>
            </a:xfrm>
          </p:grpSpPr>
          <p:grpSp>
            <p:nvGrpSpPr>
              <p:cNvPr id="69" name="Group 65"/>
              <p:cNvGrpSpPr>
                <a:grpSpLocks/>
              </p:cNvGrpSpPr>
              <p:nvPr/>
            </p:nvGrpSpPr>
            <p:grpSpPr bwMode="auto">
              <a:xfrm>
                <a:off x="1676400" y="5715000"/>
                <a:ext cx="569976" cy="152400"/>
                <a:chOff x="1295400" y="5638800"/>
                <a:chExt cx="569976" cy="152400"/>
              </a:xfrm>
            </p:grpSpPr>
            <p:sp>
              <p:nvSpPr>
                <p:cNvPr id="71" name="Rectangle 82"/>
                <p:cNvSpPr>
                  <a:spLocks noChangeArrowheads="1"/>
                </p:cNvSpPr>
                <p:nvPr/>
              </p:nvSpPr>
              <p:spPr bwMode="auto">
                <a:xfrm>
                  <a:off x="1295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2" name="Rectangle 83"/>
                <p:cNvSpPr>
                  <a:spLocks noChangeArrowheads="1"/>
                </p:cNvSpPr>
                <p:nvPr/>
              </p:nvSpPr>
              <p:spPr bwMode="auto">
                <a:xfrm>
                  <a:off x="1371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3" name="Rectangle 84"/>
                <p:cNvSpPr>
                  <a:spLocks noChangeArrowheads="1"/>
                </p:cNvSpPr>
                <p:nvPr/>
              </p:nvSpPr>
              <p:spPr bwMode="auto">
                <a:xfrm>
                  <a:off x="1447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4" name="Rectangle 85"/>
                <p:cNvSpPr>
                  <a:spLocks noChangeArrowheads="1"/>
                </p:cNvSpPr>
                <p:nvPr/>
              </p:nvSpPr>
              <p:spPr bwMode="auto">
                <a:xfrm>
                  <a:off x="15240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5" name="Rectangle 86"/>
                <p:cNvSpPr>
                  <a:spLocks noChangeArrowheads="1"/>
                </p:cNvSpPr>
                <p:nvPr/>
              </p:nvSpPr>
              <p:spPr bwMode="auto">
                <a:xfrm>
                  <a:off x="16002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6" name="Rectangle 87"/>
                <p:cNvSpPr>
                  <a:spLocks noChangeArrowheads="1"/>
                </p:cNvSpPr>
                <p:nvPr/>
              </p:nvSpPr>
              <p:spPr bwMode="auto">
                <a:xfrm>
                  <a:off x="16764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7" name="Rectangle 88"/>
                <p:cNvSpPr>
                  <a:spLocks noChangeArrowheads="1"/>
                </p:cNvSpPr>
                <p:nvPr/>
              </p:nvSpPr>
              <p:spPr bwMode="auto">
                <a:xfrm>
                  <a:off x="17526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8" name="Rectangle 89"/>
                <p:cNvSpPr>
                  <a:spLocks noChangeArrowheads="1"/>
                </p:cNvSpPr>
                <p:nvPr/>
              </p:nvSpPr>
              <p:spPr bwMode="auto">
                <a:xfrm>
                  <a:off x="1828800" y="5638800"/>
                  <a:ext cx="36576" cy="152400"/>
                </a:xfrm>
                <a:prstGeom prst="rect">
                  <a:avLst/>
                </a:prstGeom>
                <a:solidFill>
                  <a:srgbClr val="77933C"/>
                </a:solidFill>
                <a:ln w="25400" algn="ctr">
                  <a:solidFill>
                    <a:srgbClr val="77933C"/>
                  </a:solidFill>
                  <a:miter lim="800000"/>
                  <a:headEnd/>
                  <a:tailEnd/>
                </a:ln>
              </p:spPr>
              <p:txBody>
                <a:bodyPr lIns="67239" tIns="33618" rIns="67239" bIns="33618" anchor="ctr"/>
                <a:lstStyle/>
                <a:p>
                  <a:pPr algn="ctr" defTabSz="673100"/>
                  <a:endParaRPr kumimoji="0" lang="en-US" altLang="zh-TW">
                    <a:solidFill>
                      <a:srgbClr val="FFFFFF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70" name="Rectangle 81"/>
              <p:cNvSpPr>
                <a:spLocks noChangeArrowheads="1"/>
              </p:cNvSpPr>
              <p:nvPr/>
            </p:nvSpPr>
            <p:spPr bwMode="auto">
              <a:xfrm>
                <a:off x="1650522" y="5680496"/>
                <a:ext cx="626852" cy="228600"/>
              </a:xfrm>
              <a:prstGeom prst="rect">
                <a:avLst/>
              </a:prstGeom>
              <a:noFill/>
              <a:ln w="9525" algn="ctr">
                <a:solidFill>
                  <a:srgbClr val="385D8A"/>
                </a:solidFill>
                <a:miter lim="800000"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79" name="Group 93"/>
            <p:cNvGrpSpPr>
              <a:grpSpLocks/>
            </p:cNvGrpSpPr>
            <p:nvPr/>
          </p:nvGrpSpPr>
          <p:grpSpPr bwMode="auto">
            <a:xfrm>
              <a:off x="4314825" y="3954462"/>
              <a:ext cx="163513" cy="25400"/>
              <a:chOff x="1092678" y="5486400"/>
              <a:chExt cx="278922" cy="27432"/>
            </a:xfrm>
          </p:grpSpPr>
          <p:sp>
            <p:nvSpPr>
              <p:cNvPr id="80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1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2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83" name="TextBox 95"/>
            <p:cNvSpPr txBox="1">
              <a:spLocks noChangeArrowheads="1"/>
            </p:cNvSpPr>
            <p:nvPr/>
          </p:nvSpPr>
          <p:spPr bwMode="auto">
            <a:xfrm>
              <a:off x="4816475" y="4029075"/>
              <a:ext cx="441325" cy="263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MP</a:t>
              </a:r>
              <a:r>
                <a:rPr kumimoji="0" lang="en-US" altLang="zh-TW" i="1">
                  <a:latin typeface="Calibri" pitchFamily="34" charset="0"/>
                </a:rPr>
                <a:t>n</a:t>
              </a:r>
            </a:p>
          </p:txBody>
        </p:sp>
        <p:sp>
          <p:nvSpPr>
            <p:cNvPr id="84" name="TextBox 96"/>
            <p:cNvSpPr txBox="1">
              <a:spLocks noChangeArrowheads="1"/>
            </p:cNvSpPr>
            <p:nvPr/>
          </p:nvSpPr>
          <p:spPr bwMode="auto">
            <a:xfrm>
              <a:off x="3079750" y="4029075"/>
              <a:ext cx="444500" cy="263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MP</a:t>
              </a:r>
              <a:r>
                <a:rPr kumimoji="0" lang="en-US" altLang="zh-TW" i="1">
                  <a:latin typeface="Calibri" pitchFamily="34" charset="0"/>
                </a:rPr>
                <a:t>1</a:t>
              </a:r>
            </a:p>
          </p:txBody>
        </p:sp>
        <p:sp>
          <p:nvSpPr>
            <p:cNvPr id="85" name="TextBox 97"/>
            <p:cNvSpPr txBox="1">
              <a:spLocks noChangeArrowheads="1"/>
            </p:cNvSpPr>
            <p:nvPr/>
          </p:nvSpPr>
          <p:spPr bwMode="auto">
            <a:xfrm>
              <a:off x="3581400" y="4029075"/>
              <a:ext cx="444500" cy="263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MP</a:t>
              </a:r>
              <a:r>
                <a:rPr kumimoji="0" lang="en-US" altLang="zh-TW" i="1"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Architecture of </a:t>
            </a:r>
            <a:r>
              <a:rPr lang="en-US" dirty="0" err="1" smtClean="0"/>
              <a:t>GPUTx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657600" y="2590800"/>
            <a:ext cx="1977081" cy="2141838"/>
          </a:xfrm>
          <a:custGeom>
            <a:avLst/>
            <a:gdLst>
              <a:gd name="connsiteX0" fmla="*/ 0 w 1977081"/>
              <a:gd name="connsiteY0" fmla="*/ 0 h 2141838"/>
              <a:gd name="connsiteX1" fmla="*/ 358346 w 1977081"/>
              <a:gd name="connsiteY1" fmla="*/ 1742303 h 2141838"/>
              <a:gd name="connsiteX2" fmla="*/ 1581665 w 1977081"/>
              <a:gd name="connsiteY2" fmla="*/ 1853514 h 2141838"/>
              <a:gd name="connsiteX3" fmla="*/ 1977081 w 1977081"/>
              <a:gd name="connsiteY3" fmla="*/ 12357 h 2141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7081" h="2141838">
                <a:moveTo>
                  <a:pt x="0" y="0"/>
                </a:moveTo>
                <a:cubicBezTo>
                  <a:pt x="47367" y="716692"/>
                  <a:pt x="94735" y="1433384"/>
                  <a:pt x="358346" y="1742303"/>
                </a:cubicBezTo>
                <a:cubicBezTo>
                  <a:pt x="621957" y="2051222"/>
                  <a:pt x="1311876" y="2141838"/>
                  <a:pt x="1581665" y="1853514"/>
                </a:cubicBezTo>
                <a:cubicBezTo>
                  <a:pt x="1851454" y="1565190"/>
                  <a:pt x="1914267" y="788773"/>
                  <a:pt x="1977081" y="12357"/>
                </a:cubicBezTo>
              </a:path>
            </a:pathLst>
          </a:custGeom>
          <a:ln w="38100">
            <a:solidFill>
              <a:srgbClr val="FF00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14600" y="5410200"/>
            <a:ext cx="52870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In-memory processing</a:t>
            </a:r>
          </a:p>
          <a:p>
            <a:pPr>
              <a:buFont typeface="Arial" charset="0"/>
              <a:buChar char="•"/>
            </a:pP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Optimizations for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Tx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executions on GPUs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42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System Overview</a:t>
            </a:r>
          </a:p>
          <a:p>
            <a:r>
              <a:rPr lang="en-US" b="1" dirty="0" smtClean="0"/>
              <a:t>Key Optimizations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Issues</a:t>
            </a:r>
          </a:p>
          <a:p>
            <a:pPr lvl="1"/>
            <a:r>
              <a:rPr lang="en-US" dirty="0" smtClean="0"/>
              <a:t>What is the notion for capturing the data dependency and branch divergence in bulk execution?</a:t>
            </a:r>
          </a:p>
          <a:p>
            <a:pPr lvl="1"/>
            <a:r>
              <a:rPr lang="en-US" dirty="0" smtClean="0"/>
              <a:t>How to exploit the notion for parallelism on the GPU?</a:t>
            </a:r>
            <a:endParaRPr lang="en-SG" dirty="0" smtClean="0"/>
          </a:p>
          <a:p>
            <a:r>
              <a:rPr lang="en-US" dirty="0" smtClean="0"/>
              <a:t>Optimizations</a:t>
            </a:r>
            <a:endParaRPr lang="en-SG" dirty="0" smtClean="0"/>
          </a:p>
          <a:p>
            <a:pPr lvl="1"/>
            <a:r>
              <a:rPr lang="en-SG" i="1" dirty="0" smtClean="0"/>
              <a:t>T-dependency graph</a:t>
            </a:r>
            <a:r>
              <a:rPr lang="en-US" dirty="0" smtClean="0"/>
              <a:t>.</a:t>
            </a:r>
          </a:p>
          <a:p>
            <a:pPr lvl="1"/>
            <a:r>
              <a:rPr lang="en-SG" dirty="0" smtClean="0"/>
              <a:t>Different strategies for </a:t>
            </a:r>
            <a:r>
              <a:rPr lang="en-SG" dirty="0"/>
              <a:t>bulk </a:t>
            </a:r>
            <a:r>
              <a:rPr lang="en-SG" dirty="0" smtClean="0"/>
              <a:t>execution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6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i="1" dirty="0"/>
              <a:t>T-dependency </a:t>
            </a:r>
            <a:r>
              <a:rPr lang="en-SG" i="1" dirty="0" smtClean="0"/>
              <a:t>Graph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SG" dirty="0"/>
              <a:t>T-dependency graph is a dependency graph augmented with the </a:t>
            </a:r>
            <a:r>
              <a:rPr lang="en-SG" dirty="0" smtClean="0"/>
              <a:t>timestamp of </a:t>
            </a:r>
            <a:r>
              <a:rPr lang="en-SG" dirty="0"/>
              <a:t>the </a:t>
            </a:r>
            <a:r>
              <a:rPr lang="en-SG" dirty="0" smtClean="0"/>
              <a:t>transaction.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SG" dirty="0" smtClean="0"/>
          </a:p>
          <a:p>
            <a:r>
              <a:rPr lang="en-US" dirty="0" smtClean="0"/>
              <a:t>K-set</a:t>
            </a:r>
          </a:p>
          <a:p>
            <a:pPr lvl="1"/>
            <a:r>
              <a:rPr lang="en-US" dirty="0" smtClean="0"/>
              <a:t>0-set: </a:t>
            </a:r>
            <a:r>
              <a:rPr lang="en-SG" dirty="0"/>
              <a:t>the set of transactions that do not have any preceding </a:t>
            </a:r>
            <a:r>
              <a:rPr lang="en-SG" dirty="0" smtClean="0"/>
              <a:t>conflicting </a:t>
            </a:r>
            <a:r>
              <a:rPr lang="en-SG" dirty="0"/>
              <a:t>transactions</a:t>
            </a:r>
            <a:r>
              <a:rPr lang="en-SG" dirty="0" smtClean="0"/>
              <a:t>.</a:t>
            </a:r>
          </a:p>
          <a:p>
            <a:pPr lvl="1"/>
            <a:r>
              <a:rPr lang="en-US" dirty="0" smtClean="0"/>
              <a:t>K-set: the transactions that have at least one preceding conflicting transactions in (K-1)-set.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403690" y="2515815"/>
            <a:ext cx="3886200" cy="1676400"/>
            <a:chOff x="666750" y="1957388"/>
            <a:chExt cx="2890838" cy="1187317"/>
          </a:xfrm>
        </p:grpSpPr>
        <p:sp>
          <p:nvSpPr>
            <p:cNvPr id="5" name="TextBox 3"/>
            <p:cNvSpPr txBox="1">
              <a:spLocks noChangeArrowheads="1"/>
            </p:cNvSpPr>
            <p:nvPr/>
          </p:nvSpPr>
          <p:spPr bwMode="auto">
            <a:xfrm>
              <a:off x="927243" y="1957388"/>
              <a:ext cx="1302466" cy="264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 dirty="0">
                  <a:latin typeface="Calibri" pitchFamily="34" charset="0"/>
                </a:rPr>
                <a:t>T1: Ra </a:t>
              </a:r>
              <a:r>
                <a:rPr kumimoji="0" lang="en-US" altLang="zh-TW" dirty="0" err="1">
                  <a:latin typeface="Calibri" pitchFamily="34" charset="0"/>
                </a:rPr>
                <a:t>Rb</a:t>
              </a:r>
              <a:r>
                <a:rPr kumimoji="0" lang="en-US" altLang="zh-TW" dirty="0">
                  <a:latin typeface="Calibri" pitchFamily="34" charset="0"/>
                </a:rPr>
                <a:t> </a:t>
              </a:r>
              <a:r>
                <a:rPr kumimoji="0" lang="en-US" altLang="zh-TW" dirty="0" err="1">
                  <a:latin typeface="Calibri" pitchFamily="34" charset="0"/>
                </a:rPr>
                <a:t>Wa</a:t>
              </a:r>
              <a:r>
                <a:rPr kumimoji="0" lang="en-US" altLang="zh-TW" dirty="0">
                  <a:latin typeface="Calibri" pitchFamily="34" charset="0"/>
                </a:rPr>
                <a:t> </a:t>
              </a:r>
              <a:r>
                <a:rPr kumimoji="0" lang="en-US" altLang="zh-TW" dirty="0" err="1">
                  <a:latin typeface="Calibri" pitchFamily="34" charset="0"/>
                </a:rPr>
                <a:t>Wb</a:t>
              </a:r>
              <a:endParaRPr kumimoji="0" lang="en-US" altLang="zh-TW" dirty="0">
                <a:latin typeface="Calibri" pitchFamily="34" charset="0"/>
              </a:endParaRPr>
            </a:p>
          </p:txBody>
        </p:sp>
        <p:sp>
          <p:nvSpPr>
            <p:cNvPr id="6" name="TextBox 4"/>
            <p:cNvSpPr txBox="1">
              <a:spLocks noChangeArrowheads="1"/>
            </p:cNvSpPr>
            <p:nvPr/>
          </p:nvSpPr>
          <p:spPr bwMode="auto">
            <a:xfrm>
              <a:off x="927243" y="2216006"/>
              <a:ext cx="549577" cy="264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 dirty="0">
                  <a:latin typeface="Calibri" pitchFamily="34" charset="0"/>
                </a:rPr>
                <a:t>T2: Ra</a:t>
              </a:r>
            </a:p>
          </p:txBody>
        </p:sp>
        <p:sp>
          <p:nvSpPr>
            <p:cNvPr id="7" name="TextBox 5"/>
            <p:cNvSpPr txBox="1">
              <a:spLocks noChangeArrowheads="1"/>
            </p:cNvSpPr>
            <p:nvPr/>
          </p:nvSpPr>
          <p:spPr bwMode="auto">
            <a:xfrm>
              <a:off x="924067" y="2709445"/>
              <a:ext cx="1267521" cy="264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T4: Rc Wc Ra Wa</a:t>
              </a:r>
            </a:p>
          </p:txBody>
        </p: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2192009" y="2446283"/>
              <a:ext cx="313383" cy="419053"/>
              <a:chOff x="3124200" y="2362200"/>
              <a:chExt cx="522890" cy="457200"/>
            </a:xfrm>
          </p:grpSpPr>
          <p:sp>
            <p:nvSpPr>
              <p:cNvPr id="9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 sz="1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" name="TextBox 7"/>
              <p:cNvSpPr txBox="1">
                <a:spLocks noChangeArrowheads="1"/>
              </p:cNvSpPr>
              <p:nvPr/>
            </p:nvSpPr>
            <p:spPr bwMode="auto">
              <a:xfrm>
                <a:off x="3150609" y="2414155"/>
                <a:ext cx="496481" cy="289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7239" tIns="33618" rIns="67239" bIns="33618">
                <a:spAutoFit/>
              </a:bodyPr>
              <a:lstStyle/>
              <a:p>
                <a:pPr defTabSz="673100"/>
                <a:r>
                  <a:rPr kumimoji="0" lang="en-US" altLang="zh-TW">
                    <a:latin typeface="Calibri" pitchFamily="34" charset="0"/>
                  </a:rPr>
                  <a:t>T1</a:t>
                </a:r>
              </a:p>
            </p:txBody>
          </p:sp>
        </p:grpSp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2740036" y="2097072"/>
              <a:ext cx="313610" cy="419053"/>
              <a:chOff x="3124200" y="2362200"/>
              <a:chExt cx="523269" cy="457200"/>
            </a:xfrm>
          </p:grpSpPr>
          <p:sp>
            <p:nvSpPr>
              <p:cNvPr id="12" name="Oval 10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 sz="1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" name="TextBox 11"/>
              <p:cNvSpPr txBox="1">
                <a:spLocks noChangeArrowheads="1"/>
              </p:cNvSpPr>
              <p:nvPr/>
            </p:nvSpPr>
            <p:spPr bwMode="auto">
              <a:xfrm>
                <a:off x="3150628" y="2414155"/>
                <a:ext cx="496841" cy="289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7239" tIns="33618" rIns="67239" bIns="33618">
                <a:spAutoFit/>
              </a:bodyPr>
              <a:lstStyle/>
              <a:p>
                <a:pPr defTabSz="673100"/>
                <a:r>
                  <a:rPr kumimoji="0" lang="en-US" altLang="zh-TW">
                    <a:latin typeface="Calibri" pitchFamily="34" charset="0"/>
                  </a:rPr>
                  <a:t>T2</a:t>
                </a:r>
              </a:p>
            </p:txBody>
          </p:sp>
        </p:grpSp>
        <p:grpSp>
          <p:nvGrpSpPr>
            <p:cNvPr id="14" name="Group 12"/>
            <p:cNvGrpSpPr>
              <a:grpSpLocks/>
            </p:cNvGrpSpPr>
            <p:nvPr/>
          </p:nvGrpSpPr>
          <p:grpSpPr bwMode="auto">
            <a:xfrm>
              <a:off x="2740036" y="2725652"/>
              <a:ext cx="313610" cy="419053"/>
              <a:chOff x="3124200" y="2362200"/>
              <a:chExt cx="523269" cy="457200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 sz="1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6" name="TextBox 14"/>
              <p:cNvSpPr txBox="1">
                <a:spLocks noChangeArrowheads="1"/>
              </p:cNvSpPr>
              <p:nvPr/>
            </p:nvSpPr>
            <p:spPr bwMode="auto">
              <a:xfrm>
                <a:off x="3150628" y="2414155"/>
                <a:ext cx="496841" cy="289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7239" tIns="33618" rIns="67239" bIns="33618">
                <a:spAutoFit/>
              </a:bodyPr>
              <a:lstStyle/>
              <a:p>
                <a:pPr defTabSz="673100"/>
                <a:r>
                  <a:rPr kumimoji="0" lang="en-US" altLang="zh-TW">
                    <a:latin typeface="Calibri" pitchFamily="34" charset="0"/>
                  </a:rPr>
                  <a:t>T3</a:t>
                </a:r>
              </a:p>
            </p:txBody>
          </p:sp>
        </p:grpSp>
        <p:cxnSp>
          <p:nvCxnSpPr>
            <p:cNvPr id="17" name="Straight Arrow Connector 16"/>
            <p:cNvCxnSpPr/>
            <p:nvPr/>
          </p:nvCxnSpPr>
          <p:spPr bwMode="auto">
            <a:xfrm flipV="1">
              <a:off x="2466975" y="2314575"/>
              <a:ext cx="288925" cy="34131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924067" y="2471453"/>
              <a:ext cx="764007" cy="264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T3: Ra Rb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2466975" y="2655888"/>
              <a:ext cx="288925" cy="28733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25"/>
            <p:cNvGrpSpPr>
              <a:grpSpLocks/>
            </p:cNvGrpSpPr>
            <p:nvPr/>
          </p:nvGrpSpPr>
          <p:grpSpPr bwMode="auto">
            <a:xfrm>
              <a:off x="3242394" y="2446283"/>
              <a:ext cx="315194" cy="419053"/>
              <a:chOff x="3124200" y="2362200"/>
              <a:chExt cx="525912" cy="457200"/>
            </a:xfrm>
          </p:grpSpPr>
          <p:sp>
            <p:nvSpPr>
              <p:cNvPr id="21" name="Oval 2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 sz="10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22" name="TextBox 27"/>
              <p:cNvSpPr txBox="1">
                <a:spLocks noChangeArrowheads="1"/>
              </p:cNvSpPr>
              <p:nvPr/>
            </p:nvSpPr>
            <p:spPr bwMode="auto">
              <a:xfrm>
                <a:off x="3150761" y="2414155"/>
                <a:ext cx="499351" cy="289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67239" tIns="33618" rIns="67239" bIns="33618">
                <a:spAutoFit/>
              </a:bodyPr>
              <a:lstStyle/>
              <a:p>
                <a:pPr defTabSz="673100"/>
                <a:r>
                  <a:rPr kumimoji="0" lang="en-US" altLang="zh-TW">
                    <a:latin typeface="Calibri" pitchFamily="34" charset="0"/>
                  </a:rPr>
                  <a:t>T4</a:t>
                </a:r>
              </a:p>
            </p:txBody>
          </p:sp>
        </p:grpSp>
        <p:cxnSp>
          <p:nvCxnSpPr>
            <p:cNvPr id="23" name="Straight Arrow Connector 22"/>
            <p:cNvCxnSpPr/>
            <p:nvPr/>
          </p:nvCxnSpPr>
          <p:spPr bwMode="auto">
            <a:xfrm>
              <a:off x="3003550" y="2314575"/>
              <a:ext cx="254000" cy="34925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3014663" y="2663825"/>
              <a:ext cx="242887" cy="27146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 bwMode="auto">
            <a:xfrm rot="5400000">
              <a:off x="342900" y="2551113"/>
              <a:ext cx="104933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37"/>
            <p:cNvSpPr txBox="1">
              <a:spLocks noChangeArrowheads="1"/>
            </p:cNvSpPr>
            <p:nvPr/>
          </p:nvSpPr>
          <p:spPr bwMode="auto">
            <a:xfrm rot="10800000">
              <a:off x="666750" y="2628528"/>
              <a:ext cx="331959" cy="399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 lIns="67239" tIns="33618" rIns="67239" bIns="33618">
              <a:spAutoFit/>
            </a:bodyPr>
            <a:lstStyle/>
            <a:p>
              <a:pPr defTabSz="673100"/>
              <a:r>
                <a:rPr kumimoji="0" lang="en-US" altLang="zh-TW">
                  <a:latin typeface="Calibri" pitchFamily="34" charset="0"/>
                </a:rPr>
                <a:t>Time</a:t>
              </a:r>
            </a:p>
          </p:txBody>
        </p:sp>
      </p:grpSp>
      <p:sp>
        <p:nvSpPr>
          <p:cNvPr id="28" name="Freeform 27"/>
          <p:cNvSpPr/>
          <p:nvPr/>
        </p:nvSpPr>
        <p:spPr>
          <a:xfrm>
            <a:off x="6808573" y="2496065"/>
            <a:ext cx="247387" cy="1816443"/>
          </a:xfrm>
          <a:custGeom>
            <a:avLst/>
            <a:gdLst>
              <a:gd name="connsiteX0" fmla="*/ 0 w 247387"/>
              <a:gd name="connsiteY0" fmla="*/ 0 h 1816443"/>
              <a:gd name="connsiteX1" fmla="*/ 247135 w 247387"/>
              <a:gd name="connsiteY1" fmla="*/ 902043 h 1816443"/>
              <a:gd name="connsiteX2" fmla="*/ 37070 w 247387"/>
              <a:gd name="connsiteY2" fmla="*/ 1816443 h 1816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387" h="1816443">
                <a:moveTo>
                  <a:pt x="0" y="0"/>
                </a:moveTo>
                <a:cubicBezTo>
                  <a:pt x="120478" y="299651"/>
                  <a:pt x="240957" y="599303"/>
                  <a:pt x="247135" y="902043"/>
                </a:cubicBezTo>
                <a:cubicBezTo>
                  <a:pt x="253313" y="1204783"/>
                  <a:pt x="145191" y="1510613"/>
                  <a:pt x="37070" y="1816443"/>
                </a:cubicBezTo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Freeform 28"/>
          <p:cNvSpPr/>
          <p:nvPr/>
        </p:nvSpPr>
        <p:spPr>
          <a:xfrm flipH="1">
            <a:off x="7683646" y="2447008"/>
            <a:ext cx="203924" cy="1816443"/>
          </a:xfrm>
          <a:custGeom>
            <a:avLst/>
            <a:gdLst>
              <a:gd name="connsiteX0" fmla="*/ 0 w 247387"/>
              <a:gd name="connsiteY0" fmla="*/ 0 h 1816443"/>
              <a:gd name="connsiteX1" fmla="*/ 247135 w 247387"/>
              <a:gd name="connsiteY1" fmla="*/ 902043 h 1816443"/>
              <a:gd name="connsiteX2" fmla="*/ 37070 w 247387"/>
              <a:gd name="connsiteY2" fmla="*/ 1816443 h 1816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387" h="1816443">
                <a:moveTo>
                  <a:pt x="0" y="0"/>
                </a:moveTo>
                <a:cubicBezTo>
                  <a:pt x="120478" y="299651"/>
                  <a:pt x="240957" y="599303"/>
                  <a:pt x="247135" y="902043"/>
                </a:cubicBezTo>
                <a:cubicBezTo>
                  <a:pt x="253313" y="1204783"/>
                  <a:pt x="145191" y="1510613"/>
                  <a:pt x="37070" y="1816443"/>
                </a:cubicBezTo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TextBox 29"/>
          <p:cNvSpPr txBox="1"/>
          <p:nvPr/>
        </p:nvSpPr>
        <p:spPr>
          <a:xfrm>
            <a:off x="6207594" y="3989316"/>
            <a:ext cx="653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0-set</a:t>
            </a:r>
            <a:endParaRPr lang="en-SG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102480" y="4141716"/>
            <a:ext cx="653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1-set</a:t>
            </a:r>
            <a:endParaRPr lang="en-SG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8050350" y="4027940"/>
            <a:ext cx="653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2-set</a:t>
            </a:r>
            <a:endParaRPr lang="en-SG" b="1" dirty="0"/>
          </a:p>
        </p:txBody>
      </p:sp>
    </p:spTree>
    <p:extLst>
      <p:ext uri="{BB962C8B-B14F-4D97-AF65-F5344CB8AC3E}">
        <p14:creationId xmlns:p14="http://schemas.microsoft.com/office/powerpoint/2010/main" val="136252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ym typeface="Wingdings" pitchFamily="2" charset="2"/>
              </a:rPr>
              <a:t>GPUTx</a:t>
            </a:r>
            <a:r>
              <a:rPr lang="en-US" dirty="0" smtClean="0">
                <a:sym typeface="Wingdings" pitchFamily="2" charset="2"/>
              </a:rPr>
              <a:t> is the first transaction execution engine on the graphics processor (GPU).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We leverage the massive computation power and memory bandwidth of GPU for high-throughput transaction executions. 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GPUTx</a:t>
            </a:r>
            <a:r>
              <a:rPr lang="en-US" dirty="0" smtClean="0">
                <a:sym typeface="Wingdings" pitchFamily="2" charset="2"/>
              </a:rPr>
              <a:t> achieves a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4-10 times </a:t>
            </a:r>
            <a:r>
              <a:rPr lang="en-US" dirty="0" smtClean="0">
                <a:sym typeface="Wingdings" pitchFamily="2" charset="2"/>
              </a:rPr>
              <a:t>higher throughput than its CPU-based counterpart on a quad-core CPU.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T-Dependency Graph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Transactions in 0-set can be executed in parallel without any complicated concurrency control</a:t>
            </a:r>
            <a:r>
              <a:rPr lang="en-SG" dirty="0" smtClean="0"/>
              <a:t>.</a:t>
            </a:r>
          </a:p>
          <a:p>
            <a:r>
              <a:rPr lang="en-US" dirty="0" smtClean="0"/>
              <a:t>Transactions in </a:t>
            </a:r>
            <a:r>
              <a:rPr lang="en-US" b="1" dirty="0" smtClean="0"/>
              <a:t>K</a:t>
            </a:r>
            <a:r>
              <a:rPr lang="en-US" dirty="0" smtClean="0"/>
              <a:t>-set does not have any preceding conflicting transactions if all transactions in (</a:t>
            </a:r>
            <a:r>
              <a:rPr lang="en-US" b="1" dirty="0" smtClean="0"/>
              <a:t>0</a:t>
            </a:r>
            <a:r>
              <a:rPr lang="en-US" dirty="0" smtClean="0"/>
              <a:t>, </a:t>
            </a:r>
            <a:r>
              <a:rPr lang="en-US" b="1" dirty="0" smtClean="0"/>
              <a:t>1</a:t>
            </a:r>
            <a:r>
              <a:rPr lang="en-US" dirty="0" smtClean="0"/>
              <a:t>, …, </a:t>
            </a:r>
            <a:r>
              <a:rPr lang="en-US" b="1" dirty="0" smtClean="0"/>
              <a:t>K-1</a:t>
            </a:r>
            <a:r>
              <a:rPr lang="en-US" dirty="0" smtClean="0"/>
              <a:t>)-sets finish executions.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4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Execution Strategies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GPUTx</a:t>
            </a:r>
            <a:r>
              <a:rPr lang="en-US" dirty="0" smtClean="0"/>
              <a:t> supports the following strategies for bulk execution:</a:t>
            </a:r>
          </a:p>
          <a:p>
            <a:pPr lvl="1"/>
            <a:r>
              <a:rPr lang="en-US" dirty="0" smtClean="0"/>
              <a:t>TPL</a:t>
            </a:r>
          </a:p>
          <a:p>
            <a:pPr lvl="2"/>
            <a:r>
              <a:rPr lang="en-SG" dirty="0" smtClean="0"/>
              <a:t>Classic </a:t>
            </a:r>
            <a:r>
              <a:rPr lang="en-SG" dirty="0"/>
              <a:t>two phase locking execution method on the </a:t>
            </a:r>
            <a:r>
              <a:rPr lang="en-SG" dirty="0" smtClean="0"/>
              <a:t>bulk.</a:t>
            </a:r>
            <a:endParaRPr lang="en-SG" dirty="0"/>
          </a:p>
          <a:p>
            <a:pPr lvl="2"/>
            <a:r>
              <a:rPr lang="en-SG" dirty="0" smtClean="0"/>
              <a:t>Locks </a:t>
            </a:r>
            <a:r>
              <a:rPr lang="en-SG" dirty="0"/>
              <a:t>are implemented with atomic operations on the </a:t>
            </a:r>
            <a:r>
              <a:rPr lang="en-SG" dirty="0" smtClean="0"/>
              <a:t>GPU.</a:t>
            </a:r>
          </a:p>
          <a:p>
            <a:pPr lvl="1"/>
            <a:r>
              <a:rPr lang="en-US" dirty="0" smtClean="0"/>
              <a:t>PART</a:t>
            </a:r>
          </a:p>
          <a:p>
            <a:pPr lvl="2"/>
            <a:r>
              <a:rPr lang="en-SG" dirty="0" smtClean="0"/>
              <a:t>Adopt </a:t>
            </a:r>
            <a:r>
              <a:rPr lang="en-SG" dirty="0"/>
              <a:t>the partitioned based approach in </a:t>
            </a:r>
            <a:r>
              <a:rPr lang="en-SG" dirty="0" smtClean="0"/>
              <a:t>H-Store.</a:t>
            </a:r>
            <a:endParaRPr lang="en-SG" dirty="0"/>
          </a:p>
          <a:p>
            <a:pPr lvl="2"/>
            <a:r>
              <a:rPr lang="en-SG" dirty="0" smtClean="0"/>
              <a:t>A </a:t>
            </a:r>
            <a:r>
              <a:rPr lang="en-SG" dirty="0"/>
              <a:t>single thread is used for each </a:t>
            </a:r>
            <a:r>
              <a:rPr lang="en-SG" dirty="0" smtClean="0"/>
              <a:t>partition.</a:t>
            </a:r>
          </a:p>
          <a:p>
            <a:pPr lvl="1"/>
            <a:r>
              <a:rPr lang="en-US" dirty="0" smtClean="0"/>
              <a:t>K-SET</a:t>
            </a:r>
          </a:p>
          <a:p>
            <a:pPr lvl="2"/>
            <a:r>
              <a:rPr lang="en-SG" dirty="0" smtClean="0"/>
              <a:t>Pick </a:t>
            </a:r>
            <a:r>
              <a:rPr lang="en-SG" dirty="0"/>
              <a:t>the 0-set as a bulk for </a:t>
            </a:r>
            <a:r>
              <a:rPr lang="en-SG" dirty="0" smtClean="0"/>
              <a:t>execution.</a:t>
            </a:r>
          </a:p>
          <a:p>
            <a:pPr lvl="2"/>
            <a:r>
              <a:rPr lang="en-US" dirty="0" smtClean="0"/>
              <a:t>The transaction executions are entirely in parallel.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Transaction Execution </a:t>
            </a:r>
            <a:r>
              <a:rPr lang="en-US" dirty="0" smtClean="0"/>
              <a:t>Strategies (</a:t>
            </a:r>
            <a:r>
              <a:rPr lang="en-US" dirty="0" err="1" smtClean="0"/>
              <a:t>Cont</a:t>
            </a:r>
            <a:r>
              <a:rPr lang="en-US" dirty="0" smtClean="0"/>
              <a:t>’)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" y="1905000"/>
            <a:ext cx="8458200" cy="3581400"/>
            <a:chOff x="300037" y="122798"/>
            <a:chExt cx="7026479" cy="2722498"/>
          </a:xfrm>
        </p:grpSpPr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681037" y="326231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63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64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1,1</a:t>
                </a:r>
              </a:p>
            </p:txBody>
          </p:sp>
        </p:grpSp>
        <p:cxnSp>
          <p:nvCxnSpPr>
            <p:cNvPr id="7" name="Straight Arrow Connector 10"/>
            <p:cNvCxnSpPr>
              <a:cxnSpLocks noChangeShapeType="1"/>
            </p:cNvCxnSpPr>
            <p:nvPr/>
          </p:nvCxnSpPr>
          <p:spPr bwMode="auto">
            <a:xfrm>
              <a:off x="1062037" y="566594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681037" y="801164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61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62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 dirty="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 dirty="0">
                    <a:latin typeface="Calibri" pitchFamily="34" charset="0"/>
                  </a:rPr>
                  <a:t>2,1</a:t>
                </a:r>
              </a:p>
            </p:txBody>
          </p:sp>
        </p:grpSp>
        <p:cxnSp>
          <p:nvCxnSpPr>
            <p:cNvPr id="9" name="Straight Arrow Connector 10"/>
            <p:cNvCxnSpPr>
              <a:cxnSpLocks noChangeShapeType="1"/>
            </p:cNvCxnSpPr>
            <p:nvPr/>
          </p:nvCxnSpPr>
          <p:spPr bwMode="auto">
            <a:xfrm>
              <a:off x="1062037" y="1041528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681037" y="1563164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59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60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9116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n,1</a:t>
                </a:r>
              </a:p>
            </p:txBody>
          </p:sp>
        </p:grpSp>
        <p:cxnSp>
          <p:nvCxnSpPr>
            <p:cNvPr id="11" name="Straight Arrow Connector 10"/>
            <p:cNvCxnSpPr>
              <a:cxnSpLocks noChangeShapeType="1"/>
            </p:cNvCxnSpPr>
            <p:nvPr/>
          </p:nvCxnSpPr>
          <p:spPr bwMode="auto">
            <a:xfrm>
              <a:off x="1063626" y="1803527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grpSp>
          <p:nvGrpSpPr>
            <p:cNvPr id="12" name="Group 8"/>
            <p:cNvGrpSpPr>
              <a:grpSpLocks/>
            </p:cNvGrpSpPr>
            <p:nvPr/>
          </p:nvGrpSpPr>
          <p:grpSpPr bwMode="auto">
            <a:xfrm>
              <a:off x="1315804" y="326231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57" name="Oval 15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58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1,2</a:t>
                </a:r>
              </a:p>
            </p:txBody>
          </p:sp>
        </p:grpSp>
        <p:grpSp>
          <p:nvGrpSpPr>
            <p:cNvPr id="13" name="Group 8"/>
            <p:cNvGrpSpPr>
              <a:grpSpLocks/>
            </p:cNvGrpSpPr>
            <p:nvPr/>
          </p:nvGrpSpPr>
          <p:grpSpPr bwMode="auto">
            <a:xfrm>
              <a:off x="1315804" y="801164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55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56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2,2</a:t>
                </a:r>
              </a:p>
            </p:txBody>
          </p:sp>
        </p:grpSp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1307415" y="1563164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53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54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6036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n,2</a:t>
                </a:r>
              </a:p>
            </p:txBody>
          </p:sp>
        </p:grpSp>
        <p:grpSp>
          <p:nvGrpSpPr>
            <p:cNvPr id="15" name="Group 93"/>
            <p:cNvGrpSpPr>
              <a:grpSpLocks/>
            </p:cNvGrpSpPr>
            <p:nvPr/>
          </p:nvGrpSpPr>
          <p:grpSpPr bwMode="auto">
            <a:xfrm>
              <a:off x="1747837" y="558528"/>
              <a:ext cx="278054" cy="27424"/>
              <a:chOff x="1092678" y="5486400"/>
              <a:chExt cx="278922" cy="27432"/>
            </a:xfrm>
          </p:grpSpPr>
          <p:sp>
            <p:nvSpPr>
              <p:cNvPr id="150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51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52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6" name="Group 93"/>
            <p:cNvGrpSpPr>
              <a:grpSpLocks/>
            </p:cNvGrpSpPr>
            <p:nvPr/>
          </p:nvGrpSpPr>
          <p:grpSpPr bwMode="auto">
            <a:xfrm>
              <a:off x="1747837" y="961438"/>
              <a:ext cx="278054" cy="27424"/>
              <a:chOff x="1092678" y="5486400"/>
              <a:chExt cx="278922" cy="27432"/>
            </a:xfrm>
          </p:grpSpPr>
          <p:sp>
            <p:nvSpPr>
              <p:cNvPr id="147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8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9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7" name="Group 93"/>
            <p:cNvGrpSpPr>
              <a:grpSpLocks/>
            </p:cNvGrpSpPr>
            <p:nvPr/>
          </p:nvGrpSpPr>
          <p:grpSpPr bwMode="auto">
            <a:xfrm>
              <a:off x="1747837" y="1723438"/>
              <a:ext cx="278054" cy="27424"/>
              <a:chOff x="1092678" y="5486400"/>
              <a:chExt cx="278922" cy="27432"/>
            </a:xfrm>
          </p:grpSpPr>
          <p:sp>
            <p:nvSpPr>
              <p:cNvPr id="144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5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6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8" name="Oval 90"/>
            <p:cNvSpPr>
              <a:spLocks noChangeArrowheads="1"/>
            </p:cNvSpPr>
            <p:nvPr/>
          </p:nvSpPr>
          <p:spPr bwMode="auto">
            <a:xfrm>
              <a:off x="918225" y="1190038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9" name="Oval 91"/>
            <p:cNvSpPr>
              <a:spLocks noChangeArrowheads="1"/>
            </p:cNvSpPr>
            <p:nvPr/>
          </p:nvSpPr>
          <p:spPr bwMode="auto">
            <a:xfrm>
              <a:off x="918225" y="1317479"/>
              <a:ext cx="28600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0" name="Oval 92"/>
            <p:cNvSpPr>
              <a:spLocks noChangeArrowheads="1"/>
            </p:cNvSpPr>
            <p:nvPr/>
          </p:nvSpPr>
          <p:spPr bwMode="auto">
            <a:xfrm>
              <a:off x="918225" y="1472344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Text Box 94"/>
            <p:cNvSpPr txBox="1">
              <a:spLocks noChangeArrowheads="1"/>
            </p:cNvSpPr>
            <p:nvPr/>
          </p:nvSpPr>
          <p:spPr bwMode="auto">
            <a:xfrm>
              <a:off x="300037" y="399216"/>
              <a:ext cx="306654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/>
                <a:t>B</a:t>
              </a:r>
              <a:r>
                <a:rPr lang="en-US" altLang="zh-TW" baseline="-25000"/>
                <a:t>1</a:t>
              </a:r>
            </a:p>
          </p:txBody>
        </p:sp>
        <p:sp>
          <p:nvSpPr>
            <p:cNvPr id="22" name="Text Box 95"/>
            <p:cNvSpPr txBox="1">
              <a:spLocks noChangeArrowheads="1"/>
            </p:cNvSpPr>
            <p:nvPr/>
          </p:nvSpPr>
          <p:spPr bwMode="auto">
            <a:xfrm>
              <a:off x="301626" y="875763"/>
              <a:ext cx="306654" cy="266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/>
                <a:t>B</a:t>
              </a:r>
              <a:r>
                <a:rPr lang="en-US" altLang="zh-TW" baseline="-25000"/>
                <a:t>2</a:t>
              </a:r>
            </a:p>
          </p:txBody>
        </p:sp>
        <p:sp>
          <p:nvSpPr>
            <p:cNvPr id="23" name="Text Box 96"/>
            <p:cNvSpPr txBox="1">
              <a:spLocks noChangeArrowheads="1"/>
            </p:cNvSpPr>
            <p:nvPr/>
          </p:nvSpPr>
          <p:spPr bwMode="auto">
            <a:xfrm>
              <a:off x="314337" y="1623244"/>
              <a:ext cx="306654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/>
                <a:t>B</a:t>
              </a:r>
              <a:r>
                <a:rPr lang="en-US" altLang="zh-TW" baseline="-25000"/>
                <a:t>n</a:t>
              </a:r>
            </a:p>
          </p:txBody>
        </p:sp>
        <p:sp>
          <p:nvSpPr>
            <p:cNvPr id="24" name="Text Box 138"/>
            <p:cNvSpPr txBox="1">
              <a:spLocks noChangeArrowheads="1"/>
            </p:cNvSpPr>
            <p:nvPr/>
          </p:nvSpPr>
          <p:spPr bwMode="auto">
            <a:xfrm>
              <a:off x="2738437" y="1311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0</a:t>
              </a:r>
            </a:p>
          </p:txBody>
        </p:sp>
        <p:sp>
          <p:nvSpPr>
            <p:cNvPr id="25" name="Text Box 139"/>
            <p:cNvSpPr txBox="1">
              <a:spLocks noChangeArrowheads="1"/>
            </p:cNvSpPr>
            <p:nvPr/>
          </p:nvSpPr>
          <p:spPr bwMode="auto">
            <a:xfrm>
              <a:off x="3319550" y="1311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1</a:t>
              </a:r>
            </a:p>
          </p:txBody>
        </p:sp>
        <p:sp>
          <p:nvSpPr>
            <p:cNvPr id="26" name="Text Box 304"/>
            <p:cNvSpPr txBox="1">
              <a:spLocks noChangeArrowheads="1"/>
            </p:cNvSpPr>
            <p:nvPr/>
          </p:nvSpPr>
          <p:spPr bwMode="auto">
            <a:xfrm>
              <a:off x="376237" y="2024479"/>
              <a:ext cx="2014702" cy="266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dirty="0"/>
                <a:t>(a) T-dependency graph</a:t>
              </a:r>
            </a:p>
          </p:txBody>
        </p:sp>
        <p:sp>
          <p:nvSpPr>
            <p:cNvPr id="27" name="Text Box 305"/>
            <p:cNvSpPr txBox="1">
              <a:spLocks noChangeArrowheads="1"/>
            </p:cNvSpPr>
            <p:nvPr/>
          </p:nvSpPr>
          <p:spPr bwMode="auto">
            <a:xfrm>
              <a:off x="2415830" y="2032868"/>
              <a:ext cx="1460182" cy="266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/>
                <a:t>(b) A bulk of TPL</a:t>
              </a:r>
            </a:p>
          </p:txBody>
        </p:sp>
        <p:sp>
          <p:nvSpPr>
            <p:cNvPr id="28" name="Text Box 307"/>
            <p:cNvSpPr txBox="1">
              <a:spLocks noChangeArrowheads="1"/>
            </p:cNvSpPr>
            <p:nvPr/>
          </p:nvSpPr>
          <p:spPr bwMode="auto">
            <a:xfrm>
              <a:off x="5748757" y="1991695"/>
              <a:ext cx="1577759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dirty="0"/>
                <a:t>(d) Bulks in K-SET</a:t>
              </a:r>
            </a:p>
          </p:txBody>
        </p:sp>
        <p:grpSp>
          <p:nvGrpSpPr>
            <p:cNvPr id="29" name="Group 8"/>
            <p:cNvGrpSpPr>
              <a:grpSpLocks/>
            </p:cNvGrpSpPr>
            <p:nvPr/>
          </p:nvGrpSpPr>
          <p:grpSpPr bwMode="auto">
            <a:xfrm>
              <a:off x="2433637" y="283587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42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3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1,1</a:t>
                </a:r>
              </a:p>
            </p:txBody>
          </p:sp>
        </p:grpSp>
        <p:grpSp>
          <p:nvGrpSpPr>
            <p:cNvPr id="30" name="Group 8"/>
            <p:cNvGrpSpPr>
              <a:grpSpLocks/>
            </p:cNvGrpSpPr>
            <p:nvPr/>
          </p:nvGrpSpPr>
          <p:grpSpPr bwMode="auto">
            <a:xfrm>
              <a:off x="2433637" y="758520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40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41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 dirty="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 dirty="0">
                    <a:latin typeface="Calibri" pitchFamily="34" charset="0"/>
                  </a:rPr>
                  <a:t>2,1</a:t>
                </a:r>
              </a:p>
            </p:txBody>
          </p:sp>
        </p:grpSp>
        <p:grpSp>
          <p:nvGrpSpPr>
            <p:cNvPr id="31" name="Group 8"/>
            <p:cNvGrpSpPr>
              <a:grpSpLocks/>
            </p:cNvGrpSpPr>
            <p:nvPr/>
          </p:nvGrpSpPr>
          <p:grpSpPr bwMode="auto">
            <a:xfrm>
              <a:off x="2433637" y="1520520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38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9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9116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n,1</a:t>
                </a:r>
              </a:p>
            </p:txBody>
          </p:sp>
        </p:grpSp>
        <p:grpSp>
          <p:nvGrpSpPr>
            <p:cNvPr id="32" name="Group 8"/>
            <p:cNvGrpSpPr>
              <a:grpSpLocks/>
            </p:cNvGrpSpPr>
            <p:nvPr/>
          </p:nvGrpSpPr>
          <p:grpSpPr bwMode="auto">
            <a:xfrm>
              <a:off x="3051626" y="283587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36" name="Oval 135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7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1,2</a:t>
                </a:r>
              </a:p>
            </p:txBody>
          </p:sp>
        </p:grpSp>
        <p:grpSp>
          <p:nvGrpSpPr>
            <p:cNvPr id="33" name="Group 8"/>
            <p:cNvGrpSpPr>
              <a:grpSpLocks/>
            </p:cNvGrpSpPr>
            <p:nvPr/>
          </p:nvGrpSpPr>
          <p:grpSpPr bwMode="auto">
            <a:xfrm>
              <a:off x="3051626" y="758520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34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5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2,2</a:t>
                </a:r>
              </a:p>
            </p:txBody>
          </p:sp>
        </p:grpSp>
        <p:grpSp>
          <p:nvGrpSpPr>
            <p:cNvPr id="34" name="Group 8"/>
            <p:cNvGrpSpPr>
              <a:grpSpLocks/>
            </p:cNvGrpSpPr>
            <p:nvPr/>
          </p:nvGrpSpPr>
          <p:grpSpPr bwMode="auto">
            <a:xfrm>
              <a:off x="3043237" y="1520520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32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3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6036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n,2</a:t>
                </a:r>
              </a:p>
            </p:txBody>
          </p:sp>
        </p:grpSp>
        <p:grpSp>
          <p:nvGrpSpPr>
            <p:cNvPr id="35" name="Group 93"/>
            <p:cNvGrpSpPr>
              <a:grpSpLocks/>
            </p:cNvGrpSpPr>
            <p:nvPr/>
          </p:nvGrpSpPr>
          <p:grpSpPr bwMode="auto">
            <a:xfrm>
              <a:off x="3466182" y="512187"/>
              <a:ext cx="278054" cy="27424"/>
              <a:chOff x="1092678" y="5486400"/>
              <a:chExt cx="278922" cy="27432"/>
            </a:xfrm>
          </p:grpSpPr>
          <p:sp>
            <p:nvSpPr>
              <p:cNvPr id="129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0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31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36" name="Group 93"/>
            <p:cNvGrpSpPr>
              <a:grpSpLocks/>
            </p:cNvGrpSpPr>
            <p:nvPr/>
          </p:nvGrpSpPr>
          <p:grpSpPr bwMode="auto">
            <a:xfrm>
              <a:off x="3466182" y="915097"/>
              <a:ext cx="278054" cy="27424"/>
              <a:chOff x="1092678" y="5486400"/>
              <a:chExt cx="278922" cy="27432"/>
            </a:xfrm>
          </p:grpSpPr>
          <p:sp>
            <p:nvSpPr>
              <p:cNvPr id="126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7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8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37" name="Group 93"/>
            <p:cNvGrpSpPr>
              <a:grpSpLocks/>
            </p:cNvGrpSpPr>
            <p:nvPr/>
          </p:nvGrpSpPr>
          <p:grpSpPr bwMode="auto">
            <a:xfrm>
              <a:off x="3466182" y="1677097"/>
              <a:ext cx="278054" cy="27424"/>
              <a:chOff x="1092678" y="5486400"/>
              <a:chExt cx="278922" cy="27432"/>
            </a:xfrm>
          </p:grpSpPr>
          <p:sp>
            <p:nvSpPr>
              <p:cNvPr id="123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4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5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38" name="Oval 90"/>
            <p:cNvSpPr>
              <a:spLocks noChangeArrowheads="1"/>
            </p:cNvSpPr>
            <p:nvPr/>
          </p:nvSpPr>
          <p:spPr bwMode="auto">
            <a:xfrm>
              <a:off x="2670825" y="1147394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9" name="Oval 91"/>
            <p:cNvSpPr>
              <a:spLocks noChangeArrowheads="1"/>
            </p:cNvSpPr>
            <p:nvPr/>
          </p:nvSpPr>
          <p:spPr bwMode="auto">
            <a:xfrm>
              <a:off x="2670825" y="1274835"/>
              <a:ext cx="28600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0" name="Oval 92"/>
            <p:cNvSpPr>
              <a:spLocks noChangeArrowheads="1"/>
            </p:cNvSpPr>
            <p:nvPr/>
          </p:nvSpPr>
          <p:spPr bwMode="auto">
            <a:xfrm>
              <a:off x="2670825" y="1429700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1" name="Text Box 138"/>
            <p:cNvSpPr txBox="1">
              <a:spLocks noChangeArrowheads="1"/>
            </p:cNvSpPr>
            <p:nvPr/>
          </p:nvSpPr>
          <p:spPr bwMode="auto">
            <a:xfrm>
              <a:off x="2738437" y="6645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0</a:t>
              </a:r>
            </a:p>
          </p:txBody>
        </p:sp>
        <p:sp>
          <p:nvSpPr>
            <p:cNvPr id="42" name="Text Box 138"/>
            <p:cNvSpPr txBox="1">
              <a:spLocks noChangeArrowheads="1"/>
            </p:cNvSpPr>
            <p:nvPr/>
          </p:nvSpPr>
          <p:spPr bwMode="auto">
            <a:xfrm>
              <a:off x="2738437" y="14265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0</a:t>
              </a:r>
            </a:p>
          </p:txBody>
        </p:sp>
        <p:sp>
          <p:nvSpPr>
            <p:cNvPr id="43" name="Text Box 139"/>
            <p:cNvSpPr txBox="1">
              <a:spLocks noChangeArrowheads="1"/>
            </p:cNvSpPr>
            <p:nvPr/>
          </p:nvSpPr>
          <p:spPr bwMode="auto">
            <a:xfrm>
              <a:off x="3325036" y="6645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1</a:t>
              </a:r>
            </a:p>
          </p:txBody>
        </p:sp>
        <p:sp>
          <p:nvSpPr>
            <p:cNvPr id="44" name="Text Box 139"/>
            <p:cNvSpPr txBox="1">
              <a:spLocks noChangeArrowheads="1"/>
            </p:cNvSpPr>
            <p:nvPr/>
          </p:nvSpPr>
          <p:spPr bwMode="auto">
            <a:xfrm>
              <a:off x="3325036" y="1426587"/>
              <a:ext cx="225621" cy="264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i="1" dirty="0"/>
                <a:t>1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357437" y="144011"/>
              <a:ext cx="1524000" cy="1850231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 Box 305"/>
            <p:cNvSpPr txBox="1">
              <a:spLocks noChangeArrowheads="1"/>
            </p:cNvSpPr>
            <p:nvPr/>
          </p:nvSpPr>
          <p:spPr bwMode="auto">
            <a:xfrm>
              <a:off x="4125087" y="2016090"/>
              <a:ext cx="1475517" cy="252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239" tIns="33618" rIns="67239" bIns="33618">
              <a:spAutoFit/>
            </a:bodyPr>
            <a:lstStyle/>
            <a:p>
              <a:pPr defTabSz="673100"/>
              <a:r>
                <a:rPr lang="en-US" altLang="zh-TW" b="1" dirty="0" smtClean="0"/>
                <a:t>(c) </a:t>
              </a:r>
              <a:r>
                <a:rPr lang="en-US" altLang="zh-TW" b="1" dirty="0"/>
                <a:t>A bulk of </a:t>
              </a:r>
              <a:r>
                <a:rPr lang="en-US" altLang="zh-TW" b="1" dirty="0" smtClean="0"/>
                <a:t>PART</a:t>
              </a:r>
              <a:endParaRPr lang="en-US" altLang="zh-TW" b="1" dirty="0"/>
            </a:p>
          </p:txBody>
        </p:sp>
        <p:grpSp>
          <p:nvGrpSpPr>
            <p:cNvPr id="47" name="Group 8"/>
            <p:cNvGrpSpPr>
              <a:grpSpLocks/>
            </p:cNvGrpSpPr>
            <p:nvPr/>
          </p:nvGrpSpPr>
          <p:grpSpPr bwMode="auto">
            <a:xfrm>
              <a:off x="4142894" y="266809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21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2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1,1</a:t>
                </a:r>
              </a:p>
            </p:txBody>
          </p:sp>
        </p:grpSp>
        <p:cxnSp>
          <p:nvCxnSpPr>
            <p:cNvPr id="48" name="Straight Arrow Connector 10"/>
            <p:cNvCxnSpPr>
              <a:cxnSpLocks noChangeShapeType="1"/>
            </p:cNvCxnSpPr>
            <p:nvPr/>
          </p:nvCxnSpPr>
          <p:spPr bwMode="auto">
            <a:xfrm>
              <a:off x="4523894" y="507172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ash"/>
              <a:round/>
              <a:headEnd/>
              <a:tailEnd type="arrow" w="med" len="med"/>
            </a:ln>
          </p:spPr>
        </p:cxnSp>
        <p:grpSp>
          <p:nvGrpSpPr>
            <p:cNvPr id="49" name="Group 8"/>
            <p:cNvGrpSpPr>
              <a:grpSpLocks/>
            </p:cNvGrpSpPr>
            <p:nvPr/>
          </p:nvGrpSpPr>
          <p:grpSpPr bwMode="auto">
            <a:xfrm>
              <a:off x="4142894" y="741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19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20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 dirty="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 dirty="0">
                    <a:latin typeface="Calibri" pitchFamily="34" charset="0"/>
                  </a:rPr>
                  <a:t>2,1</a:t>
                </a:r>
              </a:p>
            </p:txBody>
          </p:sp>
        </p:grpSp>
        <p:cxnSp>
          <p:nvCxnSpPr>
            <p:cNvPr id="50" name="Straight Arrow Connector 10"/>
            <p:cNvCxnSpPr>
              <a:cxnSpLocks noChangeShapeType="1"/>
            </p:cNvCxnSpPr>
            <p:nvPr/>
          </p:nvCxnSpPr>
          <p:spPr bwMode="auto">
            <a:xfrm>
              <a:off x="4523894" y="982106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ash"/>
              <a:round/>
              <a:headEnd/>
              <a:tailEnd type="arrow" w="med" len="med"/>
            </a:ln>
          </p:spPr>
        </p:cxnSp>
        <p:grpSp>
          <p:nvGrpSpPr>
            <p:cNvPr id="51" name="Group 8"/>
            <p:cNvGrpSpPr>
              <a:grpSpLocks/>
            </p:cNvGrpSpPr>
            <p:nvPr/>
          </p:nvGrpSpPr>
          <p:grpSpPr bwMode="auto">
            <a:xfrm>
              <a:off x="4142894" y="1503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17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18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9116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n,1</a:t>
                </a:r>
              </a:p>
            </p:txBody>
          </p:sp>
        </p:grpSp>
        <p:cxnSp>
          <p:nvCxnSpPr>
            <p:cNvPr id="52" name="Straight Arrow Connector 10"/>
            <p:cNvCxnSpPr>
              <a:cxnSpLocks noChangeShapeType="1"/>
            </p:cNvCxnSpPr>
            <p:nvPr/>
          </p:nvCxnSpPr>
          <p:spPr bwMode="auto">
            <a:xfrm>
              <a:off x="4525483" y="1744105"/>
              <a:ext cx="2743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ash"/>
              <a:round/>
              <a:headEnd/>
              <a:tailEnd type="arrow" w="med" len="med"/>
            </a:ln>
          </p:spPr>
        </p:cxnSp>
        <p:grpSp>
          <p:nvGrpSpPr>
            <p:cNvPr id="53" name="Group 8"/>
            <p:cNvGrpSpPr>
              <a:grpSpLocks/>
            </p:cNvGrpSpPr>
            <p:nvPr/>
          </p:nvGrpSpPr>
          <p:grpSpPr bwMode="auto">
            <a:xfrm>
              <a:off x="4760883" y="266809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15" name="Oval 114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16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1,2</a:t>
                </a:r>
              </a:p>
            </p:txBody>
          </p:sp>
        </p:grpSp>
        <p:grpSp>
          <p:nvGrpSpPr>
            <p:cNvPr id="54" name="Group 8"/>
            <p:cNvGrpSpPr>
              <a:grpSpLocks/>
            </p:cNvGrpSpPr>
            <p:nvPr/>
          </p:nvGrpSpPr>
          <p:grpSpPr bwMode="auto">
            <a:xfrm>
              <a:off x="4760883" y="741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13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14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2,2</a:t>
                </a:r>
              </a:p>
            </p:txBody>
          </p:sp>
        </p:grpSp>
        <p:grpSp>
          <p:nvGrpSpPr>
            <p:cNvPr id="55" name="Group 8"/>
            <p:cNvGrpSpPr>
              <a:grpSpLocks/>
            </p:cNvGrpSpPr>
            <p:nvPr/>
          </p:nvGrpSpPr>
          <p:grpSpPr bwMode="auto">
            <a:xfrm>
              <a:off x="4752494" y="1503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11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12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6036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n,2</a:t>
                </a:r>
              </a:p>
            </p:txBody>
          </p:sp>
        </p:grpSp>
        <p:grpSp>
          <p:nvGrpSpPr>
            <p:cNvPr id="56" name="Group 93"/>
            <p:cNvGrpSpPr>
              <a:grpSpLocks/>
            </p:cNvGrpSpPr>
            <p:nvPr/>
          </p:nvGrpSpPr>
          <p:grpSpPr bwMode="auto">
            <a:xfrm>
              <a:off x="5158661" y="499106"/>
              <a:ext cx="278054" cy="27424"/>
              <a:chOff x="1092678" y="5486400"/>
              <a:chExt cx="278922" cy="27432"/>
            </a:xfrm>
          </p:grpSpPr>
          <p:sp>
            <p:nvSpPr>
              <p:cNvPr id="108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9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10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57" name="Group 93"/>
            <p:cNvGrpSpPr>
              <a:grpSpLocks/>
            </p:cNvGrpSpPr>
            <p:nvPr/>
          </p:nvGrpSpPr>
          <p:grpSpPr bwMode="auto">
            <a:xfrm>
              <a:off x="5158661" y="902016"/>
              <a:ext cx="278054" cy="27424"/>
              <a:chOff x="1092678" y="5486400"/>
              <a:chExt cx="278922" cy="27432"/>
            </a:xfrm>
          </p:grpSpPr>
          <p:sp>
            <p:nvSpPr>
              <p:cNvPr id="105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6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7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58" name="Group 93"/>
            <p:cNvGrpSpPr>
              <a:grpSpLocks/>
            </p:cNvGrpSpPr>
            <p:nvPr/>
          </p:nvGrpSpPr>
          <p:grpSpPr bwMode="auto">
            <a:xfrm>
              <a:off x="5158661" y="1664016"/>
              <a:ext cx="278054" cy="27424"/>
              <a:chOff x="1092678" y="5486400"/>
              <a:chExt cx="278922" cy="27432"/>
            </a:xfrm>
          </p:grpSpPr>
          <p:sp>
            <p:nvSpPr>
              <p:cNvPr id="102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3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4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9" name="Oval 90"/>
            <p:cNvSpPr>
              <a:spLocks noChangeArrowheads="1"/>
            </p:cNvSpPr>
            <p:nvPr/>
          </p:nvSpPr>
          <p:spPr bwMode="auto">
            <a:xfrm>
              <a:off x="4380082" y="1130616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60" name="Oval 91"/>
            <p:cNvSpPr>
              <a:spLocks noChangeArrowheads="1"/>
            </p:cNvSpPr>
            <p:nvPr/>
          </p:nvSpPr>
          <p:spPr bwMode="auto">
            <a:xfrm>
              <a:off x="4380082" y="1258057"/>
              <a:ext cx="28600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61" name="Oval 92"/>
            <p:cNvSpPr>
              <a:spLocks noChangeArrowheads="1"/>
            </p:cNvSpPr>
            <p:nvPr/>
          </p:nvSpPr>
          <p:spPr bwMode="auto">
            <a:xfrm>
              <a:off x="4380082" y="1412922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066694" y="127233"/>
              <a:ext cx="1456189" cy="1850231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3" name="Group 8"/>
            <p:cNvGrpSpPr>
              <a:grpSpLocks/>
            </p:cNvGrpSpPr>
            <p:nvPr/>
          </p:nvGrpSpPr>
          <p:grpSpPr bwMode="auto">
            <a:xfrm>
              <a:off x="5748757" y="266809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100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101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1,1</a:t>
                </a:r>
              </a:p>
            </p:txBody>
          </p:sp>
        </p:grpSp>
        <p:grpSp>
          <p:nvGrpSpPr>
            <p:cNvPr id="64" name="Group 8"/>
            <p:cNvGrpSpPr>
              <a:grpSpLocks/>
            </p:cNvGrpSpPr>
            <p:nvPr/>
          </p:nvGrpSpPr>
          <p:grpSpPr bwMode="auto">
            <a:xfrm>
              <a:off x="5748757" y="741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98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9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595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 dirty="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 dirty="0">
                    <a:latin typeface="Calibri" pitchFamily="34" charset="0"/>
                  </a:rPr>
                  <a:t>2,1</a:t>
                </a:r>
              </a:p>
            </p:txBody>
          </p:sp>
        </p:grpSp>
        <p:grpSp>
          <p:nvGrpSpPr>
            <p:cNvPr id="65" name="Group 8"/>
            <p:cNvGrpSpPr>
              <a:grpSpLocks/>
            </p:cNvGrpSpPr>
            <p:nvPr/>
          </p:nvGrpSpPr>
          <p:grpSpPr bwMode="auto">
            <a:xfrm>
              <a:off x="5748757" y="1503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96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7" name="TextBox 7"/>
              <p:cNvSpPr txBox="1">
                <a:spLocks noChangeArrowheads="1"/>
              </p:cNvSpPr>
              <p:nvPr/>
            </p:nvSpPr>
            <p:spPr bwMode="auto">
              <a:xfrm>
                <a:off x="3147930" y="2413694"/>
                <a:ext cx="359116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n,1</a:t>
                </a:r>
              </a:p>
            </p:txBody>
          </p:sp>
        </p:grpSp>
        <p:grpSp>
          <p:nvGrpSpPr>
            <p:cNvPr id="66" name="Group 8"/>
            <p:cNvGrpSpPr>
              <a:grpSpLocks/>
            </p:cNvGrpSpPr>
            <p:nvPr/>
          </p:nvGrpSpPr>
          <p:grpSpPr bwMode="auto">
            <a:xfrm>
              <a:off x="6447146" y="266809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94" name="Oval 93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5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1,2</a:t>
                </a:r>
              </a:p>
            </p:txBody>
          </p:sp>
        </p:grpSp>
        <p:grpSp>
          <p:nvGrpSpPr>
            <p:cNvPr id="67" name="Group 8"/>
            <p:cNvGrpSpPr>
              <a:grpSpLocks/>
            </p:cNvGrpSpPr>
            <p:nvPr/>
          </p:nvGrpSpPr>
          <p:grpSpPr bwMode="auto">
            <a:xfrm>
              <a:off x="6447146" y="741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92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3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57187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2,2</a:t>
                </a:r>
              </a:p>
            </p:txBody>
          </p:sp>
        </p:grpSp>
        <p:grpSp>
          <p:nvGrpSpPr>
            <p:cNvPr id="68" name="Group 8"/>
            <p:cNvGrpSpPr>
              <a:grpSpLocks/>
            </p:cNvGrpSpPr>
            <p:nvPr/>
          </p:nvGrpSpPr>
          <p:grpSpPr bwMode="auto">
            <a:xfrm>
              <a:off x="6438757" y="1503742"/>
              <a:ext cx="365760" cy="365760"/>
              <a:chOff x="3124200" y="2362200"/>
              <a:chExt cx="457200" cy="457200"/>
            </a:xfrm>
            <a:noFill/>
          </p:grpSpPr>
          <p:sp>
            <p:nvSpPr>
              <p:cNvPr id="90" name="Oval 6"/>
              <p:cNvSpPr>
                <a:spLocks noChangeArrowheads="1"/>
              </p:cNvSpPr>
              <p:nvPr/>
            </p:nvSpPr>
            <p:spPr bwMode="auto">
              <a:xfrm>
                <a:off x="3124200" y="2362200"/>
                <a:ext cx="457200" cy="457200"/>
              </a:xfrm>
              <a:prstGeom prst="ellipse">
                <a:avLst/>
              </a:prstGeom>
              <a:grpFill/>
              <a:ln w="25400" algn="ctr">
                <a:solidFill>
                  <a:srgbClr val="385D8A"/>
                </a:solidFill>
                <a:round/>
                <a:headEnd/>
                <a:tailEnd/>
              </a:ln>
            </p:spPr>
            <p:txBody>
              <a:bodyPr lIns="67245" tIns="33622" rIns="67245" bIns="33622" anchor="ctr"/>
              <a:lstStyle/>
              <a:p>
                <a:pPr algn="ctr" defTabSz="673100">
                  <a:defRPr/>
                </a:pPr>
                <a:endParaRPr kumimoji="0" lang="en-US" altLang="zh-TW" sz="900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91" name="TextBox 7"/>
              <p:cNvSpPr txBox="1">
                <a:spLocks noChangeArrowheads="1"/>
              </p:cNvSpPr>
              <p:nvPr/>
            </p:nvSpPr>
            <p:spPr bwMode="auto">
              <a:xfrm>
                <a:off x="3148013" y="2413694"/>
                <a:ext cx="360362" cy="260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 lIns="67245" tIns="33622" rIns="67245" bIns="33622">
                <a:spAutoFit/>
              </a:bodyPr>
              <a:lstStyle/>
              <a:p>
                <a:pPr defTabSz="673100">
                  <a:defRPr/>
                </a:pPr>
                <a:r>
                  <a:rPr kumimoji="0" lang="en-US" altLang="zh-TW" sz="1300">
                    <a:latin typeface="Calibri" pitchFamily="34" charset="0"/>
                  </a:rPr>
                  <a:t>T</a:t>
                </a:r>
                <a:r>
                  <a:rPr kumimoji="0" lang="en-US" altLang="zh-TW" sz="1300" baseline="-25000">
                    <a:latin typeface="Calibri" pitchFamily="34" charset="0"/>
                  </a:rPr>
                  <a:t>n,2</a:t>
                </a:r>
              </a:p>
            </p:txBody>
          </p:sp>
        </p:grpSp>
        <p:grpSp>
          <p:nvGrpSpPr>
            <p:cNvPr id="69" name="Group 93"/>
            <p:cNvGrpSpPr>
              <a:grpSpLocks/>
            </p:cNvGrpSpPr>
            <p:nvPr/>
          </p:nvGrpSpPr>
          <p:grpSpPr bwMode="auto">
            <a:xfrm>
              <a:off x="6918503" y="499106"/>
              <a:ext cx="278054" cy="27424"/>
              <a:chOff x="1092678" y="5486400"/>
              <a:chExt cx="278922" cy="27432"/>
            </a:xfrm>
          </p:grpSpPr>
          <p:sp>
            <p:nvSpPr>
              <p:cNvPr id="87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8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9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70" name="Group 93"/>
            <p:cNvGrpSpPr>
              <a:grpSpLocks/>
            </p:cNvGrpSpPr>
            <p:nvPr/>
          </p:nvGrpSpPr>
          <p:grpSpPr bwMode="auto">
            <a:xfrm>
              <a:off x="6918503" y="902016"/>
              <a:ext cx="278054" cy="27424"/>
              <a:chOff x="1092678" y="5486400"/>
              <a:chExt cx="278922" cy="27432"/>
            </a:xfrm>
          </p:grpSpPr>
          <p:sp>
            <p:nvSpPr>
              <p:cNvPr id="84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5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6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71" name="Group 93"/>
            <p:cNvGrpSpPr>
              <a:grpSpLocks/>
            </p:cNvGrpSpPr>
            <p:nvPr/>
          </p:nvGrpSpPr>
          <p:grpSpPr bwMode="auto">
            <a:xfrm>
              <a:off x="6918503" y="1664016"/>
              <a:ext cx="278054" cy="27424"/>
              <a:chOff x="1092678" y="5486400"/>
              <a:chExt cx="278922" cy="27432"/>
            </a:xfrm>
          </p:grpSpPr>
          <p:sp>
            <p:nvSpPr>
              <p:cNvPr id="81" name="Oval 90"/>
              <p:cNvSpPr>
                <a:spLocks noChangeArrowheads="1"/>
              </p:cNvSpPr>
              <p:nvPr/>
            </p:nvSpPr>
            <p:spPr bwMode="auto">
              <a:xfrm>
                <a:off x="109267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2" name="Oval 91"/>
              <p:cNvSpPr>
                <a:spLocks noChangeArrowheads="1"/>
              </p:cNvSpPr>
              <p:nvPr/>
            </p:nvSpPr>
            <p:spPr bwMode="auto">
              <a:xfrm>
                <a:off x="1219200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  <p:sp>
            <p:nvSpPr>
              <p:cNvPr id="83" name="Oval 92"/>
              <p:cNvSpPr>
                <a:spLocks noChangeArrowheads="1"/>
              </p:cNvSpPr>
              <p:nvPr/>
            </p:nvSpPr>
            <p:spPr bwMode="auto">
              <a:xfrm>
                <a:off x="1344168" y="5486400"/>
                <a:ext cx="27432" cy="27432"/>
              </a:xfrm>
              <a:prstGeom prst="ellipse">
                <a:avLst/>
              </a:prstGeom>
              <a:solidFill>
                <a:schemeClr val="tx1"/>
              </a:solidFill>
              <a:ln w="254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67239" tIns="33618" rIns="67239" bIns="33618" anchor="ctr"/>
              <a:lstStyle/>
              <a:p>
                <a:pPr algn="ctr" defTabSz="673100"/>
                <a:endParaRPr kumimoji="0" lang="en-US" altLang="zh-TW">
                  <a:solidFill>
                    <a:srgbClr val="FFFFFF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72" name="Oval 90"/>
            <p:cNvSpPr>
              <a:spLocks noChangeArrowheads="1"/>
            </p:cNvSpPr>
            <p:nvPr/>
          </p:nvSpPr>
          <p:spPr bwMode="auto">
            <a:xfrm>
              <a:off x="5985945" y="1130616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3" name="Oval 91"/>
            <p:cNvSpPr>
              <a:spLocks noChangeArrowheads="1"/>
            </p:cNvSpPr>
            <p:nvPr/>
          </p:nvSpPr>
          <p:spPr bwMode="auto">
            <a:xfrm>
              <a:off x="5985945" y="1258057"/>
              <a:ext cx="28600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4" name="Oval 92"/>
            <p:cNvSpPr>
              <a:spLocks noChangeArrowheads="1"/>
            </p:cNvSpPr>
            <p:nvPr/>
          </p:nvSpPr>
          <p:spPr bwMode="auto">
            <a:xfrm>
              <a:off x="5985945" y="1412922"/>
              <a:ext cx="27011" cy="27424"/>
            </a:xfrm>
            <a:prstGeom prst="ellipse">
              <a:avLst/>
            </a:prstGeom>
            <a:solidFill>
              <a:schemeClr val="tx1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67239" tIns="33618" rIns="67239" bIns="33618" anchor="ctr"/>
            <a:lstStyle/>
            <a:p>
              <a:pPr algn="ctr" defTabSz="673100"/>
              <a:endParaRPr kumimoji="0" lang="en-US" altLang="zh-TW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672557" y="127233"/>
              <a:ext cx="533400" cy="1850231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358357" y="122798"/>
              <a:ext cx="534280" cy="1850231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595437" y="2459831"/>
              <a:ext cx="461962" cy="304800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128837" y="2459831"/>
              <a:ext cx="6026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 bulk</a:t>
              </a:r>
              <a:endParaRPr lang="en-US" dirty="0"/>
            </a:p>
          </p:txBody>
        </p:sp>
        <p:cxnSp>
          <p:nvCxnSpPr>
            <p:cNvPr id="79" name="Straight Arrow Connector 10"/>
            <p:cNvCxnSpPr>
              <a:cxnSpLocks noChangeShapeType="1"/>
            </p:cNvCxnSpPr>
            <p:nvPr/>
          </p:nvCxnSpPr>
          <p:spPr bwMode="auto">
            <a:xfrm>
              <a:off x="2830716" y="2612231"/>
              <a:ext cx="42582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ash"/>
              <a:round/>
              <a:headEnd/>
              <a:tailEnd type="arrow" w="med" len="med"/>
            </a:ln>
          </p:spPr>
        </p:cxnSp>
        <p:sp>
          <p:nvSpPr>
            <p:cNvPr id="80" name="TextBox 79"/>
            <p:cNvSpPr txBox="1"/>
            <p:nvPr/>
          </p:nvSpPr>
          <p:spPr>
            <a:xfrm>
              <a:off x="3424237" y="2383631"/>
              <a:ext cx="173637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Execution order within </a:t>
              </a:r>
            </a:p>
            <a:p>
              <a:r>
                <a:rPr lang="en-US" dirty="0" smtClean="0"/>
                <a:t>a partition of PART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8890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Optimization Issues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Grouping</a:t>
            </a:r>
            <a:r>
              <a:rPr lang="en-US" b="1" dirty="0" smtClean="0"/>
              <a:t> </a:t>
            </a:r>
            <a:r>
              <a:rPr lang="en-US" dirty="0" smtClean="0"/>
              <a:t>transactions according to transaction types in order to reduce the branch divergence.</a:t>
            </a:r>
          </a:p>
          <a:p>
            <a:pPr lvl="1"/>
            <a:r>
              <a:rPr lang="en-US" b="1" dirty="0" smtClean="0"/>
              <a:t>Partial</a:t>
            </a:r>
            <a:r>
              <a:rPr lang="en-US" dirty="0" smtClean="0"/>
              <a:t> grouping to balance between the gain on reducing branch divergence and the overhead of grouping.</a:t>
            </a:r>
          </a:p>
          <a:p>
            <a:r>
              <a:rPr lang="en-SG" dirty="0"/>
              <a:t>A rule-based method to choose the suitable execution strategy.</a:t>
            </a:r>
          </a:p>
          <a:p>
            <a:endParaRPr lang="en-SG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1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System Overview</a:t>
            </a:r>
          </a:p>
          <a:p>
            <a:r>
              <a:rPr lang="en-US" dirty="0" smtClean="0"/>
              <a:t>Key Optimizations</a:t>
            </a:r>
          </a:p>
          <a:p>
            <a:r>
              <a:rPr lang="en-US" b="1" dirty="0" smtClean="0"/>
              <a:t>Experiments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NVIDIA C1060 </a:t>
            </a:r>
            <a:r>
              <a:rPr lang="en-US" b="1" dirty="0"/>
              <a:t>GPU</a:t>
            </a:r>
            <a:r>
              <a:rPr lang="en-US" dirty="0"/>
              <a:t> (1.3GHz, 4GB GRAM, 240 cores)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Intel Xeon </a:t>
            </a:r>
            <a:r>
              <a:rPr lang="en-US" b="1" dirty="0"/>
              <a:t>CPU</a:t>
            </a:r>
            <a:r>
              <a:rPr lang="en-US" dirty="0"/>
              <a:t> E5520 (2.26GHz, 8MB L3 cache, four cores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NVIDIA </a:t>
            </a:r>
            <a:r>
              <a:rPr lang="en-US" dirty="0"/>
              <a:t>CUDA v3.1</a:t>
            </a:r>
            <a:endParaRPr lang="en-US" dirty="0" smtClean="0"/>
          </a:p>
          <a:p>
            <a:r>
              <a:rPr lang="en-US" dirty="0" smtClean="0"/>
              <a:t>Workload</a:t>
            </a:r>
          </a:p>
          <a:p>
            <a:pPr lvl="1"/>
            <a:r>
              <a:rPr lang="en-US" dirty="0" smtClean="0"/>
              <a:t>Micro benchmarks (basic read/write operations on integer arrays)</a:t>
            </a:r>
          </a:p>
          <a:p>
            <a:pPr lvl="1"/>
            <a:r>
              <a:rPr lang="en-US" dirty="0" smtClean="0"/>
              <a:t>Public benchmarks (</a:t>
            </a:r>
            <a:r>
              <a:rPr lang="en-US" b="1" dirty="0" smtClean="0"/>
              <a:t>TM-1</a:t>
            </a:r>
            <a:r>
              <a:rPr lang="en-US" dirty="0" smtClean="0"/>
              <a:t>, TPC-B and TPC-C)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9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Grouping According to Transaction Types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4920734"/>
            <a:ext cx="7617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(Micro benchmark: _L, lightweight transactions; _H, heavy-weight transactions)</a:t>
            </a:r>
            <a:endParaRPr lang="en-SG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54102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A cross-point for light-weight transactions.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Grouping always wins for heavy-weight transactions.</a:t>
            </a:r>
          </a:p>
          <a:p>
            <a:endParaRPr lang="en-SG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534501"/>
              </p:ext>
            </p:extLst>
          </p:nvPr>
        </p:nvGraphicFramePr>
        <p:xfrm>
          <a:off x="1066800" y="1600200"/>
          <a:ext cx="6553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135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on Different Execution Strategies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00" y="4767645"/>
            <a:ext cx="5678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Mico</a:t>
            </a:r>
            <a:r>
              <a:rPr lang="en-US" dirty="0" smtClean="0"/>
              <a:t> benchmark: 8 million integers, random transactions)</a:t>
            </a:r>
            <a:endParaRPr lang="en-SG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13594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SG" sz="2400" dirty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en-SG" sz="2400" dirty="0" smtClean="0">
                <a:solidFill>
                  <a:srgbClr val="FF0000"/>
                </a:solidFill>
                <a:latin typeface="Comic Sans MS" pitchFamily="66" charset="0"/>
              </a:rPr>
              <a:t>he </a:t>
            </a:r>
            <a:r>
              <a:rPr lang="en-SG" sz="2400" dirty="0">
                <a:solidFill>
                  <a:srgbClr val="FF0000"/>
                </a:solidFill>
                <a:latin typeface="Comic Sans MS" pitchFamily="66" charset="0"/>
              </a:rPr>
              <a:t>throughput of TPL decreases due to the increased contention of locks</a:t>
            </a:r>
            <a:r>
              <a:rPr lang="en-SG" sz="2400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en-SG" sz="2400" dirty="0">
                <a:solidFill>
                  <a:srgbClr val="FF0000"/>
                </a:solidFill>
                <a:latin typeface="Comic Sans MS" pitchFamily="66" charset="0"/>
              </a:rPr>
              <a:t>K-SET is slightly faster than PART, because PART has a larger runtime overhead.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353016"/>
              </p:ext>
            </p:extLst>
          </p:nvPr>
        </p:nvGraphicFramePr>
        <p:xfrm>
          <a:off x="1219200" y="1524000"/>
          <a:ext cx="59436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920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Comparison on TM-1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341647"/>
              </p:ext>
            </p:extLst>
          </p:nvPr>
        </p:nvGraphicFramePr>
        <p:xfrm>
          <a:off x="1295400" y="1066800"/>
          <a:ext cx="6858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13594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SG" sz="2400" dirty="0" smtClean="0">
                <a:solidFill>
                  <a:srgbClr val="FF0000"/>
                </a:solidFill>
                <a:latin typeface="Comic Sans MS" pitchFamily="66" charset="0"/>
              </a:rPr>
              <a:t>The single-core performance of </a:t>
            </a:r>
            <a:r>
              <a:rPr lang="en-SG" sz="2400" dirty="0" err="1" smtClean="0">
                <a:solidFill>
                  <a:srgbClr val="FF0000"/>
                </a:solidFill>
                <a:latin typeface="Comic Sans MS" pitchFamily="66" charset="0"/>
              </a:rPr>
              <a:t>GPUTx</a:t>
            </a:r>
            <a:r>
              <a:rPr lang="en-SG" sz="2400" dirty="0" smtClean="0">
                <a:solidFill>
                  <a:srgbClr val="FF0000"/>
                </a:solidFill>
                <a:latin typeface="Comic Sans MS" pitchFamily="66" charset="0"/>
              </a:rPr>
              <a:t> is only 25-50% of the single-core CPU performance.</a:t>
            </a:r>
          </a:p>
          <a:p>
            <a:pPr marL="342900" indent="-342900">
              <a:buFont typeface="Arial" charset="0"/>
              <a:buChar char="•"/>
            </a:pPr>
            <a:r>
              <a:rPr lang="en-SG" sz="2400" dirty="0" err="1" smtClean="0">
                <a:solidFill>
                  <a:srgbClr val="FF0000"/>
                </a:solidFill>
                <a:latin typeface="Comic Sans MS" pitchFamily="66" charset="0"/>
              </a:rPr>
              <a:t>GPUTx</a:t>
            </a:r>
            <a:r>
              <a:rPr lang="en-SG" sz="2400" dirty="0" smtClean="0">
                <a:solidFill>
                  <a:srgbClr val="FF0000"/>
                </a:solidFill>
                <a:latin typeface="Comic Sans MS" pitchFamily="66" charset="0"/>
              </a:rPr>
              <a:t> is over 4 times faster than its CPU-based counterparts on the quad-core CPU.</a:t>
            </a:r>
            <a:endParaRPr lang="en-SG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90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 Vs. Response Time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5182686"/>
              </p:ext>
            </p:extLst>
          </p:nvPr>
        </p:nvGraphicFramePr>
        <p:xfrm>
          <a:off x="1066800" y="1600200"/>
          <a:ext cx="63246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5105400"/>
            <a:ext cx="1440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(TM-1, </a:t>
            </a:r>
            <a:r>
              <a:rPr lang="en-US" dirty="0" err="1" smtClean="0"/>
              <a:t>sf</a:t>
            </a:r>
            <a:r>
              <a:rPr lang="en-US" dirty="0" smtClean="0"/>
              <a:t>=80)</a:t>
            </a:r>
            <a:endParaRPr lang="en-SG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56388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Comic Sans MS" pitchFamily="66" charset="0"/>
              </a:rPr>
              <a:t>GPUTx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 reaches the maximum throughput when the latency requirement can tolerate 500ms.</a:t>
            </a:r>
            <a:endParaRPr lang="en-SG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191000" y="1816443"/>
            <a:ext cx="0" cy="2819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67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System Overview</a:t>
            </a:r>
          </a:p>
          <a:p>
            <a:r>
              <a:rPr lang="en-US" dirty="0" smtClean="0"/>
              <a:t>Key Optimizations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System Overview</a:t>
            </a:r>
          </a:p>
          <a:p>
            <a:r>
              <a:rPr lang="en-US" dirty="0" smtClean="0"/>
              <a:t>Key Optimizations</a:t>
            </a:r>
          </a:p>
          <a:p>
            <a:r>
              <a:rPr lang="en-US" dirty="0" smtClean="0"/>
              <a:t>Experiments</a:t>
            </a:r>
          </a:p>
          <a:p>
            <a:r>
              <a:rPr lang="en-US" b="1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business for database transactions is ever growing in traditional and emerging applications. </a:t>
            </a:r>
          </a:p>
          <a:p>
            <a:r>
              <a:rPr lang="en-US" dirty="0" err="1" smtClean="0">
                <a:sym typeface="Wingdings" pitchFamily="2" charset="2"/>
              </a:rPr>
              <a:t>GPUTx</a:t>
            </a:r>
            <a:r>
              <a:rPr lang="en-US" dirty="0" smtClean="0">
                <a:sym typeface="Wingdings" pitchFamily="2" charset="2"/>
              </a:rPr>
              <a:t> is </a:t>
            </a:r>
            <a:r>
              <a:rPr lang="en-US" dirty="0">
                <a:sym typeface="Wingdings" pitchFamily="2" charset="2"/>
              </a:rPr>
              <a:t>the first </a:t>
            </a:r>
            <a:r>
              <a:rPr lang="en-US" dirty="0" smtClean="0">
                <a:sym typeface="Wingdings" pitchFamily="2" charset="2"/>
              </a:rPr>
              <a:t>transaction execution engine with GPU acceleration </a:t>
            </a:r>
            <a:r>
              <a:rPr lang="en-US" dirty="0">
                <a:sym typeface="Wingdings" pitchFamily="2" charset="2"/>
              </a:rPr>
              <a:t>on a commodity server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smtClean="0">
                <a:sym typeface="Wingdings" pitchFamily="2" charset="2"/>
              </a:rPr>
              <a:t>Experimental results show that </a:t>
            </a:r>
            <a:r>
              <a:rPr lang="en-US" dirty="0" err="1" smtClean="0">
                <a:sym typeface="Wingdings" pitchFamily="2" charset="2"/>
              </a:rPr>
              <a:t>GPUTx</a:t>
            </a:r>
            <a:r>
              <a:rPr lang="en-US" dirty="0" smtClean="0">
                <a:sym typeface="Wingdings" pitchFamily="2" charset="2"/>
              </a:rPr>
              <a:t> achieves a 4-10 times higher throughput than its CPU-based counterpart on a quad-core CPU.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0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for pre-defined stored procedures only.</a:t>
            </a:r>
          </a:p>
          <a:p>
            <a:r>
              <a:rPr lang="en-US" dirty="0" smtClean="0"/>
              <a:t>Sequential transaction workload.</a:t>
            </a:r>
          </a:p>
          <a:p>
            <a:r>
              <a:rPr lang="en-US" dirty="0" smtClean="0"/>
              <a:t>Database fitting into the GPU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Addressing the limitations of </a:t>
            </a:r>
            <a:r>
              <a:rPr lang="en-US" dirty="0" err="1" smtClean="0"/>
              <a:t>GPUTx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Evaluating the design and implementation of </a:t>
            </a:r>
            <a:r>
              <a:rPr lang="en-US" dirty="0" err="1" smtClean="0"/>
              <a:t>GPUTx</a:t>
            </a:r>
            <a:r>
              <a:rPr lang="en-US" dirty="0" smtClean="0"/>
              <a:t> on other many-core architectures.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 smtClean="0"/>
              <a:t>An </a:t>
            </a:r>
            <a:r>
              <a:rPr lang="en-SG" dirty="0" err="1"/>
              <a:t>AcRF</a:t>
            </a:r>
            <a:r>
              <a:rPr lang="en-SG" dirty="0"/>
              <a:t> Tier 1 grant from Singapore</a:t>
            </a:r>
          </a:p>
          <a:p>
            <a:r>
              <a:rPr lang="en-SG" dirty="0" smtClean="0"/>
              <a:t>An </a:t>
            </a:r>
            <a:r>
              <a:rPr lang="en-SG" dirty="0"/>
              <a:t>NVIDIA Academic Partnership (</a:t>
            </a:r>
            <a:r>
              <a:rPr lang="en-SG" dirty="0" smtClean="0"/>
              <a:t>2010-2011</a:t>
            </a:r>
            <a:r>
              <a:rPr lang="en-SG" dirty="0"/>
              <a:t>)</a:t>
            </a:r>
          </a:p>
          <a:p>
            <a:r>
              <a:rPr lang="en-SG" dirty="0" smtClean="0"/>
              <a:t>A </a:t>
            </a:r>
            <a:r>
              <a:rPr lang="en-SG" dirty="0"/>
              <a:t>grant No. 419008 from the Hong Kong Research Grants Council.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6096000"/>
            <a:ext cx="7038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Claim: </a:t>
            </a:r>
            <a:r>
              <a:rPr lang="en-SG" i="1" dirty="0"/>
              <a:t>this paper </a:t>
            </a:r>
            <a:r>
              <a:rPr lang="en-SG" i="1" dirty="0" smtClean="0"/>
              <a:t>does </a:t>
            </a:r>
            <a:r>
              <a:rPr lang="en-SG" i="1" dirty="0"/>
              <a:t>not reﬂect opinions or policies of funding agencies </a:t>
            </a:r>
          </a:p>
        </p:txBody>
      </p:sp>
    </p:spTree>
    <p:extLst>
      <p:ext uri="{BB962C8B-B14F-4D97-AF65-F5344CB8AC3E}">
        <p14:creationId xmlns:p14="http://schemas.microsoft.com/office/powerpoint/2010/main" val="367464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/>
          <a:lstStyle/>
          <a:p>
            <a:r>
              <a:rPr lang="en-US" dirty="0" smtClean="0"/>
              <a:t>Thank you and Q&amp;A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198470"/>
              </p:ext>
            </p:extLst>
          </p:nvPr>
        </p:nvGraphicFramePr>
        <p:xfrm>
          <a:off x="1524000" y="2286000"/>
          <a:ext cx="7086600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62200"/>
                <a:gridCol w="2362200"/>
                <a:gridCol w="2362200"/>
              </a:tblGrid>
              <a:tr h="647700">
                <a:tc>
                  <a:txBody>
                    <a:bodyPr/>
                    <a:lstStyle/>
                    <a:p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Maximum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Suitable</a:t>
                      </a:r>
                      <a:r>
                        <a:rPr lang="en-US" sz="2800" baseline="0" dirty="0" smtClean="0"/>
                        <a:t> value</a:t>
                      </a:r>
                      <a:endParaRPr lang="en-SG" sz="28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TM-1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f</a:t>
                      </a:r>
                      <a:r>
                        <a:rPr lang="en-US" sz="2800" i="1" baseline="0" dirty="0" smtClean="0"/>
                        <a:t> million</a:t>
                      </a:r>
                      <a:endParaRPr lang="en-SG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smtClean="0"/>
                        <a:t>f</a:t>
                      </a:r>
                      <a:r>
                        <a:rPr lang="en-US" sz="2800" i="1" baseline="0" dirty="0" smtClean="0"/>
                        <a:t> million</a:t>
                      </a:r>
                      <a:r>
                        <a:rPr lang="en-SG" sz="2800" i="0" baseline="0" dirty="0" smtClean="0"/>
                        <a:t>/128</a:t>
                      </a:r>
                      <a:endParaRPr lang="en-SG" sz="2800" i="1" dirty="0" smtClean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TPC-B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f</a:t>
                      </a:r>
                      <a:endParaRPr lang="en-SG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f</a:t>
                      </a:r>
                      <a:endParaRPr lang="en-SG" sz="2800" i="1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TPC-C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f*10</a:t>
                      </a:r>
                      <a:endParaRPr lang="en-SG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f*10</a:t>
                      </a:r>
                      <a:endParaRPr lang="en-SG" sz="28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2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Rationale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dirty="0"/>
              <a:t>Hardware acceleration on commodity </a:t>
            </a:r>
            <a:r>
              <a:rPr lang="en-SG" dirty="0" smtClean="0"/>
              <a:t>hardware</a:t>
            </a:r>
          </a:p>
          <a:p>
            <a:r>
              <a:rPr lang="en-SG" dirty="0"/>
              <a:t>Significant improvements on </a:t>
            </a:r>
            <a:r>
              <a:rPr lang="en-SG" dirty="0" err="1"/>
              <a:t>Tx</a:t>
            </a:r>
            <a:r>
              <a:rPr lang="en-SG" dirty="0"/>
              <a:t> </a:t>
            </a:r>
            <a:r>
              <a:rPr lang="en-SG" dirty="0" smtClean="0"/>
              <a:t>throughput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SG" dirty="0">
                <a:sym typeface="Wingdings" pitchFamily="2" charset="2"/>
              </a:rPr>
              <a:t>Reduce the number of servers </a:t>
            </a:r>
            <a:r>
              <a:rPr lang="en-SG" dirty="0" smtClean="0">
                <a:sym typeface="Wingdings" pitchFamily="2" charset="2"/>
              </a:rPr>
              <a:t>for performance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</a:t>
            </a:r>
            <a:r>
              <a:rPr lang="en-SG" dirty="0">
                <a:sym typeface="Wingdings" pitchFamily="2" charset="2"/>
              </a:rPr>
              <a:t>Reduce the requirement on expertise and #</a:t>
            </a:r>
            <a:r>
              <a:rPr lang="en-SG" dirty="0" smtClean="0">
                <a:sym typeface="Wingdings" pitchFamily="2" charset="2"/>
              </a:rPr>
              <a:t>DBA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</a:t>
            </a:r>
            <a:r>
              <a:rPr lang="en-SG" b="1" dirty="0">
                <a:solidFill>
                  <a:srgbClr val="FF0000"/>
                </a:solidFill>
                <a:sym typeface="Wingdings" pitchFamily="2" charset="2"/>
              </a:rPr>
              <a:t>Reduce the total ownership </a:t>
            </a:r>
            <a:r>
              <a:rPr lang="en-SG" b="1" dirty="0" smtClean="0">
                <a:solidFill>
                  <a:srgbClr val="FF0000"/>
                </a:solidFill>
                <a:sym typeface="Wingdings" pitchFamily="2" charset="2"/>
              </a:rPr>
              <a:t>cost</a:t>
            </a:r>
            <a:endParaRPr lang="en-SG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5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Rule-based Execution Strategies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7913463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48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Throughput Varying the Partition Size in PART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394222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281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uitress.files.wordpress.com/2010/01/money-bag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177165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Tx</a:t>
            </a:r>
            <a:r>
              <a:rPr lang="en-US" dirty="0" smtClean="0"/>
              <a:t> 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Tx</a:t>
            </a:r>
            <a:r>
              <a:rPr lang="en-US" dirty="0" smtClean="0"/>
              <a:t> has been the key for the success of database business.</a:t>
            </a:r>
          </a:p>
          <a:p>
            <a:pPr lvl="1"/>
            <a:r>
              <a:rPr lang="en-US" dirty="0"/>
              <a:t>According to </a:t>
            </a:r>
            <a:r>
              <a:rPr lang="en-US" dirty="0" smtClean="0"/>
              <a:t>IDC 2007, </a:t>
            </a:r>
            <a:r>
              <a:rPr lang="en-US" dirty="0"/>
              <a:t>the </a:t>
            </a:r>
            <a:r>
              <a:rPr lang="en-US" dirty="0" smtClean="0"/>
              <a:t>database </a:t>
            </a:r>
            <a:r>
              <a:rPr lang="en-US" dirty="0"/>
              <a:t>market </a:t>
            </a:r>
            <a:r>
              <a:rPr lang="en-US" dirty="0" smtClean="0"/>
              <a:t>segment </a:t>
            </a:r>
            <a:r>
              <a:rPr lang="en-US" dirty="0"/>
              <a:t>has a world-wide revenue of US$15.8 </a:t>
            </a:r>
            <a:r>
              <a:rPr lang="en-US" dirty="0" smtClean="0"/>
              <a:t>billion.</a:t>
            </a:r>
          </a:p>
          <a:p>
            <a:r>
              <a:rPr lang="en-US" dirty="0" err="1" smtClean="0"/>
              <a:t>Tx</a:t>
            </a:r>
            <a:r>
              <a:rPr lang="en-US" dirty="0" smtClean="0"/>
              <a:t> business is ever growing.</a:t>
            </a:r>
          </a:p>
          <a:p>
            <a:pPr lvl="1"/>
            <a:r>
              <a:rPr lang="en-US" dirty="0" smtClean="0"/>
              <a:t>Traditional: banking, credit card, stock etc.</a:t>
            </a:r>
          </a:p>
          <a:p>
            <a:pPr lvl="1"/>
            <a:r>
              <a:rPr lang="en-US" dirty="0" smtClean="0"/>
              <a:t>Emerging: Web 2.0, online games, behavioral simulations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TPC-B and TPC-C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0" y="1828800"/>
            <a:ext cx="9108246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4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State-of-the-art?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Database transaction systems run on expensive high-end servers with multiple CPUs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H-Store [VLDB 2007]</a:t>
            </a:r>
          </a:p>
          <a:p>
            <a:pPr lvl="1"/>
            <a:r>
              <a:rPr lang="en-US" dirty="0" smtClean="0"/>
              <a:t>DORA [VLDB 2010]</a:t>
            </a:r>
            <a:endParaRPr lang="en-US" dirty="0"/>
          </a:p>
          <a:p>
            <a:r>
              <a:rPr lang="en-US" dirty="0"/>
              <a:t>In order to achieve a high throughput, we need: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aggregated processing power of many servers, </a:t>
            </a:r>
            <a:r>
              <a:rPr lang="en-US" b="1" dirty="0"/>
              <a:t>and </a:t>
            </a:r>
            <a:endParaRPr lang="en-US" b="1" dirty="0" smtClean="0"/>
          </a:p>
          <a:p>
            <a:pPr lvl="1"/>
            <a:r>
              <a:rPr lang="en-US" dirty="0" smtClean="0"/>
              <a:t>Expert </a:t>
            </a:r>
            <a:r>
              <a:rPr lang="en-US" dirty="0"/>
              <a:t>database </a:t>
            </a:r>
            <a:r>
              <a:rPr lang="en-US" dirty="0" smtClean="0"/>
              <a:t>administrator </a:t>
            </a:r>
            <a:r>
              <a:rPr lang="en-US" dirty="0"/>
              <a:t>(DBA) to configure the various tuning knobs in the system for performance.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3603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0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“Achilles Heel” of Current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High total ownership cost</a:t>
            </a:r>
          </a:p>
          <a:p>
            <a:pPr lvl="1"/>
            <a:r>
              <a:rPr lang="en-US" smtClean="0"/>
              <a:t>SME (small-medium enterprises)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en-US" dirty="0" smtClean="0"/>
          </a:p>
          <a:p>
            <a:r>
              <a:rPr lang="en-US" dirty="0" smtClean="0"/>
              <a:t>Environmental costs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 descr="http://suitress.files.wordpress.com/2010/01/money-bag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100" y="234315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5981700" y="2362200"/>
            <a:ext cx="1295400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248400" y="3543300"/>
            <a:ext cx="1028700" cy="190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www.andyebert.com/bilder/25/Equipment-HGS-mon-rack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436" y="1264866"/>
            <a:ext cx="1193664" cy="185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pgesco.com/Portals/0/hr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660" y="3143250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inhabitat.com/wp-content/uploads/mosslandingatsunse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140" y="5181600"/>
            <a:ext cx="2040255" cy="153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>
            <a:stCxn id="2054" idx="3"/>
          </p:cNvCxnSpPr>
          <p:nvPr/>
        </p:nvCxnSpPr>
        <p:spPr>
          <a:xfrm flipV="1">
            <a:off x="6557395" y="4611885"/>
            <a:ext cx="872105" cy="133528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04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Proposal: </a:t>
            </a:r>
            <a:r>
              <a:rPr lang="en-US" b="1" dirty="0" err="1" smtClean="0"/>
              <a:t>GPUTx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</a:t>
            </a:r>
            <a:r>
              <a:rPr lang="en-US" dirty="0"/>
              <a:t>acceleration </a:t>
            </a:r>
            <a:r>
              <a:rPr lang="en-US" dirty="0" smtClean="0"/>
              <a:t>with graphics processors (GPU)</a:t>
            </a:r>
          </a:p>
          <a:p>
            <a:pPr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GPUTx</a:t>
            </a:r>
            <a:r>
              <a:rPr lang="en-US" dirty="0" smtClean="0">
                <a:sym typeface="Wingdings" pitchFamily="2" charset="2"/>
              </a:rPr>
              <a:t> is the </a:t>
            </a:r>
            <a:r>
              <a:rPr lang="en-US" b="1" dirty="0" smtClean="0">
                <a:sym typeface="Wingdings" pitchFamily="2" charset="2"/>
              </a:rPr>
              <a:t>first</a:t>
            </a:r>
            <a:r>
              <a:rPr lang="en-US" dirty="0" smtClean="0">
                <a:sym typeface="Wingdings" pitchFamily="2" charset="2"/>
              </a:rPr>
              <a:t> transaction execution engine with GPU </a:t>
            </a:r>
            <a:r>
              <a:rPr lang="en-US" dirty="0">
                <a:sym typeface="Wingdings" pitchFamily="2" charset="2"/>
              </a:rPr>
              <a:t>acceleration on a commodity </a:t>
            </a:r>
            <a:r>
              <a:rPr lang="en-US" dirty="0" smtClean="0">
                <a:sym typeface="Wingdings" pitchFamily="2" charset="2"/>
              </a:rPr>
              <a:t>server.</a:t>
            </a:r>
          </a:p>
          <a:p>
            <a:pPr>
              <a:buFont typeface="Wingdings"/>
              <a:buChar char="à"/>
            </a:pPr>
            <a:r>
              <a:rPr lang="en-US" dirty="0" smtClean="0"/>
              <a:t> Reduce the total ownership cost by s</a:t>
            </a:r>
            <a:r>
              <a:rPr lang="en-SG" dirty="0" err="1" smtClean="0"/>
              <a:t>ignificant</a:t>
            </a:r>
            <a:r>
              <a:rPr lang="en-SG" dirty="0" smtClean="0"/>
              <a:t> </a:t>
            </a:r>
            <a:r>
              <a:rPr lang="en-SG" dirty="0"/>
              <a:t>improvements on </a:t>
            </a:r>
            <a:r>
              <a:rPr lang="en-SG" dirty="0" err="1"/>
              <a:t>Tx</a:t>
            </a:r>
            <a:r>
              <a:rPr lang="en-SG" dirty="0"/>
              <a:t> </a:t>
            </a:r>
            <a:r>
              <a:rPr lang="en-SG" dirty="0" smtClean="0"/>
              <a:t>throughput.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 Accelerations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07780"/>
            <a:ext cx="8229600" cy="159782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GPU has over 10x higher memory bandwidth than CPU.</a:t>
            </a:r>
          </a:p>
          <a:p>
            <a:r>
              <a:rPr lang="en-US" dirty="0" smtClean="0"/>
              <a:t>Massive thread parallelism of GPU fits well for transaction executions.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120650" y="1600200"/>
            <a:ext cx="6715125" cy="3357562"/>
          </a:xfrm>
          <a:prstGeom prst="rect">
            <a:avLst/>
          </a:prstGeom>
          <a:solidFill>
            <a:srgbClr val="A2F3F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303213" y="1981200"/>
            <a:ext cx="6389687" cy="1690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377825" y="4129087"/>
            <a:ext cx="6315075" cy="763588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pPr algn="ctr"/>
            <a:r>
              <a:rPr lang="en-US" altLang="zh-CN" sz="2400"/>
              <a:t>Device memory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303213" y="1600200"/>
            <a:ext cx="852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r>
              <a:rPr lang="en-US" altLang="zh-CN" sz="2400"/>
              <a:t>GPU</a:t>
            </a:r>
          </a:p>
        </p:txBody>
      </p:sp>
      <p:sp>
        <p:nvSpPr>
          <p:cNvPr id="56" name="AutoShape 35"/>
          <p:cNvSpPr>
            <a:spLocks noChangeArrowheads="1"/>
          </p:cNvSpPr>
          <p:nvPr/>
        </p:nvSpPr>
        <p:spPr bwMode="auto">
          <a:xfrm>
            <a:off x="3192463" y="3663950"/>
            <a:ext cx="392112" cy="457200"/>
          </a:xfrm>
          <a:prstGeom prst="upDownArrow">
            <a:avLst>
              <a:gd name="adj1" fmla="val 50000"/>
              <a:gd name="adj2" fmla="val 279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7648575" y="2630487"/>
            <a:ext cx="1374775" cy="1003300"/>
          </a:xfrm>
          <a:prstGeom prst="rect">
            <a:avLst/>
          </a:prstGeom>
          <a:solidFill>
            <a:srgbClr val="A2F3F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pPr algn="ctr"/>
            <a:r>
              <a:rPr lang="en-US" altLang="zh-CN" sz="2400"/>
              <a:t>CPU</a:t>
            </a: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7391400" y="4114800"/>
            <a:ext cx="1631950" cy="762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pPr algn="ctr"/>
            <a:r>
              <a:rPr lang="en-US" altLang="zh-CN" sz="2400"/>
              <a:t>Main</a:t>
            </a:r>
          </a:p>
          <a:p>
            <a:pPr algn="ctr"/>
            <a:r>
              <a:rPr lang="en-US" altLang="zh-CN" sz="2400"/>
              <a:t> memory</a:t>
            </a:r>
          </a:p>
        </p:txBody>
      </p:sp>
      <p:sp>
        <p:nvSpPr>
          <p:cNvPr id="59" name="AutoShape 41"/>
          <p:cNvSpPr>
            <a:spLocks noChangeArrowheads="1"/>
          </p:cNvSpPr>
          <p:nvPr/>
        </p:nvSpPr>
        <p:spPr bwMode="auto">
          <a:xfrm>
            <a:off x="6692900" y="4419600"/>
            <a:ext cx="698500" cy="180975"/>
          </a:xfrm>
          <a:prstGeom prst="leftRightArrow">
            <a:avLst>
              <a:gd name="adj1" fmla="val 50000"/>
              <a:gd name="adj2" fmla="val 639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pPr algn="ctr"/>
            <a:endParaRPr lang="zh-CN" altLang="en-US" sz="2400"/>
          </a:p>
        </p:txBody>
      </p:sp>
      <p:sp>
        <p:nvSpPr>
          <p:cNvPr id="60" name="AutoShape 42"/>
          <p:cNvSpPr>
            <a:spLocks noChangeArrowheads="1"/>
          </p:cNvSpPr>
          <p:nvPr/>
        </p:nvSpPr>
        <p:spPr bwMode="auto">
          <a:xfrm>
            <a:off x="8166100" y="3636962"/>
            <a:ext cx="392113" cy="455613"/>
          </a:xfrm>
          <a:prstGeom prst="upDownArrow">
            <a:avLst>
              <a:gd name="adj1" fmla="val 50000"/>
              <a:gd name="adj2" fmla="val 278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61" name="Oval 60"/>
          <p:cNvSpPr>
            <a:spLocks noChangeArrowheads="1"/>
          </p:cNvSpPr>
          <p:nvPr/>
        </p:nvSpPr>
        <p:spPr bwMode="auto">
          <a:xfrm>
            <a:off x="3335338" y="2659062"/>
            <a:ext cx="49212" cy="50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62" name="Oval 61"/>
          <p:cNvSpPr>
            <a:spLocks noChangeArrowheads="1"/>
          </p:cNvSpPr>
          <p:nvPr/>
        </p:nvSpPr>
        <p:spPr bwMode="auto">
          <a:xfrm>
            <a:off x="3517900" y="2659062"/>
            <a:ext cx="52388" cy="50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sp>
        <p:nvSpPr>
          <p:cNvPr id="63" name="Oval 62"/>
          <p:cNvSpPr>
            <a:spLocks noChangeArrowheads="1"/>
          </p:cNvSpPr>
          <p:nvPr/>
        </p:nvSpPr>
        <p:spPr bwMode="auto">
          <a:xfrm>
            <a:off x="3714750" y="2659062"/>
            <a:ext cx="49213" cy="50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endParaRPr lang="zh-CN" altLang="zh-CN"/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485775" y="2057400"/>
            <a:ext cx="2493963" cy="1524000"/>
            <a:chOff x="442913" y="685800"/>
            <a:chExt cx="2078037" cy="1524000"/>
          </a:xfrm>
        </p:grpSpPr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453363" y="685800"/>
              <a:ext cx="2067587" cy="1524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endParaRPr lang="zh-CN" altLang="en-US" sz="2400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586226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1</a:t>
              </a: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1181870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2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1944713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n</a:t>
              </a:r>
            </a:p>
          </p:txBody>
        </p:sp>
        <p:sp>
          <p:nvSpPr>
            <p:cNvPr id="83" name="Oval 82"/>
            <p:cNvSpPr>
              <a:spLocks noChangeArrowheads="1"/>
            </p:cNvSpPr>
            <p:nvPr/>
          </p:nvSpPr>
          <p:spPr bwMode="auto">
            <a:xfrm>
              <a:off x="1693016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84" name="Oval 83"/>
            <p:cNvSpPr>
              <a:spLocks noChangeArrowheads="1"/>
            </p:cNvSpPr>
            <p:nvPr/>
          </p:nvSpPr>
          <p:spPr bwMode="auto">
            <a:xfrm>
              <a:off x="1772137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85" name="Oval 84"/>
            <p:cNvSpPr>
              <a:spLocks noChangeArrowheads="1"/>
            </p:cNvSpPr>
            <p:nvPr/>
          </p:nvSpPr>
          <p:spPr bwMode="auto">
            <a:xfrm>
              <a:off x="1863200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86" name="Text Box 25"/>
            <p:cNvSpPr txBox="1">
              <a:spLocks noChangeArrowheads="1"/>
            </p:cNvSpPr>
            <p:nvPr/>
          </p:nvSpPr>
          <p:spPr bwMode="auto">
            <a:xfrm>
              <a:off x="442913" y="735713"/>
              <a:ext cx="17208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r>
                <a:rPr lang="en-US" altLang="zh-CN" sz="2000"/>
                <a:t>Multiprocessor </a:t>
              </a:r>
              <a:r>
                <a:rPr lang="en-US" altLang="zh-CN" sz="2000" i="1"/>
                <a:t>1</a:t>
              </a: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66400" y="1828800"/>
              <a:ext cx="1857600" cy="29051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1400"/>
                <a:t>Local memory</a:t>
              </a:r>
            </a:p>
          </p:txBody>
        </p:sp>
        <p:sp>
          <p:nvSpPr>
            <p:cNvPr id="88" name="AutoShape 35"/>
            <p:cNvSpPr>
              <a:spLocks noChangeArrowheads="1"/>
            </p:cNvSpPr>
            <p:nvPr/>
          </p:nvSpPr>
          <p:spPr bwMode="auto">
            <a:xfrm>
              <a:off x="714601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89" name="AutoShape 35"/>
            <p:cNvSpPr>
              <a:spLocks noChangeArrowheads="1"/>
            </p:cNvSpPr>
            <p:nvPr/>
          </p:nvSpPr>
          <p:spPr bwMode="auto">
            <a:xfrm>
              <a:off x="1331400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90" name="AutoShape 35"/>
            <p:cNvSpPr>
              <a:spLocks noChangeArrowheads="1"/>
            </p:cNvSpPr>
            <p:nvPr/>
          </p:nvSpPr>
          <p:spPr bwMode="auto">
            <a:xfrm>
              <a:off x="2123401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</p:grpSp>
      <p:grpSp>
        <p:nvGrpSpPr>
          <p:cNvPr id="65" name="Group 64"/>
          <p:cNvGrpSpPr>
            <a:grpSpLocks/>
          </p:cNvGrpSpPr>
          <p:nvPr/>
        </p:nvGrpSpPr>
        <p:grpSpPr bwMode="auto">
          <a:xfrm>
            <a:off x="4049713" y="2049462"/>
            <a:ext cx="2493962" cy="1524000"/>
            <a:chOff x="442913" y="685800"/>
            <a:chExt cx="2078037" cy="1524000"/>
          </a:xfrm>
        </p:grpSpPr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453363" y="685800"/>
              <a:ext cx="2067587" cy="1524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endParaRPr lang="zh-CN" altLang="en-US" sz="2400"/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586226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1</a:t>
              </a: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1181870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2</a:t>
              </a: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1944713" y="1111721"/>
              <a:ext cx="468753" cy="56467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2400"/>
                <a:t>P</a:t>
              </a:r>
              <a:r>
                <a:rPr lang="en-US" altLang="zh-CN" i="1"/>
                <a:t>n</a:t>
              </a:r>
            </a:p>
          </p:txBody>
        </p:sp>
        <p:sp>
          <p:nvSpPr>
            <p:cNvPr id="71" name="Oval 70"/>
            <p:cNvSpPr>
              <a:spLocks noChangeArrowheads="1"/>
            </p:cNvSpPr>
            <p:nvPr/>
          </p:nvSpPr>
          <p:spPr bwMode="auto">
            <a:xfrm>
              <a:off x="1693016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2" name="Oval 71"/>
            <p:cNvSpPr>
              <a:spLocks noChangeArrowheads="1"/>
            </p:cNvSpPr>
            <p:nvPr/>
          </p:nvSpPr>
          <p:spPr bwMode="auto">
            <a:xfrm>
              <a:off x="1772137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3" name="Oval 72"/>
            <p:cNvSpPr>
              <a:spLocks noChangeArrowheads="1"/>
            </p:cNvSpPr>
            <p:nvPr/>
          </p:nvSpPr>
          <p:spPr bwMode="auto">
            <a:xfrm>
              <a:off x="1863200" y="1291407"/>
              <a:ext cx="41800" cy="4716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4" name="Text Box 25"/>
            <p:cNvSpPr txBox="1">
              <a:spLocks noChangeArrowheads="1"/>
            </p:cNvSpPr>
            <p:nvPr/>
          </p:nvSpPr>
          <p:spPr bwMode="auto">
            <a:xfrm>
              <a:off x="442913" y="735713"/>
              <a:ext cx="17569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r>
                <a:rPr lang="en-US" altLang="zh-CN" sz="2000"/>
                <a:t>Multiprocessor </a:t>
              </a:r>
              <a:r>
                <a:rPr lang="en-US" altLang="zh-CN" sz="2000" i="1"/>
                <a:t>N</a:t>
              </a: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566400" y="1828800"/>
              <a:ext cx="1857600" cy="290512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pPr algn="ctr"/>
              <a:r>
                <a:rPr lang="en-US" altLang="zh-CN" sz="1400"/>
                <a:t>Local memory</a:t>
              </a:r>
            </a:p>
          </p:txBody>
        </p:sp>
        <p:sp>
          <p:nvSpPr>
            <p:cNvPr id="76" name="AutoShape 35"/>
            <p:cNvSpPr>
              <a:spLocks noChangeArrowheads="1"/>
            </p:cNvSpPr>
            <p:nvPr/>
          </p:nvSpPr>
          <p:spPr bwMode="auto">
            <a:xfrm>
              <a:off x="714601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7" name="AutoShape 35"/>
            <p:cNvSpPr>
              <a:spLocks noChangeArrowheads="1"/>
            </p:cNvSpPr>
            <p:nvPr/>
          </p:nvSpPr>
          <p:spPr bwMode="auto">
            <a:xfrm>
              <a:off x="1331400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8" name="AutoShape 35"/>
            <p:cNvSpPr>
              <a:spLocks noChangeArrowheads="1"/>
            </p:cNvSpPr>
            <p:nvPr/>
          </p:nvSpPr>
          <p:spPr bwMode="auto">
            <a:xfrm>
              <a:off x="2123401" y="1676400"/>
              <a:ext cx="152399" cy="152400"/>
            </a:xfrm>
            <a:prstGeom prst="upDownArrow">
              <a:avLst>
                <a:gd name="adj1" fmla="val 50000"/>
                <a:gd name="adj2" fmla="val 2796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Tahoma" pitchFamily="34" charset="0"/>
                  <a:ea typeface="宋体" pitchFamily="2" charset="-122"/>
                  <a:cs typeface="+mn-cs"/>
                </a:defRPr>
              </a:lvl9pPr>
            </a:lstStyle>
            <a:p>
              <a:endParaRPr lang="zh-CN" altLang="zh-CN"/>
            </a:p>
          </p:txBody>
        </p:sp>
      </p:grpSp>
      <p:sp>
        <p:nvSpPr>
          <p:cNvPr id="66" name="TextBox 41"/>
          <p:cNvSpPr txBox="1">
            <a:spLocks noChangeArrowheads="1"/>
          </p:cNvSpPr>
          <p:nvPr/>
        </p:nvSpPr>
        <p:spPr bwMode="auto">
          <a:xfrm>
            <a:off x="6750050" y="4114800"/>
            <a:ext cx="80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宋体" pitchFamily="2" charset="-122"/>
                <a:cs typeface="+mn-cs"/>
              </a:defRPr>
            </a:lvl9pPr>
          </a:lstStyle>
          <a:p>
            <a:r>
              <a:rPr lang="en-US"/>
              <a:t>PCI-E</a:t>
            </a:r>
          </a:p>
        </p:txBody>
      </p:sp>
    </p:spTree>
    <p:extLst>
      <p:ext uri="{BB962C8B-B14F-4D97-AF65-F5344CB8AC3E}">
        <p14:creationId xmlns:p14="http://schemas.microsoft.com/office/powerpoint/2010/main" val="8656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GPU-Enabled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15200" cy="4525963"/>
          </a:xfrm>
        </p:spPr>
        <p:txBody>
          <a:bodyPr/>
          <a:lstStyle/>
          <a:p>
            <a:r>
              <a:rPr lang="en-US" dirty="0" smtClean="0"/>
              <a:t>Commodity servers</a:t>
            </a:r>
          </a:p>
          <a:p>
            <a:pPr lvl="1"/>
            <a:r>
              <a:rPr lang="en-US" dirty="0" smtClean="0"/>
              <a:t>PCI-E 3.0 is on the way (~8GB/sec)</a:t>
            </a:r>
          </a:p>
          <a:p>
            <a:pPr lvl="1"/>
            <a:r>
              <a:rPr lang="en-US" dirty="0" smtClean="0"/>
              <a:t>A server can have multiple GPUs.</a:t>
            </a:r>
          </a:p>
          <a:p>
            <a:r>
              <a:rPr lang="en-US" dirty="0" smtClean="0"/>
              <a:t>HPC Top 500 (June 2011)</a:t>
            </a:r>
          </a:p>
          <a:p>
            <a:pPr lvl="1"/>
            <a:r>
              <a:rPr lang="en-US" dirty="0" smtClean="0"/>
              <a:t>3 out of top 10 are based on GPUs.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 descr="http://www.supermicro.com/a_images/newsroom/pressreleases/pr_0909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292338"/>
            <a:ext cx="3505200" cy="25656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1458</Words>
  <Application>Microsoft Office PowerPoint</Application>
  <PresentationFormat>On-screen Show (4:3)</PresentationFormat>
  <Paragraphs>321</Paragraphs>
  <Slides>40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High-Throughput Transaction Executions on Graphics Processors</vt:lpstr>
      <vt:lpstr>Main Results</vt:lpstr>
      <vt:lpstr>Outline</vt:lpstr>
      <vt:lpstr>Tx is </vt:lpstr>
      <vt:lpstr>What is the State-of-the-art?</vt:lpstr>
      <vt:lpstr>“Achilles Heel” of Current Approaches</vt:lpstr>
      <vt:lpstr>Our Proposal: GPUTx</vt:lpstr>
      <vt:lpstr>GPU Accelerations</vt:lpstr>
      <vt:lpstr>GPU-Enabled Servers</vt:lpstr>
      <vt:lpstr>Outline</vt:lpstr>
      <vt:lpstr>Technical Challenges</vt:lpstr>
      <vt:lpstr>Bulk Execution Model</vt:lpstr>
      <vt:lpstr>Bulk Execution Model (Cont’)</vt:lpstr>
      <vt:lpstr>Correctness of Bulk Execution</vt:lpstr>
      <vt:lpstr>Advantages of Bulk Execution Model</vt:lpstr>
      <vt:lpstr>System Architecture of GPUTx</vt:lpstr>
      <vt:lpstr>Outline</vt:lpstr>
      <vt:lpstr>Key Optimizations</vt:lpstr>
      <vt:lpstr>T-dependency Graph</vt:lpstr>
      <vt:lpstr>Properties of T-Dependency Graph</vt:lpstr>
      <vt:lpstr>Transaction Execution Strategies</vt:lpstr>
      <vt:lpstr>Transaction Execution Strategies (Cont’)</vt:lpstr>
      <vt:lpstr>Other Optimization Issues</vt:lpstr>
      <vt:lpstr>Outline</vt:lpstr>
      <vt:lpstr>Experiments</vt:lpstr>
      <vt:lpstr>Impact of Grouping According to Transaction Types</vt:lpstr>
      <vt:lpstr>Comparison on Different Execution Strategies</vt:lpstr>
      <vt:lpstr>Overall Comparison on TM-1</vt:lpstr>
      <vt:lpstr>Throughput Vs. Response Time</vt:lpstr>
      <vt:lpstr>Outline</vt:lpstr>
      <vt:lpstr>Summary</vt:lpstr>
      <vt:lpstr>Limitations</vt:lpstr>
      <vt:lpstr>Ongoing and Future Work</vt:lpstr>
      <vt:lpstr>Acknowledgement</vt:lpstr>
      <vt:lpstr>Thank you and Q&amp;A</vt:lpstr>
      <vt:lpstr>PART</vt:lpstr>
      <vt:lpstr>The Rationale</vt:lpstr>
      <vt:lpstr>The Rule-based Execution Strategies</vt:lpstr>
      <vt:lpstr>Throughput Varying the Partition Size in PART</vt:lpstr>
      <vt:lpstr>TPC-B and TPC-C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Thousand Database Transactions per Second: Hardware Acceleration for Transaction Executions</dc:title>
  <dc:creator>He Bingsheng (Asst Prof)</dc:creator>
  <cp:lastModifiedBy>Windows User</cp:lastModifiedBy>
  <cp:revision>111</cp:revision>
  <dcterms:created xsi:type="dcterms:W3CDTF">2006-08-16T00:00:00Z</dcterms:created>
  <dcterms:modified xsi:type="dcterms:W3CDTF">2011-09-02T00:27:31Z</dcterms:modified>
</cp:coreProperties>
</file>