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6"/>
  </p:notesMasterIdLst>
  <p:sldIdLst>
    <p:sldId id="257" r:id="rId2"/>
    <p:sldId id="287" r:id="rId3"/>
    <p:sldId id="258" r:id="rId4"/>
    <p:sldId id="259" r:id="rId5"/>
    <p:sldId id="260" r:id="rId6"/>
    <p:sldId id="261" r:id="rId7"/>
    <p:sldId id="262" r:id="rId8"/>
    <p:sldId id="288" r:id="rId9"/>
    <p:sldId id="263" r:id="rId10"/>
    <p:sldId id="264" r:id="rId11"/>
    <p:sldId id="265" r:id="rId12"/>
    <p:sldId id="267" r:id="rId13"/>
    <p:sldId id="268" r:id="rId14"/>
    <p:sldId id="289" r:id="rId15"/>
    <p:sldId id="269" r:id="rId16"/>
    <p:sldId id="270" r:id="rId17"/>
    <p:sldId id="271" r:id="rId18"/>
    <p:sldId id="290" r:id="rId19"/>
    <p:sldId id="272" r:id="rId20"/>
    <p:sldId id="293" r:id="rId21"/>
    <p:sldId id="273" r:id="rId22"/>
    <p:sldId id="291" r:id="rId23"/>
    <p:sldId id="292" r:id="rId24"/>
    <p:sldId id="283" r:id="rId25"/>
    <p:sldId id="284" r:id="rId26"/>
    <p:sldId id="274" r:id="rId27"/>
    <p:sldId id="275" r:id="rId28"/>
    <p:sldId id="285" r:id="rId29"/>
    <p:sldId id="277" r:id="rId30"/>
    <p:sldId id="278" r:id="rId31"/>
    <p:sldId id="279" r:id="rId32"/>
    <p:sldId id="280" r:id="rId33"/>
    <p:sldId id="281" r:id="rId34"/>
    <p:sldId id="282"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618" autoAdjust="0"/>
  </p:normalViewPr>
  <p:slideViewPr>
    <p:cSldViewPr snapToGrid="0" snapToObjects="1">
      <p:cViewPr varScale="1">
        <p:scale>
          <a:sx n="74" d="100"/>
          <a:sy n="74" d="100"/>
        </p:scale>
        <p:origin x="-203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088C12-9F14-874C-A5C3-9BEF31752969}" type="datetimeFigureOut">
              <a:rPr lang="en-US" smtClean="0"/>
              <a:t>9/1/11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F16FAA-594A-9141-89C9-45347E42A313}" type="slidenum">
              <a:rPr lang="en-US" smtClean="0"/>
              <a:t>‹#›</a:t>
            </a:fld>
            <a:endParaRPr lang="en-US"/>
          </a:p>
        </p:txBody>
      </p:sp>
    </p:spTree>
    <p:extLst>
      <p:ext uri="{BB962C8B-B14F-4D97-AF65-F5344CB8AC3E}">
        <p14:creationId xmlns:p14="http://schemas.microsoft.com/office/powerpoint/2010/main" val="32696722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32468A-D154-439F-85C4-2C04C3C08E8E}" type="slidenum">
              <a:rPr lang="en-US"/>
              <a:pPr/>
              <a:t>1</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r>
              <a:rPr lang="en-US" dirty="0" smtClean="0"/>
              <a:t>Good</a:t>
            </a:r>
            <a:r>
              <a:rPr lang="en-US" baseline="0" dirty="0" smtClean="0"/>
              <a:t> afternoon, everyone! I am </a:t>
            </a:r>
            <a:r>
              <a:rPr lang="en-US" baseline="0" dirty="0" err="1" smtClean="0"/>
              <a:t>Xintian</a:t>
            </a:r>
            <a:r>
              <a:rPr lang="en-US" baseline="0" dirty="0" smtClean="0"/>
              <a:t> Yang. I am from the data mining research lab in the </a:t>
            </a:r>
            <a:r>
              <a:rPr lang="en-US" baseline="0" dirty="0" err="1" smtClean="0"/>
              <a:t>ohio</a:t>
            </a:r>
            <a:r>
              <a:rPr lang="en-US" baseline="0" dirty="0" smtClean="0"/>
              <a:t> state university. Today I am going to present my work about fast sparse matrix and vector multiplication on </a:t>
            </a:r>
            <a:r>
              <a:rPr lang="en-US" baseline="0" dirty="0" err="1" smtClean="0"/>
              <a:t>GPUs</a:t>
            </a:r>
            <a:r>
              <a:rPr lang="en-US" baseline="0" dirty="0" smtClean="0"/>
              <a:t> and its application on graph mining. This is joint work with my advisor Professor </a:t>
            </a:r>
            <a:r>
              <a:rPr lang="en-US" baseline="0" dirty="0" err="1" smtClean="0"/>
              <a:t>Srinivasan</a:t>
            </a:r>
            <a:r>
              <a:rPr lang="en-US" baseline="0" dirty="0" smtClean="0"/>
              <a:t> </a:t>
            </a:r>
            <a:r>
              <a:rPr lang="en-US" baseline="0" dirty="0" err="1" smtClean="0"/>
              <a:t>Parthasarathy</a:t>
            </a:r>
            <a:r>
              <a:rPr lang="en-US" baseline="0" dirty="0" smtClean="0"/>
              <a:t> and Professor </a:t>
            </a:r>
            <a:r>
              <a:rPr lang="en-US" baseline="0" dirty="0" err="1" smtClean="0"/>
              <a:t>Sadayappan</a:t>
            </a:r>
            <a:r>
              <a:rPr lang="en-US" baseline="0" dirty="0" smtClean="0"/>
              <a:t>.</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second optimization is related to the elements</a:t>
            </a:r>
            <a:r>
              <a:rPr lang="en-US" baseline="0" dirty="0" smtClean="0"/>
              <a:t> within a tile after tiling. We observed the problem that the rows within a tile are not balanced due to the power-law nature of the graph.</a:t>
            </a:r>
          </a:p>
          <a:p>
            <a:r>
              <a:rPr lang="en-US" baseline="0" dirty="0" smtClean="0"/>
              <a:t>The solution we propose here is a composite storage scheme. </a:t>
            </a:r>
            <a:r>
              <a:rPr lang="en-US" dirty="0" smtClean="0"/>
              <a:t>Our benchmarking</a:t>
            </a:r>
            <a:r>
              <a:rPr lang="en-US" baseline="0" dirty="0" smtClean="0"/>
              <a:t> shows that for long rows, it is more efficient to store them in row major and assign 1 thread warp per row.</a:t>
            </a:r>
          </a:p>
          <a:p>
            <a:r>
              <a:rPr lang="en-US" baseline="0" dirty="0" smtClean="0"/>
              <a:t>And for short rows, if we have many of them together, like the long tail part of the power-law distribution, it is more efficient to store them in column major and compute each row with 1 thread.</a:t>
            </a:r>
          </a:p>
          <a:p>
            <a:r>
              <a:rPr lang="en-US" dirty="0" smtClean="0"/>
              <a:t>In our composite storage method, we first</a:t>
            </a:r>
            <a:r>
              <a:rPr lang="en-US" baseline="0" dirty="0" smtClean="0"/>
              <a:t> reorder the rows in each tile from long to short. Then the rows are partitioned into workload with similar size. The workload that has long rows will be stored in row major and the workload that has many short rows will be stored in column major. Here the workload size is parameterized, I will talk about its tuning later. </a:t>
            </a:r>
          </a:p>
          <a:p>
            <a:r>
              <a:rPr lang="en-US" baseline="0" dirty="0" smtClean="0"/>
              <a:t>In the following example, we have the original matrix tile on the left, we first reorder the rows, so the two long rows with 4 elements will be grouped together, we put them in one workload, store them in row major and assign a thread warp to work on them row by row. The next 4 short rows with 2 elements are grouped together, we store them in column major and assign a thread warp to work on them column by column.</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3F16FAA-594A-9141-89C9-45347E42A313}" type="slidenum">
              <a:rPr lang="en-US" smtClean="0"/>
              <a:t>10</a:t>
            </a:fld>
            <a:endParaRPr lang="en-US"/>
          </a:p>
        </p:txBody>
      </p:sp>
    </p:spTree>
    <p:extLst>
      <p:ext uri="{BB962C8B-B14F-4D97-AF65-F5344CB8AC3E}">
        <p14:creationId xmlns:p14="http://schemas.microsoft.com/office/powerpoint/2010/main" val="2538895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shows</a:t>
            </a:r>
            <a:r>
              <a:rPr lang="en-US" baseline="0" dirty="0" smtClean="0"/>
              <a:t> the experiment results on 5 power-law matrices on NVIDIA Tesla GPU.</a:t>
            </a:r>
          </a:p>
          <a:p>
            <a:r>
              <a:rPr lang="en-US" baseline="0" dirty="0" smtClean="0"/>
              <a:t>On each dataset, the two bars on the right hand side represent our two optimizations.</a:t>
            </a:r>
          </a:p>
          <a:p>
            <a:r>
              <a:rPr lang="en-US" baseline="0" dirty="0" smtClean="0"/>
              <a:t>We compare our methods with a CPU implementation, 4 GPU implementations from NVIDIA, and an optimized GPU kernel from IBM. The top figure shows the performance result of each implementation. Our method has 1.5-2x speedup over the best GPU implementation from NVIDIA and about 30X speedup over CPU implementation.</a:t>
            </a:r>
          </a:p>
          <a:p>
            <a:r>
              <a:rPr lang="en-US" baseline="0" dirty="0" smtClean="0"/>
              <a:t>The bottom figure shows the memory bandwidth results, which has similar trend to the performance results.</a:t>
            </a:r>
          </a:p>
          <a:p>
            <a:r>
              <a:rPr lang="en-US" baseline="0" dirty="0" smtClean="0"/>
              <a:t>This slide shows that our single GPU methods are very effective on power-law matrices.</a:t>
            </a:r>
            <a:endParaRPr lang="en-US" dirty="0" smtClean="0"/>
          </a:p>
        </p:txBody>
      </p:sp>
      <p:sp>
        <p:nvSpPr>
          <p:cNvPr id="4" name="Slide Number Placeholder 3"/>
          <p:cNvSpPr>
            <a:spLocks noGrp="1"/>
          </p:cNvSpPr>
          <p:nvPr>
            <p:ph type="sldNum" sz="quarter" idx="10"/>
          </p:nvPr>
        </p:nvSpPr>
        <p:spPr/>
        <p:txBody>
          <a:bodyPr/>
          <a:lstStyle/>
          <a:p>
            <a:fld id="{FE62F51A-987B-44DF-AFDB-514C91B1180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I will show the performance of the PageRank graph</a:t>
            </a:r>
            <a:r>
              <a:rPr lang="en-US" baseline="0" dirty="0" smtClean="0"/>
              <a:t> mining algorithms using our </a:t>
            </a:r>
            <a:r>
              <a:rPr lang="en-US" baseline="0" dirty="0" err="1" smtClean="0"/>
              <a:t>spmv</a:t>
            </a:r>
            <a:r>
              <a:rPr lang="en-US" baseline="0" dirty="0" smtClean="0"/>
              <a:t> kernel on 4 datasets from social network. </a:t>
            </a:r>
          </a:p>
          <a:p>
            <a:r>
              <a:rPr lang="en-US" baseline="0" dirty="0" smtClean="0"/>
              <a:t>We compare our methods with the COO and HYB kernels, they are the best two kernels from NVIDIA on these dataset. The top left figure shows the performance result,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The table at the bottom shows the total running time in seconds. We compared our kernel with a CPU implementation using </a:t>
            </a:r>
            <a:r>
              <a:rPr lang="en-US" baseline="0" dirty="0" err="1" smtClean="0"/>
              <a:t>Vuduc</a:t>
            </a:r>
            <a:r>
              <a:rPr lang="en-US" baseline="0" dirty="0" smtClean="0"/>
              <a:t> and </a:t>
            </a:r>
            <a:r>
              <a:rPr lang="en-US" baseline="0" dirty="0" err="1" smtClean="0"/>
              <a:t>Yelick’s</a:t>
            </a:r>
            <a:r>
              <a:rPr lang="en-US" baseline="0" dirty="0" smtClean="0"/>
              <a:t> method, and GPU implementation from NVIDIA. NVIDIA’s method can achieve up to 16.5 times speed up over CPU. Our method achieves up to 2x speed up over NVIDIA’s GPU kernels. And up to 30 times faster than the CPU kernel.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This experiment shows that our optimizations can provide similar speedups in graph mining applications such as PageRank.</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E62F51A-987B-44DF-AFDB-514C91B1180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 want to</a:t>
            </a:r>
            <a:r>
              <a:rPr lang="en-US" baseline="0" dirty="0" smtClean="0"/>
              <a:t> extend our optimizations to handle large matrices that cannot fit on the memory of a single GPU.</a:t>
            </a:r>
          </a:p>
          <a:p>
            <a:r>
              <a:rPr lang="en-US" baseline="0" dirty="0" smtClean="0"/>
              <a:t>The challenge here is that the bandwidth of the PCI-express bus that connects GPU to CPU is a limitation factor. The maximum bandwidth of it is 8GB/s, however the bandwidth result of our </a:t>
            </a:r>
            <a:r>
              <a:rPr lang="en-US" baseline="0" dirty="0" err="1" smtClean="0"/>
              <a:t>spmv</a:t>
            </a:r>
            <a:r>
              <a:rPr lang="en-US" baseline="0" dirty="0" smtClean="0"/>
              <a:t> kernel can achieve more than 50 GB/s. So we cannot move the data in a streaming fashion from CPU to GPU through the PCI bus.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overcome this limitation by processing large matrices on multiple GPUs. We partition the matrix by rows and distribute the work to different GPUs. </a:t>
            </a:r>
          </a:p>
          <a:p>
            <a:r>
              <a:rPr lang="en-US" baseline="0" dirty="0" smtClean="0"/>
              <a:t>Here we show the experimental result on the SK2005 web graph dataset. It has 50million nodes and 2 billion edges. The red line in the right figure shows the performance results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using 3 to 10 GPUs, where each GPU runs our Tile-composite kernel. Here the number of GPUs starts from 3 because the data cannot fit on a single GPU. We can see our method can achieve 75% parallel efficiency with less than 10 GPUs. The blue line shows the result of multi-GPU </a:t>
            </a:r>
            <a:r>
              <a:rPr lang="en-US" baseline="0" dirty="0" err="1" smtClean="0"/>
              <a:t>spmv</a:t>
            </a:r>
            <a:r>
              <a:rPr lang="en-US" baseline="0" dirty="0" smtClean="0"/>
              <a:t> using NVIDIA’s Hybrid kernel locally. We can see we still get about 1.5 times speed up over NVIDIA’s method.</a:t>
            </a:r>
          </a:p>
          <a:p>
            <a:endParaRPr lang="en-US" baseline="0" dirty="0" smtClean="0"/>
          </a:p>
        </p:txBody>
      </p:sp>
      <p:sp>
        <p:nvSpPr>
          <p:cNvPr id="4" name="Slide Number Placeholder 3"/>
          <p:cNvSpPr>
            <a:spLocks noGrp="1"/>
          </p:cNvSpPr>
          <p:nvPr>
            <p:ph type="sldNum" sz="quarter" idx="10"/>
          </p:nvPr>
        </p:nvSpPr>
        <p:spPr/>
        <p:txBody>
          <a:bodyPr/>
          <a:lstStyle/>
          <a:p>
            <a:fld id="{13F16FAA-594A-9141-89C9-45347E42A313}" type="slidenum">
              <a:rPr lang="en-US" smtClean="0"/>
              <a:t>13</a:t>
            </a:fld>
            <a:endParaRPr lang="en-US"/>
          </a:p>
        </p:txBody>
      </p:sp>
    </p:spTree>
    <p:extLst>
      <p:ext uri="{BB962C8B-B14F-4D97-AF65-F5344CB8AC3E}">
        <p14:creationId xmlns:p14="http://schemas.microsoft.com/office/powerpoint/2010/main" val="423927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a:t>
            </a:r>
            <a:r>
              <a:rPr lang="en-US" baseline="0" dirty="0" smtClean="0"/>
              <a:t> I will introduce the performance modeling of our method and automatic tuning of the parameters in our methods.</a:t>
            </a:r>
            <a:endParaRPr lang="en-US" dirty="0"/>
          </a:p>
        </p:txBody>
      </p:sp>
      <p:sp>
        <p:nvSpPr>
          <p:cNvPr id="4" name="Slide Number Placeholder 3"/>
          <p:cNvSpPr>
            <a:spLocks noGrp="1"/>
          </p:cNvSpPr>
          <p:nvPr>
            <p:ph type="sldNum" sz="quarter" idx="10"/>
          </p:nvPr>
        </p:nvSpPr>
        <p:spPr/>
        <p:txBody>
          <a:bodyPr/>
          <a:lstStyle/>
          <a:p>
            <a:fld id="{FE62F51A-987B-44DF-AFDB-514C91B1180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There are two parameters.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First, the number of tiles which decides when to stop the partially tiling. This parameter is straight forward to tune. The performance gain of tiling comes from the reuse of the values in the x vector. Our experiment shows that if there is any reuse, however small, tiling is beneficial. So we tile until the columns have only one non-zero. There is no reuse of vector x on such columns, then we stop tiling.</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second parameter is the workload size in a tile, which tells us how to partition a tile.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Given</a:t>
            </a:r>
            <a:r>
              <a:rPr lang="en-US" baseline="0" dirty="0" smtClean="0"/>
              <a:t> an example tile, there are many ways of partition. In this example, we can either put the first two rows in a partition or the first three rows.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Next I will talk about the details on how do we tune the value of this parameter.</a:t>
            </a:r>
            <a:endParaRPr lang="en-US" dirty="0" smtClean="0"/>
          </a:p>
          <a:p>
            <a:endParaRPr lang="en-US" dirty="0"/>
          </a:p>
        </p:txBody>
      </p:sp>
      <p:sp>
        <p:nvSpPr>
          <p:cNvPr id="4" name="Slide Number Placeholder 3"/>
          <p:cNvSpPr>
            <a:spLocks noGrp="1"/>
          </p:cNvSpPr>
          <p:nvPr>
            <p:ph type="sldNum" sz="quarter" idx="10"/>
          </p:nvPr>
        </p:nvSpPr>
        <p:spPr/>
        <p:txBody>
          <a:bodyPr/>
          <a:lstStyle/>
          <a:p>
            <a:fld id="{13F16FAA-594A-9141-89C9-45347E42A313}" type="slidenum">
              <a:rPr lang="en-US" smtClean="0"/>
              <a:t>15</a:t>
            </a:fld>
            <a:endParaRPr lang="en-US"/>
          </a:p>
        </p:txBody>
      </p:sp>
    </p:spTree>
    <p:extLst>
      <p:ext uri="{BB962C8B-B14F-4D97-AF65-F5344CB8AC3E}">
        <p14:creationId xmlns:p14="http://schemas.microsoft.com/office/powerpoint/2010/main" val="2602546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build a performance model to model the execution of our kernel on GPUs.</a:t>
            </a:r>
          </a:p>
          <a:p>
            <a:r>
              <a:rPr lang="en-US" baseline="0" dirty="0" smtClean="0"/>
              <a:t>During the execution, there will be multiple thread warps on each streaming multiprocessor. But different warps will work on different workloads. For example, in this figure, there are four warps on the multiprocessor, each one has a different workload. In our performance model, we have an offline component to map a workload to a performance number. For example, we can map the first workload to 6GFOPS, second to 4 GFLOPS and so on. We will have a lookup table to store this mapping. We need to run one benchmark experiment for every possible workload size. And there are many of them. To reduce this number, we have some parameter search space pruning techniques. Please refer to our paper for the details. Here I want to emphasize that this mapping is dataset independent, so it is a one time cost per hardware. Since there are not many new chips coming out frequently, this cost is acceptable. After we get this mapping from the offline component, we have an online component to predict the performance of a matrix tile. Given a partition, we will take the average performance of all workloads as the predicted performance. We will pick the partitioning that has the best predicted performance as our optimal parameter.</a:t>
            </a:r>
          </a:p>
        </p:txBody>
      </p:sp>
      <p:sp>
        <p:nvSpPr>
          <p:cNvPr id="4" name="Slide Number Placeholder 3"/>
          <p:cNvSpPr>
            <a:spLocks noGrp="1"/>
          </p:cNvSpPr>
          <p:nvPr>
            <p:ph type="sldNum" sz="quarter" idx="10"/>
          </p:nvPr>
        </p:nvSpPr>
        <p:spPr/>
        <p:txBody>
          <a:bodyPr/>
          <a:lstStyle/>
          <a:p>
            <a:fld id="{13F16FAA-594A-9141-89C9-45347E42A313}" type="slidenum">
              <a:rPr lang="en-US" smtClean="0"/>
              <a:t>16</a:t>
            </a:fld>
            <a:endParaRPr lang="en-US"/>
          </a:p>
        </p:txBody>
      </p:sp>
    </p:spTree>
    <p:extLst>
      <p:ext uri="{BB962C8B-B14F-4D97-AF65-F5344CB8AC3E}">
        <p14:creationId xmlns:p14="http://schemas.microsoft.com/office/powerpoint/2010/main" val="2990527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 show some results about our</a:t>
            </a:r>
            <a:r>
              <a:rPr lang="en-US" baseline="0" dirty="0" smtClean="0"/>
              <a:t> automatic parameter tuning. In this figure, the blue bar shows the best performance on each dataset through exhaustive search. The yellow bar shows the performance of the kernel using </a:t>
            </a:r>
            <a:r>
              <a:rPr lang="en-US" baseline="0" dirty="0" err="1" smtClean="0"/>
              <a:t>autotuned</a:t>
            </a:r>
            <a:r>
              <a:rPr lang="en-US" baseline="0" dirty="0" smtClean="0"/>
              <a:t> parameters. We can see that the </a:t>
            </a:r>
            <a:r>
              <a:rPr lang="en-US" baseline="0" dirty="0" err="1" smtClean="0"/>
              <a:t>autotuned</a:t>
            </a:r>
            <a:r>
              <a:rPr lang="en-US" baseline="0" dirty="0" smtClean="0"/>
              <a:t> are very closed to the performance by exhaustive search. So our </a:t>
            </a:r>
            <a:r>
              <a:rPr lang="en-US" baseline="0" dirty="0" err="1" smtClean="0"/>
              <a:t>autotuning</a:t>
            </a:r>
            <a:r>
              <a:rPr lang="en-US" baseline="0" dirty="0" smtClean="0"/>
              <a:t> method works pretty well to find the optimal parameters.</a:t>
            </a:r>
          </a:p>
          <a:p>
            <a:r>
              <a:rPr lang="en-US" baseline="0" dirty="0" smtClean="0"/>
              <a:t>Here I also want to mention that our performance model can also be used to predict performance without running the kernel on the hardware.</a:t>
            </a:r>
          </a:p>
        </p:txBody>
      </p:sp>
      <p:sp>
        <p:nvSpPr>
          <p:cNvPr id="4" name="Slide Number Placeholder 3"/>
          <p:cNvSpPr>
            <a:spLocks noGrp="1"/>
          </p:cNvSpPr>
          <p:nvPr>
            <p:ph type="sldNum" sz="quarter" idx="10"/>
          </p:nvPr>
        </p:nvSpPr>
        <p:spPr/>
        <p:txBody>
          <a:bodyPr/>
          <a:lstStyle/>
          <a:p>
            <a:fld id="{13F16FAA-594A-9141-89C9-45347E42A313}" type="slidenum">
              <a:rPr lang="en-US" smtClean="0"/>
              <a:t>17</a:t>
            </a:fld>
            <a:endParaRPr lang="en-US"/>
          </a:p>
        </p:txBody>
      </p:sp>
    </p:spTree>
    <p:extLst>
      <p:ext uri="{BB962C8B-B14F-4D97-AF65-F5344CB8AC3E}">
        <p14:creationId xmlns:p14="http://schemas.microsoft.com/office/powerpoint/2010/main" val="422529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a:t>
            </a:r>
            <a:r>
              <a:rPr lang="en-US" baseline="0" dirty="0" smtClean="0"/>
              <a:t> I will conclude my talk with some take home messages for you.</a:t>
            </a:r>
            <a:endParaRPr lang="en-US" dirty="0"/>
          </a:p>
        </p:txBody>
      </p:sp>
      <p:sp>
        <p:nvSpPr>
          <p:cNvPr id="4" name="Slide Number Placeholder 3"/>
          <p:cNvSpPr>
            <a:spLocks noGrp="1"/>
          </p:cNvSpPr>
          <p:nvPr>
            <p:ph type="sldNum" sz="quarter" idx="10"/>
          </p:nvPr>
        </p:nvSpPr>
        <p:spPr/>
        <p:txBody>
          <a:bodyPr/>
          <a:lstStyle/>
          <a:p>
            <a:fld id="{FE62F51A-987B-44DF-AFDB-514C91B1180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work we made</a:t>
            </a:r>
            <a:r>
              <a:rPr lang="en-US" baseline="0" dirty="0" smtClean="0"/>
              <a:t> architecture conscious </a:t>
            </a:r>
            <a:r>
              <a:rPr lang="en-US" baseline="0" dirty="0" err="1" smtClean="0"/>
              <a:t>SpMV</a:t>
            </a:r>
            <a:r>
              <a:rPr lang="en-US" baseline="0" dirty="0" smtClean="0"/>
              <a:t> optimizations for graph mining kernels on GPU.</a:t>
            </a:r>
          </a:p>
          <a:p>
            <a:r>
              <a:rPr lang="en-US" baseline="0" dirty="0" smtClean="0"/>
              <a:t>Our single GPU optimization is orders of magnitude faster than CPU implementations and it is about 2 times speedup over industrial strength implementations from NVIDIA.</a:t>
            </a:r>
          </a:p>
          <a:p>
            <a:r>
              <a:rPr lang="en-US" baseline="0" dirty="0" smtClean="0"/>
              <a:t>Second, due to the PCI-express bandwidth limiting factor for processing large graphs, we propose a multi-</a:t>
            </a:r>
            <a:r>
              <a:rPr lang="en-US" baseline="0" dirty="0" err="1" smtClean="0"/>
              <a:t>gpu</a:t>
            </a:r>
            <a:r>
              <a:rPr lang="en-US" baseline="0" dirty="0" smtClean="0"/>
              <a:t> solution that can handle large web graph data.</a:t>
            </a:r>
          </a:p>
          <a:p>
            <a:r>
              <a:rPr lang="en-US" baseline="0" dirty="0" smtClean="0"/>
              <a:t>Finally, our auto-tuning method leads to a non-parametric solution. And it also enables accurate performance modeling.</a:t>
            </a:r>
          </a:p>
          <a:p>
            <a:endParaRPr lang="en-US" dirty="0"/>
          </a:p>
        </p:txBody>
      </p:sp>
      <p:sp>
        <p:nvSpPr>
          <p:cNvPr id="4" name="Slide Number Placeholder 3"/>
          <p:cNvSpPr>
            <a:spLocks noGrp="1"/>
          </p:cNvSpPr>
          <p:nvPr>
            <p:ph type="sldNum" sz="quarter" idx="10"/>
          </p:nvPr>
        </p:nvSpPr>
        <p:spPr/>
        <p:txBody>
          <a:bodyPr/>
          <a:lstStyle/>
          <a:p>
            <a:fld id="{FE62F51A-987B-44DF-AFDB-514C91B1180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 will first introduce the motivation of our work and some background knowledge about GPUs.</a:t>
            </a:r>
            <a:endParaRPr lang="en-US" dirty="0"/>
          </a:p>
        </p:txBody>
      </p:sp>
      <p:sp>
        <p:nvSpPr>
          <p:cNvPr id="4" name="Slide Number Placeholder 3"/>
          <p:cNvSpPr>
            <a:spLocks noGrp="1"/>
          </p:cNvSpPr>
          <p:nvPr>
            <p:ph type="sldNum" sz="quarter" idx="10"/>
          </p:nvPr>
        </p:nvSpPr>
        <p:spPr/>
        <p:txBody>
          <a:bodyPr/>
          <a:lstStyle/>
          <a:p>
            <a:fld id="{FE62F51A-987B-44DF-AFDB-514C91B1180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would like to thank our funding agencies for providing grants for us to conduct this research. Thank you for your attention!</a:t>
            </a:r>
            <a:r>
              <a:rPr lang="en-US" baseline="0" dirty="0" smtClean="0"/>
              <a:t> And I would like to take any questions.</a:t>
            </a:r>
            <a:endParaRPr lang="en-US" dirty="0"/>
          </a:p>
        </p:txBody>
      </p:sp>
      <p:sp>
        <p:nvSpPr>
          <p:cNvPr id="4" name="Slide Number Placeholder 3"/>
          <p:cNvSpPr>
            <a:spLocks noGrp="1"/>
          </p:cNvSpPr>
          <p:nvPr>
            <p:ph type="sldNum" sz="quarter" idx="10"/>
          </p:nvPr>
        </p:nvSpPr>
        <p:spPr/>
        <p:txBody>
          <a:bodyPr/>
          <a:lstStyle/>
          <a:p>
            <a:fld id="{13F16FAA-594A-9141-89C9-45347E42A313}" type="slidenum">
              <a:rPr lang="en-US" smtClean="0"/>
              <a:t>20</a:t>
            </a:fld>
            <a:endParaRPr lang="en-US"/>
          </a:p>
        </p:txBody>
      </p:sp>
    </p:spTree>
    <p:extLst>
      <p:ext uri="{BB962C8B-B14F-4D97-AF65-F5344CB8AC3E}">
        <p14:creationId xmlns:p14="http://schemas.microsoft.com/office/powerpoint/2010/main" val="3589960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16FAA-594A-9141-89C9-45347E42A313}" type="slidenum">
              <a:rPr lang="en-US" smtClean="0"/>
              <a:t>21</a:t>
            </a:fld>
            <a:endParaRPr lang="en-US"/>
          </a:p>
        </p:txBody>
      </p:sp>
    </p:spTree>
    <p:extLst>
      <p:ext uri="{BB962C8B-B14F-4D97-AF65-F5344CB8AC3E}">
        <p14:creationId xmlns:p14="http://schemas.microsoft.com/office/powerpoint/2010/main" val="2457673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defTabSz="898672" fontAlgn="base">
              <a:spcBef>
                <a:spcPct val="30000"/>
              </a:spcBef>
              <a:spcAft>
                <a:spcPct val="0"/>
              </a:spcAft>
              <a:defRPr/>
            </a:pPr>
            <a:r>
              <a:rPr lang="en-US" altLang="zh-CN" dirty="0" smtClean="0"/>
              <a:t>However,</a:t>
            </a:r>
            <a:r>
              <a:rPr lang="en-US" altLang="zh-CN" baseline="0" dirty="0" smtClean="0"/>
              <a:t> our optimizations are not free-lunch. On this slide, we show the performance and bandwidth of different methods on non-power-law matrices. On these datasets, no method dominates the others on all the datasets. Because these matrices tend to have balanced row lengths, the hybrid kernel from </a:t>
            </a:r>
            <a:r>
              <a:rPr lang="en-US" altLang="zh-CN" baseline="0" dirty="0" err="1" smtClean="0"/>
              <a:t>nvidia</a:t>
            </a:r>
            <a:r>
              <a:rPr lang="en-US" altLang="zh-CN" baseline="0" dirty="0" smtClean="0"/>
              <a:t> and the optimized </a:t>
            </a:r>
            <a:r>
              <a:rPr lang="en-US" altLang="zh-CN" baseline="0" dirty="0" err="1" smtClean="0"/>
              <a:t>csr</a:t>
            </a:r>
            <a:r>
              <a:rPr lang="en-US" altLang="zh-CN" baseline="0" dirty="0" smtClean="0"/>
              <a:t>-vector kernels perform better. Here I want to point out the bandwidth result on the dense matrix. Our tiling with composite storage methods achieves105 GB/s bandwidth which is even higher than the number of the peak bandwidth of the hardware we used. This is because we use the cache to store vector </a:t>
            </a:r>
            <a:r>
              <a:rPr lang="en-US" altLang="zh-CN" baseline="0" dirty="0" err="1" smtClean="0"/>
              <a:t>x</a:t>
            </a:r>
            <a:r>
              <a:rPr lang="en-US" altLang="zh-CN" baseline="0" dirty="0" smtClean="0"/>
              <a:t>, and it is highly reused.</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12A3EE34-3994-4184-A011-DBCC0908BEE2}"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16FAA-594A-9141-89C9-45347E42A313}" type="slidenum">
              <a:rPr lang="en-US" smtClean="0"/>
              <a:t>23</a:t>
            </a:fld>
            <a:endParaRPr lang="en-US"/>
          </a:p>
        </p:txBody>
      </p:sp>
    </p:spTree>
    <p:extLst>
      <p:ext uri="{BB962C8B-B14F-4D97-AF65-F5344CB8AC3E}">
        <p14:creationId xmlns:p14="http://schemas.microsoft.com/office/powerpoint/2010/main" val="24579097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16FAA-594A-9141-89C9-45347E42A313}" type="slidenum">
              <a:rPr lang="en-US" smtClean="0"/>
              <a:t>24</a:t>
            </a:fld>
            <a:endParaRPr lang="en-US"/>
          </a:p>
        </p:txBody>
      </p:sp>
    </p:spTree>
    <p:extLst>
      <p:ext uri="{BB962C8B-B14F-4D97-AF65-F5344CB8AC3E}">
        <p14:creationId xmlns:p14="http://schemas.microsoft.com/office/powerpoint/2010/main" val="36498529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16FAA-594A-9141-89C9-45347E42A313}" type="slidenum">
              <a:rPr lang="en-US" smtClean="0"/>
              <a:t>25</a:t>
            </a:fld>
            <a:endParaRPr lang="en-US"/>
          </a:p>
        </p:txBody>
      </p:sp>
    </p:spTree>
    <p:extLst>
      <p:ext uri="{BB962C8B-B14F-4D97-AF65-F5344CB8AC3E}">
        <p14:creationId xmlns:p14="http://schemas.microsoft.com/office/powerpoint/2010/main" val="11561312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16FAA-594A-9141-89C9-45347E42A313}" type="slidenum">
              <a:rPr lang="en-US" smtClean="0"/>
              <a:t>26</a:t>
            </a:fld>
            <a:endParaRPr lang="en-US"/>
          </a:p>
        </p:txBody>
      </p:sp>
    </p:spTree>
    <p:extLst>
      <p:ext uri="{BB962C8B-B14F-4D97-AF65-F5344CB8AC3E}">
        <p14:creationId xmlns:p14="http://schemas.microsoft.com/office/powerpoint/2010/main" val="8640321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16FAA-594A-9141-89C9-45347E42A313}" type="slidenum">
              <a:rPr lang="en-US" smtClean="0"/>
              <a:t>27</a:t>
            </a:fld>
            <a:endParaRPr lang="en-US"/>
          </a:p>
        </p:txBody>
      </p:sp>
    </p:spTree>
    <p:extLst>
      <p:ext uri="{BB962C8B-B14F-4D97-AF65-F5344CB8AC3E}">
        <p14:creationId xmlns:p14="http://schemas.microsoft.com/office/powerpoint/2010/main" val="301064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62F51A-987B-44DF-AFDB-514C91B1180E}"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62F51A-987B-44DF-AFDB-514C91B1180E}"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Sparse</a:t>
            </a:r>
            <a:r>
              <a:rPr lang="en-US" baseline="0" dirty="0" smtClean="0"/>
              <a:t> matrix and vector multiplication computes the vector y as a product of a sparse matrix A and a dense vector x.  Usually, this operation is the dominant cost when solving a large-scale linear system or </a:t>
            </a:r>
            <a:r>
              <a:rPr lang="en-US" baseline="0" dirty="0" err="1" smtClean="0"/>
              <a:t>eigen</a:t>
            </a:r>
            <a:r>
              <a:rPr lang="en-US" baseline="0" dirty="0" smtClean="0"/>
              <a:t> value problem in iterative methods. </a:t>
            </a:r>
            <a:r>
              <a:rPr lang="en-US" baseline="0" dirty="0" err="1" smtClean="0"/>
              <a:t>Spmv</a:t>
            </a:r>
            <a:r>
              <a:rPr lang="en-US" baseline="0" dirty="0" smtClean="0"/>
              <a:t> kernel is widely used, for example, scientific applications, such as finite element methods use this kernel. </a:t>
            </a:r>
          </a:p>
          <a:p>
            <a:r>
              <a:rPr lang="en-US" baseline="0" dirty="0" smtClean="0"/>
              <a:t>In graph mining area, algorithms including PageRank, Random walk with restart and Hits, they all depend on the </a:t>
            </a:r>
            <a:r>
              <a:rPr lang="en-US" baseline="0" dirty="0" err="1" smtClean="0"/>
              <a:t>spmv</a:t>
            </a:r>
            <a:r>
              <a:rPr lang="en-US" baseline="0" dirty="0" smtClean="0"/>
              <a:t> kernel. There are much industrial strength efforts on improving the performance of this kernel. Researchers have investigated the implementation of this kernel on </a:t>
            </a:r>
            <a:r>
              <a:rPr lang="en-US" baseline="0" dirty="0" err="1" smtClean="0"/>
              <a:t>cpus</a:t>
            </a:r>
            <a:r>
              <a:rPr lang="en-US" baseline="0" dirty="0" smtClean="0"/>
              <a:t>, cluster of </a:t>
            </a:r>
            <a:r>
              <a:rPr lang="en-US" baseline="0" dirty="0" err="1" smtClean="0"/>
              <a:t>cpus</a:t>
            </a:r>
            <a:r>
              <a:rPr lang="en-US" baseline="0" dirty="0" smtClean="0"/>
              <a:t>, for example the work by </a:t>
            </a:r>
            <a:r>
              <a:rPr lang="en-US" baseline="0" dirty="0" err="1" smtClean="0"/>
              <a:t>Vuduc</a:t>
            </a:r>
            <a:r>
              <a:rPr lang="en-US" baseline="0" dirty="0" smtClean="0"/>
              <a:t> and </a:t>
            </a:r>
            <a:r>
              <a:rPr lang="en-US" baseline="0" dirty="0" err="1" smtClean="0"/>
              <a:t>Yelick</a:t>
            </a:r>
            <a:r>
              <a:rPr lang="en-US" baseline="0" dirty="0" smtClean="0"/>
              <a:t> et al. and Researchers from </a:t>
            </a:r>
            <a:r>
              <a:rPr lang="en-US" baseline="0" dirty="0" err="1" smtClean="0"/>
              <a:t>Nvidia</a:t>
            </a:r>
            <a:r>
              <a:rPr lang="en-US" baseline="0" dirty="0" smtClean="0"/>
              <a:t> recently proposed to implement this kernel on GPUs. The focus of this talk is about how to improve the performance of this kernel further on GPUs.</a:t>
            </a:r>
            <a:endParaRPr lang="en-US" dirty="0"/>
          </a:p>
        </p:txBody>
      </p:sp>
      <p:sp>
        <p:nvSpPr>
          <p:cNvPr id="4" name="Slide Number Placeholder 3"/>
          <p:cNvSpPr>
            <a:spLocks noGrp="1"/>
          </p:cNvSpPr>
          <p:nvPr>
            <p:ph type="sldNum" sz="quarter" idx="10"/>
          </p:nvPr>
        </p:nvSpPr>
        <p:spPr/>
        <p:txBody>
          <a:bodyPr/>
          <a:lstStyle/>
          <a:p>
            <a:fld id="{FE62F51A-987B-44DF-AFDB-514C91B1180E}"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16FAA-594A-9141-89C9-45347E42A313}" type="slidenum">
              <a:rPr lang="en-US" smtClean="0"/>
              <a:t>30</a:t>
            </a:fld>
            <a:endParaRPr lang="en-US"/>
          </a:p>
        </p:txBody>
      </p:sp>
    </p:spTree>
    <p:extLst>
      <p:ext uri="{BB962C8B-B14F-4D97-AF65-F5344CB8AC3E}">
        <p14:creationId xmlns:p14="http://schemas.microsoft.com/office/powerpoint/2010/main" val="7328790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16FAA-594A-9141-89C9-45347E42A313}" type="slidenum">
              <a:rPr lang="en-US" smtClean="0"/>
              <a:t>31</a:t>
            </a:fld>
            <a:endParaRPr lang="en-US"/>
          </a:p>
        </p:txBody>
      </p:sp>
    </p:spTree>
    <p:extLst>
      <p:ext uri="{BB962C8B-B14F-4D97-AF65-F5344CB8AC3E}">
        <p14:creationId xmlns:p14="http://schemas.microsoft.com/office/powerpoint/2010/main" val="22031055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16FAA-594A-9141-89C9-45347E42A313}" type="slidenum">
              <a:rPr lang="en-US" smtClean="0"/>
              <a:t>32</a:t>
            </a:fld>
            <a:endParaRPr lang="en-US"/>
          </a:p>
        </p:txBody>
      </p:sp>
    </p:spTree>
    <p:extLst>
      <p:ext uri="{BB962C8B-B14F-4D97-AF65-F5344CB8AC3E}">
        <p14:creationId xmlns:p14="http://schemas.microsoft.com/office/powerpoint/2010/main" val="21337001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16FAA-594A-9141-89C9-45347E42A313}" type="slidenum">
              <a:rPr lang="en-US" smtClean="0"/>
              <a:t>33</a:t>
            </a:fld>
            <a:endParaRPr lang="en-US"/>
          </a:p>
        </p:txBody>
      </p:sp>
    </p:spTree>
    <p:extLst>
      <p:ext uri="{BB962C8B-B14F-4D97-AF65-F5344CB8AC3E}">
        <p14:creationId xmlns:p14="http://schemas.microsoft.com/office/powerpoint/2010/main" val="22289867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16FAA-594A-9141-89C9-45347E42A313}" type="slidenum">
              <a:rPr lang="en-US" smtClean="0"/>
              <a:t>34</a:t>
            </a:fld>
            <a:endParaRPr lang="en-US"/>
          </a:p>
        </p:txBody>
      </p:sp>
    </p:spTree>
    <p:extLst>
      <p:ext uri="{BB962C8B-B14F-4D97-AF65-F5344CB8AC3E}">
        <p14:creationId xmlns:p14="http://schemas.microsoft.com/office/powerpoint/2010/main" val="2226048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why do we use </a:t>
            </a:r>
            <a:r>
              <a:rPr lang="en-US" dirty="0" err="1" smtClean="0"/>
              <a:t>gpus</a:t>
            </a:r>
            <a:r>
              <a:rPr lang="en-US" dirty="0" smtClean="0"/>
              <a:t>?</a:t>
            </a:r>
            <a:r>
              <a:rPr lang="en-US" baseline="0" dirty="0" smtClean="0"/>
              <a:t> First of all, the peak performance of GPUs is much higher than </a:t>
            </a:r>
            <a:r>
              <a:rPr lang="en-US" baseline="0" dirty="0" err="1" smtClean="0"/>
              <a:t>cpus</a:t>
            </a:r>
            <a:r>
              <a:rPr lang="en-US" baseline="0" dirty="0" smtClean="0"/>
              <a:t>. The right figure shows a comparative study of GPU and CPUs. The y axis represents performance numbers in GFLOPS. The two green lines represent peak single and double precision performance of GPUs, the two blue lines show the numbers of </a:t>
            </a:r>
            <a:r>
              <a:rPr lang="en-US" baseline="0" dirty="0" err="1" smtClean="0"/>
              <a:t>intel</a:t>
            </a:r>
            <a:r>
              <a:rPr lang="en-US" baseline="0" dirty="0" smtClean="0"/>
              <a:t> CPUs. We can see the current Fermi </a:t>
            </a:r>
            <a:r>
              <a:rPr lang="en-US" baseline="0" dirty="0" err="1" smtClean="0"/>
              <a:t>gpu</a:t>
            </a:r>
            <a:r>
              <a:rPr lang="en-US" baseline="0" dirty="0" smtClean="0"/>
              <a:t> is about 10 times faster than the current </a:t>
            </a:r>
            <a:r>
              <a:rPr lang="en-US" baseline="0" dirty="0" err="1" smtClean="0"/>
              <a:t>intel</a:t>
            </a:r>
            <a:r>
              <a:rPr lang="en-US" baseline="0" dirty="0" smtClean="0"/>
              <a:t> </a:t>
            </a:r>
            <a:r>
              <a:rPr lang="en-US" baseline="0" dirty="0" err="1" smtClean="0"/>
              <a:t>cpus</a:t>
            </a:r>
            <a:r>
              <a:rPr lang="en-US" baseline="0" dirty="0" smtClean="0"/>
              <a:t>. Second, the memory bandwidth of GPU is much higher than CPU. The right figure shows the memory bandwidth comparison of GPU and CPU. The y axis shows the bandwidth number in GB/s. As we know the </a:t>
            </a:r>
            <a:r>
              <a:rPr lang="en-US" baseline="0" dirty="0" err="1" smtClean="0"/>
              <a:t>SpMV</a:t>
            </a:r>
            <a:r>
              <a:rPr lang="en-US" baseline="0" dirty="0" smtClean="0"/>
              <a:t> kernel is a memory bound problem. The high bandwidth of GPU provides us great opportunity for improving the performance of the </a:t>
            </a:r>
            <a:r>
              <a:rPr lang="en-US" baseline="0" dirty="0" err="1" smtClean="0"/>
              <a:t>SpMV</a:t>
            </a:r>
            <a:r>
              <a:rPr lang="en-US" baseline="0" dirty="0" smtClean="0"/>
              <a:t> kernel. Third, after </a:t>
            </a:r>
            <a:r>
              <a:rPr lang="en-US" baseline="0" dirty="0" err="1" smtClean="0"/>
              <a:t>nvidia</a:t>
            </a:r>
            <a:r>
              <a:rPr lang="en-US" baseline="0" dirty="0" smtClean="0"/>
              <a:t> introduced the CUDA programming model, the productivity of </a:t>
            </a:r>
            <a:r>
              <a:rPr lang="en-US" baseline="0" dirty="0" err="1" smtClean="0"/>
              <a:t>gpu</a:t>
            </a:r>
            <a:r>
              <a:rPr lang="en-US" baseline="0" dirty="0" smtClean="0"/>
              <a:t> programming is much higher than before.</a:t>
            </a:r>
            <a:endParaRPr lang="en-US" dirty="0" smtClean="0"/>
          </a:p>
          <a:p>
            <a:endParaRPr lang="en-US" dirty="0"/>
          </a:p>
        </p:txBody>
      </p:sp>
      <p:sp>
        <p:nvSpPr>
          <p:cNvPr id="4" name="Slide Number Placeholder 3"/>
          <p:cNvSpPr>
            <a:spLocks noGrp="1"/>
          </p:cNvSpPr>
          <p:nvPr>
            <p:ph type="sldNum" sz="quarter" idx="10"/>
          </p:nvPr>
        </p:nvSpPr>
        <p:spPr/>
        <p:txBody>
          <a:bodyPr/>
          <a:lstStyle/>
          <a:p>
            <a:fld id="{FE62F51A-987B-44DF-AFDB-514C91B1180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In this paper, we want to address the question that “Can we improve upon industrial strength efforts for computing </a:t>
            </a:r>
            <a:r>
              <a:rPr lang="en-US" sz="1200" baseline="0" dirty="0" err="1" smtClean="0">
                <a:solidFill>
                  <a:schemeClr val="tx1"/>
                </a:solidFill>
              </a:rPr>
              <a:t>SpMV</a:t>
            </a:r>
            <a:r>
              <a:rPr lang="en-US" sz="1200" baseline="0" dirty="0" smtClean="0">
                <a:solidFill>
                  <a:schemeClr val="tx1"/>
                </a:solidFill>
              </a:rPr>
              <a:t> on matrices representing large power-law </a:t>
            </a:r>
            <a:r>
              <a:rPr lang="en-US" sz="1200" baseline="0" dirty="0" err="1" smtClean="0">
                <a:solidFill>
                  <a:schemeClr val="tx1"/>
                </a:solidFill>
              </a:rPr>
              <a:t>graphcs</a:t>
            </a:r>
            <a:r>
              <a:rPr lang="en-US" sz="1200" baseline="0" dirty="0" smtClean="0">
                <a:solidFill>
                  <a:schemeClr val="tx1"/>
                </a:solidFill>
              </a:rPr>
              <a:t>?” and “Does it yield end-to-end improvements in graph mining applications?” There are several challenges to solve the above problems: Firs we need to balance the workload among the parallel threads on GPU. This is due to the power-law nature of the graph data used by graph mining algorithms. The figure on the right shows the degree distribution of an example power-law graph. We can see there are small number of nodes with very high degrees and large number of nodes with low degree. This means the computational workload at each graph node is not balanced. Second, we need to coalesce the memory accesses. Memory coalescing is a special requirement of GPU that we have to follow, otherwise the performance will be penalized. I will introduce it in the following slides. Third, we need to avoid conditional divergence among the parallel threads. This is due to the SIMD nature of GPU and it prefers that the parallel threads follow identical control flow. Finally, we want to handle large matrices that cannot fit in the memory of a single GPU.</a:t>
            </a:r>
            <a:endParaRPr lang="en-US" sz="1200"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FE62F51A-987B-44DF-AFDB-514C91B1180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I will introduce some background</a:t>
            </a:r>
            <a:r>
              <a:rPr lang="en-US" baseline="0" dirty="0" smtClean="0"/>
              <a:t> knowledge about the CUDA GPU architecture. I will first talk about the programming model of CUDA GPU.</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GPU is a highly parallel architecture with thousands of parallel threads on it. </a:t>
            </a:r>
          </a:p>
          <a:p>
            <a:r>
              <a:rPr lang="en-US" baseline="0" dirty="0" smtClean="0"/>
              <a:t>This is the logical view of the programmer. A </a:t>
            </a:r>
            <a:r>
              <a:rPr lang="en-US" baseline="0" dirty="0" err="1" smtClean="0"/>
              <a:t>cuda</a:t>
            </a:r>
            <a:r>
              <a:rPr lang="en-US" baseline="0" dirty="0" smtClean="0"/>
              <a:t> program has a 1D or 2D thread grid, represented by the green rectangle. Within the thread grid, </a:t>
            </a:r>
          </a:p>
          <a:p>
            <a:r>
              <a:rPr lang="en-US" baseline="0" dirty="0" smtClean="0"/>
              <a:t>There are many parallel thread blocks. And within a thread block, there are many parallel threads. The number of blocks and number of threads in a block can be defined by the programmer. All the thread will execute the same piece of code, which is called the kernel, but on different data.</a:t>
            </a:r>
            <a:endParaRPr lang="en-US" dirty="0" smtClean="0"/>
          </a:p>
          <a:p>
            <a:endParaRPr lang="en-US" dirty="0"/>
          </a:p>
        </p:txBody>
      </p:sp>
      <p:sp>
        <p:nvSpPr>
          <p:cNvPr id="4" name="Slide Number Placeholder 3"/>
          <p:cNvSpPr>
            <a:spLocks noGrp="1"/>
          </p:cNvSpPr>
          <p:nvPr>
            <p:ph type="sldNum" sz="quarter" idx="10"/>
          </p:nvPr>
        </p:nvSpPr>
        <p:spPr/>
        <p:txBody>
          <a:bodyPr/>
          <a:lstStyle/>
          <a:p>
            <a:fld id="{FE62F51A-987B-44DF-AFDB-514C91B1180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this slide, I will introduce</a:t>
            </a:r>
            <a:r>
              <a:rPr lang="en-US" baseline="0" dirty="0" smtClean="0"/>
              <a:t> some key hardware features that our paper relies on. A </a:t>
            </a:r>
            <a:r>
              <a:rPr lang="en-US" baseline="0" dirty="0" err="1" smtClean="0"/>
              <a:t>cuda</a:t>
            </a:r>
            <a:r>
              <a:rPr lang="en-US" baseline="0" dirty="0" smtClean="0"/>
              <a:t> hardware has a set of multiprocessors. The parallel threads will be scheduled onto these multiprocessors. The minimum scheduling unit is called a warp which has 32 threads. Threads within a warp concurrently run the same instructions. If there is a conditional branch in the instruction, and threads in a warp are taking different branches, then these threads will be serialized. Parallel threads should follow identical control flow to avoid performance penalty.</a:t>
            </a:r>
          </a:p>
          <a:p>
            <a:r>
              <a:rPr lang="en-US" baseline="0" dirty="0" smtClean="0"/>
              <a:t>Next, I will introduce the memory system of CUDA GPUs. There are several memory spaces on a GPU. First is the global memory, it is accessible by all the threads. It is used to transfer data from the </a:t>
            </a:r>
            <a:r>
              <a:rPr lang="en-US" baseline="0" dirty="0" err="1" smtClean="0"/>
              <a:t>cpu</a:t>
            </a:r>
            <a:r>
              <a:rPr lang="en-US" baseline="0" dirty="0" smtClean="0"/>
              <a:t> memory to </a:t>
            </a:r>
            <a:r>
              <a:rPr lang="en-US" baseline="0" dirty="0" err="1" smtClean="0"/>
              <a:t>gpu</a:t>
            </a:r>
            <a:r>
              <a:rPr lang="en-US" baseline="0" dirty="0" smtClean="0"/>
              <a:t>. The latency is high, but if 16 threads in a half warp are accessing 16 consecutive words of global memory, then the 16 accesses are coalesced into 1 memory transaction, and is much faster. So we want to make sure that all memory accesses from global memory are coalesced. The GPU also has texture cache. I will talk about how our optimizations utilize the texture cache to improve the performance of </a:t>
            </a:r>
            <a:r>
              <a:rPr lang="en-US" baseline="0" dirty="0" err="1" smtClean="0"/>
              <a:t>SpMV</a:t>
            </a:r>
            <a:r>
              <a:rPr lang="en-US" baseline="0" dirty="0" smtClean="0"/>
              <a:t> kernel on later slides.</a:t>
            </a:r>
            <a:endParaRPr lang="en-US" dirty="0"/>
          </a:p>
        </p:txBody>
      </p:sp>
      <p:sp>
        <p:nvSpPr>
          <p:cNvPr id="4" name="Slide Number Placeholder 3"/>
          <p:cNvSpPr>
            <a:spLocks noGrp="1"/>
          </p:cNvSpPr>
          <p:nvPr>
            <p:ph type="sldNum" sz="quarter" idx="10"/>
          </p:nvPr>
        </p:nvSpPr>
        <p:spPr/>
        <p:txBody>
          <a:bodyPr/>
          <a:lstStyle/>
          <a:p>
            <a:fld id="{FE62F51A-987B-44DF-AFDB-514C91B1180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a:t>
            </a:r>
            <a:r>
              <a:rPr lang="en-US" baseline="0" dirty="0" smtClean="0"/>
              <a:t> I will talk about our optimizations for single and multi </a:t>
            </a:r>
            <a:r>
              <a:rPr lang="en-US" baseline="0" dirty="0" err="1" smtClean="0"/>
              <a:t>gpu</a:t>
            </a:r>
            <a:r>
              <a:rPr lang="en-US" baseline="0" dirty="0" smtClean="0"/>
              <a:t> </a:t>
            </a:r>
            <a:r>
              <a:rPr lang="en-US" baseline="0" dirty="0" err="1" smtClean="0"/>
              <a:t>spmv</a:t>
            </a:r>
            <a:r>
              <a:rPr lang="en-US" baseline="0" dirty="0" smtClean="0"/>
              <a:t> kernels.</a:t>
            </a:r>
            <a:endParaRPr lang="en-US" dirty="0"/>
          </a:p>
        </p:txBody>
      </p:sp>
      <p:sp>
        <p:nvSpPr>
          <p:cNvPr id="4" name="Slide Number Placeholder 3"/>
          <p:cNvSpPr>
            <a:spLocks noGrp="1"/>
          </p:cNvSpPr>
          <p:nvPr>
            <p:ph type="sldNum" sz="quarter" idx="10"/>
          </p:nvPr>
        </p:nvSpPr>
        <p:spPr/>
        <p:txBody>
          <a:bodyPr/>
          <a:lstStyle/>
          <a:p>
            <a:fld id="{FE62F51A-987B-44DF-AFDB-514C91B1180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Our optimizations are based on several observations of the problems in previous methods. The first problem we observed is that the rows in matrix A will access random values in vector X. This results in very bad locality. We want to use the texture cache to store vector X, so the accesses will be much faster. But the challenge here is vector is usually too large to fit in the cache. Here we propose the solution of tiling matrix A and vector X by texture cache. In this example, suppose our texture cache can hold two elements in vector X. We first load its first two elements into cache, and we first do the multiplication of the first two columns of A with the 2 elements in the cache. Then we move to the second two columns and so on. With this setting, we insure that all the accesses to X are from the cache. However, we also observe that fully tiling of all columns in the matrix is not always beneficial. This is because the column length follows power-law distribution and there many columns with a single elements. On such columns we don’t have any reuse of the value in the cache. So we propose a solution of partially tiling, by first reorder the columns by length and we only tile the dense part with long columns. Here we introduce a parameter to decide when do we stop the tiling. I will talk about how do we tune this parameter automatically. In this example, we have the original matrix on the left, we reorder the columns by length in the middle matrix, and we only tile the first four long columns in the matrix.</a:t>
            </a:r>
          </a:p>
        </p:txBody>
      </p:sp>
      <p:sp>
        <p:nvSpPr>
          <p:cNvPr id="4" name="Slide Number Placeholder 3"/>
          <p:cNvSpPr>
            <a:spLocks noGrp="1"/>
          </p:cNvSpPr>
          <p:nvPr>
            <p:ph type="sldNum" sz="quarter" idx="10"/>
          </p:nvPr>
        </p:nvSpPr>
        <p:spPr/>
        <p:txBody>
          <a:bodyPr/>
          <a:lstStyle/>
          <a:p>
            <a:fld id="{F34AD52A-507D-2F4B-A88D-5C646141F15E}" type="slidenum">
              <a:rPr lang="en-US" smtClean="0"/>
              <a:t>9</a:t>
            </a:fld>
            <a:endParaRPr lang="en-US"/>
          </a:p>
        </p:txBody>
      </p:sp>
    </p:spTree>
    <p:extLst>
      <p:ext uri="{BB962C8B-B14F-4D97-AF65-F5344CB8AC3E}">
        <p14:creationId xmlns:p14="http://schemas.microsoft.com/office/powerpoint/2010/main" val="1099925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FC075275-8515-3942-8494-EB8EEB84FA9C}" type="slidenum">
              <a:rPr lang="en-US" smtClean="0"/>
              <a:t>‹#›</a:t>
            </a:fld>
            <a:endParaRPr lang="en-US"/>
          </a:p>
        </p:txBody>
      </p:sp>
    </p:spTree>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C075275-8515-3942-8494-EB8EEB84FA9C}" type="slidenum">
              <a:rPr lang="en-US" smtClean="0"/>
              <a:t>‹#›</a:t>
            </a:fld>
            <a:endParaRPr lang="en-US"/>
          </a:p>
        </p:txBody>
      </p:sp>
    </p:spTree>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304800"/>
            <a:ext cx="215265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30555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C075275-8515-3942-8494-EB8EEB84FA9C}" type="slidenum">
              <a:rPr lang="en-US" smtClean="0"/>
              <a:t>‹#›</a:t>
            </a:fld>
            <a:endParaRPr lang="en-US"/>
          </a:p>
        </p:txBody>
      </p:sp>
    </p:spTree>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4582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447800"/>
            <a:ext cx="42291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447800"/>
            <a:ext cx="42291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771900"/>
            <a:ext cx="42291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5791200" y="6464300"/>
            <a:ext cx="1905000" cy="228600"/>
          </a:xfrm>
        </p:spPr>
        <p:txBody>
          <a:bodyPr/>
          <a:lstStyle>
            <a:lvl1pPr>
              <a:defRPr/>
            </a:lvl1pPr>
          </a:lstStyle>
          <a:p>
            <a:fld id="{FC075275-8515-3942-8494-EB8EEB84FA9C}" type="slidenum">
              <a:rPr lang="en-US" smtClean="0"/>
              <a:t>‹#›</a:t>
            </a:fld>
            <a:endParaRPr lang="en-US"/>
          </a:p>
        </p:txBody>
      </p:sp>
    </p:spTree>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4582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447800"/>
            <a:ext cx="42291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447800"/>
            <a:ext cx="42291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5791200" y="6464300"/>
            <a:ext cx="1905000" cy="228600"/>
          </a:xfrm>
        </p:spPr>
        <p:txBody>
          <a:bodyPr/>
          <a:lstStyle>
            <a:lvl1pPr>
              <a:defRPr/>
            </a:lvl1pPr>
          </a:lstStyle>
          <a:p>
            <a:fld id="{FC075275-8515-3942-8494-EB8EEB84FA9C}" type="slidenum">
              <a:rPr lang="en-US" smtClean="0"/>
              <a:t>‹#›</a:t>
            </a:fld>
            <a:endParaRPr lang="en-US"/>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C075275-8515-3942-8494-EB8EEB84FA9C}" type="slidenum">
              <a:rPr lang="en-US" smtClean="0"/>
              <a:t>‹#›</a:t>
            </a:fld>
            <a:endParaRPr lang="en-US"/>
          </a:p>
        </p:txBody>
      </p:sp>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FC075275-8515-3942-8494-EB8EEB84FA9C}" type="slidenum">
              <a:rPr lang="en-US" smtClean="0"/>
              <a:t>‹#›</a:t>
            </a:fld>
            <a:endParaRPr lang="en-US"/>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447800"/>
            <a:ext cx="4229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447800"/>
            <a:ext cx="4229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C075275-8515-3942-8494-EB8EEB84FA9C}" type="slidenum">
              <a:rPr lang="en-US" smtClean="0"/>
              <a:t>‹#›</a:t>
            </a:fld>
            <a:endParaRPr lang="en-US"/>
          </a:p>
        </p:txBody>
      </p:sp>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FC075275-8515-3942-8494-EB8EEB84FA9C}" type="slidenum">
              <a:rPr lang="en-US" smtClean="0"/>
              <a:t>‹#›</a:t>
            </a:fld>
            <a:endParaRPr lang="en-US"/>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FC075275-8515-3942-8494-EB8EEB84FA9C}" type="slidenum">
              <a:rPr lang="en-US" smtClean="0"/>
              <a:t>‹#›</a:t>
            </a:fld>
            <a:endParaRPr lang="en-US"/>
          </a:p>
        </p:txBody>
      </p:sp>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C075275-8515-3942-8494-EB8EEB84FA9C}" type="slidenum">
              <a:rPr lang="en-US" smtClean="0"/>
              <a:t>‹#›</a:t>
            </a:fld>
            <a:endParaRPr lang="en-US"/>
          </a:p>
        </p:txBody>
      </p:sp>
    </p:spTree>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FC075275-8515-3942-8494-EB8EEB84FA9C}" type="slidenum">
              <a:rPr lang="en-US" smtClean="0"/>
              <a:t>‹#›</a:t>
            </a:fld>
            <a:endParaRPr lang="en-US"/>
          </a:p>
        </p:txBody>
      </p:sp>
    </p:spTree>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FC075275-8515-3942-8494-EB8EEB84FA9C}" type="slidenum">
              <a:rPr lang="en-US" smtClean="0"/>
              <a:t>‹#›</a:t>
            </a:fld>
            <a:endParaRPr lang="en-US"/>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2286000" y="6461125"/>
            <a:ext cx="1066800" cy="228600"/>
          </a:xfrm>
          <a:prstGeom prst="rect">
            <a:avLst/>
          </a:prstGeom>
          <a:noFill/>
          <a:ln w="9525">
            <a:noFill/>
            <a:miter lim="800000"/>
            <a:headEnd/>
            <a:tailEnd/>
          </a:ln>
          <a:effectLst/>
        </p:spPr>
        <p:txBody>
          <a:bodyPr/>
          <a:lstStyle/>
          <a:p>
            <a:endParaRPr lang="en-US" sz="1000"/>
          </a:p>
        </p:txBody>
      </p:sp>
      <p:sp>
        <p:nvSpPr>
          <p:cNvPr id="1032" name="Text Box 8"/>
          <p:cNvSpPr txBox="1">
            <a:spLocks noChangeArrowheads="1"/>
          </p:cNvSpPr>
          <p:nvPr/>
        </p:nvSpPr>
        <p:spPr bwMode="auto">
          <a:xfrm>
            <a:off x="3429000" y="6461125"/>
            <a:ext cx="3045651" cy="246221"/>
          </a:xfrm>
          <a:prstGeom prst="rect">
            <a:avLst/>
          </a:prstGeom>
          <a:noFill/>
          <a:ln w="9525">
            <a:noFill/>
            <a:miter lim="800000"/>
            <a:headEnd/>
            <a:tailEnd/>
          </a:ln>
          <a:effectLst/>
        </p:spPr>
        <p:txBody>
          <a:bodyPr wrap="none">
            <a:spAutoFit/>
          </a:bodyPr>
          <a:lstStyle/>
          <a:p>
            <a:r>
              <a:rPr lang="en-US" sz="1000" dirty="0"/>
              <a:t>Copyright </a:t>
            </a:r>
            <a:r>
              <a:rPr lang="en-US" sz="1000" dirty="0" smtClean="0"/>
              <a:t>2011, </a:t>
            </a:r>
            <a:r>
              <a:rPr lang="en-US" sz="1000" dirty="0"/>
              <a:t>Data Mining Research Laboratory</a:t>
            </a:r>
          </a:p>
        </p:txBody>
      </p:sp>
      <p:sp>
        <p:nvSpPr>
          <p:cNvPr id="1033" name="Rectangle 9"/>
          <p:cNvSpPr>
            <a:spLocks noGrp="1" noChangeArrowheads="1"/>
          </p:cNvSpPr>
          <p:nvPr>
            <p:ph type="sldNum" sz="quarter" idx="4"/>
          </p:nvPr>
        </p:nvSpPr>
        <p:spPr bwMode="auto">
          <a:xfrm>
            <a:off x="5791200" y="64643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FC075275-8515-3942-8494-EB8EEB84FA9C}" type="slidenum">
              <a:rPr lang="en-US" smtClean="0"/>
              <a:t>‹#›</a:t>
            </a:fld>
            <a:endParaRPr lang="en-US"/>
          </a:p>
        </p:txBody>
      </p:sp>
      <p:sp>
        <p:nvSpPr>
          <p:cNvPr id="1026" name="Rectangle 2"/>
          <p:cNvSpPr>
            <a:spLocks noGrp="1" noChangeArrowheads="1"/>
          </p:cNvSpPr>
          <p:nvPr>
            <p:ph type="title"/>
          </p:nvPr>
        </p:nvSpPr>
        <p:spPr bwMode="auto">
          <a:xfrm>
            <a:off x="457200" y="304800"/>
            <a:ext cx="84582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60" name="Picture 36" descr="osu_logo"/>
          <p:cNvPicPr>
            <a:picLocks noChangeAspect="1" noChangeArrowheads="1"/>
          </p:cNvPicPr>
          <p:nvPr/>
        </p:nvPicPr>
        <p:blipFill>
          <a:blip r:embed="rId15"/>
          <a:srcRect/>
          <a:stretch>
            <a:fillRect/>
          </a:stretch>
        </p:blipFill>
        <p:spPr bwMode="auto">
          <a:xfrm>
            <a:off x="8305800" y="6096000"/>
            <a:ext cx="533400" cy="504825"/>
          </a:xfrm>
          <a:prstGeom prst="rect">
            <a:avLst/>
          </a:prstGeom>
          <a:noFill/>
        </p:spPr>
      </p:pic>
      <p:sp>
        <p:nvSpPr>
          <p:cNvPr id="1061" name="Rectangle 37"/>
          <p:cNvSpPr>
            <a:spLocks noChangeArrowheads="1"/>
          </p:cNvSpPr>
          <p:nvPr/>
        </p:nvSpPr>
        <p:spPr bwMode="auto">
          <a:xfrm>
            <a:off x="0" y="0"/>
            <a:ext cx="9144000" cy="152400"/>
          </a:xfrm>
          <a:prstGeom prst="rect">
            <a:avLst/>
          </a:prstGeom>
          <a:solidFill>
            <a:srgbClr val="C51503"/>
          </a:solidFill>
          <a:ln w="9525">
            <a:noFill/>
            <a:miter lim="800000"/>
            <a:headEnd/>
            <a:tailEnd/>
          </a:ln>
          <a:effectLst/>
        </p:spPr>
        <p:txBody>
          <a:bodyPr wrap="none" anchor="ctr"/>
          <a:lstStyle/>
          <a:p>
            <a:endParaRPr lang="en-US"/>
          </a:p>
        </p:txBody>
      </p:sp>
      <p:sp>
        <p:nvSpPr>
          <p:cNvPr id="1027" name="Rectangle 3"/>
          <p:cNvSpPr>
            <a:spLocks noGrp="1" noChangeArrowheads="1"/>
          </p:cNvSpPr>
          <p:nvPr>
            <p:ph type="body" idx="1"/>
          </p:nvPr>
        </p:nvSpPr>
        <p:spPr bwMode="auto">
          <a:xfrm>
            <a:off x="304800" y="1447800"/>
            <a:ext cx="8610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67" name="Rectangle 43"/>
          <p:cNvSpPr>
            <a:spLocks noChangeArrowheads="1"/>
          </p:cNvSpPr>
          <p:nvPr/>
        </p:nvSpPr>
        <p:spPr bwMode="auto">
          <a:xfrm>
            <a:off x="0" y="6705600"/>
            <a:ext cx="9144000" cy="152400"/>
          </a:xfrm>
          <a:prstGeom prst="rect">
            <a:avLst/>
          </a:prstGeom>
          <a:solidFill>
            <a:srgbClr val="C51503"/>
          </a:solidFill>
          <a:ln w="9525">
            <a:noFill/>
            <a:miter lim="800000"/>
            <a:headEnd/>
            <a:tailEnd/>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xmlns:p14="http://schemas.microsoft.com/office/powerpoint/2010/main"/>
  <p:txStyles>
    <p:titleStyle>
      <a:lvl1pPr algn="ctr" rtl="0" eaLnBrk="1" fontAlgn="base" hangingPunct="1">
        <a:spcBef>
          <a:spcPct val="0"/>
        </a:spcBef>
        <a:spcAft>
          <a:spcPct val="0"/>
        </a:spcAft>
        <a:defRPr sz="3400">
          <a:solidFill>
            <a:srgbClr val="C51503"/>
          </a:solidFill>
          <a:latin typeface="+mj-lt"/>
          <a:ea typeface="+mj-ea"/>
          <a:cs typeface="+mj-cs"/>
        </a:defRPr>
      </a:lvl1pPr>
      <a:lvl2pPr algn="ctr" rtl="0" eaLnBrk="1" fontAlgn="base" hangingPunct="1">
        <a:spcBef>
          <a:spcPct val="0"/>
        </a:spcBef>
        <a:spcAft>
          <a:spcPct val="0"/>
        </a:spcAft>
        <a:defRPr sz="3400">
          <a:solidFill>
            <a:srgbClr val="C51503"/>
          </a:solidFill>
          <a:latin typeface="Book Antiqua" pitchFamily="18" charset="0"/>
        </a:defRPr>
      </a:lvl2pPr>
      <a:lvl3pPr algn="ctr" rtl="0" eaLnBrk="1" fontAlgn="base" hangingPunct="1">
        <a:spcBef>
          <a:spcPct val="0"/>
        </a:spcBef>
        <a:spcAft>
          <a:spcPct val="0"/>
        </a:spcAft>
        <a:defRPr sz="3400">
          <a:solidFill>
            <a:srgbClr val="C51503"/>
          </a:solidFill>
          <a:latin typeface="Book Antiqua" pitchFamily="18" charset="0"/>
        </a:defRPr>
      </a:lvl3pPr>
      <a:lvl4pPr algn="ctr" rtl="0" eaLnBrk="1" fontAlgn="base" hangingPunct="1">
        <a:spcBef>
          <a:spcPct val="0"/>
        </a:spcBef>
        <a:spcAft>
          <a:spcPct val="0"/>
        </a:spcAft>
        <a:defRPr sz="3400">
          <a:solidFill>
            <a:srgbClr val="C51503"/>
          </a:solidFill>
          <a:latin typeface="Book Antiqua" pitchFamily="18" charset="0"/>
        </a:defRPr>
      </a:lvl4pPr>
      <a:lvl5pPr algn="ctr" rtl="0" eaLnBrk="1" fontAlgn="base" hangingPunct="1">
        <a:spcBef>
          <a:spcPct val="0"/>
        </a:spcBef>
        <a:spcAft>
          <a:spcPct val="0"/>
        </a:spcAft>
        <a:defRPr sz="3400">
          <a:solidFill>
            <a:srgbClr val="C51503"/>
          </a:solidFill>
          <a:latin typeface="Book Antiqua" pitchFamily="18" charset="0"/>
        </a:defRPr>
      </a:lvl5pPr>
      <a:lvl6pPr marL="457200" algn="ctr" rtl="0" eaLnBrk="1" fontAlgn="base" hangingPunct="1">
        <a:spcBef>
          <a:spcPct val="0"/>
        </a:spcBef>
        <a:spcAft>
          <a:spcPct val="0"/>
        </a:spcAft>
        <a:defRPr sz="3400">
          <a:solidFill>
            <a:srgbClr val="C51503"/>
          </a:solidFill>
          <a:latin typeface="Book Antiqua" pitchFamily="18" charset="0"/>
        </a:defRPr>
      </a:lvl6pPr>
      <a:lvl7pPr marL="914400" algn="ctr" rtl="0" eaLnBrk="1" fontAlgn="base" hangingPunct="1">
        <a:spcBef>
          <a:spcPct val="0"/>
        </a:spcBef>
        <a:spcAft>
          <a:spcPct val="0"/>
        </a:spcAft>
        <a:defRPr sz="3400">
          <a:solidFill>
            <a:srgbClr val="C51503"/>
          </a:solidFill>
          <a:latin typeface="Book Antiqua" pitchFamily="18" charset="0"/>
        </a:defRPr>
      </a:lvl7pPr>
      <a:lvl8pPr marL="1371600" algn="ctr" rtl="0" eaLnBrk="1" fontAlgn="base" hangingPunct="1">
        <a:spcBef>
          <a:spcPct val="0"/>
        </a:spcBef>
        <a:spcAft>
          <a:spcPct val="0"/>
        </a:spcAft>
        <a:defRPr sz="3400">
          <a:solidFill>
            <a:srgbClr val="C51503"/>
          </a:solidFill>
          <a:latin typeface="Book Antiqua" pitchFamily="18" charset="0"/>
        </a:defRPr>
      </a:lvl8pPr>
      <a:lvl9pPr marL="1828800" algn="ctr" rtl="0" eaLnBrk="1" fontAlgn="base" hangingPunct="1">
        <a:spcBef>
          <a:spcPct val="0"/>
        </a:spcBef>
        <a:spcAft>
          <a:spcPct val="0"/>
        </a:spcAft>
        <a:defRPr sz="3400">
          <a:solidFill>
            <a:srgbClr val="C51503"/>
          </a:solidFill>
          <a:latin typeface="Book Antiqua" pitchFamily="18"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6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00" name="Rectangle 72"/>
          <p:cNvSpPr>
            <a:spLocks noGrp="1" noChangeArrowheads="1"/>
          </p:cNvSpPr>
          <p:nvPr>
            <p:ph type="ctrTitle"/>
          </p:nvPr>
        </p:nvSpPr>
        <p:spPr>
          <a:xfrm>
            <a:off x="685800" y="1981200"/>
            <a:ext cx="7772400" cy="1470025"/>
          </a:xfrm>
        </p:spPr>
        <p:txBody>
          <a:bodyPr/>
          <a:lstStyle/>
          <a:p>
            <a:r>
              <a:rPr lang="en-US" sz="3600" dirty="0" smtClean="0"/>
              <a:t>Fast Sparse Matrix-Vector Multiplication on </a:t>
            </a:r>
            <a:r>
              <a:rPr lang="en-US" sz="3600" dirty="0" err="1" smtClean="0"/>
              <a:t>GPUs</a:t>
            </a:r>
            <a:r>
              <a:rPr lang="en-US" sz="3600" dirty="0" smtClean="0"/>
              <a:t>: Implications for Graph Mining</a:t>
            </a:r>
            <a:endParaRPr lang="en-US" sz="3600" dirty="0"/>
          </a:p>
        </p:txBody>
      </p:sp>
      <p:sp>
        <p:nvSpPr>
          <p:cNvPr id="22601" name="Rectangle 73"/>
          <p:cNvSpPr>
            <a:spLocks noGrp="1" noChangeArrowheads="1"/>
          </p:cNvSpPr>
          <p:nvPr>
            <p:ph type="subTitle" idx="1"/>
          </p:nvPr>
        </p:nvSpPr>
        <p:spPr>
          <a:xfrm>
            <a:off x="685800" y="4114800"/>
            <a:ext cx="7772400" cy="1371600"/>
          </a:xfrm>
        </p:spPr>
        <p:txBody>
          <a:bodyPr/>
          <a:lstStyle/>
          <a:p>
            <a:pPr>
              <a:lnSpc>
                <a:spcPct val="90000"/>
              </a:lnSpc>
            </a:pPr>
            <a:r>
              <a:rPr lang="en-US" sz="2000" u="sng" dirty="0" err="1"/>
              <a:t>Xintian</a:t>
            </a:r>
            <a:r>
              <a:rPr lang="en-US" sz="2000" u="sng" dirty="0"/>
              <a:t> Yang</a:t>
            </a:r>
            <a:r>
              <a:rPr lang="en-US" sz="2000" dirty="0" smtClean="0"/>
              <a:t>, </a:t>
            </a:r>
            <a:r>
              <a:rPr lang="en-US" sz="2000" dirty="0" err="1"/>
              <a:t>Srinivasan</a:t>
            </a:r>
            <a:r>
              <a:rPr lang="en-US" sz="2000" dirty="0"/>
              <a:t> </a:t>
            </a:r>
            <a:r>
              <a:rPr lang="en-US" sz="2000" dirty="0" err="1" smtClean="0"/>
              <a:t>Parthasarathy</a:t>
            </a:r>
            <a:r>
              <a:rPr lang="en-US" sz="2000" dirty="0" smtClean="0"/>
              <a:t> and P. </a:t>
            </a:r>
            <a:r>
              <a:rPr lang="en-US" sz="2000" dirty="0" err="1" smtClean="0"/>
              <a:t>Sadayappan</a:t>
            </a:r>
            <a:endParaRPr lang="en-US" sz="2000" dirty="0" smtClean="0"/>
          </a:p>
          <a:p>
            <a:pPr>
              <a:lnSpc>
                <a:spcPct val="90000"/>
              </a:lnSpc>
            </a:pPr>
            <a:r>
              <a:rPr lang="en-US" sz="2000" dirty="0"/>
              <a:t>Department of Computer </a:t>
            </a:r>
            <a:r>
              <a:rPr lang="en-US" sz="2000" dirty="0" smtClean="0"/>
              <a:t>Science and Engineering</a:t>
            </a:r>
            <a:endParaRPr lang="en-US" sz="2000" dirty="0"/>
          </a:p>
          <a:p>
            <a:pPr>
              <a:lnSpc>
                <a:spcPct val="90000"/>
              </a:lnSpc>
            </a:pPr>
            <a:r>
              <a:rPr lang="en-US" sz="2000" dirty="0"/>
              <a:t>The Ohio State University</a:t>
            </a:r>
          </a:p>
        </p:txBody>
      </p:sp>
      <p:sp>
        <p:nvSpPr>
          <p:cNvPr id="22603" name="Text Box 75"/>
          <p:cNvSpPr txBox="1">
            <a:spLocks noChangeArrowheads="1"/>
          </p:cNvSpPr>
          <p:nvPr/>
        </p:nvSpPr>
        <p:spPr bwMode="auto">
          <a:xfrm>
            <a:off x="1524000" y="4953000"/>
            <a:ext cx="7010400" cy="1025525"/>
          </a:xfrm>
          <a:prstGeom prst="rect">
            <a:avLst/>
          </a:prstGeom>
          <a:noFill/>
          <a:ln w="9525">
            <a:noFill/>
            <a:miter lim="800000"/>
            <a:headEnd/>
            <a:tailEnd/>
          </a:ln>
          <a:effectLst/>
        </p:spPr>
        <p:txBody>
          <a:bodyPr>
            <a:spAutoFit/>
          </a:bodyPr>
          <a:lstStyle/>
          <a:p>
            <a:pPr algn="ctr">
              <a:lnSpc>
                <a:spcPct val="80000"/>
              </a:lnSpc>
              <a:spcBef>
                <a:spcPct val="20000"/>
              </a:spcBef>
            </a:pPr>
            <a:endParaRPr lang="en-US" sz="2400"/>
          </a:p>
          <a:p>
            <a:pPr>
              <a:spcBef>
                <a:spcPct val="50000"/>
              </a:spcBef>
            </a:pPr>
            <a:endParaRPr lang="en-US" sz="2800"/>
          </a:p>
        </p:txBody>
      </p:sp>
    </p:spTree>
    <p:extLst>
      <p:ext uri="{BB962C8B-B14F-4D97-AF65-F5344CB8AC3E}">
        <p14:creationId xmlns:p14="http://schemas.microsoft.com/office/powerpoint/2010/main" val="1826378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595" y="856796"/>
            <a:ext cx="8853144" cy="5356378"/>
          </a:xfrm>
        </p:spPr>
        <p:txBody>
          <a:bodyPr/>
          <a:lstStyle/>
          <a:p>
            <a:r>
              <a:rPr lang="en-US" sz="2400" dirty="0" smtClean="0"/>
              <a:t>Problem III: Imbalance in Row Length</a:t>
            </a:r>
          </a:p>
          <a:p>
            <a:r>
              <a:rPr lang="en-US" sz="2400" dirty="0" smtClean="0"/>
              <a:t>Solution: Composite Storage</a:t>
            </a:r>
          </a:p>
          <a:p>
            <a:pPr lvl="1"/>
            <a:r>
              <a:rPr lang="en-US" sz="2000" dirty="0" smtClean="0"/>
              <a:t>Row major performs well on long rows (1 warp per row).</a:t>
            </a:r>
          </a:p>
          <a:p>
            <a:pPr lvl="1"/>
            <a:r>
              <a:rPr lang="en-US" sz="2000" dirty="0" smtClean="0"/>
              <a:t>Column major performs well on short rows (1 thread per row).</a:t>
            </a:r>
          </a:p>
          <a:p>
            <a:pPr lvl="1"/>
            <a:r>
              <a:rPr lang="en-US" sz="2000" dirty="0" smtClean="0"/>
              <a:t>Partition rows into workload with similar size, padded with 0.</a:t>
            </a:r>
          </a:p>
          <a:p>
            <a:pPr lvl="2"/>
            <a:r>
              <a:rPr lang="en-US" sz="1800" dirty="0"/>
              <a:t>W</a:t>
            </a:r>
            <a:r>
              <a:rPr lang="en-US" sz="1800" dirty="0" smtClean="0"/>
              <a:t>orkload with long rows will be stored in row major.</a:t>
            </a:r>
          </a:p>
          <a:p>
            <a:pPr lvl="2"/>
            <a:r>
              <a:rPr lang="en-US" sz="1800" dirty="0" smtClean="0"/>
              <a:t>Workload with many short rows will be stored in column major.</a:t>
            </a:r>
          </a:p>
          <a:p>
            <a:pPr lvl="1"/>
            <a:r>
              <a:rPr lang="en-US" sz="2000" dirty="0"/>
              <a:t>Workload size: parameterized</a:t>
            </a:r>
          </a:p>
          <a:p>
            <a:pPr lvl="1"/>
            <a:endParaRPr lang="en-US" sz="2200" dirty="0" smtClean="0"/>
          </a:p>
        </p:txBody>
      </p:sp>
      <p:sp>
        <p:nvSpPr>
          <p:cNvPr id="5" name="Title 1"/>
          <p:cNvSpPr>
            <a:spLocks noGrp="1"/>
          </p:cNvSpPr>
          <p:nvPr>
            <p:ph type="title"/>
          </p:nvPr>
        </p:nvSpPr>
        <p:spPr>
          <a:xfrm>
            <a:off x="457200" y="76200"/>
            <a:ext cx="8458200" cy="914400"/>
          </a:xfrm>
        </p:spPr>
        <p:txBody>
          <a:bodyPr/>
          <a:lstStyle/>
          <a:p>
            <a:r>
              <a:rPr lang="en-US" dirty="0" smtClean="0"/>
              <a:t>Single GPU Optimizations II</a:t>
            </a:r>
            <a:endParaRPr lang="en-US" dirty="0"/>
          </a:p>
        </p:txBody>
      </p:sp>
      <p:pic>
        <p:nvPicPr>
          <p:cNvPr id="4" name="Picture 3" descr="compos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2222" y="3809611"/>
            <a:ext cx="6116512" cy="2702644"/>
          </a:xfrm>
          <a:prstGeom prst="rect">
            <a:avLst/>
          </a:prstGeom>
        </p:spPr>
      </p:pic>
    </p:spTree>
    <p:extLst>
      <p:ext uri="{BB962C8B-B14F-4D97-AF65-F5344CB8AC3E}">
        <p14:creationId xmlns:p14="http://schemas.microsoft.com/office/powerpoint/2010/main" val="42704527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15962"/>
          </a:xfrm>
        </p:spPr>
        <p:txBody>
          <a:bodyPr/>
          <a:lstStyle/>
          <a:p>
            <a:r>
              <a:rPr lang="en-US" altLang="zh-CN" dirty="0" smtClean="0"/>
              <a:t>Empirical Results on NVIDIA Tesla GPU</a:t>
            </a:r>
            <a:endParaRPr lang="zh-CN" altLang="en-US" dirty="0"/>
          </a:p>
        </p:txBody>
      </p:sp>
      <p:sp>
        <p:nvSpPr>
          <p:cNvPr id="3" name="内容占位符 2"/>
          <p:cNvSpPr>
            <a:spLocks noGrp="1"/>
          </p:cNvSpPr>
          <p:nvPr>
            <p:ph idx="1"/>
          </p:nvPr>
        </p:nvSpPr>
        <p:spPr>
          <a:xfrm>
            <a:off x="457200" y="990600"/>
            <a:ext cx="8229600" cy="4525963"/>
          </a:xfrm>
        </p:spPr>
        <p:txBody>
          <a:bodyPr/>
          <a:lstStyle/>
          <a:p>
            <a:r>
              <a:rPr lang="en-US" altLang="zh-CN" sz="2800" dirty="0" smtClean="0"/>
              <a:t>Power-law matrices</a:t>
            </a:r>
          </a:p>
        </p:txBody>
      </p:sp>
      <p:grpSp>
        <p:nvGrpSpPr>
          <p:cNvPr id="8" name="Group 7"/>
          <p:cNvGrpSpPr/>
          <p:nvPr/>
        </p:nvGrpSpPr>
        <p:grpSpPr>
          <a:xfrm>
            <a:off x="228599" y="1752600"/>
            <a:ext cx="8772717" cy="4343400"/>
            <a:chOff x="228599" y="1752600"/>
            <a:chExt cx="8772717" cy="4343400"/>
          </a:xfrm>
        </p:grpSpPr>
        <p:pic>
          <p:nvPicPr>
            <p:cNvPr id="6" name="Picture 5"/>
            <p:cNvPicPr>
              <a:picLocks noChangeAspect="1"/>
            </p:cNvPicPr>
            <p:nvPr/>
          </p:nvPicPr>
          <p:blipFill>
            <a:blip r:embed="rId3"/>
            <a:stretch>
              <a:fillRect/>
            </a:stretch>
          </p:blipFill>
          <p:spPr>
            <a:xfrm>
              <a:off x="228599" y="1752600"/>
              <a:ext cx="8772717" cy="2057400"/>
            </a:xfrm>
            <a:prstGeom prst="rect">
              <a:avLst/>
            </a:prstGeom>
          </p:spPr>
        </p:pic>
        <p:pic>
          <p:nvPicPr>
            <p:cNvPr id="7" name="Picture 6"/>
            <p:cNvPicPr>
              <a:picLocks noChangeAspect="1"/>
            </p:cNvPicPr>
            <p:nvPr/>
          </p:nvPicPr>
          <p:blipFill>
            <a:blip r:embed="rId4"/>
            <a:stretch>
              <a:fillRect/>
            </a:stretch>
          </p:blipFill>
          <p:spPr>
            <a:xfrm>
              <a:off x="228600" y="4115519"/>
              <a:ext cx="8686800" cy="1980481"/>
            </a:xfrm>
            <a:prstGeom prst="rect">
              <a:avLst/>
            </a:prstGeom>
          </p:spPr>
        </p:pic>
      </p:grpSp>
    </p:spTree>
    <p:extLst>
      <p:ext uri="{BB962C8B-B14F-4D97-AF65-F5344CB8AC3E}">
        <p14:creationId xmlns:p14="http://schemas.microsoft.com/office/powerpoint/2010/main" val="31880667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330200" y="4419600"/>
            <a:ext cx="8813800" cy="1676400"/>
          </a:xfrm>
          <a:prstGeom prst="rect">
            <a:avLst/>
          </a:prstGeom>
        </p:spPr>
      </p:pic>
      <p:sp>
        <p:nvSpPr>
          <p:cNvPr id="6" name="Rectangle 5"/>
          <p:cNvSpPr/>
          <p:nvPr/>
        </p:nvSpPr>
        <p:spPr>
          <a:xfrm>
            <a:off x="2210507" y="4423528"/>
            <a:ext cx="1066800" cy="167640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endParaRPr>
          </a:p>
        </p:txBody>
      </p:sp>
      <p:sp>
        <p:nvSpPr>
          <p:cNvPr id="7" name="Rectangle 6"/>
          <p:cNvSpPr/>
          <p:nvPr/>
        </p:nvSpPr>
        <p:spPr>
          <a:xfrm>
            <a:off x="7315200" y="4419600"/>
            <a:ext cx="1676400" cy="1676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330200" y="1111670"/>
            <a:ext cx="4877687" cy="3077046"/>
          </a:xfrm>
          <a:prstGeom prst="rect">
            <a:avLst/>
          </a:prstGeom>
        </p:spPr>
      </p:pic>
      <p:sp>
        <p:nvSpPr>
          <p:cNvPr id="9" name="标题 1"/>
          <p:cNvSpPr txBox="1">
            <a:spLocks/>
          </p:cNvSpPr>
          <p:nvPr/>
        </p:nvSpPr>
        <p:spPr bwMode="auto">
          <a:xfrm>
            <a:off x="609600" y="207271"/>
            <a:ext cx="82296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fontAlgn="base" latinLnBrk="0">
              <a:lnSpc>
                <a:spcPct val="100000"/>
              </a:lnSpc>
              <a:spcBef>
                <a:spcPct val="0"/>
              </a:spcBef>
              <a:spcAft>
                <a:spcPct val="0"/>
              </a:spcAft>
              <a:buClrTx/>
              <a:buSzTx/>
              <a:buFontTx/>
              <a:buNone/>
              <a:tabLst/>
              <a:defRPr/>
            </a:pPr>
            <a:r>
              <a:rPr lang="en-US" altLang="zh-CN" sz="3400" dirty="0" smtClean="0">
                <a:solidFill>
                  <a:srgbClr val="C51503"/>
                </a:solidFill>
                <a:latin typeface="+mj-lt"/>
                <a:ea typeface="+mj-ea"/>
                <a:cs typeface="+mj-cs"/>
              </a:rPr>
              <a:t>Results: PageRank</a:t>
            </a:r>
            <a:endParaRPr lang="zh-CN" altLang="en-US" sz="3400" dirty="0">
              <a:solidFill>
                <a:srgbClr val="C51503"/>
              </a:solidFill>
              <a:latin typeface="+mj-lt"/>
              <a:ea typeface="+mj-ea"/>
              <a:cs typeface="+mj-cs"/>
            </a:endParaRPr>
          </a:p>
        </p:txBody>
      </p:sp>
      <p:sp>
        <p:nvSpPr>
          <p:cNvPr id="3" name="TextBox 2"/>
          <p:cNvSpPr txBox="1"/>
          <p:nvPr/>
        </p:nvSpPr>
        <p:spPr>
          <a:xfrm>
            <a:off x="5291427" y="1333444"/>
            <a:ext cx="3823711" cy="430887"/>
          </a:xfrm>
          <a:prstGeom prst="rect">
            <a:avLst/>
          </a:prstGeom>
          <a:noFill/>
          <a:ln w="28575" cmpd="sng">
            <a:solidFill>
              <a:srgbClr val="0000FF"/>
            </a:solidFill>
          </a:ln>
        </p:spPr>
        <p:txBody>
          <a:bodyPr wrap="square" rtlCol="0">
            <a:spAutoFit/>
          </a:bodyPr>
          <a:lstStyle/>
          <a:p>
            <a:pPr algn="ctr"/>
            <a:r>
              <a:rPr lang="en-US" sz="2200" dirty="0" smtClean="0"/>
              <a:t>CPU: </a:t>
            </a:r>
            <a:r>
              <a:rPr lang="en-US" sz="2200" dirty="0" err="1" smtClean="0"/>
              <a:t>Vuduc</a:t>
            </a:r>
            <a:r>
              <a:rPr lang="en-US" sz="2200" dirty="0" smtClean="0"/>
              <a:t>, </a:t>
            </a:r>
            <a:r>
              <a:rPr lang="en-US" sz="2200" dirty="0" err="1" smtClean="0"/>
              <a:t>Yelick</a:t>
            </a:r>
            <a:r>
              <a:rPr lang="en-US" sz="2200" dirty="0" smtClean="0"/>
              <a:t> et al 2009</a:t>
            </a:r>
            <a:endParaRPr lang="en-US" sz="2200" dirty="0"/>
          </a:p>
        </p:txBody>
      </p:sp>
      <p:sp>
        <p:nvSpPr>
          <p:cNvPr id="11" name="Rectangle 10"/>
          <p:cNvSpPr/>
          <p:nvPr/>
        </p:nvSpPr>
        <p:spPr>
          <a:xfrm>
            <a:off x="4311092" y="4431628"/>
            <a:ext cx="1066800" cy="1676400"/>
          </a:xfrm>
          <a:prstGeom prst="rect">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endParaRPr>
          </a:p>
        </p:txBody>
      </p:sp>
      <p:sp>
        <p:nvSpPr>
          <p:cNvPr id="12" name="TextBox 11"/>
          <p:cNvSpPr txBox="1"/>
          <p:nvPr/>
        </p:nvSpPr>
        <p:spPr>
          <a:xfrm>
            <a:off x="5299515" y="1918744"/>
            <a:ext cx="3815623" cy="769441"/>
          </a:xfrm>
          <a:prstGeom prst="rect">
            <a:avLst/>
          </a:prstGeom>
          <a:noFill/>
          <a:ln w="28575" cmpd="sng">
            <a:solidFill>
              <a:srgbClr val="008000"/>
            </a:solidFill>
          </a:ln>
        </p:spPr>
        <p:txBody>
          <a:bodyPr wrap="square" rtlCol="0">
            <a:spAutoFit/>
          </a:bodyPr>
          <a:lstStyle/>
          <a:p>
            <a:pPr algn="ctr"/>
            <a:r>
              <a:rPr lang="en-US" sz="2200" dirty="0" smtClean="0"/>
              <a:t>GPU: NVIDIA 2010</a:t>
            </a:r>
          </a:p>
          <a:p>
            <a:pPr algn="ctr"/>
            <a:r>
              <a:rPr lang="en-US" sz="2200" dirty="0" smtClean="0"/>
              <a:t>up to 16.5X over CPU</a:t>
            </a:r>
            <a:endParaRPr lang="en-US" sz="2200" dirty="0"/>
          </a:p>
        </p:txBody>
      </p:sp>
      <p:sp>
        <p:nvSpPr>
          <p:cNvPr id="13" name="TextBox 12"/>
          <p:cNvSpPr txBox="1"/>
          <p:nvPr/>
        </p:nvSpPr>
        <p:spPr>
          <a:xfrm>
            <a:off x="5293175" y="2850364"/>
            <a:ext cx="3821964" cy="1107996"/>
          </a:xfrm>
          <a:prstGeom prst="rect">
            <a:avLst/>
          </a:prstGeom>
          <a:noFill/>
          <a:ln w="28575" cmpd="sng">
            <a:solidFill>
              <a:srgbClr val="FF0000"/>
            </a:solidFill>
          </a:ln>
        </p:spPr>
        <p:txBody>
          <a:bodyPr wrap="square" rtlCol="0">
            <a:spAutoFit/>
          </a:bodyPr>
          <a:lstStyle/>
          <a:p>
            <a:pPr algn="ctr"/>
            <a:r>
              <a:rPr lang="en-US" sz="2200" dirty="0" smtClean="0"/>
              <a:t>GPU: Tile-Composite</a:t>
            </a:r>
          </a:p>
          <a:p>
            <a:pPr algn="ctr"/>
            <a:r>
              <a:rPr lang="en-US" sz="2200" dirty="0" smtClean="0"/>
              <a:t>up to 30X over CPU</a:t>
            </a:r>
          </a:p>
          <a:p>
            <a:pPr algn="ctr"/>
            <a:r>
              <a:rPr lang="en-US" sz="2200" dirty="0" smtClean="0"/>
              <a:t>up to 2X over NVIDIA GPU</a:t>
            </a:r>
            <a:endParaRPr lang="en-US" sz="2200" dirty="0"/>
          </a:p>
        </p:txBody>
      </p:sp>
    </p:spTree>
    <p:extLst>
      <p:ext uri="{BB962C8B-B14F-4D97-AF65-F5344CB8AC3E}">
        <p14:creationId xmlns:p14="http://schemas.microsoft.com/office/powerpoint/2010/main" val="369320268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3" grpId="0" animBg="1"/>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458200" cy="914400"/>
          </a:xfrm>
        </p:spPr>
        <p:txBody>
          <a:bodyPr/>
          <a:lstStyle/>
          <a:p>
            <a:r>
              <a:rPr lang="en-US" dirty="0" smtClean="0"/>
              <a:t>Multi-GPU </a:t>
            </a:r>
            <a:r>
              <a:rPr lang="en-US" dirty="0" err="1" smtClean="0"/>
              <a:t>SpMV</a:t>
            </a:r>
            <a:endParaRPr lang="en-US" dirty="0"/>
          </a:p>
        </p:txBody>
      </p:sp>
      <p:sp>
        <p:nvSpPr>
          <p:cNvPr id="3" name="Content Placeholder 2"/>
          <p:cNvSpPr>
            <a:spLocks noGrp="1"/>
          </p:cNvSpPr>
          <p:nvPr>
            <p:ph idx="1"/>
          </p:nvPr>
        </p:nvSpPr>
        <p:spPr>
          <a:xfrm>
            <a:off x="160490" y="838200"/>
            <a:ext cx="8610600" cy="5181600"/>
          </a:xfrm>
        </p:spPr>
        <p:txBody>
          <a:bodyPr/>
          <a:lstStyle/>
          <a:p>
            <a:r>
              <a:rPr lang="en-US" sz="2400" dirty="0" smtClean="0"/>
              <a:t>Problem IV: Handling Large Matrices</a:t>
            </a:r>
          </a:p>
          <a:p>
            <a:r>
              <a:rPr lang="en-US" sz="2400" dirty="0" smtClean="0"/>
              <a:t>Challenge: PCI-express bandwidth limitation(max </a:t>
            </a:r>
            <a:r>
              <a:rPr lang="en-US" sz="2400" dirty="0"/>
              <a:t>8</a:t>
            </a:r>
            <a:r>
              <a:rPr lang="en-US" sz="2400" dirty="0" smtClean="0"/>
              <a:t>GB/s)</a:t>
            </a:r>
          </a:p>
          <a:p>
            <a:r>
              <a:rPr lang="en-US" sz="2400" dirty="0" smtClean="0"/>
              <a:t>Solution: Processing on Multiple GPUs</a:t>
            </a:r>
            <a:endParaRPr lang="en-US" sz="2400" dirty="0"/>
          </a:p>
          <a:p>
            <a:pPr lvl="1"/>
            <a:r>
              <a:rPr lang="en-US" sz="2200" dirty="0" smtClean="0"/>
              <a:t>Partition the matrix by rows</a:t>
            </a:r>
          </a:p>
          <a:p>
            <a:pPr marL="457200" lvl="1" indent="0">
              <a:buNone/>
            </a:pPr>
            <a:r>
              <a:rPr lang="en-US" sz="2200" dirty="0"/>
              <a:t> </a:t>
            </a:r>
            <a:r>
              <a:rPr lang="en-US" sz="2200" dirty="0" smtClean="0"/>
              <a:t>   and distribute the work to</a:t>
            </a:r>
          </a:p>
          <a:p>
            <a:pPr marL="457200" lvl="1" indent="0">
              <a:buNone/>
            </a:pPr>
            <a:r>
              <a:rPr lang="en-US" sz="2200" dirty="0"/>
              <a:t> </a:t>
            </a:r>
            <a:r>
              <a:rPr lang="en-US" sz="2200" dirty="0" smtClean="0"/>
              <a:t>   different GPUs in a cluster.</a:t>
            </a:r>
            <a:endParaRPr lang="en-US" sz="2200" dirty="0"/>
          </a:p>
          <a:p>
            <a:pPr lvl="1">
              <a:lnSpc>
                <a:spcPct val="150000"/>
              </a:lnSpc>
            </a:pPr>
            <a:r>
              <a:rPr lang="en-US" sz="2200" dirty="0" smtClean="0"/>
              <a:t>SK2005 dataset:</a:t>
            </a:r>
          </a:p>
          <a:p>
            <a:pPr lvl="2"/>
            <a:r>
              <a:rPr lang="en-US" sz="2000" dirty="0" smtClean="0"/>
              <a:t>50 million nodes</a:t>
            </a:r>
          </a:p>
          <a:p>
            <a:pPr lvl="2"/>
            <a:r>
              <a:rPr lang="en-US" sz="2000" dirty="0" smtClean="0"/>
              <a:t>2 billion edges</a:t>
            </a:r>
          </a:p>
          <a:p>
            <a:pPr lvl="2"/>
            <a:r>
              <a:rPr lang="en-US" sz="2000" dirty="0" smtClean="0"/>
              <a:t>75% parallel efficiency</a:t>
            </a:r>
          </a:p>
          <a:p>
            <a:pPr lvl="2"/>
            <a:r>
              <a:rPr lang="en-US" sz="2000" dirty="0"/>
              <a:t>I</a:t>
            </a:r>
            <a:r>
              <a:rPr lang="en-US" sz="2000" dirty="0" smtClean="0"/>
              <a:t>mprovement over NVIDIA – 1.5X</a:t>
            </a:r>
          </a:p>
        </p:txBody>
      </p:sp>
      <p:grpSp>
        <p:nvGrpSpPr>
          <p:cNvPr id="6" name="Group 5"/>
          <p:cNvGrpSpPr/>
          <p:nvPr/>
        </p:nvGrpSpPr>
        <p:grpSpPr>
          <a:xfrm>
            <a:off x="4602206" y="2157868"/>
            <a:ext cx="4541794" cy="2953203"/>
            <a:chOff x="4602206" y="2157868"/>
            <a:chExt cx="4541794" cy="2953203"/>
          </a:xfrm>
        </p:grpSpPr>
        <p:pic>
          <p:nvPicPr>
            <p:cNvPr id="8" name="Picture 7" descr="multi-gpu.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2206" y="2157868"/>
              <a:ext cx="4541794" cy="2953203"/>
            </a:xfrm>
            <a:prstGeom prst="rect">
              <a:avLst/>
            </a:prstGeom>
          </p:spPr>
        </p:pic>
        <p:sp>
          <p:nvSpPr>
            <p:cNvPr id="5" name="Oval 4"/>
            <p:cNvSpPr/>
            <p:nvPr/>
          </p:nvSpPr>
          <p:spPr>
            <a:xfrm>
              <a:off x="5362222" y="4374445"/>
              <a:ext cx="451556" cy="479778"/>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037896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rtlCol="0">
            <a:normAutofit/>
          </a:bodyPr>
          <a:lstStyle/>
          <a:p>
            <a:pPr fontAlgn="auto">
              <a:spcAft>
                <a:spcPts val="0"/>
              </a:spcAft>
              <a:defRPr/>
            </a:pPr>
            <a:r>
              <a:rPr lang="en-US" dirty="0" smtClean="0"/>
              <a:t>Outline</a:t>
            </a:r>
          </a:p>
        </p:txBody>
      </p:sp>
      <p:sp>
        <p:nvSpPr>
          <p:cNvPr id="3" name="Content Placeholder 2"/>
          <p:cNvSpPr>
            <a:spLocks noGrp="1"/>
          </p:cNvSpPr>
          <p:nvPr>
            <p:ph idx="1"/>
          </p:nvPr>
        </p:nvSpPr>
        <p:spPr>
          <a:xfrm>
            <a:off x="457200" y="1066800"/>
            <a:ext cx="8229600" cy="5059363"/>
          </a:xfrm>
        </p:spPr>
        <p:txBody>
          <a:bodyPr rtlCol="0">
            <a:normAutofit/>
          </a:bodyPr>
          <a:lstStyle/>
          <a:p>
            <a:pPr fontAlgn="auto">
              <a:spcAft>
                <a:spcPts val="0"/>
              </a:spcAft>
              <a:buFont typeface="Arial" pitchFamily="34" charset="0"/>
              <a:buChar char="•"/>
              <a:defRPr/>
            </a:pPr>
            <a:r>
              <a:rPr lang="en-US" dirty="0"/>
              <a:t>Motivation and Background</a:t>
            </a:r>
          </a:p>
          <a:p>
            <a:pPr fontAlgn="auto">
              <a:spcAft>
                <a:spcPts val="0"/>
              </a:spcAft>
              <a:buFont typeface="Arial" pitchFamily="34" charset="0"/>
              <a:buChar char="•"/>
              <a:defRPr/>
            </a:pPr>
            <a:r>
              <a:rPr lang="en-US" dirty="0"/>
              <a:t>Single- and Multi- GPU </a:t>
            </a:r>
            <a:r>
              <a:rPr lang="en-US" dirty="0" err="1"/>
              <a:t>SpMV</a:t>
            </a:r>
            <a:r>
              <a:rPr lang="en-US" dirty="0"/>
              <a:t> Optimizations</a:t>
            </a:r>
          </a:p>
          <a:p>
            <a:pPr fontAlgn="auto">
              <a:spcAft>
                <a:spcPts val="0"/>
              </a:spcAft>
              <a:buFont typeface="Arial" pitchFamily="34" charset="0"/>
              <a:buChar char="•"/>
              <a:defRPr/>
            </a:pPr>
            <a:r>
              <a:rPr lang="en-US" b="1" dirty="0" smtClean="0"/>
              <a:t>Automatic Parameter Tuning and Performance Modeling</a:t>
            </a:r>
            <a:endParaRPr lang="en-US" b="1" dirty="0"/>
          </a:p>
          <a:p>
            <a:pPr fontAlgn="auto">
              <a:spcAft>
                <a:spcPts val="0"/>
              </a:spcAft>
              <a:buFont typeface="Arial" pitchFamily="34" charset="0"/>
              <a:buChar char="•"/>
              <a:defRPr/>
            </a:pPr>
            <a:r>
              <a:rPr lang="en-US" dirty="0" smtClean="0"/>
              <a:t>Conclusions</a:t>
            </a:r>
          </a:p>
        </p:txBody>
      </p:sp>
    </p:spTree>
    <p:extLst>
      <p:ext uri="{BB962C8B-B14F-4D97-AF65-F5344CB8AC3E}">
        <p14:creationId xmlns:p14="http://schemas.microsoft.com/office/powerpoint/2010/main" val="41091349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458200" cy="914400"/>
          </a:xfrm>
        </p:spPr>
        <p:txBody>
          <a:bodyPr/>
          <a:lstStyle/>
          <a:p>
            <a:r>
              <a:rPr lang="en-US" dirty="0" smtClean="0"/>
              <a:t>Automatic Parameter Tuning</a:t>
            </a:r>
            <a:endParaRPr lang="en-US" dirty="0"/>
          </a:p>
        </p:txBody>
      </p:sp>
      <p:sp>
        <p:nvSpPr>
          <p:cNvPr id="3" name="Content Placeholder 2"/>
          <p:cNvSpPr>
            <a:spLocks noGrp="1"/>
          </p:cNvSpPr>
          <p:nvPr>
            <p:ph idx="1"/>
          </p:nvPr>
        </p:nvSpPr>
        <p:spPr>
          <a:xfrm>
            <a:off x="304800" y="762000"/>
            <a:ext cx="8610600" cy="4495800"/>
          </a:xfrm>
        </p:spPr>
        <p:txBody>
          <a:bodyPr/>
          <a:lstStyle/>
          <a:p>
            <a:r>
              <a:rPr lang="en-US" sz="2400" dirty="0" smtClean="0"/>
              <a:t>Two parameters in our approach</a:t>
            </a:r>
          </a:p>
          <a:p>
            <a:pPr marL="914400" lvl="1" indent="-457200">
              <a:spcAft>
                <a:spcPts val="1800"/>
              </a:spcAft>
              <a:buFont typeface="+mj-lt"/>
              <a:buAutoNum type="arabicPeriod"/>
            </a:pPr>
            <a:r>
              <a:rPr lang="en-US" sz="2200" dirty="0" smtClean="0"/>
              <a:t>Number of tiles: when to stop partially tiling?</a:t>
            </a:r>
          </a:p>
          <a:p>
            <a:pPr lvl="1">
              <a:lnSpc>
                <a:spcPct val="90000"/>
              </a:lnSpc>
            </a:pPr>
            <a:endParaRPr lang="en-US" dirty="0" smtClean="0"/>
          </a:p>
          <a:p>
            <a:pPr lvl="1">
              <a:lnSpc>
                <a:spcPct val="90000"/>
              </a:lnSpc>
            </a:pPr>
            <a:endParaRPr lang="en-US" dirty="0" smtClean="0"/>
          </a:p>
          <a:p>
            <a:pPr lvl="1">
              <a:lnSpc>
                <a:spcPct val="90000"/>
              </a:lnSpc>
            </a:pPr>
            <a:endParaRPr lang="en-US" dirty="0" smtClean="0"/>
          </a:p>
          <a:p>
            <a:pPr marL="457200" lvl="1" indent="0">
              <a:buNone/>
            </a:pPr>
            <a:endParaRPr lang="en-US" dirty="0" smtClean="0"/>
          </a:p>
          <a:p>
            <a:pPr marL="914400" lvl="1" indent="-457200">
              <a:spcAft>
                <a:spcPts val="1800"/>
              </a:spcAft>
              <a:buFont typeface="+mj-lt"/>
              <a:buAutoNum type="arabicPeriod"/>
            </a:pPr>
            <a:r>
              <a:rPr lang="en-US" sz="2200" dirty="0"/>
              <a:t>Workload size in a tile: how to partition a tile?</a:t>
            </a:r>
          </a:p>
        </p:txBody>
      </p:sp>
      <p:grpSp>
        <p:nvGrpSpPr>
          <p:cNvPr id="4" name="Group 3"/>
          <p:cNvGrpSpPr/>
          <p:nvPr/>
        </p:nvGrpSpPr>
        <p:grpSpPr>
          <a:xfrm>
            <a:off x="457200" y="1692626"/>
            <a:ext cx="6629400" cy="1932257"/>
            <a:chOff x="304800" y="3733800"/>
            <a:chExt cx="8458200" cy="2465294"/>
          </a:xfrm>
        </p:grpSpPr>
        <p:pic>
          <p:nvPicPr>
            <p:cNvPr id="5" name="Picture 4" descr="matrix.png"/>
            <p:cNvPicPr>
              <a:picLocks noChangeAspect="1"/>
            </p:cNvPicPr>
            <p:nvPr/>
          </p:nvPicPr>
          <p:blipFill>
            <a:blip r:embed="rId3" cstate="print"/>
            <a:stretch>
              <a:fillRect/>
            </a:stretch>
          </p:blipFill>
          <p:spPr>
            <a:xfrm>
              <a:off x="304800" y="3733800"/>
              <a:ext cx="2819400" cy="2443288"/>
            </a:xfrm>
            <a:prstGeom prst="rect">
              <a:avLst/>
            </a:prstGeom>
          </p:spPr>
        </p:pic>
        <p:pic>
          <p:nvPicPr>
            <p:cNvPr id="6" name="Picture 5" descr="order-col.png"/>
            <p:cNvPicPr>
              <a:picLocks noChangeAspect="1"/>
            </p:cNvPicPr>
            <p:nvPr/>
          </p:nvPicPr>
          <p:blipFill>
            <a:blip r:embed="rId4" cstate="print"/>
            <a:stretch>
              <a:fillRect/>
            </a:stretch>
          </p:blipFill>
          <p:spPr>
            <a:xfrm>
              <a:off x="3048000" y="3733800"/>
              <a:ext cx="2895600" cy="2465294"/>
            </a:xfrm>
            <a:prstGeom prst="rect">
              <a:avLst/>
            </a:prstGeom>
          </p:spPr>
        </p:pic>
        <p:pic>
          <p:nvPicPr>
            <p:cNvPr id="7" name="Picture 6" descr="tiling.png"/>
            <p:cNvPicPr>
              <a:picLocks noChangeAspect="1"/>
            </p:cNvPicPr>
            <p:nvPr/>
          </p:nvPicPr>
          <p:blipFill>
            <a:blip r:embed="rId5" cstate="print"/>
            <a:stretch>
              <a:fillRect/>
            </a:stretch>
          </p:blipFill>
          <p:spPr>
            <a:xfrm>
              <a:off x="5867400" y="3733800"/>
              <a:ext cx="2895600" cy="2438400"/>
            </a:xfrm>
            <a:prstGeom prst="rect">
              <a:avLst/>
            </a:prstGeom>
          </p:spPr>
        </p:pic>
      </p:grpSp>
      <p:grpSp>
        <p:nvGrpSpPr>
          <p:cNvPr id="15" name="Group 14"/>
          <p:cNvGrpSpPr/>
          <p:nvPr/>
        </p:nvGrpSpPr>
        <p:grpSpPr>
          <a:xfrm>
            <a:off x="5641032" y="3346824"/>
            <a:ext cx="3502968" cy="1350578"/>
            <a:chOff x="5641032" y="3346824"/>
            <a:chExt cx="3502968" cy="1350578"/>
          </a:xfrm>
        </p:grpSpPr>
        <p:grpSp>
          <p:nvGrpSpPr>
            <p:cNvPr id="12" name="Group 11"/>
            <p:cNvGrpSpPr/>
            <p:nvPr/>
          </p:nvGrpSpPr>
          <p:grpSpPr>
            <a:xfrm>
              <a:off x="5641032" y="3700204"/>
              <a:ext cx="3502968" cy="997198"/>
              <a:chOff x="5641032" y="3700204"/>
              <a:chExt cx="3502968" cy="997198"/>
            </a:xfrm>
          </p:grpSpPr>
          <p:pic>
            <p:nvPicPr>
              <p:cNvPr id="8" name="Picture 7" descr="stop_sig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53771" y="3845765"/>
                <a:ext cx="769470" cy="769470"/>
              </a:xfrm>
              <a:prstGeom prst="rect">
                <a:avLst/>
              </a:prstGeom>
            </p:spPr>
          </p:pic>
          <p:sp>
            <p:nvSpPr>
              <p:cNvPr id="10" name="TextBox 9"/>
              <p:cNvSpPr txBox="1"/>
              <p:nvPr/>
            </p:nvSpPr>
            <p:spPr>
              <a:xfrm>
                <a:off x="6544225" y="3890589"/>
                <a:ext cx="2576622" cy="646331"/>
              </a:xfrm>
              <a:prstGeom prst="rect">
                <a:avLst/>
              </a:prstGeom>
              <a:noFill/>
            </p:spPr>
            <p:txBody>
              <a:bodyPr wrap="none" rtlCol="0">
                <a:spAutoFit/>
              </a:bodyPr>
              <a:lstStyle/>
              <a:p>
                <a:r>
                  <a:rPr lang="en-US" b="1" dirty="0" smtClean="0"/>
                  <a:t>Stop when no memory </a:t>
                </a:r>
              </a:p>
              <a:p>
                <a:r>
                  <a:rPr lang="en-US" b="1" dirty="0" smtClean="0"/>
                  <a:t>reuse benefits!</a:t>
                </a:r>
                <a:endParaRPr lang="en-US" b="1" dirty="0"/>
              </a:p>
            </p:txBody>
          </p:sp>
          <p:sp>
            <p:nvSpPr>
              <p:cNvPr id="11" name="Rounded Rectangle 10"/>
              <p:cNvSpPr/>
              <p:nvPr/>
            </p:nvSpPr>
            <p:spPr>
              <a:xfrm>
                <a:off x="5641032" y="3700204"/>
                <a:ext cx="3502968" cy="997198"/>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4" name="Straight Arrow Connector 13"/>
            <p:cNvCxnSpPr/>
            <p:nvPr/>
          </p:nvCxnSpPr>
          <p:spPr>
            <a:xfrm flipV="1">
              <a:off x="6200588" y="3346824"/>
              <a:ext cx="0" cy="353380"/>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pic>
        <p:nvPicPr>
          <p:cNvPr id="16" name="Picture 15" descr="autotune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2513" y="4392620"/>
            <a:ext cx="1471058" cy="1825980"/>
          </a:xfrm>
          <a:prstGeom prst="rect">
            <a:avLst/>
          </a:prstGeom>
        </p:spPr>
      </p:pic>
      <p:pic>
        <p:nvPicPr>
          <p:cNvPr id="20" name="Picture 19" descr="autotune2.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65848" y="4073194"/>
            <a:ext cx="3558719" cy="2271327"/>
          </a:xfrm>
          <a:prstGeom prst="rect">
            <a:avLst/>
          </a:prstGeom>
        </p:spPr>
      </p:pic>
      <p:pic>
        <p:nvPicPr>
          <p:cNvPr id="22" name="Picture 21" descr="autotune3.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18219" y="4073194"/>
            <a:ext cx="2944699" cy="2305358"/>
          </a:xfrm>
          <a:prstGeom prst="rect">
            <a:avLst/>
          </a:prstGeom>
        </p:spPr>
      </p:pic>
    </p:spTree>
    <p:extLst>
      <p:ext uri="{BB962C8B-B14F-4D97-AF65-F5344CB8AC3E}">
        <p14:creationId xmlns:p14="http://schemas.microsoft.com/office/powerpoint/2010/main" val="403734450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1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720"/>
            <a:ext cx="8458200" cy="914400"/>
          </a:xfrm>
        </p:spPr>
        <p:txBody>
          <a:bodyPr/>
          <a:lstStyle/>
          <a:p>
            <a:r>
              <a:rPr lang="en-US" dirty="0" smtClean="0"/>
              <a:t>Automatic Parameter Tuning</a:t>
            </a:r>
            <a:endParaRPr lang="en-US" dirty="0"/>
          </a:p>
        </p:txBody>
      </p:sp>
      <p:sp>
        <p:nvSpPr>
          <p:cNvPr id="3" name="Content Placeholder 2"/>
          <p:cNvSpPr>
            <a:spLocks noGrp="1"/>
          </p:cNvSpPr>
          <p:nvPr>
            <p:ph idx="1"/>
          </p:nvPr>
        </p:nvSpPr>
        <p:spPr>
          <a:xfrm>
            <a:off x="304800" y="965790"/>
            <a:ext cx="8610600" cy="5638210"/>
          </a:xfrm>
        </p:spPr>
        <p:txBody>
          <a:bodyPr/>
          <a:lstStyle/>
          <a:p>
            <a:pPr>
              <a:spcAft>
                <a:spcPts val="600"/>
              </a:spcAft>
            </a:pPr>
            <a:r>
              <a:rPr lang="en-US" sz="2400" dirty="0" smtClean="0"/>
              <a:t>Performance Modeling</a:t>
            </a:r>
          </a:p>
          <a:p>
            <a:pPr>
              <a:spcAft>
                <a:spcPts val="600"/>
              </a:spcAft>
            </a:pPr>
            <a:endParaRPr lang="en-US" sz="2400" dirty="0" smtClean="0"/>
          </a:p>
          <a:p>
            <a:endParaRPr lang="en-US" sz="2200" dirty="0" smtClean="0"/>
          </a:p>
          <a:p>
            <a:pPr lvl="1"/>
            <a:endParaRPr lang="en-US" sz="2200" dirty="0" smtClean="0"/>
          </a:p>
          <a:p>
            <a:pPr lvl="1"/>
            <a:endParaRPr lang="en-US" sz="2200" dirty="0" smtClean="0"/>
          </a:p>
          <a:p>
            <a:pPr lvl="1"/>
            <a:r>
              <a:rPr lang="en-US" sz="2200" dirty="0" smtClean="0"/>
              <a:t>Offline component: map a workload to a performance number</a:t>
            </a:r>
          </a:p>
          <a:p>
            <a:pPr lvl="2">
              <a:spcAft>
                <a:spcPts val="600"/>
              </a:spcAft>
            </a:pPr>
            <a:r>
              <a:rPr lang="en-US" sz="1800" dirty="0" smtClean="0">
                <a:sym typeface="Wingdings"/>
              </a:rPr>
              <a:t>Parameter search space pruning</a:t>
            </a:r>
          </a:p>
          <a:p>
            <a:pPr lvl="2">
              <a:spcAft>
                <a:spcPts val="600"/>
              </a:spcAft>
            </a:pPr>
            <a:r>
              <a:rPr lang="en-US" sz="1800" dirty="0">
                <a:sym typeface="Wingdings"/>
              </a:rPr>
              <a:t>Dataset independent and o</a:t>
            </a:r>
            <a:r>
              <a:rPr lang="en-US" sz="1800" dirty="0" smtClean="0">
                <a:sym typeface="Wingdings"/>
              </a:rPr>
              <a:t>ne </a:t>
            </a:r>
            <a:r>
              <a:rPr lang="en-US" sz="1800" dirty="0">
                <a:sym typeface="Wingdings"/>
              </a:rPr>
              <a:t>time cost per hardware</a:t>
            </a:r>
          </a:p>
          <a:p>
            <a:pPr lvl="1"/>
            <a:r>
              <a:rPr lang="en-US" sz="2200" dirty="0" smtClean="0">
                <a:sym typeface="Wingdings"/>
              </a:rPr>
              <a:t>Online component: given all the workloads of a matrix tile, take the average performance as predicted performance</a:t>
            </a:r>
            <a:endParaRPr lang="en-US" sz="2200" dirty="0" smtClean="0"/>
          </a:p>
          <a:p>
            <a:pPr lvl="1"/>
            <a:endParaRPr lang="en-US" sz="2200" dirty="0"/>
          </a:p>
        </p:txBody>
      </p:sp>
      <p:grpSp>
        <p:nvGrpSpPr>
          <p:cNvPr id="16" name="Group 15"/>
          <p:cNvGrpSpPr/>
          <p:nvPr/>
        </p:nvGrpSpPr>
        <p:grpSpPr>
          <a:xfrm>
            <a:off x="1143000" y="1553334"/>
            <a:ext cx="6858000" cy="990600"/>
            <a:chOff x="1143000" y="2438400"/>
            <a:chExt cx="6858000" cy="990600"/>
          </a:xfrm>
        </p:grpSpPr>
        <p:grpSp>
          <p:nvGrpSpPr>
            <p:cNvPr id="10" name="Group 9"/>
            <p:cNvGrpSpPr/>
            <p:nvPr/>
          </p:nvGrpSpPr>
          <p:grpSpPr>
            <a:xfrm>
              <a:off x="1143000" y="2438400"/>
              <a:ext cx="6858000" cy="990600"/>
              <a:chOff x="1143000" y="3200400"/>
              <a:chExt cx="6858000" cy="990600"/>
            </a:xfrm>
          </p:grpSpPr>
          <p:sp>
            <p:nvSpPr>
              <p:cNvPr id="4" name="Rectangle 3"/>
              <p:cNvSpPr/>
              <p:nvPr/>
            </p:nvSpPr>
            <p:spPr>
              <a:xfrm>
                <a:off x="1143000" y="3200400"/>
                <a:ext cx="6858000" cy="990600"/>
              </a:xfrm>
              <a:prstGeom prst="rect">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219200" y="3657600"/>
                <a:ext cx="1600200" cy="457200"/>
              </a:xfrm>
              <a:prstGeom prst="rect">
                <a:avLst/>
              </a:prstGeom>
              <a:noFill/>
              <a:ln w="25400"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chemeClr val="tx1"/>
                    </a:solidFill>
                  </a:rPr>
                  <a:t>Warp 0</a:t>
                </a:r>
                <a:endParaRPr lang="en-US" b="1" dirty="0">
                  <a:solidFill>
                    <a:schemeClr val="tx1"/>
                  </a:solidFill>
                </a:endParaRPr>
              </a:p>
            </p:txBody>
          </p:sp>
          <p:sp>
            <p:nvSpPr>
              <p:cNvPr id="6" name="Rectangle 5"/>
              <p:cNvSpPr/>
              <p:nvPr/>
            </p:nvSpPr>
            <p:spPr>
              <a:xfrm>
                <a:off x="2895600" y="3657600"/>
                <a:ext cx="1600200" cy="457200"/>
              </a:xfrm>
              <a:prstGeom prst="rect">
                <a:avLst/>
              </a:prstGeom>
              <a:noFill/>
              <a:ln w="25400"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chemeClr val="tx1"/>
                    </a:solidFill>
                  </a:rPr>
                  <a:t>Warp 1</a:t>
                </a:r>
                <a:endParaRPr lang="en-US" b="1" dirty="0">
                  <a:solidFill>
                    <a:schemeClr val="tx1"/>
                  </a:solidFill>
                </a:endParaRPr>
              </a:p>
            </p:txBody>
          </p:sp>
          <p:sp>
            <p:nvSpPr>
              <p:cNvPr id="7" name="Rectangle 6"/>
              <p:cNvSpPr/>
              <p:nvPr/>
            </p:nvSpPr>
            <p:spPr>
              <a:xfrm>
                <a:off x="4572000" y="3657600"/>
                <a:ext cx="1600200" cy="457200"/>
              </a:xfrm>
              <a:prstGeom prst="rect">
                <a:avLst/>
              </a:prstGeom>
              <a:noFill/>
              <a:ln w="25400"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chemeClr val="tx1"/>
                    </a:solidFill>
                  </a:rPr>
                  <a:t>Warp 2</a:t>
                </a:r>
                <a:endParaRPr lang="en-US" b="1" dirty="0">
                  <a:solidFill>
                    <a:schemeClr val="tx1"/>
                  </a:solidFill>
                </a:endParaRPr>
              </a:p>
            </p:txBody>
          </p:sp>
          <p:sp>
            <p:nvSpPr>
              <p:cNvPr id="8" name="Rectangle 7"/>
              <p:cNvSpPr/>
              <p:nvPr/>
            </p:nvSpPr>
            <p:spPr>
              <a:xfrm>
                <a:off x="6248400" y="3657600"/>
                <a:ext cx="1600200" cy="457200"/>
              </a:xfrm>
              <a:prstGeom prst="rect">
                <a:avLst/>
              </a:prstGeom>
              <a:noFill/>
              <a:ln w="25400"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chemeClr val="tx1"/>
                    </a:solidFill>
                  </a:rPr>
                  <a:t>Warp 3</a:t>
                </a:r>
                <a:endParaRPr lang="en-US" b="1" dirty="0">
                  <a:solidFill>
                    <a:schemeClr val="tx1"/>
                  </a:solidFill>
                </a:endParaRPr>
              </a:p>
            </p:txBody>
          </p:sp>
          <p:sp>
            <p:nvSpPr>
              <p:cNvPr id="9" name="TextBox 8"/>
              <p:cNvSpPr txBox="1"/>
              <p:nvPr/>
            </p:nvSpPr>
            <p:spPr>
              <a:xfrm>
                <a:off x="3048000" y="3200400"/>
                <a:ext cx="3041393" cy="400110"/>
              </a:xfrm>
              <a:prstGeom prst="rect">
                <a:avLst/>
              </a:prstGeom>
              <a:noFill/>
            </p:spPr>
            <p:txBody>
              <a:bodyPr wrap="none" rtlCol="0">
                <a:spAutoFit/>
              </a:bodyPr>
              <a:lstStyle/>
              <a:p>
                <a:r>
                  <a:rPr lang="en-US" sz="2000" b="1" dirty="0" smtClean="0"/>
                  <a:t>Streaming Multiprocessor</a:t>
                </a:r>
                <a:endParaRPr lang="en-US" sz="2000" b="1" dirty="0"/>
              </a:p>
            </p:txBody>
          </p:sp>
        </p:grpSp>
        <p:grpSp>
          <p:nvGrpSpPr>
            <p:cNvPr id="12" name="Group 15"/>
            <p:cNvGrpSpPr/>
            <p:nvPr/>
          </p:nvGrpSpPr>
          <p:grpSpPr>
            <a:xfrm>
              <a:off x="2173069" y="2939534"/>
              <a:ext cx="5675531" cy="401598"/>
              <a:chOff x="2173069" y="3701534"/>
              <a:chExt cx="5675531" cy="401598"/>
            </a:xfrm>
          </p:grpSpPr>
          <p:sp>
            <p:nvSpPr>
              <p:cNvPr id="11" name="TextBox 10"/>
              <p:cNvSpPr txBox="1"/>
              <p:nvPr/>
            </p:nvSpPr>
            <p:spPr>
              <a:xfrm>
                <a:off x="2173069" y="3701534"/>
                <a:ext cx="646331" cy="369332"/>
              </a:xfrm>
              <a:prstGeom prst="rect">
                <a:avLst/>
              </a:prstGeom>
              <a:noFill/>
            </p:spPr>
            <p:txBody>
              <a:bodyPr wrap="none" rtlCol="0">
                <a:spAutoFit/>
              </a:bodyPr>
              <a:lstStyle/>
              <a:p>
                <a:r>
                  <a:rPr lang="en-US" b="1" dirty="0" smtClean="0">
                    <a:solidFill>
                      <a:srgbClr val="FF0000"/>
                    </a:solidFill>
                  </a:rPr>
                  <a:t>1x64</a:t>
                </a:r>
                <a:endParaRPr lang="en-US" b="1" dirty="0">
                  <a:solidFill>
                    <a:srgbClr val="FF0000"/>
                  </a:solidFill>
                </a:endParaRPr>
              </a:p>
            </p:txBody>
          </p:sp>
          <p:sp>
            <p:nvSpPr>
              <p:cNvPr id="13" name="TextBox 12"/>
              <p:cNvSpPr txBox="1"/>
              <p:nvPr/>
            </p:nvSpPr>
            <p:spPr>
              <a:xfrm>
                <a:off x="3849469" y="3733800"/>
                <a:ext cx="646331" cy="369332"/>
              </a:xfrm>
              <a:prstGeom prst="rect">
                <a:avLst/>
              </a:prstGeom>
              <a:noFill/>
            </p:spPr>
            <p:txBody>
              <a:bodyPr wrap="none" rtlCol="0">
                <a:spAutoFit/>
              </a:bodyPr>
              <a:lstStyle/>
              <a:p>
                <a:r>
                  <a:rPr lang="en-US" b="1" dirty="0" smtClean="0">
                    <a:solidFill>
                      <a:srgbClr val="FF0000"/>
                    </a:solidFill>
                  </a:rPr>
                  <a:t>2x32</a:t>
                </a:r>
                <a:endParaRPr lang="en-US" b="1" dirty="0">
                  <a:solidFill>
                    <a:srgbClr val="FF0000"/>
                  </a:solidFill>
                </a:endParaRPr>
              </a:p>
            </p:txBody>
          </p:sp>
          <p:sp>
            <p:nvSpPr>
              <p:cNvPr id="14" name="TextBox 13"/>
              <p:cNvSpPr txBox="1"/>
              <p:nvPr/>
            </p:nvSpPr>
            <p:spPr>
              <a:xfrm>
                <a:off x="5562600" y="3733800"/>
                <a:ext cx="646331" cy="369332"/>
              </a:xfrm>
              <a:prstGeom prst="rect">
                <a:avLst/>
              </a:prstGeom>
              <a:noFill/>
            </p:spPr>
            <p:txBody>
              <a:bodyPr wrap="none" rtlCol="0">
                <a:spAutoFit/>
              </a:bodyPr>
              <a:lstStyle/>
              <a:p>
                <a:r>
                  <a:rPr lang="en-US" b="1" dirty="0" smtClean="0">
                    <a:solidFill>
                      <a:srgbClr val="FF0000"/>
                    </a:solidFill>
                  </a:rPr>
                  <a:t>32x2</a:t>
                </a:r>
                <a:endParaRPr lang="en-US" b="1" dirty="0">
                  <a:solidFill>
                    <a:srgbClr val="FF0000"/>
                  </a:solidFill>
                </a:endParaRPr>
              </a:p>
            </p:txBody>
          </p:sp>
          <p:sp>
            <p:nvSpPr>
              <p:cNvPr id="15" name="TextBox 14"/>
              <p:cNvSpPr txBox="1"/>
              <p:nvPr/>
            </p:nvSpPr>
            <p:spPr>
              <a:xfrm>
                <a:off x="7202269" y="3733800"/>
                <a:ext cx="646331" cy="369332"/>
              </a:xfrm>
              <a:prstGeom prst="rect">
                <a:avLst/>
              </a:prstGeom>
              <a:noFill/>
            </p:spPr>
            <p:txBody>
              <a:bodyPr wrap="none" rtlCol="0">
                <a:spAutoFit/>
              </a:bodyPr>
              <a:lstStyle/>
              <a:p>
                <a:r>
                  <a:rPr lang="en-US" b="1" dirty="0" smtClean="0">
                    <a:solidFill>
                      <a:srgbClr val="FF0000"/>
                    </a:solidFill>
                  </a:rPr>
                  <a:t>64x1</a:t>
                </a:r>
                <a:endParaRPr lang="en-US" b="1" dirty="0">
                  <a:solidFill>
                    <a:srgbClr val="FF0000"/>
                  </a:solidFill>
                </a:endParaRPr>
              </a:p>
            </p:txBody>
          </p:sp>
        </p:grpSp>
      </p:grpSp>
      <p:sp>
        <p:nvSpPr>
          <p:cNvPr id="17" name="Rectangle 16"/>
          <p:cNvSpPr/>
          <p:nvPr/>
        </p:nvSpPr>
        <p:spPr>
          <a:xfrm>
            <a:off x="1230490" y="2610956"/>
            <a:ext cx="1600200" cy="457200"/>
          </a:xfrm>
          <a:prstGeom prst="rect">
            <a:avLst/>
          </a:prstGeom>
          <a:noFill/>
          <a:ln w="25400"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0000"/>
                </a:solidFill>
              </a:rPr>
              <a:t>6 GFLOPS</a:t>
            </a:r>
            <a:endParaRPr lang="en-US" b="1" dirty="0">
              <a:solidFill>
                <a:srgbClr val="FF0000"/>
              </a:solidFill>
            </a:endParaRPr>
          </a:p>
        </p:txBody>
      </p:sp>
      <p:sp>
        <p:nvSpPr>
          <p:cNvPr id="18" name="Rectangle 17"/>
          <p:cNvSpPr/>
          <p:nvPr/>
        </p:nvSpPr>
        <p:spPr>
          <a:xfrm>
            <a:off x="2892767" y="2622246"/>
            <a:ext cx="1600200" cy="457200"/>
          </a:xfrm>
          <a:prstGeom prst="rect">
            <a:avLst/>
          </a:prstGeom>
          <a:noFill/>
          <a:ln w="25400"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FF0000"/>
                </a:solidFill>
              </a:rPr>
              <a:t>4</a:t>
            </a:r>
            <a:r>
              <a:rPr lang="en-US" b="1" dirty="0" smtClean="0">
                <a:solidFill>
                  <a:srgbClr val="FF0000"/>
                </a:solidFill>
              </a:rPr>
              <a:t> GFLOPS</a:t>
            </a:r>
            <a:endParaRPr lang="en-US" b="1" dirty="0">
              <a:solidFill>
                <a:srgbClr val="FF0000"/>
              </a:solidFill>
            </a:endParaRPr>
          </a:p>
        </p:txBody>
      </p:sp>
      <p:sp>
        <p:nvSpPr>
          <p:cNvPr id="19" name="Rectangle 18"/>
          <p:cNvSpPr/>
          <p:nvPr/>
        </p:nvSpPr>
        <p:spPr>
          <a:xfrm>
            <a:off x="4583266" y="2619425"/>
            <a:ext cx="1600200" cy="457200"/>
          </a:xfrm>
          <a:prstGeom prst="rect">
            <a:avLst/>
          </a:prstGeom>
          <a:noFill/>
          <a:ln w="25400"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0000"/>
                </a:solidFill>
              </a:rPr>
              <a:t>3 GFLOPS</a:t>
            </a:r>
            <a:endParaRPr lang="en-US" b="1" dirty="0">
              <a:solidFill>
                <a:srgbClr val="FF0000"/>
              </a:solidFill>
            </a:endParaRPr>
          </a:p>
        </p:txBody>
      </p:sp>
      <p:sp>
        <p:nvSpPr>
          <p:cNvPr id="20" name="Rectangle 19"/>
          <p:cNvSpPr/>
          <p:nvPr/>
        </p:nvSpPr>
        <p:spPr>
          <a:xfrm>
            <a:off x="6259654" y="2616604"/>
            <a:ext cx="1600200" cy="457200"/>
          </a:xfrm>
          <a:prstGeom prst="rect">
            <a:avLst/>
          </a:prstGeom>
          <a:noFill/>
          <a:ln w="25400"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FF0000"/>
                </a:solidFill>
              </a:rPr>
              <a:t>1</a:t>
            </a:r>
            <a:r>
              <a:rPr lang="en-US" b="1" dirty="0" smtClean="0">
                <a:solidFill>
                  <a:srgbClr val="FF0000"/>
                </a:solidFill>
              </a:rPr>
              <a:t> GFLOPS</a:t>
            </a:r>
            <a:endParaRPr lang="en-US" b="1" dirty="0">
              <a:solidFill>
                <a:srgbClr val="FF0000"/>
              </a:solidFill>
            </a:endParaRPr>
          </a:p>
        </p:txBody>
      </p:sp>
    </p:spTree>
    <p:extLst>
      <p:ext uri="{BB962C8B-B14F-4D97-AF65-F5344CB8AC3E}">
        <p14:creationId xmlns:p14="http://schemas.microsoft.com/office/powerpoint/2010/main" val="348754764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Parameter Tuning</a:t>
            </a:r>
            <a:endParaRPr lang="en-US" dirty="0"/>
          </a:p>
        </p:txBody>
      </p:sp>
      <p:sp>
        <p:nvSpPr>
          <p:cNvPr id="3" name="Content Placeholder 2"/>
          <p:cNvSpPr>
            <a:spLocks noGrp="1"/>
          </p:cNvSpPr>
          <p:nvPr>
            <p:ph idx="1"/>
          </p:nvPr>
        </p:nvSpPr>
        <p:spPr>
          <a:xfrm>
            <a:off x="304800" y="1066800"/>
            <a:ext cx="8610600" cy="5410200"/>
          </a:xfrm>
        </p:spPr>
        <p:txBody>
          <a:bodyPr/>
          <a:lstStyle/>
          <a:p>
            <a:r>
              <a:rPr lang="en-US" sz="2400" dirty="0" smtClean="0"/>
              <a:t>Results</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r>
              <a:rPr lang="en-US" sz="2400" dirty="0" smtClean="0"/>
              <a:t>Performance model can also be used to predict performance.</a:t>
            </a:r>
            <a:endParaRPr lang="en-US" sz="2400" dirty="0"/>
          </a:p>
        </p:txBody>
      </p:sp>
      <p:pic>
        <p:nvPicPr>
          <p:cNvPr id="4" name="Picture 3"/>
          <p:cNvPicPr>
            <a:picLocks noChangeAspect="1"/>
          </p:cNvPicPr>
          <p:nvPr/>
        </p:nvPicPr>
        <p:blipFill>
          <a:blip r:embed="rId3"/>
          <a:stretch>
            <a:fillRect/>
          </a:stretch>
        </p:blipFill>
        <p:spPr>
          <a:xfrm>
            <a:off x="1430866" y="1555088"/>
            <a:ext cx="4919134" cy="3303432"/>
          </a:xfrm>
          <a:prstGeom prst="rect">
            <a:avLst/>
          </a:prstGeom>
        </p:spPr>
      </p:pic>
    </p:spTree>
    <p:extLst>
      <p:ext uri="{BB962C8B-B14F-4D97-AF65-F5344CB8AC3E}">
        <p14:creationId xmlns:p14="http://schemas.microsoft.com/office/powerpoint/2010/main" val="38851908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rtlCol="0">
            <a:normAutofit/>
          </a:bodyPr>
          <a:lstStyle/>
          <a:p>
            <a:pPr fontAlgn="auto">
              <a:spcAft>
                <a:spcPts val="0"/>
              </a:spcAft>
              <a:defRPr/>
            </a:pPr>
            <a:r>
              <a:rPr lang="en-US" dirty="0" smtClean="0"/>
              <a:t>Outline</a:t>
            </a:r>
          </a:p>
        </p:txBody>
      </p:sp>
      <p:sp>
        <p:nvSpPr>
          <p:cNvPr id="3" name="Content Placeholder 2"/>
          <p:cNvSpPr>
            <a:spLocks noGrp="1"/>
          </p:cNvSpPr>
          <p:nvPr>
            <p:ph idx="1"/>
          </p:nvPr>
        </p:nvSpPr>
        <p:spPr>
          <a:xfrm>
            <a:off x="457200" y="1066800"/>
            <a:ext cx="8229600" cy="5059363"/>
          </a:xfrm>
        </p:spPr>
        <p:txBody>
          <a:bodyPr rtlCol="0">
            <a:normAutofit/>
          </a:bodyPr>
          <a:lstStyle/>
          <a:p>
            <a:pPr fontAlgn="auto">
              <a:spcAft>
                <a:spcPts val="0"/>
              </a:spcAft>
              <a:buFont typeface="Arial" pitchFamily="34" charset="0"/>
              <a:buChar char="•"/>
              <a:defRPr/>
            </a:pPr>
            <a:r>
              <a:rPr lang="en-US" dirty="0"/>
              <a:t>Motivation and Background</a:t>
            </a:r>
          </a:p>
          <a:p>
            <a:pPr fontAlgn="auto">
              <a:spcAft>
                <a:spcPts val="0"/>
              </a:spcAft>
              <a:buFont typeface="Arial" pitchFamily="34" charset="0"/>
              <a:buChar char="•"/>
              <a:defRPr/>
            </a:pPr>
            <a:r>
              <a:rPr lang="en-US" dirty="0"/>
              <a:t>Single- and Multi- GPU </a:t>
            </a:r>
            <a:r>
              <a:rPr lang="en-US" dirty="0" err="1"/>
              <a:t>SpMV</a:t>
            </a:r>
            <a:r>
              <a:rPr lang="en-US" dirty="0"/>
              <a:t> Optimizations</a:t>
            </a:r>
          </a:p>
          <a:p>
            <a:pPr fontAlgn="auto">
              <a:spcAft>
                <a:spcPts val="0"/>
              </a:spcAft>
              <a:buFont typeface="Arial" pitchFamily="34" charset="0"/>
              <a:buChar char="•"/>
              <a:defRPr/>
            </a:pPr>
            <a:r>
              <a:rPr lang="en-US" dirty="0" smtClean="0"/>
              <a:t>Automatic Parameter </a:t>
            </a:r>
            <a:r>
              <a:rPr lang="en-US" dirty="0"/>
              <a:t>Tuning and Performance </a:t>
            </a:r>
            <a:r>
              <a:rPr lang="en-US" dirty="0" smtClean="0"/>
              <a:t>Modeling</a:t>
            </a:r>
            <a:endParaRPr lang="en-US" dirty="0"/>
          </a:p>
          <a:p>
            <a:pPr fontAlgn="auto">
              <a:spcAft>
                <a:spcPts val="0"/>
              </a:spcAft>
              <a:buFont typeface="Arial" pitchFamily="34" charset="0"/>
              <a:buChar char="•"/>
              <a:defRPr/>
            </a:pPr>
            <a:r>
              <a:rPr lang="en-US" b="1" dirty="0"/>
              <a:t>Conclusions</a:t>
            </a:r>
          </a:p>
        </p:txBody>
      </p:sp>
    </p:spTree>
    <p:extLst>
      <p:ext uri="{BB962C8B-B14F-4D97-AF65-F5344CB8AC3E}">
        <p14:creationId xmlns:p14="http://schemas.microsoft.com/office/powerpoint/2010/main" val="6111815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92162"/>
          </a:xfrm>
        </p:spPr>
        <p:txBody>
          <a:bodyPr/>
          <a:lstStyle/>
          <a:p>
            <a:r>
              <a:rPr lang="en-US" altLang="zh-CN" sz="3600" dirty="0" smtClean="0"/>
              <a:t>Take Home Messages</a:t>
            </a:r>
            <a:endParaRPr lang="zh-CN" altLang="en-US" sz="3600" dirty="0"/>
          </a:p>
        </p:txBody>
      </p:sp>
      <p:sp>
        <p:nvSpPr>
          <p:cNvPr id="3" name="内容占位符 2"/>
          <p:cNvSpPr>
            <a:spLocks noGrp="1"/>
          </p:cNvSpPr>
          <p:nvPr>
            <p:ph idx="1"/>
          </p:nvPr>
        </p:nvSpPr>
        <p:spPr>
          <a:xfrm>
            <a:off x="457200" y="1143000"/>
            <a:ext cx="8229600" cy="4953000"/>
          </a:xfrm>
        </p:spPr>
        <p:txBody>
          <a:bodyPr/>
          <a:lstStyle/>
          <a:p>
            <a:r>
              <a:rPr lang="en-US" altLang="zh-CN" sz="2400" dirty="0" smtClean="0"/>
              <a:t>Architecture conscious </a:t>
            </a:r>
            <a:r>
              <a:rPr lang="en-US" altLang="zh-CN" sz="2400" dirty="0" err="1" smtClean="0"/>
              <a:t>SpMV</a:t>
            </a:r>
            <a:r>
              <a:rPr lang="en-US" altLang="zh-CN" sz="2400" dirty="0" smtClean="0"/>
              <a:t> optimizations for graph mining kernels (e.g. PageRank, RWR, HITS) on GPU</a:t>
            </a:r>
          </a:p>
          <a:p>
            <a:pPr lvl="1"/>
            <a:r>
              <a:rPr lang="en-US" altLang="zh-CN" sz="2200" dirty="0" smtClean="0"/>
              <a:t>Highlight I: Orders of magnitude improvement over best CPU implementations.</a:t>
            </a:r>
          </a:p>
          <a:p>
            <a:pPr lvl="1"/>
            <a:r>
              <a:rPr lang="en-US" altLang="zh-CN" sz="2200" dirty="0" smtClean="0"/>
              <a:t>Highlight II: 2X improvement over industrial strength implementations from NVIDIA and others</a:t>
            </a:r>
            <a:endParaRPr lang="en-US" altLang="zh-CN" sz="2000" dirty="0" smtClean="0"/>
          </a:p>
          <a:p>
            <a:r>
              <a:rPr lang="en-US" altLang="zh-CN" sz="2400" dirty="0" smtClean="0"/>
              <a:t>PCI-express bandwidth limiting factor for processing large graphs</a:t>
            </a:r>
          </a:p>
          <a:p>
            <a:pPr lvl="1"/>
            <a:r>
              <a:rPr lang="en-US" altLang="zh-CN" sz="2200" dirty="0" smtClean="0"/>
              <a:t>Multiple GPUs can handle large web graph data.</a:t>
            </a:r>
          </a:p>
          <a:p>
            <a:pPr marL="342900" lvl="1" indent="-342900">
              <a:buFontTx/>
              <a:buChar char="•"/>
            </a:pPr>
            <a:r>
              <a:rPr lang="en-US" altLang="zh-CN" sz="2400" dirty="0">
                <a:ea typeface="+mn-ea"/>
                <a:cs typeface="+mn-cs"/>
              </a:rPr>
              <a:t>A</a:t>
            </a:r>
            <a:r>
              <a:rPr lang="en-US" altLang="zh-CN" sz="2400" dirty="0" smtClean="0">
                <a:ea typeface="+mn-ea"/>
                <a:cs typeface="+mn-cs"/>
              </a:rPr>
              <a:t>uto</a:t>
            </a:r>
            <a:r>
              <a:rPr lang="en-US" altLang="zh-CN" sz="2400" dirty="0">
                <a:ea typeface="+mn-ea"/>
                <a:cs typeface="+mn-cs"/>
              </a:rPr>
              <a:t>-tuning </a:t>
            </a:r>
            <a:r>
              <a:rPr lang="en-US" altLang="zh-CN" sz="2400" dirty="0" smtClean="0">
                <a:ea typeface="+mn-ea"/>
                <a:cs typeface="+mn-cs"/>
              </a:rPr>
              <a:t>leads to non-parametric solution!</a:t>
            </a:r>
          </a:p>
          <a:p>
            <a:pPr lvl="1"/>
            <a:r>
              <a:rPr lang="en-US" altLang="zh-CN" sz="2200" dirty="0"/>
              <a:t>Also enables accurate performance </a:t>
            </a:r>
            <a:r>
              <a:rPr lang="en-US" altLang="zh-CN" sz="2200" dirty="0" smtClean="0"/>
              <a:t>modeling.</a:t>
            </a:r>
            <a:endParaRPr lang="en-US" altLang="zh-CN" sz="2200" dirty="0"/>
          </a:p>
        </p:txBody>
      </p:sp>
    </p:spTree>
    <p:extLst>
      <p:ext uri="{BB962C8B-B14F-4D97-AF65-F5344CB8AC3E}">
        <p14:creationId xmlns:p14="http://schemas.microsoft.com/office/powerpoint/2010/main" val="17868349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rtlCol="0">
            <a:normAutofit/>
          </a:bodyPr>
          <a:lstStyle/>
          <a:p>
            <a:pPr fontAlgn="auto">
              <a:spcAft>
                <a:spcPts val="0"/>
              </a:spcAft>
              <a:defRPr/>
            </a:pPr>
            <a:r>
              <a:rPr lang="en-US" dirty="0" smtClean="0"/>
              <a:t>Outline</a:t>
            </a:r>
          </a:p>
        </p:txBody>
      </p:sp>
      <p:sp>
        <p:nvSpPr>
          <p:cNvPr id="3" name="Content Placeholder 2"/>
          <p:cNvSpPr>
            <a:spLocks noGrp="1"/>
          </p:cNvSpPr>
          <p:nvPr>
            <p:ph idx="1"/>
          </p:nvPr>
        </p:nvSpPr>
        <p:spPr>
          <a:xfrm>
            <a:off x="457200" y="1066800"/>
            <a:ext cx="8229600" cy="5059363"/>
          </a:xfrm>
        </p:spPr>
        <p:txBody>
          <a:bodyPr rtlCol="0">
            <a:normAutofit/>
          </a:bodyPr>
          <a:lstStyle/>
          <a:p>
            <a:pPr fontAlgn="auto">
              <a:spcAft>
                <a:spcPts val="0"/>
              </a:spcAft>
              <a:buFont typeface="Arial" pitchFamily="34" charset="0"/>
              <a:buChar char="•"/>
              <a:defRPr/>
            </a:pPr>
            <a:r>
              <a:rPr lang="en-US" b="1" dirty="0" smtClean="0"/>
              <a:t>Motivation and Background</a:t>
            </a:r>
          </a:p>
          <a:p>
            <a:pPr fontAlgn="auto">
              <a:spcAft>
                <a:spcPts val="0"/>
              </a:spcAft>
              <a:buFont typeface="Arial" pitchFamily="34" charset="0"/>
              <a:buChar char="•"/>
              <a:defRPr/>
            </a:pPr>
            <a:r>
              <a:rPr lang="en-US" dirty="0" smtClean="0"/>
              <a:t>Single- and Multi- GPU </a:t>
            </a:r>
            <a:r>
              <a:rPr lang="en-US" dirty="0" err="1" smtClean="0"/>
              <a:t>SpMV</a:t>
            </a:r>
            <a:r>
              <a:rPr lang="en-US" dirty="0" smtClean="0"/>
              <a:t> Optimizations</a:t>
            </a:r>
          </a:p>
          <a:p>
            <a:pPr fontAlgn="auto">
              <a:spcAft>
                <a:spcPts val="0"/>
              </a:spcAft>
              <a:buFont typeface="Arial" pitchFamily="34" charset="0"/>
              <a:buChar char="•"/>
              <a:defRPr/>
            </a:pPr>
            <a:r>
              <a:rPr lang="en-US" dirty="0"/>
              <a:t>Automatic Parameter </a:t>
            </a:r>
            <a:r>
              <a:rPr lang="en-US" dirty="0" smtClean="0"/>
              <a:t>Tuning and Performance Modeling</a:t>
            </a:r>
            <a:endParaRPr lang="en-US" dirty="0"/>
          </a:p>
          <a:p>
            <a:pPr fontAlgn="auto">
              <a:spcAft>
                <a:spcPts val="0"/>
              </a:spcAft>
              <a:buFont typeface="Arial" pitchFamily="34" charset="0"/>
              <a:buChar char="•"/>
              <a:defRPr/>
            </a:pPr>
            <a:r>
              <a:rPr lang="en-US" dirty="0" smtClean="0"/>
              <a:t>Conclusions</a:t>
            </a:r>
          </a:p>
        </p:txBody>
      </p:sp>
    </p:spTree>
    <p:extLst>
      <p:ext uri="{BB962C8B-B14F-4D97-AF65-F5344CB8AC3E}">
        <p14:creationId xmlns:p14="http://schemas.microsoft.com/office/powerpoint/2010/main" val="30921044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Acknowledgment: grants from NSF</a:t>
            </a:r>
          </a:p>
          <a:p>
            <a:pPr lvl="1"/>
            <a:r>
              <a:rPr lang="en-US" dirty="0" smtClean="0"/>
              <a:t>CAREER-IIS-034-7662</a:t>
            </a:r>
          </a:p>
          <a:p>
            <a:pPr lvl="1"/>
            <a:r>
              <a:rPr lang="en-US" dirty="0" smtClean="0"/>
              <a:t>RI-CNS-0403342</a:t>
            </a:r>
            <a:endParaRPr lang="en-US" dirty="0"/>
          </a:p>
          <a:p>
            <a:pPr lvl="1"/>
            <a:r>
              <a:rPr lang="en-US" dirty="0" smtClean="0"/>
              <a:t>CCF-0702587</a:t>
            </a:r>
          </a:p>
          <a:p>
            <a:pPr lvl="1"/>
            <a:r>
              <a:rPr lang="en-US" dirty="0" smtClean="0"/>
              <a:t>IIS-0917070</a:t>
            </a:r>
          </a:p>
          <a:p>
            <a:r>
              <a:rPr lang="en-US" dirty="0" smtClean="0"/>
              <a:t>Thank you for your attention!</a:t>
            </a:r>
          </a:p>
          <a:p>
            <a:r>
              <a:rPr lang="en-US" dirty="0" smtClean="0"/>
              <a:t>Questions?</a:t>
            </a:r>
          </a:p>
        </p:txBody>
      </p:sp>
    </p:spTree>
    <p:extLst>
      <p:ext uri="{BB962C8B-B14F-4D97-AF65-F5344CB8AC3E}">
        <p14:creationId xmlns:p14="http://schemas.microsoft.com/office/powerpoint/2010/main" val="15281832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590800"/>
            <a:ext cx="8458200" cy="1295400"/>
          </a:xfrm>
        </p:spPr>
        <p:txBody>
          <a:bodyPr/>
          <a:lstStyle/>
          <a:p>
            <a:r>
              <a:rPr lang="en-US" dirty="0" smtClean="0"/>
              <a:t>Backup slides</a:t>
            </a:r>
            <a:endParaRPr lang="en-US" dirty="0"/>
          </a:p>
        </p:txBody>
      </p:sp>
    </p:spTree>
    <p:extLst>
      <p:ext uri="{BB962C8B-B14F-4D97-AF65-F5344CB8AC3E}">
        <p14:creationId xmlns:p14="http://schemas.microsoft.com/office/powerpoint/2010/main" val="16088555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990600"/>
            <a:ext cx="8229600" cy="4525963"/>
          </a:xfrm>
        </p:spPr>
        <p:txBody>
          <a:bodyPr/>
          <a:lstStyle/>
          <a:p>
            <a:r>
              <a:rPr lang="en-US" altLang="zh-CN" sz="2800" dirty="0" smtClean="0"/>
              <a:t>Unstructured matrices: non-power-law</a:t>
            </a:r>
          </a:p>
        </p:txBody>
      </p:sp>
      <p:sp>
        <p:nvSpPr>
          <p:cNvPr id="4" name="标题 1"/>
          <p:cNvSpPr txBox="1">
            <a:spLocks/>
          </p:cNvSpPr>
          <p:nvPr/>
        </p:nvSpPr>
        <p:spPr bwMode="auto">
          <a:xfrm>
            <a:off x="457200" y="274638"/>
            <a:ext cx="82296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fontAlgn="base" latinLnBrk="0">
              <a:lnSpc>
                <a:spcPct val="100000"/>
              </a:lnSpc>
              <a:spcBef>
                <a:spcPct val="0"/>
              </a:spcBef>
              <a:spcAft>
                <a:spcPct val="0"/>
              </a:spcAft>
              <a:buClrTx/>
              <a:buSzTx/>
              <a:buFontTx/>
              <a:buNone/>
              <a:tabLst/>
              <a:defRPr/>
            </a:pPr>
            <a:r>
              <a:rPr lang="en-US" altLang="zh-CN" sz="3400" dirty="0" err="1">
                <a:solidFill>
                  <a:srgbClr val="C51503"/>
                </a:solidFill>
                <a:latin typeface="+mj-lt"/>
                <a:ea typeface="+mj-ea"/>
                <a:cs typeface="+mj-cs"/>
              </a:rPr>
              <a:t>SpMV</a:t>
            </a:r>
            <a:r>
              <a:rPr lang="en-US" altLang="zh-CN" sz="3400" dirty="0">
                <a:solidFill>
                  <a:srgbClr val="C51503"/>
                </a:solidFill>
                <a:latin typeface="+mj-lt"/>
                <a:ea typeface="+mj-ea"/>
                <a:cs typeface="+mj-cs"/>
              </a:rPr>
              <a:t> Kernel</a:t>
            </a:r>
            <a:endParaRPr lang="zh-CN" altLang="en-US" sz="3400" dirty="0">
              <a:solidFill>
                <a:srgbClr val="C51503"/>
              </a:solidFill>
              <a:latin typeface="+mj-lt"/>
              <a:ea typeface="+mj-ea"/>
              <a:cs typeface="+mj-cs"/>
            </a:endParaRPr>
          </a:p>
        </p:txBody>
      </p:sp>
      <p:grpSp>
        <p:nvGrpSpPr>
          <p:cNvPr id="8" name="Group 7"/>
          <p:cNvGrpSpPr/>
          <p:nvPr/>
        </p:nvGrpSpPr>
        <p:grpSpPr>
          <a:xfrm>
            <a:off x="228600" y="1828800"/>
            <a:ext cx="8724295" cy="4038600"/>
            <a:chOff x="228600" y="1828800"/>
            <a:chExt cx="8724295" cy="4038600"/>
          </a:xfrm>
        </p:grpSpPr>
        <p:pic>
          <p:nvPicPr>
            <p:cNvPr id="6" name="Picture 5"/>
            <p:cNvPicPr>
              <a:picLocks noChangeAspect="1"/>
            </p:cNvPicPr>
            <p:nvPr/>
          </p:nvPicPr>
          <p:blipFill>
            <a:blip r:embed="rId3"/>
            <a:stretch>
              <a:fillRect/>
            </a:stretch>
          </p:blipFill>
          <p:spPr>
            <a:xfrm>
              <a:off x="304800" y="1828800"/>
              <a:ext cx="8648095" cy="1905000"/>
            </a:xfrm>
            <a:prstGeom prst="rect">
              <a:avLst/>
            </a:prstGeom>
          </p:spPr>
        </p:pic>
        <p:pic>
          <p:nvPicPr>
            <p:cNvPr id="7" name="Picture 6"/>
            <p:cNvPicPr>
              <a:picLocks noChangeAspect="1"/>
            </p:cNvPicPr>
            <p:nvPr/>
          </p:nvPicPr>
          <p:blipFill>
            <a:blip r:embed="rId4"/>
            <a:stretch>
              <a:fillRect/>
            </a:stretch>
          </p:blipFill>
          <p:spPr>
            <a:xfrm>
              <a:off x="228600" y="4006484"/>
              <a:ext cx="8686800" cy="1860916"/>
            </a:xfrm>
            <a:prstGeom prst="rect">
              <a:avLst/>
            </a:prstGeom>
          </p:spPr>
        </p:pic>
      </p:grpSp>
    </p:spTree>
    <p:extLst>
      <p:ext uri="{BB962C8B-B14F-4D97-AF65-F5344CB8AC3E}">
        <p14:creationId xmlns:p14="http://schemas.microsoft.com/office/powerpoint/2010/main" val="507844366"/>
      </p:ext>
    </p:extLst>
  </p:cSld>
  <p:clrMapOvr>
    <a:masterClrMapping/>
  </p:clrMapOvr>
  <p:transition xmlns:p14="http://schemas.microsoft.com/office/powerpoint/2010/main" advTm="82344"/>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Prediction</a:t>
            </a:r>
            <a:endParaRPr lang="en-US" dirty="0"/>
          </a:p>
        </p:txBody>
      </p:sp>
      <p:pic>
        <p:nvPicPr>
          <p:cNvPr id="4" name="Picture 3"/>
          <p:cNvPicPr>
            <a:picLocks noChangeAspect="1"/>
          </p:cNvPicPr>
          <p:nvPr/>
        </p:nvPicPr>
        <p:blipFill>
          <a:blip r:embed="rId3"/>
          <a:stretch>
            <a:fillRect/>
          </a:stretch>
        </p:blipFill>
        <p:spPr>
          <a:xfrm>
            <a:off x="1416759" y="1408332"/>
            <a:ext cx="6223934" cy="4179668"/>
          </a:xfrm>
          <a:prstGeom prst="rect">
            <a:avLst/>
          </a:prstGeom>
        </p:spPr>
      </p:pic>
    </p:spTree>
    <p:extLst>
      <p:ext uri="{BB962C8B-B14F-4D97-AF65-F5344CB8AC3E}">
        <p14:creationId xmlns:p14="http://schemas.microsoft.com/office/powerpoint/2010/main" val="33252286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Dataset</a:t>
            </a:r>
            <a:endParaRPr lang="en-US" dirty="0"/>
          </a:p>
        </p:txBody>
      </p:sp>
      <p:pic>
        <p:nvPicPr>
          <p:cNvPr id="5" name="Content Placeholder 4"/>
          <p:cNvPicPr>
            <a:picLocks noGrp="1" noChangeAspect="1"/>
          </p:cNvPicPr>
          <p:nvPr>
            <p:ph idx="1"/>
          </p:nvPr>
        </p:nvPicPr>
        <p:blipFill>
          <a:blip r:embed="rId3"/>
          <a:srcRect t="-13120" b="-13120"/>
          <a:stretch>
            <a:fillRect/>
          </a:stretch>
        </p:blipFill>
        <p:spPr>
          <a:xfrm>
            <a:off x="1080344" y="1330932"/>
            <a:ext cx="7434938" cy="3881959"/>
          </a:xfrm>
        </p:spPr>
      </p:pic>
    </p:spTree>
    <p:extLst>
      <p:ext uri="{BB962C8B-B14F-4D97-AF65-F5344CB8AC3E}">
        <p14:creationId xmlns:p14="http://schemas.microsoft.com/office/powerpoint/2010/main" val="18519293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Details</a:t>
            </a:r>
            <a:endParaRPr lang="en-US" dirty="0"/>
          </a:p>
        </p:txBody>
      </p:sp>
      <p:sp>
        <p:nvSpPr>
          <p:cNvPr id="3" name="Content Placeholder 2"/>
          <p:cNvSpPr>
            <a:spLocks noGrp="1"/>
          </p:cNvSpPr>
          <p:nvPr>
            <p:ph idx="1"/>
          </p:nvPr>
        </p:nvSpPr>
        <p:spPr/>
        <p:txBody>
          <a:bodyPr/>
          <a:lstStyle/>
          <a:p>
            <a:r>
              <a:rPr lang="en-US" dirty="0" smtClean="0"/>
              <a:t>CPU: AMD Opteron X2 with 8GB RAM</a:t>
            </a:r>
          </a:p>
          <a:p>
            <a:r>
              <a:rPr lang="en-US" dirty="0" smtClean="0"/>
              <a:t>GPU: NVIDIA Tesla C1060 with 30 multiprocessors, 240 cores and 4GB global memory</a:t>
            </a:r>
          </a:p>
          <a:p>
            <a:r>
              <a:rPr lang="en-US" dirty="0" smtClean="0"/>
              <a:t>MPI-based cluster with 1 CPU and 2 GPUs per node.</a:t>
            </a:r>
          </a:p>
          <a:p>
            <a:r>
              <a:rPr lang="en-US" dirty="0" smtClean="0"/>
              <a:t>CUDA version 3.0</a:t>
            </a:r>
            <a:endParaRPr lang="en-US" dirty="0"/>
          </a:p>
        </p:txBody>
      </p:sp>
    </p:spTree>
    <p:extLst>
      <p:ext uri="{BB962C8B-B14F-4D97-AF65-F5344CB8AC3E}">
        <p14:creationId xmlns:p14="http://schemas.microsoft.com/office/powerpoint/2010/main" val="40649165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 Cost</a:t>
            </a:r>
            <a:endParaRPr lang="en-US" dirty="0"/>
          </a:p>
        </p:txBody>
      </p:sp>
      <p:sp>
        <p:nvSpPr>
          <p:cNvPr id="3" name="Content Placeholder 2"/>
          <p:cNvSpPr>
            <a:spLocks noGrp="1"/>
          </p:cNvSpPr>
          <p:nvPr>
            <p:ph idx="1"/>
          </p:nvPr>
        </p:nvSpPr>
        <p:spPr>
          <a:xfrm>
            <a:off x="304800" y="1447800"/>
            <a:ext cx="8610600" cy="4815412"/>
          </a:xfrm>
        </p:spPr>
        <p:txBody>
          <a:bodyPr/>
          <a:lstStyle/>
          <a:p>
            <a:r>
              <a:rPr lang="en-US" dirty="0" smtClean="0"/>
              <a:t>Sorting is used to re-structure the columns and rows of the matrix.</a:t>
            </a:r>
          </a:p>
          <a:p>
            <a:r>
              <a:rPr lang="en-US" dirty="0" smtClean="0"/>
              <a:t>When the row or column lengths follow power-law distribution, they can be sorted very efficiently</a:t>
            </a:r>
          </a:p>
          <a:p>
            <a:pPr lvl="1"/>
            <a:r>
              <a:rPr lang="en-US" dirty="0" smtClean="0"/>
              <a:t>The numbers in the long tail of the power-law distribution can be sorted using bucket sort</a:t>
            </a:r>
            <a:r>
              <a:rPr lang="en-US" dirty="0"/>
              <a:t> </a:t>
            </a:r>
            <a:r>
              <a:rPr lang="en-US" dirty="0" smtClean="0"/>
              <a:t>in linear time.</a:t>
            </a:r>
          </a:p>
          <a:p>
            <a:pPr lvl="1"/>
            <a:r>
              <a:rPr lang="en-US" dirty="0" smtClean="0"/>
              <a:t>We only need to sort the remaining numbers.</a:t>
            </a:r>
          </a:p>
          <a:p>
            <a:r>
              <a:rPr lang="en-US" dirty="0" smtClean="0"/>
              <a:t>Further more, these cost can be amortized by the iterative call to the </a:t>
            </a:r>
            <a:r>
              <a:rPr lang="en-US" dirty="0" err="1" smtClean="0"/>
              <a:t>SpMV</a:t>
            </a:r>
            <a:r>
              <a:rPr lang="en-US" dirty="0" smtClean="0"/>
              <a:t> kernel.</a:t>
            </a:r>
            <a:endParaRPr lang="en-US" dirty="0"/>
          </a:p>
        </p:txBody>
      </p:sp>
    </p:spTree>
    <p:extLst>
      <p:ext uri="{BB962C8B-B14F-4D97-AF65-F5344CB8AC3E}">
        <p14:creationId xmlns:p14="http://schemas.microsoft.com/office/powerpoint/2010/main" val="33373188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799"/>
            <a:ext cx="8458200" cy="1069627"/>
          </a:xfrm>
        </p:spPr>
        <p:txBody>
          <a:bodyPr/>
          <a:lstStyle/>
          <a:p>
            <a:r>
              <a:rPr lang="en-US" dirty="0" smtClean="0"/>
              <a:t>Parameter search space pruning for workload size</a:t>
            </a:r>
            <a:endParaRPr lang="en-US" dirty="0"/>
          </a:p>
        </p:txBody>
      </p:sp>
      <p:sp>
        <p:nvSpPr>
          <p:cNvPr id="3" name="Content Placeholder 2"/>
          <p:cNvSpPr>
            <a:spLocks noGrp="1"/>
          </p:cNvSpPr>
          <p:nvPr>
            <p:ph idx="1"/>
          </p:nvPr>
        </p:nvSpPr>
        <p:spPr/>
        <p:txBody>
          <a:bodyPr/>
          <a:lstStyle/>
          <a:p>
            <a:r>
              <a:rPr lang="en-US" dirty="0" smtClean="0"/>
              <a:t>Lower bound: the longest row in a tile</a:t>
            </a:r>
          </a:p>
          <a:p>
            <a:pPr lvl="1"/>
            <a:r>
              <a:rPr lang="en-US" dirty="0"/>
              <a:t>I</a:t>
            </a:r>
            <a:r>
              <a:rPr lang="en-US" dirty="0" smtClean="0"/>
              <a:t>t cannot be partitioned.</a:t>
            </a:r>
          </a:p>
          <a:p>
            <a:r>
              <a:rPr lang="en-US" dirty="0" smtClean="0"/>
              <a:t>Upper bound: total number of non-zeros in a tile divided by the maximum number of available warps (960 on the Tesla GPU)</a:t>
            </a:r>
          </a:p>
          <a:p>
            <a:pPr lvl="1"/>
            <a:r>
              <a:rPr lang="en-US" dirty="0" smtClean="0"/>
              <a:t>We want to fully utilize the available resource.</a:t>
            </a:r>
          </a:p>
          <a:p>
            <a:r>
              <a:rPr lang="en-US" dirty="0" smtClean="0"/>
              <a:t>Workload size must be an integer multiple of the longest row</a:t>
            </a:r>
          </a:p>
          <a:p>
            <a:pPr lvl="1"/>
            <a:r>
              <a:rPr lang="en-US" dirty="0" smtClean="0"/>
              <a:t>The first workload must be a rectangle.</a:t>
            </a:r>
            <a:endParaRPr lang="en-US" dirty="0"/>
          </a:p>
        </p:txBody>
      </p:sp>
    </p:spTree>
    <p:extLst>
      <p:ext uri="{BB962C8B-B14F-4D97-AF65-F5344CB8AC3E}">
        <p14:creationId xmlns:p14="http://schemas.microsoft.com/office/powerpoint/2010/main" val="716658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908319"/>
            <a:ext cx="8229600" cy="5775058"/>
          </a:xfrm>
        </p:spPr>
        <p:txBody>
          <a:bodyPr/>
          <a:lstStyle/>
          <a:p>
            <a:r>
              <a:rPr lang="en-US" altLang="zh-CN" sz="2400" dirty="0" smtClean="0"/>
              <a:t>Given directed graph G = (V, E) , and adjacency matrix A</a:t>
            </a:r>
          </a:p>
          <a:p>
            <a:r>
              <a:rPr lang="en-US" altLang="zh-CN" sz="2400" b="1" dirty="0" err="1" smtClean="0"/>
              <a:t>PageRank</a:t>
            </a:r>
            <a:r>
              <a:rPr lang="en-US" altLang="zh-CN" sz="2400" b="1" dirty="0" smtClean="0"/>
              <a:t>:</a:t>
            </a:r>
            <a:r>
              <a:rPr lang="en-US" altLang="zh-CN" sz="2400" dirty="0" smtClean="0"/>
              <a:t>       </a:t>
            </a:r>
          </a:p>
          <a:p>
            <a:pPr lvl="1"/>
            <a:r>
              <a:rPr lang="en-US" altLang="zh-CN" sz="2000" dirty="0" smtClean="0"/>
              <a:t>W is row normalization of A</a:t>
            </a:r>
          </a:p>
          <a:p>
            <a:pPr lvl="1"/>
            <a:r>
              <a:rPr lang="en-US" altLang="zh-CN" sz="2000" dirty="0" smtClean="0"/>
              <a:t> </a:t>
            </a:r>
            <a:r>
              <a:rPr lang="en-US" altLang="zh-CN" sz="2000" dirty="0" err="1" smtClean="0"/>
              <a:t>c</a:t>
            </a:r>
            <a:r>
              <a:rPr lang="en-US" altLang="zh-CN" sz="2000" dirty="0" smtClean="0"/>
              <a:t> = 0.85, U is a n by n matrix with all elements set to 1/n.</a:t>
            </a:r>
          </a:p>
          <a:p>
            <a:r>
              <a:rPr lang="en-US" altLang="zh-CN" sz="2400" b="1" dirty="0" smtClean="0"/>
              <a:t>Random Walk with Restart (RWR): </a:t>
            </a:r>
            <a:r>
              <a:rPr lang="en-US" altLang="zh-CN" sz="2400" dirty="0" smtClean="0"/>
              <a:t>given a query node </a:t>
            </a:r>
            <a:r>
              <a:rPr lang="en-US" altLang="zh-CN" sz="2400" dirty="0" err="1" smtClean="0"/>
              <a:t>i</a:t>
            </a:r>
            <a:r>
              <a:rPr lang="en-US" altLang="zh-CN" sz="2400" dirty="0" smtClean="0"/>
              <a:t>, compute the relevance score from all other nodes to node </a:t>
            </a:r>
            <a:r>
              <a:rPr lang="en-US" altLang="zh-CN" sz="2400" dirty="0" err="1" smtClean="0"/>
              <a:t>i</a:t>
            </a:r>
            <a:r>
              <a:rPr lang="en-US" altLang="zh-CN" sz="2400" dirty="0" smtClean="0"/>
              <a:t>.</a:t>
            </a:r>
          </a:p>
          <a:p>
            <a:pPr>
              <a:lnSpc>
                <a:spcPct val="50000"/>
              </a:lnSpc>
            </a:pPr>
            <a:endParaRPr lang="en-US" altLang="zh-CN" sz="2400" dirty="0" smtClean="0"/>
          </a:p>
          <a:p>
            <a:pPr lvl="1">
              <a:lnSpc>
                <a:spcPct val="50000"/>
              </a:lnSpc>
            </a:pPr>
            <a:r>
              <a:rPr lang="en-US" altLang="zh-CN" sz="2000" dirty="0" smtClean="0"/>
              <a:t>W is column normalization of A</a:t>
            </a:r>
          </a:p>
          <a:p>
            <a:pPr lvl="1"/>
            <a:r>
              <a:rPr lang="en-US" altLang="zh-CN" sz="2000" dirty="0" smtClean="0"/>
              <a:t> </a:t>
            </a:r>
            <a:r>
              <a:rPr lang="en-US" altLang="zh-CN" sz="2000" dirty="0" err="1" smtClean="0"/>
              <a:t>c</a:t>
            </a:r>
            <a:r>
              <a:rPr lang="en-US" altLang="zh-CN" sz="2000" dirty="0" smtClean="0"/>
              <a:t> = 0.9, the </a:t>
            </a:r>
            <a:r>
              <a:rPr lang="en-US" altLang="zh-CN" sz="2000" dirty="0" err="1" smtClean="0"/>
              <a:t>ith</a:t>
            </a:r>
            <a:r>
              <a:rPr lang="en-US" altLang="zh-CN" sz="2000" dirty="0" smtClean="0"/>
              <a:t> element in          is 1, the others are all 0.</a:t>
            </a:r>
          </a:p>
          <a:p>
            <a:r>
              <a:rPr lang="en-US" altLang="zh-CN" sz="2400" b="1" dirty="0" smtClean="0"/>
              <a:t>HITS: </a:t>
            </a:r>
            <a:r>
              <a:rPr lang="en-US" altLang="zh-CN" sz="2400" dirty="0" smtClean="0"/>
              <a:t>each web page is assigned an authority score and a hub score.</a:t>
            </a:r>
          </a:p>
          <a:p>
            <a:pPr lvl="1"/>
            <a:endParaRPr lang="zh-CN" altLang="en-US" sz="2000" dirty="0"/>
          </a:p>
        </p:txBody>
      </p:sp>
      <p:sp>
        <p:nvSpPr>
          <p:cNvPr id="4" name="标题 1"/>
          <p:cNvSpPr txBox="1">
            <a:spLocks/>
          </p:cNvSpPr>
          <p:nvPr/>
        </p:nvSpPr>
        <p:spPr bwMode="auto">
          <a:xfrm>
            <a:off x="457200" y="274638"/>
            <a:ext cx="82296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CN" sz="3600" dirty="0" smtClean="0">
                <a:latin typeface="+mj-lt"/>
                <a:ea typeface="+mj-ea"/>
                <a:cs typeface="+mj-cs"/>
              </a:rPr>
              <a:t>Data Mining Applications</a:t>
            </a:r>
            <a:endParaRPr kumimoji="0" lang="zh-CN" altLang="en-US"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19463" name="Picture 7"/>
          <p:cNvPicPr>
            <a:picLocks noChangeAspect="1" noChangeArrowheads="1"/>
          </p:cNvPicPr>
          <p:nvPr/>
        </p:nvPicPr>
        <p:blipFill>
          <a:blip r:embed="rId3" cstate="print"/>
          <a:srcRect/>
          <a:stretch>
            <a:fillRect/>
          </a:stretch>
        </p:blipFill>
        <p:spPr bwMode="auto">
          <a:xfrm>
            <a:off x="2362200" y="1371600"/>
            <a:ext cx="3195638" cy="391582"/>
          </a:xfrm>
          <a:prstGeom prst="rect">
            <a:avLst/>
          </a:prstGeom>
          <a:noFill/>
          <a:ln w="9525">
            <a:noFill/>
            <a:miter lim="800000"/>
            <a:headEnd/>
            <a:tailEnd/>
          </a:ln>
        </p:spPr>
      </p:pic>
      <p:pic>
        <p:nvPicPr>
          <p:cNvPr id="19467" name="Picture 11"/>
          <p:cNvPicPr>
            <a:picLocks noChangeAspect="1" noChangeArrowheads="1"/>
          </p:cNvPicPr>
          <p:nvPr/>
        </p:nvPicPr>
        <p:blipFill>
          <a:blip r:embed="rId4" cstate="print"/>
          <a:srcRect/>
          <a:stretch>
            <a:fillRect/>
          </a:stretch>
        </p:blipFill>
        <p:spPr bwMode="auto">
          <a:xfrm>
            <a:off x="2362200" y="3352800"/>
            <a:ext cx="3990975" cy="443048"/>
          </a:xfrm>
          <a:prstGeom prst="rect">
            <a:avLst/>
          </a:prstGeom>
          <a:noFill/>
          <a:ln w="9525">
            <a:noFill/>
            <a:miter lim="800000"/>
            <a:headEnd/>
            <a:tailEnd/>
          </a:ln>
        </p:spPr>
      </p:pic>
      <p:pic>
        <p:nvPicPr>
          <p:cNvPr id="19472" name="Picture 16"/>
          <p:cNvPicPr>
            <a:picLocks noChangeAspect="1" noChangeArrowheads="1"/>
          </p:cNvPicPr>
          <p:nvPr/>
        </p:nvPicPr>
        <p:blipFill>
          <a:blip r:embed="rId5" cstate="print"/>
          <a:srcRect/>
          <a:stretch>
            <a:fillRect/>
          </a:stretch>
        </p:blipFill>
        <p:spPr bwMode="auto">
          <a:xfrm>
            <a:off x="4288631" y="4296642"/>
            <a:ext cx="347663" cy="363684"/>
          </a:xfrm>
          <a:prstGeom prst="rect">
            <a:avLst/>
          </a:prstGeom>
          <a:noFill/>
          <a:ln w="9525">
            <a:noFill/>
            <a:miter lim="800000"/>
            <a:headEnd/>
            <a:tailEnd/>
          </a:ln>
        </p:spPr>
      </p:pic>
      <p:pic>
        <p:nvPicPr>
          <p:cNvPr id="19474" name="Picture 18"/>
          <p:cNvPicPr>
            <a:picLocks noChangeAspect="1" noChangeArrowheads="1"/>
          </p:cNvPicPr>
          <p:nvPr/>
        </p:nvPicPr>
        <p:blipFill>
          <a:blip r:embed="rId6" cstate="print"/>
          <a:srcRect/>
          <a:stretch>
            <a:fillRect/>
          </a:stretch>
        </p:blipFill>
        <p:spPr bwMode="auto">
          <a:xfrm>
            <a:off x="2618978" y="4907038"/>
            <a:ext cx="3914775" cy="400107"/>
          </a:xfrm>
          <a:prstGeom prst="rect">
            <a:avLst/>
          </a:prstGeom>
          <a:noFill/>
          <a:ln w="9525">
            <a:noFill/>
            <a:miter lim="800000"/>
            <a:headEnd/>
            <a:tailEnd/>
          </a:ln>
        </p:spPr>
      </p:pic>
      <p:pic>
        <p:nvPicPr>
          <p:cNvPr id="19475" name="Picture 19"/>
          <p:cNvPicPr>
            <a:picLocks noChangeAspect="1" noChangeArrowheads="1"/>
          </p:cNvPicPr>
          <p:nvPr/>
        </p:nvPicPr>
        <p:blipFill>
          <a:blip r:embed="rId7" cstate="print"/>
          <a:srcRect/>
          <a:stretch>
            <a:fillRect/>
          </a:stretch>
        </p:blipFill>
        <p:spPr bwMode="auto">
          <a:xfrm>
            <a:off x="2177587" y="5446329"/>
            <a:ext cx="4743450" cy="976860"/>
          </a:xfrm>
          <a:prstGeom prst="rect">
            <a:avLst/>
          </a:prstGeom>
          <a:noFill/>
          <a:ln w="9525">
            <a:noFill/>
            <a:miter lim="800000"/>
            <a:headEnd/>
            <a:tailEnd/>
          </a:ln>
        </p:spPr>
      </p:pic>
      <p:cxnSp>
        <p:nvCxnSpPr>
          <p:cNvPr id="19" name="Straight Connector 18"/>
          <p:cNvCxnSpPr/>
          <p:nvPr/>
        </p:nvCxnSpPr>
        <p:spPr>
          <a:xfrm>
            <a:off x="2362200" y="1828800"/>
            <a:ext cx="3200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438400" y="3810000"/>
            <a:ext cx="396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229775" y="6475383"/>
            <a:ext cx="4648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41240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bwMode="auto">
          <a:xfrm>
            <a:off x="457200" y="274638"/>
            <a:ext cx="82296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CN" sz="3600" noProof="0" dirty="0" err="1" smtClean="0">
                <a:latin typeface="+mj-lt"/>
                <a:ea typeface="+mj-ea"/>
                <a:cs typeface="+mj-cs"/>
              </a:rPr>
              <a:t>PageRank</a:t>
            </a:r>
            <a:endParaRPr kumimoji="0" lang="zh-CN" altLang="en-US"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9" name="Picture 8"/>
          <p:cNvPicPr>
            <a:picLocks noChangeAspect="1"/>
          </p:cNvPicPr>
          <p:nvPr/>
        </p:nvPicPr>
        <p:blipFill>
          <a:blip r:embed="rId3"/>
          <a:stretch>
            <a:fillRect/>
          </a:stretch>
        </p:blipFill>
        <p:spPr>
          <a:xfrm>
            <a:off x="152400" y="1143000"/>
            <a:ext cx="8894781" cy="3124200"/>
          </a:xfrm>
          <a:prstGeom prst="rect">
            <a:avLst/>
          </a:prstGeom>
        </p:spPr>
      </p:pic>
      <p:grpSp>
        <p:nvGrpSpPr>
          <p:cNvPr id="2" name="Group 10"/>
          <p:cNvGrpSpPr/>
          <p:nvPr/>
        </p:nvGrpSpPr>
        <p:grpSpPr>
          <a:xfrm>
            <a:off x="330200" y="4419600"/>
            <a:ext cx="8813800" cy="1676400"/>
            <a:chOff x="330200" y="4800600"/>
            <a:chExt cx="8813800" cy="1676400"/>
          </a:xfrm>
        </p:grpSpPr>
        <p:pic>
          <p:nvPicPr>
            <p:cNvPr id="10" name="Picture 9"/>
            <p:cNvPicPr>
              <a:picLocks noChangeAspect="1"/>
            </p:cNvPicPr>
            <p:nvPr/>
          </p:nvPicPr>
          <p:blipFill>
            <a:blip r:embed="rId4"/>
            <a:stretch>
              <a:fillRect/>
            </a:stretch>
          </p:blipFill>
          <p:spPr>
            <a:xfrm>
              <a:off x="330200" y="4800600"/>
              <a:ext cx="8813800" cy="1676400"/>
            </a:xfrm>
            <a:prstGeom prst="rect">
              <a:avLst/>
            </a:prstGeom>
          </p:spPr>
        </p:pic>
        <p:sp>
          <p:nvSpPr>
            <p:cNvPr id="6" name="Rectangle 5"/>
            <p:cNvSpPr/>
            <p:nvPr/>
          </p:nvSpPr>
          <p:spPr>
            <a:xfrm>
              <a:off x="2209800" y="4800600"/>
              <a:ext cx="1066800" cy="1676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315200" y="4800600"/>
              <a:ext cx="1676400" cy="1676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930071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rtlCol="0">
            <a:normAutofit/>
          </a:bodyPr>
          <a:lstStyle/>
          <a:p>
            <a:pPr fontAlgn="auto">
              <a:spcAft>
                <a:spcPts val="0"/>
              </a:spcAft>
              <a:defRPr/>
            </a:pPr>
            <a:r>
              <a:rPr lang="en-US" dirty="0" smtClean="0"/>
              <a:t>Introduction</a:t>
            </a:r>
          </a:p>
        </p:txBody>
      </p:sp>
      <p:sp>
        <p:nvSpPr>
          <p:cNvPr id="1030" name="Content Placeholder 2"/>
          <p:cNvSpPr>
            <a:spLocks noGrp="1"/>
          </p:cNvSpPr>
          <p:nvPr>
            <p:ph idx="1"/>
          </p:nvPr>
        </p:nvSpPr>
        <p:spPr>
          <a:xfrm>
            <a:off x="304800" y="640230"/>
            <a:ext cx="8229600" cy="5521514"/>
          </a:xfrm>
        </p:spPr>
        <p:txBody>
          <a:bodyPr/>
          <a:lstStyle/>
          <a:p>
            <a:endParaRPr lang="en-US" sz="2400" dirty="0" smtClean="0"/>
          </a:p>
          <a:p>
            <a:r>
              <a:rPr lang="en-US" sz="2400" dirty="0" smtClean="0"/>
              <a:t>Sparse Matrix-Vector Multiplication (</a:t>
            </a:r>
            <a:r>
              <a:rPr lang="en-US" sz="2400" dirty="0" err="1" smtClean="0"/>
              <a:t>SpMV</a:t>
            </a:r>
            <a:r>
              <a:rPr lang="en-US" sz="2400" dirty="0" smtClean="0"/>
              <a:t>)</a:t>
            </a:r>
          </a:p>
          <a:p>
            <a:pPr lvl="1"/>
            <a:r>
              <a:rPr lang="en-US" sz="2000" dirty="0" err="1" smtClean="0"/>
              <a:t>y</a:t>
            </a:r>
            <a:r>
              <a:rPr lang="en-US" sz="2000" dirty="0" smtClean="0"/>
              <a:t> = Ax, where A is a sparse matrix and </a:t>
            </a:r>
            <a:r>
              <a:rPr lang="en-US" sz="2000" dirty="0" err="1" smtClean="0"/>
              <a:t>x</a:t>
            </a:r>
            <a:r>
              <a:rPr lang="en-US" sz="2000" dirty="0" smtClean="0"/>
              <a:t> is a dense vector.</a:t>
            </a:r>
          </a:p>
          <a:p>
            <a:pPr lvl="1"/>
            <a:r>
              <a:rPr lang="en-US" sz="2000" dirty="0" smtClean="0"/>
              <a:t>Dominant cost when solving large-scale linear systems or eigenvalue problems in iterative methods.</a:t>
            </a:r>
          </a:p>
          <a:p>
            <a:pPr lvl="1"/>
            <a:endParaRPr lang="en-US" sz="2000" dirty="0" smtClean="0"/>
          </a:p>
          <a:p>
            <a:r>
              <a:rPr lang="en-US" sz="2400" dirty="0" smtClean="0"/>
              <a:t> Focus of much research</a:t>
            </a:r>
          </a:p>
          <a:p>
            <a:pPr lvl="1"/>
            <a:r>
              <a:rPr lang="en-US" sz="2000" dirty="0" smtClean="0"/>
              <a:t>Scientific Applications, e.g. finite element method</a:t>
            </a:r>
          </a:p>
          <a:p>
            <a:pPr lvl="1"/>
            <a:r>
              <a:rPr lang="en-US" sz="2000" dirty="0" smtClean="0"/>
              <a:t>Graph Mining algorithms</a:t>
            </a:r>
          </a:p>
          <a:p>
            <a:pPr lvl="2"/>
            <a:r>
              <a:rPr lang="en-US" sz="1800" dirty="0" err="1" smtClean="0"/>
              <a:t>PageRank</a:t>
            </a:r>
            <a:r>
              <a:rPr lang="en-US" sz="1800" dirty="0" smtClean="0"/>
              <a:t>, Random Walk with Restart, HITS</a:t>
            </a:r>
          </a:p>
          <a:p>
            <a:pPr lvl="1"/>
            <a:r>
              <a:rPr lang="en-US" sz="2000" dirty="0" smtClean="0"/>
              <a:t>Industrial Strength Efforts</a:t>
            </a:r>
          </a:p>
          <a:p>
            <a:pPr lvl="2"/>
            <a:r>
              <a:rPr lang="en-US" sz="1800" dirty="0" smtClean="0"/>
              <a:t>CPUs,  Clusters (e.g. </a:t>
            </a:r>
            <a:r>
              <a:rPr lang="en-US" sz="1800" dirty="0" err="1" smtClean="0"/>
              <a:t>Vuduc</a:t>
            </a:r>
            <a:r>
              <a:rPr lang="en-US" sz="1800" dirty="0" smtClean="0"/>
              <a:t>, </a:t>
            </a:r>
            <a:r>
              <a:rPr lang="en-US" sz="1800" dirty="0" err="1" smtClean="0"/>
              <a:t>Yelick</a:t>
            </a:r>
            <a:r>
              <a:rPr lang="en-US" sz="1800" dirty="0" smtClean="0"/>
              <a:t> et al 2009)</a:t>
            </a:r>
          </a:p>
          <a:p>
            <a:pPr lvl="2"/>
            <a:r>
              <a:rPr lang="en-US" sz="1800" b="1" dirty="0" smtClean="0"/>
              <a:t>GPUs (e.g. NVIDIA 2010)</a:t>
            </a:r>
          </a:p>
          <a:p>
            <a:pPr lvl="2">
              <a:buNone/>
            </a:pPr>
            <a:endParaRPr lang="en-US" sz="2000" dirty="0" smtClean="0"/>
          </a:p>
        </p:txBody>
      </p:sp>
    </p:spTree>
    <p:extLst>
      <p:ext uri="{BB962C8B-B14F-4D97-AF65-F5344CB8AC3E}">
        <p14:creationId xmlns:p14="http://schemas.microsoft.com/office/powerpoint/2010/main" val="32209098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bwMode="auto">
          <a:xfrm>
            <a:off x="457200" y="274638"/>
            <a:ext cx="82296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CN" sz="3600" dirty="0" smtClean="0">
                <a:latin typeface="+mj-lt"/>
                <a:ea typeface="+mj-ea"/>
                <a:cs typeface="+mj-cs"/>
              </a:rPr>
              <a:t>Random Walk with Restart</a:t>
            </a:r>
            <a:endParaRPr kumimoji="0" lang="zh-CN" altLang="en-US"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21506" name="Picture 2"/>
          <p:cNvPicPr>
            <a:picLocks noChangeAspect="1" noChangeArrowheads="1"/>
          </p:cNvPicPr>
          <p:nvPr/>
        </p:nvPicPr>
        <p:blipFill>
          <a:blip r:embed="rId3" cstate="print"/>
          <a:srcRect/>
          <a:stretch>
            <a:fillRect/>
          </a:stretch>
        </p:blipFill>
        <p:spPr bwMode="auto">
          <a:xfrm>
            <a:off x="533400" y="990600"/>
            <a:ext cx="3962400" cy="2887256"/>
          </a:xfrm>
          <a:prstGeom prst="rect">
            <a:avLst/>
          </a:prstGeom>
          <a:noFill/>
          <a:ln w="9525">
            <a:noFill/>
            <a:miter lim="800000"/>
            <a:headEnd/>
            <a:tailEnd/>
          </a:ln>
        </p:spPr>
      </p:pic>
      <p:pic>
        <p:nvPicPr>
          <p:cNvPr id="21507" name="Picture 3"/>
          <p:cNvPicPr>
            <a:picLocks noChangeAspect="1" noChangeArrowheads="1"/>
          </p:cNvPicPr>
          <p:nvPr/>
        </p:nvPicPr>
        <p:blipFill>
          <a:blip r:embed="rId4" cstate="print"/>
          <a:srcRect/>
          <a:stretch>
            <a:fillRect/>
          </a:stretch>
        </p:blipFill>
        <p:spPr bwMode="auto">
          <a:xfrm>
            <a:off x="4572000" y="990600"/>
            <a:ext cx="4075581" cy="2952750"/>
          </a:xfrm>
          <a:prstGeom prst="rect">
            <a:avLst/>
          </a:prstGeom>
          <a:noFill/>
          <a:ln w="9525">
            <a:noFill/>
            <a:miter lim="800000"/>
            <a:headEnd/>
            <a:tailEnd/>
          </a:ln>
        </p:spPr>
      </p:pic>
      <p:pic>
        <p:nvPicPr>
          <p:cNvPr id="21508" name="Picture 4"/>
          <p:cNvPicPr>
            <a:picLocks noChangeAspect="1" noChangeArrowheads="1"/>
          </p:cNvPicPr>
          <p:nvPr/>
        </p:nvPicPr>
        <p:blipFill>
          <a:blip r:embed="rId5" cstate="print"/>
          <a:srcRect/>
          <a:stretch>
            <a:fillRect/>
          </a:stretch>
        </p:blipFill>
        <p:spPr bwMode="auto">
          <a:xfrm>
            <a:off x="190500" y="4343400"/>
            <a:ext cx="8953500" cy="1697482"/>
          </a:xfrm>
          <a:prstGeom prst="rect">
            <a:avLst/>
          </a:prstGeom>
          <a:noFill/>
          <a:ln w="9525">
            <a:noFill/>
            <a:miter lim="800000"/>
            <a:headEnd/>
            <a:tailEnd/>
          </a:ln>
        </p:spPr>
      </p:pic>
      <p:sp>
        <p:nvSpPr>
          <p:cNvPr id="6" name="Rectangle 5"/>
          <p:cNvSpPr/>
          <p:nvPr/>
        </p:nvSpPr>
        <p:spPr>
          <a:xfrm>
            <a:off x="2209800" y="4343400"/>
            <a:ext cx="1066800" cy="1676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315200" y="4343400"/>
            <a:ext cx="1676400" cy="1676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86885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bwMode="auto">
          <a:xfrm>
            <a:off x="457200" y="274638"/>
            <a:ext cx="82296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CN" sz="3600" noProof="0" dirty="0" smtClean="0">
                <a:latin typeface="+mj-lt"/>
                <a:ea typeface="+mj-ea"/>
                <a:cs typeface="+mj-cs"/>
              </a:rPr>
              <a:t>HITS</a:t>
            </a:r>
            <a:endParaRPr kumimoji="0" lang="zh-CN" altLang="en-US"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22530" name="Picture 2"/>
          <p:cNvPicPr>
            <a:picLocks noChangeAspect="1" noChangeArrowheads="1"/>
          </p:cNvPicPr>
          <p:nvPr/>
        </p:nvPicPr>
        <p:blipFill>
          <a:blip r:embed="rId3" cstate="print"/>
          <a:srcRect/>
          <a:stretch>
            <a:fillRect/>
          </a:stretch>
        </p:blipFill>
        <p:spPr bwMode="auto">
          <a:xfrm>
            <a:off x="76200" y="990600"/>
            <a:ext cx="4327679" cy="3152775"/>
          </a:xfrm>
          <a:prstGeom prst="rect">
            <a:avLst/>
          </a:prstGeom>
          <a:noFill/>
          <a:ln w="9525">
            <a:noFill/>
            <a:miter lim="800000"/>
            <a:headEnd/>
            <a:tailEnd/>
          </a:ln>
        </p:spPr>
      </p:pic>
      <p:pic>
        <p:nvPicPr>
          <p:cNvPr id="22531" name="Picture 3"/>
          <p:cNvPicPr>
            <a:picLocks noChangeAspect="1" noChangeArrowheads="1"/>
          </p:cNvPicPr>
          <p:nvPr/>
        </p:nvPicPr>
        <p:blipFill>
          <a:blip r:embed="rId4" cstate="print"/>
          <a:srcRect/>
          <a:stretch>
            <a:fillRect/>
          </a:stretch>
        </p:blipFill>
        <p:spPr bwMode="auto">
          <a:xfrm>
            <a:off x="4495800" y="914400"/>
            <a:ext cx="4406311" cy="3219450"/>
          </a:xfrm>
          <a:prstGeom prst="rect">
            <a:avLst/>
          </a:prstGeom>
          <a:noFill/>
          <a:ln w="9525">
            <a:noFill/>
            <a:miter lim="800000"/>
            <a:headEnd/>
            <a:tailEnd/>
          </a:ln>
        </p:spPr>
      </p:pic>
      <p:pic>
        <p:nvPicPr>
          <p:cNvPr id="22532" name="Picture 4"/>
          <p:cNvPicPr>
            <a:picLocks noChangeAspect="1" noChangeArrowheads="1"/>
          </p:cNvPicPr>
          <p:nvPr/>
        </p:nvPicPr>
        <p:blipFill>
          <a:blip r:embed="rId5" cstate="print"/>
          <a:srcRect/>
          <a:stretch>
            <a:fillRect/>
          </a:stretch>
        </p:blipFill>
        <p:spPr bwMode="auto">
          <a:xfrm>
            <a:off x="201827" y="4419600"/>
            <a:ext cx="8789773" cy="1676400"/>
          </a:xfrm>
          <a:prstGeom prst="rect">
            <a:avLst/>
          </a:prstGeom>
          <a:noFill/>
          <a:ln w="9525">
            <a:noFill/>
            <a:miter lim="800000"/>
            <a:headEnd/>
            <a:tailEnd/>
          </a:ln>
        </p:spPr>
      </p:pic>
      <p:sp>
        <p:nvSpPr>
          <p:cNvPr id="6" name="Rectangle 5"/>
          <p:cNvSpPr/>
          <p:nvPr/>
        </p:nvSpPr>
        <p:spPr>
          <a:xfrm>
            <a:off x="2133600" y="4419600"/>
            <a:ext cx="1066800" cy="1676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62800" y="4419600"/>
            <a:ext cx="1676400" cy="1676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14642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rtlCol="0">
            <a:normAutofit fontScale="90000"/>
          </a:bodyPr>
          <a:lstStyle/>
          <a:p>
            <a:pPr fontAlgn="auto">
              <a:spcAft>
                <a:spcPts val="0"/>
              </a:spcAft>
              <a:defRPr/>
            </a:pPr>
            <a:r>
              <a:rPr lang="en-US" dirty="0" smtClean="0"/>
              <a:t>Limitations of Previous Work</a:t>
            </a:r>
          </a:p>
        </p:txBody>
      </p:sp>
      <p:sp>
        <p:nvSpPr>
          <p:cNvPr id="9219" name="Content Placeholder 4"/>
          <p:cNvSpPr>
            <a:spLocks noGrp="1"/>
          </p:cNvSpPr>
          <p:nvPr>
            <p:ph idx="1"/>
          </p:nvPr>
        </p:nvSpPr>
        <p:spPr>
          <a:xfrm>
            <a:off x="457200" y="990601"/>
            <a:ext cx="8229600" cy="3733800"/>
          </a:xfrm>
        </p:spPr>
        <p:txBody>
          <a:bodyPr/>
          <a:lstStyle/>
          <a:p>
            <a:r>
              <a:rPr lang="en-US" sz="2800" dirty="0" smtClean="0"/>
              <a:t>NVIDIA’s </a:t>
            </a:r>
            <a:r>
              <a:rPr lang="en-US" sz="2800" dirty="0" err="1" smtClean="0"/>
              <a:t>SpMV</a:t>
            </a:r>
            <a:r>
              <a:rPr lang="en-US" sz="2800" dirty="0" smtClean="0"/>
              <a:t> Library based on different storage formats of matrix A.</a:t>
            </a:r>
          </a:p>
          <a:p>
            <a:pPr lvl="1"/>
            <a:r>
              <a:rPr lang="en-US" sz="2400" dirty="0" smtClean="0"/>
              <a:t>CSR</a:t>
            </a:r>
          </a:p>
          <a:p>
            <a:pPr lvl="2"/>
            <a:r>
              <a:rPr lang="en-US" sz="2000" dirty="0" smtClean="0"/>
              <a:t>CSR kernel</a:t>
            </a:r>
          </a:p>
          <a:p>
            <a:pPr lvl="2"/>
            <a:r>
              <a:rPr lang="en-US" sz="2000" dirty="0" smtClean="0"/>
              <a:t>CSR-vector kernel</a:t>
            </a:r>
          </a:p>
          <a:p>
            <a:pPr lvl="2"/>
            <a:r>
              <a:rPr lang="en-US" sz="2000" dirty="0" smtClean="0"/>
              <a:t>Optimized CSR-vector </a:t>
            </a:r>
          </a:p>
          <a:p>
            <a:pPr lvl="2">
              <a:buFont typeface="Arial" charset="0"/>
              <a:buNone/>
            </a:pPr>
            <a:r>
              <a:rPr lang="en-US" sz="2000" dirty="0" smtClean="0"/>
              <a:t>	</a:t>
            </a:r>
            <a:r>
              <a:rPr lang="en-US" sz="2000" dirty="0" err="1" smtClean="0"/>
              <a:t>Baskaran</a:t>
            </a:r>
            <a:r>
              <a:rPr lang="en-US" sz="2000" dirty="0" smtClean="0"/>
              <a:t> et al.</a:t>
            </a:r>
          </a:p>
        </p:txBody>
      </p:sp>
      <p:pic>
        <p:nvPicPr>
          <p:cNvPr id="9220" name="Picture 3"/>
          <p:cNvPicPr>
            <a:picLocks noChangeAspect="1" noChangeArrowheads="1"/>
          </p:cNvPicPr>
          <p:nvPr/>
        </p:nvPicPr>
        <p:blipFill>
          <a:blip r:embed="rId3" cstate="print"/>
          <a:srcRect/>
          <a:stretch>
            <a:fillRect/>
          </a:stretch>
        </p:blipFill>
        <p:spPr bwMode="auto">
          <a:xfrm>
            <a:off x="4038600" y="1828800"/>
            <a:ext cx="4340225" cy="2762250"/>
          </a:xfrm>
          <a:prstGeom prst="rect">
            <a:avLst/>
          </a:prstGeom>
          <a:noFill/>
          <a:ln w="9525">
            <a:noFill/>
            <a:miter lim="800000"/>
            <a:headEnd/>
            <a:tailEnd/>
          </a:ln>
        </p:spPr>
      </p:pic>
      <p:sp>
        <p:nvSpPr>
          <p:cNvPr id="5" name="TextBox 4"/>
          <p:cNvSpPr txBox="1"/>
          <p:nvPr/>
        </p:nvSpPr>
        <p:spPr>
          <a:xfrm>
            <a:off x="1295400" y="4876800"/>
            <a:ext cx="7083991" cy="1200329"/>
          </a:xfrm>
          <a:prstGeom prst="rect">
            <a:avLst/>
          </a:prstGeom>
          <a:noFill/>
        </p:spPr>
        <p:txBody>
          <a:bodyPr wrap="none" rtlCol="0">
            <a:spAutoFit/>
          </a:bodyPr>
          <a:lstStyle/>
          <a:p>
            <a:r>
              <a:rPr lang="en-US" sz="2400" dirty="0" smtClean="0">
                <a:solidFill>
                  <a:srgbClr val="FF0000"/>
                </a:solidFill>
              </a:rPr>
              <a:t>CSR: Imbalanced workload amongst threads, non-</a:t>
            </a:r>
          </a:p>
          <a:p>
            <a:r>
              <a:rPr lang="en-US" sz="2400" dirty="0" smtClean="0">
                <a:solidFill>
                  <a:srgbClr val="FF0000"/>
                </a:solidFill>
              </a:rPr>
              <a:t>          coalesced memory accesses.</a:t>
            </a:r>
          </a:p>
          <a:p>
            <a:r>
              <a:rPr lang="en-US" sz="2400" dirty="0" smtClean="0">
                <a:solidFill>
                  <a:srgbClr val="FF0000"/>
                </a:solidFill>
              </a:rPr>
              <a:t>CSR-vector: many short rows, waste of threads</a:t>
            </a:r>
            <a:endParaRPr lang="en-US" sz="2400" dirty="0">
              <a:solidFill>
                <a:srgbClr val="FF0000"/>
              </a:solidFill>
            </a:endParaRPr>
          </a:p>
        </p:txBody>
      </p:sp>
    </p:spTree>
    <p:extLst>
      <p:ext uri="{BB962C8B-B14F-4D97-AF65-F5344CB8AC3E}">
        <p14:creationId xmlns:p14="http://schemas.microsoft.com/office/powerpoint/2010/main" val="34048284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457200" y="152400"/>
            <a:ext cx="8229600" cy="487362"/>
          </a:xfrm>
        </p:spPr>
        <p:txBody>
          <a:bodyPr rtlCol="0">
            <a:normAutofit fontScale="90000"/>
          </a:bodyPr>
          <a:lstStyle/>
          <a:p>
            <a:pPr fontAlgn="auto">
              <a:spcAft>
                <a:spcPts val="0"/>
              </a:spcAft>
              <a:defRPr/>
            </a:pPr>
            <a:r>
              <a:rPr lang="en-US" dirty="0" smtClean="0"/>
              <a:t>Limitation of Previous Work</a:t>
            </a:r>
          </a:p>
        </p:txBody>
      </p:sp>
      <p:sp>
        <p:nvSpPr>
          <p:cNvPr id="3" name="Content Placeholder 2"/>
          <p:cNvSpPr>
            <a:spLocks noGrp="1"/>
          </p:cNvSpPr>
          <p:nvPr>
            <p:ph idx="1"/>
          </p:nvPr>
        </p:nvSpPr>
        <p:spPr>
          <a:xfrm>
            <a:off x="228600" y="914400"/>
            <a:ext cx="4800600" cy="2590800"/>
          </a:xfrm>
        </p:spPr>
        <p:txBody>
          <a:bodyPr rtlCol="0">
            <a:normAutofit lnSpcReduction="10000"/>
          </a:bodyPr>
          <a:lstStyle/>
          <a:p>
            <a:pPr lvl="1" fontAlgn="auto">
              <a:spcAft>
                <a:spcPts val="0"/>
              </a:spcAft>
              <a:buFont typeface="Arial" pitchFamily="34" charset="0"/>
              <a:buChar char="–"/>
              <a:defRPr/>
            </a:pPr>
            <a:r>
              <a:rPr lang="en-US" sz="2400" dirty="0" smtClean="0"/>
              <a:t>COO kernel</a:t>
            </a:r>
          </a:p>
          <a:p>
            <a:pPr lvl="2" fontAlgn="auto">
              <a:spcAft>
                <a:spcPts val="0"/>
              </a:spcAft>
              <a:buFont typeface="Arial" pitchFamily="34" charset="0"/>
              <a:buChar char="•"/>
              <a:defRPr/>
            </a:pPr>
            <a:r>
              <a:rPr lang="en-US" sz="2000" dirty="0" smtClean="0"/>
              <a:t>Each warp works on one interval</a:t>
            </a:r>
          </a:p>
          <a:p>
            <a:pPr lvl="2" fontAlgn="auto">
              <a:spcAft>
                <a:spcPts val="0"/>
              </a:spcAft>
              <a:buFont typeface="Arial" pitchFamily="34" charset="0"/>
              <a:buChar char="•"/>
              <a:defRPr/>
            </a:pPr>
            <a:r>
              <a:rPr lang="en-US" sz="2000" dirty="0" smtClean="0"/>
              <a:t>Warps run in parallel</a:t>
            </a:r>
          </a:p>
          <a:p>
            <a:pPr lvl="2" fontAlgn="auto">
              <a:spcAft>
                <a:spcPts val="0"/>
              </a:spcAft>
              <a:buFont typeface="Arial" pitchFamily="34" charset="0"/>
              <a:buChar char="•"/>
              <a:defRPr/>
            </a:pPr>
            <a:r>
              <a:rPr lang="en-US" sz="2000" dirty="0" smtClean="0"/>
              <a:t>With in one warp, threads do binary reduction, need to check whether two operands are from the same row</a:t>
            </a:r>
          </a:p>
        </p:txBody>
      </p:sp>
      <p:pic>
        <p:nvPicPr>
          <p:cNvPr id="10244" name="Picture 2"/>
          <p:cNvPicPr>
            <a:picLocks noChangeAspect="1" noChangeArrowheads="1"/>
          </p:cNvPicPr>
          <p:nvPr/>
        </p:nvPicPr>
        <p:blipFill>
          <a:blip r:embed="rId3" cstate="print"/>
          <a:srcRect/>
          <a:stretch>
            <a:fillRect/>
          </a:stretch>
        </p:blipFill>
        <p:spPr bwMode="auto">
          <a:xfrm>
            <a:off x="4947762" y="990600"/>
            <a:ext cx="4196237" cy="2897188"/>
          </a:xfrm>
          <a:prstGeom prst="rect">
            <a:avLst/>
          </a:prstGeom>
          <a:noFill/>
          <a:ln w="9525">
            <a:noFill/>
            <a:miter lim="800000"/>
            <a:headEnd/>
            <a:tailEnd/>
          </a:ln>
        </p:spPr>
      </p:pic>
      <p:cxnSp>
        <p:nvCxnSpPr>
          <p:cNvPr id="7" name="Straight Connector 6"/>
          <p:cNvCxnSpPr/>
          <p:nvPr/>
        </p:nvCxnSpPr>
        <p:spPr>
          <a:xfrm rot="5400000">
            <a:off x="5715000" y="25146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7162800" y="25146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8763000" y="25146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248" name="TextBox 9"/>
          <p:cNvSpPr txBox="1">
            <a:spLocks noChangeArrowheads="1"/>
          </p:cNvSpPr>
          <p:nvPr/>
        </p:nvSpPr>
        <p:spPr bwMode="auto">
          <a:xfrm>
            <a:off x="6248400" y="2362200"/>
            <a:ext cx="788988" cy="369888"/>
          </a:xfrm>
          <a:prstGeom prst="rect">
            <a:avLst/>
          </a:prstGeom>
          <a:noFill/>
          <a:ln w="9525">
            <a:noFill/>
            <a:miter lim="800000"/>
            <a:headEnd/>
            <a:tailEnd/>
          </a:ln>
        </p:spPr>
        <p:txBody>
          <a:bodyPr wrap="none">
            <a:spAutoFit/>
          </a:bodyPr>
          <a:lstStyle/>
          <a:p>
            <a:r>
              <a:rPr lang="en-US" b="1" dirty="0">
                <a:latin typeface="Calibri" pitchFamily="34" charset="0"/>
              </a:rPr>
              <a:t>warp0</a:t>
            </a:r>
          </a:p>
        </p:txBody>
      </p:sp>
      <p:cxnSp>
        <p:nvCxnSpPr>
          <p:cNvPr id="18" name="Straight Arrow Connector 17"/>
          <p:cNvCxnSpPr/>
          <p:nvPr/>
        </p:nvCxnSpPr>
        <p:spPr>
          <a:xfrm rot="10800000">
            <a:off x="5867400" y="2516188"/>
            <a:ext cx="457200" cy="15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934200" y="2516188"/>
            <a:ext cx="381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51" name="TextBox 22"/>
          <p:cNvSpPr txBox="1">
            <a:spLocks noChangeArrowheads="1"/>
          </p:cNvSpPr>
          <p:nvPr/>
        </p:nvSpPr>
        <p:spPr bwMode="auto">
          <a:xfrm>
            <a:off x="7772400" y="2362200"/>
            <a:ext cx="788988" cy="369888"/>
          </a:xfrm>
          <a:prstGeom prst="rect">
            <a:avLst/>
          </a:prstGeom>
          <a:noFill/>
          <a:ln w="9525">
            <a:noFill/>
            <a:miter lim="800000"/>
            <a:headEnd/>
            <a:tailEnd/>
          </a:ln>
        </p:spPr>
        <p:txBody>
          <a:bodyPr>
            <a:spAutoFit/>
          </a:bodyPr>
          <a:lstStyle/>
          <a:p>
            <a:r>
              <a:rPr lang="en-US" b="1" dirty="0">
                <a:latin typeface="Calibri" pitchFamily="34" charset="0"/>
              </a:rPr>
              <a:t>warp1</a:t>
            </a:r>
          </a:p>
        </p:txBody>
      </p:sp>
      <p:cxnSp>
        <p:nvCxnSpPr>
          <p:cNvPr id="24" name="Straight Arrow Connector 23"/>
          <p:cNvCxnSpPr/>
          <p:nvPr/>
        </p:nvCxnSpPr>
        <p:spPr>
          <a:xfrm rot="10800000">
            <a:off x="7315200" y="2514600"/>
            <a:ext cx="457200" cy="15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8458200" y="2516188"/>
            <a:ext cx="457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371600" y="4648200"/>
            <a:ext cx="7393371" cy="461665"/>
          </a:xfrm>
          <a:prstGeom prst="rect">
            <a:avLst/>
          </a:prstGeom>
          <a:noFill/>
        </p:spPr>
        <p:txBody>
          <a:bodyPr wrap="none" rtlCol="0">
            <a:spAutoFit/>
          </a:bodyPr>
          <a:lstStyle/>
          <a:p>
            <a:r>
              <a:rPr lang="en-US" sz="2400" dirty="0" smtClean="0">
                <a:solidFill>
                  <a:srgbClr val="FF0000"/>
                </a:solidFill>
              </a:rPr>
              <a:t>COO: thread divergence, low thread level parallelism</a:t>
            </a:r>
            <a:endParaRPr lang="en-US" sz="2400" dirty="0">
              <a:solidFill>
                <a:srgbClr val="FF0000"/>
              </a:solidFill>
            </a:endParaRPr>
          </a:p>
        </p:txBody>
      </p:sp>
    </p:spTree>
    <p:extLst>
      <p:ext uri="{BB962C8B-B14F-4D97-AF65-F5344CB8AC3E}">
        <p14:creationId xmlns:p14="http://schemas.microsoft.com/office/powerpoint/2010/main" val="15659644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76200"/>
            <a:ext cx="8229600" cy="487362"/>
          </a:xfrm>
        </p:spPr>
        <p:txBody>
          <a:bodyPr rtlCol="0">
            <a:normAutofit fontScale="90000"/>
          </a:bodyPr>
          <a:lstStyle/>
          <a:p>
            <a:pPr fontAlgn="auto">
              <a:spcAft>
                <a:spcPts val="0"/>
              </a:spcAft>
              <a:defRPr/>
            </a:pPr>
            <a:r>
              <a:rPr lang="en-US" dirty="0" smtClean="0"/>
              <a:t>Limitation of Previous Work</a:t>
            </a:r>
          </a:p>
        </p:txBody>
      </p:sp>
      <p:sp>
        <p:nvSpPr>
          <p:cNvPr id="11266" name="Content Placeholder 2"/>
          <p:cNvSpPr>
            <a:spLocks noGrp="1"/>
          </p:cNvSpPr>
          <p:nvPr>
            <p:ph idx="1"/>
          </p:nvPr>
        </p:nvSpPr>
        <p:spPr>
          <a:xfrm>
            <a:off x="457200" y="838200"/>
            <a:ext cx="8229600" cy="2438400"/>
          </a:xfrm>
        </p:spPr>
        <p:txBody>
          <a:bodyPr/>
          <a:lstStyle/>
          <a:p>
            <a:pPr lvl="1"/>
            <a:r>
              <a:rPr lang="en-US" sz="2400" dirty="0" smtClean="0"/>
              <a:t>ELL kernel</a:t>
            </a:r>
          </a:p>
          <a:p>
            <a:pPr lvl="2"/>
            <a:r>
              <a:rPr lang="en-US" sz="2000" dirty="0" smtClean="0"/>
              <a:t>Requires row lengths are bounded by a small number k, 0s are padded if a row is shorter than k. </a:t>
            </a:r>
          </a:p>
          <a:p>
            <a:pPr lvl="2"/>
            <a:r>
              <a:rPr lang="en-US" sz="2000" dirty="0" smtClean="0"/>
              <a:t>Data and index matrices are stored in column major, each thread works on one row.</a:t>
            </a:r>
          </a:p>
          <a:p>
            <a:pPr lvl="2"/>
            <a:endParaRPr lang="en-US" sz="2000" dirty="0" smtClean="0"/>
          </a:p>
          <a:p>
            <a:pPr lvl="2"/>
            <a:endParaRPr lang="en-US" sz="2000" dirty="0" smtClean="0"/>
          </a:p>
          <a:p>
            <a:pPr lvl="2"/>
            <a:endParaRPr lang="en-US" sz="2000" dirty="0" smtClean="0"/>
          </a:p>
          <a:p>
            <a:pPr lvl="2"/>
            <a:endParaRPr lang="en-US" sz="2000" dirty="0" smtClean="0"/>
          </a:p>
          <a:p>
            <a:pPr lvl="2">
              <a:buNone/>
            </a:pPr>
            <a:endParaRPr lang="en-US" sz="2000" dirty="0" smtClean="0"/>
          </a:p>
          <a:p>
            <a:pPr lvl="1"/>
            <a:r>
              <a:rPr lang="en-US" sz="2400" dirty="0" smtClean="0"/>
              <a:t>HYB kernel: ELL + COO</a:t>
            </a:r>
          </a:p>
          <a:p>
            <a:pPr lvl="2"/>
            <a:endParaRPr lang="en-US" sz="2000" dirty="0" smtClean="0"/>
          </a:p>
        </p:txBody>
      </p:sp>
      <p:pic>
        <p:nvPicPr>
          <p:cNvPr id="17410" name="Picture 2"/>
          <p:cNvPicPr>
            <a:picLocks noChangeAspect="1" noChangeArrowheads="1"/>
          </p:cNvPicPr>
          <p:nvPr/>
        </p:nvPicPr>
        <p:blipFill>
          <a:blip r:embed="rId3" cstate="print"/>
          <a:srcRect/>
          <a:stretch>
            <a:fillRect/>
          </a:stretch>
        </p:blipFill>
        <p:spPr bwMode="auto">
          <a:xfrm>
            <a:off x="1722120" y="2743200"/>
            <a:ext cx="1859280" cy="1143000"/>
          </a:xfrm>
          <a:prstGeom prst="rect">
            <a:avLst/>
          </a:prstGeom>
          <a:noFill/>
          <a:ln w="9525">
            <a:noFill/>
            <a:miter lim="800000"/>
            <a:headEnd/>
            <a:tailEnd/>
          </a:ln>
        </p:spPr>
      </p:pic>
      <p:pic>
        <p:nvPicPr>
          <p:cNvPr id="17411" name="Picture 3"/>
          <p:cNvPicPr>
            <a:picLocks noChangeAspect="1" noChangeArrowheads="1"/>
          </p:cNvPicPr>
          <p:nvPr/>
        </p:nvPicPr>
        <p:blipFill>
          <a:blip r:embed="rId4" cstate="print"/>
          <a:srcRect/>
          <a:stretch>
            <a:fillRect/>
          </a:stretch>
        </p:blipFill>
        <p:spPr bwMode="auto">
          <a:xfrm>
            <a:off x="3810000" y="2743200"/>
            <a:ext cx="1902443" cy="1143000"/>
          </a:xfrm>
          <a:prstGeom prst="rect">
            <a:avLst/>
          </a:prstGeom>
          <a:noFill/>
          <a:ln w="9525">
            <a:noFill/>
            <a:miter lim="800000"/>
            <a:headEnd/>
            <a:tailEnd/>
          </a:ln>
        </p:spPr>
      </p:pic>
      <p:pic>
        <p:nvPicPr>
          <p:cNvPr id="17412" name="Picture 4"/>
          <p:cNvPicPr>
            <a:picLocks noChangeAspect="1" noChangeArrowheads="1"/>
          </p:cNvPicPr>
          <p:nvPr/>
        </p:nvPicPr>
        <p:blipFill>
          <a:blip r:embed="rId5" cstate="print"/>
          <a:srcRect/>
          <a:stretch>
            <a:fillRect/>
          </a:stretch>
        </p:blipFill>
        <p:spPr bwMode="auto">
          <a:xfrm>
            <a:off x="5913120" y="2743200"/>
            <a:ext cx="2240280" cy="1143000"/>
          </a:xfrm>
          <a:prstGeom prst="rect">
            <a:avLst/>
          </a:prstGeom>
          <a:noFill/>
          <a:ln w="9525">
            <a:noFill/>
            <a:miter lim="800000"/>
            <a:headEnd/>
            <a:tailEnd/>
          </a:ln>
        </p:spPr>
      </p:pic>
      <p:sp>
        <p:nvSpPr>
          <p:cNvPr id="9" name="TextBox 8"/>
          <p:cNvSpPr txBox="1"/>
          <p:nvPr/>
        </p:nvSpPr>
        <p:spPr>
          <a:xfrm>
            <a:off x="990600" y="3962400"/>
            <a:ext cx="4671472" cy="461665"/>
          </a:xfrm>
          <a:prstGeom prst="rect">
            <a:avLst/>
          </a:prstGeom>
          <a:noFill/>
        </p:spPr>
        <p:txBody>
          <a:bodyPr wrap="none" rtlCol="0">
            <a:spAutoFit/>
          </a:bodyPr>
          <a:lstStyle/>
          <a:p>
            <a:r>
              <a:rPr lang="en-US" sz="2400" dirty="0" smtClean="0">
                <a:solidFill>
                  <a:srgbClr val="FF0000"/>
                </a:solidFill>
              </a:rPr>
              <a:t>ELL: long rows can’t be bounded</a:t>
            </a:r>
            <a:endParaRPr lang="en-US" sz="2400" dirty="0">
              <a:solidFill>
                <a:srgbClr val="FF0000"/>
              </a:solidFill>
            </a:endParaRPr>
          </a:p>
        </p:txBody>
      </p:sp>
      <p:sp>
        <p:nvSpPr>
          <p:cNvPr id="10" name="TextBox 9"/>
          <p:cNvSpPr txBox="1"/>
          <p:nvPr/>
        </p:nvSpPr>
        <p:spPr>
          <a:xfrm>
            <a:off x="990600" y="4876800"/>
            <a:ext cx="7890109" cy="1200329"/>
          </a:xfrm>
          <a:prstGeom prst="rect">
            <a:avLst/>
          </a:prstGeom>
          <a:noFill/>
        </p:spPr>
        <p:txBody>
          <a:bodyPr wrap="none" rtlCol="0">
            <a:spAutoFit/>
          </a:bodyPr>
          <a:lstStyle/>
          <a:p>
            <a:r>
              <a:rPr lang="en-US" sz="2400" dirty="0" smtClean="0">
                <a:solidFill>
                  <a:srgbClr val="FF0000"/>
                </a:solidFill>
              </a:rPr>
              <a:t>HYB: ELL part only covers small amount of computation,</a:t>
            </a:r>
          </a:p>
          <a:p>
            <a:r>
              <a:rPr lang="en-US" sz="2400" dirty="0" smtClean="0">
                <a:solidFill>
                  <a:srgbClr val="FF0000"/>
                </a:solidFill>
              </a:rPr>
              <a:t>         COO part is slow, increasing the ratio of ELL part </a:t>
            </a:r>
          </a:p>
          <a:p>
            <a:r>
              <a:rPr lang="en-US" sz="2400" dirty="0" smtClean="0">
                <a:solidFill>
                  <a:srgbClr val="FF0000"/>
                </a:solidFill>
              </a:rPr>
              <a:t>          introduces memory overhead. </a:t>
            </a:r>
            <a:endParaRPr lang="en-US" sz="2400" dirty="0">
              <a:solidFill>
                <a:srgbClr val="FF0000"/>
              </a:solidFill>
            </a:endParaRPr>
          </a:p>
        </p:txBody>
      </p:sp>
    </p:spTree>
    <p:extLst>
      <p:ext uri="{BB962C8B-B14F-4D97-AF65-F5344CB8AC3E}">
        <p14:creationId xmlns:p14="http://schemas.microsoft.com/office/powerpoint/2010/main" val="2104153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2657"/>
            <a:ext cx="8229600" cy="868362"/>
          </a:xfrm>
        </p:spPr>
        <p:txBody>
          <a:bodyPr/>
          <a:lstStyle/>
          <a:p>
            <a:r>
              <a:rPr lang="en-US" dirty="0" smtClean="0"/>
              <a:t>Why GPUs?</a:t>
            </a:r>
            <a:endParaRPr lang="en-US" dirty="0"/>
          </a:p>
        </p:txBody>
      </p:sp>
      <p:sp>
        <p:nvSpPr>
          <p:cNvPr id="3" name="Content Placeholder 2"/>
          <p:cNvSpPr>
            <a:spLocks noGrp="1"/>
          </p:cNvSpPr>
          <p:nvPr>
            <p:ph idx="1"/>
          </p:nvPr>
        </p:nvSpPr>
        <p:spPr>
          <a:xfrm>
            <a:off x="213210" y="1447800"/>
            <a:ext cx="4130596" cy="5181600"/>
          </a:xfrm>
        </p:spPr>
        <p:txBody>
          <a:bodyPr/>
          <a:lstStyle/>
          <a:p>
            <a:r>
              <a:rPr lang="en-US" sz="2400" dirty="0" smtClean="0"/>
              <a:t>High Performance</a:t>
            </a:r>
          </a:p>
          <a:p>
            <a:pPr lvl="1"/>
            <a:r>
              <a:rPr lang="en-US" sz="2200" dirty="0"/>
              <a:t>GPU is 10x faster</a:t>
            </a:r>
          </a:p>
          <a:p>
            <a:r>
              <a:rPr lang="en-US" sz="2400" dirty="0"/>
              <a:t>High Memory Bandwidth</a:t>
            </a:r>
          </a:p>
          <a:p>
            <a:pPr lvl="1"/>
            <a:r>
              <a:rPr lang="en-US" sz="2200" dirty="0"/>
              <a:t>180 GB/s </a:t>
            </a:r>
            <a:r>
              <a:rPr lang="en-US" sz="2200" dirty="0" err="1"/>
              <a:t>v.s</a:t>
            </a:r>
            <a:r>
              <a:rPr lang="en-US" sz="2200" dirty="0"/>
              <a:t>. &lt;40 GB/s</a:t>
            </a:r>
          </a:p>
          <a:p>
            <a:r>
              <a:rPr lang="en-US" sz="2400" dirty="0"/>
              <a:t>High Productivity</a:t>
            </a:r>
          </a:p>
          <a:p>
            <a:pPr lvl="1"/>
            <a:r>
              <a:rPr lang="en-US" sz="2200" dirty="0"/>
              <a:t>CUDA (now) vs. OpenGL (before) </a:t>
            </a:r>
          </a:p>
        </p:txBody>
      </p:sp>
      <p:pic>
        <p:nvPicPr>
          <p:cNvPr id="4" name="Picture 3" descr="gpgpu-peak performanc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0990" y="1447800"/>
            <a:ext cx="4093010" cy="3291163"/>
          </a:xfrm>
          <a:prstGeom prst="rect">
            <a:avLst/>
          </a:prstGeom>
        </p:spPr>
      </p:pic>
      <p:pic>
        <p:nvPicPr>
          <p:cNvPr id="5" name="Picture 4" descr="CPU_vs_GPU_bandwidt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6040" y="1447800"/>
            <a:ext cx="3934904" cy="3310522"/>
          </a:xfrm>
          <a:prstGeom prst="rect">
            <a:avLst/>
          </a:prstGeom>
        </p:spPr>
      </p:pic>
      <p:cxnSp>
        <p:nvCxnSpPr>
          <p:cNvPr id="9" name="Straight Connector 8"/>
          <p:cNvCxnSpPr/>
          <p:nvPr/>
        </p:nvCxnSpPr>
        <p:spPr>
          <a:xfrm flipV="1">
            <a:off x="4733450" y="3435070"/>
            <a:ext cx="0" cy="1096044"/>
          </a:xfrm>
          <a:prstGeom prst="line">
            <a:avLst/>
          </a:prstGeom>
          <a:ln w="38100">
            <a:solidFill>
              <a:srgbClr val="000000"/>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197317" y="3008018"/>
            <a:ext cx="1119718" cy="369332"/>
          </a:xfrm>
          <a:prstGeom prst="rect">
            <a:avLst/>
          </a:prstGeom>
          <a:noFill/>
        </p:spPr>
        <p:txBody>
          <a:bodyPr wrap="none" rtlCol="0">
            <a:spAutoFit/>
          </a:bodyPr>
          <a:lstStyle/>
          <a:p>
            <a:r>
              <a:rPr lang="en-US" b="1" dirty="0" smtClean="0"/>
              <a:t>GFLOPS</a:t>
            </a:r>
            <a:endParaRPr lang="en-US" b="1" dirty="0"/>
          </a:p>
        </p:txBody>
      </p:sp>
      <p:cxnSp>
        <p:nvCxnSpPr>
          <p:cNvPr id="13" name="Straight Arrow Connector 12"/>
          <p:cNvCxnSpPr/>
          <p:nvPr/>
        </p:nvCxnSpPr>
        <p:spPr>
          <a:xfrm flipV="1">
            <a:off x="4733450" y="1774927"/>
            <a:ext cx="0" cy="1154424"/>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383346" y="3004214"/>
            <a:ext cx="700207" cy="369332"/>
          </a:xfrm>
          <a:prstGeom prst="rect">
            <a:avLst/>
          </a:prstGeom>
          <a:noFill/>
        </p:spPr>
        <p:txBody>
          <a:bodyPr wrap="none" rtlCol="0">
            <a:spAutoFit/>
          </a:bodyPr>
          <a:lstStyle/>
          <a:p>
            <a:r>
              <a:rPr lang="en-US" b="1" dirty="0" smtClean="0"/>
              <a:t>GB/s</a:t>
            </a:r>
            <a:endParaRPr lang="en-US" b="1" dirty="0"/>
          </a:p>
        </p:txBody>
      </p:sp>
      <p:sp>
        <p:nvSpPr>
          <p:cNvPr id="15" name="TextBox 14"/>
          <p:cNvSpPr txBox="1"/>
          <p:nvPr/>
        </p:nvSpPr>
        <p:spPr>
          <a:xfrm>
            <a:off x="5050990" y="5029149"/>
            <a:ext cx="3819939" cy="369332"/>
          </a:xfrm>
          <a:prstGeom prst="rect">
            <a:avLst/>
          </a:prstGeom>
          <a:noFill/>
        </p:spPr>
        <p:txBody>
          <a:bodyPr wrap="none" rtlCol="0">
            <a:spAutoFit/>
          </a:bodyPr>
          <a:lstStyle/>
          <a:p>
            <a:r>
              <a:rPr lang="pl-PL" dirty="0" smtClean="0"/>
              <a:t>[ Source: www</a:t>
            </a:r>
            <a:r>
              <a:rPr lang="pl-PL" dirty="0"/>
              <a:t>-</a:t>
            </a:r>
            <a:r>
              <a:rPr lang="pl-PL" dirty="0" err="1"/>
              <a:t>sop.inria.fr</a:t>
            </a:r>
            <a:r>
              <a:rPr lang="pl-PL" dirty="0"/>
              <a:t>/</a:t>
            </a:r>
            <a:r>
              <a:rPr lang="pl-PL" dirty="0" err="1" smtClean="0"/>
              <a:t>nachos</a:t>
            </a:r>
            <a:r>
              <a:rPr lang="pl-PL" dirty="0" smtClean="0"/>
              <a:t> ]</a:t>
            </a:r>
            <a:endParaRPr lang="en-US" dirty="0"/>
          </a:p>
        </p:txBody>
      </p:sp>
    </p:spTree>
    <p:extLst>
      <p:ext uri="{BB962C8B-B14F-4D97-AF65-F5344CB8AC3E}">
        <p14:creationId xmlns:p14="http://schemas.microsoft.com/office/powerpoint/2010/main" val="381863658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7607"/>
            <a:ext cx="8229600" cy="639762"/>
          </a:xfrm>
        </p:spPr>
        <p:txBody>
          <a:bodyPr rtlCol="0">
            <a:normAutofit/>
          </a:bodyPr>
          <a:lstStyle/>
          <a:p>
            <a:pPr fontAlgn="auto">
              <a:spcAft>
                <a:spcPts val="0"/>
              </a:spcAft>
              <a:defRPr/>
            </a:pPr>
            <a:r>
              <a:rPr lang="en-US" dirty="0" smtClean="0"/>
              <a:t>Problem Statement and Challenges</a:t>
            </a:r>
          </a:p>
        </p:txBody>
      </p:sp>
      <p:sp>
        <p:nvSpPr>
          <p:cNvPr id="5123" name="Content Placeholder 2"/>
          <p:cNvSpPr>
            <a:spLocks noGrp="1"/>
          </p:cNvSpPr>
          <p:nvPr>
            <p:ph idx="1"/>
          </p:nvPr>
        </p:nvSpPr>
        <p:spPr>
          <a:xfrm>
            <a:off x="197442" y="993608"/>
            <a:ext cx="8461312" cy="6365847"/>
          </a:xfrm>
        </p:spPr>
        <p:txBody>
          <a:bodyPr/>
          <a:lstStyle/>
          <a:p>
            <a:r>
              <a:rPr lang="en-US" sz="2200" dirty="0" smtClean="0"/>
              <a:t>Can </a:t>
            </a:r>
            <a:r>
              <a:rPr lang="en-US" sz="2200" dirty="0"/>
              <a:t>we </a:t>
            </a:r>
            <a:r>
              <a:rPr lang="en-US" sz="2200" dirty="0" smtClean="0"/>
              <a:t>improve upon industrial </a:t>
            </a:r>
            <a:r>
              <a:rPr lang="en-US" sz="2200" dirty="0"/>
              <a:t>strength  efforts for </a:t>
            </a:r>
            <a:r>
              <a:rPr lang="en-US" sz="2200" dirty="0" smtClean="0"/>
              <a:t>computing </a:t>
            </a:r>
            <a:r>
              <a:rPr lang="en-US" sz="2200" dirty="0" err="1" smtClean="0"/>
              <a:t>SpMV</a:t>
            </a:r>
            <a:r>
              <a:rPr lang="en-US" sz="2200" dirty="0" smtClean="0"/>
              <a:t> on </a:t>
            </a:r>
            <a:r>
              <a:rPr lang="en-US" sz="2200" dirty="0"/>
              <a:t>matrices representing </a:t>
            </a:r>
            <a:r>
              <a:rPr lang="en-US" sz="2200" dirty="0" smtClean="0"/>
              <a:t>large power-law graphs on GPU?</a:t>
            </a:r>
            <a:endParaRPr lang="en-US" sz="2200" dirty="0"/>
          </a:p>
          <a:p>
            <a:pPr lvl="1"/>
            <a:r>
              <a:rPr lang="en-US" sz="2000" dirty="0"/>
              <a:t>Does it yield end-to-end improvements in graph mining application (e.g. PageRank) </a:t>
            </a:r>
            <a:r>
              <a:rPr lang="en-US" sz="2000" dirty="0" smtClean="0"/>
              <a:t>?</a:t>
            </a:r>
          </a:p>
          <a:p>
            <a:pPr lvl="1"/>
            <a:endParaRPr lang="en-US" dirty="0" smtClean="0"/>
          </a:p>
          <a:p>
            <a:r>
              <a:rPr lang="en-US" sz="2400" dirty="0" smtClean="0"/>
              <a:t>Challenges</a:t>
            </a:r>
          </a:p>
          <a:p>
            <a:pPr lvl="1"/>
            <a:r>
              <a:rPr lang="en-US" sz="2000" dirty="0" smtClean="0"/>
              <a:t>Need to balance load</a:t>
            </a:r>
          </a:p>
          <a:p>
            <a:pPr lvl="2"/>
            <a:r>
              <a:rPr lang="en-US" sz="1800" dirty="0" smtClean="0"/>
              <a:t>Power-law nature of graphs</a:t>
            </a:r>
          </a:p>
          <a:p>
            <a:pPr lvl="1"/>
            <a:r>
              <a:rPr lang="en-US" sz="2000" dirty="0" smtClean="0"/>
              <a:t>Need to coalesce memory access</a:t>
            </a:r>
            <a:endParaRPr lang="en-US" sz="1800" dirty="0" smtClean="0"/>
          </a:p>
          <a:p>
            <a:pPr lvl="1"/>
            <a:r>
              <a:rPr lang="en-US" sz="2000" dirty="0" smtClean="0"/>
              <a:t>Need to avoid conditional divergence</a:t>
            </a:r>
          </a:p>
          <a:p>
            <a:pPr lvl="2"/>
            <a:r>
              <a:rPr lang="en-US" sz="1800" dirty="0" smtClean="0"/>
              <a:t>SIMD architecture prefers the threads follow</a:t>
            </a:r>
          </a:p>
          <a:p>
            <a:pPr marL="914400" lvl="2" indent="0">
              <a:buNone/>
            </a:pPr>
            <a:r>
              <a:rPr lang="en-US" sz="1800" dirty="0"/>
              <a:t> </a:t>
            </a:r>
            <a:r>
              <a:rPr lang="en-US" sz="1800" dirty="0" smtClean="0"/>
              <a:t>   identical control flow in branching instructions.</a:t>
            </a:r>
            <a:endParaRPr lang="en-US" sz="1800" dirty="0"/>
          </a:p>
          <a:p>
            <a:pPr lvl="1"/>
            <a:r>
              <a:rPr lang="en-US" sz="2000" dirty="0" smtClean="0"/>
              <a:t>Need to handle large matrices</a:t>
            </a:r>
            <a:endParaRPr lang="en-US" sz="1800" dirty="0" smtClean="0"/>
          </a:p>
          <a:p>
            <a:pPr lvl="1">
              <a:buNone/>
            </a:pPr>
            <a:endParaRPr lang="en-US" sz="2400" dirty="0" smtClean="0"/>
          </a:p>
        </p:txBody>
      </p:sp>
      <p:pic>
        <p:nvPicPr>
          <p:cNvPr id="3" name="Picture 2" descr="Long_tai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6928" y="2686651"/>
            <a:ext cx="3371500" cy="1753180"/>
          </a:xfrm>
          <a:prstGeom prst="rect">
            <a:avLst/>
          </a:prstGeom>
        </p:spPr>
      </p:pic>
      <p:sp>
        <p:nvSpPr>
          <p:cNvPr id="4" name="TextBox 3"/>
          <p:cNvSpPr txBox="1"/>
          <p:nvPr/>
        </p:nvSpPr>
        <p:spPr>
          <a:xfrm>
            <a:off x="6696099" y="4439831"/>
            <a:ext cx="1565490" cy="369332"/>
          </a:xfrm>
          <a:prstGeom prst="rect">
            <a:avLst/>
          </a:prstGeom>
          <a:noFill/>
        </p:spPr>
        <p:txBody>
          <a:bodyPr wrap="none" rtlCol="0">
            <a:spAutoFit/>
          </a:bodyPr>
          <a:lstStyle/>
          <a:p>
            <a:r>
              <a:rPr lang="en-US" dirty="0" smtClean="0"/>
              <a:t>Graph Nodes</a:t>
            </a:r>
            <a:endParaRPr lang="en-US" dirty="0"/>
          </a:p>
        </p:txBody>
      </p:sp>
      <p:sp>
        <p:nvSpPr>
          <p:cNvPr id="5" name="TextBox 4"/>
          <p:cNvSpPr txBox="1"/>
          <p:nvPr/>
        </p:nvSpPr>
        <p:spPr>
          <a:xfrm>
            <a:off x="4872345" y="3321897"/>
            <a:ext cx="914583" cy="369332"/>
          </a:xfrm>
          <a:prstGeom prst="rect">
            <a:avLst/>
          </a:prstGeom>
          <a:noFill/>
        </p:spPr>
        <p:txBody>
          <a:bodyPr wrap="none" rtlCol="0">
            <a:spAutoFit/>
          </a:bodyPr>
          <a:lstStyle/>
          <a:p>
            <a:r>
              <a:rPr lang="en-US" dirty="0" smtClean="0"/>
              <a:t>Degree</a:t>
            </a:r>
            <a:endParaRPr lang="en-US" dirty="0"/>
          </a:p>
        </p:txBody>
      </p:sp>
      <p:sp>
        <p:nvSpPr>
          <p:cNvPr id="6" name="TextBox 5"/>
          <p:cNvSpPr txBox="1"/>
          <p:nvPr/>
        </p:nvSpPr>
        <p:spPr>
          <a:xfrm>
            <a:off x="6338099" y="4854437"/>
            <a:ext cx="2320655" cy="369332"/>
          </a:xfrm>
          <a:prstGeom prst="rect">
            <a:avLst/>
          </a:prstGeom>
          <a:noFill/>
        </p:spPr>
        <p:txBody>
          <a:bodyPr wrap="none" rtlCol="0">
            <a:spAutoFit/>
          </a:bodyPr>
          <a:lstStyle/>
          <a:p>
            <a:r>
              <a:rPr lang="en-US" dirty="0" smtClean="0"/>
              <a:t>[ Source: Wikipedia ]</a:t>
            </a:r>
            <a:endParaRPr lang="en-US" dirty="0"/>
          </a:p>
        </p:txBody>
      </p:sp>
    </p:spTree>
    <p:extLst>
      <p:ext uri="{BB962C8B-B14F-4D97-AF65-F5344CB8AC3E}">
        <p14:creationId xmlns:p14="http://schemas.microsoft.com/office/powerpoint/2010/main" val="5369400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rtlCol="0">
            <a:normAutofit/>
          </a:bodyPr>
          <a:lstStyle/>
          <a:p>
            <a:pPr fontAlgn="auto">
              <a:spcAft>
                <a:spcPts val="0"/>
              </a:spcAft>
              <a:defRPr/>
            </a:pPr>
            <a:r>
              <a:rPr lang="en-US" dirty="0"/>
              <a:t>Background: CUDA Architecture</a:t>
            </a:r>
          </a:p>
        </p:txBody>
      </p:sp>
      <p:sp>
        <p:nvSpPr>
          <p:cNvPr id="6147" name="Content Placeholder 2"/>
          <p:cNvSpPr>
            <a:spLocks noGrp="1"/>
          </p:cNvSpPr>
          <p:nvPr>
            <p:ph idx="1"/>
          </p:nvPr>
        </p:nvSpPr>
        <p:spPr>
          <a:xfrm>
            <a:off x="457200" y="1066800"/>
            <a:ext cx="4495800" cy="4724400"/>
          </a:xfrm>
        </p:spPr>
        <p:txBody>
          <a:bodyPr/>
          <a:lstStyle/>
          <a:p>
            <a:r>
              <a:rPr lang="en-US" sz="2800" dirty="0" smtClean="0"/>
              <a:t>Programming Model (logical hierarchy):</a:t>
            </a:r>
          </a:p>
          <a:p>
            <a:pPr lvl="1"/>
            <a:r>
              <a:rPr lang="en-US" sz="2400" dirty="0" smtClean="0"/>
              <a:t>Grid</a:t>
            </a:r>
          </a:p>
          <a:p>
            <a:pPr lvl="1"/>
            <a:r>
              <a:rPr lang="en-US" sz="2400" dirty="0" smtClean="0"/>
              <a:t>Block</a:t>
            </a:r>
          </a:p>
          <a:p>
            <a:pPr lvl="1"/>
            <a:r>
              <a:rPr lang="en-US" sz="2400" dirty="0" smtClean="0"/>
              <a:t>Thread</a:t>
            </a:r>
          </a:p>
          <a:p>
            <a:pPr lvl="1"/>
            <a:r>
              <a:rPr lang="en-US" sz="2400" dirty="0" smtClean="0"/>
              <a:t>Kernel</a:t>
            </a:r>
          </a:p>
        </p:txBody>
      </p:sp>
      <p:pic>
        <p:nvPicPr>
          <p:cNvPr id="6148" name="Picture 2"/>
          <p:cNvPicPr>
            <a:picLocks noChangeAspect="1" noChangeArrowheads="1"/>
          </p:cNvPicPr>
          <p:nvPr/>
        </p:nvPicPr>
        <p:blipFill>
          <a:blip r:embed="rId3" cstate="print"/>
          <a:srcRect/>
          <a:stretch>
            <a:fillRect/>
          </a:stretch>
        </p:blipFill>
        <p:spPr bwMode="auto">
          <a:xfrm>
            <a:off x="5029200" y="1215296"/>
            <a:ext cx="3779838" cy="4876800"/>
          </a:xfrm>
          <a:prstGeom prst="rect">
            <a:avLst/>
          </a:prstGeom>
          <a:noFill/>
          <a:ln w="9525">
            <a:noFill/>
            <a:miter lim="800000"/>
            <a:headEnd/>
            <a:tailEnd/>
          </a:ln>
        </p:spPr>
      </p:pic>
      <p:sp>
        <p:nvSpPr>
          <p:cNvPr id="5" name="TextBox 4"/>
          <p:cNvSpPr txBox="1"/>
          <p:nvPr/>
        </p:nvSpPr>
        <p:spPr>
          <a:xfrm>
            <a:off x="4953000" y="6088192"/>
            <a:ext cx="3509307" cy="369332"/>
          </a:xfrm>
          <a:prstGeom prst="rect">
            <a:avLst/>
          </a:prstGeom>
          <a:noFill/>
        </p:spPr>
        <p:txBody>
          <a:bodyPr wrap="none" rtlCol="0">
            <a:spAutoFit/>
          </a:bodyPr>
          <a:lstStyle/>
          <a:p>
            <a:r>
              <a:rPr lang="en-US" dirty="0" smtClean="0"/>
              <a:t>[ Source: NVIDIA CUDA guide ]</a:t>
            </a:r>
            <a:endParaRPr lang="en-US" dirty="0"/>
          </a:p>
        </p:txBody>
      </p:sp>
    </p:spTree>
    <p:extLst>
      <p:ext uri="{BB962C8B-B14F-4D97-AF65-F5344CB8AC3E}">
        <p14:creationId xmlns:p14="http://schemas.microsoft.com/office/powerpoint/2010/main" val="20552565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152400" y="990600"/>
            <a:ext cx="5029200" cy="5638800"/>
          </a:xfrm>
        </p:spPr>
        <p:txBody>
          <a:bodyPr/>
          <a:lstStyle/>
          <a:p>
            <a:r>
              <a:rPr lang="en-US" sz="2400" dirty="0" smtClean="0"/>
              <a:t>Hardware (Physical):</a:t>
            </a:r>
          </a:p>
          <a:p>
            <a:pPr lvl="1"/>
            <a:r>
              <a:rPr lang="en-US" sz="2000" dirty="0" smtClean="0"/>
              <a:t>A set of multiprocessors</a:t>
            </a:r>
          </a:p>
          <a:p>
            <a:pPr lvl="1"/>
            <a:r>
              <a:rPr lang="en-US" sz="2000" dirty="0" smtClean="0"/>
              <a:t>A warp = 32 threads, concurrently run the same instructions</a:t>
            </a:r>
          </a:p>
          <a:p>
            <a:pPr lvl="1"/>
            <a:r>
              <a:rPr lang="en-US" sz="2000" dirty="0" smtClean="0"/>
              <a:t>Conditional divergence</a:t>
            </a:r>
          </a:p>
          <a:p>
            <a:pPr lvl="2"/>
            <a:r>
              <a:rPr lang="en-US" sz="1800" dirty="0"/>
              <a:t>P</a:t>
            </a:r>
            <a:r>
              <a:rPr lang="en-US" sz="1800" dirty="0" smtClean="0"/>
              <a:t>arallel threads should follow identical control flow to avoid performance penalty.</a:t>
            </a:r>
          </a:p>
          <a:p>
            <a:pPr fontAlgn="auto">
              <a:spcAft>
                <a:spcPts val="0"/>
              </a:spcAft>
              <a:buFont typeface="Arial" pitchFamily="34" charset="0"/>
              <a:buChar char="•"/>
              <a:defRPr/>
            </a:pPr>
            <a:r>
              <a:rPr lang="en-US" sz="2400" dirty="0" smtClean="0"/>
              <a:t>Memory System</a:t>
            </a:r>
          </a:p>
          <a:p>
            <a:pPr lvl="1" fontAlgn="auto">
              <a:spcAft>
                <a:spcPts val="0"/>
              </a:spcAft>
              <a:buFont typeface="Arial" pitchFamily="34" charset="0"/>
              <a:buChar char="–"/>
              <a:defRPr/>
            </a:pPr>
            <a:r>
              <a:rPr lang="en-US" sz="2000" dirty="0" smtClean="0"/>
              <a:t>Global memory: coalescing</a:t>
            </a:r>
          </a:p>
          <a:p>
            <a:pPr lvl="1" fontAlgn="auto">
              <a:spcAft>
                <a:spcPts val="0"/>
              </a:spcAft>
              <a:buFont typeface="Arial" pitchFamily="34" charset="0"/>
              <a:buChar char="–"/>
              <a:defRPr/>
            </a:pPr>
            <a:r>
              <a:rPr lang="en-US" sz="2000" dirty="0" smtClean="0"/>
              <a:t>Texture cache</a:t>
            </a:r>
          </a:p>
          <a:p>
            <a:pPr lvl="2" fontAlgn="auto">
              <a:spcAft>
                <a:spcPts val="0"/>
              </a:spcAft>
              <a:buFont typeface="Arial" pitchFamily="34" charset="0"/>
              <a:buChar char="•"/>
              <a:defRPr/>
            </a:pPr>
            <a:r>
              <a:rPr lang="en-US" sz="2000" dirty="0" smtClean="0"/>
              <a:t>6~8KB texture cache per multiprocessor</a:t>
            </a:r>
            <a:endParaRPr lang="en-US" sz="2400" dirty="0" smtClean="0"/>
          </a:p>
          <a:p>
            <a:pPr lvl="1"/>
            <a:endParaRPr lang="en-US" sz="2400" dirty="0" smtClean="0"/>
          </a:p>
        </p:txBody>
      </p:sp>
      <p:pic>
        <p:nvPicPr>
          <p:cNvPr id="7171" name="Picture 3" descr="hardware.png"/>
          <p:cNvPicPr>
            <a:picLocks noChangeAspect="1"/>
          </p:cNvPicPr>
          <p:nvPr/>
        </p:nvPicPr>
        <p:blipFill>
          <a:blip r:embed="rId3" cstate="print"/>
          <a:srcRect/>
          <a:stretch>
            <a:fillRect/>
          </a:stretch>
        </p:blipFill>
        <p:spPr bwMode="auto">
          <a:xfrm>
            <a:off x="5257800" y="1066800"/>
            <a:ext cx="3695700" cy="4648200"/>
          </a:xfrm>
          <a:prstGeom prst="rect">
            <a:avLst/>
          </a:prstGeom>
          <a:noFill/>
          <a:ln w="9525">
            <a:noFill/>
            <a:miter lim="800000"/>
            <a:headEnd/>
            <a:tailEnd/>
          </a:ln>
        </p:spPr>
      </p:pic>
      <p:sp>
        <p:nvSpPr>
          <p:cNvPr id="5" name="Title 1"/>
          <p:cNvSpPr>
            <a:spLocks noGrp="1"/>
          </p:cNvSpPr>
          <p:nvPr>
            <p:ph type="title"/>
          </p:nvPr>
        </p:nvSpPr>
        <p:spPr>
          <a:xfrm>
            <a:off x="457200" y="152400"/>
            <a:ext cx="8229600" cy="914400"/>
          </a:xfrm>
        </p:spPr>
        <p:txBody>
          <a:bodyPr rtlCol="0">
            <a:noAutofit/>
          </a:bodyPr>
          <a:lstStyle/>
          <a:p>
            <a:pPr fontAlgn="auto">
              <a:spcAft>
                <a:spcPts val="0"/>
              </a:spcAft>
              <a:defRPr/>
            </a:pPr>
            <a:r>
              <a:rPr lang="en-US" dirty="0" smtClean="0"/>
              <a:t>Background: CUDA Architecture</a:t>
            </a:r>
          </a:p>
        </p:txBody>
      </p:sp>
      <p:sp>
        <p:nvSpPr>
          <p:cNvPr id="7" name="TextBox 6"/>
          <p:cNvSpPr txBox="1"/>
          <p:nvPr/>
        </p:nvSpPr>
        <p:spPr>
          <a:xfrm>
            <a:off x="5181600" y="5718860"/>
            <a:ext cx="3509307" cy="369332"/>
          </a:xfrm>
          <a:prstGeom prst="rect">
            <a:avLst/>
          </a:prstGeom>
          <a:noFill/>
        </p:spPr>
        <p:txBody>
          <a:bodyPr wrap="none" rtlCol="0">
            <a:spAutoFit/>
          </a:bodyPr>
          <a:lstStyle/>
          <a:p>
            <a:r>
              <a:rPr lang="en-US" dirty="0" smtClean="0"/>
              <a:t>[ Source: NVIDIA CUDA guide ]</a:t>
            </a:r>
            <a:endParaRPr lang="en-US" dirty="0"/>
          </a:p>
        </p:txBody>
      </p:sp>
    </p:spTree>
    <p:extLst>
      <p:ext uri="{BB962C8B-B14F-4D97-AF65-F5344CB8AC3E}">
        <p14:creationId xmlns:p14="http://schemas.microsoft.com/office/powerpoint/2010/main" val="16091203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rtlCol="0">
            <a:normAutofit/>
          </a:bodyPr>
          <a:lstStyle/>
          <a:p>
            <a:pPr fontAlgn="auto">
              <a:spcAft>
                <a:spcPts val="0"/>
              </a:spcAft>
              <a:defRPr/>
            </a:pPr>
            <a:r>
              <a:rPr lang="en-US" dirty="0" smtClean="0"/>
              <a:t>Outline</a:t>
            </a:r>
          </a:p>
        </p:txBody>
      </p:sp>
      <p:sp>
        <p:nvSpPr>
          <p:cNvPr id="3" name="Content Placeholder 2"/>
          <p:cNvSpPr>
            <a:spLocks noGrp="1"/>
          </p:cNvSpPr>
          <p:nvPr>
            <p:ph idx="1"/>
          </p:nvPr>
        </p:nvSpPr>
        <p:spPr>
          <a:xfrm>
            <a:off x="457200" y="1066800"/>
            <a:ext cx="8229600" cy="5059363"/>
          </a:xfrm>
        </p:spPr>
        <p:txBody>
          <a:bodyPr rtlCol="0">
            <a:normAutofit/>
          </a:bodyPr>
          <a:lstStyle/>
          <a:p>
            <a:pPr fontAlgn="auto">
              <a:spcAft>
                <a:spcPts val="0"/>
              </a:spcAft>
              <a:buFont typeface="Arial" pitchFamily="34" charset="0"/>
              <a:buChar char="•"/>
              <a:defRPr/>
            </a:pPr>
            <a:r>
              <a:rPr lang="en-US" dirty="0"/>
              <a:t>Motivation and Background</a:t>
            </a:r>
          </a:p>
          <a:p>
            <a:pPr fontAlgn="auto">
              <a:spcAft>
                <a:spcPts val="0"/>
              </a:spcAft>
              <a:buFont typeface="Arial" pitchFamily="34" charset="0"/>
              <a:buChar char="•"/>
              <a:defRPr/>
            </a:pPr>
            <a:r>
              <a:rPr lang="en-US" b="1" dirty="0"/>
              <a:t>Single- and Multi- GPU </a:t>
            </a:r>
            <a:r>
              <a:rPr lang="en-US" b="1" dirty="0" err="1" smtClean="0"/>
              <a:t>SpMV</a:t>
            </a:r>
            <a:r>
              <a:rPr lang="en-US" b="1" dirty="0" smtClean="0"/>
              <a:t> Optimizations</a:t>
            </a:r>
            <a:endParaRPr lang="en-US" b="1" dirty="0"/>
          </a:p>
          <a:p>
            <a:pPr fontAlgn="auto">
              <a:spcAft>
                <a:spcPts val="0"/>
              </a:spcAft>
              <a:buFont typeface="Arial" pitchFamily="34" charset="0"/>
              <a:buChar char="•"/>
              <a:defRPr/>
            </a:pPr>
            <a:r>
              <a:rPr lang="en-US" dirty="0"/>
              <a:t>Automatic Parameter Tuning and Performance </a:t>
            </a:r>
            <a:r>
              <a:rPr lang="en-US" dirty="0" smtClean="0"/>
              <a:t>Modeling</a:t>
            </a:r>
            <a:endParaRPr lang="en-US" dirty="0"/>
          </a:p>
          <a:p>
            <a:pPr fontAlgn="auto">
              <a:spcAft>
                <a:spcPts val="0"/>
              </a:spcAft>
              <a:buFont typeface="Arial" pitchFamily="34" charset="0"/>
              <a:buChar char="•"/>
              <a:defRPr/>
            </a:pPr>
            <a:r>
              <a:rPr lang="en-US" dirty="0" smtClean="0"/>
              <a:t>Conclusions</a:t>
            </a:r>
          </a:p>
        </p:txBody>
      </p:sp>
    </p:spTree>
    <p:extLst>
      <p:ext uri="{BB962C8B-B14F-4D97-AF65-F5344CB8AC3E}">
        <p14:creationId xmlns:p14="http://schemas.microsoft.com/office/powerpoint/2010/main" val="4302462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458200" cy="914400"/>
          </a:xfrm>
        </p:spPr>
        <p:txBody>
          <a:bodyPr/>
          <a:lstStyle/>
          <a:p>
            <a:r>
              <a:rPr lang="en-US" dirty="0" smtClean="0"/>
              <a:t>Single GPU Optimizations I</a:t>
            </a:r>
            <a:endParaRPr lang="en-US" dirty="0"/>
          </a:p>
        </p:txBody>
      </p:sp>
      <p:sp>
        <p:nvSpPr>
          <p:cNvPr id="3" name="Content Placeholder 2"/>
          <p:cNvSpPr>
            <a:spLocks noGrp="1"/>
          </p:cNvSpPr>
          <p:nvPr>
            <p:ph idx="1"/>
          </p:nvPr>
        </p:nvSpPr>
        <p:spPr>
          <a:xfrm>
            <a:off x="228600" y="838200"/>
            <a:ext cx="8686800" cy="5562600"/>
          </a:xfrm>
        </p:spPr>
        <p:txBody>
          <a:bodyPr/>
          <a:lstStyle/>
          <a:p>
            <a:r>
              <a:rPr lang="en-US" sz="2000" dirty="0" smtClean="0"/>
              <a:t>Problem I: Row accesses random values in vector x -- bad locality.</a:t>
            </a:r>
          </a:p>
          <a:p>
            <a:r>
              <a:rPr lang="en-US" sz="2000" dirty="0" smtClean="0"/>
              <a:t>Solution: Tiling matrix A and vector x by texture cache.</a:t>
            </a:r>
          </a:p>
          <a:p>
            <a:pPr lvl="1"/>
            <a:endParaRPr lang="en-US" sz="2400" dirty="0" smtClean="0"/>
          </a:p>
          <a:p>
            <a:pPr lvl="1"/>
            <a:endParaRPr lang="en-US" sz="2400" dirty="0" smtClean="0"/>
          </a:p>
          <a:p>
            <a:pPr marL="0" indent="0">
              <a:buNone/>
            </a:pPr>
            <a:endParaRPr lang="en-US" sz="2400" dirty="0"/>
          </a:p>
          <a:p>
            <a:pPr marL="0" indent="0">
              <a:buNone/>
            </a:pPr>
            <a:endParaRPr lang="en-US" sz="2000" dirty="0" smtClean="0"/>
          </a:p>
          <a:p>
            <a:pPr>
              <a:lnSpc>
                <a:spcPct val="150000"/>
              </a:lnSpc>
            </a:pPr>
            <a:r>
              <a:rPr lang="en-US" sz="2000" dirty="0" smtClean="0"/>
              <a:t>Problem II: Full tiling is not always beneficial (power-law)</a:t>
            </a:r>
          </a:p>
          <a:p>
            <a:r>
              <a:rPr lang="en-US" sz="2000" dirty="0" smtClean="0"/>
              <a:t>Solution: Partially tiling (parameterized), reorder by column length.</a:t>
            </a:r>
          </a:p>
        </p:txBody>
      </p:sp>
      <p:pic>
        <p:nvPicPr>
          <p:cNvPr id="4" name="Picture 3" descr="tilemv.png"/>
          <p:cNvPicPr>
            <a:picLocks noChangeAspect="1"/>
          </p:cNvPicPr>
          <p:nvPr/>
        </p:nvPicPr>
        <p:blipFill>
          <a:blip r:embed="rId3" cstate="print"/>
          <a:stretch>
            <a:fillRect/>
          </a:stretch>
        </p:blipFill>
        <p:spPr>
          <a:xfrm>
            <a:off x="767788" y="1660355"/>
            <a:ext cx="2895600" cy="1638928"/>
          </a:xfrm>
          <a:prstGeom prst="rect">
            <a:avLst/>
          </a:prstGeom>
        </p:spPr>
      </p:pic>
      <p:sp>
        <p:nvSpPr>
          <p:cNvPr id="5" name="Rectangle 4"/>
          <p:cNvSpPr/>
          <p:nvPr/>
        </p:nvSpPr>
        <p:spPr>
          <a:xfrm>
            <a:off x="4151750" y="2346123"/>
            <a:ext cx="4572000" cy="923330"/>
          </a:xfrm>
          <a:prstGeom prst="rect">
            <a:avLst/>
          </a:prstGeom>
        </p:spPr>
        <p:txBody>
          <a:bodyPr>
            <a:spAutoFit/>
          </a:bodyPr>
          <a:lstStyle/>
          <a:p>
            <a:r>
              <a:rPr lang="en-US" dirty="0" smtClean="0"/>
              <a:t>Texture cache size was not available</a:t>
            </a:r>
          </a:p>
          <a:p>
            <a:r>
              <a:rPr lang="en-US" dirty="0" smtClean="0"/>
              <a:t>Estimated to be 250 KB (=64,000 columns)</a:t>
            </a:r>
          </a:p>
          <a:p>
            <a:r>
              <a:rPr lang="en-US" dirty="0" smtClean="0"/>
              <a:t>Note entire X cannot fit on texture cache</a:t>
            </a:r>
          </a:p>
        </p:txBody>
      </p:sp>
      <p:grpSp>
        <p:nvGrpSpPr>
          <p:cNvPr id="6" name="Group 5"/>
          <p:cNvGrpSpPr/>
          <p:nvPr/>
        </p:nvGrpSpPr>
        <p:grpSpPr>
          <a:xfrm>
            <a:off x="574950" y="4341218"/>
            <a:ext cx="7763456" cy="2147308"/>
            <a:chOff x="304800" y="3733800"/>
            <a:chExt cx="8458200" cy="2465294"/>
          </a:xfrm>
        </p:grpSpPr>
        <p:pic>
          <p:nvPicPr>
            <p:cNvPr id="7" name="Picture 6" descr="matrix.png"/>
            <p:cNvPicPr>
              <a:picLocks noChangeAspect="1"/>
            </p:cNvPicPr>
            <p:nvPr/>
          </p:nvPicPr>
          <p:blipFill>
            <a:blip r:embed="rId4" cstate="print"/>
            <a:stretch>
              <a:fillRect/>
            </a:stretch>
          </p:blipFill>
          <p:spPr>
            <a:xfrm>
              <a:off x="304800" y="3733800"/>
              <a:ext cx="2819400" cy="2443288"/>
            </a:xfrm>
            <a:prstGeom prst="rect">
              <a:avLst/>
            </a:prstGeom>
          </p:spPr>
        </p:pic>
        <p:pic>
          <p:nvPicPr>
            <p:cNvPr id="8" name="Picture 7" descr="order-col.png"/>
            <p:cNvPicPr>
              <a:picLocks noChangeAspect="1"/>
            </p:cNvPicPr>
            <p:nvPr/>
          </p:nvPicPr>
          <p:blipFill>
            <a:blip r:embed="rId5" cstate="print"/>
            <a:stretch>
              <a:fillRect/>
            </a:stretch>
          </p:blipFill>
          <p:spPr>
            <a:xfrm>
              <a:off x="3048000" y="3733800"/>
              <a:ext cx="2895600" cy="2465294"/>
            </a:xfrm>
            <a:prstGeom prst="rect">
              <a:avLst/>
            </a:prstGeom>
          </p:spPr>
        </p:pic>
        <p:pic>
          <p:nvPicPr>
            <p:cNvPr id="9" name="Picture 8" descr="tiling.png"/>
            <p:cNvPicPr>
              <a:picLocks noChangeAspect="1"/>
            </p:cNvPicPr>
            <p:nvPr/>
          </p:nvPicPr>
          <p:blipFill>
            <a:blip r:embed="rId6" cstate="print"/>
            <a:stretch>
              <a:fillRect/>
            </a:stretch>
          </p:blipFill>
          <p:spPr>
            <a:xfrm>
              <a:off x="5867400" y="3733800"/>
              <a:ext cx="2895600" cy="2438400"/>
            </a:xfrm>
            <a:prstGeom prst="rect">
              <a:avLst/>
            </a:prstGeom>
          </p:spPr>
        </p:pic>
      </p:grpSp>
    </p:spTree>
    <p:extLst>
      <p:ext uri="{BB962C8B-B14F-4D97-AF65-F5344CB8AC3E}">
        <p14:creationId xmlns:p14="http://schemas.microsoft.com/office/powerpoint/2010/main" val="35353591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dmrl">
  <a:themeElements>
    <a:clrScheme name="ismb-asu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smb-asur">
      <a:majorFont>
        <a:latin typeface="Book Antiqua"/>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smb-asu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smb-asu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smb-asu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smb-asu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smb-asu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smb-asu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smb-asu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smb-asu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smb-asu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smb-asu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smb-asu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smb-asu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dmrl.thmx</Template>
  <TotalTime>1041</TotalTime>
  <Words>4406</Words>
  <Application>Microsoft Macintosh PowerPoint</Application>
  <PresentationFormat>On-screen Show (4:3)</PresentationFormat>
  <Paragraphs>334</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dmrl</vt:lpstr>
      <vt:lpstr>Fast Sparse Matrix-Vector Multiplication on GPUs: Implications for Graph Mining</vt:lpstr>
      <vt:lpstr>Outline</vt:lpstr>
      <vt:lpstr>Introduction</vt:lpstr>
      <vt:lpstr>Why GPUs?</vt:lpstr>
      <vt:lpstr>Problem Statement and Challenges</vt:lpstr>
      <vt:lpstr>Background: CUDA Architecture</vt:lpstr>
      <vt:lpstr>Background: CUDA Architecture</vt:lpstr>
      <vt:lpstr>Outline</vt:lpstr>
      <vt:lpstr>Single GPU Optimizations I</vt:lpstr>
      <vt:lpstr>Single GPU Optimizations II</vt:lpstr>
      <vt:lpstr>Empirical Results on NVIDIA Tesla GPU</vt:lpstr>
      <vt:lpstr>PowerPoint Presentation</vt:lpstr>
      <vt:lpstr>Multi-GPU SpMV</vt:lpstr>
      <vt:lpstr>Outline</vt:lpstr>
      <vt:lpstr>Automatic Parameter Tuning</vt:lpstr>
      <vt:lpstr>Automatic Parameter Tuning</vt:lpstr>
      <vt:lpstr>Automatic Parameter Tuning</vt:lpstr>
      <vt:lpstr>Outline</vt:lpstr>
      <vt:lpstr>Take Home Messages</vt:lpstr>
      <vt:lpstr>PowerPoint Presentation</vt:lpstr>
      <vt:lpstr>Backup slides</vt:lpstr>
      <vt:lpstr>PowerPoint Presentation</vt:lpstr>
      <vt:lpstr>Performance Prediction</vt:lpstr>
      <vt:lpstr>Dataset</vt:lpstr>
      <vt:lpstr>Hardware Details</vt:lpstr>
      <vt:lpstr>Sorting Cost</vt:lpstr>
      <vt:lpstr>Parameter search space pruning for workload size</vt:lpstr>
      <vt:lpstr>PowerPoint Presentation</vt:lpstr>
      <vt:lpstr>PowerPoint Presentation</vt:lpstr>
      <vt:lpstr>PowerPoint Presentation</vt:lpstr>
      <vt:lpstr>PowerPoint Presentation</vt:lpstr>
      <vt:lpstr>Limitations of Previous Work</vt:lpstr>
      <vt:lpstr>Limitation of Previous Work</vt:lpstr>
      <vt:lpstr>Limitation of Previous Work</vt:lpstr>
    </vt:vector>
  </TitlesOfParts>
  <Company>Ohio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Fast Sparse Matrix-Vector Multiplication on GPUs: Implications for Graph Mining</dc:title>
  <dc:creator>Xintian Yang</dc:creator>
  <cp:lastModifiedBy>Xintian Yang</cp:lastModifiedBy>
  <cp:revision>152</cp:revision>
  <cp:lastPrinted>2011-09-01T16:25:38Z</cp:lastPrinted>
  <dcterms:created xsi:type="dcterms:W3CDTF">2011-08-20T19:59:29Z</dcterms:created>
  <dcterms:modified xsi:type="dcterms:W3CDTF">2011-09-01T21:15:27Z</dcterms:modified>
</cp:coreProperties>
</file>