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257" r:id="rId3"/>
    <p:sldId id="292" r:id="rId4"/>
    <p:sldId id="293" r:id="rId5"/>
    <p:sldId id="302" r:id="rId6"/>
    <p:sldId id="295" r:id="rId7"/>
    <p:sldId id="258" r:id="rId8"/>
    <p:sldId id="259" r:id="rId9"/>
    <p:sldId id="260" r:id="rId10"/>
    <p:sldId id="261" r:id="rId11"/>
    <p:sldId id="262" r:id="rId12"/>
    <p:sldId id="263" r:id="rId13"/>
    <p:sldId id="303" r:id="rId14"/>
    <p:sldId id="288" r:id="rId15"/>
    <p:sldId id="264" r:id="rId16"/>
    <p:sldId id="304" r:id="rId17"/>
    <p:sldId id="300" r:id="rId18"/>
    <p:sldId id="305" r:id="rId19"/>
    <p:sldId id="290" r:id="rId20"/>
    <p:sldId id="265" r:id="rId21"/>
    <p:sldId id="267" r:id="rId22"/>
    <p:sldId id="268" r:id="rId23"/>
    <p:sldId id="270" r:id="rId24"/>
    <p:sldId id="306" r:id="rId25"/>
    <p:sldId id="272" r:id="rId26"/>
    <p:sldId id="273" r:id="rId27"/>
    <p:sldId id="307" r:id="rId28"/>
    <p:sldId id="275" r:id="rId29"/>
    <p:sldId id="276" r:id="rId30"/>
    <p:sldId id="277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301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09" autoAdjust="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vnak\My%20Documents\My%20Work\Privacy\social-recommendations\Camera_ready\CPlots\Wiki_CN\wiki_CN_all_eps.xlsb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vnak\My%20Documents\My%20Work\Privacy\social-recommendations\Camera_ready\CPlots\Twitter_CN\twitter_CN_all_eps.xlsb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vnak\My%20Documents\My%20Work\Privacy\social-recommendations\Camera_ready\CPlots\Wiki_CN\wiki_CN_all_eps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vnak\My%20Documents\My%20Work\Privacy\social-recommendations\Camera_ready\CPlots\Twitter_CN\twitter_CN_all_eps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2754139136903695"/>
          <c:y val="4.4129212854494823E-2"/>
          <c:w val="0.735758508457659"/>
          <c:h val="0.73825649722051834"/>
        </c:manualLayout>
      </c:layout>
      <c:scatterChart>
        <c:scatterStyle val="smoothMarker"/>
        <c:ser>
          <c:idx val="0"/>
          <c:order val="0"/>
          <c:tx>
            <c:strRef>
              <c:f>Chart_data!$F$1</c:f>
              <c:strCache>
                <c:ptCount val="1"/>
                <c:pt idx="0">
                  <c:v>Exponential ε  = 0.5</c:v>
                </c:pt>
              </c:strCache>
            </c:strRef>
          </c:tx>
          <c:spPr>
            <a:ln w="57150" cap="rnd" cmpd="sng">
              <a:solidFill>
                <a:srgbClr val="008000"/>
              </a:solidFill>
              <a:prstDash val="solid"/>
              <a:round/>
            </a:ln>
          </c:spPr>
          <c:marker>
            <c:symbol val="none"/>
          </c:marker>
          <c:xVal>
            <c:numRef>
              <c:f>Chart_data!$E$2:$E$102</c:f>
              <c:numCache>
                <c:formatCode>0.00</c:formatCode>
                <c:ptCount val="101"/>
                <c:pt idx="0" formatCode="0.000">
                  <c:v>0</c:v>
                </c:pt>
                <c:pt idx="1">
                  <c:v>1.0000000000000033E-2</c:v>
                </c:pt>
                <c:pt idx="2">
                  <c:v>2.0000000000000052E-2</c:v>
                </c:pt>
                <c:pt idx="3">
                  <c:v>3.0000000000000065E-2</c:v>
                </c:pt>
                <c:pt idx="4">
                  <c:v>4.0000000000000112E-2</c:v>
                </c:pt>
                <c:pt idx="5">
                  <c:v>5.0000000000000107E-2</c:v>
                </c:pt>
                <c:pt idx="6">
                  <c:v>6.0000000000000143E-2</c:v>
                </c:pt>
                <c:pt idx="7">
                  <c:v>7.0000000000000034E-2</c:v>
                </c:pt>
                <c:pt idx="8">
                  <c:v>8.0000000000000224E-2</c:v>
                </c:pt>
                <c:pt idx="9">
                  <c:v>9.0000000000000066E-2</c:v>
                </c:pt>
                <c:pt idx="10">
                  <c:v>0.10000000000000003</c:v>
                </c:pt>
                <c:pt idx="11">
                  <c:v>0.10999999999999999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0.15000000000000024</c:v>
                </c:pt>
                <c:pt idx="16">
                  <c:v>0.16000000000000031</c:v>
                </c:pt>
                <c:pt idx="17">
                  <c:v>0.17</c:v>
                </c:pt>
                <c:pt idx="18">
                  <c:v>0.18000000000000024</c:v>
                </c:pt>
                <c:pt idx="19">
                  <c:v>0.19000000000000034</c:v>
                </c:pt>
                <c:pt idx="20">
                  <c:v>0.20000000000000004</c:v>
                </c:pt>
                <c:pt idx="21">
                  <c:v>0.21000000000000021</c:v>
                </c:pt>
                <c:pt idx="22">
                  <c:v>0.22000000000000036</c:v>
                </c:pt>
                <c:pt idx="23">
                  <c:v>0.23000000000000009</c:v>
                </c:pt>
                <c:pt idx="24">
                  <c:v>0.24000000000000021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0.29000000000000031</c:v>
                </c:pt>
                <c:pt idx="30">
                  <c:v>0.30000000000000032</c:v>
                </c:pt>
                <c:pt idx="31">
                  <c:v>0.31000000000000089</c:v>
                </c:pt>
                <c:pt idx="32">
                  <c:v>0.32000000000000101</c:v>
                </c:pt>
                <c:pt idx="33">
                  <c:v>0.33000000000000113</c:v>
                </c:pt>
                <c:pt idx="34">
                  <c:v>0.34000000000000091</c:v>
                </c:pt>
                <c:pt idx="35">
                  <c:v>0.35000000000000031</c:v>
                </c:pt>
                <c:pt idx="36">
                  <c:v>0.36000000000000032</c:v>
                </c:pt>
                <c:pt idx="37">
                  <c:v>0.37000000000000038</c:v>
                </c:pt>
                <c:pt idx="38">
                  <c:v>0.38000000000000106</c:v>
                </c:pt>
                <c:pt idx="39">
                  <c:v>0.39000000000000107</c:v>
                </c:pt>
                <c:pt idx="40">
                  <c:v>0.4000000000000003</c:v>
                </c:pt>
                <c:pt idx="41">
                  <c:v>0.41000000000000031</c:v>
                </c:pt>
                <c:pt idx="42">
                  <c:v>0.42000000000000032</c:v>
                </c:pt>
                <c:pt idx="43">
                  <c:v>0.43000000000000038</c:v>
                </c:pt>
                <c:pt idx="44">
                  <c:v>0.44000000000000078</c:v>
                </c:pt>
                <c:pt idx="45">
                  <c:v>0.45000000000000034</c:v>
                </c:pt>
                <c:pt idx="46">
                  <c:v>0.4600000000000003</c:v>
                </c:pt>
                <c:pt idx="47">
                  <c:v>0.47000000000000031</c:v>
                </c:pt>
                <c:pt idx="48">
                  <c:v>0.48000000000000032</c:v>
                </c:pt>
                <c:pt idx="49">
                  <c:v>0.49000000000000032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0.5400000000000007</c:v>
                </c:pt>
                <c:pt idx="55">
                  <c:v>0.5500000000000006</c:v>
                </c:pt>
                <c:pt idx="56">
                  <c:v>0.56000000000000061</c:v>
                </c:pt>
                <c:pt idx="57">
                  <c:v>0.57000000000000062</c:v>
                </c:pt>
                <c:pt idx="58">
                  <c:v>0.58000000000000063</c:v>
                </c:pt>
                <c:pt idx="59">
                  <c:v>0.59000000000000064</c:v>
                </c:pt>
                <c:pt idx="60">
                  <c:v>0.60000000000000064</c:v>
                </c:pt>
                <c:pt idx="61">
                  <c:v>0.61000000000000065</c:v>
                </c:pt>
                <c:pt idx="62">
                  <c:v>0.62000000000000188</c:v>
                </c:pt>
                <c:pt idx="63">
                  <c:v>0.63000000000000211</c:v>
                </c:pt>
                <c:pt idx="64">
                  <c:v>0.64000000000000212</c:v>
                </c:pt>
                <c:pt idx="65">
                  <c:v>0.65000000000000224</c:v>
                </c:pt>
                <c:pt idx="66">
                  <c:v>0.66000000000000236</c:v>
                </c:pt>
                <c:pt idx="67">
                  <c:v>0.67000000000000226</c:v>
                </c:pt>
                <c:pt idx="68">
                  <c:v>0.68000000000000194</c:v>
                </c:pt>
                <c:pt idx="69">
                  <c:v>0.69000000000000206</c:v>
                </c:pt>
                <c:pt idx="70">
                  <c:v>0.70000000000000062</c:v>
                </c:pt>
                <c:pt idx="71">
                  <c:v>0.71000000000000063</c:v>
                </c:pt>
                <c:pt idx="72">
                  <c:v>0.72000000000000064</c:v>
                </c:pt>
                <c:pt idx="73">
                  <c:v>0.73000000000000065</c:v>
                </c:pt>
                <c:pt idx="74">
                  <c:v>0.74000000000000199</c:v>
                </c:pt>
                <c:pt idx="75">
                  <c:v>0.75000000000000211</c:v>
                </c:pt>
                <c:pt idx="76">
                  <c:v>0.76000000000000223</c:v>
                </c:pt>
                <c:pt idx="77">
                  <c:v>0.77000000000000102</c:v>
                </c:pt>
                <c:pt idx="78">
                  <c:v>0.78000000000000069</c:v>
                </c:pt>
                <c:pt idx="79">
                  <c:v>0.7900000000000007</c:v>
                </c:pt>
                <c:pt idx="80">
                  <c:v>0.8000000000000006</c:v>
                </c:pt>
                <c:pt idx="81">
                  <c:v>0.81000000000000061</c:v>
                </c:pt>
                <c:pt idx="82">
                  <c:v>0.82000000000000062</c:v>
                </c:pt>
                <c:pt idx="83">
                  <c:v>0.83000000000000063</c:v>
                </c:pt>
                <c:pt idx="84">
                  <c:v>0.84000000000000064</c:v>
                </c:pt>
                <c:pt idx="85">
                  <c:v>0.85000000000000064</c:v>
                </c:pt>
                <c:pt idx="86">
                  <c:v>0.86000000000000065</c:v>
                </c:pt>
                <c:pt idx="87">
                  <c:v>0.8700000000000021</c:v>
                </c:pt>
                <c:pt idx="88">
                  <c:v>0.88000000000000189</c:v>
                </c:pt>
                <c:pt idx="89">
                  <c:v>0.89000000000000201</c:v>
                </c:pt>
                <c:pt idx="90">
                  <c:v>0.90000000000000069</c:v>
                </c:pt>
                <c:pt idx="91">
                  <c:v>0.9100000000000007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0.97000000000000053</c:v>
                </c:pt>
                <c:pt idx="98">
                  <c:v>0.98000000000000054</c:v>
                </c:pt>
                <c:pt idx="99">
                  <c:v>0.99000000000000066</c:v>
                </c:pt>
                <c:pt idx="100">
                  <c:v>1.0000000000000007</c:v>
                </c:pt>
              </c:numCache>
            </c:numRef>
          </c:xVal>
          <c:yVal>
            <c:numRef>
              <c:f>Chart_data!$F$2:$F$102</c:f>
              <c:numCache>
                <c:formatCode>0.00%</c:formatCode>
                <c:ptCount val="101"/>
                <c:pt idx="0">
                  <c:v>0</c:v>
                </c:pt>
                <c:pt idx="1">
                  <c:v>9.3220338983051418E-2</c:v>
                </c:pt>
                <c:pt idx="2">
                  <c:v>0.23446327683615859</c:v>
                </c:pt>
                <c:pt idx="3">
                  <c:v>0.34604519774011355</c:v>
                </c:pt>
                <c:pt idx="4">
                  <c:v>0.41384180790960629</c:v>
                </c:pt>
                <c:pt idx="5">
                  <c:v>0.47457627118644241</c:v>
                </c:pt>
                <c:pt idx="6">
                  <c:v>0.51412429378531077</c:v>
                </c:pt>
                <c:pt idx="7">
                  <c:v>0.55790960451977734</c:v>
                </c:pt>
                <c:pt idx="8">
                  <c:v>0.59039548022598964</c:v>
                </c:pt>
                <c:pt idx="9">
                  <c:v>0.5974576271186437</c:v>
                </c:pt>
                <c:pt idx="10">
                  <c:v>0.61299435028248805</c:v>
                </c:pt>
                <c:pt idx="11">
                  <c:v>0.61723163841808271</c:v>
                </c:pt>
                <c:pt idx="12">
                  <c:v>0.62429378531073443</c:v>
                </c:pt>
                <c:pt idx="13">
                  <c:v>0.62994350282486045</c:v>
                </c:pt>
                <c:pt idx="14">
                  <c:v>0.63276836158192051</c:v>
                </c:pt>
                <c:pt idx="15">
                  <c:v>0.63559322033898502</c:v>
                </c:pt>
                <c:pt idx="16">
                  <c:v>0.64124293785310926</c:v>
                </c:pt>
                <c:pt idx="17">
                  <c:v>0.6454802259887007</c:v>
                </c:pt>
                <c:pt idx="18">
                  <c:v>0.64830508474576276</c:v>
                </c:pt>
                <c:pt idx="19">
                  <c:v>0.64830508474576276</c:v>
                </c:pt>
                <c:pt idx="20">
                  <c:v>0.65112994350282682</c:v>
                </c:pt>
                <c:pt idx="21">
                  <c:v>0.65112994350282682</c:v>
                </c:pt>
                <c:pt idx="22">
                  <c:v>0.65254237288135597</c:v>
                </c:pt>
                <c:pt idx="23">
                  <c:v>0.65677966101694962</c:v>
                </c:pt>
                <c:pt idx="24">
                  <c:v>0.65960451977401313</c:v>
                </c:pt>
                <c:pt idx="25">
                  <c:v>0.65960451977401313</c:v>
                </c:pt>
                <c:pt idx="26">
                  <c:v>0.65960451977401313</c:v>
                </c:pt>
                <c:pt idx="27">
                  <c:v>0.66525423728813915</c:v>
                </c:pt>
                <c:pt idx="28">
                  <c:v>0.67090395480225951</c:v>
                </c:pt>
                <c:pt idx="29">
                  <c:v>0.67372881355932668</c:v>
                </c:pt>
                <c:pt idx="30">
                  <c:v>0.67655367231638686</c:v>
                </c:pt>
                <c:pt idx="31">
                  <c:v>0.67655367231638686</c:v>
                </c:pt>
                <c:pt idx="32">
                  <c:v>0.67796610169491522</c:v>
                </c:pt>
                <c:pt idx="33">
                  <c:v>0.67796610169491522</c:v>
                </c:pt>
                <c:pt idx="34">
                  <c:v>0.67937853107344848</c:v>
                </c:pt>
                <c:pt idx="35">
                  <c:v>0.68079096045197929</c:v>
                </c:pt>
                <c:pt idx="36">
                  <c:v>0.68220338983050799</c:v>
                </c:pt>
                <c:pt idx="37">
                  <c:v>0.68361581920904257</c:v>
                </c:pt>
                <c:pt idx="38">
                  <c:v>0.68502824858757383</c:v>
                </c:pt>
                <c:pt idx="39">
                  <c:v>0.68785310734463401</c:v>
                </c:pt>
                <c:pt idx="40">
                  <c:v>0.68785310734463401</c:v>
                </c:pt>
                <c:pt idx="41">
                  <c:v>0.68926553672316515</c:v>
                </c:pt>
                <c:pt idx="42">
                  <c:v>0.68926553672316515</c:v>
                </c:pt>
                <c:pt idx="43">
                  <c:v>0.68926553672316515</c:v>
                </c:pt>
                <c:pt idx="44">
                  <c:v>0.69067796610169685</c:v>
                </c:pt>
                <c:pt idx="45">
                  <c:v>0.69209039548022711</c:v>
                </c:pt>
                <c:pt idx="46">
                  <c:v>0.69491525423728984</c:v>
                </c:pt>
                <c:pt idx="47">
                  <c:v>0.69491525423728984</c:v>
                </c:pt>
                <c:pt idx="48">
                  <c:v>0.69632768361582176</c:v>
                </c:pt>
                <c:pt idx="49">
                  <c:v>0.69774011299435335</c:v>
                </c:pt>
                <c:pt idx="50">
                  <c:v>0.70197740112994367</c:v>
                </c:pt>
                <c:pt idx="51">
                  <c:v>0.70197740112994367</c:v>
                </c:pt>
                <c:pt idx="52">
                  <c:v>0.70197740112994367</c:v>
                </c:pt>
                <c:pt idx="53">
                  <c:v>0.70197740112994367</c:v>
                </c:pt>
                <c:pt idx="54">
                  <c:v>0.70197740112994367</c:v>
                </c:pt>
                <c:pt idx="55">
                  <c:v>0.70197740112994367</c:v>
                </c:pt>
                <c:pt idx="56">
                  <c:v>0.70197740112994367</c:v>
                </c:pt>
                <c:pt idx="57">
                  <c:v>0.70197740112994367</c:v>
                </c:pt>
                <c:pt idx="58">
                  <c:v>0.70197740112994367</c:v>
                </c:pt>
                <c:pt idx="59">
                  <c:v>0.70338983050847814</c:v>
                </c:pt>
                <c:pt idx="60">
                  <c:v>0.70338983050847814</c:v>
                </c:pt>
                <c:pt idx="61">
                  <c:v>0.70338983050847814</c:v>
                </c:pt>
                <c:pt idx="62">
                  <c:v>0.70480225988700551</c:v>
                </c:pt>
                <c:pt idx="63">
                  <c:v>0.70621468926553677</c:v>
                </c:pt>
                <c:pt idx="64">
                  <c:v>0.70621468926553677</c:v>
                </c:pt>
                <c:pt idx="65">
                  <c:v>0.70762711864406946</c:v>
                </c:pt>
                <c:pt idx="66">
                  <c:v>0.70903954802259883</c:v>
                </c:pt>
                <c:pt idx="67">
                  <c:v>0.71045197740113064</c:v>
                </c:pt>
                <c:pt idx="68">
                  <c:v>0.71045197740113064</c:v>
                </c:pt>
                <c:pt idx="69">
                  <c:v>0.7132768361581957</c:v>
                </c:pt>
                <c:pt idx="70">
                  <c:v>0.7132768361581957</c:v>
                </c:pt>
                <c:pt idx="71">
                  <c:v>0.71468926553672363</c:v>
                </c:pt>
                <c:pt idx="72">
                  <c:v>0.71610169491525422</c:v>
                </c:pt>
                <c:pt idx="73">
                  <c:v>0.71892655367231662</c:v>
                </c:pt>
                <c:pt idx="74">
                  <c:v>0.72175141242938334</c:v>
                </c:pt>
                <c:pt idx="75">
                  <c:v>0.72457627118644052</c:v>
                </c:pt>
                <c:pt idx="76">
                  <c:v>0.72598870056497344</c:v>
                </c:pt>
                <c:pt idx="77">
                  <c:v>0.72598870056497344</c:v>
                </c:pt>
                <c:pt idx="78">
                  <c:v>0.73163841807909946</c:v>
                </c:pt>
                <c:pt idx="79">
                  <c:v>0.7344632768361582</c:v>
                </c:pt>
                <c:pt idx="80">
                  <c:v>0.73870056497175141</c:v>
                </c:pt>
                <c:pt idx="81">
                  <c:v>0.74011299435028244</c:v>
                </c:pt>
                <c:pt idx="82">
                  <c:v>0.74011299435028244</c:v>
                </c:pt>
                <c:pt idx="83">
                  <c:v>0.74435028248587842</c:v>
                </c:pt>
                <c:pt idx="84">
                  <c:v>0.75141242937853103</c:v>
                </c:pt>
                <c:pt idx="85">
                  <c:v>0.75423728813559365</c:v>
                </c:pt>
                <c:pt idx="86">
                  <c:v>0.75847457627118908</c:v>
                </c:pt>
                <c:pt idx="87">
                  <c:v>0.75988700564971934</c:v>
                </c:pt>
                <c:pt idx="88">
                  <c:v>0.7683615819209022</c:v>
                </c:pt>
                <c:pt idx="89">
                  <c:v>0.77401129943502867</c:v>
                </c:pt>
                <c:pt idx="90">
                  <c:v>0.78248587570621297</c:v>
                </c:pt>
                <c:pt idx="91">
                  <c:v>0.79096045197740117</c:v>
                </c:pt>
                <c:pt idx="92">
                  <c:v>0.80084745762712084</c:v>
                </c:pt>
                <c:pt idx="93">
                  <c:v>0.81073446327683663</c:v>
                </c:pt>
                <c:pt idx="94">
                  <c:v>0.81920903954802449</c:v>
                </c:pt>
                <c:pt idx="95">
                  <c:v>0.83050847457627164</c:v>
                </c:pt>
                <c:pt idx="96">
                  <c:v>0.84604519774011455</c:v>
                </c:pt>
                <c:pt idx="97">
                  <c:v>0.86440677966101698</c:v>
                </c:pt>
                <c:pt idx="98">
                  <c:v>0.88700564971751461</c:v>
                </c:pt>
                <c:pt idx="99">
                  <c:v>0.93220338983050688</c:v>
                </c:pt>
                <c:pt idx="100">
                  <c:v>0.99858757062146719</c:v>
                </c:pt>
              </c:numCache>
            </c:numRef>
          </c:yVal>
          <c:smooth val="1"/>
        </c:ser>
        <c:axId val="67875200"/>
        <c:axId val="67877120"/>
      </c:scatterChart>
      <c:valAx>
        <c:axId val="67875200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 smtClean="0"/>
                  <a:t>Accuracy </a:t>
                </a:r>
                <a:r>
                  <a:rPr lang="en-US" sz="2400" i="1" dirty="0" smtClean="0">
                    <a:sym typeface="Symbol"/>
                  </a:rPr>
                  <a:t></a:t>
                </a:r>
                <a:endParaRPr lang="en-US" sz="2400" i="1" dirty="0"/>
              </a:p>
            </c:rich>
          </c:tx>
          <c:layout/>
        </c:title>
        <c:numFmt formatCode="0.0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7877120"/>
        <c:crosses val="autoZero"/>
        <c:crossBetween val="midCat"/>
        <c:majorUnit val="0.1"/>
      </c:valAx>
      <c:valAx>
        <c:axId val="67877120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% of nodes receiving recommendations of accuracy </a:t>
                </a:r>
                <a:r>
                  <a:rPr lang="en-US" sz="2000" dirty="0">
                    <a:sym typeface="Symbol"/>
                  </a:rPr>
                  <a:t> </a:t>
                </a:r>
                <a:r>
                  <a:rPr lang="en-US" sz="2000" b="1" i="1" u="none" strike="noStrike" baseline="0" dirty="0" smtClean="0">
                    <a:sym typeface="Symbol"/>
                  </a:rPr>
                  <a:t></a:t>
                </a:r>
                <a:r>
                  <a:rPr lang="en-US" sz="2000" b="1" i="0" u="none" strike="noStrike" baseline="0" dirty="0" smtClean="0"/>
                  <a:t> 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1.4822334480333063E-3"/>
              <c:y val="8.5861180402060228E-2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7875200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2457692447297001"/>
          <c:y val="4.5435664592840534E-2"/>
          <c:w val="0.735758508457659"/>
          <c:h val="0.7543827876610385"/>
        </c:manualLayout>
      </c:layout>
      <c:scatterChart>
        <c:scatterStyle val="smoothMarker"/>
        <c:ser>
          <c:idx val="0"/>
          <c:order val="0"/>
          <c:tx>
            <c:strRef>
              <c:f>'Chart data'!$F$1</c:f>
              <c:strCache>
                <c:ptCount val="1"/>
                <c:pt idx="0">
                  <c:v>Exponential ε  = 1</c:v>
                </c:pt>
              </c:strCache>
            </c:strRef>
          </c:tx>
          <c:spPr>
            <a:ln w="57150" cmpd="sng">
              <a:solidFill>
                <a:srgbClr val="008000"/>
              </a:solidFill>
            </a:ln>
          </c:spPr>
          <c:marker>
            <c:symbol val="none"/>
          </c:marker>
          <c:xVal>
            <c:numRef>
              <c:f>'Chart data'!$E$2:$E$102</c:f>
              <c:numCache>
                <c:formatCode>0.00</c:formatCode>
                <c:ptCount val="101"/>
                <c:pt idx="0" formatCode="0.00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0.10000000000000003</c:v>
                </c:pt>
                <c:pt idx="11">
                  <c:v>0.10999999999999999</c:v>
                </c:pt>
                <c:pt idx="12">
                  <c:v>0.11999999999999998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0.15000000000000024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0.18000000000000024</c:v>
                </c:pt>
                <c:pt idx="19">
                  <c:v>0.19000000000000003</c:v>
                </c:pt>
                <c:pt idx="20">
                  <c:v>0.20000000000000004</c:v>
                </c:pt>
                <c:pt idx="21">
                  <c:v>0.21000000000000021</c:v>
                </c:pt>
                <c:pt idx="22">
                  <c:v>0.22000000000000006</c:v>
                </c:pt>
                <c:pt idx="23">
                  <c:v>0.23000000000000009</c:v>
                </c:pt>
                <c:pt idx="24">
                  <c:v>0.24000000000000021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0.29000000000000031</c:v>
                </c:pt>
                <c:pt idx="30">
                  <c:v>0.30000000000000032</c:v>
                </c:pt>
                <c:pt idx="31">
                  <c:v>0.31000000000000089</c:v>
                </c:pt>
                <c:pt idx="32">
                  <c:v>0.32000000000000101</c:v>
                </c:pt>
                <c:pt idx="33">
                  <c:v>0.33000000000000113</c:v>
                </c:pt>
                <c:pt idx="34">
                  <c:v>0.3400000000000003</c:v>
                </c:pt>
                <c:pt idx="35">
                  <c:v>0.35000000000000031</c:v>
                </c:pt>
                <c:pt idx="36">
                  <c:v>0.36000000000000032</c:v>
                </c:pt>
                <c:pt idx="37">
                  <c:v>0.37000000000000038</c:v>
                </c:pt>
                <c:pt idx="38">
                  <c:v>0.38000000000000106</c:v>
                </c:pt>
                <c:pt idx="39">
                  <c:v>0.39000000000000107</c:v>
                </c:pt>
                <c:pt idx="40">
                  <c:v>0.4000000000000003</c:v>
                </c:pt>
                <c:pt idx="41">
                  <c:v>0.41000000000000031</c:v>
                </c:pt>
                <c:pt idx="42">
                  <c:v>0.42000000000000032</c:v>
                </c:pt>
                <c:pt idx="43">
                  <c:v>0.43000000000000038</c:v>
                </c:pt>
                <c:pt idx="44">
                  <c:v>0.44000000000000022</c:v>
                </c:pt>
                <c:pt idx="45">
                  <c:v>0.45000000000000034</c:v>
                </c:pt>
                <c:pt idx="46">
                  <c:v>0.4600000000000003</c:v>
                </c:pt>
                <c:pt idx="47">
                  <c:v>0.47000000000000031</c:v>
                </c:pt>
                <c:pt idx="48">
                  <c:v>0.48000000000000032</c:v>
                </c:pt>
                <c:pt idx="49">
                  <c:v>0.49000000000000032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0.5400000000000007</c:v>
                </c:pt>
                <c:pt idx="55">
                  <c:v>0.5500000000000006</c:v>
                </c:pt>
                <c:pt idx="56">
                  <c:v>0.56000000000000061</c:v>
                </c:pt>
                <c:pt idx="57">
                  <c:v>0.57000000000000062</c:v>
                </c:pt>
                <c:pt idx="58">
                  <c:v>0.58000000000000029</c:v>
                </c:pt>
                <c:pt idx="59">
                  <c:v>0.5900000000000003</c:v>
                </c:pt>
                <c:pt idx="60">
                  <c:v>0.60000000000000064</c:v>
                </c:pt>
                <c:pt idx="61">
                  <c:v>0.61000000000000065</c:v>
                </c:pt>
                <c:pt idx="62">
                  <c:v>0.62000000000000188</c:v>
                </c:pt>
                <c:pt idx="63">
                  <c:v>0.63000000000000211</c:v>
                </c:pt>
                <c:pt idx="64">
                  <c:v>0.64000000000000212</c:v>
                </c:pt>
                <c:pt idx="65">
                  <c:v>0.65000000000000224</c:v>
                </c:pt>
                <c:pt idx="66">
                  <c:v>0.66000000000000236</c:v>
                </c:pt>
                <c:pt idx="67">
                  <c:v>0.67000000000000226</c:v>
                </c:pt>
                <c:pt idx="68">
                  <c:v>0.6800000000000006</c:v>
                </c:pt>
                <c:pt idx="69">
                  <c:v>0.69000000000000061</c:v>
                </c:pt>
                <c:pt idx="70">
                  <c:v>0.70000000000000062</c:v>
                </c:pt>
                <c:pt idx="71">
                  <c:v>0.71000000000000063</c:v>
                </c:pt>
                <c:pt idx="72">
                  <c:v>0.72000000000000064</c:v>
                </c:pt>
                <c:pt idx="73">
                  <c:v>0.73000000000000065</c:v>
                </c:pt>
                <c:pt idx="74">
                  <c:v>0.74000000000000199</c:v>
                </c:pt>
                <c:pt idx="75">
                  <c:v>0.75000000000000211</c:v>
                </c:pt>
                <c:pt idx="76">
                  <c:v>0.76000000000000223</c:v>
                </c:pt>
                <c:pt idx="77">
                  <c:v>0.77000000000000224</c:v>
                </c:pt>
                <c:pt idx="78">
                  <c:v>0.78000000000000069</c:v>
                </c:pt>
                <c:pt idx="79">
                  <c:v>0.7900000000000007</c:v>
                </c:pt>
                <c:pt idx="80">
                  <c:v>0.8000000000000006</c:v>
                </c:pt>
                <c:pt idx="81">
                  <c:v>0.81000000000000061</c:v>
                </c:pt>
                <c:pt idx="82">
                  <c:v>0.82000000000000062</c:v>
                </c:pt>
                <c:pt idx="83">
                  <c:v>0.83000000000000063</c:v>
                </c:pt>
                <c:pt idx="84">
                  <c:v>0.84000000000000064</c:v>
                </c:pt>
                <c:pt idx="85">
                  <c:v>0.85000000000000064</c:v>
                </c:pt>
                <c:pt idx="86">
                  <c:v>0.86000000000000065</c:v>
                </c:pt>
                <c:pt idx="87">
                  <c:v>0.8700000000000021</c:v>
                </c:pt>
                <c:pt idx="88">
                  <c:v>0.88000000000000067</c:v>
                </c:pt>
                <c:pt idx="89">
                  <c:v>0.89000000000000068</c:v>
                </c:pt>
                <c:pt idx="90">
                  <c:v>0.90000000000000069</c:v>
                </c:pt>
                <c:pt idx="91">
                  <c:v>0.9100000000000007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0.97000000000000064</c:v>
                </c:pt>
                <c:pt idx="98">
                  <c:v>0.98000000000000054</c:v>
                </c:pt>
                <c:pt idx="99">
                  <c:v>0.99000000000000066</c:v>
                </c:pt>
                <c:pt idx="100">
                  <c:v>1.0000000000000007</c:v>
                </c:pt>
              </c:numCache>
            </c:numRef>
          </c:xVal>
          <c:yVal>
            <c:numRef>
              <c:f>'Chart data'!$F$2:$F$102</c:f>
              <c:numCache>
                <c:formatCode>0.00%</c:formatCode>
                <c:ptCount val="101"/>
                <c:pt idx="0">
                  <c:v>0</c:v>
                </c:pt>
                <c:pt idx="1">
                  <c:v>0.98026998961578349</c:v>
                </c:pt>
                <c:pt idx="2">
                  <c:v>0.98234683281412261</c:v>
                </c:pt>
                <c:pt idx="3">
                  <c:v>0.98234683281412261</c:v>
                </c:pt>
                <c:pt idx="4">
                  <c:v>0.98546209761162828</c:v>
                </c:pt>
                <c:pt idx="5">
                  <c:v>0.98650051921079951</c:v>
                </c:pt>
                <c:pt idx="6">
                  <c:v>0.98753894080996529</c:v>
                </c:pt>
                <c:pt idx="7">
                  <c:v>0.98961578400830741</c:v>
                </c:pt>
                <c:pt idx="8">
                  <c:v>0.99169262720664586</c:v>
                </c:pt>
                <c:pt idx="9">
                  <c:v>0.99169262720664586</c:v>
                </c:pt>
                <c:pt idx="10">
                  <c:v>0.99169262720664586</c:v>
                </c:pt>
                <c:pt idx="11">
                  <c:v>0.99169262720664586</c:v>
                </c:pt>
                <c:pt idx="12">
                  <c:v>0.9927310488058152</c:v>
                </c:pt>
                <c:pt idx="13">
                  <c:v>0.9927310488058152</c:v>
                </c:pt>
                <c:pt idx="14">
                  <c:v>0.9927310488058152</c:v>
                </c:pt>
                <c:pt idx="15">
                  <c:v>0.9927310488058152</c:v>
                </c:pt>
                <c:pt idx="16">
                  <c:v>0.9927310488058152</c:v>
                </c:pt>
                <c:pt idx="17">
                  <c:v>0.9927310488058152</c:v>
                </c:pt>
                <c:pt idx="18">
                  <c:v>0.9927310488058152</c:v>
                </c:pt>
                <c:pt idx="19">
                  <c:v>0.99376947040498465</c:v>
                </c:pt>
                <c:pt idx="20">
                  <c:v>0.99480789200415365</c:v>
                </c:pt>
                <c:pt idx="21">
                  <c:v>0.99480789200415365</c:v>
                </c:pt>
                <c:pt idx="22">
                  <c:v>0.99480789200415365</c:v>
                </c:pt>
                <c:pt idx="23">
                  <c:v>0.99480789200415365</c:v>
                </c:pt>
                <c:pt idx="24">
                  <c:v>0.99480789200415365</c:v>
                </c:pt>
                <c:pt idx="25">
                  <c:v>0.99480789200415365</c:v>
                </c:pt>
                <c:pt idx="26">
                  <c:v>0.99480789200415365</c:v>
                </c:pt>
                <c:pt idx="27">
                  <c:v>0.99480789200415365</c:v>
                </c:pt>
                <c:pt idx="28">
                  <c:v>0.99480789200415365</c:v>
                </c:pt>
                <c:pt idx="29">
                  <c:v>0.99480789200415365</c:v>
                </c:pt>
                <c:pt idx="30">
                  <c:v>0.99480789200415365</c:v>
                </c:pt>
                <c:pt idx="31">
                  <c:v>0.99480789200415365</c:v>
                </c:pt>
                <c:pt idx="32">
                  <c:v>0.99480789200415365</c:v>
                </c:pt>
                <c:pt idx="33">
                  <c:v>0.99480789200415365</c:v>
                </c:pt>
                <c:pt idx="34">
                  <c:v>0.99480789200415365</c:v>
                </c:pt>
                <c:pt idx="35">
                  <c:v>0.99480789200415365</c:v>
                </c:pt>
                <c:pt idx="36">
                  <c:v>0.99480789200415365</c:v>
                </c:pt>
                <c:pt idx="37">
                  <c:v>0.99480789200415365</c:v>
                </c:pt>
                <c:pt idx="38">
                  <c:v>0.99480789200415365</c:v>
                </c:pt>
                <c:pt idx="39">
                  <c:v>0.99480789200415365</c:v>
                </c:pt>
                <c:pt idx="40">
                  <c:v>0.99480789200415365</c:v>
                </c:pt>
                <c:pt idx="41">
                  <c:v>0.99480789200415365</c:v>
                </c:pt>
                <c:pt idx="42">
                  <c:v>0.99480789200415365</c:v>
                </c:pt>
                <c:pt idx="43">
                  <c:v>0.99480789200415365</c:v>
                </c:pt>
                <c:pt idx="44">
                  <c:v>0.99480789200415365</c:v>
                </c:pt>
                <c:pt idx="45">
                  <c:v>0.99480789200415365</c:v>
                </c:pt>
                <c:pt idx="46">
                  <c:v>0.99480789200415365</c:v>
                </c:pt>
                <c:pt idx="47">
                  <c:v>0.99480789200415365</c:v>
                </c:pt>
                <c:pt idx="48">
                  <c:v>0.99480789200415365</c:v>
                </c:pt>
                <c:pt idx="49">
                  <c:v>0.99584631360332365</c:v>
                </c:pt>
                <c:pt idx="50">
                  <c:v>0.99584631360332365</c:v>
                </c:pt>
                <c:pt idx="51">
                  <c:v>0.99584631360332365</c:v>
                </c:pt>
                <c:pt idx="52">
                  <c:v>0.99584631360332365</c:v>
                </c:pt>
                <c:pt idx="53">
                  <c:v>0.99584631360332365</c:v>
                </c:pt>
                <c:pt idx="54">
                  <c:v>0.99584631360332365</c:v>
                </c:pt>
                <c:pt idx="55">
                  <c:v>0.99584631360332365</c:v>
                </c:pt>
                <c:pt idx="56">
                  <c:v>0.99584631360332365</c:v>
                </c:pt>
                <c:pt idx="57">
                  <c:v>0.99584631360332365</c:v>
                </c:pt>
                <c:pt idx="58">
                  <c:v>0.99584631360332365</c:v>
                </c:pt>
                <c:pt idx="59">
                  <c:v>0.99584631360332365</c:v>
                </c:pt>
                <c:pt idx="60">
                  <c:v>0.99584631360332365</c:v>
                </c:pt>
                <c:pt idx="61">
                  <c:v>0.99584631360332365</c:v>
                </c:pt>
                <c:pt idx="62">
                  <c:v>0.99584631360332365</c:v>
                </c:pt>
                <c:pt idx="63">
                  <c:v>0.99584631360332365</c:v>
                </c:pt>
                <c:pt idx="64">
                  <c:v>0.99688473520249221</c:v>
                </c:pt>
                <c:pt idx="65">
                  <c:v>0.99688473520249221</c:v>
                </c:pt>
                <c:pt idx="66">
                  <c:v>0.99688473520249221</c:v>
                </c:pt>
                <c:pt idx="67">
                  <c:v>0.99688473520249221</c:v>
                </c:pt>
                <c:pt idx="68">
                  <c:v>0.99688473520249221</c:v>
                </c:pt>
                <c:pt idx="69">
                  <c:v>0.99688473520249221</c:v>
                </c:pt>
                <c:pt idx="70">
                  <c:v>0.99688473520249221</c:v>
                </c:pt>
                <c:pt idx="71">
                  <c:v>0.99688473520249221</c:v>
                </c:pt>
                <c:pt idx="72">
                  <c:v>0.99688473520249221</c:v>
                </c:pt>
                <c:pt idx="73">
                  <c:v>0.99688473520249221</c:v>
                </c:pt>
                <c:pt idx="74">
                  <c:v>0.99688473520249221</c:v>
                </c:pt>
                <c:pt idx="75">
                  <c:v>0.99688473520249221</c:v>
                </c:pt>
                <c:pt idx="76">
                  <c:v>0.99688473520249221</c:v>
                </c:pt>
                <c:pt idx="77">
                  <c:v>0.99688473520249221</c:v>
                </c:pt>
                <c:pt idx="78">
                  <c:v>0.99688473520249221</c:v>
                </c:pt>
                <c:pt idx="79">
                  <c:v>0.99688473520249221</c:v>
                </c:pt>
                <c:pt idx="80">
                  <c:v>0.99688473520249221</c:v>
                </c:pt>
                <c:pt idx="81">
                  <c:v>0.99688473520249221</c:v>
                </c:pt>
                <c:pt idx="82">
                  <c:v>0.99792315680165988</c:v>
                </c:pt>
                <c:pt idx="83">
                  <c:v>0.99792315680165988</c:v>
                </c:pt>
                <c:pt idx="84">
                  <c:v>0.99792315680165988</c:v>
                </c:pt>
                <c:pt idx="85">
                  <c:v>0.99792315680165988</c:v>
                </c:pt>
                <c:pt idx="86">
                  <c:v>0.99792315680165988</c:v>
                </c:pt>
                <c:pt idx="87">
                  <c:v>0.99792315680165988</c:v>
                </c:pt>
                <c:pt idx="88">
                  <c:v>0.99792315680165988</c:v>
                </c:pt>
                <c:pt idx="89">
                  <c:v>0.99792315680165988</c:v>
                </c:pt>
                <c:pt idx="90">
                  <c:v>0.99792315680165988</c:v>
                </c:pt>
                <c:pt idx="91">
                  <c:v>0.99792315680165988</c:v>
                </c:pt>
                <c:pt idx="92">
                  <c:v>0.99792315680165988</c:v>
                </c:pt>
                <c:pt idx="93">
                  <c:v>0.99792315680165988</c:v>
                </c:pt>
                <c:pt idx="94">
                  <c:v>0.99792315680165988</c:v>
                </c:pt>
                <c:pt idx="95">
                  <c:v>0.99896157840083077</c:v>
                </c:pt>
                <c:pt idx="96">
                  <c:v>0.99896157840083077</c:v>
                </c:pt>
                <c:pt idx="97">
                  <c:v>0.99896157840083077</c:v>
                </c:pt>
                <c:pt idx="98">
                  <c:v>0.99896157840083077</c:v>
                </c:pt>
                <c:pt idx="99">
                  <c:v>0.99896157840083077</c:v>
                </c:pt>
                <c:pt idx="100">
                  <c:v>1</c:v>
                </c:pt>
              </c:numCache>
            </c:numRef>
          </c:yVal>
          <c:smooth val="1"/>
        </c:ser>
        <c:axId val="68656128"/>
        <c:axId val="68678784"/>
      </c:scatterChart>
      <c:valAx>
        <c:axId val="68656128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 smtClean="0"/>
                  <a:t>Accuracy </a:t>
                </a:r>
                <a:r>
                  <a:rPr lang="en-US" sz="2400" b="1" i="1" u="none" strike="noStrike" baseline="0" dirty="0" smtClean="0">
                    <a:sym typeface="Symbol"/>
                  </a:rPr>
                  <a:t></a:t>
                </a:r>
                <a:r>
                  <a:rPr lang="en-US" sz="2400" b="1" i="0" u="none" strike="noStrike" baseline="0" dirty="0" smtClean="0"/>
                  <a:t> </a:t>
                </a:r>
                <a:endParaRPr lang="en-US" sz="2400" i="1" dirty="0"/>
              </a:p>
            </c:rich>
          </c:tx>
          <c:layout/>
        </c:title>
        <c:numFmt formatCode="0.0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678784"/>
        <c:crosses val="autoZero"/>
        <c:crossBetween val="midCat"/>
        <c:majorUnit val="0.1"/>
      </c:valAx>
      <c:valAx>
        <c:axId val="68678784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% of nodes receiving recommendations of accuracy </a:t>
                </a:r>
                <a:r>
                  <a:rPr lang="en-US" sz="2000" b="1" i="0" u="none" strike="noStrike" baseline="0" dirty="0">
                    <a:sym typeface="Symbol"/>
                  </a:rPr>
                  <a:t></a:t>
                </a:r>
                <a:r>
                  <a:rPr lang="en-US" sz="2000" b="1" i="0" u="none" strike="noStrike" baseline="0" dirty="0"/>
                  <a:t> </a:t>
                </a:r>
                <a:r>
                  <a:rPr lang="en-US" sz="2000" b="1" i="1" u="none" strike="noStrike" baseline="0" dirty="0" smtClean="0">
                    <a:sym typeface="Symbol"/>
                  </a:rPr>
                  <a:t></a:t>
                </a:r>
                <a:r>
                  <a:rPr lang="en-US" sz="2000" b="1" i="0" u="none" strike="noStrike" baseline="0" dirty="0" smtClean="0"/>
                  <a:t> 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4.4467003440999383E-3"/>
              <c:y val="0.10765222589524302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656128"/>
        <c:crosses val="autoZero"/>
        <c:crossBetween val="midCat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2754139136903681"/>
          <c:y val="0.12476066505710667"/>
          <c:w val="0.735758508457659"/>
          <c:h val="0.65762504501790475"/>
        </c:manualLayout>
      </c:layout>
      <c:scatterChart>
        <c:scatterStyle val="smoothMarker"/>
        <c:ser>
          <c:idx val="0"/>
          <c:order val="0"/>
          <c:tx>
            <c:v>Exponential Mech</c:v>
          </c:tx>
          <c:spPr>
            <a:ln w="57150" cap="rnd" cmpd="sng">
              <a:solidFill>
                <a:srgbClr val="008000"/>
              </a:solidFill>
              <a:prstDash val="solid"/>
              <a:round/>
            </a:ln>
          </c:spPr>
          <c:marker>
            <c:symbol val="none"/>
          </c:marker>
          <c:xVal>
            <c:numRef>
              <c:f>Chart_data!$E$2:$E$103</c:f>
              <c:numCache>
                <c:formatCode>0.00</c:formatCode>
                <c:ptCount val="102"/>
                <c:pt idx="0" formatCode="0.00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0.10000000000000003</c:v>
                </c:pt>
                <c:pt idx="11">
                  <c:v>0.10999999999999999</c:v>
                </c:pt>
                <c:pt idx="12">
                  <c:v>0.11999999999999998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0.15000000000000024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0.18000000000000024</c:v>
                </c:pt>
                <c:pt idx="19">
                  <c:v>0.19000000000000003</c:v>
                </c:pt>
                <c:pt idx="20">
                  <c:v>0.20000000000000004</c:v>
                </c:pt>
                <c:pt idx="21">
                  <c:v>0.21000000000000021</c:v>
                </c:pt>
                <c:pt idx="22">
                  <c:v>0.22000000000000006</c:v>
                </c:pt>
                <c:pt idx="23">
                  <c:v>0.23000000000000009</c:v>
                </c:pt>
                <c:pt idx="24">
                  <c:v>0.24000000000000021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0.29000000000000031</c:v>
                </c:pt>
                <c:pt idx="30">
                  <c:v>0.30000000000000032</c:v>
                </c:pt>
                <c:pt idx="31">
                  <c:v>0.31000000000000089</c:v>
                </c:pt>
                <c:pt idx="32">
                  <c:v>0.32000000000000101</c:v>
                </c:pt>
                <c:pt idx="33">
                  <c:v>0.33000000000000113</c:v>
                </c:pt>
                <c:pt idx="34">
                  <c:v>0.3400000000000003</c:v>
                </c:pt>
                <c:pt idx="35">
                  <c:v>0.35000000000000031</c:v>
                </c:pt>
                <c:pt idx="36">
                  <c:v>0.36000000000000032</c:v>
                </c:pt>
                <c:pt idx="37">
                  <c:v>0.37000000000000038</c:v>
                </c:pt>
                <c:pt idx="38">
                  <c:v>0.38000000000000106</c:v>
                </c:pt>
                <c:pt idx="39">
                  <c:v>0.39000000000000107</c:v>
                </c:pt>
                <c:pt idx="40">
                  <c:v>0.4000000000000003</c:v>
                </c:pt>
                <c:pt idx="41">
                  <c:v>0.41000000000000031</c:v>
                </c:pt>
                <c:pt idx="42">
                  <c:v>0.42000000000000032</c:v>
                </c:pt>
                <c:pt idx="43">
                  <c:v>0.43000000000000038</c:v>
                </c:pt>
                <c:pt idx="44">
                  <c:v>0.44000000000000022</c:v>
                </c:pt>
                <c:pt idx="45">
                  <c:v>0.45000000000000034</c:v>
                </c:pt>
                <c:pt idx="46">
                  <c:v>0.4600000000000003</c:v>
                </c:pt>
                <c:pt idx="47">
                  <c:v>0.47000000000000031</c:v>
                </c:pt>
                <c:pt idx="48">
                  <c:v>0.48000000000000032</c:v>
                </c:pt>
                <c:pt idx="49">
                  <c:v>0.49000000000000032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0.5400000000000007</c:v>
                </c:pt>
                <c:pt idx="55">
                  <c:v>0.5500000000000006</c:v>
                </c:pt>
                <c:pt idx="56">
                  <c:v>0.56000000000000061</c:v>
                </c:pt>
                <c:pt idx="57">
                  <c:v>0.57000000000000062</c:v>
                </c:pt>
                <c:pt idx="58">
                  <c:v>0.58000000000000029</c:v>
                </c:pt>
                <c:pt idx="59">
                  <c:v>0.5900000000000003</c:v>
                </c:pt>
                <c:pt idx="60">
                  <c:v>0.60000000000000064</c:v>
                </c:pt>
                <c:pt idx="61">
                  <c:v>0.61000000000000065</c:v>
                </c:pt>
                <c:pt idx="62">
                  <c:v>0.62000000000000188</c:v>
                </c:pt>
                <c:pt idx="63">
                  <c:v>0.63000000000000211</c:v>
                </c:pt>
                <c:pt idx="64">
                  <c:v>0.64000000000000212</c:v>
                </c:pt>
                <c:pt idx="65">
                  <c:v>0.65000000000000224</c:v>
                </c:pt>
                <c:pt idx="66">
                  <c:v>0.66000000000000236</c:v>
                </c:pt>
                <c:pt idx="67">
                  <c:v>0.67000000000000226</c:v>
                </c:pt>
                <c:pt idx="68">
                  <c:v>0.6800000000000006</c:v>
                </c:pt>
                <c:pt idx="69">
                  <c:v>0.69000000000000061</c:v>
                </c:pt>
                <c:pt idx="70">
                  <c:v>0.70000000000000062</c:v>
                </c:pt>
                <c:pt idx="71">
                  <c:v>0.71000000000000063</c:v>
                </c:pt>
                <c:pt idx="72">
                  <c:v>0.72000000000000064</c:v>
                </c:pt>
                <c:pt idx="73">
                  <c:v>0.73000000000000065</c:v>
                </c:pt>
                <c:pt idx="74">
                  <c:v>0.74000000000000199</c:v>
                </c:pt>
                <c:pt idx="75">
                  <c:v>0.75000000000000211</c:v>
                </c:pt>
                <c:pt idx="76">
                  <c:v>0.76000000000000223</c:v>
                </c:pt>
                <c:pt idx="77">
                  <c:v>0.77000000000000224</c:v>
                </c:pt>
                <c:pt idx="78">
                  <c:v>0.78000000000000069</c:v>
                </c:pt>
                <c:pt idx="79">
                  <c:v>0.7900000000000007</c:v>
                </c:pt>
                <c:pt idx="80">
                  <c:v>0.8000000000000006</c:v>
                </c:pt>
                <c:pt idx="81">
                  <c:v>0.81000000000000061</c:v>
                </c:pt>
                <c:pt idx="82">
                  <c:v>0.82000000000000062</c:v>
                </c:pt>
                <c:pt idx="83">
                  <c:v>0.83000000000000063</c:v>
                </c:pt>
                <c:pt idx="84">
                  <c:v>0.84000000000000064</c:v>
                </c:pt>
                <c:pt idx="85">
                  <c:v>0.85000000000000064</c:v>
                </c:pt>
                <c:pt idx="86">
                  <c:v>0.86000000000000065</c:v>
                </c:pt>
                <c:pt idx="87">
                  <c:v>0.8700000000000021</c:v>
                </c:pt>
                <c:pt idx="88">
                  <c:v>0.88000000000000067</c:v>
                </c:pt>
                <c:pt idx="89">
                  <c:v>0.89000000000000068</c:v>
                </c:pt>
                <c:pt idx="90">
                  <c:v>0.90000000000000069</c:v>
                </c:pt>
                <c:pt idx="91">
                  <c:v>0.9100000000000007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0.97000000000000064</c:v>
                </c:pt>
                <c:pt idx="98">
                  <c:v>0.98000000000000054</c:v>
                </c:pt>
                <c:pt idx="99">
                  <c:v>0.99000000000000066</c:v>
                </c:pt>
                <c:pt idx="100">
                  <c:v>1.0000000000000007</c:v>
                </c:pt>
                <c:pt idx="101">
                  <c:v>1</c:v>
                </c:pt>
              </c:numCache>
            </c:numRef>
          </c:xVal>
          <c:yVal>
            <c:numRef>
              <c:f>Chart_data!$F$2:$F$103</c:f>
              <c:numCache>
                <c:formatCode>0.00%</c:formatCode>
                <c:ptCount val="102"/>
                <c:pt idx="0">
                  <c:v>0</c:v>
                </c:pt>
                <c:pt idx="1">
                  <c:v>9.3220338983051362E-2</c:v>
                </c:pt>
                <c:pt idx="2">
                  <c:v>0.23446327683615859</c:v>
                </c:pt>
                <c:pt idx="3">
                  <c:v>0.346045197740113</c:v>
                </c:pt>
                <c:pt idx="4">
                  <c:v>0.41384180790960629</c:v>
                </c:pt>
                <c:pt idx="5">
                  <c:v>0.47457627118644241</c:v>
                </c:pt>
                <c:pt idx="6">
                  <c:v>0.51412429378531077</c:v>
                </c:pt>
                <c:pt idx="7">
                  <c:v>0.55790960451977734</c:v>
                </c:pt>
                <c:pt idx="8">
                  <c:v>0.59039548022598876</c:v>
                </c:pt>
                <c:pt idx="9">
                  <c:v>0.59745762711864359</c:v>
                </c:pt>
                <c:pt idx="10">
                  <c:v>0.61299435028248805</c:v>
                </c:pt>
                <c:pt idx="11">
                  <c:v>0.61723163841808271</c:v>
                </c:pt>
                <c:pt idx="12">
                  <c:v>0.62429378531073443</c:v>
                </c:pt>
                <c:pt idx="13">
                  <c:v>0.62994350282486045</c:v>
                </c:pt>
                <c:pt idx="14">
                  <c:v>0.63276836158192051</c:v>
                </c:pt>
                <c:pt idx="15">
                  <c:v>0.63559322033898502</c:v>
                </c:pt>
                <c:pt idx="16">
                  <c:v>0.64124293785310926</c:v>
                </c:pt>
                <c:pt idx="17">
                  <c:v>0.6454802259887007</c:v>
                </c:pt>
                <c:pt idx="18">
                  <c:v>0.64830508474576276</c:v>
                </c:pt>
                <c:pt idx="19">
                  <c:v>0.64830508474576276</c:v>
                </c:pt>
                <c:pt idx="20">
                  <c:v>0.65112994350282682</c:v>
                </c:pt>
                <c:pt idx="21">
                  <c:v>0.65112994350282682</c:v>
                </c:pt>
                <c:pt idx="22">
                  <c:v>0.65254237288135597</c:v>
                </c:pt>
                <c:pt idx="23">
                  <c:v>0.65677966101694962</c:v>
                </c:pt>
                <c:pt idx="24">
                  <c:v>0.65960451977401313</c:v>
                </c:pt>
                <c:pt idx="25">
                  <c:v>0.65960451977401313</c:v>
                </c:pt>
                <c:pt idx="26">
                  <c:v>0.65960451977401313</c:v>
                </c:pt>
                <c:pt idx="27">
                  <c:v>0.66525423728813915</c:v>
                </c:pt>
                <c:pt idx="28">
                  <c:v>0.67090395480225951</c:v>
                </c:pt>
                <c:pt idx="29">
                  <c:v>0.67372881355932668</c:v>
                </c:pt>
                <c:pt idx="30">
                  <c:v>0.67655367231638686</c:v>
                </c:pt>
                <c:pt idx="31">
                  <c:v>0.67655367231638686</c:v>
                </c:pt>
                <c:pt idx="32">
                  <c:v>0.67796610169491522</c:v>
                </c:pt>
                <c:pt idx="33">
                  <c:v>0.67796610169491522</c:v>
                </c:pt>
                <c:pt idx="34">
                  <c:v>0.67937853107344848</c:v>
                </c:pt>
                <c:pt idx="35">
                  <c:v>0.68079096045197762</c:v>
                </c:pt>
                <c:pt idx="36">
                  <c:v>0.68220338983050688</c:v>
                </c:pt>
                <c:pt idx="37">
                  <c:v>0.68361581920904135</c:v>
                </c:pt>
                <c:pt idx="38">
                  <c:v>0.68502824858757261</c:v>
                </c:pt>
                <c:pt idx="39">
                  <c:v>0.68785310734463279</c:v>
                </c:pt>
                <c:pt idx="40">
                  <c:v>0.68785310734463279</c:v>
                </c:pt>
                <c:pt idx="41">
                  <c:v>0.68926553672316382</c:v>
                </c:pt>
                <c:pt idx="42">
                  <c:v>0.68926553672316382</c:v>
                </c:pt>
                <c:pt idx="43">
                  <c:v>0.68926553672316382</c:v>
                </c:pt>
                <c:pt idx="44">
                  <c:v>0.69067796610169485</c:v>
                </c:pt>
                <c:pt idx="45">
                  <c:v>0.69209039548022599</c:v>
                </c:pt>
                <c:pt idx="46">
                  <c:v>0.69491525423728862</c:v>
                </c:pt>
                <c:pt idx="47">
                  <c:v>0.69491525423728862</c:v>
                </c:pt>
                <c:pt idx="48">
                  <c:v>0.69632768361581965</c:v>
                </c:pt>
                <c:pt idx="49">
                  <c:v>0.69774011299435212</c:v>
                </c:pt>
                <c:pt idx="50">
                  <c:v>0.70197740112994367</c:v>
                </c:pt>
                <c:pt idx="51">
                  <c:v>0.70197740112994367</c:v>
                </c:pt>
                <c:pt idx="52">
                  <c:v>0.70197740112994367</c:v>
                </c:pt>
                <c:pt idx="53">
                  <c:v>0.70197740112994367</c:v>
                </c:pt>
                <c:pt idx="54">
                  <c:v>0.70197740112994367</c:v>
                </c:pt>
                <c:pt idx="55">
                  <c:v>0.70197740112994367</c:v>
                </c:pt>
                <c:pt idx="56">
                  <c:v>0.70197740112994367</c:v>
                </c:pt>
                <c:pt idx="57">
                  <c:v>0.70197740112994367</c:v>
                </c:pt>
                <c:pt idx="58">
                  <c:v>0.70197740112994367</c:v>
                </c:pt>
                <c:pt idx="59">
                  <c:v>0.70338983050847814</c:v>
                </c:pt>
                <c:pt idx="60">
                  <c:v>0.70338983050847814</c:v>
                </c:pt>
                <c:pt idx="61">
                  <c:v>0.70338983050847814</c:v>
                </c:pt>
                <c:pt idx="62">
                  <c:v>0.70480225988700551</c:v>
                </c:pt>
                <c:pt idx="63">
                  <c:v>0.70621468926553677</c:v>
                </c:pt>
                <c:pt idx="64">
                  <c:v>0.70621468926553677</c:v>
                </c:pt>
                <c:pt idx="65">
                  <c:v>0.70762711864406946</c:v>
                </c:pt>
                <c:pt idx="66">
                  <c:v>0.70903954802259883</c:v>
                </c:pt>
                <c:pt idx="67">
                  <c:v>0.71045197740113064</c:v>
                </c:pt>
                <c:pt idx="68">
                  <c:v>0.71045197740113064</c:v>
                </c:pt>
                <c:pt idx="69">
                  <c:v>0.7132768361581957</c:v>
                </c:pt>
                <c:pt idx="70">
                  <c:v>0.7132768361581957</c:v>
                </c:pt>
                <c:pt idx="71">
                  <c:v>0.71468926553672363</c:v>
                </c:pt>
                <c:pt idx="72">
                  <c:v>0.71610169491525422</c:v>
                </c:pt>
                <c:pt idx="73">
                  <c:v>0.71892655367231662</c:v>
                </c:pt>
                <c:pt idx="74">
                  <c:v>0.72175141242938334</c:v>
                </c:pt>
                <c:pt idx="75">
                  <c:v>0.72457627118644052</c:v>
                </c:pt>
                <c:pt idx="76">
                  <c:v>0.72598870056497344</c:v>
                </c:pt>
                <c:pt idx="77">
                  <c:v>0.72598870056497344</c:v>
                </c:pt>
                <c:pt idx="78">
                  <c:v>0.73163841807909946</c:v>
                </c:pt>
                <c:pt idx="79">
                  <c:v>0.7344632768361582</c:v>
                </c:pt>
                <c:pt idx="80">
                  <c:v>0.73870056497175141</c:v>
                </c:pt>
                <c:pt idx="81">
                  <c:v>0.74011299435028244</c:v>
                </c:pt>
                <c:pt idx="82">
                  <c:v>0.74011299435028244</c:v>
                </c:pt>
                <c:pt idx="83">
                  <c:v>0.74435028248587842</c:v>
                </c:pt>
                <c:pt idx="84">
                  <c:v>0.75141242937853103</c:v>
                </c:pt>
                <c:pt idx="85">
                  <c:v>0.75423728813559365</c:v>
                </c:pt>
                <c:pt idx="86">
                  <c:v>0.75847457627118908</c:v>
                </c:pt>
                <c:pt idx="87">
                  <c:v>0.75988700564971934</c:v>
                </c:pt>
                <c:pt idx="88">
                  <c:v>0.7683615819209022</c:v>
                </c:pt>
                <c:pt idx="89">
                  <c:v>0.77401129943502978</c:v>
                </c:pt>
                <c:pt idx="90">
                  <c:v>0.78248587570621297</c:v>
                </c:pt>
                <c:pt idx="91">
                  <c:v>0.79096045197740117</c:v>
                </c:pt>
                <c:pt idx="92">
                  <c:v>0.80084745762712084</c:v>
                </c:pt>
                <c:pt idx="93">
                  <c:v>0.81073446327683663</c:v>
                </c:pt>
                <c:pt idx="94">
                  <c:v>0.81920903954802449</c:v>
                </c:pt>
                <c:pt idx="95">
                  <c:v>0.83050847457627164</c:v>
                </c:pt>
                <c:pt idx="96">
                  <c:v>0.84604519774011455</c:v>
                </c:pt>
                <c:pt idx="97">
                  <c:v>0.86440677966101698</c:v>
                </c:pt>
                <c:pt idx="98">
                  <c:v>0.88700564971751417</c:v>
                </c:pt>
                <c:pt idx="99">
                  <c:v>0.93220338983050688</c:v>
                </c:pt>
                <c:pt idx="100">
                  <c:v>0.99858757062146719</c:v>
                </c:pt>
                <c:pt idx="101">
                  <c:v>1</c:v>
                </c:pt>
              </c:numCache>
            </c:numRef>
          </c:yVal>
          <c:smooth val="1"/>
        </c:ser>
        <c:ser>
          <c:idx val="1"/>
          <c:order val="1"/>
          <c:tx>
            <c:v>Theoretical</c:v>
          </c:tx>
          <c:spPr>
            <a:ln w="66675">
              <a:prstDash val="dashDot"/>
            </a:ln>
          </c:spPr>
          <c:marker>
            <c:symbol val="none"/>
          </c:marker>
          <c:xVal>
            <c:numRef>
              <c:f>Chart_data!$E$2:$E$103</c:f>
              <c:numCache>
                <c:formatCode>0.00</c:formatCode>
                <c:ptCount val="102"/>
                <c:pt idx="0" formatCode="0.00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0.10000000000000003</c:v>
                </c:pt>
                <c:pt idx="11">
                  <c:v>0.10999999999999999</c:v>
                </c:pt>
                <c:pt idx="12">
                  <c:v>0.11999999999999998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0.15000000000000024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0.18000000000000024</c:v>
                </c:pt>
                <c:pt idx="19">
                  <c:v>0.19000000000000003</c:v>
                </c:pt>
                <c:pt idx="20">
                  <c:v>0.20000000000000004</c:v>
                </c:pt>
                <c:pt idx="21">
                  <c:v>0.21000000000000021</c:v>
                </c:pt>
                <c:pt idx="22">
                  <c:v>0.22000000000000006</c:v>
                </c:pt>
                <c:pt idx="23">
                  <c:v>0.23000000000000009</c:v>
                </c:pt>
                <c:pt idx="24">
                  <c:v>0.24000000000000021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0.29000000000000031</c:v>
                </c:pt>
                <c:pt idx="30">
                  <c:v>0.30000000000000032</c:v>
                </c:pt>
                <c:pt idx="31">
                  <c:v>0.31000000000000089</c:v>
                </c:pt>
                <c:pt idx="32">
                  <c:v>0.32000000000000101</c:v>
                </c:pt>
                <c:pt idx="33">
                  <c:v>0.33000000000000113</c:v>
                </c:pt>
                <c:pt idx="34">
                  <c:v>0.3400000000000003</c:v>
                </c:pt>
                <c:pt idx="35">
                  <c:v>0.35000000000000031</c:v>
                </c:pt>
                <c:pt idx="36">
                  <c:v>0.36000000000000032</c:v>
                </c:pt>
                <c:pt idx="37">
                  <c:v>0.37000000000000038</c:v>
                </c:pt>
                <c:pt idx="38">
                  <c:v>0.38000000000000106</c:v>
                </c:pt>
                <c:pt idx="39">
                  <c:v>0.39000000000000107</c:v>
                </c:pt>
                <c:pt idx="40">
                  <c:v>0.4000000000000003</c:v>
                </c:pt>
                <c:pt idx="41">
                  <c:v>0.41000000000000031</c:v>
                </c:pt>
                <c:pt idx="42">
                  <c:v>0.42000000000000032</c:v>
                </c:pt>
                <c:pt idx="43">
                  <c:v>0.43000000000000038</c:v>
                </c:pt>
                <c:pt idx="44">
                  <c:v>0.44000000000000022</c:v>
                </c:pt>
                <c:pt idx="45">
                  <c:v>0.45000000000000034</c:v>
                </c:pt>
                <c:pt idx="46">
                  <c:v>0.4600000000000003</c:v>
                </c:pt>
                <c:pt idx="47">
                  <c:v>0.47000000000000031</c:v>
                </c:pt>
                <c:pt idx="48">
                  <c:v>0.48000000000000032</c:v>
                </c:pt>
                <c:pt idx="49">
                  <c:v>0.49000000000000032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0.5400000000000007</c:v>
                </c:pt>
                <c:pt idx="55">
                  <c:v>0.5500000000000006</c:v>
                </c:pt>
                <c:pt idx="56">
                  <c:v>0.56000000000000061</c:v>
                </c:pt>
                <c:pt idx="57">
                  <c:v>0.57000000000000062</c:v>
                </c:pt>
                <c:pt idx="58">
                  <c:v>0.58000000000000029</c:v>
                </c:pt>
                <c:pt idx="59">
                  <c:v>0.5900000000000003</c:v>
                </c:pt>
                <c:pt idx="60">
                  <c:v>0.60000000000000064</c:v>
                </c:pt>
                <c:pt idx="61">
                  <c:v>0.61000000000000065</c:v>
                </c:pt>
                <c:pt idx="62">
                  <c:v>0.62000000000000188</c:v>
                </c:pt>
                <c:pt idx="63">
                  <c:v>0.63000000000000211</c:v>
                </c:pt>
                <c:pt idx="64">
                  <c:v>0.64000000000000212</c:v>
                </c:pt>
                <c:pt idx="65">
                  <c:v>0.65000000000000224</c:v>
                </c:pt>
                <c:pt idx="66">
                  <c:v>0.66000000000000236</c:v>
                </c:pt>
                <c:pt idx="67">
                  <c:v>0.67000000000000226</c:v>
                </c:pt>
                <c:pt idx="68">
                  <c:v>0.6800000000000006</c:v>
                </c:pt>
                <c:pt idx="69">
                  <c:v>0.69000000000000061</c:v>
                </c:pt>
                <c:pt idx="70">
                  <c:v>0.70000000000000062</c:v>
                </c:pt>
                <c:pt idx="71">
                  <c:v>0.71000000000000063</c:v>
                </c:pt>
                <c:pt idx="72">
                  <c:v>0.72000000000000064</c:v>
                </c:pt>
                <c:pt idx="73">
                  <c:v>0.73000000000000065</c:v>
                </c:pt>
                <c:pt idx="74">
                  <c:v>0.74000000000000199</c:v>
                </c:pt>
                <c:pt idx="75">
                  <c:v>0.75000000000000211</c:v>
                </c:pt>
                <c:pt idx="76">
                  <c:v>0.76000000000000223</c:v>
                </c:pt>
                <c:pt idx="77">
                  <c:v>0.77000000000000224</c:v>
                </c:pt>
                <c:pt idx="78">
                  <c:v>0.78000000000000069</c:v>
                </c:pt>
                <c:pt idx="79">
                  <c:v>0.7900000000000007</c:v>
                </c:pt>
                <c:pt idx="80">
                  <c:v>0.8000000000000006</c:v>
                </c:pt>
                <c:pt idx="81">
                  <c:v>0.81000000000000061</c:v>
                </c:pt>
                <c:pt idx="82">
                  <c:v>0.82000000000000062</c:v>
                </c:pt>
                <c:pt idx="83">
                  <c:v>0.83000000000000063</c:v>
                </c:pt>
                <c:pt idx="84">
                  <c:v>0.84000000000000064</c:v>
                </c:pt>
                <c:pt idx="85">
                  <c:v>0.85000000000000064</c:v>
                </c:pt>
                <c:pt idx="86">
                  <c:v>0.86000000000000065</c:v>
                </c:pt>
                <c:pt idx="87">
                  <c:v>0.8700000000000021</c:v>
                </c:pt>
                <c:pt idx="88">
                  <c:v>0.88000000000000067</c:v>
                </c:pt>
                <c:pt idx="89">
                  <c:v>0.89000000000000068</c:v>
                </c:pt>
                <c:pt idx="90">
                  <c:v>0.90000000000000069</c:v>
                </c:pt>
                <c:pt idx="91">
                  <c:v>0.9100000000000007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0.97000000000000064</c:v>
                </c:pt>
                <c:pt idx="98">
                  <c:v>0.98000000000000054</c:v>
                </c:pt>
                <c:pt idx="99">
                  <c:v>0.99000000000000066</c:v>
                </c:pt>
                <c:pt idx="100">
                  <c:v>1.0000000000000007</c:v>
                </c:pt>
                <c:pt idx="101">
                  <c:v>1</c:v>
                </c:pt>
              </c:numCache>
            </c:numRef>
          </c:xVal>
          <c:yVal>
            <c:numRef>
              <c:f>Chart_data!$G$2:$G$103</c:f>
              <c:numCache>
                <c:formatCode>0.00%</c:formatCode>
                <c:ptCount val="102"/>
                <c:pt idx="0">
                  <c:v>0</c:v>
                </c:pt>
                <c:pt idx="1">
                  <c:v>2.1186440677966201E-2</c:v>
                </c:pt>
                <c:pt idx="2">
                  <c:v>6.0734463276836431E-2</c:v>
                </c:pt>
                <c:pt idx="3">
                  <c:v>0.10451977401129978</c:v>
                </c:pt>
                <c:pt idx="4">
                  <c:v>0.15112994350282546</c:v>
                </c:pt>
                <c:pt idx="5">
                  <c:v>0.18220338983050902</c:v>
                </c:pt>
                <c:pt idx="6">
                  <c:v>0.21610169491525422</c:v>
                </c:pt>
                <c:pt idx="7">
                  <c:v>0.23587570621468862</c:v>
                </c:pt>
                <c:pt idx="8">
                  <c:v>0.25423728813559238</c:v>
                </c:pt>
                <c:pt idx="9">
                  <c:v>0.28107344632768388</c:v>
                </c:pt>
                <c:pt idx="10">
                  <c:v>0.29661016949152541</c:v>
                </c:pt>
                <c:pt idx="11">
                  <c:v>0.30225988700565115</c:v>
                </c:pt>
                <c:pt idx="12">
                  <c:v>0.3192090395480226</c:v>
                </c:pt>
                <c:pt idx="13">
                  <c:v>0.32909604519774155</c:v>
                </c:pt>
                <c:pt idx="14">
                  <c:v>0.33474576271186535</c:v>
                </c:pt>
                <c:pt idx="15">
                  <c:v>0.346045197740113</c:v>
                </c:pt>
                <c:pt idx="16">
                  <c:v>0.35169491525423824</c:v>
                </c:pt>
                <c:pt idx="17">
                  <c:v>0.36299435028248661</c:v>
                </c:pt>
                <c:pt idx="18">
                  <c:v>0.37429378531073448</c:v>
                </c:pt>
                <c:pt idx="19">
                  <c:v>0.37994350282486034</c:v>
                </c:pt>
                <c:pt idx="20">
                  <c:v>0.38135593220338981</c:v>
                </c:pt>
                <c:pt idx="21">
                  <c:v>0.38418079096045427</c:v>
                </c:pt>
                <c:pt idx="22">
                  <c:v>0.39124293785310738</c:v>
                </c:pt>
                <c:pt idx="23">
                  <c:v>0.39548022598870236</c:v>
                </c:pt>
                <c:pt idx="24">
                  <c:v>0.39971751412429485</c:v>
                </c:pt>
                <c:pt idx="25">
                  <c:v>0.40254237288135597</c:v>
                </c:pt>
                <c:pt idx="26">
                  <c:v>0.40819209039548032</c:v>
                </c:pt>
                <c:pt idx="27">
                  <c:v>0.41101694915254394</c:v>
                </c:pt>
                <c:pt idx="28">
                  <c:v>0.4152542372881356</c:v>
                </c:pt>
                <c:pt idx="29">
                  <c:v>0.41666666666666763</c:v>
                </c:pt>
                <c:pt idx="30">
                  <c:v>0.42231638418079237</c:v>
                </c:pt>
                <c:pt idx="31">
                  <c:v>0.4265536723163843</c:v>
                </c:pt>
                <c:pt idx="32">
                  <c:v>0.44209039548022599</c:v>
                </c:pt>
                <c:pt idx="33">
                  <c:v>0.44915254237288138</c:v>
                </c:pt>
                <c:pt idx="34">
                  <c:v>0.4576271186440678</c:v>
                </c:pt>
                <c:pt idx="35">
                  <c:v>0.46327683615819204</c:v>
                </c:pt>
                <c:pt idx="36">
                  <c:v>0.47033898305084954</c:v>
                </c:pt>
                <c:pt idx="37">
                  <c:v>0.47316384180790982</c:v>
                </c:pt>
                <c:pt idx="38">
                  <c:v>0.48728813559322037</c:v>
                </c:pt>
                <c:pt idx="39">
                  <c:v>0.50423728813559321</c:v>
                </c:pt>
                <c:pt idx="40">
                  <c:v>0.51553672316384158</c:v>
                </c:pt>
                <c:pt idx="41">
                  <c:v>0.53107344632768361</c:v>
                </c:pt>
                <c:pt idx="42">
                  <c:v>0.53531073446327682</c:v>
                </c:pt>
                <c:pt idx="43">
                  <c:v>0.54096045197740117</c:v>
                </c:pt>
                <c:pt idx="44">
                  <c:v>0.54661016949152541</c:v>
                </c:pt>
                <c:pt idx="45">
                  <c:v>0.54943502824858959</c:v>
                </c:pt>
                <c:pt idx="46">
                  <c:v>0.55508474576270961</c:v>
                </c:pt>
                <c:pt idx="47">
                  <c:v>0.55790960451977734</c:v>
                </c:pt>
                <c:pt idx="48">
                  <c:v>0.56638418079095709</c:v>
                </c:pt>
                <c:pt idx="49">
                  <c:v>0.56779661016949512</c:v>
                </c:pt>
                <c:pt idx="50">
                  <c:v>0.57062146892655363</c:v>
                </c:pt>
                <c:pt idx="51">
                  <c:v>0.57627118644067865</c:v>
                </c:pt>
                <c:pt idx="52">
                  <c:v>0.58192090395480234</c:v>
                </c:pt>
                <c:pt idx="53">
                  <c:v>0.59039548022598876</c:v>
                </c:pt>
                <c:pt idx="54">
                  <c:v>0.59322033898305049</c:v>
                </c:pt>
                <c:pt idx="55">
                  <c:v>0.59463276836158196</c:v>
                </c:pt>
                <c:pt idx="56">
                  <c:v>0.59745762711864359</c:v>
                </c:pt>
                <c:pt idx="57">
                  <c:v>0.60028248587570443</c:v>
                </c:pt>
                <c:pt idx="58">
                  <c:v>0.60028248587570443</c:v>
                </c:pt>
                <c:pt idx="59">
                  <c:v>0.6073446327683637</c:v>
                </c:pt>
                <c:pt idx="60">
                  <c:v>0.60875706214689496</c:v>
                </c:pt>
                <c:pt idx="61">
                  <c:v>0.61299435028248805</c:v>
                </c:pt>
                <c:pt idx="62">
                  <c:v>0.61864406779661063</c:v>
                </c:pt>
                <c:pt idx="63">
                  <c:v>0.6228813559322034</c:v>
                </c:pt>
                <c:pt idx="64">
                  <c:v>0.62570621468926735</c:v>
                </c:pt>
                <c:pt idx="65">
                  <c:v>0.6271186440677966</c:v>
                </c:pt>
                <c:pt idx="66">
                  <c:v>0.62994350282486045</c:v>
                </c:pt>
                <c:pt idx="67">
                  <c:v>0.63135593220339337</c:v>
                </c:pt>
                <c:pt idx="68">
                  <c:v>0.63135593220339337</c:v>
                </c:pt>
                <c:pt idx="69">
                  <c:v>0.63418079096045199</c:v>
                </c:pt>
                <c:pt idx="70">
                  <c:v>0.63559322033898502</c:v>
                </c:pt>
                <c:pt idx="71">
                  <c:v>0.63559322033898502</c:v>
                </c:pt>
                <c:pt idx="72">
                  <c:v>0.63700564971751461</c:v>
                </c:pt>
                <c:pt idx="73">
                  <c:v>0.63700564971751461</c:v>
                </c:pt>
                <c:pt idx="74">
                  <c:v>0.6384180790960452</c:v>
                </c:pt>
                <c:pt idx="75">
                  <c:v>0.64265536723163863</c:v>
                </c:pt>
                <c:pt idx="76">
                  <c:v>0.64689265536723162</c:v>
                </c:pt>
                <c:pt idx="77">
                  <c:v>0.64971751412429546</c:v>
                </c:pt>
                <c:pt idx="78">
                  <c:v>0.65254237288135597</c:v>
                </c:pt>
                <c:pt idx="79">
                  <c:v>0.65395480225989167</c:v>
                </c:pt>
                <c:pt idx="80">
                  <c:v>0.66384180790960789</c:v>
                </c:pt>
                <c:pt idx="81">
                  <c:v>0.66384180790960789</c:v>
                </c:pt>
                <c:pt idx="82">
                  <c:v>0.6694915254237308</c:v>
                </c:pt>
                <c:pt idx="83">
                  <c:v>0.67231638418079098</c:v>
                </c:pt>
                <c:pt idx="84">
                  <c:v>0.67231638418079098</c:v>
                </c:pt>
                <c:pt idx="85">
                  <c:v>0.67796610169491522</c:v>
                </c:pt>
                <c:pt idx="86">
                  <c:v>0.67937853107344848</c:v>
                </c:pt>
                <c:pt idx="87">
                  <c:v>0.68079096045197762</c:v>
                </c:pt>
                <c:pt idx="88">
                  <c:v>0.68361581920904135</c:v>
                </c:pt>
                <c:pt idx="89">
                  <c:v>0.68361581920904135</c:v>
                </c:pt>
                <c:pt idx="90">
                  <c:v>0.69067796610169485</c:v>
                </c:pt>
                <c:pt idx="91">
                  <c:v>0.69350282485875658</c:v>
                </c:pt>
                <c:pt idx="92">
                  <c:v>0.69632768361581965</c:v>
                </c:pt>
                <c:pt idx="93">
                  <c:v>0.69774011299435212</c:v>
                </c:pt>
                <c:pt idx="94">
                  <c:v>0.70056497175141075</c:v>
                </c:pt>
                <c:pt idx="95">
                  <c:v>0.70197740112994367</c:v>
                </c:pt>
                <c:pt idx="96">
                  <c:v>0.70480225988700551</c:v>
                </c:pt>
                <c:pt idx="97">
                  <c:v>0.70762711864406946</c:v>
                </c:pt>
                <c:pt idx="98">
                  <c:v>0.71468926553672363</c:v>
                </c:pt>
                <c:pt idx="99">
                  <c:v>0.72457627118644052</c:v>
                </c:pt>
                <c:pt idx="100">
                  <c:v>0.89265536723163841</c:v>
                </c:pt>
                <c:pt idx="101">
                  <c:v>1</c:v>
                </c:pt>
              </c:numCache>
            </c:numRef>
          </c:yVal>
          <c:smooth val="1"/>
        </c:ser>
        <c:axId val="68724224"/>
        <c:axId val="68726144"/>
      </c:scatterChart>
      <c:valAx>
        <c:axId val="68724224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Accuracy,</a:t>
                </a:r>
                <a:r>
                  <a:rPr lang="en-US" sz="2400" baseline="0" dirty="0"/>
                  <a:t> </a:t>
                </a:r>
                <a:r>
                  <a:rPr lang="en-US" sz="2400" i="1" dirty="0" smtClean="0">
                    <a:sym typeface="Symbol"/>
                  </a:rPr>
                  <a:t></a:t>
                </a:r>
                <a:endParaRPr lang="en-US" sz="2400" i="1" dirty="0"/>
              </a:p>
            </c:rich>
          </c:tx>
          <c:layout/>
        </c:title>
        <c:numFmt formatCode="0.0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726144"/>
        <c:crosses val="autoZero"/>
        <c:crossBetween val="midCat"/>
        <c:majorUnit val="0.1"/>
      </c:valAx>
      <c:valAx>
        <c:axId val="68726144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% of nodes receiving recommendations of accuracy </a:t>
                </a:r>
                <a:r>
                  <a:rPr lang="en-US" sz="2000" dirty="0">
                    <a:sym typeface="Symbol"/>
                  </a:rPr>
                  <a:t> </a:t>
                </a:r>
                <a:r>
                  <a:rPr lang="en-US" sz="2000" b="1" i="1" u="none" strike="noStrike" baseline="0" dirty="0" smtClean="0">
                    <a:sym typeface="Symbol"/>
                  </a:rPr>
                  <a:t></a:t>
                </a:r>
                <a:r>
                  <a:rPr lang="en-US" sz="2000" b="1" i="0" u="none" strike="noStrike" baseline="0" dirty="0" smtClean="0"/>
                  <a:t> 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1.4822334480333057E-3"/>
              <c:y val="8.5861180402060214E-2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724224"/>
        <c:crosses val="autoZero"/>
        <c:crossBetween val="midCat"/>
      </c:valAx>
    </c:plotArea>
    <c:legend>
      <c:legendPos val="t"/>
      <c:layout/>
      <c:txPr>
        <a:bodyPr/>
        <a:lstStyle/>
        <a:p>
          <a:pPr>
            <a:defRPr sz="28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2457692447297001"/>
          <c:y val="0.13816183462584386"/>
          <c:w val="0.735758508457659"/>
          <c:h val="0.66165661762803996"/>
        </c:manualLayout>
      </c:layout>
      <c:scatterChart>
        <c:scatterStyle val="smoothMarker"/>
        <c:ser>
          <c:idx val="0"/>
          <c:order val="0"/>
          <c:tx>
            <c:v>Exponential Mech</c:v>
          </c:tx>
          <c:spPr>
            <a:ln w="57150" cmpd="sng">
              <a:solidFill>
                <a:srgbClr val="008000"/>
              </a:solidFill>
            </a:ln>
          </c:spPr>
          <c:marker>
            <c:symbol val="none"/>
          </c:marker>
          <c:xVal>
            <c:numRef>
              <c:f>'Chart data'!$E$2:$E$102</c:f>
              <c:numCache>
                <c:formatCode>0.00</c:formatCode>
                <c:ptCount val="101"/>
                <c:pt idx="0" formatCode="0.00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0.10000000000000003</c:v>
                </c:pt>
                <c:pt idx="11">
                  <c:v>0.10999999999999999</c:v>
                </c:pt>
                <c:pt idx="12">
                  <c:v>0.11999999999999998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0.15000000000000024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0.18000000000000024</c:v>
                </c:pt>
                <c:pt idx="19">
                  <c:v>0.19000000000000003</c:v>
                </c:pt>
                <c:pt idx="20">
                  <c:v>0.20000000000000004</c:v>
                </c:pt>
                <c:pt idx="21">
                  <c:v>0.21000000000000021</c:v>
                </c:pt>
                <c:pt idx="22">
                  <c:v>0.22000000000000006</c:v>
                </c:pt>
                <c:pt idx="23">
                  <c:v>0.23000000000000009</c:v>
                </c:pt>
                <c:pt idx="24">
                  <c:v>0.24000000000000021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0.29000000000000031</c:v>
                </c:pt>
                <c:pt idx="30">
                  <c:v>0.30000000000000032</c:v>
                </c:pt>
                <c:pt idx="31">
                  <c:v>0.31000000000000089</c:v>
                </c:pt>
                <c:pt idx="32">
                  <c:v>0.32000000000000101</c:v>
                </c:pt>
                <c:pt idx="33">
                  <c:v>0.33000000000000113</c:v>
                </c:pt>
                <c:pt idx="34">
                  <c:v>0.3400000000000003</c:v>
                </c:pt>
                <c:pt idx="35">
                  <c:v>0.35000000000000031</c:v>
                </c:pt>
                <c:pt idx="36">
                  <c:v>0.36000000000000032</c:v>
                </c:pt>
                <c:pt idx="37">
                  <c:v>0.37000000000000038</c:v>
                </c:pt>
                <c:pt idx="38">
                  <c:v>0.38000000000000106</c:v>
                </c:pt>
                <c:pt idx="39">
                  <c:v>0.39000000000000107</c:v>
                </c:pt>
                <c:pt idx="40">
                  <c:v>0.4000000000000003</c:v>
                </c:pt>
                <c:pt idx="41">
                  <c:v>0.41000000000000031</c:v>
                </c:pt>
                <c:pt idx="42">
                  <c:v>0.42000000000000032</c:v>
                </c:pt>
                <c:pt idx="43">
                  <c:v>0.43000000000000038</c:v>
                </c:pt>
                <c:pt idx="44">
                  <c:v>0.44000000000000022</c:v>
                </c:pt>
                <c:pt idx="45">
                  <c:v>0.45000000000000034</c:v>
                </c:pt>
                <c:pt idx="46">
                  <c:v>0.4600000000000003</c:v>
                </c:pt>
                <c:pt idx="47">
                  <c:v>0.47000000000000031</c:v>
                </c:pt>
                <c:pt idx="48">
                  <c:v>0.48000000000000032</c:v>
                </c:pt>
                <c:pt idx="49">
                  <c:v>0.49000000000000032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0.5400000000000007</c:v>
                </c:pt>
                <c:pt idx="55">
                  <c:v>0.5500000000000006</c:v>
                </c:pt>
                <c:pt idx="56">
                  <c:v>0.56000000000000061</c:v>
                </c:pt>
                <c:pt idx="57">
                  <c:v>0.57000000000000062</c:v>
                </c:pt>
                <c:pt idx="58">
                  <c:v>0.58000000000000029</c:v>
                </c:pt>
                <c:pt idx="59">
                  <c:v>0.5900000000000003</c:v>
                </c:pt>
                <c:pt idx="60">
                  <c:v>0.60000000000000064</c:v>
                </c:pt>
                <c:pt idx="61">
                  <c:v>0.61000000000000065</c:v>
                </c:pt>
                <c:pt idx="62">
                  <c:v>0.62000000000000188</c:v>
                </c:pt>
                <c:pt idx="63">
                  <c:v>0.63000000000000211</c:v>
                </c:pt>
                <c:pt idx="64">
                  <c:v>0.64000000000000212</c:v>
                </c:pt>
                <c:pt idx="65">
                  <c:v>0.65000000000000224</c:v>
                </c:pt>
                <c:pt idx="66">
                  <c:v>0.66000000000000236</c:v>
                </c:pt>
                <c:pt idx="67">
                  <c:v>0.67000000000000226</c:v>
                </c:pt>
                <c:pt idx="68">
                  <c:v>0.6800000000000006</c:v>
                </c:pt>
                <c:pt idx="69">
                  <c:v>0.69000000000000061</c:v>
                </c:pt>
                <c:pt idx="70">
                  <c:v>0.70000000000000062</c:v>
                </c:pt>
                <c:pt idx="71">
                  <c:v>0.71000000000000063</c:v>
                </c:pt>
                <c:pt idx="72">
                  <c:v>0.72000000000000064</c:v>
                </c:pt>
                <c:pt idx="73">
                  <c:v>0.73000000000000065</c:v>
                </c:pt>
                <c:pt idx="74">
                  <c:v>0.74000000000000199</c:v>
                </c:pt>
                <c:pt idx="75">
                  <c:v>0.75000000000000211</c:v>
                </c:pt>
                <c:pt idx="76">
                  <c:v>0.76000000000000223</c:v>
                </c:pt>
                <c:pt idx="77">
                  <c:v>0.77000000000000224</c:v>
                </c:pt>
                <c:pt idx="78">
                  <c:v>0.78000000000000069</c:v>
                </c:pt>
                <c:pt idx="79">
                  <c:v>0.7900000000000007</c:v>
                </c:pt>
                <c:pt idx="80">
                  <c:v>0.8000000000000006</c:v>
                </c:pt>
                <c:pt idx="81">
                  <c:v>0.81000000000000061</c:v>
                </c:pt>
                <c:pt idx="82">
                  <c:v>0.82000000000000062</c:v>
                </c:pt>
                <c:pt idx="83">
                  <c:v>0.83000000000000063</c:v>
                </c:pt>
                <c:pt idx="84">
                  <c:v>0.84000000000000064</c:v>
                </c:pt>
                <c:pt idx="85">
                  <c:v>0.85000000000000064</c:v>
                </c:pt>
                <c:pt idx="86">
                  <c:v>0.86000000000000065</c:v>
                </c:pt>
                <c:pt idx="87">
                  <c:v>0.8700000000000021</c:v>
                </c:pt>
                <c:pt idx="88">
                  <c:v>0.88000000000000067</c:v>
                </c:pt>
                <c:pt idx="89">
                  <c:v>0.89000000000000068</c:v>
                </c:pt>
                <c:pt idx="90">
                  <c:v>0.90000000000000069</c:v>
                </c:pt>
                <c:pt idx="91">
                  <c:v>0.9100000000000007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0.97000000000000064</c:v>
                </c:pt>
                <c:pt idx="98">
                  <c:v>0.98000000000000054</c:v>
                </c:pt>
                <c:pt idx="99">
                  <c:v>0.99000000000000066</c:v>
                </c:pt>
                <c:pt idx="100">
                  <c:v>1.0000000000000007</c:v>
                </c:pt>
              </c:numCache>
            </c:numRef>
          </c:xVal>
          <c:yVal>
            <c:numRef>
              <c:f>'Chart data'!$F$2:$F$102</c:f>
              <c:numCache>
                <c:formatCode>0.00%</c:formatCode>
                <c:ptCount val="101"/>
                <c:pt idx="0">
                  <c:v>0</c:v>
                </c:pt>
                <c:pt idx="1">
                  <c:v>0.98026998961578349</c:v>
                </c:pt>
                <c:pt idx="2">
                  <c:v>0.98234683281412261</c:v>
                </c:pt>
                <c:pt idx="3">
                  <c:v>0.98234683281412261</c:v>
                </c:pt>
                <c:pt idx="4">
                  <c:v>0.98546209761162828</c:v>
                </c:pt>
                <c:pt idx="5">
                  <c:v>0.98650051921079951</c:v>
                </c:pt>
                <c:pt idx="6">
                  <c:v>0.98753894080996529</c:v>
                </c:pt>
                <c:pt idx="7">
                  <c:v>0.98961578400830741</c:v>
                </c:pt>
                <c:pt idx="8">
                  <c:v>0.99169262720664586</c:v>
                </c:pt>
                <c:pt idx="9">
                  <c:v>0.99169262720664586</c:v>
                </c:pt>
                <c:pt idx="10">
                  <c:v>0.99169262720664586</c:v>
                </c:pt>
                <c:pt idx="11">
                  <c:v>0.99169262720664586</c:v>
                </c:pt>
                <c:pt idx="12">
                  <c:v>0.9927310488058152</c:v>
                </c:pt>
                <c:pt idx="13">
                  <c:v>0.9927310488058152</c:v>
                </c:pt>
                <c:pt idx="14">
                  <c:v>0.9927310488058152</c:v>
                </c:pt>
                <c:pt idx="15">
                  <c:v>0.9927310488058152</c:v>
                </c:pt>
                <c:pt idx="16">
                  <c:v>0.9927310488058152</c:v>
                </c:pt>
                <c:pt idx="17">
                  <c:v>0.9927310488058152</c:v>
                </c:pt>
                <c:pt idx="18">
                  <c:v>0.9927310488058152</c:v>
                </c:pt>
                <c:pt idx="19">
                  <c:v>0.99376947040498465</c:v>
                </c:pt>
                <c:pt idx="20">
                  <c:v>0.99480789200415365</c:v>
                </c:pt>
                <c:pt idx="21">
                  <c:v>0.99480789200415365</c:v>
                </c:pt>
                <c:pt idx="22">
                  <c:v>0.99480789200415365</c:v>
                </c:pt>
                <c:pt idx="23">
                  <c:v>0.99480789200415365</c:v>
                </c:pt>
                <c:pt idx="24">
                  <c:v>0.99480789200415365</c:v>
                </c:pt>
                <c:pt idx="25">
                  <c:v>0.99480789200415365</c:v>
                </c:pt>
                <c:pt idx="26">
                  <c:v>0.99480789200415365</c:v>
                </c:pt>
                <c:pt idx="27">
                  <c:v>0.99480789200415365</c:v>
                </c:pt>
                <c:pt idx="28">
                  <c:v>0.99480789200415365</c:v>
                </c:pt>
                <c:pt idx="29">
                  <c:v>0.99480789200415365</c:v>
                </c:pt>
                <c:pt idx="30">
                  <c:v>0.99480789200415365</c:v>
                </c:pt>
                <c:pt idx="31">
                  <c:v>0.99480789200415365</c:v>
                </c:pt>
                <c:pt idx="32">
                  <c:v>0.99480789200415365</c:v>
                </c:pt>
                <c:pt idx="33">
                  <c:v>0.99480789200415365</c:v>
                </c:pt>
                <c:pt idx="34">
                  <c:v>0.99480789200415365</c:v>
                </c:pt>
                <c:pt idx="35">
                  <c:v>0.99480789200415365</c:v>
                </c:pt>
                <c:pt idx="36">
                  <c:v>0.99480789200415365</c:v>
                </c:pt>
                <c:pt idx="37">
                  <c:v>0.99480789200415365</c:v>
                </c:pt>
                <c:pt idx="38">
                  <c:v>0.99480789200415365</c:v>
                </c:pt>
                <c:pt idx="39">
                  <c:v>0.99480789200415365</c:v>
                </c:pt>
                <c:pt idx="40">
                  <c:v>0.99480789200415365</c:v>
                </c:pt>
                <c:pt idx="41">
                  <c:v>0.99480789200415365</c:v>
                </c:pt>
                <c:pt idx="42">
                  <c:v>0.99480789200415365</c:v>
                </c:pt>
                <c:pt idx="43">
                  <c:v>0.99480789200415365</c:v>
                </c:pt>
                <c:pt idx="44">
                  <c:v>0.99480789200415365</c:v>
                </c:pt>
                <c:pt idx="45">
                  <c:v>0.99480789200415365</c:v>
                </c:pt>
                <c:pt idx="46">
                  <c:v>0.99480789200415365</c:v>
                </c:pt>
                <c:pt idx="47">
                  <c:v>0.99480789200415365</c:v>
                </c:pt>
                <c:pt idx="48">
                  <c:v>0.99480789200415365</c:v>
                </c:pt>
                <c:pt idx="49">
                  <c:v>0.99584631360332365</c:v>
                </c:pt>
                <c:pt idx="50">
                  <c:v>0.99584631360332365</c:v>
                </c:pt>
                <c:pt idx="51">
                  <c:v>0.99584631360332365</c:v>
                </c:pt>
                <c:pt idx="52">
                  <c:v>0.99584631360332365</c:v>
                </c:pt>
                <c:pt idx="53">
                  <c:v>0.99584631360332365</c:v>
                </c:pt>
                <c:pt idx="54">
                  <c:v>0.99584631360332365</c:v>
                </c:pt>
                <c:pt idx="55">
                  <c:v>0.99584631360332365</c:v>
                </c:pt>
                <c:pt idx="56">
                  <c:v>0.99584631360332365</c:v>
                </c:pt>
                <c:pt idx="57">
                  <c:v>0.99584631360332365</c:v>
                </c:pt>
                <c:pt idx="58">
                  <c:v>0.99584631360332365</c:v>
                </c:pt>
                <c:pt idx="59">
                  <c:v>0.99584631360332365</c:v>
                </c:pt>
                <c:pt idx="60">
                  <c:v>0.99584631360332365</c:v>
                </c:pt>
                <c:pt idx="61">
                  <c:v>0.99584631360332365</c:v>
                </c:pt>
                <c:pt idx="62">
                  <c:v>0.99584631360332365</c:v>
                </c:pt>
                <c:pt idx="63">
                  <c:v>0.99584631360332365</c:v>
                </c:pt>
                <c:pt idx="64">
                  <c:v>0.99688473520249221</c:v>
                </c:pt>
                <c:pt idx="65">
                  <c:v>0.99688473520249221</c:v>
                </c:pt>
                <c:pt idx="66">
                  <c:v>0.99688473520249221</c:v>
                </c:pt>
                <c:pt idx="67">
                  <c:v>0.99688473520249221</c:v>
                </c:pt>
                <c:pt idx="68">
                  <c:v>0.99688473520249221</c:v>
                </c:pt>
                <c:pt idx="69">
                  <c:v>0.99688473520249221</c:v>
                </c:pt>
                <c:pt idx="70">
                  <c:v>0.99688473520249221</c:v>
                </c:pt>
                <c:pt idx="71">
                  <c:v>0.99688473520249221</c:v>
                </c:pt>
                <c:pt idx="72">
                  <c:v>0.99688473520249221</c:v>
                </c:pt>
                <c:pt idx="73">
                  <c:v>0.99688473520249221</c:v>
                </c:pt>
                <c:pt idx="74">
                  <c:v>0.99688473520249221</c:v>
                </c:pt>
                <c:pt idx="75">
                  <c:v>0.99688473520249221</c:v>
                </c:pt>
                <c:pt idx="76">
                  <c:v>0.99688473520249221</c:v>
                </c:pt>
                <c:pt idx="77">
                  <c:v>0.99688473520249221</c:v>
                </c:pt>
                <c:pt idx="78">
                  <c:v>0.99688473520249221</c:v>
                </c:pt>
                <c:pt idx="79">
                  <c:v>0.99688473520249221</c:v>
                </c:pt>
                <c:pt idx="80">
                  <c:v>0.99688473520249221</c:v>
                </c:pt>
                <c:pt idx="81">
                  <c:v>0.99688473520249221</c:v>
                </c:pt>
                <c:pt idx="82">
                  <c:v>0.99792315680165988</c:v>
                </c:pt>
                <c:pt idx="83">
                  <c:v>0.99792315680165988</c:v>
                </c:pt>
                <c:pt idx="84">
                  <c:v>0.99792315680165988</c:v>
                </c:pt>
                <c:pt idx="85">
                  <c:v>0.99792315680165988</c:v>
                </c:pt>
                <c:pt idx="86">
                  <c:v>0.99792315680165988</c:v>
                </c:pt>
                <c:pt idx="87">
                  <c:v>0.99792315680165988</c:v>
                </c:pt>
                <c:pt idx="88">
                  <c:v>0.99792315680165988</c:v>
                </c:pt>
                <c:pt idx="89">
                  <c:v>0.99792315680165988</c:v>
                </c:pt>
                <c:pt idx="90">
                  <c:v>0.99792315680165988</c:v>
                </c:pt>
                <c:pt idx="91">
                  <c:v>0.99792315680165988</c:v>
                </c:pt>
                <c:pt idx="92">
                  <c:v>0.99792315680165988</c:v>
                </c:pt>
                <c:pt idx="93">
                  <c:v>0.99792315680165988</c:v>
                </c:pt>
                <c:pt idx="94">
                  <c:v>0.99792315680165988</c:v>
                </c:pt>
                <c:pt idx="95">
                  <c:v>0.99896157840083077</c:v>
                </c:pt>
                <c:pt idx="96">
                  <c:v>0.99896157840083077</c:v>
                </c:pt>
                <c:pt idx="97">
                  <c:v>0.99896157840083077</c:v>
                </c:pt>
                <c:pt idx="98">
                  <c:v>0.99896157840083077</c:v>
                </c:pt>
                <c:pt idx="99">
                  <c:v>0.99896157840083077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tx>
            <c:v>Theoretical</c:v>
          </c:tx>
          <c:spPr>
            <a:ln w="63500">
              <a:prstDash val="dashDot"/>
            </a:ln>
          </c:spPr>
          <c:marker>
            <c:symbol val="none"/>
          </c:marker>
          <c:xVal>
            <c:numRef>
              <c:f>'Chart data'!$E$2:$E$102</c:f>
              <c:numCache>
                <c:formatCode>0.00</c:formatCode>
                <c:ptCount val="101"/>
                <c:pt idx="0" formatCode="0.00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0.10000000000000003</c:v>
                </c:pt>
                <c:pt idx="11">
                  <c:v>0.10999999999999999</c:v>
                </c:pt>
                <c:pt idx="12">
                  <c:v>0.11999999999999998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0.15000000000000024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0.18000000000000024</c:v>
                </c:pt>
                <c:pt idx="19">
                  <c:v>0.19000000000000003</c:v>
                </c:pt>
                <c:pt idx="20">
                  <c:v>0.20000000000000004</c:v>
                </c:pt>
                <c:pt idx="21">
                  <c:v>0.21000000000000021</c:v>
                </c:pt>
                <c:pt idx="22">
                  <c:v>0.22000000000000006</c:v>
                </c:pt>
                <c:pt idx="23">
                  <c:v>0.23000000000000009</c:v>
                </c:pt>
                <c:pt idx="24">
                  <c:v>0.24000000000000021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0.29000000000000031</c:v>
                </c:pt>
                <c:pt idx="30">
                  <c:v>0.30000000000000032</c:v>
                </c:pt>
                <c:pt idx="31">
                  <c:v>0.31000000000000089</c:v>
                </c:pt>
                <c:pt idx="32">
                  <c:v>0.32000000000000101</c:v>
                </c:pt>
                <c:pt idx="33">
                  <c:v>0.33000000000000113</c:v>
                </c:pt>
                <c:pt idx="34">
                  <c:v>0.3400000000000003</c:v>
                </c:pt>
                <c:pt idx="35">
                  <c:v>0.35000000000000031</c:v>
                </c:pt>
                <c:pt idx="36">
                  <c:v>0.36000000000000032</c:v>
                </c:pt>
                <c:pt idx="37">
                  <c:v>0.37000000000000038</c:v>
                </c:pt>
                <c:pt idx="38">
                  <c:v>0.38000000000000106</c:v>
                </c:pt>
                <c:pt idx="39">
                  <c:v>0.39000000000000107</c:v>
                </c:pt>
                <c:pt idx="40">
                  <c:v>0.4000000000000003</c:v>
                </c:pt>
                <c:pt idx="41">
                  <c:v>0.41000000000000031</c:v>
                </c:pt>
                <c:pt idx="42">
                  <c:v>0.42000000000000032</c:v>
                </c:pt>
                <c:pt idx="43">
                  <c:v>0.43000000000000038</c:v>
                </c:pt>
                <c:pt idx="44">
                  <c:v>0.44000000000000022</c:v>
                </c:pt>
                <c:pt idx="45">
                  <c:v>0.45000000000000034</c:v>
                </c:pt>
                <c:pt idx="46">
                  <c:v>0.4600000000000003</c:v>
                </c:pt>
                <c:pt idx="47">
                  <c:v>0.47000000000000031</c:v>
                </c:pt>
                <c:pt idx="48">
                  <c:v>0.48000000000000032</c:v>
                </c:pt>
                <c:pt idx="49">
                  <c:v>0.49000000000000032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0.5400000000000007</c:v>
                </c:pt>
                <c:pt idx="55">
                  <c:v>0.5500000000000006</c:v>
                </c:pt>
                <c:pt idx="56">
                  <c:v>0.56000000000000061</c:v>
                </c:pt>
                <c:pt idx="57">
                  <c:v>0.57000000000000062</c:v>
                </c:pt>
                <c:pt idx="58">
                  <c:v>0.58000000000000029</c:v>
                </c:pt>
                <c:pt idx="59">
                  <c:v>0.5900000000000003</c:v>
                </c:pt>
                <c:pt idx="60">
                  <c:v>0.60000000000000064</c:v>
                </c:pt>
                <c:pt idx="61">
                  <c:v>0.61000000000000065</c:v>
                </c:pt>
                <c:pt idx="62">
                  <c:v>0.62000000000000188</c:v>
                </c:pt>
                <c:pt idx="63">
                  <c:v>0.63000000000000211</c:v>
                </c:pt>
                <c:pt idx="64">
                  <c:v>0.64000000000000212</c:v>
                </c:pt>
                <c:pt idx="65">
                  <c:v>0.65000000000000224</c:v>
                </c:pt>
                <c:pt idx="66">
                  <c:v>0.66000000000000236</c:v>
                </c:pt>
                <c:pt idx="67">
                  <c:v>0.67000000000000226</c:v>
                </c:pt>
                <c:pt idx="68">
                  <c:v>0.6800000000000006</c:v>
                </c:pt>
                <c:pt idx="69">
                  <c:v>0.69000000000000061</c:v>
                </c:pt>
                <c:pt idx="70">
                  <c:v>0.70000000000000062</c:v>
                </c:pt>
                <c:pt idx="71">
                  <c:v>0.71000000000000063</c:v>
                </c:pt>
                <c:pt idx="72">
                  <c:v>0.72000000000000064</c:v>
                </c:pt>
                <c:pt idx="73">
                  <c:v>0.73000000000000065</c:v>
                </c:pt>
                <c:pt idx="74">
                  <c:v>0.74000000000000199</c:v>
                </c:pt>
                <c:pt idx="75">
                  <c:v>0.75000000000000211</c:v>
                </c:pt>
                <c:pt idx="76">
                  <c:v>0.76000000000000223</c:v>
                </c:pt>
                <c:pt idx="77">
                  <c:v>0.77000000000000224</c:v>
                </c:pt>
                <c:pt idx="78">
                  <c:v>0.78000000000000069</c:v>
                </c:pt>
                <c:pt idx="79">
                  <c:v>0.7900000000000007</c:v>
                </c:pt>
                <c:pt idx="80">
                  <c:v>0.8000000000000006</c:v>
                </c:pt>
                <c:pt idx="81">
                  <c:v>0.81000000000000061</c:v>
                </c:pt>
                <c:pt idx="82">
                  <c:v>0.82000000000000062</c:v>
                </c:pt>
                <c:pt idx="83">
                  <c:v>0.83000000000000063</c:v>
                </c:pt>
                <c:pt idx="84">
                  <c:v>0.84000000000000064</c:v>
                </c:pt>
                <c:pt idx="85">
                  <c:v>0.85000000000000064</c:v>
                </c:pt>
                <c:pt idx="86">
                  <c:v>0.86000000000000065</c:v>
                </c:pt>
                <c:pt idx="87">
                  <c:v>0.8700000000000021</c:v>
                </c:pt>
                <c:pt idx="88">
                  <c:v>0.88000000000000067</c:v>
                </c:pt>
                <c:pt idx="89">
                  <c:v>0.89000000000000068</c:v>
                </c:pt>
                <c:pt idx="90">
                  <c:v>0.90000000000000069</c:v>
                </c:pt>
                <c:pt idx="91">
                  <c:v>0.9100000000000007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0.97000000000000064</c:v>
                </c:pt>
                <c:pt idx="98">
                  <c:v>0.98000000000000054</c:v>
                </c:pt>
                <c:pt idx="99">
                  <c:v>0.99000000000000066</c:v>
                </c:pt>
                <c:pt idx="100">
                  <c:v>1.0000000000000007</c:v>
                </c:pt>
              </c:numCache>
            </c:numRef>
          </c:xVal>
          <c:yVal>
            <c:numRef>
              <c:f>'Chart data'!$G$2:$G$102</c:f>
              <c:numCache>
                <c:formatCode>0.00%</c:formatCode>
                <c:ptCount val="101"/>
                <c:pt idx="0">
                  <c:v>0</c:v>
                </c:pt>
                <c:pt idx="1">
                  <c:v>0.89823468328141221</c:v>
                </c:pt>
                <c:pt idx="2">
                  <c:v>0.94392523364486325</c:v>
                </c:pt>
                <c:pt idx="3">
                  <c:v>0.95846313603322952</c:v>
                </c:pt>
                <c:pt idx="4">
                  <c:v>0.96053997923156798</c:v>
                </c:pt>
                <c:pt idx="5">
                  <c:v>0.96157840083073731</c:v>
                </c:pt>
                <c:pt idx="6">
                  <c:v>0.96365524402907865</c:v>
                </c:pt>
                <c:pt idx="7">
                  <c:v>0.96573208722741433</c:v>
                </c:pt>
                <c:pt idx="8">
                  <c:v>0.96780893042575455</c:v>
                </c:pt>
                <c:pt idx="9">
                  <c:v>0.96988577362409489</c:v>
                </c:pt>
                <c:pt idx="10">
                  <c:v>0.96988577362409489</c:v>
                </c:pt>
                <c:pt idx="11">
                  <c:v>0.97092419522326068</c:v>
                </c:pt>
                <c:pt idx="12">
                  <c:v>0.97092419522326068</c:v>
                </c:pt>
                <c:pt idx="13">
                  <c:v>0.97092419522326068</c:v>
                </c:pt>
                <c:pt idx="14">
                  <c:v>0.97092419522326068</c:v>
                </c:pt>
                <c:pt idx="15">
                  <c:v>0.97092419522326068</c:v>
                </c:pt>
                <c:pt idx="16">
                  <c:v>0.97092419522326068</c:v>
                </c:pt>
                <c:pt idx="17">
                  <c:v>0.97092419522326068</c:v>
                </c:pt>
                <c:pt idx="18">
                  <c:v>0.97092419522326068</c:v>
                </c:pt>
                <c:pt idx="19">
                  <c:v>0.97507788161993769</c:v>
                </c:pt>
                <c:pt idx="20">
                  <c:v>0.97507788161993769</c:v>
                </c:pt>
                <c:pt idx="21">
                  <c:v>0.97611630321910692</c:v>
                </c:pt>
                <c:pt idx="22">
                  <c:v>0.9781931464174457</c:v>
                </c:pt>
                <c:pt idx="23">
                  <c:v>0.97923156801661448</c:v>
                </c:pt>
                <c:pt idx="24">
                  <c:v>0.97923156801661448</c:v>
                </c:pt>
                <c:pt idx="25">
                  <c:v>0.98026998961578349</c:v>
                </c:pt>
                <c:pt idx="26">
                  <c:v>0.98130841121495327</c:v>
                </c:pt>
                <c:pt idx="27">
                  <c:v>0.98234683281412261</c:v>
                </c:pt>
                <c:pt idx="28">
                  <c:v>0.98234683281412261</c:v>
                </c:pt>
                <c:pt idx="29">
                  <c:v>0.98234683281412261</c:v>
                </c:pt>
                <c:pt idx="30">
                  <c:v>0.98338525441329183</c:v>
                </c:pt>
                <c:pt idx="31">
                  <c:v>0.98442367601246106</c:v>
                </c:pt>
                <c:pt idx="32">
                  <c:v>0.98442367601246106</c:v>
                </c:pt>
                <c:pt idx="33">
                  <c:v>0.98442367601246106</c:v>
                </c:pt>
                <c:pt idx="34">
                  <c:v>0.98442367601246106</c:v>
                </c:pt>
                <c:pt idx="35">
                  <c:v>0.98546209761162828</c:v>
                </c:pt>
                <c:pt idx="36">
                  <c:v>0.98546209761162828</c:v>
                </c:pt>
                <c:pt idx="37">
                  <c:v>0.98546209761162828</c:v>
                </c:pt>
                <c:pt idx="38">
                  <c:v>0.98546209761162828</c:v>
                </c:pt>
                <c:pt idx="39">
                  <c:v>0.98650051921079951</c:v>
                </c:pt>
                <c:pt idx="40">
                  <c:v>0.98650051921079951</c:v>
                </c:pt>
                <c:pt idx="41">
                  <c:v>0.98650051921079951</c:v>
                </c:pt>
                <c:pt idx="42">
                  <c:v>0.98650051921079951</c:v>
                </c:pt>
                <c:pt idx="43">
                  <c:v>0.98650051921079951</c:v>
                </c:pt>
                <c:pt idx="44">
                  <c:v>0.98650051921079951</c:v>
                </c:pt>
                <c:pt idx="45">
                  <c:v>0.98650051921079951</c:v>
                </c:pt>
                <c:pt idx="46">
                  <c:v>0.98650051921079951</c:v>
                </c:pt>
                <c:pt idx="47">
                  <c:v>0.98650051921079951</c:v>
                </c:pt>
                <c:pt idx="48">
                  <c:v>0.98650051921079951</c:v>
                </c:pt>
                <c:pt idx="49">
                  <c:v>0.98650051921079951</c:v>
                </c:pt>
                <c:pt idx="50">
                  <c:v>0.98650051921079951</c:v>
                </c:pt>
                <c:pt idx="51">
                  <c:v>0.98753894080996529</c:v>
                </c:pt>
                <c:pt idx="52">
                  <c:v>0.98753894080996529</c:v>
                </c:pt>
                <c:pt idx="53">
                  <c:v>0.98857736240913807</c:v>
                </c:pt>
                <c:pt idx="54">
                  <c:v>0.99065420560747663</c:v>
                </c:pt>
                <c:pt idx="55">
                  <c:v>0.99065420560747663</c:v>
                </c:pt>
                <c:pt idx="56">
                  <c:v>0.99065420560747663</c:v>
                </c:pt>
                <c:pt idx="57">
                  <c:v>0.99065420560747663</c:v>
                </c:pt>
                <c:pt idx="58">
                  <c:v>0.99169262720664586</c:v>
                </c:pt>
                <c:pt idx="59">
                  <c:v>0.99169262720664586</c:v>
                </c:pt>
                <c:pt idx="60">
                  <c:v>0.99169262720664586</c:v>
                </c:pt>
                <c:pt idx="61">
                  <c:v>0.99169262720664586</c:v>
                </c:pt>
                <c:pt idx="62">
                  <c:v>0.99169262720664586</c:v>
                </c:pt>
                <c:pt idx="63">
                  <c:v>0.99169262720664586</c:v>
                </c:pt>
                <c:pt idx="64">
                  <c:v>0.99169262720664586</c:v>
                </c:pt>
                <c:pt idx="65">
                  <c:v>0.9927310488058152</c:v>
                </c:pt>
                <c:pt idx="66">
                  <c:v>0.99376947040498465</c:v>
                </c:pt>
                <c:pt idx="67">
                  <c:v>0.99376947040498465</c:v>
                </c:pt>
                <c:pt idx="68">
                  <c:v>0.99376947040498465</c:v>
                </c:pt>
                <c:pt idx="69">
                  <c:v>0.99376947040498465</c:v>
                </c:pt>
                <c:pt idx="70">
                  <c:v>0.99480789200415365</c:v>
                </c:pt>
                <c:pt idx="71">
                  <c:v>0.99480789200415365</c:v>
                </c:pt>
                <c:pt idx="72">
                  <c:v>0.99480789200415365</c:v>
                </c:pt>
                <c:pt idx="73">
                  <c:v>0.99480789200415365</c:v>
                </c:pt>
                <c:pt idx="74">
                  <c:v>0.99480789200415365</c:v>
                </c:pt>
                <c:pt idx="75">
                  <c:v>0.99480789200415365</c:v>
                </c:pt>
                <c:pt idx="76">
                  <c:v>0.99480789200415365</c:v>
                </c:pt>
                <c:pt idx="77">
                  <c:v>0.99480789200415365</c:v>
                </c:pt>
                <c:pt idx="78">
                  <c:v>0.99480789200415365</c:v>
                </c:pt>
                <c:pt idx="79">
                  <c:v>0.99480789200415365</c:v>
                </c:pt>
                <c:pt idx="80">
                  <c:v>0.99480789200415365</c:v>
                </c:pt>
                <c:pt idx="81">
                  <c:v>0.99480789200415365</c:v>
                </c:pt>
                <c:pt idx="82">
                  <c:v>0.99480789200415365</c:v>
                </c:pt>
                <c:pt idx="83">
                  <c:v>0.99480789200415365</c:v>
                </c:pt>
                <c:pt idx="84">
                  <c:v>0.99480789200415365</c:v>
                </c:pt>
                <c:pt idx="85">
                  <c:v>0.99480789200415365</c:v>
                </c:pt>
                <c:pt idx="86">
                  <c:v>0.99480789200415365</c:v>
                </c:pt>
                <c:pt idx="87">
                  <c:v>0.99480789200415365</c:v>
                </c:pt>
                <c:pt idx="88">
                  <c:v>0.99480789200415365</c:v>
                </c:pt>
                <c:pt idx="89">
                  <c:v>0.99480789200415365</c:v>
                </c:pt>
                <c:pt idx="90">
                  <c:v>0.99480789200415365</c:v>
                </c:pt>
                <c:pt idx="91">
                  <c:v>0.99480789200415365</c:v>
                </c:pt>
                <c:pt idx="92">
                  <c:v>0.99480789200415365</c:v>
                </c:pt>
                <c:pt idx="93">
                  <c:v>0.99584631360332365</c:v>
                </c:pt>
                <c:pt idx="94">
                  <c:v>0.99584631360332365</c:v>
                </c:pt>
                <c:pt idx="95">
                  <c:v>0.99688473520249221</c:v>
                </c:pt>
                <c:pt idx="96">
                  <c:v>0.99792315680165988</c:v>
                </c:pt>
                <c:pt idx="97">
                  <c:v>0.99792315680165988</c:v>
                </c:pt>
                <c:pt idx="98">
                  <c:v>0.99792315680165988</c:v>
                </c:pt>
                <c:pt idx="99">
                  <c:v>0.99792315680165988</c:v>
                </c:pt>
                <c:pt idx="100">
                  <c:v>0.99896157840083077</c:v>
                </c:pt>
              </c:numCache>
            </c:numRef>
          </c:yVal>
          <c:smooth val="1"/>
        </c:ser>
        <c:axId val="68866432"/>
        <c:axId val="68868352"/>
      </c:scatterChart>
      <c:valAx>
        <c:axId val="68866432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Accuracy</a:t>
                </a:r>
                <a:r>
                  <a:rPr lang="en-US" sz="2400" b="1" i="0" u="none" strike="noStrike" baseline="0" dirty="0"/>
                  <a:t>, </a:t>
                </a:r>
                <a:r>
                  <a:rPr lang="en-US" sz="2400" b="1" i="1" u="none" strike="noStrike" baseline="0" dirty="0" smtClean="0">
                    <a:sym typeface="Symbol"/>
                  </a:rPr>
                  <a:t></a:t>
                </a:r>
                <a:r>
                  <a:rPr lang="en-US" sz="2400" b="1" i="0" u="none" strike="noStrike" baseline="0" dirty="0" smtClean="0"/>
                  <a:t> </a:t>
                </a:r>
                <a:endParaRPr lang="en-US" sz="2400" i="1" dirty="0"/>
              </a:p>
            </c:rich>
          </c:tx>
          <c:layout/>
        </c:title>
        <c:numFmt formatCode="0.0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868352"/>
        <c:crosses val="autoZero"/>
        <c:crossBetween val="midCat"/>
        <c:majorUnit val="0.1"/>
      </c:valAx>
      <c:valAx>
        <c:axId val="68868352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% of nodes receiving recommendations of accuracy </a:t>
                </a:r>
                <a:r>
                  <a:rPr lang="en-US" sz="2000" b="1" i="0" u="none" strike="noStrike" baseline="0" dirty="0">
                    <a:sym typeface="Symbol"/>
                  </a:rPr>
                  <a:t></a:t>
                </a:r>
                <a:r>
                  <a:rPr lang="en-US" sz="2000" b="1" i="0" u="none" strike="noStrike" baseline="0" dirty="0"/>
                  <a:t> </a:t>
                </a:r>
                <a:r>
                  <a:rPr lang="en-US" sz="2000" b="1" i="1" u="none" strike="noStrike" baseline="0" dirty="0" smtClean="0">
                    <a:sym typeface="Symbol"/>
                  </a:rPr>
                  <a:t></a:t>
                </a:r>
                <a:r>
                  <a:rPr lang="en-US" sz="2000" b="1" i="0" u="none" strike="noStrike" baseline="0" dirty="0" smtClean="0"/>
                  <a:t> 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4.4467003440999409E-3"/>
              <c:y val="0.10765222589524302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8866432"/>
        <c:crosses val="autoZero"/>
        <c:crossBetween val="midCat"/>
      </c:valAx>
    </c:plotArea>
    <c:legend>
      <c:legendPos val="t"/>
      <c:layout/>
      <c:txPr>
        <a:bodyPr/>
        <a:lstStyle/>
        <a:p>
          <a:pPr>
            <a:defRPr sz="2800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FACE0-6202-4235-A5F7-EBB8D84534F8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7B0C7-402F-4551-B7C2-F826B281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me illustrate this with</a:t>
            </a:r>
            <a:r>
              <a:rPr lang="en-US" baseline="0" dirty="0" smtClean="0"/>
              <a:t> a couple of example applications. </a:t>
            </a:r>
            <a:endParaRPr lang="en-US" dirty="0" smtClean="0"/>
          </a:p>
          <a:p>
            <a:r>
              <a:rPr lang="en-US" dirty="0" smtClean="0"/>
              <a:t>The first example is that of Social Advertising. Traditionally,</a:t>
            </a:r>
            <a:r>
              <a:rPr lang="en-US" baseline="0" dirty="0" smtClean="0"/>
              <a:t> ads are generated for Alice primarily based on her shopping history. Now that we know who </a:t>
            </a:r>
            <a:r>
              <a:rPr lang="en-US" baseline="0" dirty="0" err="1" smtClean="0"/>
              <a:t>alice’s</a:t>
            </a:r>
            <a:r>
              <a:rPr lang="en-US" baseline="0" dirty="0" smtClean="0"/>
              <a:t> friends are, we can generate ads for </a:t>
            </a:r>
            <a:r>
              <a:rPr lang="en-US" baseline="0" dirty="0" err="1" smtClean="0"/>
              <a:t>alice</a:t>
            </a:r>
            <a:r>
              <a:rPr lang="en-US" baseline="0" dirty="0" smtClean="0"/>
              <a:t> also based on the shopping histories of her friends. </a:t>
            </a:r>
            <a:r>
              <a:rPr lang="en-US" dirty="0" smtClean="0"/>
              <a:t>Of course, care should be taken that in this process Alice does not  learn her friend </a:t>
            </a:r>
            <a:r>
              <a:rPr lang="en-US" dirty="0" err="1" smtClean="0"/>
              <a:t>Sakhi's</a:t>
            </a:r>
            <a:r>
              <a:rPr lang="en-US" dirty="0" smtClean="0"/>
              <a:t> shopping history.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F4396-1C82-4110-8BC3-3C9349B2301A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66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EE4C-5348-44BB-889B-005C089030DA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497E-3C22-41C3-9293-7974DA6AE033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D602-D5A1-4B8C-A7AB-5A7799E3A8CD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1"/>
            <a:ext cx="8763000" cy="4953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D6DCD-28D6-47C5-B212-7A58BF58A046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5359-C83D-41A4-9913-93731EBFBBE9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49CEC-F950-4299-B3F8-28F00538B458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CAF12-BD7A-4545-81BB-B6FB8AB9F2D2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88E4-8592-4FAD-B4D1-660630951536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0450-C971-43C2-AC69-3119D01259B3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4548-AB76-4A0E-8586-7CCD8D62AA36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69B8-BBA3-47CA-B2DC-00553DEF5D7B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F7AC0-ADDE-4AC4-8573-13DE3479C4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81000" y="1981201"/>
            <a:ext cx="8458200" cy="1619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Personalized Social Recommendations </a:t>
            </a:r>
            <a:br>
              <a:rPr lang="en-US" dirty="0" smtClean="0"/>
            </a:br>
            <a:r>
              <a:rPr lang="en-US" dirty="0" smtClean="0"/>
              <a:t>– Accurate or Private?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2800" i="1" dirty="0" smtClean="0">
                <a:solidFill>
                  <a:srgbClr val="7030A0"/>
                </a:solidFill>
              </a:rPr>
              <a:t>A. Machanavajjhala (Yahoo!),</a:t>
            </a:r>
            <a:endParaRPr lang="en-US" sz="2800" dirty="0" smtClean="0">
              <a:solidFill>
                <a:srgbClr val="7030A0"/>
              </a:solidFill>
            </a:endParaRPr>
          </a:p>
          <a:p>
            <a:endParaRPr lang="en-US" sz="2000" i="1" dirty="0" smtClean="0"/>
          </a:p>
          <a:p>
            <a:r>
              <a:rPr lang="en-US" sz="2600" dirty="0" smtClean="0">
                <a:solidFill>
                  <a:schemeClr val="bg1">
                    <a:lumMod val="50000"/>
                  </a:schemeClr>
                </a:solidFill>
              </a:rPr>
              <a:t>with</a:t>
            </a:r>
            <a:r>
              <a:rPr lang="en-US" sz="2600" i="1" dirty="0" smtClean="0"/>
              <a:t> A. Korolova (Stanford), A. Das Sarma (Google)</a:t>
            </a:r>
            <a:endParaRPr lang="en-US" sz="2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Recommendations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>
            <a:off x="844873" y="2536988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>
            <a:off x="1921555" y="25445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Line 26"/>
          <p:cNvSpPr>
            <a:spLocks noChangeShapeType="1"/>
          </p:cNvSpPr>
          <p:nvPr/>
        </p:nvSpPr>
        <p:spPr bwMode="auto">
          <a:xfrm>
            <a:off x="2946548" y="25445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 flipV="1">
            <a:off x="993461" y="2544520"/>
            <a:ext cx="781666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2057215" y="2446542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2082140" y="2895600"/>
            <a:ext cx="685800" cy="761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Arc 34"/>
          <p:cNvSpPr>
            <a:spLocks/>
          </p:cNvSpPr>
          <p:nvPr/>
        </p:nvSpPr>
        <p:spPr bwMode="auto">
          <a:xfrm flipH="1">
            <a:off x="843615" y="1828800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35"/>
          <p:cNvSpPr>
            <a:spLocks noChangeArrowheads="1"/>
          </p:cNvSpPr>
          <p:nvPr/>
        </p:nvSpPr>
        <p:spPr bwMode="auto">
          <a:xfrm>
            <a:off x="786740" y="23485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Oval 36"/>
          <p:cNvSpPr>
            <a:spLocks noChangeArrowheads="1"/>
          </p:cNvSpPr>
          <p:nvPr/>
        </p:nvSpPr>
        <p:spPr bwMode="auto">
          <a:xfrm>
            <a:off x="786740" y="28858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Oval 37"/>
          <p:cNvSpPr>
            <a:spLocks noChangeArrowheads="1"/>
          </p:cNvSpPr>
          <p:nvPr/>
        </p:nvSpPr>
        <p:spPr bwMode="auto">
          <a:xfrm>
            <a:off x="1861261" y="28858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Oval 38"/>
          <p:cNvSpPr>
            <a:spLocks noChangeArrowheads="1"/>
          </p:cNvSpPr>
          <p:nvPr/>
        </p:nvSpPr>
        <p:spPr bwMode="auto">
          <a:xfrm>
            <a:off x="1861261" y="23485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Oval 39"/>
          <p:cNvSpPr>
            <a:spLocks noChangeArrowheads="1"/>
          </p:cNvSpPr>
          <p:nvPr/>
        </p:nvSpPr>
        <p:spPr bwMode="auto">
          <a:xfrm>
            <a:off x="2837803" y="2348565"/>
            <a:ext cx="146428" cy="146428"/>
          </a:xfrm>
          <a:prstGeom prst="ellipse">
            <a:avLst/>
          </a:prstGeom>
          <a:solidFill>
            <a:srgbClr val="C0000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Oval 40"/>
          <p:cNvSpPr>
            <a:spLocks noChangeArrowheads="1"/>
          </p:cNvSpPr>
          <p:nvPr/>
        </p:nvSpPr>
        <p:spPr bwMode="auto">
          <a:xfrm>
            <a:off x="2837803" y="288582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Line 30"/>
          <p:cNvSpPr>
            <a:spLocks noChangeShapeType="1"/>
          </p:cNvSpPr>
          <p:nvPr/>
        </p:nvSpPr>
        <p:spPr bwMode="auto">
          <a:xfrm>
            <a:off x="1033297" y="24400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>
            <a:off x="3073603" y="24400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Oval 39"/>
          <p:cNvSpPr>
            <a:spLocks noChangeArrowheads="1"/>
          </p:cNvSpPr>
          <p:nvPr/>
        </p:nvSpPr>
        <p:spPr bwMode="auto">
          <a:xfrm>
            <a:off x="3854191" y="2342110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3910940" y="251460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9" name="Oval 40"/>
          <p:cNvSpPr>
            <a:spLocks noChangeArrowheads="1"/>
          </p:cNvSpPr>
          <p:nvPr/>
        </p:nvSpPr>
        <p:spPr bwMode="auto">
          <a:xfrm>
            <a:off x="3840712" y="2895600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0" name="Line Callout 1 29"/>
          <p:cNvSpPr/>
          <p:nvPr/>
        </p:nvSpPr>
        <p:spPr>
          <a:xfrm>
            <a:off x="3238619" y="1371600"/>
            <a:ext cx="1752600" cy="304800"/>
          </a:xfrm>
          <a:prstGeom prst="borderCallout1">
            <a:avLst>
              <a:gd name="adj1" fmla="val 125000"/>
              <a:gd name="adj2" fmla="val 44792"/>
              <a:gd name="adj3" fmla="val 309375"/>
              <a:gd name="adj4" fmla="val -18021"/>
            </a:avLst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Target Node (a)</a:t>
            </a:r>
          </a:p>
        </p:txBody>
      </p:sp>
      <p:sp>
        <p:nvSpPr>
          <p:cNvPr id="32" name="Line Callout 1 31"/>
          <p:cNvSpPr/>
          <p:nvPr/>
        </p:nvSpPr>
        <p:spPr>
          <a:xfrm>
            <a:off x="1714619" y="4114800"/>
            <a:ext cx="2057400" cy="533400"/>
          </a:xfrm>
          <a:prstGeom prst="borderCallout1">
            <a:avLst>
              <a:gd name="adj1" fmla="val -446"/>
              <a:gd name="adj2" fmla="val 50299"/>
              <a:gd name="adj3" fmla="val -201786"/>
              <a:gd name="adj4" fmla="val -38196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1F497D">
                    <a:lumMod val="60000"/>
                    <a:lumOff val="40000"/>
                  </a:srgbClr>
                </a:solidFill>
              </a:rPr>
              <a:t>Candidate Recommendations</a:t>
            </a:r>
          </a:p>
        </p:txBody>
      </p:sp>
      <p:cxnSp>
        <p:nvCxnSpPr>
          <p:cNvPr id="34" name="Straight Connector 33"/>
          <p:cNvCxnSpPr>
            <a:stCxn id="32" idx="3"/>
          </p:cNvCxnSpPr>
          <p:nvPr/>
        </p:nvCxnSpPr>
        <p:spPr>
          <a:xfrm rot="16200000" flipV="1">
            <a:off x="1886069" y="3257550"/>
            <a:ext cx="990600" cy="72390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2" idx="3"/>
          </p:cNvCxnSpPr>
          <p:nvPr/>
        </p:nvCxnSpPr>
        <p:spPr>
          <a:xfrm rot="5400000" flipH="1" flipV="1">
            <a:off x="2800469" y="3067050"/>
            <a:ext cx="990600" cy="110490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000619" y="29072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3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143000" y="29072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2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6200" y="2895600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1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05400" y="2474893"/>
            <a:ext cx="3733800" cy="261610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</a:rPr>
              <a:t>Utility Function – </a:t>
            </a:r>
            <a:r>
              <a:rPr lang="en-US" sz="2000" b="1" i="1" dirty="0">
                <a:solidFill>
                  <a:prstClr val="black"/>
                </a:solidFill>
              </a:rPr>
              <a:t>u(a, </a:t>
            </a:r>
            <a:r>
              <a:rPr lang="en-US" sz="2000" b="1" i="1" dirty="0" err="1">
                <a:solidFill>
                  <a:prstClr val="black"/>
                </a:solidFill>
              </a:rPr>
              <a:t>i</a:t>
            </a:r>
            <a:r>
              <a:rPr lang="en-US" sz="2000" b="1" i="1" dirty="0">
                <a:solidFill>
                  <a:prstClr val="black"/>
                </a:solidFill>
              </a:rPr>
              <a:t>) </a:t>
            </a:r>
          </a:p>
          <a:p>
            <a:r>
              <a:rPr lang="en-US" dirty="0">
                <a:solidFill>
                  <a:prstClr val="black"/>
                </a:solidFill>
              </a:rPr>
              <a:t>   utility of recommending candidate </a:t>
            </a:r>
            <a:r>
              <a:rPr lang="en-US" i="1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  to target </a:t>
            </a:r>
            <a:r>
              <a:rPr lang="en-US" i="1" dirty="0" smtClean="0">
                <a:solidFill>
                  <a:prstClr val="black"/>
                </a:solidFill>
              </a:rPr>
              <a:t>a</a:t>
            </a:r>
          </a:p>
          <a:p>
            <a:endParaRPr lang="en-US" i="1" dirty="0" smtClean="0">
              <a:solidFill>
                <a:prstClr val="black"/>
              </a:solidFill>
            </a:endParaRPr>
          </a:p>
          <a:p>
            <a:endParaRPr lang="en-US" i="1" dirty="0" smtClean="0">
              <a:solidFill>
                <a:prstClr val="black"/>
              </a:solidFill>
            </a:endParaRPr>
          </a:p>
          <a:p>
            <a:r>
              <a:rPr lang="en-US" i="1" dirty="0" smtClean="0">
                <a:solidFill>
                  <a:prstClr val="black"/>
                </a:solidFill>
              </a:rPr>
              <a:t>Examples [</a:t>
            </a:r>
            <a:r>
              <a:rPr lang="en-US" i="1" dirty="0" err="1" smtClean="0">
                <a:solidFill>
                  <a:prstClr val="black"/>
                </a:solidFill>
              </a:rPr>
              <a:t>Liben-Nowell</a:t>
            </a:r>
            <a:r>
              <a:rPr lang="en-US" i="1" dirty="0" smtClean="0">
                <a:solidFill>
                  <a:prstClr val="black"/>
                </a:solidFill>
              </a:rPr>
              <a:t> et al. 2003]: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prstClr val="black"/>
                </a:solidFill>
              </a:rPr>
              <a:t>  # of Common Neighbors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prstClr val="black"/>
                </a:solidFill>
              </a:rPr>
              <a:t>  # of Weighted Paths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prstClr val="black"/>
                </a:solidFill>
              </a:rPr>
              <a:t>  Personalized Page Rank 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50" name="Arc 34"/>
          <p:cNvSpPr>
            <a:spLocks/>
          </p:cNvSpPr>
          <p:nvPr/>
        </p:nvSpPr>
        <p:spPr bwMode="auto">
          <a:xfrm rot="9784705" flipH="1">
            <a:off x="2004028" y="2756294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4" grpId="0"/>
      <p:bldP spid="45" grpId="0"/>
      <p:bldP spid="46" grpId="0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Non-Private Recommendation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>
            <a:off x="844873" y="1622588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>
            <a:off x="1921555" y="16301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Line 26"/>
          <p:cNvSpPr>
            <a:spLocks noChangeShapeType="1"/>
          </p:cNvSpPr>
          <p:nvPr/>
        </p:nvSpPr>
        <p:spPr bwMode="auto">
          <a:xfrm>
            <a:off x="2946548" y="16301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 flipV="1">
            <a:off x="993461" y="1630120"/>
            <a:ext cx="781666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2057215" y="1532142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2082140" y="1981200"/>
            <a:ext cx="685800" cy="761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Arc 34"/>
          <p:cNvSpPr>
            <a:spLocks/>
          </p:cNvSpPr>
          <p:nvPr/>
        </p:nvSpPr>
        <p:spPr bwMode="auto">
          <a:xfrm flipH="1">
            <a:off x="843615" y="914400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35"/>
          <p:cNvSpPr>
            <a:spLocks noChangeArrowheads="1"/>
          </p:cNvSpPr>
          <p:nvPr/>
        </p:nvSpPr>
        <p:spPr bwMode="auto">
          <a:xfrm>
            <a:off x="786740" y="14341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Oval 36"/>
          <p:cNvSpPr>
            <a:spLocks noChangeArrowheads="1"/>
          </p:cNvSpPr>
          <p:nvPr/>
        </p:nvSpPr>
        <p:spPr bwMode="auto">
          <a:xfrm>
            <a:off x="786740" y="19714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Oval 37"/>
          <p:cNvSpPr>
            <a:spLocks noChangeArrowheads="1"/>
          </p:cNvSpPr>
          <p:nvPr/>
        </p:nvSpPr>
        <p:spPr bwMode="auto">
          <a:xfrm>
            <a:off x="1861261" y="19714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Oval 38"/>
          <p:cNvSpPr>
            <a:spLocks noChangeArrowheads="1"/>
          </p:cNvSpPr>
          <p:nvPr/>
        </p:nvSpPr>
        <p:spPr bwMode="auto">
          <a:xfrm>
            <a:off x="1861261" y="14341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Oval 39"/>
          <p:cNvSpPr>
            <a:spLocks noChangeArrowheads="1"/>
          </p:cNvSpPr>
          <p:nvPr/>
        </p:nvSpPr>
        <p:spPr bwMode="auto">
          <a:xfrm>
            <a:off x="2837803" y="1434165"/>
            <a:ext cx="146428" cy="146428"/>
          </a:xfrm>
          <a:prstGeom prst="ellipse">
            <a:avLst/>
          </a:prstGeom>
          <a:solidFill>
            <a:srgbClr val="C0000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Oval 40"/>
          <p:cNvSpPr>
            <a:spLocks noChangeArrowheads="1"/>
          </p:cNvSpPr>
          <p:nvPr/>
        </p:nvSpPr>
        <p:spPr bwMode="auto">
          <a:xfrm>
            <a:off x="2837803" y="197142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Line 30"/>
          <p:cNvSpPr>
            <a:spLocks noChangeShapeType="1"/>
          </p:cNvSpPr>
          <p:nvPr/>
        </p:nvSpPr>
        <p:spPr bwMode="auto">
          <a:xfrm>
            <a:off x="1033297" y="15256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>
            <a:off x="3073603" y="15256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Oval 39"/>
          <p:cNvSpPr>
            <a:spLocks noChangeArrowheads="1"/>
          </p:cNvSpPr>
          <p:nvPr/>
        </p:nvSpPr>
        <p:spPr bwMode="auto">
          <a:xfrm>
            <a:off x="3854191" y="1427710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3910940" y="160020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9" name="Oval 40"/>
          <p:cNvSpPr>
            <a:spLocks noChangeArrowheads="1"/>
          </p:cNvSpPr>
          <p:nvPr/>
        </p:nvSpPr>
        <p:spPr bwMode="auto">
          <a:xfrm>
            <a:off x="3840712" y="1981200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00619" y="19928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3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143000" y="19928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2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6200" y="1981200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1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05400" y="1219200"/>
            <a:ext cx="3733800" cy="95410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</a:rPr>
              <a:t>Utility Function – </a:t>
            </a:r>
            <a:r>
              <a:rPr lang="en-US" sz="2000" b="1" i="1" dirty="0">
                <a:solidFill>
                  <a:prstClr val="black"/>
                </a:solidFill>
              </a:rPr>
              <a:t>u(a, </a:t>
            </a:r>
            <a:r>
              <a:rPr lang="en-US" sz="2000" b="1" i="1" dirty="0" err="1">
                <a:solidFill>
                  <a:prstClr val="black"/>
                </a:solidFill>
              </a:rPr>
              <a:t>i</a:t>
            </a:r>
            <a:r>
              <a:rPr lang="en-US" sz="2000" b="1" i="1" dirty="0">
                <a:solidFill>
                  <a:prstClr val="black"/>
                </a:solidFill>
              </a:rPr>
              <a:t>) </a:t>
            </a:r>
          </a:p>
          <a:p>
            <a:r>
              <a:rPr lang="en-US" dirty="0">
                <a:solidFill>
                  <a:prstClr val="black"/>
                </a:solidFill>
              </a:rPr>
              <a:t>   utility of recommending candidate </a:t>
            </a:r>
            <a:r>
              <a:rPr lang="en-US" i="1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  to target </a:t>
            </a:r>
            <a:r>
              <a:rPr lang="en-US" i="1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2807494"/>
            <a:ext cx="7086600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prstClr val="black"/>
                </a:solidFill>
              </a:rPr>
              <a:t>Algorithm</a:t>
            </a:r>
          </a:p>
          <a:p>
            <a:endParaRPr lang="en-US" sz="2000" b="1" i="1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   </a:t>
            </a:r>
            <a:r>
              <a:rPr lang="en-US" i="1" dirty="0">
                <a:solidFill>
                  <a:prstClr val="black"/>
                </a:solidFill>
              </a:rPr>
              <a:t>For each target node a</a:t>
            </a:r>
          </a:p>
          <a:p>
            <a:r>
              <a:rPr lang="en-US" i="1" dirty="0">
                <a:solidFill>
                  <a:prstClr val="black"/>
                </a:solidFill>
              </a:rPr>
              <a:t>      For each candidate </a:t>
            </a:r>
            <a:r>
              <a:rPr lang="en-US" i="1" dirty="0" err="1">
                <a:solidFill>
                  <a:prstClr val="black"/>
                </a:solidFill>
              </a:rPr>
              <a:t>i</a:t>
            </a:r>
            <a:endParaRPr lang="en-US" i="1" dirty="0">
              <a:solidFill>
                <a:prstClr val="black"/>
              </a:solidFill>
            </a:endParaRPr>
          </a:p>
          <a:p>
            <a:r>
              <a:rPr lang="en-US" i="1" dirty="0">
                <a:solidFill>
                  <a:prstClr val="black"/>
                </a:solidFill>
              </a:rPr>
              <a:t>          </a:t>
            </a:r>
            <a:r>
              <a:rPr lang="en-US" sz="2000" b="1" i="1" dirty="0">
                <a:solidFill>
                  <a:prstClr val="black"/>
                </a:solidFill>
              </a:rPr>
              <a:t>Compute p(a, </a:t>
            </a:r>
            <a:r>
              <a:rPr lang="en-US" sz="2000" b="1" i="1" dirty="0" err="1">
                <a:solidFill>
                  <a:prstClr val="black"/>
                </a:solidFill>
              </a:rPr>
              <a:t>i</a:t>
            </a:r>
            <a:r>
              <a:rPr lang="en-US" sz="2000" b="1" i="1" dirty="0">
                <a:solidFill>
                  <a:prstClr val="black"/>
                </a:solidFill>
              </a:rPr>
              <a:t>) that maximizes   </a:t>
            </a:r>
            <a:r>
              <a:rPr lang="el-GR" sz="2800" b="1" i="1" dirty="0">
                <a:solidFill>
                  <a:prstClr val="black"/>
                </a:solidFill>
              </a:rPr>
              <a:t>Σ</a:t>
            </a:r>
            <a:r>
              <a:rPr lang="en-US" sz="2000" b="1" i="1" dirty="0">
                <a:solidFill>
                  <a:prstClr val="black"/>
                </a:solidFill>
              </a:rPr>
              <a:t> u(</a:t>
            </a:r>
            <a:r>
              <a:rPr lang="en-US" sz="2000" b="1" i="1" dirty="0" err="1">
                <a:solidFill>
                  <a:prstClr val="black"/>
                </a:solidFill>
              </a:rPr>
              <a:t>a,i</a:t>
            </a:r>
            <a:r>
              <a:rPr lang="en-US" sz="2000" b="1" i="1" dirty="0">
                <a:solidFill>
                  <a:prstClr val="black"/>
                </a:solidFill>
              </a:rPr>
              <a:t>) p(</a:t>
            </a:r>
            <a:r>
              <a:rPr lang="en-US" sz="2000" b="1" i="1" dirty="0" err="1">
                <a:solidFill>
                  <a:prstClr val="black"/>
                </a:solidFill>
              </a:rPr>
              <a:t>a,i</a:t>
            </a:r>
            <a:r>
              <a:rPr lang="en-US" sz="2000" b="1" i="1" dirty="0">
                <a:solidFill>
                  <a:prstClr val="black"/>
                </a:solidFill>
              </a:rPr>
              <a:t>)</a:t>
            </a:r>
          </a:p>
          <a:p>
            <a:r>
              <a:rPr lang="en-US" b="1" i="1" dirty="0">
                <a:solidFill>
                  <a:prstClr val="black"/>
                </a:solidFill>
              </a:rPr>
              <a:t>      </a:t>
            </a:r>
            <a:r>
              <a:rPr lang="en-US" i="1" dirty="0" err="1">
                <a:solidFill>
                  <a:prstClr val="black"/>
                </a:solidFill>
              </a:rPr>
              <a:t>endfor</a:t>
            </a:r>
            <a:endParaRPr lang="en-US" i="1" dirty="0">
              <a:solidFill>
                <a:prstClr val="black"/>
              </a:solidFill>
            </a:endParaRPr>
          </a:p>
          <a:p>
            <a:r>
              <a:rPr lang="en-US" sz="2000" b="1" i="1" dirty="0">
                <a:solidFill>
                  <a:prstClr val="black"/>
                </a:solidFill>
              </a:rPr>
              <a:t>      Randomly pick one of the candidates with probability p(</a:t>
            </a:r>
            <a:r>
              <a:rPr lang="en-US" sz="2000" b="1" i="1" dirty="0" err="1">
                <a:solidFill>
                  <a:prstClr val="black"/>
                </a:solidFill>
              </a:rPr>
              <a:t>a,i</a:t>
            </a:r>
            <a:r>
              <a:rPr lang="en-US" sz="2000" b="1" i="1" dirty="0">
                <a:solidFill>
                  <a:prstClr val="black"/>
                </a:solidFill>
              </a:rPr>
              <a:t>)</a:t>
            </a:r>
          </a:p>
          <a:p>
            <a:r>
              <a:rPr lang="en-US" b="1" i="1" dirty="0">
                <a:solidFill>
                  <a:prstClr val="black"/>
                </a:solidFill>
              </a:rPr>
              <a:t>   </a:t>
            </a:r>
            <a:r>
              <a:rPr lang="en-US" i="1" dirty="0" err="1">
                <a:solidFill>
                  <a:prstClr val="black"/>
                </a:solidFill>
              </a:rPr>
              <a:t>endfor</a:t>
            </a:r>
            <a:r>
              <a:rPr lang="en-US" i="1" dirty="0">
                <a:solidFill>
                  <a:prstClr val="black"/>
                </a:solidFill>
              </a:rPr>
              <a:t> </a:t>
            </a:r>
            <a:r>
              <a:rPr lang="en-US" b="1" i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71800" y="1143000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6" name="Arc 34"/>
          <p:cNvSpPr>
            <a:spLocks/>
          </p:cNvSpPr>
          <p:nvPr/>
        </p:nvSpPr>
        <p:spPr bwMode="auto">
          <a:xfrm rot="9784705" flipH="1">
            <a:off x="2004028" y="1887938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Common Neighbors Utility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Arc 34"/>
          <p:cNvSpPr>
            <a:spLocks/>
          </p:cNvSpPr>
          <p:nvPr/>
        </p:nvSpPr>
        <p:spPr bwMode="auto">
          <a:xfrm rot="9784705" flipH="1">
            <a:off x="2004028" y="1887938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05400" y="1219200"/>
            <a:ext cx="3733800" cy="95410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</a:rPr>
              <a:t>Utility Function – </a:t>
            </a:r>
            <a:r>
              <a:rPr lang="en-US" sz="2000" b="1" i="1" dirty="0">
                <a:solidFill>
                  <a:prstClr val="black"/>
                </a:solidFill>
              </a:rPr>
              <a:t>u(a, </a:t>
            </a:r>
            <a:r>
              <a:rPr lang="en-US" sz="2000" b="1" i="1" dirty="0" err="1">
                <a:solidFill>
                  <a:prstClr val="black"/>
                </a:solidFill>
              </a:rPr>
              <a:t>i</a:t>
            </a:r>
            <a:r>
              <a:rPr lang="en-US" sz="2000" b="1" i="1" dirty="0">
                <a:solidFill>
                  <a:prstClr val="black"/>
                </a:solidFill>
              </a:rPr>
              <a:t>) </a:t>
            </a:r>
          </a:p>
          <a:p>
            <a:r>
              <a:rPr lang="en-US" dirty="0">
                <a:solidFill>
                  <a:prstClr val="black"/>
                </a:solidFill>
              </a:rPr>
              <a:t>   utility of recommending candidate </a:t>
            </a:r>
            <a:r>
              <a:rPr lang="en-US" i="1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  to target </a:t>
            </a:r>
            <a:r>
              <a:rPr lang="en-US" i="1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09600" y="2701766"/>
            <a:ext cx="7620000" cy="301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US" b="1" dirty="0">
              <a:solidFill>
                <a:prstClr val="black"/>
              </a:solidFill>
            </a:endParaRPr>
          </a:p>
          <a:p>
            <a:r>
              <a:rPr lang="en-US" b="1" dirty="0">
                <a:solidFill>
                  <a:prstClr val="black"/>
                </a:solidFill>
              </a:rPr>
              <a:t>Common Neighbors Utility</a:t>
            </a:r>
            <a:r>
              <a:rPr lang="en-US" dirty="0">
                <a:solidFill>
                  <a:prstClr val="black"/>
                </a:solidFill>
              </a:rPr>
              <a:t>: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“Alice and Bob are likely to be friends if they have many common neighbors”</a:t>
            </a:r>
          </a:p>
          <a:p>
            <a:pPr algn="ctr"/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u(a,i</a:t>
            </a:r>
            <a:r>
              <a:rPr lang="en-US" sz="2000" b="1" baseline="-25000" dirty="0">
                <a:solidFill>
                  <a:prstClr val="black"/>
                </a:solidFill>
              </a:rPr>
              <a:t>1</a:t>
            </a:r>
            <a:r>
              <a:rPr lang="en-US" sz="2000" b="1" dirty="0">
                <a:solidFill>
                  <a:prstClr val="black"/>
                </a:solidFill>
              </a:rPr>
              <a:t>) = f(2),       u(a, i</a:t>
            </a:r>
            <a:r>
              <a:rPr lang="en-US" sz="2000" b="1" baseline="-25000" dirty="0">
                <a:solidFill>
                  <a:prstClr val="black"/>
                </a:solidFill>
              </a:rPr>
              <a:t>2</a:t>
            </a:r>
            <a:r>
              <a:rPr lang="en-US" sz="2000" b="1" dirty="0">
                <a:solidFill>
                  <a:prstClr val="black"/>
                </a:solidFill>
              </a:rPr>
              <a:t>) = f(3),    u(a,i</a:t>
            </a:r>
            <a:r>
              <a:rPr lang="en-US" sz="2000" b="1" baseline="-25000" dirty="0">
                <a:solidFill>
                  <a:prstClr val="black"/>
                </a:solidFill>
              </a:rPr>
              <a:t>3</a:t>
            </a:r>
            <a:r>
              <a:rPr lang="en-US" sz="2000" b="1" dirty="0">
                <a:solidFill>
                  <a:prstClr val="black"/>
                </a:solidFill>
              </a:rPr>
              <a:t>) = f(1) </a:t>
            </a:r>
          </a:p>
          <a:p>
            <a:pPr algn="ctr"/>
            <a:endParaRPr lang="en-US" sz="2000" b="1" dirty="0">
              <a:solidFill>
                <a:prstClr val="black"/>
              </a:solidFill>
            </a:endParaRPr>
          </a:p>
          <a:p>
            <a:r>
              <a:rPr lang="en-US" sz="2000" b="1" dirty="0" smtClean="0">
                <a:solidFill>
                  <a:prstClr val="black"/>
                </a:solidFill>
              </a:rPr>
              <a:t>Non-Private Algorithm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Return the candidate with </a:t>
            </a:r>
            <a:r>
              <a:rPr lang="en-US" sz="2000" b="1" dirty="0">
                <a:solidFill>
                  <a:prstClr val="black"/>
                </a:solidFill>
              </a:rPr>
              <a:t>max u(a, </a:t>
            </a:r>
            <a:r>
              <a:rPr lang="en-US" sz="2000" b="1" dirty="0" err="1">
                <a:solidFill>
                  <a:prstClr val="black"/>
                </a:solidFill>
              </a:rPr>
              <a:t>i</a:t>
            </a:r>
            <a:r>
              <a:rPr lang="en-US" sz="2000" b="1" dirty="0">
                <a:solidFill>
                  <a:prstClr val="black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  </a:t>
            </a:r>
            <a:r>
              <a:rPr lang="en-US" sz="2000" dirty="0">
                <a:solidFill>
                  <a:prstClr val="black"/>
                </a:solidFill>
              </a:rPr>
              <a:t>Randomly pick a candidate with probability</a:t>
            </a:r>
            <a:r>
              <a:rPr lang="en-US" sz="2000" b="1" dirty="0">
                <a:solidFill>
                  <a:prstClr val="black"/>
                </a:solidFill>
              </a:rPr>
              <a:t> proportional to u(</a:t>
            </a:r>
            <a:r>
              <a:rPr lang="en-US" sz="2000" b="1" dirty="0" err="1">
                <a:solidFill>
                  <a:prstClr val="black"/>
                </a:solidFill>
              </a:rPr>
              <a:t>a,i</a:t>
            </a:r>
            <a:r>
              <a:rPr lang="en-US" sz="2000" b="1" dirty="0">
                <a:solidFill>
                  <a:prstClr val="black"/>
                </a:solidFill>
              </a:rPr>
              <a:t>)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>
            <a:off x="844873" y="1622588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1921555" y="16301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>
            <a:off x="2946548" y="16301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8" name="Line 28"/>
          <p:cNvSpPr>
            <a:spLocks noChangeShapeType="1"/>
          </p:cNvSpPr>
          <p:nvPr/>
        </p:nvSpPr>
        <p:spPr bwMode="auto">
          <a:xfrm flipV="1">
            <a:off x="993461" y="1630120"/>
            <a:ext cx="781666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Line 30"/>
          <p:cNvSpPr>
            <a:spLocks noChangeShapeType="1"/>
          </p:cNvSpPr>
          <p:nvPr/>
        </p:nvSpPr>
        <p:spPr bwMode="auto">
          <a:xfrm>
            <a:off x="2057215" y="1532142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Line 31"/>
          <p:cNvSpPr>
            <a:spLocks noChangeShapeType="1"/>
          </p:cNvSpPr>
          <p:nvPr/>
        </p:nvSpPr>
        <p:spPr bwMode="auto">
          <a:xfrm>
            <a:off x="2082140" y="1981200"/>
            <a:ext cx="685800" cy="761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Arc 34"/>
          <p:cNvSpPr>
            <a:spLocks/>
          </p:cNvSpPr>
          <p:nvPr/>
        </p:nvSpPr>
        <p:spPr bwMode="auto">
          <a:xfrm flipH="1">
            <a:off x="843615" y="914400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3" name="Oval 35"/>
          <p:cNvSpPr>
            <a:spLocks noChangeArrowheads="1"/>
          </p:cNvSpPr>
          <p:nvPr/>
        </p:nvSpPr>
        <p:spPr bwMode="auto">
          <a:xfrm>
            <a:off x="786740" y="14341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8" name="Oval 36"/>
          <p:cNvSpPr>
            <a:spLocks noChangeArrowheads="1"/>
          </p:cNvSpPr>
          <p:nvPr/>
        </p:nvSpPr>
        <p:spPr bwMode="auto">
          <a:xfrm>
            <a:off x="786740" y="19714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0" name="Oval 37"/>
          <p:cNvSpPr>
            <a:spLocks noChangeArrowheads="1"/>
          </p:cNvSpPr>
          <p:nvPr/>
        </p:nvSpPr>
        <p:spPr bwMode="auto">
          <a:xfrm>
            <a:off x="1861261" y="19714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1" name="Oval 38"/>
          <p:cNvSpPr>
            <a:spLocks noChangeArrowheads="1"/>
          </p:cNvSpPr>
          <p:nvPr/>
        </p:nvSpPr>
        <p:spPr bwMode="auto">
          <a:xfrm>
            <a:off x="1861261" y="14341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2" name="Oval 39"/>
          <p:cNvSpPr>
            <a:spLocks noChangeArrowheads="1"/>
          </p:cNvSpPr>
          <p:nvPr/>
        </p:nvSpPr>
        <p:spPr bwMode="auto">
          <a:xfrm>
            <a:off x="2837803" y="1434165"/>
            <a:ext cx="146428" cy="146428"/>
          </a:xfrm>
          <a:prstGeom prst="ellipse">
            <a:avLst/>
          </a:prstGeom>
          <a:solidFill>
            <a:srgbClr val="C0000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3" name="Oval 40"/>
          <p:cNvSpPr>
            <a:spLocks noChangeArrowheads="1"/>
          </p:cNvSpPr>
          <p:nvPr/>
        </p:nvSpPr>
        <p:spPr bwMode="auto">
          <a:xfrm>
            <a:off x="2837803" y="197142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4" name="Line 30"/>
          <p:cNvSpPr>
            <a:spLocks noChangeShapeType="1"/>
          </p:cNvSpPr>
          <p:nvPr/>
        </p:nvSpPr>
        <p:spPr bwMode="auto">
          <a:xfrm>
            <a:off x="1033297" y="15256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5" name="Line 30"/>
          <p:cNvSpPr>
            <a:spLocks noChangeShapeType="1"/>
          </p:cNvSpPr>
          <p:nvPr/>
        </p:nvSpPr>
        <p:spPr bwMode="auto">
          <a:xfrm>
            <a:off x="3073603" y="15256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6" name="Oval 39"/>
          <p:cNvSpPr>
            <a:spLocks noChangeArrowheads="1"/>
          </p:cNvSpPr>
          <p:nvPr/>
        </p:nvSpPr>
        <p:spPr bwMode="auto">
          <a:xfrm>
            <a:off x="3854191" y="1427710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8" name="Line 26"/>
          <p:cNvSpPr>
            <a:spLocks noChangeShapeType="1"/>
          </p:cNvSpPr>
          <p:nvPr/>
        </p:nvSpPr>
        <p:spPr bwMode="auto">
          <a:xfrm>
            <a:off x="3910940" y="160020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3840712" y="1981200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000619" y="19928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3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143000" y="19928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2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6200" y="1981200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1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971800" y="1143000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recommendations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Privacy </a:t>
            </a:r>
            <a:r>
              <a:rPr lang="en-US" dirty="0" smtClean="0">
                <a:solidFill>
                  <a:srgbClr val="FF0000"/>
                </a:solidFill>
              </a:rPr>
              <a:t>for social </a:t>
            </a:r>
            <a:r>
              <a:rPr lang="en-US" dirty="0" smtClean="0">
                <a:solidFill>
                  <a:srgbClr val="FF0000"/>
                </a:solidFill>
              </a:rPr>
              <a:t>recommendations</a:t>
            </a:r>
          </a:p>
          <a:p>
            <a:pPr lvl="1"/>
            <a:r>
              <a:rPr lang="en-US" dirty="0" smtClean="0"/>
              <a:t>Accuracy of social recommendations</a:t>
            </a:r>
          </a:p>
          <a:p>
            <a:pPr lvl="1"/>
            <a:r>
              <a:rPr lang="en-US" dirty="0" smtClean="0"/>
              <a:t>Example private algorithm and its accuracy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Privacy-Accuracy trade-off </a:t>
            </a:r>
            <a:endParaRPr lang="en-US" dirty="0" smtClean="0"/>
          </a:p>
          <a:p>
            <a:pPr lvl="1"/>
            <a:r>
              <a:rPr lang="en-US" dirty="0" smtClean="0"/>
              <a:t>Properties satisfied by a general algorithm</a:t>
            </a:r>
          </a:p>
          <a:p>
            <a:pPr lvl="1"/>
            <a:r>
              <a:rPr lang="en-US" dirty="0" smtClean="0"/>
              <a:t>Theoretical </a:t>
            </a:r>
            <a:r>
              <a:rPr lang="en-US" dirty="0" smtClean="0"/>
              <a:t>bound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Privacy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752600" y="2067580"/>
            <a:ext cx="6858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52600" y="22199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752600" y="23723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52600" y="25247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752600" y="26771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752600" y="28295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819400" y="22199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19400" y="23723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819400" y="25247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819400" y="26771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819400" y="2829580"/>
            <a:ext cx="685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6858000" y="2057400"/>
            <a:ext cx="685800" cy="304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6858000" y="23622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858000" y="26670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/>
          <p:cNvSpPr txBox="1"/>
          <p:nvPr/>
        </p:nvSpPr>
        <p:spPr>
          <a:xfrm>
            <a:off x="5257800" y="1153180"/>
            <a:ext cx="3810000" cy="523220"/>
          </a:xfrm>
          <a:prstGeom prst="rect">
            <a:avLst/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For every output …</a:t>
            </a:r>
            <a:endParaRPr lang="en-US" sz="2800" dirty="0">
              <a:latin typeface="+mj-lt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6934200" y="3058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+mj-lt"/>
              </a:rPr>
              <a:t>O</a:t>
            </a:r>
            <a:endParaRPr lang="en-US" sz="2800" b="1" i="1" dirty="0">
              <a:latin typeface="+mj-lt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895600" y="3058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+mj-lt"/>
              </a:rPr>
              <a:t>D</a:t>
            </a:r>
            <a:r>
              <a:rPr lang="en-US" sz="2800" b="1" i="1" baseline="-25000" dirty="0" smtClean="0">
                <a:latin typeface="+mj-lt"/>
              </a:rPr>
              <a:t>2</a:t>
            </a:r>
            <a:endParaRPr lang="en-US" sz="2800" b="1" i="1" baseline="-25000" dirty="0"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1752600" y="3058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+mj-lt"/>
              </a:rPr>
              <a:t>D</a:t>
            </a:r>
            <a:r>
              <a:rPr lang="en-US" sz="2800" b="1" i="1" baseline="-25000" dirty="0" smtClean="0">
                <a:latin typeface="+mj-lt"/>
              </a:rPr>
              <a:t>1</a:t>
            </a:r>
            <a:endParaRPr lang="en-US" sz="2800" b="1" i="1" baseline="-25000" dirty="0">
              <a:latin typeface="+mj-lt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066800" y="3657600"/>
            <a:ext cx="6858000" cy="2246769"/>
          </a:xfrm>
          <a:prstGeom prst="rect">
            <a:avLst/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Adversary should not be able to distinguish between any D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 and D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 based on any O</a:t>
            </a:r>
          </a:p>
          <a:p>
            <a:pPr algn="ctr"/>
            <a:endParaRPr lang="en-US" sz="2800" b="1" dirty="0" smtClean="0">
              <a:latin typeface="+mj-lt"/>
            </a:endParaRPr>
          </a:p>
          <a:p>
            <a:r>
              <a:rPr lang="en-US" sz="2800" b="1" dirty="0" smtClean="0">
                <a:latin typeface="+mj-lt"/>
              </a:rPr>
              <a:t>		Pr[D</a:t>
            </a:r>
            <a:r>
              <a:rPr lang="en-US" sz="2800" b="1" baseline="-25000" dirty="0" smtClean="0">
                <a:latin typeface="+mj-lt"/>
              </a:rPr>
              <a:t>1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  <a:sym typeface="Wingdings" pitchFamily="2" charset="2"/>
              </a:rPr>
              <a:t> O</a:t>
            </a:r>
            <a:r>
              <a:rPr lang="en-US" sz="2800" b="1" dirty="0" smtClean="0">
                <a:latin typeface="+mj-lt"/>
              </a:rPr>
              <a:t>]   </a:t>
            </a:r>
          </a:p>
          <a:p>
            <a:r>
              <a:rPr lang="en-US" sz="2800" b="1" dirty="0" smtClean="0">
                <a:latin typeface="+mj-lt"/>
              </a:rPr>
              <a:t>		Pr[D</a:t>
            </a:r>
            <a:r>
              <a:rPr lang="en-US" sz="2800" b="1" baseline="-25000" dirty="0" smtClean="0">
                <a:latin typeface="+mj-lt"/>
              </a:rPr>
              <a:t>2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  <a:sym typeface="Wingdings" pitchFamily="2" charset="2"/>
              </a:rPr>
              <a:t> O</a:t>
            </a:r>
            <a:r>
              <a:rPr lang="en-US" sz="2800" b="1" dirty="0" smtClean="0">
                <a:latin typeface="+mj-lt"/>
              </a:rPr>
              <a:t>]                </a:t>
            </a:r>
            <a:r>
              <a:rPr lang="en-US" sz="2800" b="1" dirty="0" smtClean="0">
                <a:solidFill>
                  <a:srgbClr val="BEECBE"/>
                </a:solidFill>
                <a:latin typeface="+mj-lt"/>
              </a:rPr>
              <a:t>.</a:t>
            </a:r>
            <a:endParaRPr lang="en-US" sz="2800" b="1" dirty="0">
              <a:solidFill>
                <a:srgbClr val="BEECBE"/>
              </a:solidFill>
              <a:latin typeface="+mj-lt"/>
            </a:endParaRPr>
          </a:p>
        </p:txBody>
      </p:sp>
      <p:cxnSp>
        <p:nvCxnSpPr>
          <p:cNvPr id="134" name="Straight Connector 133"/>
          <p:cNvCxnSpPr/>
          <p:nvPr/>
        </p:nvCxnSpPr>
        <p:spPr>
          <a:xfrm>
            <a:off x="2819400" y="5410200"/>
            <a:ext cx="2057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152400" y="914400"/>
            <a:ext cx="4191000" cy="954107"/>
          </a:xfrm>
          <a:prstGeom prst="rect">
            <a:avLst/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For every pair of inputs that differ in one value</a:t>
            </a:r>
            <a:endParaRPr lang="en-US" sz="2800" b="1" i="1" dirty="0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953000" y="5029200"/>
            <a:ext cx="2595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+mj-lt"/>
              </a:rPr>
              <a:t>&lt;    </a:t>
            </a:r>
            <a:r>
              <a:rPr lang="el-GR" sz="3600" b="1" dirty="0" smtClean="0">
                <a:solidFill>
                  <a:prstClr val="black"/>
                </a:solidFill>
                <a:latin typeface="+mj-lt"/>
              </a:rPr>
              <a:t>ε</a:t>
            </a:r>
            <a:r>
              <a:rPr lang="en-US" sz="3600" b="1" dirty="0" smtClean="0">
                <a:solidFill>
                  <a:prstClr val="black"/>
                </a:solidFill>
                <a:latin typeface="+mj-lt"/>
              </a:rPr>
              <a:t>       (</a:t>
            </a:r>
            <a:r>
              <a:rPr lang="el-GR" sz="3600" b="1" dirty="0" smtClean="0">
                <a:solidFill>
                  <a:prstClr val="black"/>
                </a:solidFill>
                <a:latin typeface="+mj-lt"/>
              </a:rPr>
              <a:t>ε</a:t>
            </a:r>
            <a:r>
              <a:rPr lang="en-US" sz="3600" b="1" dirty="0" smtClean="0">
                <a:solidFill>
                  <a:prstClr val="black"/>
                </a:solidFill>
                <a:latin typeface="+mj-lt"/>
              </a:rPr>
              <a:t>&gt;1)</a:t>
            </a:r>
            <a:endParaRPr lang="en-US" b="1" dirty="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19400" y="2067580"/>
            <a:ext cx="685800" cy="152400"/>
          </a:xfrm>
          <a:prstGeom prst="rect">
            <a:avLst/>
          </a:prstGeom>
          <a:solidFill>
            <a:srgbClr val="92D05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828800" y="49530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+mj-lt"/>
              </a:rPr>
              <a:t>log</a:t>
            </a:r>
            <a:endParaRPr lang="en-US" sz="4800" dirty="0">
              <a:latin typeface="+mj-lt"/>
            </a:endParaRPr>
          </a:p>
        </p:txBody>
      </p:sp>
      <p:sp>
        <p:nvSpPr>
          <p:cNvPr id="29" name="Double Bracket 28"/>
          <p:cNvSpPr/>
          <p:nvPr/>
        </p:nvSpPr>
        <p:spPr>
          <a:xfrm>
            <a:off x="2743200" y="5029200"/>
            <a:ext cx="2209800" cy="762000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553200" y="3765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[</a:t>
            </a:r>
            <a:r>
              <a:rPr lang="en-US" sz="2400" dirty="0" err="1" smtClean="0"/>
              <a:t>Dwork</a:t>
            </a:r>
            <a:r>
              <a:rPr lang="en-US" sz="2400" dirty="0" smtClean="0"/>
              <a:t> 2006]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Privacy for Social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Sensitive information: Recommendation should not disclose the existence of an edge between two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3" name="Group 63"/>
          <p:cNvGrpSpPr/>
          <p:nvPr/>
        </p:nvGrpSpPr>
        <p:grpSpPr>
          <a:xfrm>
            <a:off x="1447800" y="4572000"/>
            <a:ext cx="6096000" cy="990600"/>
            <a:chOff x="228600" y="4572000"/>
            <a:chExt cx="6096000" cy="990600"/>
          </a:xfrm>
        </p:grpSpPr>
        <p:sp>
          <p:nvSpPr>
            <p:cNvPr id="54" name="Rectangle 53"/>
            <p:cNvSpPr/>
            <p:nvPr/>
          </p:nvSpPr>
          <p:spPr>
            <a:xfrm>
              <a:off x="1295400" y="4572000"/>
              <a:ext cx="3886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Pr[ recommending </a:t>
              </a:r>
              <a:r>
                <a:rPr lang="en-US" sz="2400" b="1" i="1" dirty="0">
                  <a:solidFill>
                    <a:prstClr val="black"/>
                  </a:solidFill>
                </a:rPr>
                <a:t>(</a:t>
              </a:r>
              <a:r>
                <a:rPr lang="en-US" sz="2400" b="1" i="1" dirty="0" err="1">
                  <a:solidFill>
                    <a:prstClr val="black"/>
                  </a:solidFill>
                </a:rPr>
                <a:t>i</a:t>
              </a:r>
              <a:r>
                <a:rPr lang="en-US" sz="2400" b="1" i="1" dirty="0">
                  <a:solidFill>
                    <a:prstClr val="black"/>
                  </a:solidFill>
                </a:rPr>
                <a:t>, a)</a:t>
              </a:r>
              <a:r>
                <a:rPr lang="en-US" sz="2400" b="1" dirty="0">
                  <a:solidFill>
                    <a:prstClr val="black"/>
                  </a:solidFill>
                </a:rPr>
                <a:t> | 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1</a:t>
              </a:r>
              <a:r>
                <a:rPr lang="en-US" sz="2400" b="1" dirty="0">
                  <a:solidFill>
                    <a:prstClr val="black"/>
                  </a:solidFill>
                </a:rPr>
                <a:t>]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295400" y="5100935"/>
              <a:ext cx="3886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Pr[ recommending </a:t>
              </a:r>
              <a:r>
                <a:rPr lang="en-US" sz="2400" b="1" i="1" dirty="0">
                  <a:solidFill>
                    <a:prstClr val="black"/>
                  </a:solidFill>
                </a:rPr>
                <a:t>(</a:t>
              </a:r>
              <a:r>
                <a:rPr lang="en-US" sz="2400" b="1" i="1" dirty="0" err="1">
                  <a:solidFill>
                    <a:prstClr val="black"/>
                  </a:solidFill>
                </a:rPr>
                <a:t>i</a:t>
              </a:r>
              <a:r>
                <a:rPr lang="en-US" sz="2400" b="1" i="1" dirty="0">
                  <a:solidFill>
                    <a:prstClr val="black"/>
                  </a:solidFill>
                </a:rPr>
                <a:t>, a)</a:t>
              </a:r>
              <a:r>
                <a:rPr lang="en-US" sz="2400" b="1" dirty="0">
                  <a:solidFill>
                    <a:prstClr val="black"/>
                  </a:solidFill>
                </a:rPr>
                <a:t> | 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2</a:t>
              </a:r>
              <a:r>
                <a:rPr lang="en-US" sz="2400" b="1" dirty="0">
                  <a:solidFill>
                    <a:prstClr val="black"/>
                  </a:solidFill>
                </a:rPr>
                <a:t>]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1295400" y="5029200"/>
              <a:ext cx="3810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Left Bracket 59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Left Bracket 60"/>
            <p:cNvSpPr/>
            <p:nvPr/>
          </p:nvSpPr>
          <p:spPr>
            <a:xfrm flipH="1">
              <a:off x="5105400" y="4572000"/>
              <a:ext cx="152400" cy="990600"/>
            </a:xfrm>
            <a:prstGeom prst="leftBracket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28600" y="4648200"/>
              <a:ext cx="762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log</a:t>
              </a:r>
              <a:endParaRPr lang="en-US" sz="2800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562600" y="4648200"/>
              <a:ext cx="762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&lt; </a:t>
              </a:r>
              <a:r>
                <a:rPr lang="el-GR" sz="3600" b="1" dirty="0">
                  <a:solidFill>
                    <a:prstClr val="black"/>
                  </a:solidFill>
                </a:rPr>
                <a:t>ε</a:t>
              </a:r>
              <a:endParaRPr lang="en-US" sz="2800" baseline="-250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8" name="Group 66"/>
          <p:cNvGrpSpPr/>
          <p:nvPr/>
        </p:nvGrpSpPr>
        <p:grpSpPr>
          <a:xfrm>
            <a:off x="405740" y="2291972"/>
            <a:ext cx="3709060" cy="1899028"/>
            <a:chOff x="405740" y="2291972"/>
            <a:chExt cx="3709060" cy="1899028"/>
          </a:xfrm>
        </p:grpSpPr>
        <p:sp>
          <p:nvSpPr>
            <p:cNvPr id="5" name="Line 24"/>
            <p:cNvSpPr>
              <a:spLocks noChangeShapeType="1"/>
            </p:cNvSpPr>
            <p:nvPr/>
          </p:nvSpPr>
          <p:spPr bwMode="auto">
            <a:xfrm>
              <a:off x="463873" y="300016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Line 25"/>
            <p:cNvSpPr>
              <a:spLocks noChangeShapeType="1"/>
            </p:cNvSpPr>
            <p:nvPr/>
          </p:nvSpPr>
          <p:spPr bwMode="auto">
            <a:xfrm>
              <a:off x="1540555" y="300769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Line 26"/>
            <p:cNvSpPr>
              <a:spLocks noChangeShapeType="1"/>
            </p:cNvSpPr>
            <p:nvPr/>
          </p:nvSpPr>
          <p:spPr bwMode="auto">
            <a:xfrm>
              <a:off x="2565548" y="300769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Line 28"/>
            <p:cNvSpPr>
              <a:spLocks noChangeShapeType="1"/>
            </p:cNvSpPr>
            <p:nvPr/>
          </p:nvSpPr>
          <p:spPr bwMode="auto">
            <a:xfrm flipV="1">
              <a:off x="612461" y="3007692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" name="Line 30"/>
            <p:cNvSpPr>
              <a:spLocks noChangeShapeType="1"/>
            </p:cNvSpPr>
            <p:nvPr/>
          </p:nvSpPr>
          <p:spPr bwMode="auto">
            <a:xfrm>
              <a:off x="1676215" y="2909714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" name="Line 31"/>
            <p:cNvSpPr>
              <a:spLocks noChangeShapeType="1"/>
            </p:cNvSpPr>
            <p:nvPr/>
          </p:nvSpPr>
          <p:spPr bwMode="auto">
            <a:xfrm>
              <a:off x="1701140" y="3358772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Arc 34"/>
            <p:cNvSpPr>
              <a:spLocks/>
            </p:cNvSpPr>
            <p:nvPr/>
          </p:nvSpPr>
          <p:spPr bwMode="auto">
            <a:xfrm flipH="1">
              <a:off x="462615" y="2291972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" name="Oval 35"/>
            <p:cNvSpPr>
              <a:spLocks noChangeArrowheads="1"/>
            </p:cNvSpPr>
            <p:nvPr/>
          </p:nvSpPr>
          <p:spPr bwMode="auto">
            <a:xfrm>
              <a:off x="405740" y="281173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Oval 36"/>
            <p:cNvSpPr>
              <a:spLocks noChangeArrowheads="1"/>
            </p:cNvSpPr>
            <p:nvPr/>
          </p:nvSpPr>
          <p:spPr bwMode="auto">
            <a:xfrm>
              <a:off x="405740" y="3348997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" name="Oval 37"/>
            <p:cNvSpPr>
              <a:spLocks noChangeArrowheads="1"/>
            </p:cNvSpPr>
            <p:nvPr/>
          </p:nvSpPr>
          <p:spPr bwMode="auto">
            <a:xfrm>
              <a:off x="1480261" y="3348997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" name="Oval 38"/>
            <p:cNvSpPr>
              <a:spLocks noChangeArrowheads="1"/>
            </p:cNvSpPr>
            <p:nvPr/>
          </p:nvSpPr>
          <p:spPr bwMode="auto">
            <a:xfrm>
              <a:off x="1480261" y="281173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" name="Oval 39"/>
            <p:cNvSpPr>
              <a:spLocks noChangeArrowheads="1"/>
            </p:cNvSpPr>
            <p:nvPr/>
          </p:nvSpPr>
          <p:spPr bwMode="auto">
            <a:xfrm>
              <a:off x="2456803" y="2811737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Oval 40"/>
            <p:cNvSpPr>
              <a:spLocks noChangeArrowheads="1"/>
            </p:cNvSpPr>
            <p:nvPr/>
          </p:nvSpPr>
          <p:spPr bwMode="auto">
            <a:xfrm>
              <a:off x="2456803" y="334899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Line 30"/>
            <p:cNvSpPr>
              <a:spLocks noChangeShapeType="1"/>
            </p:cNvSpPr>
            <p:nvPr/>
          </p:nvSpPr>
          <p:spPr bwMode="auto">
            <a:xfrm>
              <a:off x="652297" y="2903259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auto">
            <a:xfrm>
              <a:off x="2692603" y="2903259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" name="Oval 39"/>
            <p:cNvSpPr>
              <a:spLocks noChangeArrowheads="1"/>
            </p:cNvSpPr>
            <p:nvPr/>
          </p:nvSpPr>
          <p:spPr bwMode="auto">
            <a:xfrm>
              <a:off x="3473191" y="2805282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3529940" y="297777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" name="Oval 40"/>
            <p:cNvSpPr>
              <a:spLocks noChangeArrowheads="1"/>
            </p:cNvSpPr>
            <p:nvPr/>
          </p:nvSpPr>
          <p:spPr bwMode="auto">
            <a:xfrm>
              <a:off x="3459712" y="33587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90800" y="2520572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 flipV="1">
              <a:off x="3657600" y="2520571"/>
              <a:ext cx="304800" cy="304800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6" name="Oval 40"/>
            <p:cNvSpPr>
              <a:spLocks noChangeArrowheads="1"/>
            </p:cNvSpPr>
            <p:nvPr/>
          </p:nvSpPr>
          <p:spPr bwMode="auto">
            <a:xfrm>
              <a:off x="3968372" y="2374144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638763" y="2291972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911320" y="37293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1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65" name="Arc 34"/>
            <p:cNvSpPr>
              <a:spLocks/>
            </p:cNvSpPr>
            <p:nvPr/>
          </p:nvSpPr>
          <p:spPr bwMode="auto">
            <a:xfrm rot="9784705" flipH="1">
              <a:off x="1589018" y="32595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29" name="Group 67"/>
          <p:cNvGrpSpPr/>
          <p:nvPr/>
        </p:nvGrpSpPr>
        <p:grpSpPr>
          <a:xfrm>
            <a:off x="4901540" y="2133600"/>
            <a:ext cx="3709060" cy="2057400"/>
            <a:chOff x="4901540" y="2133600"/>
            <a:chExt cx="3709060" cy="2057400"/>
          </a:xfrm>
        </p:grpSpPr>
        <p:sp>
          <p:nvSpPr>
            <p:cNvPr id="30" name="Line 24"/>
            <p:cNvSpPr>
              <a:spLocks noChangeShapeType="1"/>
            </p:cNvSpPr>
            <p:nvPr/>
          </p:nvSpPr>
          <p:spPr bwMode="auto">
            <a:xfrm>
              <a:off x="4959673" y="2994188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" name="Line 25"/>
            <p:cNvSpPr>
              <a:spLocks noChangeShapeType="1"/>
            </p:cNvSpPr>
            <p:nvPr/>
          </p:nvSpPr>
          <p:spPr bwMode="auto">
            <a:xfrm>
              <a:off x="6036355" y="30017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>
              <a:off x="7061348" y="30017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 flipV="1">
              <a:off x="5108261" y="3001720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4" name="Line 30"/>
            <p:cNvSpPr>
              <a:spLocks noChangeShapeType="1"/>
            </p:cNvSpPr>
            <p:nvPr/>
          </p:nvSpPr>
          <p:spPr bwMode="auto">
            <a:xfrm>
              <a:off x="6172015" y="2903742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" name="Line 31"/>
            <p:cNvSpPr>
              <a:spLocks noChangeShapeType="1"/>
            </p:cNvSpPr>
            <p:nvPr/>
          </p:nvSpPr>
          <p:spPr bwMode="auto">
            <a:xfrm>
              <a:off x="6196940" y="3352800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" name="Arc 34"/>
            <p:cNvSpPr>
              <a:spLocks/>
            </p:cNvSpPr>
            <p:nvPr/>
          </p:nvSpPr>
          <p:spPr bwMode="auto">
            <a:xfrm flipH="1">
              <a:off x="4958415" y="2286000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4901540" y="28057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4901540" y="33430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auto">
            <a:xfrm>
              <a:off x="5976061" y="33430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5976061" y="28057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6952603" y="2805765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6952603" y="334302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3" name="Line 30"/>
            <p:cNvSpPr>
              <a:spLocks noChangeShapeType="1"/>
            </p:cNvSpPr>
            <p:nvPr/>
          </p:nvSpPr>
          <p:spPr bwMode="auto">
            <a:xfrm>
              <a:off x="5148097" y="28972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4" name="Line 30"/>
            <p:cNvSpPr>
              <a:spLocks noChangeShapeType="1"/>
            </p:cNvSpPr>
            <p:nvPr/>
          </p:nvSpPr>
          <p:spPr bwMode="auto">
            <a:xfrm>
              <a:off x="7188403" y="28972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5" name="Oval 39"/>
            <p:cNvSpPr>
              <a:spLocks noChangeArrowheads="1"/>
            </p:cNvSpPr>
            <p:nvPr/>
          </p:nvSpPr>
          <p:spPr bwMode="auto">
            <a:xfrm>
              <a:off x="7968991" y="2799310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6" name="Line 26"/>
            <p:cNvSpPr>
              <a:spLocks noChangeShapeType="1"/>
            </p:cNvSpPr>
            <p:nvPr/>
          </p:nvSpPr>
          <p:spPr bwMode="auto">
            <a:xfrm>
              <a:off x="8025740" y="297180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7" name="Oval 40"/>
            <p:cNvSpPr>
              <a:spLocks noChangeArrowheads="1"/>
            </p:cNvSpPr>
            <p:nvPr/>
          </p:nvSpPr>
          <p:spPr bwMode="auto">
            <a:xfrm>
              <a:off x="7955512" y="3352800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086600" y="260246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9" name="Line 26"/>
            <p:cNvSpPr>
              <a:spLocks noChangeShapeType="1"/>
            </p:cNvSpPr>
            <p:nvPr/>
          </p:nvSpPr>
          <p:spPr bwMode="auto">
            <a:xfrm flipV="1">
              <a:off x="6172200" y="2438399"/>
              <a:ext cx="2209800" cy="380998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" name="Oval 40"/>
            <p:cNvSpPr>
              <a:spLocks noChangeArrowheads="1"/>
            </p:cNvSpPr>
            <p:nvPr/>
          </p:nvSpPr>
          <p:spPr bwMode="auto">
            <a:xfrm>
              <a:off x="8464172" y="23681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34563" y="2133600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73572" y="37293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2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66" name="Arc 34"/>
            <p:cNvSpPr>
              <a:spLocks/>
            </p:cNvSpPr>
            <p:nvPr/>
          </p:nvSpPr>
          <p:spPr bwMode="auto">
            <a:xfrm rot="9784705" flipH="1">
              <a:off x="6084818" y="32595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recommendations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Privacy </a:t>
            </a:r>
            <a:r>
              <a:rPr lang="en-US" dirty="0" smtClean="0"/>
              <a:t>for social </a:t>
            </a:r>
            <a:r>
              <a:rPr lang="en-US" dirty="0" smtClean="0"/>
              <a:t>recommendations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Accuracy of social recommendations</a:t>
            </a:r>
          </a:p>
          <a:p>
            <a:pPr lvl="1"/>
            <a:r>
              <a:rPr lang="en-US" dirty="0" smtClean="0"/>
              <a:t>Example private algorithm and its accuracy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Privacy-Accuracy trade-off </a:t>
            </a:r>
            <a:endParaRPr lang="en-US" dirty="0" smtClean="0"/>
          </a:p>
          <a:p>
            <a:pPr lvl="1"/>
            <a:r>
              <a:rPr lang="en-US" dirty="0" smtClean="0"/>
              <a:t>Properties satisfied by a general algorithm</a:t>
            </a:r>
          </a:p>
          <a:p>
            <a:pPr lvl="1"/>
            <a:r>
              <a:rPr lang="en-US" dirty="0" smtClean="0"/>
              <a:t>Theoretical </a:t>
            </a:r>
            <a:r>
              <a:rPr lang="en-US" dirty="0" smtClean="0"/>
              <a:t>bound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loss in utility due to privacy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algorithm </a:t>
            </a:r>
            <a:r>
              <a:rPr lang="en-US" b="1" dirty="0" smtClean="0"/>
              <a:t>A</a:t>
            </a:r>
            <a:r>
              <a:rPr lang="en-US" b="1" i="1" dirty="0" smtClean="0"/>
              <a:t> </a:t>
            </a:r>
            <a:r>
              <a:rPr lang="en-US" dirty="0" smtClean="0"/>
              <a:t>recommends node </a:t>
            </a:r>
            <a:r>
              <a:rPr lang="en-US" b="1" i="1" dirty="0" err="1" smtClean="0"/>
              <a:t>i</a:t>
            </a:r>
            <a:r>
              <a:rPr lang="en-US" dirty="0" smtClean="0"/>
              <a:t> of utility </a:t>
            </a:r>
            <a:r>
              <a:rPr lang="en-US" b="1" i="1" dirty="0" err="1" smtClean="0"/>
              <a:t>u</a:t>
            </a:r>
            <a:r>
              <a:rPr lang="en-US" b="1" i="1" baseline="-6000" dirty="0" err="1" smtClean="0"/>
              <a:t>i</a:t>
            </a:r>
            <a:r>
              <a:rPr lang="en-US" dirty="0" smtClean="0"/>
              <a:t> with probability </a:t>
            </a:r>
            <a:r>
              <a:rPr lang="en-US" b="1" i="1" dirty="0" smtClean="0"/>
              <a:t>p</a:t>
            </a:r>
            <a:r>
              <a:rPr lang="en-US" b="1" i="1" baseline="-6000" dirty="0" smtClean="0"/>
              <a:t>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Accuracy of A</a:t>
            </a:r>
            <a:r>
              <a:rPr lang="en-US" dirty="0" smtClean="0"/>
              <a:t> is defined as</a:t>
            </a:r>
          </a:p>
          <a:p>
            <a:pPr marL="571480" lvl="1"/>
            <a:endParaRPr lang="en-US" dirty="0" smtClean="0"/>
          </a:p>
          <a:p>
            <a:pPr marL="571480" lvl="1"/>
            <a:r>
              <a:rPr lang="en-US" dirty="0" smtClean="0"/>
              <a:t>comparison with utility of non-private algorithm </a:t>
            </a:r>
          </a:p>
          <a:p>
            <a:pPr marL="571480" lvl="1"/>
            <a:endParaRPr lang="en-US" dirty="0" smtClean="0"/>
          </a:p>
          <a:p>
            <a:pPr marL="571480"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38400"/>
            <a:ext cx="1741289" cy="812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recommendations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Privacy </a:t>
            </a:r>
            <a:r>
              <a:rPr lang="en-US" dirty="0" smtClean="0"/>
              <a:t>for social </a:t>
            </a:r>
            <a:r>
              <a:rPr lang="en-US" dirty="0" smtClean="0"/>
              <a:t>recommendations</a:t>
            </a:r>
          </a:p>
          <a:p>
            <a:pPr lvl="1"/>
            <a:r>
              <a:rPr lang="en-US" dirty="0" smtClean="0"/>
              <a:t>Accuracy of social recommendations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Example private algorithm and its accuracy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Privacy-Accuracy trade-off </a:t>
            </a:r>
            <a:endParaRPr lang="en-US" dirty="0" smtClean="0"/>
          </a:p>
          <a:p>
            <a:pPr lvl="1"/>
            <a:r>
              <a:rPr lang="en-US" dirty="0" smtClean="0"/>
              <a:t>Properties satisfied by a general algorithm</a:t>
            </a:r>
          </a:p>
          <a:p>
            <a:pPr lvl="1"/>
            <a:r>
              <a:rPr lang="en-US" dirty="0" smtClean="0"/>
              <a:t>Theoretical </a:t>
            </a:r>
            <a:r>
              <a:rPr lang="en-US" dirty="0" smtClean="0"/>
              <a:t>bound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Differential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Theorem: No deterministic algorithm guarantees differential privacy. </a:t>
            </a:r>
          </a:p>
          <a:p>
            <a:endParaRPr lang="en-US" dirty="0" smtClean="0"/>
          </a:p>
          <a:p>
            <a:r>
              <a:rPr lang="en-US" dirty="0" smtClean="0"/>
              <a:t>Exponential Mechanism</a:t>
            </a:r>
          </a:p>
          <a:p>
            <a:pPr lvl="1"/>
            <a:r>
              <a:rPr lang="en-US" dirty="0" smtClean="0"/>
              <a:t>Sample output space based on a distance metric.</a:t>
            </a:r>
          </a:p>
          <a:p>
            <a:endParaRPr lang="en-US" dirty="0" smtClean="0"/>
          </a:p>
          <a:p>
            <a:r>
              <a:rPr lang="en-US" dirty="0" smtClean="0"/>
              <a:t>Laplace Mechanism</a:t>
            </a:r>
          </a:p>
          <a:p>
            <a:pPr lvl="1"/>
            <a:r>
              <a:rPr lang="en-US" dirty="0" smtClean="0"/>
              <a:t>Add noise from a Laplace distribution to query answers.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B6F15528-21DE-4FAA-801E-634DDDAF4B2B}" type="slidenum">
              <a:rPr lang="en-US" sz="1200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19</a:t>
            </a:fld>
            <a:endParaRPr lang="en-US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Advertising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2895600"/>
            <a:ext cx="14192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5486400"/>
            <a:ext cx="82457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3810000"/>
            <a:ext cx="82457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Arrow Connector 10"/>
          <p:cNvCxnSpPr>
            <a:stCxn id="5" idx="2"/>
          </p:cNvCxnSpPr>
          <p:nvPr/>
        </p:nvCxnSpPr>
        <p:spPr>
          <a:xfrm rot="5400000" flipH="1">
            <a:off x="2680263" y="2761226"/>
            <a:ext cx="333375" cy="3345324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2"/>
          </p:cNvCxnSpPr>
          <p:nvPr/>
        </p:nvCxnSpPr>
        <p:spPr>
          <a:xfrm rot="5400000">
            <a:off x="3242239" y="4209025"/>
            <a:ext cx="885825" cy="1668924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 rot="16200000" flipH="1">
            <a:off x="5261539" y="3858649"/>
            <a:ext cx="885825" cy="2369676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2"/>
            <a:endCxn id="9" idx="0"/>
          </p:cNvCxnSpPr>
          <p:nvPr/>
        </p:nvCxnSpPr>
        <p:spPr>
          <a:xfrm rot="5400000" flipH="1" flipV="1">
            <a:off x="5880663" y="2448950"/>
            <a:ext cx="790575" cy="3512676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lded Corner 24"/>
          <p:cNvSpPr/>
          <p:nvPr/>
        </p:nvSpPr>
        <p:spPr>
          <a:xfrm>
            <a:off x="7848600" y="2438400"/>
            <a:ext cx="1066800" cy="1295400"/>
          </a:xfrm>
          <a:prstGeom prst="foldedCorner">
            <a:avLst>
              <a:gd name="adj" fmla="val 46212"/>
            </a:avLst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 Armani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 Gucci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 Prada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14600" y="1676400"/>
            <a:ext cx="4267200" cy="1200329"/>
          </a:xfrm>
          <a:prstGeom prst="rect">
            <a:avLst/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Recommend ads based on </a:t>
            </a:r>
            <a:r>
              <a:rPr lang="en-US" sz="2400" dirty="0" smtClean="0">
                <a:solidFill>
                  <a:srgbClr val="FF0000"/>
                </a:solidFill>
              </a:rPr>
              <a:t>private</a:t>
            </a:r>
            <a:r>
              <a:rPr lang="en-US" sz="2400" dirty="0" smtClean="0">
                <a:solidFill>
                  <a:prstClr val="black"/>
                </a:solidFill>
              </a:rPr>
              <a:t> shopping </a:t>
            </a:r>
            <a:r>
              <a:rPr lang="en-US" sz="2400" dirty="0">
                <a:solidFill>
                  <a:prstClr val="black"/>
                </a:solidFill>
              </a:rPr>
              <a:t>histories of “friends” in the social network. </a:t>
            </a:r>
          </a:p>
        </p:txBody>
      </p:sp>
      <p:sp>
        <p:nvSpPr>
          <p:cNvPr id="51" name="Right Arrow 50"/>
          <p:cNvSpPr/>
          <p:nvPr/>
        </p:nvSpPr>
        <p:spPr>
          <a:xfrm rot="19955365">
            <a:off x="1189831" y="2483458"/>
            <a:ext cx="1398038" cy="533400"/>
          </a:xfrm>
          <a:prstGeom prst="rightArrow">
            <a:avLst>
              <a:gd name="adj1" fmla="val 50000"/>
              <a:gd name="adj2" fmla="val 79037"/>
            </a:avLst>
          </a:prstGeom>
          <a:solidFill>
            <a:srgbClr val="0066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2" name="Right Arrow 51"/>
          <p:cNvSpPr/>
          <p:nvPr/>
        </p:nvSpPr>
        <p:spPr>
          <a:xfrm rot="12155486">
            <a:off x="6683363" y="2224685"/>
            <a:ext cx="1146184" cy="533400"/>
          </a:xfrm>
          <a:prstGeom prst="rightArrow">
            <a:avLst>
              <a:gd name="adj1" fmla="val 50000"/>
              <a:gd name="adj2" fmla="val 79037"/>
            </a:avLst>
          </a:prstGeom>
          <a:solidFill>
            <a:srgbClr val="0066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553200" y="597535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67200" y="4724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Alice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00" y="4724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Betty</a:t>
            </a:r>
            <a:endParaRPr lang="en-US" b="1" dirty="0">
              <a:solidFill>
                <a:prstClr val="black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5486400"/>
            <a:ext cx="82457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419600"/>
            <a:ext cx="82457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Folded Corner 23"/>
          <p:cNvSpPr/>
          <p:nvPr/>
        </p:nvSpPr>
        <p:spPr>
          <a:xfrm>
            <a:off x="304800" y="2895600"/>
            <a:ext cx="990600" cy="1524000"/>
          </a:xfrm>
          <a:prstGeom prst="foldedCorner">
            <a:avLst>
              <a:gd name="adj" fmla="val 46212"/>
            </a:avLst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 Nikon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 HP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 Nike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Privacy Preserving Recommendations</a:t>
            </a:r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Must pick a node with non-zero probability even if u = 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Arc 34"/>
          <p:cNvSpPr>
            <a:spLocks/>
          </p:cNvSpPr>
          <p:nvPr/>
        </p:nvSpPr>
        <p:spPr bwMode="auto">
          <a:xfrm rot="9784705" flipH="1">
            <a:off x="2004028" y="1887938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05400" y="1219200"/>
            <a:ext cx="373380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Exponential Mechanism</a:t>
            </a:r>
          </a:p>
          <a:p>
            <a:pPr algn="r"/>
            <a:r>
              <a:rPr lang="en-US" sz="2000" b="1" dirty="0">
                <a:solidFill>
                  <a:prstClr val="black"/>
                </a:solidFill>
              </a:rPr>
              <a:t>[McSherry et al. 2007]</a:t>
            </a:r>
            <a:endParaRPr lang="en-US" sz="2400" i="1" dirty="0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09600" y="2701766"/>
            <a:ext cx="7620000" cy="22775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prstClr val="black"/>
              </a:solidFill>
            </a:endParaRPr>
          </a:p>
          <a:p>
            <a:pPr algn="ctr"/>
            <a:r>
              <a:rPr lang="en-US" sz="2800" dirty="0">
                <a:solidFill>
                  <a:prstClr val="black"/>
                </a:solidFill>
              </a:rPr>
              <a:t>Randomly pick a candidate with probability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proportional to</a:t>
            </a:r>
            <a:r>
              <a:rPr lang="en-US" sz="2800" b="1" dirty="0">
                <a:solidFill>
                  <a:prstClr val="black"/>
                </a:solidFill>
              </a:rPr>
              <a:t> exp( </a:t>
            </a:r>
            <a:r>
              <a:rPr lang="el-GR" sz="2800" b="1" dirty="0">
                <a:solidFill>
                  <a:prstClr val="black"/>
                </a:solidFill>
              </a:rPr>
              <a:t>ε</a:t>
            </a:r>
            <a:r>
              <a:rPr lang="en-US" sz="2800" b="1" i="1" dirty="0">
                <a:solidFill>
                  <a:prstClr val="black"/>
                </a:solidFill>
              </a:rPr>
              <a:t>∙</a:t>
            </a:r>
            <a:r>
              <a:rPr lang="en-US" sz="2800" b="1" dirty="0">
                <a:solidFill>
                  <a:prstClr val="black"/>
                </a:solidFill>
              </a:rPr>
              <a:t>u(</a:t>
            </a:r>
            <a:r>
              <a:rPr lang="en-US" sz="2800" b="1" dirty="0" err="1">
                <a:solidFill>
                  <a:prstClr val="black"/>
                </a:solidFill>
              </a:rPr>
              <a:t>a,i</a:t>
            </a:r>
            <a:r>
              <a:rPr lang="en-US" sz="2800" b="1" dirty="0">
                <a:solidFill>
                  <a:prstClr val="black"/>
                </a:solidFill>
              </a:rPr>
              <a:t>) / </a:t>
            </a:r>
            <a:r>
              <a:rPr lang="el-GR" sz="2800" b="1" dirty="0">
                <a:solidFill>
                  <a:prstClr val="black"/>
                </a:solidFill>
              </a:rPr>
              <a:t>Δ</a:t>
            </a:r>
            <a:r>
              <a:rPr lang="en-US" sz="2800" b="1" dirty="0">
                <a:solidFill>
                  <a:prstClr val="black"/>
                </a:solidFill>
              </a:rPr>
              <a:t> )</a:t>
            </a:r>
          </a:p>
          <a:p>
            <a:pPr algn="ctr"/>
            <a:endParaRPr lang="en-US" sz="2800" b="1" dirty="0">
              <a:solidFill>
                <a:prstClr val="black"/>
              </a:solidFill>
            </a:endParaRPr>
          </a:p>
          <a:p>
            <a:pPr algn="ctr"/>
            <a:r>
              <a:rPr lang="en-US" sz="2000" dirty="0">
                <a:solidFill>
                  <a:prstClr val="black"/>
                </a:solidFill>
              </a:rPr>
              <a:t>(Δ is maximum change in utilities by changing one edge)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>
            <a:off x="844873" y="1622588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1921555" y="16301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>
            <a:off x="2946548" y="16301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8" name="Line 28"/>
          <p:cNvSpPr>
            <a:spLocks noChangeShapeType="1"/>
          </p:cNvSpPr>
          <p:nvPr/>
        </p:nvSpPr>
        <p:spPr bwMode="auto">
          <a:xfrm flipV="1">
            <a:off x="993461" y="1630120"/>
            <a:ext cx="781666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Line 30"/>
          <p:cNvSpPr>
            <a:spLocks noChangeShapeType="1"/>
          </p:cNvSpPr>
          <p:nvPr/>
        </p:nvSpPr>
        <p:spPr bwMode="auto">
          <a:xfrm>
            <a:off x="2057215" y="1532142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Line 31"/>
          <p:cNvSpPr>
            <a:spLocks noChangeShapeType="1"/>
          </p:cNvSpPr>
          <p:nvPr/>
        </p:nvSpPr>
        <p:spPr bwMode="auto">
          <a:xfrm>
            <a:off x="2082140" y="1981200"/>
            <a:ext cx="685800" cy="761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Arc 34"/>
          <p:cNvSpPr>
            <a:spLocks/>
          </p:cNvSpPr>
          <p:nvPr/>
        </p:nvSpPr>
        <p:spPr bwMode="auto">
          <a:xfrm flipH="1">
            <a:off x="843615" y="914400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3" name="Oval 35"/>
          <p:cNvSpPr>
            <a:spLocks noChangeArrowheads="1"/>
          </p:cNvSpPr>
          <p:nvPr/>
        </p:nvSpPr>
        <p:spPr bwMode="auto">
          <a:xfrm>
            <a:off x="786740" y="14341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8" name="Oval 36"/>
          <p:cNvSpPr>
            <a:spLocks noChangeArrowheads="1"/>
          </p:cNvSpPr>
          <p:nvPr/>
        </p:nvSpPr>
        <p:spPr bwMode="auto">
          <a:xfrm>
            <a:off x="786740" y="19714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0" name="Oval 37"/>
          <p:cNvSpPr>
            <a:spLocks noChangeArrowheads="1"/>
          </p:cNvSpPr>
          <p:nvPr/>
        </p:nvSpPr>
        <p:spPr bwMode="auto">
          <a:xfrm>
            <a:off x="1861261" y="19714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1" name="Oval 38"/>
          <p:cNvSpPr>
            <a:spLocks noChangeArrowheads="1"/>
          </p:cNvSpPr>
          <p:nvPr/>
        </p:nvSpPr>
        <p:spPr bwMode="auto">
          <a:xfrm>
            <a:off x="1861261" y="14341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2" name="Oval 39"/>
          <p:cNvSpPr>
            <a:spLocks noChangeArrowheads="1"/>
          </p:cNvSpPr>
          <p:nvPr/>
        </p:nvSpPr>
        <p:spPr bwMode="auto">
          <a:xfrm>
            <a:off x="2837803" y="1434165"/>
            <a:ext cx="146428" cy="146428"/>
          </a:xfrm>
          <a:prstGeom prst="ellipse">
            <a:avLst/>
          </a:prstGeom>
          <a:solidFill>
            <a:srgbClr val="C0000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3" name="Oval 40"/>
          <p:cNvSpPr>
            <a:spLocks noChangeArrowheads="1"/>
          </p:cNvSpPr>
          <p:nvPr/>
        </p:nvSpPr>
        <p:spPr bwMode="auto">
          <a:xfrm>
            <a:off x="2837803" y="197142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4" name="Line 30"/>
          <p:cNvSpPr>
            <a:spLocks noChangeShapeType="1"/>
          </p:cNvSpPr>
          <p:nvPr/>
        </p:nvSpPr>
        <p:spPr bwMode="auto">
          <a:xfrm>
            <a:off x="1033297" y="15256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5" name="Line 30"/>
          <p:cNvSpPr>
            <a:spLocks noChangeShapeType="1"/>
          </p:cNvSpPr>
          <p:nvPr/>
        </p:nvSpPr>
        <p:spPr bwMode="auto">
          <a:xfrm>
            <a:off x="3073603" y="15256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6" name="Oval 39"/>
          <p:cNvSpPr>
            <a:spLocks noChangeArrowheads="1"/>
          </p:cNvSpPr>
          <p:nvPr/>
        </p:nvSpPr>
        <p:spPr bwMode="auto">
          <a:xfrm>
            <a:off x="3854191" y="1427710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8" name="Line 26"/>
          <p:cNvSpPr>
            <a:spLocks noChangeShapeType="1"/>
          </p:cNvSpPr>
          <p:nvPr/>
        </p:nvSpPr>
        <p:spPr bwMode="auto">
          <a:xfrm>
            <a:off x="3910940" y="160020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3840712" y="1981200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000619" y="19928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3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143000" y="19928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2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6200" y="1981200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1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971800" y="1143000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" name="Rectangle 3"/>
          <p:cNvSpPr>
            <a:spLocks/>
          </p:cNvSpPr>
          <p:nvPr/>
        </p:nvSpPr>
        <p:spPr bwMode="auto">
          <a:xfrm>
            <a:off x="533400" y="5867400"/>
            <a:ext cx="8233172" cy="892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26788" tIns="26788" rIns="26788" bIns="26788"/>
          <a:lstStyle/>
          <a:p>
            <a:pPr marL="165193" indent="-165193">
              <a:spcBef>
                <a:spcPts val="633"/>
              </a:spcBef>
              <a:buClr>
                <a:srgbClr val="727CA3"/>
              </a:buClr>
              <a:buSzPct val="150000"/>
              <a:buFont typeface="Wingdings" charset="0"/>
              <a:buChar char="ü"/>
            </a:pPr>
            <a:r>
              <a:rPr lang="en-US" sz="25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Lucida Grande" charset="0"/>
                <a:sym typeface="Gill Sans MT" charset="0"/>
              </a:rPr>
              <a:t>Satisfies </a:t>
            </a:r>
            <a:r>
              <a:rPr lang="en-US" sz="2500" dirty="0" err="1">
                <a:solidFill>
                  <a:srgbClr val="000000"/>
                </a:solidFill>
                <a:latin typeface="Gill Sans MT" charset="0"/>
                <a:ea typeface="ＭＳ Ｐゴシック" charset="0"/>
                <a:cs typeface="Lucida Grande" charset="0"/>
                <a:sym typeface="Gill Sans MT" charset="0"/>
              </a:rPr>
              <a:t>ε</a:t>
            </a:r>
            <a:r>
              <a:rPr lang="en-US" sz="2500" dirty="0">
                <a:solidFill>
                  <a:srgbClr val="000000"/>
                </a:solidFill>
                <a:latin typeface="Gill Sans MT" charset="0"/>
                <a:ea typeface="ＭＳ Ｐゴシック" charset="0"/>
                <a:cs typeface="Lucida Grande" charset="0"/>
                <a:sym typeface="Gill Sans MT" charset="0"/>
              </a:rPr>
              <a:t>-differential privacy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Accuracy of Exponential Mechanism + Common Neighbors Utility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34108" y="1726665"/>
          <a:ext cx="8675783" cy="5131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38400" y="119326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prstClr val="black"/>
                </a:solidFill>
              </a:rPr>
              <a:t>WikiVote</a:t>
            </a:r>
            <a:r>
              <a:rPr lang="en-US" sz="2800" b="1" dirty="0" smtClean="0">
                <a:solidFill>
                  <a:prstClr val="black"/>
                </a:solidFill>
              </a:rPr>
              <a:t> Network (</a:t>
            </a:r>
            <a:r>
              <a:rPr lang="el-GR" sz="2800" b="1" dirty="0" smtClean="0">
                <a:solidFill>
                  <a:prstClr val="black"/>
                </a:solidFill>
              </a:rPr>
              <a:t>ε</a:t>
            </a:r>
            <a:r>
              <a:rPr lang="en-US" sz="2800" b="1" dirty="0" smtClean="0">
                <a:solidFill>
                  <a:prstClr val="black"/>
                </a:solidFill>
              </a:rPr>
              <a:t> = 0.5)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3810000" y="3707865"/>
            <a:ext cx="4343400" cy="609600"/>
          </a:xfrm>
          <a:prstGeom prst="borderCallout1">
            <a:avLst>
              <a:gd name="adj1" fmla="val 45313"/>
              <a:gd name="adj2" fmla="val -4885"/>
              <a:gd name="adj3" fmla="val -29829"/>
              <a:gd name="adj4" fmla="val -21045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60% </a:t>
            </a:r>
            <a:r>
              <a:rPr lang="en-US" sz="2000" b="1" dirty="0">
                <a:solidFill>
                  <a:prstClr val="black"/>
                </a:solidFill>
              </a:rPr>
              <a:t>of users have accuracy &lt; </a:t>
            </a:r>
            <a:r>
              <a:rPr lang="en-US" sz="2000" b="1" dirty="0" smtClean="0">
                <a:solidFill>
                  <a:prstClr val="black"/>
                </a:solidFill>
              </a:rPr>
              <a:t>10</a:t>
            </a:r>
            <a:r>
              <a:rPr lang="en-US" sz="2000" b="1" dirty="0">
                <a:solidFill>
                  <a:prstClr val="black"/>
                </a:solidFill>
              </a:rPr>
              <a:t>%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Accuracy of Exponential Mechanism + Common Neighbors Utility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111706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</a:rPr>
              <a:t>Twitter sample (</a:t>
            </a:r>
            <a:r>
              <a:rPr lang="el-GR" sz="2800" b="1" dirty="0" smtClean="0">
                <a:solidFill>
                  <a:prstClr val="black"/>
                </a:solidFill>
              </a:rPr>
              <a:t>ε</a:t>
            </a:r>
            <a:r>
              <a:rPr lang="en-US" sz="2800" b="1" dirty="0" smtClean="0">
                <a:solidFill>
                  <a:prstClr val="black"/>
                </a:solidFill>
              </a:rPr>
              <a:t> = 1)</a:t>
            </a:r>
            <a:endParaRPr lang="en-US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234108" y="1650465"/>
          <a:ext cx="8675783" cy="5131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Line Callout 1 6"/>
          <p:cNvSpPr/>
          <p:nvPr/>
        </p:nvSpPr>
        <p:spPr>
          <a:xfrm>
            <a:off x="3505200" y="2667000"/>
            <a:ext cx="4343400" cy="609600"/>
          </a:xfrm>
          <a:prstGeom prst="borderCallout1">
            <a:avLst>
              <a:gd name="adj1" fmla="val 45313"/>
              <a:gd name="adj2" fmla="val -4885"/>
              <a:gd name="adj3" fmla="val -116192"/>
              <a:gd name="adj4" fmla="val -27743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98% </a:t>
            </a:r>
            <a:r>
              <a:rPr lang="en-US" sz="2000" b="1" dirty="0">
                <a:solidFill>
                  <a:prstClr val="black"/>
                </a:solidFill>
              </a:rPr>
              <a:t>of users have accuracy &lt; </a:t>
            </a:r>
            <a:r>
              <a:rPr lang="en-US" sz="2000" b="1" dirty="0" smtClean="0">
                <a:solidFill>
                  <a:prstClr val="black"/>
                </a:solidFill>
              </a:rPr>
              <a:t>5%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Maybe common neighbors utility is an especially non-private utility …</a:t>
            </a:r>
          </a:p>
          <a:p>
            <a:pPr lvl="1"/>
            <a:r>
              <a:rPr lang="en-US" b="1" dirty="0" smtClean="0"/>
              <a:t>Consider a general utility functions that follow intuitive axioms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Maybe the Exponential Mechanism algorithm does not guarantee sufficient accuracy ...</a:t>
            </a:r>
          </a:p>
          <a:p>
            <a:pPr lvl="1"/>
            <a:r>
              <a:rPr lang="en-US" b="1" dirty="0" smtClean="0"/>
              <a:t>Consider any algorithm that satisfies differential privacy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recommendations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Privacy </a:t>
            </a:r>
            <a:r>
              <a:rPr lang="en-US" dirty="0" smtClean="0"/>
              <a:t>for social </a:t>
            </a:r>
            <a:r>
              <a:rPr lang="en-US" dirty="0" smtClean="0"/>
              <a:t>recommendations</a:t>
            </a:r>
          </a:p>
          <a:p>
            <a:pPr lvl="1"/>
            <a:r>
              <a:rPr lang="en-US" dirty="0" smtClean="0"/>
              <a:t>Accuracy of social recommendations</a:t>
            </a:r>
          </a:p>
          <a:p>
            <a:pPr lvl="1"/>
            <a:r>
              <a:rPr lang="en-US" dirty="0" smtClean="0"/>
              <a:t>Example private algorithm and its accuracy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Privacy-Accuracy trade-off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Properties satisfied by a general algorithm</a:t>
            </a:r>
          </a:p>
          <a:p>
            <a:pPr lvl="1"/>
            <a:r>
              <a:rPr lang="en-US" dirty="0" smtClean="0"/>
              <a:t>Theoretical </a:t>
            </a:r>
            <a:r>
              <a:rPr lang="en-US" dirty="0" smtClean="0"/>
              <a:t>bound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4825757" y="3429000"/>
            <a:ext cx="813043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4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Axioms on Utility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00200"/>
            <a:ext cx="71437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rc 34"/>
          <p:cNvSpPr>
            <a:spLocks/>
          </p:cNvSpPr>
          <p:nvPr/>
        </p:nvSpPr>
        <p:spPr bwMode="auto">
          <a:xfrm rot="9784705" flipH="1">
            <a:off x="2410185" y="4326338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Line 24"/>
          <p:cNvSpPr>
            <a:spLocks noChangeShapeType="1"/>
          </p:cNvSpPr>
          <p:nvPr/>
        </p:nvSpPr>
        <p:spPr bwMode="auto">
          <a:xfrm>
            <a:off x="1251030" y="4060988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2327712" y="40685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Line 26"/>
          <p:cNvSpPr>
            <a:spLocks noChangeShapeType="1"/>
          </p:cNvSpPr>
          <p:nvPr/>
        </p:nvSpPr>
        <p:spPr bwMode="auto">
          <a:xfrm>
            <a:off x="3352705" y="406852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V="1">
            <a:off x="1399618" y="4068520"/>
            <a:ext cx="781666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Line 30"/>
          <p:cNvSpPr>
            <a:spLocks noChangeShapeType="1"/>
          </p:cNvSpPr>
          <p:nvPr/>
        </p:nvSpPr>
        <p:spPr bwMode="auto">
          <a:xfrm>
            <a:off x="2463372" y="3970542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Line 31"/>
          <p:cNvSpPr>
            <a:spLocks noChangeShapeType="1"/>
          </p:cNvSpPr>
          <p:nvPr/>
        </p:nvSpPr>
        <p:spPr bwMode="auto">
          <a:xfrm>
            <a:off x="2488297" y="4419600"/>
            <a:ext cx="685800" cy="761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Arc 34"/>
          <p:cNvSpPr>
            <a:spLocks/>
          </p:cNvSpPr>
          <p:nvPr/>
        </p:nvSpPr>
        <p:spPr bwMode="auto">
          <a:xfrm flipH="1">
            <a:off x="1249772" y="3352800"/>
            <a:ext cx="2045754" cy="461168"/>
          </a:xfrm>
          <a:custGeom>
            <a:avLst/>
            <a:gdLst>
              <a:gd name="G0" fmla="+- 21595 0 0"/>
              <a:gd name="G1" fmla="+- 21600 0 0"/>
              <a:gd name="G2" fmla="+- 21600 0 0"/>
              <a:gd name="T0" fmla="*/ 0 w 43195"/>
              <a:gd name="T1" fmla="*/ 21145 h 21600"/>
              <a:gd name="T2" fmla="*/ 43195 w 43195"/>
              <a:gd name="T3" fmla="*/ 21600 h 21600"/>
              <a:gd name="T4" fmla="*/ 21595 w 4319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5" h="21600" fill="none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</a:path>
              <a:path w="43195" h="21600" stroke="0" extrusionOk="0">
                <a:moveTo>
                  <a:pt x="-1" y="21144"/>
                </a:moveTo>
                <a:cubicBezTo>
                  <a:pt x="247" y="9395"/>
                  <a:pt x="9842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lnTo>
                  <a:pt x="21595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Oval 35"/>
          <p:cNvSpPr>
            <a:spLocks noChangeArrowheads="1"/>
          </p:cNvSpPr>
          <p:nvPr/>
        </p:nvSpPr>
        <p:spPr bwMode="auto">
          <a:xfrm>
            <a:off x="1192897" y="38725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Oval 36"/>
          <p:cNvSpPr>
            <a:spLocks noChangeArrowheads="1"/>
          </p:cNvSpPr>
          <p:nvPr/>
        </p:nvSpPr>
        <p:spPr bwMode="auto">
          <a:xfrm>
            <a:off x="1192897" y="44098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Oval 37"/>
          <p:cNvSpPr>
            <a:spLocks noChangeArrowheads="1"/>
          </p:cNvSpPr>
          <p:nvPr/>
        </p:nvSpPr>
        <p:spPr bwMode="auto">
          <a:xfrm>
            <a:off x="2267418" y="4409825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Oval 38"/>
          <p:cNvSpPr>
            <a:spLocks noChangeArrowheads="1"/>
          </p:cNvSpPr>
          <p:nvPr/>
        </p:nvSpPr>
        <p:spPr bwMode="auto">
          <a:xfrm>
            <a:off x="2267418" y="387256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Oval 39"/>
          <p:cNvSpPr>
            <a:spLocks noChangeArrowheads="1"/>
          </p:cNvSpPr>
          <p:nvPr/>
        </p:nvSpPr>
        <p:spPr bwMode="auto">
          <a:xfrm>
            <a:off x="3243960" y="3872565"/>
            <a:ext cx="146428" cy="146428"/>
          </a:xfrm>
          <a:prstGeom prst="ellipse">
            <a:avLst/>
          </a:prstGeom>
          <a:solidFill>
            <a:srgbClr val="C0000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Oval 40"/>
          <p:cNvSpPr>
            <a:spLocks noChangeArrowheads="1"/>
          </p:cNvSpPr>
          <p:nvPr/>
        </p:nvSpPr>
        <p:spPr bwMode="auto">
          <a:xfrm>
            <a:off x="3243960" y="4409825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Line 30"/>
          <p:cNvSpPr>
            <a:spLocks noChangeShapeType="1"/>
          </p:cNvSpPr>
          <p:nvPr/>
        </p:nvSpPr>
        <p:spPr bwMode="auto">
          <a:xfrm>
            <a:off x="1439454" y="39640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Line 30"/>
          <p:cNvSpPr>
            <a:spLocks noChangeShapeType="1"/>
          </p:cNvSpPr>
          <p:nvPr/>
        </p:nvSpPr>
        <p:spPr bwMode="auto">
          <a:xfrm>
            <a:off x="3479760" y="3964087"/>
            <a:ext cx="732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Oval 39"/>
          <p:cNvSpPr>
            <a:spLocks noChangeArrowheads="1"/>
          </p:cNvSpPr>
          <p:nvPr/>
        </p:nvSpPr>
        <p:spPr bwMode="auto">
          <a:xfrm>
            <a:off x="4260348" y="3866110"/>
            <a:ext cx="146428" cy="146428"/>
          </a:xfrm>
          <a:prstGeom prst="ellips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>
            <a:off x="4317097" y="4038600"/>
            <a:ext cx="0" cy="29285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Oval 40"/>
          <p:cNvSpPr>
            <a:spLocks noChangeArrowheads="1"/>
          </p:cNvSpPr>
          <p:nvPr/>
        </p:nvSpPr>
        <p:spPr bwMode="auto">
          <a:xfrm>
            <a:off x="4246869" y="4419600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06776" y="4431268"/>
            <a:ext cx="813043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3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49157" y="4431268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2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82357" y="4419600"/>
            <a:ext cx="813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1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377957" y="3581400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flipV="1">
            <a:off x="4444757" y="3581399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288000" tIns="288000" rIns="288000" bIns="2880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1" name="Oval 40"/>
          <p:cNvSpPr>
            <a:spLocks noChangeArrowheads="1"/>
          </p:cNvSpPr>
          <p:nvPr/>
        </p:nvSpPr>
        <p:spPr bwMode="auto">
          <a:xfrm>
            <a:off x="4755529" y="3434972"/>
            <a:ext cx="146428" cy="1464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67400" y="3657600"/>
            <a:ext cx="28956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Identical with respect to ‘a’.</a:t>
            </a:r>
          </a:p>
          <a:p>
            <a:r>
              <a:rPr lang="en-US" dirty="0">
                <a:solidFill>
                  <a:prstClr val="black"/>
                </a:solidFill>
              </a:rPr>
              <a:t>Hence, 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       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3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  =   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u(a, i</a:t>
            </a:r>
            <a:r>
              <a:rPr lang="en-US" b="1" baseline="-25000" dirty="0">
                <a:solidFill>
                  <a:srgbClr val="1F497D">
                    <a:lumMod val="60000"/>
                    <a:lumOff val="40000"/>
                  </a:srgbClr>
                </a:solidFill>
              </a:rPr>
              <a:t>4</a:t>
            </a:r>
            <a:r>
              <a:rPr lang="en-US" b="1" dirty="0">
                <a:solidFill>
                  <a:srgbClr val="1F497D">
                    <a:lumMod val="60000"/>
                    <a:lumOff val="40000"/>
                  </a:srgbClr>
                </a:solidFill>
              </a:rPr>
              <a:t>)</a:t>
            </a:r>
            <a:endParaRPr lang="en-US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Axioms on Utility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0"/>
            <a:ext cx="7172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2743200"/>
            <a:ext cx="632460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prstClr val="black"/>
                </a:solidFill>
              </a:rPr>
              <a:t>“Most of the utility of recommendation to a target is concentrated on a small number of candidates.”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social recommendations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Privacy </a:t>
            </a:r>
            <a:r>
              <a:rPr lang="en-US" dirty="0" smtClean="0"/>
              <a:t>for social </a:t>
            </a:r>
            <a:r>
              <a:rPr lang="en-US" dirty="0" smtClean="0"/>
              <a:t>recommendations</a:t>
            </a:r>
          </a:p>
          <a:p>
            <a:pPr lvl="1"/>
            <a:r>
              <a:rPr lang="en-US" dirty="0" smtClean="0"/>
              <a:t>Accuracy of social recommendations</a:t>
            </a:r>
          </a:p>
          <a:p>
            <a:pPr lvl="1"/>
            <a:r>
              <a:rPr lang="en-US" dirty="0" smtClean="0"/>
              <a:t>Example private algorithm and its accuracy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Privacy-Accuracy trade-off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Properties satisfied by a general algorithm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Theoretical </a:t>
            </a:r>
            <a:r>
              <a:rPr lang="en-US" dirty="0" smtClean="0">
                <a:solidFill>
                  <a:srgbClr val="FF0000"/>
                </a:solidFill>
              </a:rPr>
              <a:t>bound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Accuracy-Privacy Tradeoff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581400"/>
            <a:ext cx="6858000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Common Neighbors </a:t>
            </a:r>
            <a:r>
              <a:rPr lang="en-US" sz="2400" b="1" dirty="0" smtClean="0">
                <a:solidFill>
                  <a:prstClr val="black"/>
                </a:solidFill>
              </a:rPr>
              <a:t>&amp; Weighted Paths Utility*: </a:t>
            </a:r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dirty="0">
                <a:solidFill>
                  <a:prstClr val="black"/>
                </a:solidFill>
              </a:rPr>
              <a:t>To achieve constant accuracy for target node a,</a:t>
            </a:r>
          </a:p>
          <a:p>
            <a:r>
              <a:rPr lang="en-US" sz="2400" dirty="0">
                <a:solidFill>
                  <a:prstClr val="black"/>
                </a:solidFill>
              </a:rPr>
              <a:t> </a:t>
            </a:r>
          </a:p>
          <a:p>
            <a:pPr algn="ctr"/>
            <a:r>
              <a:rPr lang="el-GR" sz="2800" b="1" dirty="0">
                <a:solidFill>
                  <a:prstClr val="black"/>
                </a:solidFill>
              </a:rPr>
              <a:t>ε</a:t>
            </a:r>
            <a:r>
              <a:rPr lang="en-US" sz="2800" b="1" dirty="0">
                <a:solidFill>
                  <a:prstClr val="black"/>
                </a:solidFill>
              </a:rPr>
              <a:t> &gt; </a:t>
            </a:r>
            <a:r>
              <a:rPr lang="el-GR" sz="2800" b="1" dirty="0">
                <a:solidFill>
                  <a:prstClr val="black"/>
                </a:solidFill>
              </a:rPr>
              <a:t>Ω</a:t>
            </a:r>
            <a:r>
              <a:rPr lang="en-US" sz="2800" b="1" dirty="0">
                <a:solidFill>
                  <a:prstClr val="black"/>
                </a:solidFill>
              </a:rPr>
              <a:t>(log n / degree(a))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71575"/>
            <a:ext cx="747712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38200" y="6248400"/>
            <a:ext cx="7086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 under some mild assumptions on the weighted paths utility …</a:t>
            </a:r>
            <a:endParaRPr lang="en-US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Implications of Accuracy-Privacy Tradeoff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Chart 9"/>
          <p:cNvGraphicFramePr>
            <a:graphicFrameLocks noGrp="1"/>
          </p:cNvGraphicFramePr>
          <p:nvPr/>
        </p:nvGraphicFramePr>
        <p:xfrm>
          <a:off x="234108" y="1524000"/>
          <a:ext cx="867578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38400" y="9144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prstClr val="black"/>
                </a:solidFill>
              </a:rPr>
              <a:t>WikiVote</a:t>
            </a:r>
            <a:r>
              <a:rPr lang="en-US" sz="2800" b="1" dirty="0" smtClean="0">
                <a:solidFill>
                  <a:prstClr val="black"/>
                </a:solidFill>
              </a:rPr>
              <a:t> Network (</a:t>
            </a:r>
            <a:r>
              <a:rPr lang="el-GR" sz="2800" b="1" dirty="0" smtClean="0">
                <a:solidFill>
                  <a:prstClr val="black"/>
                </a:solidFill>
              </a:rPr>
              <a:t>ε</a:t>
            </a:r>
            <a:r>
              <a:rPr lang="en-US" sz="2800" b="1" dirty="0" smtClean="0">
                <a:solidFill>
                  <a:prstClr val="black"/>
                </a:solidFill>
              </a:rPr>
              <a:t> = 0.5)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2" name="Line Callout 1 11"/>
          <p:cNvSpPr/>
          <p:nvPr/>
        </p:nvSpPr>
        <p:spPr>
          <a:xfrm>
            <a:off x="4876800" y="4191000"/>
            <a:ext cx="4038600" cy="609600"/>
          </a:xfrm>
          <a:prstGeom prst="borderCallout1">
            <a:avLst>
              <a:gd name="adj1" fmla="val -11505"/>
              <a:gd name="adj2" fmla="val 18786"/>
              <a:gd name="adj3" fmla="val -95738"/>
              <a:gd name="adj4" fmla="val 18406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60% </a:t>
            </a:r>
            <a:r>
              <a:rPr lang="en-US" sz="2000" b="1" dirty="0">
                <a:solidFill>
                  <a:prstClr val="black"/>
                </a:solidFill>
              </a:rPr>
              <a:t>of users have accuracy &lt; </a:t>
            </a:r>
            <a:r>
              <a:rPr lang="en-US" sz="2000" b="1" dirty="0" smtClean="0">
                <a:solidFill>
                  <a:prstClr val="black"/>
                </a:solidFill>
              </a:rPr>
              <a:t>55%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" y="0"/>
            <a:ext cx="87630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Social Advertising … in real world</a:t>
            </a:r>
            <a:endParaRPr lang="en-US" sz="40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r="49618" b="17838"/>
          <a:stretch>
            <a:fillRect/>
          </a:stretch>
        </p:blipFill>
        <p:spPr bwMode="auto">
          <a:xfrm>
            <a:off x="457200" y="2362200"/>
            <a:ext cx="4038600" cy="1981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ular Callout 7"/>
          <p:cNvSpPr/>
          <p:nvPr/>
        </p:nvSpPr>
        <p:spPr>
          <a:xfrm>
            <a:off x="5410200" y="2667000"/>
            <a:ext cx="3124200" cy="1066800"/>
          </a:xfrm>
          <a:prstGeom prst="wedgeRectCallout">
            <a:avLst>
              <a:gd name="adj1" fmla="val -99254"/>
              <a:gd name="adj2" fmla="val -17903"/>
            </a:avLst>
          </a:prstGeom>
          <a:solidFill>
            <a:srgbClr val="006600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 product that is followed by your friends …</a:t>
            </a:r>
            <a:endParaRPr lang="en-US" sz="2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333875"/>
            <a:ext cx="5193730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6"/>
          <p:cNvSpPr txBox="1">
            <a:spLocks/>
          </p:cNvSpPr>
          <p:nvPr/>
        </p:nvSpPr>
        <p:spPr>
          <a:xfrm>
            <a:off x="152400" y="1066800"/>
            <a:ext cx="8763000" cy="990599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Items (products/people) liked by Alice’s friends are better recommendations for Alice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Implications of Accuracy-Privacy Tradeoff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9144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</a:rPr>
              <a:t>Twitter sample (</a:t>
            </a:r>
            <a:r>
              <a:rPr lang="el-GR" sz="2800" b="1" dirty="0" smtClean="0">
                <a:solidFill>
                  <a:prstClr val="black"/>
                </a:solidFill>
              </a:rPr>
              <a:t>ε</a:t>
            </a:r>
            <a:r>
              <a:rPr lang="en-US" sz="2800" b="1" dirty="0" smtClean="0">
                <a:solidFill>
                  <a:prstClr val="black"/>
                </a:solidFill>
              </a:rPr>
              <a:t> = 1)</a:t>
            </a:r>
            <a:endParaRPr lang="en-US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228600" y="1524000"/>
          <a:ext cx="8675783" cy="5157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Line Callout 1 11"/>
          <p:cNvSpPr/>
          <p:nvPr/>
        </p:nvSpPr>
        <p:spPr>
          <a:xfrm>
            <a:off x="3657600" y="3429000"/>
            <a:ext cx="4038600" cy="609600"/>
          </a:xfrm>
          <a:prstGeom prst="borderCallout1">
            <a:avLst>
              <a:gd name="adj1" fmla="val -11505"/>
              <a:gd name="adj2" fmla="val 18786"/>
              <a:gd name="adj3" fmla="val -166193"/>
              <a:gd name="adj4" fmla="val -296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95% </a:t>
            </a:r>
            <a:r>
              <a:rPr lang="en-US" sz="2000" b="1" dirty="0">
                <a:solidFill>
                  <a:prstClr val="black"/>
                </a:solidFill>
              </a:rPr>
              <a:t>of users have accuracy &lt; </a:t>
            </a:r>
            <a:r>
              <a:rPr lang="en-US" sz="2000" b="1" dirty="0" smtClean="0">
                <a:solidFill>
                  <a:prstClr val="black"/>
                </a:solidFill>
              </a:rPr>
              <a:t>5%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“For majority of the nodes in the network, recommendations must either be inaccurate or violate differential privacy!”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Maybe this is a “bad idea”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Or, Maybe </a:t>
            </a:r>
            <a:r>
              <a:rPr lang="en-US" b="1" dirty="0" smtClean="0"/>
              <a:t>differential privacy is too strong a privacy definition to shoot for</a:t>
            </a:r>
            <a:r>
              <a:rPr lang="en-US" dirty="0" smtClean="0"/>
              <a:t>.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behind main result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71575"/>
            <a:ext cx="747712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7162800" y="6324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prstClr val="white">
                    <a:lumMod val="50000"/>
                  </a:prstClr>
                </a:solidFill>
              </a:rPr>
              <a:t>Skip &gt;&gt;</a:t>
            </a:r>
            <a:endParaRPr lang="en-US" u="sng" dirty="0">
              <a:solidFill>
                <a:prstClr val="white">
                  <a:lumMod val="50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behind main result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" name="Group 131"/>
          <p:cNvGrpSpPr/>
          <p:nvPr/>
        </p:nvGrpSpPr>
        <p:grpSpPr>
          <a:xfrm>
            <a:off x="2844140" y="1295400"/>
            <a:ext cx="3709060" cy="1899028"/>
            <a:chOff x="405740" y="1301372"/>
            <a:chExt cx="3709060" cy="1899028"/>
          </a:xfrm>
        </p:grpSpPr>
        <p:sp>
          <p:nvSpPr>
            <p:cNvPr id="81" name="Line 24"/>
            <p:cNvSpPr>
              <a:spLocks noChangeShapeType="1"/>
            </p:cNvSpPr>
            <p:nvPr/>
          </p:nvSpPr>
          <p:spPr bwMode="auto">
            <a:xfrm>
              <a:off x="463873" y="200956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2" name="Line 25"/>
            <p:cNvSpPr>
              <a:spLocks noChangeShapeType="1"/>
            </p:cNvSpPr>
            <p:nvPr/>
          </p:nvSpPr>
          <p:spPr bwMode="auto">
            <a:xfrm>
              <a:off x="1540555" y="201709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3" name="Line 26"/>
            <p:cNvSpPr>
              <a:spLocks noChangeShapeType="1"/>
            </p:cNvSpPr>
            <p:nvPr/>
          </p:nvSpPr>
          <p:spPr bwMode="auto">
            <a:xfrm>
              <a:off x="2565548" y="201709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4" name="Line 28"/>
            <p:cNvSpPr>
              <a:spLocks noChangeShapeType="1"/>
            </p:cNvSpPr>
            <p:nvPr/>
          </p:nvSpPr>
          <p:spPr bwMode="auto">
            <a:xfrm flipV="1">
              <a:off x="612461" y="2017092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5" name="Line 30"/>
            <p:cNvSpPr>
              <a:spLocks noChangeShapeType="1"/>
            </p:cNvSpPr>
            <p:nvPr/>
          </p:nvSpPr>
          <p:spPr bwMode="auto">
            <a:xfrm>
              <a:off x="1676215" y="1919114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6" name="Line 31"/>
            <p:cNvSpPr>
              <a:spLocks noChangeShapeType="1"/>
            </p:cNvSpPr>
            <p:nvPr/>
          </p:nvSpPr>
          <p:spPr bwMode="auto">
            <a:xfrm>
              <a:off x="1701140" y="2368172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7" name="Arc 34"/>
            <p:cNvSpPr>
              <a:spLocks/>
            </p:cNvSpPr>
            <p:nvPr/>
          </p:nvSpPr>
          <p:spPr bwMode="auto">
            <a:xfrm flipH="1">
              <a:off x="462615" y="1301372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8" name="Oval 35"/>
            <p:cNvSpPr>
              <a:spLocks noChangeArrowheads="1"/>
            </p:cNvSpPr>
            <p:nvPr/>
          </p:nvSpPr>
          <p:spPr bwMode="auto">
            <a:xfrm>
              <a:off x="405740" y="182113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9" name="Oval 36"/>
            <p:cNvSpPr>
              <a:spLocks noChangeArrowheads="1"/>
            </p:cNvSpPr>
            <p:nvPr/>
          </p:nvSpPr>
          <p:spPr bwMode="auto">
            <a:xfrm>
              <a:off x="405740" y="2358397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" name="Oval 37"/>
            <p:cNvSpPr>
              <a:spLocks noChangeArrowheads="1"/>
            </p:cNvSpPr>
            <p:nvPr/>
          </p:nvSpPr>
          <p:spPr bwMode="auto">
            <a:xfrm>
              <a:off x="1480261" y="2358397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1" name="Oval 38"/>
            <p:cNvSpPr>
              <a:spLocks noChangeArrowheads="1"/>
            </p:cNvSpPr>
            <p:nvPr/>
          </p:nvSpPr>
          <p:spPr bwMode="auto">
            <a:xfrm>
              <a:off x="1480261" y="182113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2" name="Oval 39"/>
            <p:cNvSpPr>
              <a:spLocks noChangeArrowheads="1"/>
            </p:cNvSpPr>
            <p:nvPr/>
          </p:nvSpPr>
          <p:spPr bwMode="auto">
            <a:xfrm>
              <a:off x="2456803" y="1821137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3" name="Oval 40"/>
            <p:cNvSpPr>
              <a:spLocks noChangeArrowheads="1"/>
            </p:cNvSpPr>
            <p:nvPr/>
          </p:nvSpPr>
          <p:spPr bwMode="auto">
            <a:xfrm>
              <a:off x="2456803" y="235839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4" name="Line 30"/>
            <p:cNvSpPr>
              <a:spLocks noChangeShapeType="1"/>
            </p:cNvSpPr>
            <p:nvPr/>
          </p:nvSpPr>
          <p:spPr bwMode="auto">
            <a:xfrm>
              <a:off x="652297" y="1912659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5" name="Line 30"/>
            <p:cNvSpPr>
              <a:spLocks noChangeShapeType="1"/>
            </p:cNvSpPr>
            <p:nvPr/>
          </p:nvSpPr>
          <p:spPr bwMode="auto">
            <a:xfrm>
              <a:off x="2692603" y="1912659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6" name="Oval 39"/>
            <p:cNvSpPr>
              <a:spLocks noChangeArrowheads="1"/>
            </p:cNvSpPr>
            <p:nvPr/>
          </p:nvSpPr>
          <p:spPr bwMode="auto">
            <a:xfrm>
              <a:off x="3473191" y="1814682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7" name="Line 26"/>
            <p:cNvSpPr>
              <a:spLocks noChangeShapeType="1"/>
            </p:cNvSpPr>
            <p:nvPr/>
          </p:nvSpPr>
          <p:spPr bwMode="auto">
            <a:xfrm>
              <a:off x="3529940" y="198717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8" name="Oval 40"/>
            <p:cNvSpPr>
              <a:spLocks noChangeArrowheads="1"/>
            </p:cNvSpPr>
            <p:nvPr/>
          </p:nvSpPr>
          <p:spPr bwMode="auto">
            <a:xfrm>
              <a:off x="3459712" y="23681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590800" y="1529972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00" name="Line 26"/>
            <p:cNvSpPr>
              <a:spLocks noChangeShapeType="1"/>
            </p:cNvSpPr>
            <p:nvPr/>
          </p:nvSpPr>
          <p:spPr bwMode="auto">
            <a:xfrm flipV="1">
              <a:off x="3657600" y="1529971"/>
              <a:ext cx="304800" cy="304800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1" name="Oval 40"/>
            <p:cNvSpPr>
              <a:spLocks noChangeArrowheads="1"/>
            </p:cNvSpPr>
            <p:nvPr/>
          </p:nvSpPr>
          <p:spPr bwMode="auto">
            <a:xfrm>
              <a:off x="3968372" y="1383544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3638763" y="1301372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911320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1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04" name="Arc 34"/>
            <p:cNvSpPr>
              <a:spLocks/>
            </p:cNvSpPr>
            <p:nvPr/>
          </p:nvSpPr>
          <p:spPr bwMode="auto">
            <a:xfrm rot="9784705" flipH="1">
              <a:off x="15890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581400" y="2221468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" name="Group 132"/>
          <p:cNvGrpSpPr/>
          <p:nvPr/>
        </p:nvGrpSpPr>
        <p:grpSpPr>
          <a:xfrm>
            <a:off x="304800" y="4419600"/>
            <a:ext cx="3709060" cy="2057400"/>
            <a:chOff x="4901540" y="1143000"/>
            <a:chExt cx="3709060" cy="2057400"/>
          </a:xfrm>
        </p:grpSpPr>
        <p:sp>
          <p:nvSpPr>
            <p:cNvPr id="106" name="Line 24"/>
            <p:cNvSpPr>
              <a:spLocks noChangeShapeType="1"/>
            </p:cNvSpPr>
            <p:nvPr/>
          </p:nvSpPr>
          <p:spPr bwMode="auto">
            <a:xfrm>
              <a:off x="4959673" y="2003588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7" name="Line 25"/>
            <p:cNvSpPr>
              <a:spLocks noChangeShapeType="1"/>
            </p:cNvSpPr>
            <p:nvPr/>
          </p:nvSpPr>
          <p:spPr bwMode="auto">
            <a:xfrm>
              <a:off x="6036355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7061348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9" name="Line 28"/>
            <p:cNvSpPr>
              <a:spLocks noChangeShapeType="1"/>
            </p:cNvSpPr>
            <p:nvPr/>
          </p:nvSpPr>
          <p:spPr bwMode="auto">
            <a:xfrm flipV="1">
              <a:off x="5108261" y="2011120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0" name="Line 30"/>
            <p:cNvSpPr>
              <a:spLocks noChangeShapeType="1"/>
            </p:cNvSpPr>
            <p:nvPr/>
          </p:nvSpPr>
          <p:spPr bwMode="auto">
            <a:xfrm>
              <a:off x="6172015" y="1913142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1" name="Line 31"/>
            <p:cNvSpPr>
              <a:spLocks noChangeShapeType="1"/>
            </p:cNvSpPr>
            <p:nvPr/>
          </p:nvSpPr>
          <p:spPr bwMode="auto">
            <a:xfrm>
              <a:off x="6196940" y="2362200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2" name="Arc 34"/>
            <p:cNvSpPr>
              <a:spLocks/>
            </p:cNvSpPr>
            <p:nvPr/>
          </p:nvSpPr>
          <p:spPr bwMode="auto">
            <a:xfrm flipH="1">
              <a:off x="4958415" y="1295400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3" name="Oval 35"/>
            <p:cNvSpPr>
              <a:spLocks noChangeArrowheads="1"/>
            </p:cNvSpPr>
            <p:nvPr/>
          </p:nvSpPr>
          <p:spPr bwMode="auto">
            <a:xfrm>
              <a:off x="4901540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4" name="Oval 36"/>
            <p:cNvSpPr>
              <a:spLocks noChangeArrowheads="1"/>
            </p:cNvSpPr>
            <p:nvPr/>
          </p:nvSpPr>
          <p:spPr bwMode="auto">
            <a:xfrm>
              <a:off x="4901540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5" name="Oval 37"/>
            <p:cNvSpPr>
              <a:spLocks noChangeArrowheads="1"/>
            </p:cNvSpPr>
            <p:nvPr/>
          </p:nvSpPr>
          <p:spPr bwMode="auto">
            <a:xfrm>
              <a:off x="5976061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6" name="Oval 38"/>
            <p:cNvSpPr>
              <a:spLocks noChangeArrowheads="1"/>
            </p:cNvSpPr>
            <p:nvPr/>
          </p:nvSpPr>
          <p:spPr bwMode="auto">
            <a:xfrm>
              <a:off x="5976061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7" name="Oval 39"/>
            <p:cNvSpPr>
              <a:spLocks noChangeArrowheads="1"/>
            </p:cNvSpPr>
            <p:nvPr/>
          </p:nvSpPr>
          <p:spPr bwMode="auto">
            <a:xfrm>
              <a:off x="6952603" y="1815165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8" name="Oval 40"/>
            <p:cNvSpPr>
              <a:spLocks noChangeArrowheads="1"/>
            </p:cNvSpPr>
            <p:nvPr/>
          </p:nvSpPr>
          <p:spPr bwMode="auto">
            <a:xfrm>
              <a:off x="6952603" y="235242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9" name="Line 30"/>
            <p:cNvSpPr>
              <a:spLocks noChangeShapeType="1"/>
            </p:cNvSpPr>
            <p:nvPr/>
          </p:nvSpPr>
          <p:spPr bwMode="auto">
            <a:xfrm>
              <a:off x="5148097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0" name="Line 30"/>
            <p:cNvSpPr>
              <a:spLocks noChangeShapeType="1"/>
            </p:cNvSpPr>
            <p:nvPr/>
          </p:nvSpPr>
          <p:spPr bwMode="auto">
            <a:xfrm>
              <a:off x="7188403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1" name="Oval 39"/>
            <p:cNvSpPr>
              <a:spLocks noChangeArrowheads="1"/>
            </p:cNvSpPr>
            <p:nvPr/>
          </p:nvSpPr>
          <p:spPr bwMode="auto">
            <a:xfrm>
              <a:off x="7968991" y="1808710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2" name="Line 26"/>
            <p:cNvSpPr>
              <a:spLocks noChangeShapeType="1"/>
            </p:cNvSpPr>
            <p:nvPr/>
          </p:nvSpPr>
          <p:spPr bwMode="auto">
            <a:xfrm>
              <a:off x="8025740" y="198120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3" name="Oval 40"/>
            <p:cNvSpPr>
              <a:spLocks noChangeArrowheads="1"/>
            </p:cNvSpPr>
            <p:nvPr/>
          </p:nvSpPr>
          <p:spPr bwMode="auto">
            <a:xfrm>
              <a:off x="7955512" y="2362200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7086600" y="161186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5" name="Line 26"/>
            <p:cNvSpPr>
              <a:spLocks noChangeShapeType="1"/>
            </p:cNvSpPr>
            <p:nvPr/>
          </p:nvSpPr>
          <p:spPr bwMode="auto">
            <a:xfrm flipV="1">
              <a:off x="6172200" y="1447799"/>
              <a:ext cx="2209800" cy="380998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6" name="Oval 40"/>
            <p:cNvSpPr>
              <a:spLocks noChangeArrowheads="1"/>
            </p:cNvSpPr>
            <p:nvPr/>
          </p:nvSpPr>
          <p:spPr bwMode="auto">
            <a:xfrm>
              <a:off x="8464172" y="13775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8134563" y="1143000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6373572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2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29" name="Arc 34"/>
            <p:cNvSpPr>
              <a:spLocks/>
            </p:cNvSpPr>
            <p:nvPr/>
          </p:nvSpPr>
          <p:spPr bwMode="auto">
            <a:xfrm rot="9784705" flipH="1">
              <a:off x="60848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8077200" y="2209800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6172200" y="15240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prstClr val="black"/>
                </a:solidFill>
              </a:rPr>
              <a:t>u</a:t>
            </a:r>
            <a:r>
              <a:rPr lang="en-US" sz="2400" b="1" i="1" baseline="-25000" dirty="0">
                <a:solidFill>
                  <a:prstClr val="black"/>
                </a:solidFill>
              </a:rPr>
              <a:t>1</a:t>
            </a:r>
            <a:r>
              <a:rPr lang="en-US" sz="2400" b="1" i="1" dirty="0">
                <a:solidFill>
                  <a:prstClr val="black"/>
                </a:solidFill>
              </a:rPr>
              <a:t>(a, </a:t>
            </a:r>
            <a:r>
              <a:rPr lang="en-US" sz="2400" b="1" i="1" dirty="0" err="1">
                <a:solidFill>
                  <a:prstClr val="black"/>
                </a:solidFill>
              </a:rPr>
              <a:t>i</a:t>
            </a:r>
            <a:r>
              <a:rPr lang="en-US" sz="2400" b="1" i="1" dirty="0">
                <a:solidFill>
                  <a:prstClr val="black"/>
                </a:solidFill>
              </a:rPr>
              <a:t>),  p</a:t>
            </a:r>
            <a:r>
              <a:rPr lang="en-US" sz="2400" b="1" i="1" baseline="-25000" dirty="0">
                <a:solidFill>
                  <a:prstClr val="black"/>
                </a:solidFill>
              </a:rPr>
              <a:t>1</a:t>
            </a:r>
            <a:r>
              <a:rPr lang="en-US" sz="2400" b="1" i="1" dirty="0">
                <a:solidFill>
                  <a:prstClr val="black"/>
                </a:solidFill>
              </a:rPr>
              <a:t>(a, </a:t>
            </a:r>
            <a:r>
              <a:rPr lang="en-US" sz="2400" b="1" i="1" dirty="0" err="1">
                <a:solidFill>
                  <a:prstClr val="black"/>
                </a:solidFill>
              </a:rPr>
              <a:t>i</a:t>
            </a:r>
            <a:r>
              <a:rPr lang="en-US" sz="2400" b="1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791200" y="2586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prstClr val="black"/>
                </a:solidFill>
              </a:rPr>
              <a:t>u</a:t>
            </a:r>
            <a:r>
              <a:rPr lang="en-US" sz="2400" b="1" i="1" baseline="-25000" dirty="0">
                <a:solidFill>
                  <a:prstClr val="black"/>
                </a:solidFill>
              </a:rPr>
              <a:t>1</a:t>
            </a:r>
            <a:r>
              <a:rPr lang="en-US" sz="2400" b="1" i="1" dirty="0">
                <a:solidFill>
                  <a:prstClr val="black"/>
                </a:solidFill>
              </a:rPr>
              <a:t>(a, j),  p</a:t>
            </a:r>
            <a:r>
              <a:rPr lang="en-US" sz="2400" b="1" i="1" baseline="-25000" dirty="0">
                <a:solidFill>
                  <a:prstClr val="black"/>
                </a:solidFill>
              </a:rPr>
              <a:t>1</a:t>
            </a:r>
            <a:r>
              <a:rPr lang="en-US" sz="2400" b="1" i="1" dirty="0">
                <a:solidFill>
                  <a:prstClr val="black"/>
                </a:solidFill>
              </a:rPr>
              <a:t>(a, j)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3581400" y="48006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prstClr val="black"/>
                </a:solidFill>
              </a:rPr>
              <a:t>u</a:t>
            </a:r>
            <a:r>
              <a:rPr lang="en-US" sz="2400" b="1" i="1" baseline="-25000" dirty="0">
                <a:solidFill>
                  <a:prstClr val="black"/>
                </a:solidFill>
              </a:rPr>
              <a:t>2</a:t>
            </a:r>
            <a:r>
              <a:rPr lang="en-US" sz="2400" b="1" i="1" dirty="0">
                <a:solidFill>
                  <a:prstClr val="black"/>
                </a:solidFill>
              </a:rPr>
              <a:t>(a, </a:t>
            </a:r>
            <a:r>
              <a:rPr lang="en-US" sz="2400" b="1" i="1" dirty="0" err="1">
                <a:solidFill>
                  <a:prstClr val="black"/>
                </a:solidFill>
              </a:rPr>
              <a:t>i</a:t>
            </a:r>
            <a:r>
              <a:rPr lang="en-US" sz="2400" b="1" i="1" dirty="0">
                <a:solidFill>
                  <a:prstClr val="black"/>
                </a:solidFill>
              </a:rPr>
              <a:t>),  p</a:t>
            </a:r>
            <a:r>
              <a:rPr lang="en-US" sz="2400" b="1" i="1" baseline="-25000" dirty="0">
                <a:solidFill>
                  <a:prstClr val="black"/>
                </a:solidFill>
              </a:rPr>
              <a:t>2</a:t>
            </a:r>
            <a:r>
              <a:rPr lang="en-US" sz="2400" b="1" i="1" dirty="0">
                <a:solidFill>
                  <a:prstClr val="black"/>
                </a:solidFill>
              </a:rPr>
              <a:t>(a, </a:t>
            </a:r>
            <a:r>
              <a:rPr lang="en-US" sz="2400" b="1" i="1" dirty="0" err="1">
                <a:solidFill>
                  <a:prstClr val="black"/>
                </a:solidFill>
              </a:rPr>
              <a:t>i</a:t>
            </a:r>
            <a:r>
              <a:rPr lang="en-US" sz="2400" b="1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3200400" y="5862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prstClr val="black"/>
                </a:solidFill>
              </a:rPr>
              <a:t>u</a:t>
            </a:r>
            <a:r>
              <a:rPr lang="en-US" sz="2400" b="1" i="1" baseline="-25000" dirty="0">
                <a:solidFill>
                  <a:prstClr val="black"/>
                </a:solidFill>
              </a:rPr>
              <a:t>2</a:t>
            </a:r>
            <a:r>
              <a:rPr lang="en-US" sz="2400" b="1" i="1" dirty="0">
                <a:solidFill>
                  <a:prstClr val="black"/>
                </a:solidFill>
              </a:rPr>
              <a:t>(a, j),  p</a:t>
            </a:r>
            <a:r>
              <a:rPr lang="en-US" sz="2400" b="1" i="1" baseline="-25000" dirty="0">
                <a:solidFill>
                  <a:prstClr val="black"/>
                </a:solidFill>
              </a:rPr>
              <a:t>2</a:t>
            </a:r>
            <a:r>
              <a:rPr lang="en-US" sz="2400" b="1" i="1" dirty="0">
                <a:solidFill>
                  <a:prstClr val="black"/>
                </a:solidFill>
              </a:rPr>
              <a:t>(a, j)</a:t>
            </a:r>
          </a:p>
        </p:txBody>
      </p:sp>
      <p:grpSp>
        <p:nvGrpSpPr>
          <p:cNvPr id="6" name="Group 139"/>
          <p:cNvGrpSpPr/>
          <p:nvPr/>
        </p:nvGrpSpPr>
        <p:grpSpPr>
          <a:xfrm>
            <a:off x="762000" y="3352800"/>
            <a:ext cx="2438400" cy="990600"/>
            <a:chOff x="1143000" y="4572000"/>
            <a:chExt cx="2438400" cy="990600"/>
          </a:xfrm>
        </p:grpSpPr>
        <p:sp>
          <p:nvSpPr>
            <p:cNvPr id="141" name="Rectangle 140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2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Left Bracket 143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45" name="Left Bracket 144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667000" y="4724400"/>
              <a:ext cx="914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behind main result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" name="Group 132"/>
          <p:cNvGrpSpPr/>
          <p:nvPr/>
        </p:nvGrpSpPr>
        <p:grpSpPr>
          <a:xfrm>
            <a:off x="304800" y="4419600"/>
            <a:ext cx="3709060" cy="2057400"/>
            <a:chOff x="4901540" y="1143000"/>
            <a:chExt cx="3709060" cy="2057400"/>
          </a:xfrm>
        </p:grpSpPr>
        <p:sp>
          <p:nvSpPr>
            <p:cNvPr id="106" name="Line 24"/>
            <p:cNvSpPr>
              <a:spLocks noChangeShapeType="1"/>
            </p:cNvSpPr>
            <p:nvPr/>
          </p:nvSpPr>
          <p:spPr bwMode="auto">
            <a:xfrm>
              <a:off x="4959673" y="2003588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7" name="Line 25"/>
            <p:cNvSpPr>
              <a:spLocks noChangeShapeType="1"/>
            </p:cNvSpPr>
            <p:nvPr/>
          </p:nvSpPr>
          <p:spPr bwMode="auto">
            <a:xfrm>
              <a:off x="6036355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7061348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9" name="Line 28"/>
            <p:cNvSpPr>
              <a:spLocks noChangeShapeType="1"/>
            </p:cNvSpPr>
            <p:nvPr/>
          </p:nvSpPr>
          <p:spPr bwMode="auto">
            <a:xfrm flipV="1">
              <a:off x="5108261" y="2011120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0" name="Line 30"/>
            <p:cNvSpPr>
              <a:spLocks noChangeShapeType="1"/>
            </p:cNvSpPr>
            <p:nvPr/>
          </p:nvSpPr>
          <p:spPr bwMode="auto">
            <a:xfrm>
              <a:off x="6172015" y="1913142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1" name="Line 31"/>
            <p:cNvSpPr>
              <a:spLocks noChangeShapeType="1"/>
            </p:cNvSpPr>
            <p:nvPr/>
          </p:nvSpPr>
          <p:spPr bwMode="auto">
            <a:xfrm>
              <a:off x="6196940" y="2362200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2" name="Arc 34"/>
            <p:cNvSpPr>
              <a:spLocks/>
            </p:cNvSpPr>
            <p:nvPr/>
          </p:nvSpPr>
          <p:spPr bwMode="auto">
            <a:xfrm flipH="1">
              <a:off x="4958415" y="1295400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3" name="Oval 35"/>
            <p:cNvSpPr>
              <a:spLocks noChangeArrowheads="1"/>
            </p:cNvSpPr>
            <p:nvPr/>
          </p:nvSpPr>
          <p:spPr bwMode="auto">
            <a:xfrm>
              <a:off x="4901540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4" name="Oval 36"/>
            <p:cNvSpPr>
              <a:spLocks noChangeArrowheads="1"/>
            </p:cNvSpPr>
            <p:nvPr/>
          </p:nvSpPr>
          <p:spPr bwMode="auto">
            <a:xfrm>
              <a:off x="4901540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5" name="Oval 37"/>
            <p:cNvSpPr>
              <a:spLocks noChangeArrowheads="1"/>
            </p:cNvSpPr>
            <p:nvPr/>
          </p:nvSpPr>
          <p:spPr bwMode="auto">
            <a:xfrm>
              <a:off x="5976061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6" name="Oval 38"/>
            <p:cNvSpPr>
              <a:spLocks noChangeArrowheads="1"/>
            </p:cNvSpPr>
            <p:nvPr/>
          </p:nvSpPr>
          <p:spPr bwMode="auto">
            <a:xfrm>
              <a:off x="5976061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7" name="Oval 39"/>
            <p:cNvSpPr>
              <a:spLocks noChangeArrowheads="1"/>
            </p:cNvSpPr>
            <p:nvPr/>
          </p:nvSpPr>
          <p:spPr bwMode="auto">
            <a:xfrm>
              <a:off x="6952603" y="1815165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8" name="Oval 40"/>
            <p:cNvSpPr>
              <a:spLocks noChangeArrowheads="1"/>
            </p:cNvSpPr>
            <p:nvPr/>
          </p:nvSpPr>
          <p:spPr bwMode="auto">
            <a:xfrm>
              <a:off x="6952603" y="235242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9" name="Line 30"/>
            <p:cNvSpPr>
              <a:spLocks noChangeShapeType="1"/>
            </p:cNvSpPr>
            <p:nvPr/>
          </p:nvSpPr>
          <p:spPr bwMode="auto">
            <a:xfrm>
              <a:off x="5148097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0" name="Line 30"/>
            <p:cNvSpPr>
              <a:spLocks noChangeShapeType="1"/>
            </p:cNvSpPr>
            <p:nvPr/>
          </p:nvSpPr>
          <p:spPr bwMode="auto">
            <a:xfrm>
              <a:off x="7188403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1" name="Oval 39"/>
            <p:cNvSpPr>
              <a:spLocks noChangeArrowheads="1"/>
            </p:cNvSpPr>
            <p:nvPr/>
          </p:nvSpPr>
          <p:spPr bwMode="auto">
            <a:xfrm>
              <a:off x="7968991" y="1808710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2" name="Line 26"/>
            <p:cNvSpPr>
              <a:spLocks noChangeShapeType="1"/>
            </p:cNvSpPr>
            <p:nvPr/>
          </p:nvSpPr>
          <p:spPr bwMode="auto">
            <a:xfrm>
              <a:off x="8025740" y="198120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3" name="Oval 40"/>
            <p:cNvSpPr>
              <a:spLocks noChangeArrowheads="1"/>
            </p:cNvSpPr>
            <p:nvPr/>
          </p:nvSpPr>
          <p:spPr bwMode="auto">
            <a:xfrm>
              <a:off x="7955512" y="2362200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7086600" y="161186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5" name="Line 26"/>
            <p:cNvSpPr>
              <a:spLocks noChangeShapeType="1"/>
            </p:cNvSpPr>
            <p:nvPr/>
          </p:nvSpPr>
          <p:spPr bwMode="auto">
            <a:xfrm flipV="1">
              <a:off x="6172200" y="1447799"/>
              <a:ext cx="2209800" cy="3809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6" name="Oval 40"/>
            <p:cNvSpPr>
              <a:spLocks noChangeArrowheads="1"/>
            </p:cNvSpPr>
            <p:nvPr/>
          </p:nvSpPr>
          <p:spPr bwMode="auto">
            <a:xfrm>
              <a:off x="8464172" y="13775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8134563" y="1143000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6373572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2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29" name="Arc 34"/>
            <p:cNvSpPr>
              <a:spLocks/>
            </p:cNvSpPr>
            <p:nvPr/>
          </p:nvSpPr>
          <p:spPr bwMode="auto">
            <a:xfrm rot="9784705" flipH="1">
              <a:off x="60848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8077200" y="2209800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" name="Group 139"/>
          <p:cNvGrpSpPr/>
          <p:nvPr/>
        </p:nvGrpSpPr>
        <p:grpSpPr>
          <a:xfrm>
            <a:off x="762000" y="3352800"/>
            <a:ext cx="2438400" cy="990600"/>
            <a:chOff x="1143000" y="4572000"/>
            <a:chExt cx="2438400" cy="990600"/>
          </a:xfrm>
        </p:grpSpPr>
        <p:sp>
          <p:nvSpPr>
            <p:cNvPr id="141" name="Rectangle 140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2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Left Bracket 143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45" name="Left Bracket 144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667000" y="4724400"/>
              <a:ext cx="914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132"/>
          <p:cNvGrpSpPr/>
          <p:nvPr/>
        </p:nvGrpSpPr>
        <p:grpSpPr>
          <a:xfrm>
            <a:off x="5105400" y="4419600"/>
            <a:ext cx="3709060" cy="2057400"/>
            <a:chOff x="4901540" y="1143000"/>
            <a:chExt cx="3709060" cy="2057400"/>
          </a:xfrm>
        </p:grpSpPr>
        <p:sp>
          <p:nvSpPr>
            <p:cNvPr id="69" name="Line 24"/>
            <p:cNvSpPr>
              <a:spLocks noChangeShapeType="1"/>
            </p:cNvSpPr>
            <p:nvPr/>
          </p:nvSpPr>
          <p:spPr bwMode="auto">
            <a:xfrm>
              <a:off x="4959673" y="2003588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" name="Line 25"/>
            <p:cNvSpPr>
              <a:spLocks noChangeShapeType="1"/>
            </p:cNvSpPr>
            <p:nvPr/>
          </p:nvSpPr>
          <p:spPr bwMode="auto">
            <a:xfrm>
              <a:off x="6036355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" name="Line 26"/>
            <p:cNvSpPr>
              <a:spLocks noChangeShapeType="1"/>
            </p:cNvSpPr>
            <p:nvPr/>
          </p:nvSpPr>
          <p:spPr bwMode="auto">
            <a:xfrm>
              <a:off x="7061348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" name="Line 28"/>
            <p:cNvSpPr>
              <a:spLocks noChangeShapeType="1"/>
            </p:cNvSpPr>
            <p:nvPr/>
          </p:nvSpPr>
          <p:spPr bwMode="auto">
            <a:xfrm flipV="1">
              <a:off x="5108261" y="2011120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3" name="Line 30"/>
            <p:cNvSpPr>
              <a:spLocks noChangeShapeType="1"/>
            </p:cNvSpPr>
            <p:nvPr/>
          </p:nvSpPr>
          <p:spPr bwMode="auto">
            <a:xfrm>
              <a:off x="6172015" y="1913142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4" name="Line 31"/>
            <p:cNvSpPr>
              <a:spLocks noChangeShapeType="1"/>
            </p:cNvSpPr>
            <p:nvPr/>
          </p:nvSpPr>
          <p:spPr bwMode="auto">
            <a:xfrm>
              <a:off x="6196940" y="2362200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" name="Arc 34"/>
            <p:cNvSpPr>
              <a:spLocks/>
            </p:cNvSpPr>
            <p:nvPr/>
          </p:nvSpPr>
          <p:spPr bwMode="auto">
            <a:xfrm flipH="1">
              <a:off x="4958415" y="1295400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6" name="Oval 35"/>
            <p:cNvSpPr>
              <a:spLocks noChangeArrowheads="1"/>
            </p:cNvSpPr>
            <p:nvPr/>
          </p:nvSpPr>
          <p:spPr bwMode="auto">
            <a:xfrm>
              <a:off x="4901540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7" name="Oval 36"/>
            <p:cNvSpPr>
              <a:spLocks noChangeArrowheads="1"/>
            </p:cNvSpPr>
            <p:nvPr/>
          </p:nvSpPr>
          <p:spPr bwMode="auto">
            <a:xfrm>
              <a:off x="4901540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" name="Oval 37"/>
            <p:cNvSpPr>
              <a:spLocks noChangeArrowheads="1"/>
            </p:cNvSpPr>
            <p:nvPr/>
          </p:nvSpPr>
          <p:spPr bwMode="auto">
            <a:xfrm>
              <a:off x="5976061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9" name="Oval 38"/>
            <p:cNvSpPr>
              <a:spLocks noChangeArrowheads="1"/>
            </p:cNvSpPr>
            <p:nvPr/>
          </p:nvSpPr>
          <p:spPr bwMode="auto">
            <a:xfrm>
              <a:off x="5976061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0" name="Oval 39"/>
            <p:cNvSpPr>
              <a:spLocks noChangeArrowheads="1"/>
            </p:cNvSpPr>
            <p:nvPr/>
          </p:nvSpPr>
          <p:spPr bwMode="auto">
            <a:xfrm>
              <a:off x="6952603" y="1815165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" name="Oval 40"/>
            <p:cNvSpPr>
              <a:spLocks noChangeArrowheads="1"/>
            </p:cNvSpPr>
            <p:nvPr/>
          </p:nvSpPr>
          <p:spPr bwMode="auto">
            <a:xfrm>
              <a:off x="6952603" y="235242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2" name="Line 30"/>
            <p:cNvSpPr>
              <a:spLocks noChangeShapeType="1"/>
            </p:cNvSpPr>
            <p:nvPr/>
          </p:nvSpPr>
          <p:spPr bwMode="auto">
            <a:xfrm>
              <a:off x="5148097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3" name="Line 30"/>
            <p:cNvSpPr>
              <a:spLocks noChangeShapeType="1"/>
            </p:cNvSpPr>
            <p:nvPr/>
          </p:nvSpPr>
          <p:spPr bwMode="auto">
            <a:xfrm>
              <a:off x="7188403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6" name="Oval 39"/>
            <p:cNvSpPr>
              <a:spLocks noChangeArrowheads="1"/>
            </p:cNvSpPr>
            <p:nvPr/>
          </p:nvSpPr>
          <p:spPr bwMode="auto">
            <a:xfrm>
              <a:off x="7968991" y="1808710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0" name="Line 26"/>
            <p:cNvSpPr>
              <a:spLocks noChangeShapeType="1"/>
            </p:cNvSpPr>
            <p:nvPr/>
          </p:nvSpPr>
          <p:spPr bwMode="auto">
            <a:xfrm>
              <a:off x="6120740" y="1981200"/>
              <a:ext cx="1905000" cy="381000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6" name="Oval 40"/>
            <p:cNvSpPr>
              <a:spLocks noChangeArrowheads="1"/>
            </p:cNvSpPr>
            <p:nvPr/>
          </p:nvSpPr>
          <p:spPr bwMode="auto">
            <a:xfrm>
              <a:off x="8117274" y="2362200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7086600" y="161186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49" name="Line 26"/>
            <p:cNvSpPr>
              <a:spLocks noChangeShapeType="1"/>
            </p:cNvSpPr>
            <p:nvPr/>
          </p:nvSpPr>
          <p:spPr bwMode="auto">
            <a:xfrm flipV="1">
              <a:off x="8178140" y="1447798"/>
              <a:ext cx="203860" cy="3048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0" name="Oval 40"/>
            <p:cNvSpPr>
              <a:spLocks noChangeArrowheads="1"/>
            </p:cNvSpPr>
            <p:nvPr/>
          </p:nvSpPr>
          <p:spPr bwMode="auto">
            <a:xfrm>
              <a:off x="8464172" y="13775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8134563" y="1143000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373572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3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53" name="Arc 34"/>
            <p:cNvSpPr>
              <a:spLocks/>
            </p:cNvSpPr>
            <p:nvPr/>
          </p:nvSpPr>
          <p:spPr bwMode="auto">
            <a:xfrm rot="9784705" flipH="1">
              <a:off x="60848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8238962" y="2209800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" name="Group 139"/>
          <p:cNvGrpSpPr/>
          <p:nvPr/>
        </p:nvGrpSpPr>
        <p:grpSpPr>
          <a:xfrm>
            <a:off x="5181600" y="3429000"/>
            <a:ext cx="2438400" cy="990600"/>
            <a:chOff x="1143000" y="4572000"/>
            <a:chExt cx="2438400" cy="990600"/>
          </a:xfrm>
        </p:grpSpPr>
        <p:sp>
          <p:nvSpPr>
            <p:cNvPr id="156" name="Rectangle 155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3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a,j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a,j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9" name="Left Bracket 158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60" name="Left Bracket 159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2667000" y="4724400"/>
              <a:ext cx="914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2" name="Rectangle 161"/>
          <p:cNvSpPr/>
          <p:nvPr/>
        </p:nvSpPr>
        <p:spPr>
          <a:xfrm>
            <a:off x="-381000" y="3200400"/>
            <a:ext cx="4953000" cy="3505200"/>
          </a:xfrm>
          <a:prstGeom prst="rect">
            <a:avLst/>
          </a:prstGeom>
          <a:solidFill>
            <a:srgbClr val="FFFFFF">
              <a:alpha val="7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62"/>
          <p:cNvGrpSpPr/>
          <p:nvPr/>
        </p:nvGrpSpPr>
        <p:grpSpPr>
          <a:xfrm>
            <a:off x="2844140" y="1295400"/>
            <a:ext cx="3709060" cy="1899028"/>
            <a:chOff x="405740" y="1301372"/>
            <a:chExt cx="3709060" cy="1899028"/>
          </a:xfrm>
        </p:grpSpPr>
        <p:sp>
          <p:nvSpPr>
            <p:cNvPr id="164" name="Line 24"/>
            <p:cNvSpPr>
              <a:spLocks noChangeShapeType="1"/>
            </p:cNvSpPr>
            <p:nvPr/>
          </p:nvSpPr>
          <p:spPr bwMode="auto">
            <a:xfrm>
              <a:off x="463873" y="200956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5" name="Line 25"/>
            <p:cNvSpPr>
              <a:spLocks noChangeShapeType="1"/>
            </p:cNvSpPr>
            <p:nvPr/>
          </p:nvSpPr>
          <p:spPr bwMode="auto">
            <a:xfrm>
              <a:off x="1540555" y="201709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6" name="Line 26"/>
            <p:cNvSpPr>
              <a:spLocks noChangeShapeType="1"/>
            </p:cNvSpPr>
            <p:nvPr/>
          </p:nvSpPr>
          <p:spPr bwMode="auto">
            <a:xfrm>
              <a:off x="2565548" y="2017092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7" name="Line 28"/>
            <p:cNvSpPr>
              <a:spLocks noChangeShapeType="1"/>
            </p:cNvSpPr>
            <p:nvPr/>
          </p:nvSpPr>
          <p:spPr bwMode="auto">
            <a:xfrm flipV="1">
              <a:off x="612461" y="2017092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8" name="Line 30"/>
            <p:cNvSpPr>
              <a:spLocks noChangeShapeType="1"/>
            </p:cNvSpPr>
            <p:nvPr/>
          </p:nvSpPr>
          <p:spPr bwMode="auto">
            <a:xfrm>
              <a:off x="1676215" y="1919114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9" name="Line 31"/>
            <p:cNvSpPr>
              <a:spLocks noChangeShapeType="1"/>
            </p:cNvSpPr>
            <p:nvPr/>
          </p:nvSpPr>
          <p:spPr bwMode="auto">
            <a:xfrm>
              <a:off x="1701140" y="2368172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0" name="Arc 34"/>
            <p:cNvSpPr>
              <a:spLocks/>
            </p:cNvSpPr>
            <p:nvPr/>
          </p:nvSpPr>
          <p:spPr bwMode="auto">
            <a:xfrm flipH="1">
              <a:off x="462615" y="1301372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1" name="Oval 35"/>
            <p:cNvSpPr>
              <a:spLocks noChangeArrowheads="1"/>
            </p:cNvSpPr>
            <p:nvPr/>
          </p:nvSpPr>
          <p:spPr bwMode="auto">
            <a:xfrm>
              <a:off x="405740" y="182113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2" name="Oval 36"/>
            <p:cNvSpPr>
              <a:spLocks noChangeArrowheads="1"/>
            </p:cNvSpPr>
            <p:nvPr/>
          </p:nvSpPr>
          <p:spPr bwMode="auto">
            <a:xfrm>
              <a:off x="405740" y="2358397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3" name="Oval 37"/>
            <p:cNvSpPr>
              <a:spLocks noChangeArrowheads="1"/>
            </p:cNvSpPr>
            <p:nvPr/>
          </p:nvSpPr>
          <p:spPr bwMode="auto">
            <a:xfrm>
              <a:off x="1480261" y="2358397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4" name="Oval 38"/>
            <p:cNvSpPr>
              <a:spLocks noChangeArrowheads="1"/>
            </p:cNvSpPr>
            <p:nvPr/>
          </p:nvSpPr>
          <p:spPr bwMode="auto">
            <a:xfrm>
              <a:off x="1480261" y="182113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5" name="Oval 39"/>
            <p:cNvSpPr>
              <a:spLocks noChangeArrowheads="1"/>
            </p:cNvSpPr>
            <p:nvPr/>
          </p:nvSpPr>
          <p:spPr bwMode="auto">
            <a:xfrm>
              <a:off x="2456803" y="1821137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6" name="Oval 40"/>
            <p:cNvSpPr>
              <a:spLocks noChangeArrowheads="1"/>
            </p:cNvSpPr>
            <p:nvPr/>
          </p:nvSpPr>
          <p:spPr bwMode="auto">
            <a:xfrm>
              <a:off x="2456803" y="2358397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" name="Line 30"/>
            <p:cNvSpPr>
              <a:spLocks noChangeShapeType="1"/>
            </p:cNvSpPr>
            <p:nvPr/>
          </p:nvSpPr>
          <p:spPr bwMode="auto">
            <a:xfrm>
              <a:off x="652297" y="1912659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8" name="Line 30"/>
            <p:cNvSpPr>
              <a:spLocks noChangeShapeType="1"/>
            </p:cNvSpPr>
            <p:nvPr/>
          </p:nvSpPr>
          <p:spPr bwMode="auto">
            <a:xfrm>
              <a:off x="2692603" y="1912659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9" name="Oval 39"/>
            <p:cNvSpPr>
              <a:spLocks noChangeArrowheads="1"/>
            </p:cNvSpPr>
            <p:nvPr/>
          </p:nvSpPr>
          <p:spPr bwMode="auto">
            <a:xfrm>
              <a:off x="3473191" y="1814682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0" name="Line 26"/>
            <p:cNvSpPr>
              <a:spLocks noChangeShapeType="1"/>
            </p:cNvSpPr>
            <p:nvPr/>
          </p:nvSpPr>
          <p:spPr bwMode="auto">
            <a:xfrm>
              <a:off x="3529940" y="1987172"/>
              <a:ext cx="0" cy="292855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1" name="Oval 40"/>
            <p:cNvSpPr>
              <a:spLocks noChangeArrowheads="1"/>
            </p:cNvSpPr>
            <p:nvPr/>
          </p:nvSpPr>
          <p:spPr bwMode="auto">
            <a:xfrm>
              <a:off x="3459712" y="23681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2590800" y="1529972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83" name="Line 26"/>
            <p:cNvSpPr>
              <a:spLocks noChangeShapeType="1"/>
            </p:cNvSpPr>
            <p:nvPr/>
          </p:nvSpPr>
          <p:spPr bwMode="auto">
            <a:xfrm flipV="1">
              <a:off x="3657600" y="1529971"/>
              <a:ext cx="304800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" name="Oval 40"/>
            <p:cNvSpPr>
              <a:spLocks noChangeArrowheads="1"/>
            </p:cNvSpPr>
            <p:nvPr/>
          </p:nvSpPr>
          <p:spPr bwMode="auto">
            <a:xfrm>
              <a:off x="3968372" y="1383544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3638763" y="1301372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1911320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1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87" name="Arc 34"/>
            <p:cNvSpPr>
              <a:spLocks/>
            </p:cNvSpPr>
            <p:nvPr/>
          </p:nvSpPr>
          <p:spPr bwMode="auto">
            <a:xfrm rot="9784705" flipH="1">
              <a:off x="15890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3581400" y="2221468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Exchangeability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" name="Group 132"/>
          <p:cNvGrpSpPr/>
          <p:nvPr/>
        </p:nvGrpSpPr>
        <p:grpSpPr>
          <a:xfrm>
            <a:off x="304800" y="4419600"/>
            <a:ext cx="3709060" cy="2057400"/>
            <a:chOff x="4901540" y="1143000"/>
            <a:chExt cx="3709060" cy="2057400"/>
          </a:xfrm>
        </p:grpSpPr>
        <p:sp>
          <p:nvSpPr>
            <p:cNvPr id="106" name="Line 24"/>
            <p:cNvSpPr>
              <a:spLocks noChangeShapeType="1"/>
            </p:cNvSpPr>
            <p:nvPr/>
          </p:nvSpPr>
          <p:spPr bwMode="auto">
            <a:xfrm>
              <a:off x="4959673" y="2003588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7" name="Line 25"/>
            <p:cNvSpPr>
              <a:spLocks noChangeShapeType="1"/>
            </p:cNvSpPr>
            <p:nvPr/>
          </p:nvSpPr>
          <p:spPr bwMode="auto">
            <a:xfrm>
              <a:off x="6036355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7061348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9" name="Line 28"/>
            <p:cNvSpPr>
              <a:spLocks noChangeShapeType="1"/>
            </p:cNvSpPr>
            <p:nvPr/>
          </p:nvSpPr>
          <p:spPr bwMode="auto">
            <a:xfrm flipV="1">
              <a:off x="5108261" y="2011120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0" name="Line 30"/>
            <p:cNvSpPr>
              <a:spLocks noChangeShapeType="1"/>
            </p:cNvSpPr>
            <p:nvPr/>
          </p:nvSpPr>
          <p:spPr bwMode="auto">
            <a:xfrm>
              <a:off x="6172015" y="1913142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1" name="Line 31"/>
            <p:cNvSpPr>
              <a:spLocks noChangeShapeType="1"/>
            </p:cNvSpPr>
            <p:nvPr/>
          </p:nvSpPr>
          <p:spPr bwMode="auto">
            <a:xfrm>
              <a:off x="6196940" y="2362200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2" name="Arc 34"/>
            <p:cNvSpPr>
              <a:spLocks/>
            </p:cNvSpPr>
            <p:nvPr/>
          </p:nvSpPr>
          <p:spPr bwMode="auto">
            <a:xfrm flipH="1">
              <a:off x="4958415" y="1295400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3" name="Oval 35"/>
            <p:cNvSpPr>
              <a:spLocks noChangeArrowheads="1"/>
            </p:cNvSpPr>
            <p:nvPr/>
          </p:nvSpPr>
          <p:spPr bwMode="auto">
            <a:xfrm>
              <a:off x="4901540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4" name="Oval 36"/>
            <p:cNvSpPr>
              <a:spLocks noChangeArrowheads="1"/>
            </p:cNvSpPr>
            <p:nvPr/>
          </p:nvSpPr>
          <p:spPr bwMode="auto">
            <a:xfrm>
              <a:off x="4901540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5" name="Oval 37"/>
            <p:cNvSpPr>
              <a:spLocks noChangeArrowheads="1"/>
            </p:cNvSpPr>
            <p:nvPr/>
          </p:nvSpPr>
          <p:spPr bwMode="auto">
            <a:xfrm>
              <a:off x="5976061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6" name="Oval 38"/>
            <p:cNvSpPr>
              <a:spLocks noChangeArrowheads="1"/>
            </p:cNvSpPr>
            <p:nvPr/>
          </p:nvSpPr>
          <p:spPr bwMode="auto">
            <a:xfrm>
              <a:off x="5976061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7" name="Oval 39"/>
            <p:cNvSpPr>
              <a:spLocks noChangeArrowheads="1"/>
            </p:cNvSpPr>
            <p:nvPr/>
          </p:nvSpPr>
          <p:spPr bwMode="auto">
            <a:xfrm>
              <a:off x="6952603" y="1815165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8" name="Oval 40"/>
            <p:cNvSpPr>
              <a:spLocks noChangeArrowheads="1"/>
            </p:cNvSpPr>
            <p:nvPr/>
          </p:nvSpPr>
          <p:spPr bwMode="auto">
            <a:xfrm>
              <a:off x="6952603" y="235242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9" name="Line 30"/>
            <p:cNvSpPr>
              <a:spLocks noChangeShapeType="1"/>
            </p:cNvSpPr>
            <p:nvPr/>
          </p:nvSpPr>
          <p:spPr bwMode="auto">
            <a:xfrm>
              <a:off x="5148097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0" name="Line 30"/>
            <p:cNvSpPr>
              <a:spLocks noChangeShapeType="1"/>
            </p:cNvSpPr>
            <p:nvPr/>
          </p:nvSpPr>
          <p:spPr bwMode="auto">
            <a:xfrm>
              <a:off x="7188403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1" name="Oval 39"/>
            <p:cNvSpPr>
              <a:spLocks noChangeArrowheads="1"/>
            </p:cNvSpPr>
            <p:nvPr/>
          </p:nvSpPr>
          <p:spPr bwMode="auto">
            <a:xfrm>
              <a:off x="7968991" y="1808710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2" name="Line 26"/>
            <p:cNvSpPr>
              <a:spLocks noChangeShapeType="1"/>
            </p:cNvSpPr>
            <p:nvPr/>
          </p:nvSpPr>
          <p:spPr bwMode="auto">
            <a:xfrm>
              <a:off x="8025740" y="198120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3" name="Oval 40"/>
            <p:cNvSpPr>
              <a:spLocks noChangeArrowheads="1"/>
            </p:cNvSpPr>
            <p:nvPr/>
          </p:nvSpPr>
          <p:spPr bwMode="auto">
            <a:xfrm>
              <a:off x="7955512" y="2362200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7086600" y="161186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5" name="Line 26"/>
            <p:cNvSpPr>
              <a:spLocks noChangeShapeType="1"/>
            </p:cNvSpPr>
            <p:nvPr/>
          </p:nvSpPr>
          <p:spPr bwMode="auto">
            <a:xfrm flipV="1">
              <a:off x="6172200" y="1447799"/>
              <a:ext cx="2209800" cy="380998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6" name="Oval 40"/>
            <p:cNvSpPr>
              <a:spLocks noChangeArrowheads="1"/>
            </p:cNvSpPr>
            <p:nvPr/>
          </p:nvSpPr>
          <p:spPr bwMode="auto">
            <a:xfrm>
              <a:off x="8464172" y="13775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8134563" y="1143000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6373572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2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29" name="Arc 34"/>
            <p:cNvSpPr>
              <a:spLocks/>
            </p:cNvSpPr>
            <p:nvPr/>
          </p:nvSpPr>
          <p:spPr bwMode="auto">
            <a:xfrm rot="9784705" flipH="1">
              <a:off x="60848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8077200" y="2209800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" name="Group 139"/>
          <p:cNvGrpSpPr/>
          <p:nvPr/>
        </p:nvGrpSpPr>
        <p:grpSpPr>
          <a:xfrm>
            <a:off x="762000" y="3352800"/>
            <a:ext cx="2438400" cy="990600"/>
            <a:chOff x="1143000" y="4572000"/>
            <a:chExt cx="2438400" cy="990600"/>
          </a:xfrm>
        </p:grpSpPr>
        <p:sp>
          <p:nvSpPr>
            <p:cNvPr id="141" name="Rectangle 140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2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Left Bracket 143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45" name="Left Bracket 144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667000" y="4724400"/>
              <a:ext cx="914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132"/>
          <p:cNvGrpSpPr/>
          <p:nvPr/>
        </p:nvGrpSpPr>
        <p:grpSpPr>
          <a:xfrm>
            <a:off x="5105400" y="4419600"/>
            <a:ext cx="3709060" cy="2057400"/>
            <a:chOff x="4901540" y="1143000"/>
            <a:chExt cx="3709060" cy="2057400"/>
          </a:xfrm>
        </p:grpSpPr>
        <p:sp>
          <p:nvSpPr>
            <p:cNvPr id="69" name="Line 24"/>
            <p:cNvSpPr>
              <a:spLocks noChangeShapeType="1"/>
            </p:cNvSpPr>
            <p:nvPr/>
          </p:nvSpPr>
          <p:spPr bwMode="auto">
            <a:xfrm>
              <a:off x="4959673" y="2003588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0" name="Line 25"/>
            <p:cNvSpPr>
              <a:spLocks noChangeShapeType="1"/>
            </p:cNvSpPr>
            <p:nvPr/>
          </p:nvSpPr>
          <p:spPr bwMode="auto">
            <a:xfrm>
              <a:off x="6036355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" name="Line 26"/>
            <p:cNvSpPr>
              <a:spLocks noChangeShapeType="1"/>
            </p:cNvSpPr>
            <p:nvPr/>
          </p:nvSpPr>
          <p:spPr bwMode="auto">
            <a:xfrm>
              <a:off x="7061348" y="2011120"/>
              <a:ext cx="0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" name="Line 28"/>
            <p:cNvSpPr>
              <a:spLocks noChangeShapeType="1"/>
            </p:cNvSpPr>
            <p:nvPr/>
          </p:nvSpPr>
          <p:spPr bwMode="auto">
            <a:xfrm flipV="1">
              <a:off x="5108261" y="2011120"/>
              <a:ext cx="781666" cy="2928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3" name="Line 30"/>
            <p:cNvSpPr>
              <a:spLocks noChangeShapeType="1"/>
            </p:cNvSpPr>
            <p:nvPr/>
          </p:nvSpPr>
          <p:spPr bwMode="auto">
            <a:xfrm>
              <a:off x="6172015" y="1913142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4" name="Line 31"/>
            <p:cNvSpPr>
              <a:spLocks noChangeShapeType="1"/>
            </p:cNvSpPr>
            <p:nvPr/>
          </p:nvSpPr>
          <p:spPr bwMode="auto">
            <a:xfrm>
              <a:off x="6196940" y="2362200"/>
              <a:ext cx="685800" cy="7619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" name="Arc 34"/>
            <p:cNvSpPr>
              <a:spLocks/>
            </p:cNvSpPr>
            <p:nvPr/>
          </p:nvSpPr>
          <p:spPr bwMode="auto">
            <a:xfrm flipH="1">
              <a:off x="4958415" y="1295400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6" name="Oval 35"/>
            <p:cNvSpPr>
              <a:spLocks noChangeArrowheads="1"/>
            </p:cNvSpPr>
            <p:nvPr/>
          </p:nvSpPr>
          <p:spPr bwMode="auto">
            <a:xfrm>
              <a:off x="4901540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7" name="Oval 36"/>
            <p:cNvSpPr>
              <a:spLocks noChangeArrowheads="1"/>
            </p:cNvSpPr>
            <p:nvPr/>
          </p:nvSpPr>
          <p:spPr bwMode="auto">
            <a:xfrm>
              <a:off x="4901540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" name="Oval 37"/>
            <p:cNvSpPr>
              <a:spLocks noChangeArrowheads="1"/>
            </p:cNvSpPr>
            <p:nvPr/>
          </p:nvSpPr>
          <p:spPr bwMode="auto">
            <a:xfrm>
              <a:off x="5976061" y="2352425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9" name="Oval 38"/>
            <p:cNvSpPr>
              <a:spLocks noChangeArrowheads="1"/>
            </p:cNvSpPr>
            <p:nvPr/>
          </p:nvSpPr>
          <p:spPr bwMode="auto">
            <a:xfrm>
              <a:off x="5976061" y="181516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0" name="Oval 39"/>
            <p:cNvSpPr>
              <a:spLocks noChangeArrowheads="1"/>
            </p:cNvSpPr>
            <p:nvPr/>
          </p:nvSpPr>
          <p:spPr bwMode="auto">
            <a:xfrm>
              <a:off x="6952603" y="1815165"/>
              <a:ext cx="146428" cy="146428"/>
            </a:xfrm>
            <a:prstGeom prst="ellipse">
              <a:avLst/>
            </a:prstGeom>
            <a:solidFill>
              <a:srgbClr val="C00000"/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" name="Oval 40"/>
            <p:cNvSpPr>
              <a:spLocks noChangeArrowheads="1"/>
            </p:cNvSpPr>
            <p:nvPr/>
          </p:nvSpPr>
          <p:spPr bwMode="auto">
            <a:xfrm>
              <a:off x="6952603" y="2352425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2" name="Line 30"/>
            <p:cNvSpPr>
              <a:spLocks noChangeShapeType="1"/>
            </p:cNvSpPr>
            <p:nvPr/>
          </p:nvSpPr>
          <p:spPr bwMode="auto">
            <a:xfrm>
              <a:off x="5148097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3" name="Line 30"/>
            <p:cNvSpPr>
              <a:spLocks noChangeShapeType="1"/>
            </p:cNvSpPr>
            <p:nvPr/>
          </p:nvSpPr>
          <p:spPr bwMode="auto">
            <a:xfrm>
              <a:off x="7188403" y="1906687"/>
              <a:ext cx="7321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6" name="Oval 39"/>
            <p:cNvSpPr>
              <a:spLocks noChangeArrowheads="1"/>
            </p:cNvSpPr>
            <p:nvPr/>
          </p:nvSpPr>
          <p:spPr bwMode="auto">
            <a:xfrm>
              <a:off x="7968991" y="1808710"/>
              <a:ext cx="146428" cy="146428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0" name="Line 26"/>
            <p:cNvSpPr>
              <a:spLocks noChangeShapeType="1"/>
            </p:cNvSpPr>
            <p:nvPr/>
          </p:nvSpPr>
          <p:spPr bwMode="auto">
            <a:xfrm>
              <a:off x="6120740" y="1981200"/>
              <a:ext cx="1905000" cy="381000"/>
            </a:xfrm>
            <a:prstGeom prst="line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6" name="Oval 40"/>
            <p:cNvSpPr>
              <a:spLocks noChangeArrowheads="1"/>
            </p:cNvSpPr>
            <p:nvPr/>
          </p:nvSpPr>
          <p:spPr bwMode="auto">
            <a:xfrm>
              <a:off x="8117274" y="2362200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7086600" y="1611868"/>
              <a:ext cx="29848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a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49" name="Line 26"/>
            <p:cNvSpPr>
              <a:spLocks noChangeShapeType="1"/>
            </p:cNvSpPr>
            <p:nvPr/>
          </p:nvSpPr>
          <p:spPr bwMode="auto">
            <a:xfrm flipV="1">
              <a:off x="8178140" y="1447798"/>
              <a:ext cx="203860" cy="3048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lIns="288000" tIns="288000" rIns="288000" bIns="28800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0" name="Oval 40"/>
            <p:cNvSpPr>
              <a:spLocks noChangeArrowheads="1"/>
            </p:cNvSpPr>
            <p:nvPr/>
          </p:nvSpPr>
          <p:spPr bwMode="auto">
            <a:xfrm>
              <a:off x="8464172" y="1377572"/>
              <a:ext cx="146428" cy="14642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8134563" y="1143000"/>
              <a:ext cx="2407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i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373572" y="2738735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prstClr val="black"/>
                  </a:solidFill>
                </a:rPr>
                <a:t>G</a:t>
              </a:r>
              <a:r>
                <a:rPr lang="en-US" sz="2400" b="1" baseline="-25000" dirty="0">
                  <a:solidFill>
                    <a:prstClr val="black"/>
                  </a:solidFill>
                </a:rPr>
                <a:t>3</a:t>
              </a:r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153" name="Arc 34"/>
            <p:cNvSpPr>
              <a:spLocks/>
            </p:cNvSpPr>
            <p:nvPr/>
          </p:nvSpPr>
          <p:spPr bwMode="auto">
            <a:xfrm rot="9784705" flipH="1">
              <a:off x="6084818" y="2268938"/>
              <a:ext cx="2045754" cy="461168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0 w 43195"/>
                <a:gd name="T1" fmla="*/ 21145 h 21600"/>
                <a:gd name="T2" fmla="*/ 43195 w 43195"/>
                <a:gd name="T3" fmla="*/ 21600 h 21600"/>
                <a:gd name="T4" fmla="*/ 21595 w 431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21600" fill="none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</a:path>
                <a:path w="43195" h="21600" stroke="0" extrusionOk="0">
                  <a:moveTo>
                    <a:pt x="-1" y="21144"/>
                  </a:moveTo>
                  <a:cubicBezTo>
                    <a:pt x="247" y="9395"/>
                    <a:pt x="9842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8238962" y="2209800"/>
              <a:ext cx="2439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</a:rPr>
                <a:t>j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" name="Group 139"/>
          <p:cNvGrpSpPr/>
          <p:nvPr/>
        </p:nvGrpSpPr>
        <p:grpSpPr>
          <a:xfrm>
            <a:off x="5181600" y="3429000"/>
            <a:ext cx="2438400" cy="990600"/>
            <a:chOff x="1143000" y="4572000"/>
            <a:chExt cx="2438400" cy="990600"/>
          </a:xfrm>
        </p:grpSpPr>
        <p:sp>
          <p:nvSpPr>
            <p:cNvPr id="156" name="Rectangle 155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3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a,j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a,j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9" name="Left Bracket 158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60" name="Left Bracket 159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2667000" y="4724400"/>
              <a:ext cx="914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1676400" y="121920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G3 is an isomorphism of G2.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85800" y="1905001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u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a,i</a:t>
            </a:r>
            <a:r>
              <a:rPr lang="en-US" sz="2400" b="1" i="1" dirty="0" smtClean="0">
                <a:solidFill>
                  <a:srgbClr val="FF0000"/>
                </a:solidFill>
              </a:rPr>
              <a:t>)   =   u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a,j</a:t>
            </a:r>
            <a:r>
              <a:rPr lang="en-US" sz="2400" b="1" i="1" dirty="0" smtClean="0">
                <a:solidFill>
                  <a:srgbClr val="FF0000"/>
                </a:solidFill>
              </a:rPr>
              <a:t>)    </a:t>
            </a:r>
            <a:r>
              <a:rPr lang="en-US" sz="2400" b="1" i="1" dirty="0" smtClean="0">
                <a:solidFill>
                  <a:prstClr val="black"/>
                </a:solidFill>
              </a:rPr>
              <a:t>implies   </a:t>
            </a:r>
            <a:r>
              <a:rPr lang="en-US" sz="2400" b="1" i="1" dirty="0" smtClean="0">
                <a:solidFill>
                  <a:srgbClr val="FF0000"/>
                </a:solidFill>
              </a:rPr>
              <a:t>p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a,i</a:t>
            </a:r>
            <a:r>
              <a:rPr lang="en-US" sz="2400" b="1" i="1" dirty="0">
                <a:solidFill>
                  <a:srgbClr val="FF0000"/>
                </a:solidFill>
              </a:rPr>
              <a:t>)  </a:t>
            </a:r>
            <a:r>
              <a:rPr lang="en-US" sz="2400" b="1" i="1" dirty="0" smtClean="0">
                <a:solidFill>
                  <a:srgbClr val="FF0000"/>
                </a:solidFill>
              </a:rPr>
              <a:t>=  p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a,j</a:t>
            </a:r>
            <a:r>
              <a:rPr lang="en-US" sz="2400" b="1" i="1" dirty="0">
                <a:solidFill>
                  <a:srgbClr val="FF0000"/>
                </a:solidFill>
              </a:rPr>
              <a:t>)</a:t>
            </a:r>
            <a:endParaRPr lang="en-US" i="1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Exchangeability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" name="Group 139"/>
          <p:cNvGrpSpPr/>
          <p:nvPr/>
        </p:nvGrpSpPr>
        <p:grpSpPr>
          <a:xfrm>
            <a:off x="3200400" y="2743200"/>
            <a:ext cx="2667000" cy="990600"/>
            <a:chOff x="1143000" y="4572000"/>
            <a:chExt cx="2667000" cy="990600"/>
          </a:xfrm>
        </p:grpSpPr>
        <p:sp>
          <p:nvSpPr>
            <p:cNvPr id="156" name="Rectangle 155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a,j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9" name="Left Bracket 158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60" name="Left Bracket 159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2667000" y="4724400"/>
              <a:ext cx="1143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n-US" sz="3600" b="1" i="1" baseline="30000" dirty="0">
                  <a:solidFill>
                    <a:srgbClr val="FF0000"/>
                  </a:solidFill>
                </a:rPr>
                <a:t>2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1676400" y="121920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G3 is an isomorphism of G2.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85800" y="1905001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u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a,i</a:t>
            </a:r>
            <a:r>
              <a:rPr lang="en-US" sz="2400" b="1" i="1" dirty="0" smtClean="0">
                <a:solidFill>
                  <a:srgbClr val="FF0000"/>
                </a:solidFill>
              </a:rPr>
              <a:t>)   =   u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a,j</a:t>
            </a:r>
            <a:r>
              <a:rPr lang="en-US" sz="2400" b="1" i="1" dirty="0" smtClean="0">
                <a:solidFill>
                  <a:srgbClr val="FF0000"/>
                </a:solidFill>
              </a:rPr>
              <a:t>)    </a:t>
            </a:r>
            <a:r>
              <a:rPr lang="en-US" sz="2400" b="1" i="1" dirty="0" smtClean="0">
                <a:solidFill>
                  <a:prstClr val="black"/>
                </a:solidFill>
              </a:rPr>
              <a:t>implies   </a:t>
            </a:r>
            <a:r>
              <a:rPr lang="en-US" sz="2400" b="1" i="1" dirty="0" smtClean="0">
                <a:solidFill>
                  <a:srgbClr val="FF0000"/>
                </a:solidFill>
              </a:rPr>
              <a:t>p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a,i</a:t>
            </a:r>
            <a:r>
              <a:rPr lang="en-US" sz="2400" b="1" i="1" dirty="0">
                <a:solidFill>
                  <a:srgbClr val="FF0000"/>
                </a:solidFill>
              </a:rPr>
              <a:t>)  </a:t>
            </a:r>
            <a:r>
              <a:rPr lang="en-US" sz="2400" b="1" i="1" dirty="0" smtClean="0">
                <a:solidFill>
                  <a:srgbClr val="FF0000"/>
                </a:solidFill>
              </a:rPr>
              <a:t>=  p</a:t>
            </a:r>
            <a:r>
              <a:rPr lang="en-US" sz="24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2400" b="1" i="1" dirty="0" smtClean="0">
                <a:solidFill>
                  <a:srgbClr val="FF0000"/>
                </a:solidFill>
              </a:rPr>
              <a:t>(</a:t>
            </a:r>
            <a:r>
              <a:rPr lang="en-US" sz="2400" b="1" i="1" dirty="0" err="1" smtClean="0">
                <a:solidFill>
                  <a:srgbClr val="FF0000"/>
                </a:solidFill>
              </a:rPr>
              <a:t>a,j</a:t>
            </a:r>
            <a:r>
              <a:rPr lang="en-US" sz="2400" b="1" i="1" dirty="0">
                <a:solidFill>
                  <a:srgbClr val="FF0000"/>
                </a:solidFill>
              </a:rPr>
              <a:t>)</a:t>
            </a:r>
            <a:endParaRPr lang="en-US" i="1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Exchangeability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 if any node </a:t>
            </a:r>
            <a:r>
              <a:rPr lang="en-US" i="1" dirty="0" err="1" smtClean="0"/>
              <a:t>i</a:t>
            </a:r>
            <a:r>
              <a:rPr lang="en-US" dirty="0" smtClean="0"/>
              <a:t> can be “transformed” to node </a:t>
            </a:r>
            <a:r>
              <a:rPr lang="en-US" i="1" dirty="0" smtClean="0"/>
              <a:t>j</a:t>
            </a:r>
            <a:r>
              <a:rPr lang="en-US" dirty="0" smtClean="0"/>
              <a:t> in </a:t>
            </a:r>
            <a:r>
              <a:rPr lang="en-US" i="1" dirty="0" smtClean="0"/>
              <a:t>t</a:t>
            </a:r>
            <a:r>
              <a:rPr lang="en-US" dirty="0" smtClean="0"/>
              <a:t> edge changes.</a:t>
            </a:r>
          </a:p>
          <a:p>
            <a:r>
              <a:rPr lang="en-US" dirty="0" smtClean="0"/>
              <a:t>Then,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" name="Group 139"/>
          <p:cNvGrpSpPr/>
          <p:nvPr/>
        </p:nvGrpSpPr>
        <p:grpSpPr>
          <a:xfrm>
            <a:off x="3200400" y="2286000"/>
            <a:ext cx="2667000" cy="990600"/>
            <a:chOff x="1143000" y="4572000"/>
            <a:chExt cx="2667000" cy="990600"/>
          </a:xfrm>
        </p:grpSpPr>
        <p:sp>
          <p:nvSpPr>
            <p:cNvPr id="7" name="Rectangle 6"/>
            <p:cNvSpPr/>
            <p:nvPr/>
          </p:nvSpPr>
          <p:spPr>
            <a:xfrm>
              <a:off x="1295400" y="4572000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a,i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95400" y="5100935"/>
              <a:ext cx="1066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i="1" dirty="0">
                  <a:solidFill>
                    <a:srgbClr val="FF0000"/>
                  </a:solidFill>
                </a:rPr>
                <a:t>p</a:t>
              </a:r>
              <a:r>
                <a:rPr lang="en-US" sz="2400" b="1" i="1" baseline="-25000" dirty="0">
                  <a:solidFill>
                    <a:srgbClr val="FF0000"/>
                  </a:solidFill>
                </a:rPr>
                <a:t>1</a:t>
              </a:r>
              <a:r>
                <a:rPr lang="en-US" sz="2400" b="1" i="1" dirty="0">
                  <a:solidFill>
                    <a:srgbClr val="FF0000"/>
                  </a:solidFill>
                </a:rPr>
                <a:t>(</a:t>
              </a:r>
              <a:r>
                <a:rPr lang="en-US" sz="2400" b="1" i="1" dirty="0" err="1">
                  <a:solidFill>
                    <a:srgbClr val="FF0000"/>
                  </a:solidFill>
                </a:rPr>
                <a:t>a,j</a:t>
              </a:r>
              <a:r>
                <a:rPr lang="en-US" sz="2400" b="1" i="1" dirty="0">
                  <a:solidFill>
                    <a:srgbClr val="FF0000"/>
                  </a:solidFill>
                </a:rPr>
                <a:t>)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295400" y="5029200"/>
              <a:ext cx="10668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Left Bracket 9"/>
            <p:cNvSpPr/>
            <p:nvPr/>
          </p:nvSpPr>
          <p:spPr>
            <a:xfrm>
              <a:off x="11430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1" name="Left Bracket 10"/>
            <p:cNvSpPr/>
            <p:nvPr/>
          </p:nvSpPr>
          <p:spPr>
            <a:xfrm flipH="1">
              <a:off x="2362200" y="4572000"/>
              <a:ext cx="152400" cy="990600"/>
            </a:xfrm>
            <a:prstGeom prst="leftBracke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667000" y="4724400"/>
              <a:ext cx="1143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&lt; e</a:t>
              </a:r>
              <a:r>
                <a:rPr lang="en-US" sz="3600" b="1" i="1" baseline="30000" dirty="0">
                  <a:solidFill>
                    <a:srgbClr val="FF0000"/>
                  </a:solidFill>
                </a:rPr>
                <a:t>t</a:t>
              </a:r>
              <a:r>
                <a:rPr lang="el-GR" sz="3600" b="1" i="1" baseline="30000" dirty="0">
                  <a:solidFill>
                    <a:srgbClr val="FF0000"/>
                  </a:solidFill>
                </a:rPr>
                <a:t>ε</a:t>
              </a:r>
              <a:endParaRPr lang="en-US" sz="2800" i="1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09600" y="4572000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probability of recommending </a:t>
            </a:r>
            <a:r>
              <a:rPr lang="en-US" sz="2800" i="1" dirty="0" smtClean="0">
                <a:solidFill>
                  <a:prstClr val="black"/>
                </a:solidFill>
              </a:rPr>
              <a:t>highest utility node </a:t>
            </a:r>
            <a:r>
              <a:rPr lang="en-US" sz="2800" dirty="0" smtClean="0">
                <a:solidFill>
                  <a:prstClr val="black"/>
                </a:solidFill>
              </a:rPr>
              <a:t/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is  </a:t>
            </a:r>
            <a:r>
              <a:rPr lang="en-US" sz="2800" b="1" dirty="0" smtClean="0">
                <a:solidFill>
                  <a:prstClr val="black"/>
                </a:solidFill>
              </a:rPr>
              <a:t>at most </a:t>
            </a:r>
            <a:r>
              <a:rPr lang="en-US" sz="2800" b="1" i="1" dirty="0" smtClean="0">
                <a:solidFill>
                  <a:prstClr val="black"/>
                </a:solidFill>
              </a:rPr>
              <a:t>e</a:t>
            </a:r>
            <a:r>
              <a:rPr lang="en-US" sz="2800" b="1" i="1" baseline="30000" dirty="0" smtClean="0">
                <a:solidFill>
                  <a:prstClr val="black"/>
                </a:solidFill>
              </a:rPr>
              <a:t>t</a:t>
            </a:r>
            <a:r>
              <a:rPr lang="el-GR" sz="2800" b="1" i="1" baseline="30000" dirty="0" smtClean="0">
                <a:solidFill>
                  <a:prstClr val="black"/>
                </a:solidFill>
              </a:rPr>
              <a:t>ε </a:t>
            </a:r>
            <a:r>
              <a:rPr lang="en-US" sz="2800" b="1" i="1" baseline="30000" dirty="0" smtClean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times </a:t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probability of recommending </a:t>
            </a:r>
            <a:r>
              <a:rPr lang="en-US" sz="2800" i="1" dirty="0" smtClean="0">
                <a:solidFill>
                  <a:prstClr val="black"/>
                </a:solidFill>
              </a:rPr>
              <a:t>worst utility node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Act: Using 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Few nodes have high utility for target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10s of nodes share a common neighbor with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Many nodes have low utility for target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Millions of nodes don’t share a common neighbor with </a:t>
            </a:r>
            <a:r>
              <a:rPr lang="en-US" i="1" dirty="0" smtClean="0"/>
              <a:t>a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Thus, there exist </a:t>
            </a:r>
            <a:r>
              <a:rPr lang="en-US" i="1" dirty="0" err="1" smtClean="0"/>
              <a:t>i</a:t>
            </a:r>
            <a:r>
              <a:rPr lang="en-US" dirty="0" smtClean="0"/>
              <a:t> and </a:t>
            </a:r>
            <a:r>
              <a:rPr lang="en-US" i="1" dirty="0" smtClean="0"/>
              <a:t>j</a:t>
            </a:r>
            <a:r>
              <a:rPr lang="en-US" dirty="0" smtClean="0"/>
              <a:t> such that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91000" y="4343400"/>
            <a:ext cx="106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p</a:t>
            </a:r>
            <a:r>
              <a:rPr lang="en-US" sz="2400" b="1" i="1" baseline="-25000" dirty="0">
                <a:solidFill>
                  <a:srgbClr val="FF0000"/>
                </a:solidFill>
              </a:rPr>
              <a:t>1</a:t>
            </a:r>
            <a:r>
              <a:rPr lang="en-US" sz="2400" b="1" i="1" dirty="0">
                <a:solidFill>
                  <a:srgbClr val="FF0000"/>
                </a:solidFill>
              </a:rPr>
              <a:t>(</a:t>
            </a:r>
            <a:r>
              <a:rPr lang="en-US" sz="2400" b="1" i="1" dirty="0" err="1">
                <a:solidFill>
                  <a:srgbClr val="FF0000"/>
                </a:solidFill>
              </a:rPr>
              <a:t>a,i</a:t>
            </a:r>
            <a:r>
              <a:rPr lang="en-US" sz="2400" b="1" i="1" dirty="0">
                <a:solidFill>
                  <a:srgbClr val="FF0000"/>
                </a:solidFill>
              </a:rPr>
              <a:t>)</a:t>
            </a:r>
            <a:endParaRPr lang="en-US" i="1" baseline="-25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91000" y="4872335"/>
            <a:ext cx="106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p</a:t>
            </a:r>
            <a:r>
              <a:rPr lang="en-US" sz="2400" b="1" i="1" baseline="-25000" dirty="0">
                <a:solidFill>
                  <a:srgbClr val="FF0000"/>
                </a:solidFill>
              </a:rPr>
              <a:t>1</a:t>
            </a:r>
            <a:r>
              <a:rPr lang="en-US" sz="2400" b="1" i="1" dirty="0">
                <a:solidFill>
                  <a:srgbClr val="FF0000"/>
                </a:solidFill>
              </a:rPr>
              <a:t>(</a:t>
            </a:r>
            <a:r>
              <a:rPr lang="en-US" sz="2400" b="1" i="1" dirty="0" err="1">
                <a:solidFill>
                  <a:srgbClr val="FF0000"/>
                </a:solidFill>
              </a:rPr>
              <a:t>a,j</a:t>
            </a:r>
            <a:r>
              <a:rPr lang="en-US" sz="2400" b="1" i="1" dirty="0">
                <a:solidFill>
                  <a:srgbClr val="FF0000"/>
                </a:solidFill>
              </a:rPr>
              <a:t>)</a:t>
            </a:r>
            <a:endParaRPr lang="en-US" i="1" baseline="-25000" dirty="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191000" y="4800600"/>
            <a:ext cx="1066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Left Bracket 16"/>
          <p:cNvSpPr/>
          <p:nvPr/>
        </p:nvSpPr>
        <p:spPr>
          <a:xfrm>
            <a:off x="4038600" y="4343400"/>
            <a:ext cx="152400" cy="9906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18" name="Left Bracket 17"/>
          <p:cNvSpPr/>
          <p:nvPr/>
        </p:nvSpPr>
        <p:spPr>
          <a:xfrm flipH="1">
            <a:off x="5257800" y="4343400"/>
            <a:ext cx="152400" cy="9906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62600" y="4495800"/>
            <a:ext cx="114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</a:rPr>
              <a:t>&lt; e</a:t>
            </a:r>
            <a:r>
              <a:rPr lang="en-US" sz="3600" b="1" i="1" baseline="30000" dirty="0">
                <a:solidFill>
                  <a:srgbClr val="FF0000"/>
                </a:solidFill>
              </a:rPr>
              <a:t>t</a:t>
            </a:r>
            <a:r>
              <a:rPr lang="el-GR" sz="3600" b="1" i="1" baseline="30000" dirty="0">
                <a:solidFill>
                  <a:srgbClr val="FF0000"/>
                </a:solidFill>
              </a:rPr>
              <a:t>ε</a:t>
            </a:r>
            <a:endParaRPr lang="en-US" sz="2800" i="1" baseline="30000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62200" y="4495800"/>
            <a:ext cx="160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b="1" i="1" dirty="0">
                <a:solidFill>
                  <a:srgbClr val="FF0000"/>
                </a:solidFill>
              </a:rPr>
              <a:t>Ω</a:t>
            </a:r>
            <a:r>
              <a:rPr lang="en-US" sz="3600" b="1" i="1" dirty="0">
                <a:solidFill>
                  <a:srgbClr val="FF0000"/>
                </a:solidFill>
              </a:rPr>
              <a:t>(n)  =</a:t>
            </a:r>
            <a:endParaRPr lang="en-US" sz="2800" i="1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Social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“Can social recommendations be made while guaranteeing strong privacy conditions?”</a:t>
            </a:r>
          </a:p>
          <a:p>
            <a:pPr lvl="1"/>
            <a:r>
              <a:rPr lang="en-US" dirty="0" smtClean="0"/>
              <a:t>General utility functions satisfying natural axioms</a:t>
            </a:r>
          </a:p>
          <a:p>
            <a:pPr lvl="1"/>
            <a:r>
              <a:rPr lang="en-US" dirty="0" smtClean="0"/>
              <a:t>Any algorithm satisfying differential privacy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Answer: “For majority of nodes in the network, recommendations must either be inaccurate or violate differential privacy!”</a:t>
            </a:r>
          </a:p>
          <a:p>
            <a:pPr lvl="1"/>
            <a:r>
              <a:rPr lang="en-US" dirty="0" smtClean="0"/>
              <a:t>Maybe this is a “bad idea”</a:t>
            </a:r>
          </a:p>
          <a:p>
            <a:pPr lvl="1"/>
            <a:r>
              <a:rPr lang="en-US" dirty="0" smtClean="0"/>
              <a:t>Or, Maybe </a:t>
            </a:r>
            <a:r>
              <a:rPr lang="en-US" b="1" dirty="0" smtClean="0"/>
              <a:t>differential privacy is too strong a privacy definition to shoot for</a:t>
            </a:r>
            <a:r>
              <a:rPr lang="en-US" dirty="0" smtClean="0"/>
              <a:t>.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Social Advertising … privacy problem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r="51519" b="49439"/>
          <a:stretch>
            <a:fillRect/>
          </a:stretch>
        </p:blipFill>
        <p:spPr bwMode="auto">
          <a:xfrm>
            <a:off x="5715000" y="4778187"/>
            <a:ext cx="2743200" cy="860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ular Callout 5"/>
          <p:cNvSpPr/>
          <p:nvPr/>
        </p:nvSpPr>
        <p:spPr>
          <a:xfrm>
            <a:off x="5105400" y="2263587"/>
            <a:ext cx="3505200" cy="1066800"/>
          </a:xfrm>
          <a:prstGeom prst="wedgeRectCallout">
            <a:avLst>
              <a:gd name="adj1" fmla="val -28979"/>
              <a:gd name="adj2" fmla="val 119761"/>
            </a:avLst>
          </a:prstGeom>
          <a:solidFill>
            <a:srgbClr val="006600">
              <a:alpha val="69804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Fact that “Betty” liked “</a:t>
            </a:r>
            <a:r>
              <a:rPr lang="en-US" sz="2000" dirty="0" err="1" smtClean="0"/>
              <a:t>VistaPrint</a:t>
            </a:r>
            <a:r>
              <a:rPr lang="en-US" sz="2000" dirty="0" smtClean="0"/>
              <a:t>” is leaked to “Alice”</a:t>
            </a:r>
            <a:endParaRPr lang="en-US" sz="20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792522"/>
            <a:ext cx="14192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177987"/>
            <a:ext cx="82457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Arrow Connector 9"/>
          <p:cNvCxnSpPr>
            <a:stCxn id="8" idx="3"/>
            <a:endCxn id="9" idx="1"/>
          </p:cNvCxnSpPr>
          <p:nvPr/>
        </p:nvCxnSpPr>
        <p:spPr>
          <a:xfrm>
            <a:off x="2638425" y="3645010"/>
            <a:ext cx="1476375" cy="28277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76400" y="4621322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Alice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1000" y="416858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Betty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20" name="Straight Arrow Connector 19"/>
          <p:cNvCxnSpPr>
            <a:stCxn id="9" idx="3"/>
            <a:endCxn id="2050" idx="0"/>
          </p:cNvCxnSpPr>
          <p:nvPr/>
        </p:nvCxnSpPr>
        <p:spPr>
          <a:xfrm>
            <a:off x="4939378" y="3673287"/>
            <a:ext cx="2147222" cy="1104900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hape 23"/>
          <p:cNvCxnSpPr>
            <a:stCxn id="2050" idx="2"/>
            <a:endCxn id="11" idx="2"/>
          </p:cNvCxnSpPr>
          <p:nvPr/>
        </p:nvCxnSpPr>
        <p:spPr>
          <a:xfrm rot="5400000" flipH="1">
            <a:off x="4313144" y="2865343"/>
            <a:ext cx="555812" cy="4991100"/>
          </a:xfrm>
          <a:prstGeom prst="curvedConnector3">
            <a:avLst>
              <a:gd name="adj1" fmla="val -115909"/>
            </a:avLst>
          </a:prstGeom>
          <a:ln w="38100">
            <a:solidFill>
              <a:srgbClr val="006600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Content Placeholder 6"/>
          <p:cNvSpPr txBox="1">
            <a:spLocks/>
          </p:cNvSpPr>
          <p:nvPr/>
        </p:nvSpPr>
        <p:spPr>
          <a:xfrm>
            <a:off x="152400" y="1066800"/>
            <a:ext cx="8763000" cy="990599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the items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(products/people) liked by Alice’s friends are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recommendations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Alice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Social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Answer: “For majority of nodes in the network, recommendations must either be inaccurate or violate differential privacy!”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Maybe this is a “bad idea”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Or, Maybe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differential privacy is too strong a privacy definition to shoot for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</a:p>
          <a:p>
            <a:endParaRPr lang="en-US" dirty="0" smtClean="0"/>
          </a:p>
          <a:p>
            <a:r>
              <a:rPr lang="en-US" dirty="0" smtClean="0"/>
              <a:t>Open Question: “What is the minimum amount of personal information that a user must be willing to disclose in order to get personalized recommendations?”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Social Advertising … privacy problem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r="51519" b="49439"/>
          <a:stretch>
            <a:fillRect/>
          </a:stretch>
        </p:blipFill>
        <p:spPr bwMode="auto">
          <a:xfrm>
            <a:off x="6019800" y="3429000"/>
            <a:ext cx="2743200" cy="860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792522"/>
            <a:ext cx="14192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177987"/>
            <a:ext cx="82457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Arrow Connector 9"/>
          <p:cNvCxnSpPr>
            <a:stCxn id="8" idx="3"/>
            <a:endCxn id="9" idx="1"/>
          </p:cNvCxnSpPr>
          <p:nvPr/>
        </p:nvCxnSpPr>
        <p:spPr>
          <a:xfrm>
            <a:off x="2638425" y="3645010"/>
            <a:ext cx="1476375" cy="28277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76400" y="4621322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Alice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1000" y="416858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Betty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20" name="Straight Arrow Connector 19"/>
          <p:cNvCxnSpPr>
            <a:stCxn id="9" idx="3"/>
            <a:endCxn id="2050" idx="1"/>
          </p:cNvCxnSpPr>
          <p:nvPr/>
        </p:nvCxnSpPr>
        <p:spPr>
          <a:xfrm>
            <a:off x="4939378" y="3673287"/>
            <a:ext cx="1080422" cy="186019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hape 23"/>
          <p:cNvCxnSpPr>
            <a:endCxn id="11" idx="2"/>
          </p:cNvCxnSpPr>
          <p:nvPr/>
        </p:nvCxnSpPr>
        <p:spPr>
          <a:xfrm rot="10800000">
            <a:off x="2095500" y="5082988"/>
            <a:ext cx="3543300" cy="936813"/>
          </a:xfrm>
          <a:prstGeom prst="curvedConnector2">
            <a:avLst/>
          </a:prstGeom>
          <a:ln w="38100">
            <a:solidFill>
              <a:srgbClr val="006600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Content Placeholder 6"/>
          <p:cNvSpPr txBox="1">
            <a:spLocks/>
          </p:cNvSpPr>
          <p:nvPr/>
        </p:nvSpPr>
        <p:spPr>
          <a:xfrm>
            <a:off x="152400" y="1066800"/>
            <a:ext cx="8763000" cy="990599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Recommending irrelevant items some times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improves privacy, but reduces accuracy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5023082"/>
            <a:ext cx="1048131" cy="1530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Left Brace 21"/>
          <p:cNvSpPr/>
          <p:nvPr/>
        </p:nvSpPr>
        <p:spPr>
          <a:xfrm>
            <a:off x="5562600" y="3276600"/>
            <a:ext cx="762000" cy="32766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6200" y="0"/>
            <a:ext cx="87630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Social Advertising Privacy problem</a:t>
            </a:r>
            <a:endParaRPr lang="en-US" sz="4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905000" y="1905000"/>
            <a:ext cx="5029200" cy="2148840"/>
            <a:chOff x="685800" y="2895600"/>
            <a:chExt cx="8382000" cy="3581400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0" y="2895600"/>
              <a:ext cx="1419225" cy="1704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477000" y="5486400"/>
              <a:ext cx="824578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20000" y="3810000"/>
              <a:ext cx="824578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" name="Straight Arrow Connector 9"/>
            <p:cNvCxnSpPr>
              <a:stCxn id="7" idx="2"/>
            </p:cNvCxnSpPr>
            <p:nvPr/>
          </p:nvCxnSpPr>
          <p:spPr>
            <a:xfrm rot="5400000" flipH="1">
              <a:off x="2680263" y="2761226"/>
              <a:ext cx="333375" cy="3345324"/>
            </a:xfrm>
            <a:prstGeom prst="straightConnector1">
              <a:avLst/>
            </a:prstGeom>
            <a:ln w="571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7" idx="2"/>
            </p:cNvCxnSpPr>
            <p:nvPr/>
          </p:nvCxnSpPr>
          <p:spPr>
            <a:xfrm rot="5400000">
              <a:off x="3242239" y="4209025"/>
              <a:ext cx="885825" cy="1668924"/>
            </a:xfrm>
            <a:prstGeom prst="straightConnector1">
              <a:avLst/>
            </a:prstGeom>
            <a:ln w="571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7" idx="2"/>
              <a:endCxn id="8" idx="0"/>
            </p:cNvCxnSpPr>
            <p:nvPr/>
          </p:nvCxnSpPr>
          <p:spPr>
            <a:xfrm rot="16200000" flipH="1">
              <a:off x="5261539" y="3858649"/>
              <a:ext cx="885825" cy="2369676"/>
            </a:xfrm>
            <a:prstGeom prst="straightConnector1">
              <a:avLst/>
            </a:prstGeom>
            <a:ln w="571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7" idx="2"/>
              <a:endCxn id="9" idx="0"/>
            </p:cNvCxnSpPr>
            <p:nvPr/>
          </p:nvCxnSpPr>
          <p:spPr>
            <a:xfrm rot="5400000" flipH="1" flipV="1">
              <a:off x="5880663" y="2448950"/>
              <a:ext cx="790575" cy="3512676"/>
            </a:xfrm>
            <a:prstGeom prst="straightConnector1">
              <a:avLst/>
            </a:prstGeom>
            <a:ln w="571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267200" y="4724400"/>
              <a:ext cx="1371600" cy="6668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prstClr val="black"/>
                  </a:solidFill>
                </a:rPr>
                <a:t>Alice</a:t>
              </a:r>
              <a:endParaRPr lang="en-US" sz="1600" b="1" dirty="0">
                <a:solidFill>
                  <a:prstClr val="black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620000" y="4724400"/>
              <a:ext cx="1447800" cy="6668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prstClr val="black"/>
                  </a:solidFill>
                </a:rPr>
                <a:t>Betty</a:t>
              </a:r>
              <a:endParaRPr lang="en-US" sz="1600" b="1" dirty="0">
                <a:solidFill>
                  <a:prstClr val="black"/>
                </a:solidFill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90800" y="5486400"/>
              <a:ext cx="824578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5800" y="4419600"/>
              <a:ext cx="824578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4" name="TextBox 23"/>
          <p:cNvSpPr txBox="1"/>
          <p:nvPr/>
        </p:nvSpPr>
        <p:spPr>
          <a:xfrm>
            <a:off x="2057400" y="1290935"/>
            <a:ext cx="4267200" cy="461665"/>
          </a:xfrm>
          <a:prstGeom prst="rect">
            <a:avLst/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</a:rPr>
              <a:t>Alice is recommended ‘X’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" y="4724400"/>
            <a:ext cx="7010400" cy="1200329"/>
          </a:xfrm>
          <a:prstGeom prst="rect">
            <a:avLst/>
          </a:prstGeom>
          <a:solidFill>
            <a:srgbClr val="BEECB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</a:rPr>
              <a:t>Can we provide </a:t>
            </a:r>
            <a:r>
              <a:rPr lang="en-US" sz="2400" i="1" dirty="0" smtClean="0">
                <a:solidFill>
                  <a:prstClr val="black"/>
                </a:solidFill>
              </a:rPr>
              <a:t>accurate</a:t>
            </a:r>
            <a:r>
              <a:rPr lang="en-US" sz="2400" dirty="0" smtClean="0">
                <a:solidFill>
                  <a:prstClr val="black"/>
                </a:solidFill>
              </a:rPr>
              <a:t> recommendations to </a:t>
            </a:r>
            <a:r>
              <a:rPr lang="en-US" sz="2400" dirty="0" smtClean="0">
                <a:solidFill>
                  <a:prstClr val="black"/>
                </a:solidFill>
              </a:rPr>
              <a:t>Alice based on the social network, while </a:t>
            </a:r>
            <a:r>
              <a:rPr lang="en-US" sz="2400" dirty="0" smtClean="0">
                <a:solidFill>
                  <a:prstClr val="black"/>
                </a:solidFill>
              </a:rPr>
              <a:t>ensuring that </a:t>
            </a:r>
            <a:br>
              <a:rPr lang="en-US" sz="2400" dirty="0" smtClean="0">
                <a:solidFill>
                  <a:prstClr val="black"/>
                </a:solidFill>
              </a:rPr>
            </a:br>
            <a:r>
              <a:rPr lang="en-US" sz="2400" dirty="0" smtClean="0">
                <a:solidFill>
                  <a:prstClr val="black"/>
                </a:solidFill>
              </a:rPr>
              <a:t>Alice </a:t>
            </a:r>
            <a:r>
              <a:rPr lang="en-US" sz="2400" i="1" dirty="0" smtClean="0">
                <a:solidFill>
                  <a:prstClr val="black"/>
                </a:solidFill>
              </a:rPr>
              <a:t>cannot</a:t>
            </a:r>
            <a:r>
              <a:rPr lang="en-US" sz="2400" dirty="0" smtClean="0">
                <a:solidFill>
                  <a:prstClr val="black"/>
                </a:solidFill>
              </a:rPr>
              <a:t> deduce that Betty likes ‘X’ ?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Formal social recommendations </a:t>
            </a:r>
            <a:r>
              <a:rPr lang="en-US" dirty="0" smtClean="0">
                <a:solidFill>
                  <a:srgbClr val="FF0000"/>
                </a:solidFill>
              </a:rPr>
              <a:t>problem</a:t>
            </a:r>
          </a:p>
          <a:p>
            <a:pPr lvl="1"/>
            <a:r>
              <a:rPr lang="en-US" dirty="0" smtClean="0"/>
              <a:t>Privacy </a:t>
            </a:r>
            <a:r>
              <a:rPr lang="en-US" dirty="0" smtClean="0"/>
              <a:t>for social </a:t>
            </a:r>
            <a:r>
              <a:rPr lang="en-US" dirty="0" smtClean="0"/>
              <a:t>recommendations</a:t>
            </a:r>
          </a:p>
          <a:p>
            <a:pPr lvl="1"/>
            <a:r>
              <a:rPr lang="en-US" dirty="0" smtClean="0"/>
              <a:t>Accuracy of social recommendations</a:t>
            </a:r>
          </a:p>
          <a:p>
            <a:pPr lvl="1"/>
            <a:r>
              <a:rPr lang="en-US" dirty="0" smtClean="0"/>
              <a:t>Example private algorithm and its accuracy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Privacy-Accuracy trade-off </a:t>
            </a:r>
            <a:endParaRPr lang="en-US" dirty="0" smtClean="0"/>
          </a:p>
          <a:p>
            <a:pPr lvl="1"/>
            <a:r>
              <a:rPr lang="en-US" dirty="0" smtClean="0"/>
              <a:t>Properties satisfied by a general algorithm</a:t>
            </a:r>
          </a:p>
          <a:p>
            <a:pPr lvl="1"/>
            <a:r>
              <a:rPr lang="en-US" dirty="0" smtClean="0"/>
              <a:t>Theoretical </a:t>
            </a:r>
            <a:r>
              <a:rPr lang="en-US" dirty="0" smtClean="0"/>
              <a:t>bound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set of </a:t>
            </a:r>
            <a:r>
              <a:rPr lang="en-US" b="1" dirty="0" smtClean="0"/>
              <a:t>agents</a:t>
            </a:r>
            <a:endParaRPr lang="en-US" dirty="0" smtClean="0"/>
          </a:p>
          <a:p>
            <a:pPr lvl="1"/>
            <a:r>
              <a:rPr lang="en-US" dirty="0" smtClean="0"/>
              <a:t>Yahoo/</a:t>
            </a:r>
            <a:r>
              <a:rPr lang="en-US" dirty="0" err="1" smtClean="0"/>
              <a:t>Facebook</a:t>
            </a:r>
            <a:r>
              <a:rPr lang="en-US" dirty="0" smtClean="0"/>
              <a:t> users, medical patients </a:t>
            </a:r>
          </a:p>
          <a:p>
            <a:r>
              <a:rPr lang="en-US" dirty="0" smtClean="0"/>
              <a:t>A set of </a:t>
            </a:r>
            <a:r>
              <a:rPr lang="en-US" b="1" dirty="0" smtClean="0"/>
              <a:t>recommended items</a:t>
            </a:r>
          </a:p>
          <a:p>
            <a:pPr lvl="1"/>
            <a:r>
              <a:rPr lang="en-US" dirty="0" smtClean="0"/>
              <a:t>Other users (friends) , advertisements, products (drugs)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network of edges </a:t>
            </a:r>
            <a:r>
              <a:rPr lang="en-US" dirty="0" smtClean="0"/>
              <a:t>connecting the agents, items</a:t>
            </a:r>
          </a:p>
          <a:p>
            <a:pPr lvl="1"/>
            <a:r>
              <a:rPr lang="en-US" dirty="0" smtClean="0"/>
              <a:t>Social network, patient-doctor and patient-drug history</a:t>
            </a:r>
          </a:p>
          <a:p>
            <a:endParaRPr lang="en-US" b="1" dirty="0" smtClean="0"/>
          </a:p>
          <a:p>
            <a:r>
              <a:rPr lang="en-US" b="1" dirty="0" smtClean="0"/>
              <a:t>Problem: </a:t>
            </a:r>
          </a:p>
          <a:p>
            <a:pPr lvl="1"/>
            <a:r>
              <a:rPr lang="en-US" b="1" dirty="0" smtClean="0"/>
              <a:t>Recommend a new item </a:t>
            </a:r>
            <a:r>
              <a:rPr lang="en-US" b="1" i="1" dirty="0" err="1" smtClean="0"/>
              <a:t>i</a:t>
            </a:r>
            <a:r>
              <a:rPr lang="en-US" b="1" dirty="0" smtClean="0"/>
              <a:t> to agent </a:t>
            </a:r>
            <a:r>
              <a:rPr lang="en-US" b="1" i="1" dirty="0" smtClean="0"/>
              <a:t>a </a:t>
            </a:r>
            <a:r>
              <a:rPr lang="en-US" b="1" dirty="0" smtClean="0"/>
              <a:t>based on the network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Recommendations(this talk)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set of </a:t>
            </a:r>
            <a:r>
              <a:rPr lang="en-US" b="1" dirty="0" smtClean="0"/>
              <a:t>agents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Yahoo/</a:t>
            </a:r>
            <a:r>
              <a:rPr lang="en-US" b="1" dirty="0" err="1" smtClean="0">
                <a:solidFill>
                  <a:srgbClr val="FF0000"/>
                </a:solidFill>
              </a:rPr>
              <a:t>Facebook</a:t>
            </a:r>
            <a:r>
              <a:rPr lang="en-US" b="1" dirty="0" smtClean="0">
                <a:solidFill>
                  <a:srgbClr val="FF0000"/>
                </a:solidFill>
              </a:rPr>
              <a:t> users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, medical patients </a:t>
            </a:r>
          </a:p>
          <a:p>
            <a:r>
              <a:rPr lang="en-US" dirty="0" smtClean="0"/>
              <a:t>A set of </a:t>
            </a:r>
            <a:r>
              <a:rPr lang="en-US" b="1" dirty="0" smtClean="0"/>
              <a:t>recommended items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Other users (friends)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, advertisements, products (drugs)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network of edges </a:t>
            </a:r>
            <a:r>
              <a:rPr lang="en-US" dirty="0" smtClean="0"/>
              <a:t>connecting the agents, items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Social network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, patient-doctor and patient-drug history</a:t>
            </a:r>
          </a:p>
          <a:p>
            <a:endParaRPr lang="en-US" b="1" dirty="0" smtClean="0"/>
          </a:p>
          <a:p>
            <a:r>
              <a:rPr lang="en-US" b="1" dirty="0" smtClean="0"/>
              <a:t>Problem: </a:t>
            </a:r>
          </a:p>
          <a:p>
            <a:pPr lvl="1"/>
            <a:r>
              <a:rPr lang="en-US" b="1" dirty="0" smtClean="0"/>
              <a:t>Recommend a new </a:t>
            </a:r>
            <a:r>
              <a:rPr lang="en-US" b="1" dirty="0" smtClean="0">
                <a:solidFill>
                  <a:srgbClr val="FF0000"/>
                </a:solidFill>
              </a:rPr>
              <a:t>friend </a:t>
            </a:r>
            <a:r>
              <a:rPr lang="en-US" b="1" i="1" dirty="0" err="1" smtClean="0"/>
              <a:t>i</a:t>
            </a:r>
            <a:r>
              <a:rPr lang="en-US" b="1" dirty="0" smtClean="0"/>
              <a:t> to </a:t>
            </a:r>
            <a:r>
              <a:rPr lang="en-US" b="1" dirty="0" smtClean="0">
                <a:solidFill>
                  <a:srgbClr val="FF0000"/>
                </a:solidFill>
              </a:rPr>
              <a:t>target user </a:t>
            </a:r>
            <a:r>
              <a:rPr lang="en-US" b="1" i="1" dirty="0" smtClean="0"/>
              <a:t>a </a:t>
            </a:r>
            <a:r>
              <a:rPr lang="en-US" b="1" dirty="0" smtClean="0"/>
              <a:t>based on the </a:t>
            </a:r>
            <a:r>
              <a:rPr lang="en-US" b="1" dirty="0" smtClean="0">
                <a:solidFill>
                  <a:srgbClr val="FF0000"/>
                </a:solidFill>
              </a:rPr>
              <a:t>social network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1742</Words>
  <Application>Microsoft Office PowerPoint</Application>
  <PresentationFormat>On-screen Show (4:3)</PresentationFormat>
  <Paragraphs>398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1_Office Theme</vt:lpstr>
      <vt:lpstr>Personalized Social Recommendations  – Accurate or Private?</vt:lpstr>
      <vt:lpstr>Social Advertising</vt:lpstr>
      <vt:lpstr>Social Advertising … in real world</vt:lpstr>
      <vt:lpstr>Social Advertising … privacy problem</vt:lpstr>
      <vt:lpstr>Social Advertising … privacy problem</vt:lpstr>
      <vt:lpstr>Social Advertising Privacy problem</vt:lpstr>
      <vt:lpstr>Outline of this talk</vt:lpstr>
      <vt:lpstr>Social Recommendations</vt:lpstr>
      <vt:lpstr>Social Recommendations(this talk)</vt:lpstr>
      <vt:lpstr>Social Recommendations</vt:lpstr>
      <vt:lpstr>Non-Private Recommendation Algorithm</vt:lpstr>
      <vt:lpstr>Example: Common Neighbors Utility</vt:lpstr>
      <vt:lpstr>Outline of this talk</vt:lpstr>
      <vt:lpstr>Differential Privacy</vt:lpstr>
      <vt:lpstr>Privacy for Social Recommendations</vt:lpstr>
      <vt:lpstr>Outline of this talk</vt:lpstr>
      <vt:lpstr>Measuring loss in utility due to privacy </vt:lpstr>
      <vt:lpstr>Outline of this talk</vt:lpstr>
      <vt:lpstr>Algorithms for Differential Privacy</vt:lpstr>
      <vt:lpstr>Privacy Preserving Recommendations</vt:lpstr>
      <vt:lpstr>Accuracy of Exponential Mechanism + Common Neighbors Utility</vt:lpstr>
      <vt:lpstr>Accuracy of Exponential Mechanism + Common Neighbors Utility</vt:lpstr>
      <vt:lpstr>Can we do better?</vt:lpstr>
      <vt:lpstr>Outline of this talk</vt:lpstr>
      <vt:lpstr>Axioms on Utility Functions</vt:lpstr>
      <vt:lpstr>Axioms on Utility Functions</vt:lpstr>
      <vt:lpstr>Outline of this talk</vt:lpstr>
      <vt:lpstr>Accuracy-Privacy Tradeoff</vt:lpstr>
      <vt:lpstr>Implications of Accuracy-Privacy Tradeoff</vt:lpstr>
      <vt:lpstr>Implications of Accuracy-Privacy Tradeoff</vt:lpstr>
      <vt:lpstr>Takeaway …</vt:lpstr>
      <vt:lpstr>Intuition behind main result</vt:lpstr>
      <vt:lpstr>Intuition behind main result</vt:lpstr>
      <vt:lpstr>Intuition behind main result</vt:lpstr>
      <vt:lpstr>Using Exchangeability</vt:lpstr>
      <vt:lpstr>Using Exchangeability</vt:lpstr>
      <vt:lpstr>Using Exchangeability</vt:lpstr>
      <vt:lpstr>Final Act: Using Concentration</vt:lpstr>
      <vt:lpstr>Summary of Social Recommendations</vt:lpstr>
      <vt:lpstr>Summary of Social Recommendations</vt:lpstr>
      <vt:lpstr>Thank you 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Personalized Social Recommendations  – Good or Private?</dc:title>
  <dc:creator/>
  <cp:lastModifiedBy>Ashwin Machanavajjhala</cp:lastModifiedBy>
  <cp:revision>31</cp:revision>
  <dcterms:created xsi:type="dcterms:W3CDTF">2006-08-16T00:00:00Z</dcterms:created>
  <dcterms:modified xsi:type="dcterms:W3CDTF">2011-09-01T17:27:29Z</dcterms:modified>
</cp:coreProperties>
</file>