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63" r:id="rId4"/>
    <p:sldId id="262" r:id="rId5"/>
    <p:sldId id="261" r:id="rId6"/>
    <p:sldId id="258" r:id="rId7"/>
    <p:sldId id="289" r:id="rId8"/>
    <p:sldId id="290" r:id="rId9"/>
    <p:sldId id="259" r:id="rId10"/>
    <p:sldId id="260" r:id="rId11"/>
    <p:sldId id="266" r:id="rId12"/>
    <p:sldId id="265" r:id="rId13"/>
    <p:sldId id="273" r:id="rId14"/>
    <p:sldId id="267" r:id="rId15"/>
    <p:sldId id="268" r:id="rId16"/>
    <p:sldId id="275" r:id="rId17"/>
    <p:sldId id="274" r:id="rId18"/>
    <p:sldId id="292" r:id="rId19"/>
    <p:sldId id="278" r:id="rId20"/>
    <p:sldId id="279" r:id="rId21"/>
    <p:sldId id="283" r:id="rId22"/>
    <p:sldId id="284" r:id="rId23"/>
    <p:sldId id="285" r:id="rId24"/>
    <p:sldId id="287" r:id="rId25"/>
    <p:sldId id="288" r:id="rId26"/>
    <p:sldId id="286" r:id="rId27"/>
    <p:sldId id="291" r:id="rId28"/>
    <p:sldId id="281" r:id="rId29"/>
    <p:sldId id="282" r:id="rId30"/>
    <p:sldId id="264" r:id="rId31"/>
    <p:sldId id="276" r:id="rId32"/>
    <p:sldId id="270" r:id="rId33"/>
    <p:sldId id="271" r:id="rId34"/>
    <p:sldId id="269" r:id="rId35"/>
    <p:sldId id="272" r:id="rId36"/>
    <p:sldId id="277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988" autoAdjust="0"/>
  </p:normalViewPr>
  <p:slideViewPr>
    <p:cSldViewPr>
      <p:cViewPr varScale="1">
        <p:scale>
          <a:sx n="44" d="100"/>
          <a:sy n="4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161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5EF0B1-EFD3-429D-804C-9E5F5DA51A24}" type="datetimeFigureOut">
              <a:rPr lang="en-US" smtClean="0"/>
              <a:pPr/>
              <a:t>8/31/2011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4B060-3BA8-4CE5-BDED-592715A83E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0016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timeseries</a:t>
            </a:r>
            <a:r>
              <a:rPr lang="en-US" baseline="0" dirty="0" smtClean="0"/>
              <a:t> is partitioned into segments and each segment is approximated by a linear function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54B060-3BA8-4CE5-BDED-592715A83EE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6594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the dissemination system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model agnostic, we need to dene a generic public interface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 the dissemination system can access. This interface,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will provide the system with the necessary information to</a:t>
            </a:r>
          </a:p>
          <a:p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eectively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route the models and at the same time hide any</a:t>
            </a:r>
          </a:p>
          <a:p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specic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internal mechanisms of the individual models.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54B060-3BA8-4CE5-BDED-592715A83EE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3152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0637-FAFA-4E0F-A2E4-CD5A4D1232FE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1522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015CE-38A8-4552-93C7-0B2F5D8EAFAD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825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1EFF-6753-403E-9B15-F7E94C93C629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3168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A2DE3-23AD-4B85-8DE7-B6BADD458EC2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8282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A6E8-BB28-429A-9037-39426A188715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8103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7D827-0F14-4924-B50D-568F1E0B0DDC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1248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7ECA9-E9DE-4227-915B-96605D39A640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1380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997D5-4D77-4471-8D25-82717B12A5F2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3082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8A7A4-44DB-4FAF-851A-C02BBC7E1244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8810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501-4509-43E6-A828-201D24340CBB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654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4CC8D-784F-46B1-B89B-48355E8BB901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115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3BD30-403E-404C-9EE3-FB038194FC62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A584D-F368-4C97-8CF3-74609808C4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9374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Dissemination of Models Over Time-Varying Data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 smtClean="0"/>
              <a:t>Zografoula</a:t>
            </a:r>
            <a:r>
              <a:rPr lang="en-US" dirty="0" smtClean="0"/>
              <a:t> </a:t>
            </a:r>
            <a:r>
              <a:rPr lang="en-US" dirty="0" err="1" smtClean="0"/>
              <a:t>Vagena</a:t>
            </a:r>
            <a:endParaRPr lang="en-US" dirty="0" smtClean="0"/>
          </a:p>
          <a:p>
            <a:r>
              <a:rPr lang="en-US" dirty="0" smtClean="0"/>
              <a:t>Rice University</a:t>
            </a:r>
          </a:p>
          <a:p>
            <a:pPr algn="r"/>
            <a:r>
              <a:rPr lang="en-US" dirty="0" smtClean="0"/>
              <a:t>Joint work with:</a:t>
            </a:r>
          </a:p>
          <a:p>
            <a:pPr algn="r"/>
            <a:r>
              <a:rPr lang="en-US" dirty="0" err="1" smtClean="0"/>
              <a:t>Yongluan</a:t>
            </a:r>
            <a:r>
              <a:rPr lang="en-US" dirty="0" smtClean="0"/>
              <a:t> Zhou</a:t>
            </a:r>
          </a:p>
          <a:p>
            <a:pPr algn="r"/>
            <a:r>
              <a:rPr lang="en-US" dirty="0" smtClean="0"/>
              <a:t>Jonas </a:t>
            </a:r>
            <a:r>
              <a:rPr lang="en-US" dirty="0" err="1" smtClean="0"/>
              <a:t>Haustad</a:t>
            </a:r>
            <a:endParaRPr lang="en-US" dirty="0" smtClean="0"/>
          </a:p>
          <a:p>
            <a:pPr algn="r"/>
            <a:r>
              <a:rPr lang="en-US" dirty="0" smtClean="0"/>
              <a:t>University of Southern Denmark</a:t>
            </a:r>
            <a:endParaRPr lang="en-US" dirty="0" smtClean="0"/>
          </a:p>
          <a:p>
            <a:pPr algn="r"/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D0AA4-30CF-4B51-8C96-17124FE4B14A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816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Our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u="sng" dirty="0" smtClean="0"/>
              <a:t>Disseminate the models</a:t>
            </a:r>
          </a:p>
          <a:p>
            <a:pPr marL="0" indent="0" algn="ctr">
              <a:buNone/>
            </a:pPr>
            <a:endParaRPr lang="en-US" u="sng" dirty="0" smtClean="0"/>
          </a:p>
          <a:p>
            <a:r>
              <a:rPr lang="en-US" dirty="0" smtClean="0"/>
              <a:t>Formal problem formulation</a:t>
            </a:r>
          </a:p>
          <a:p>
            <a:r>
              <a:rPr lang="en-US" dirty="0" smtClean="0"/>
              <a:t>Design of a model agnostic dissemination framework</a:t>
            </a:r>
          </a:p>
          <a:p>
            <a:r>
              <a:rPr lang="en-US" dirty="0" smtClean="0"/>
              <a:t>Novel model construction/routing algorithms</a:t>
            </a:r>
          </a:p>
          <a:p>
            <a:pPr lvl="1"/>
            <a:r>
              <a:rPr lang="en-US" dirty="0" smtClean="0"/>
              <a:t>Enable model sharing to reduce bandwidth constraints</a:t>
            </a:r>
          </a:p>
          <a:p>
            <a:pPr lvl="1"/>
            <a:r>
              <a:rPr lang="en-US" dirty="0" smtClean="0"/>
              <a:t>Leverage dissemination infrastructure to </a:t>
            </a:r>
          </a:p>
          <a:p>
            <a:r>
              <a:rPr lang="en-US" dirty="0" smtClean="0"/>
              <a:t>Empirical evaluation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B039-59B8-49C3-9B6F-E2047EDCC11F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807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Problem formulation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Given an infinite, numerical </a:t>
            </a:r>
            <a:r>
              <a:rPr lang="en-US" dirty="0" err="1" smtClean="0"/>
              <a:t>timeseries</a:t>
            </a:r>
            <a:r>
              <a:rPr lang="en-US" dirty="0" smtClean="0"/>
              <a:t> T:</a:t>
            </a:r>
          </a:p>
          <a:p>
            <a:pPr marL="0" indent="0" algn="ctr">
              <a:buNone/>
            </a:pPr>
            <a:r>
              <a:rPr lang="en-US" dirty="0" smtClean="0"/>
              <a:t>… x</a:t>
            </a:r>
            <a:r>
              <a:rPr lang="en-US" baseline="-25000" dirty="0" smtClean="0"/>
              <a:t>i</a:t>
            </a:r>
            <a:r>
              <a:rPr lang="en-US" dirty="0" smtClean="0"/>
              <a:t>, x</a:t>
            </a:r>
            <a:r>
              <a:rPr lang="en-US" baseline="-25000" dirty="0" smtClean="0"/>
              <a:t>i + 1</a:t>
            </a:r>
            <a:r>
              <a:rPr lang="en-US" dirty="0" smtClean="0"/>
              <a:t>, x</a:t>
            </a:r>
            <a:r>
              <a:rPr lang="en-US" baseline="-25000" dirty="0" smtClean="0"/>
              <a:t>i + 2</a:t>
            </a:r>
            <a:r>
              <a:rPr lang="en-US" dirty="0" smtClean="0"/>
              <a:t>, …, x</a:t>
            </a:r>
            <a:r>
              <a:rPr lang="en-US" baseline="-25000" dirty="0" smtClean="0"/>
              <a:t>i + N</a:t>
            </a:r>
            <a:r>
              <a:rPr lang="en-US" dirty="0" smtClean="0"/>
              <a:t>….</a:t>
            </a:r>
          </a:p>
          <a:p>
            <a:pPr marL="0" indent="0" algn="ctr">
              <a:buNone/>
            </a:pPr>
            <a:r>
              <a:rPr lang="en-US" dirty="0" smtClean="0"/>
              <a:t>K end users; each one requests a model over a specific snapshot T[</a:t>
            </a:r>
            <a:r>
              <a:rPr lang="en-US" dirty="0" err="1" smtClean="0"/>
              <a:t>p:q</a:t>
            </a:r>
            <a:r>
              <a:rPr lang="en-US" dirty="0" smtClean="0"/>
              <a:t>]</a:t>
            </a:r>
          </a:p>
          <a:p>
            <a:pPr marL="0" indent="0" algn="ctr">
              <a:buNone/>
            </a:pPr>
            <a:r>
              <a:rPr lang="en-US" dirty="0" err="1" smtClean="0"/>
              <a:t>x</a:t>
            </a:r>
            <a:r>
              <a:rPr lang="en-US" baseline="-25000" dirty="0" err="1"/>
              <a:t>p</a:t>
            </a:r>
            <a:r>
              <a:rPr lang="en-US" dirty="0" smtClean="0"/>
              <a:t>,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p</a:t>
            </a:r>
            <a:r>
              <a:rPr lang="en-US" baseline="-25000" dirty="0" smtClean="0"/>
              <a:t> + 1</a:t>
            </a:r>
            <a:r>
              <a:rPr lang="en-US" dirty="0" smtClean="0"/>
              <a:t>,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p</a:t>
            </a:r>
            <a:r>
              <a:rPr lang="en-US" baseline="-25000" dirty="0" smtClean="0"/>
              <a:t> + 2</a:t>
            </a:r>
            <a:r>
              <a:rPr lang="en-US" dirty="0" smtClean="0"/>
              <a:t>, …,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q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Accuracy Requirements (</a:t>
            </a:r>
            <a:r>
              <a:rPr lang="en-US" dirty="0" err="1" smtClean="0"/>
              <a:t>ar</a:t>
            </a:r>
            <a:r>
              <a:rPr lang="en-US" dirty="0" smtClean="0"/>
              <a:t>) are specified for each model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B039-59B8-49C3-9B6F-E2047EDCC11F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705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Requested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62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Focus on piecewise linear approximations (PCA)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B039-59B8-49C3-9B6F-E2047EDCC11F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457450"/>
            <a:ext cx="6629400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47442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Measures for Accuracy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Direct value </a:t>
            </a:r>
            <a:r>
              <a:rPr lang="en-US" dirty="0" smtClean="0"/>
              <a:t>approximation, e.g.  ranges </a:t>
            </a:r>
            <a:r>
              <a:rPr lang="en-US" dirty="0"/>
              <a:t>of the </a:t>
            </a:r>
            <a:r>
              <a:rPr lang="en-US" dirty="0" smtClean="0"/>
              <a:t>form [v – </a:t>
            </a:r>
            <a:r>
              <a:rPr lang="el-GR" dirty="0" smtClean="0">
                <a:latin typeface="Calibri"/>
                <a:cs typeface="Calibri"/>
              </a:rPr>
              <a:t>ε</a:t>
            </a:r>
            <a:r>
              <a:rPr lang="en-US" dirty="0" smtClean="0"/>
              <a:t>, v </a:t>
            </a:r>
            <a:r>
              <a:rPr lang="en-US" dirty="0"/>
              <a:t>+ </a:t>
            </a:r>
            <a:r>
              <a:rPr lang="el-GR" dirty="0">
                <a:cs typeface="Calibri"/>
              </a:rPr>
              <a:t>ε</a:t>
            </a:r>
            <a:r>
              <a:rPr lang="en-US" dirty="0" smtClean="0"/>
              <a:t> ], etc.</a:t>
            </a:r>
            <a:endParaRPr lang="en-US" dirty="0"/>
          </a:p>
          <a:p>
            <a:r>
              <a:rPr lang="en-US" dirty="0" smtClean="0"/>
              <a:t>Cumulative </a:t>
            </a:r>
            <a:r>
              <a:rPr lang="en-US" dirty="0"/>
              <a:t>error measures, </a:t>
            </a:r>
            <a:r>
              <a:rPr lang="en-US" dirty="0" smtClean="0"/>
              <a:t>e.g. </a:t>
            </a:r>
            <a:r>
              <a:rPr lang="en-US" dirty="0"/>
              <a:t>mean </a:t>
            </a:r>
            <a:r>
              <a:rPr lang="en-US" dirty="0" smtClean="0"/>
              <a:t>square error</a:t>
            </a:r>
            <a:r>
              <a:rPr lang="en-US" dirty="0"/>
              <a:t>, distance </a:t>
            </a:r>
            <a:r>
              <a:rPr lang="en-US" dirty="0" smtClean="0"/>
              <a:t>metrics, etc.</a:t>
            </a:r>
          </a:p>
          <a:p>
            <a:r>
              <a:rPr lang="en-US" dirty="0" smtClean="0"/>
              <a:t>Probability-based </a:t>
            </a:r>
            <a:r>
              <a:rPr lang="en-US" dirty="0"/>
              <a:t>accuracy constraints, such as </a:t>
            </a:r>
            <a:r>
              <a:rPr lang="fr-FR" dirty="0" smtClean="0"/>
              <a:t>variance, standard </a:t>
            </a:r>
            <a:r>
              <a:rPr lang="fr-FR" dirty="0" err="1" smtClean="0"/>
              <a:t>deviation</a:t>
            </a:r>
            <a:r>
              <a:rPr lang="fr-FR" dirty="0" smtClean="0"/>
              <a:t>, </a:t>
            </a:r>
            <a:r>
              <a:rPr lang="fr-FR" dirty="0"/>
              <a:t>etc.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B039-59B8-49C3-9B6F-E2047EDCC11F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669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Dissemination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6200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Model dissemination nodes are structured into routing trees and communicate by exchanging messages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B039-59B8-49C3-9B6F-E2047EDCC11F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743200"/>
            <a:ext cx="5105400" cy="279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4548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Model public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Model parameters : number and schema</a:t>
            </a:r>
            <a:endParaRPr lang="en-US" dirty="0"/>
          </a:p>
          <a:p>
            <a:r>
              <a:rPr lang="en-US" dirty="0" smtClean="0"/>
              <a:t>Model accuracies and valid ranges </a:t>
            </a:r>
            <a:r>
              <a:rPr lang="en-US" baseline="30000" dirty="0" smtClean="0"/>
              <a:t>****</a:t>
            </a:r>
          </a:p>
          <a:p>
            <a:r>
              <a:rPr lang="en-US" dirty="0" smtClean="0"/>
              <a:t>Model generators</a:t>
            </a:r>
          </a:p>
          <a:p>
            <a:pPr lvl="1"/>
            <a:r>
              <a:rPr lang="en-US" dirty="0" smtClean="0"/>
              <a:t>Create models for T with given </a:t>
            </a:r>
            <a:r>
              <a:rPr lang="en-US" i="1" dirty="0" err="1" smtClean="0"/>
              <a:t>ar</a:t>
            </a:r>
            <a:endParaRPr lang="en-US" i="1" dirty="0" smtClean="0"/>
          </a:p>
          <a:p>
            <a:pPr lvl="1"/>
            <a:r>
              <a:rPr lang="en-US" dirty="0" smtClean="0"/>
              <a:t>Determine valid range of model m</a:t>
            </a:r>
            <a:r>
              <a:rPr lang="en-US" baseline="-25000" dirty="0" smtClean="0"/>
              <a:t>i</a:t>
            </a:r>
            <a:r>
              <a:rPr lang="en-US" dirty="0" smtClean="0"/>
              <a:t> for accuracy ar</a:t>
            </a:r>
            <a:r>
              <a:rPr lang="en-US" baseline="-25000" dirty="0" smtClean="0"/>
              <a:t>j</a:t>
            </a:r>
          </a:p>
          <a:p>
            <a:pPr lvl="1"/>
            <a:endParaRPr lang="en-US" baseline="-25000" dirty="0"/>
          </a:p>
          <a:p>
            <a:pPr marL="457200" lvl="1" indent="0" algn="ctr">
              <a:buNone/>
            </a:pPr>
            <a:r>
              <a:rPr lang="en-US" dirty="0"/>
              <a:t>Captures models presented as piece-wise functions,  one per </a:t>
            </a:r>
            <a:r>
              <a:rPr lang="en-US" dirty="0" err="1"/>
              <a:t>timeseries</a:t>
            </a:r>
            <a:r>
              <a:rPr lang="en-US" dirty="0"/>
              <a:t> segment</a:t>
            </a:r>
          </a:p>
          <a:p>
            <a:pPr lvl="1"/>
            <a:endParaRPr lang="en-US" baseline="-25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B039-59B8-49C3-9B6F-E2047EDCC11F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2957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Accuracies and Valid Ranges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997D5-4D77-4471-8D25-82717B12A5F2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200" y="1447800"/>
            <a:ext cx="7239000" cy="4462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72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Dissemination System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u="sng" dirty="0" smtClean="0">
                <a:solidFill>
                  <a:schemeClr val="bg1">
                    <a:lumMod val="75000"/>
                  </a:schemeClr>
                </a:solidFill>
              </a:rPr>
              <a:t>Decide which models to send to each user</a:t>
            </a:r>
          </a:p>
          <a:p>
            <a:pPr marL="0" indent="0" algn="ctr">
              <a:buNone/>
            </a:pPr>
            <a:endParaRPr lang="en-US" u="sng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800" dirty="0" smtClean="0"/>
              <a:t>Given a </a:t>
            </a:r>
            <a:r>
              <a:rPr lang="en-US" sz="2800" dirty="0"/>
              <a:t>set of models </a:t>
            </a:r>
            <a:r>
              <a:rPr lang="en-US" sz="2800" dirty="0" smtClean="0"/>
              <a:t>{m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,..m</a:t>
            </a:r>
            <a:r>
              <a:rPr lang="en-US" sz="2800" baseline="-25000" dirty="0" smtClean="0"/>
              <a:t>n</a:t>
            </a:r>
            <a:r>
              <a:rPr lang="en-US" sz="2800" dirty="0" smtClean="0"/>
              <a:t>} over T, the accuracy </a:t>
            </a:r>
            <a:r>
              <a:rPr lang="en-US" sz="2800" dirty="0"/>
              <a:t>requirement ar</a:t>
            </a:r>
            <a:r>
              <a:rPr lang="en-US" sz="2800" baseline="-25000" dirty="0"/>
              <a:t>k</a:t>
            </a:r>
            <a:r>
              <a:rPr lang="en-US" sz="2800" dirty="0"/>
              <a:t> of each data receiver, </a:t>
            </a:r>
            <a:r>
              <a:rPr lang="en-US" sz="2800" dirty="0" err="1"/>
              <a:t>n</a:t>
            </a:r>
            <a:r>
              <a:rPr lang="en-US" sz="2800" baseline="-25000" dirty="0" err="1"/>
              <a:t>k</a:t>
            </a:r>
            <a:r>
              <a:rPr lang="en-US" sz="2800" dirty="0" smtClean="0"/>
              <a:t>, </a:t>
            </a:r>
            <a:r>
              <a:rPr lang="en-US" sz="2800" dirty="0"/>
              <a:t>and </a:t>
            </a:r>
            <a:r>
              <a:rPr lang="en-US" sz="2800" dirty="0" smtClean="0"/>
              <a:t>the routing </a:t>
            </a:r>
            <a:r>
              <a:rPr lang="en-US" sz="2800" dirty="0"/>
              <a:t>structure of the overlay network, choose the set </a:t>
            </a:r>
            <a:r>
              <a:rPr lang="en-US" sz="2800" dirty="0" smtClean="0"/>
              <a:t>of models </a:t>
            </a:r>
            <a:r>
              <a:rPr lang="en-US" sz="2800" dirty="0"/>
              <a:t>M</a:t>
            </a:r>
            <a:r>
              <a:rPr lang="en-US" sz="2800" baseline="-25000" dirty="0"/>
              <a:t>k</a:t>
            </a:r>
            <a:r>
              <a:rPr lang="en-US" sz="2800" dirty="0"/>
              <a:t> that are applicable to </a:t>
            </a:r>
            <a:r>
              <a:rPr lang="en-US" sz="2800" dirty="0" err="1"/>
              <a:t>n</a:t>
            </a:r>
            <a:r>
              <a:rPr lang="en-US" sz="2800" baseline="-25000" dirty="0" err="1"/>
              <a:t>k</a:t>
            </a:r>
            <a:r>
              <a:rPr lang="en-US" sz="2800" dirty="0"/>
              <a:t>, such that the </a:t>
            </a:r>
            <a:r>
              <a:rPr lang="en-US" sz="2800" dirty="0" smtClean="0"/>
              <a:t>T </a:t>
            </a:r>
            <a:r>
              <a:rPr lang="en-US" sz="2800" dirty="0"/>
              <a:t>is </a:t>
            </a:r>
            <a:r>
              <a:rPr lang="en-US" sz="2800" dirty="0" smtClean="0"/>
              <a:t>totally </a:t>
            </a:r>
            <a:r>
              <a:rPr lang="en-US" sz="2800" dirty="0"/>
              <a:t>covered by the valid ranges of the models in M</a:t>
            </a:r>
            <a:r>
              <a:rPr lang="en-US" sz="2800" baseline="-25000" dirty="0"/>
              <a:t>k</a:t>
            </a:r>
            <a:r>
              <a:rPr lang="en-US" sz="2800" dirty="0"/>
              <a:t> </a:t>
            </a:r>
            <a:r>
              <a:rPr lang="en-US" sz="2800" dirty="0" smtClean="0"/>
              <a:t>and the </a:t>
            </a:r>
            <a:r>
              <a:rPr lang="en-US" sz="2800" dirty="0"/>
              <a:t>total number of models that are sent over the network </a:t>
            </a:r>
            <a:r>
              <a:rPr lang="en-US" sz="2800" dirty="0" smtClean="0"/>
              <a:t>is minimized</a:t>
            </a:r>
            <a:r>
              <a:rPr lang="en-US" sz="2800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B039-59B8-49C3-9B6F-E2047EDCC11F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3177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Dissemination System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u="sng" dirty="0" smtClean="0"/>
              <a:t>Decide which models to send to each user</a:t>
            </a:r>
          </a:p>
          <a:p>
            <a:pPr marL="0" indent="0" algn="ctr">
              <a:buNone/>
            </a:pPr>
            <a:endParaRPr lang="en-US" u="sng" dirty="0" smtClean="0"/>
          </a:p>
          <a:p>
            <a:pPr marL="0" indent="0" algn="ctr">
              <a:buNone/>
            </a:pPr>
            <a:r>
              <a:rPr lang="en-US" sz="2800" dirty="0" smtClean="0"/>
              <a:t>Given a </a:t>
            </a:r>
            <a:r>
              <a:rPr lang="en-US" sz="2800" dirty="0"/>
              <a:t>set of models </a:t>
            </a:r>
            <a:r>
              <a:rPr lang="en-US" sz="2800" dirty="0" smtClean="0"/>
              <a:t>{m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,..m</a:t>
            </a:r>
            <a:r>
              <a:rPr lang="en-US" sz="2800" baseline="-25000" dirty="0" smtClean="0"/>
              <a:t>n</a:t>
            </a:r>
            <a:r>
              <a:rPr lang="en-US" sz="2800" dirty="0" smtClean="0"/>
              <a:t>} over T, the accuracy </a:t>
            </a:r>
            <a:r>
              <a:rPr lang="en-US" sz="2800" dirty="0"/>
              <a:t>requirement ar</a:t>
            </a:r>
            <a:r>
              <a:rPr lang="en-US" sz="2800" baseline="-25000" dirty="0"/>
              <a:t>k</a:t>
            </a:r>
            <a:r>
              <a:rPr lang="en-US" sz="2800" dirty="0"/>
              <a:t> of each data receiver, </a:t>
            </a:r>
            <a:r>
              <a:rPr lang="en-US" sz="2800" dirty="0" err="1"/>
              <a:t>n</a:t>
            </a:r>
            <a:r>
              <a:rPr lang="en-US" sz="2800" baseline="-25000" dirty="0" err="1"/>
              <a:t>k</a:t>
            </a:r>
            <a:r>
              <a:rPr lang="en-US" sz="2800" dirty="0" smtClean="0"/>
              <a:t>, </a:t>
            </a:r>
            <a:r>
              <a:rPr lang="en-US" sz="2800" dirty="0"/>
              <a:t>and </a:t>
            </a:r>
            <a:r>
              <a:rPr lang="en-US" sz="2800" dirty="0" smtClean="0"/>
              <a:t>the routing </a:t>
            </a:r>
            <a:r>
              <a:rPr lang="en-US" sz="2800" dirty="0"/>
              <a:t>structure of the overlay network, choose the set </a:t>
            </a:r>
            <a:r>
              <a:rPr lang="en-US" sz="2800" dirty="0" smtClean="0"/>
              <a:t>of models </a:t>
            </a:r>
            <a:r>
              <a:rPr lang="en-US" sz="2800" dirty="0"/>
              <a:t>M</a:t>
            </a:r>
            <a:r>
              <a:rPr lang="en-US" sz="2800" baseline="-25000" dirty="0"/>
              <a:t>k</a:t>
            </a:r>
            <a:r>
              <a:rPr lang="en-US" sz="2800" dirty="0"/>
              <a:t> that are applicable to </a:t>
            </a:r>
            <a:r>
              <a:rPr lang="en-US" sz="2800" dirty="0" err="1"/>
              <a:t>n</a:t>
            </a:r>
            <a:r>
              <a:rPr lang="en-US" sz="2800" baseline="-25000" dirty="0" err="1"/>
              <a:t>k</a:t>
            </a:r>
            <a:r>
              <a:rPr lang="en-US" sz="2800" dirty="0"/>
              <a:t>, such that the </a:t>
            </a:r>
            <a:r>
              <a:rPr lang="en-US" sz="2800" dirty="0" smtClean="0"/>
              <a:t>T </a:t>
            </a:r>
            <a:r>
              <a:rPr lang="en-US" sz="2800" dirty="0"/>
              <a:t>is </a:t>
            </a:r>
            <a:r>
              <a:rPr lang="en-US" sz="2800" dirty="0" smtClean="0"/>
              <a:t>totally </a:t>
            </a:r>
            <a:r>
              <a:rPr lang="en-US" sz="2800" dirty="0"/>
              <a:t>covered by the valid ranges of the models in M</a:t>
            </a:r>
            <a:r>
              <a:rPr lang="en-US" sz="2800" baseline="-25000" dirty="0"/>
              <a:t>k</a:t>
            </a:r>
            <a:r>
              <a:rPr lang="en-US" sz="2800" dirty="0"/>
              <a:t> </a:t>
            </a:r>
            <a:r>
              <a:rPr lang="en-US" sz="2800" dirty="0" smtClean="0"/>
              <a:t>and the </a:t>
            </a:r>
            <a:r>
              <a:rPr lang="en-US" sz="2800" dirty="0"/>
              <a:t>total number of models that are sent over the network </a:t>
            </a:r>
            <a:r>
              <a:rPr lang="en-US" sz="2800" dirty="0" smtClean="0"/>
              <a:t>is minimized</a:t>
            </a:r>
            <a:r>
              <a:rPr lang="en-US" sz="2800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B039-59B8-49C3-9B6F-E2047EDCC11F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3177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Compact Model Representation (CMR)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B039-59B8-49C3-9B6F-E2047EDCC11F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Minimize number of models independently for each user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Network oblivious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Fails to exploit model sharing opportunities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346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Time-Varying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Stock-Market Prices</a:t>
            </a:r>
          </a:p>
          <a:p>
            <a:r>
              <a:rPr lang="en-US" dirty="0" smtClean="0"/>
              <a:t>Daily Closing Value of the Dow Jones Index</a:t>
            </a:r>
          </a:p>
          <a:p>
            <a:r>
              <a:rPr lang="en-US" dirty="0" smtClean="0"/>
              <a:t>Currency-Exchange Rates</a:t>
            </a:r>
          </a:p>
          <a:p>
            <a:r>
              <a:rPr lang="en-US" dirty="0" smtClean="0"/>
              <a:t>Patient-Monitoring Data</a:t>
            </a:r>
          </a:p>
          <a:p>
            <a:r>
              <a:rPr lang="en-US" dirty="0" smtClean="0"/>
              <a:t>Real-Time Traffic Information</a:t>
            </a:r>
          </a:p>
          <a:p>
            <a:r>
              <a:rPr lang="en-US" dirty="0" smtClean="0"/>
              <a:t>Annual Flow Volume of the Nile River at Aswan</a:t>
            </a:r>
          </a:p>
          <a:p>
            <a:r>
              <a:rPr lang="en-US" dirty="0" smtClean="0"/>
              <a:t>Many more….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52BF-432D-4E51-BBA5-FB543E7904DC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0487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Centrally Controlled Routing (DCR)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B039-59B8-49C3-9B6F-E2047EDCC11F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Assumes that model producer knows network structure and all accuracy requirements</a:t>
            </a:r>
          </a:p>
          <a:p>
            <a:endParaRPr lang="en-US" dirty="0" smtClean="0"/>
          </a:p>
          <a:p>
            <a:r>
              <a:rPr lang="en-US" dirty="0" smtClean="0"/>
              <a:t>Chooses data receivers whose models</a:t>
            </a:r>
            <a:r>
              <a:rPr lang="en-US" dirty="0"/>
              <a:t>, if </a:t>
            </a:r>
            <a:r>
              <a:rPr lang="en-US" dirty="0" smtClean="0"/>
              <a:t>shared, can reduce </a:t>
            </a:r>
            <a:r>
              <a:rPr lang="en-US" dirty="0"/>
              <a:t>the </a:t>
            </a:r>
            <a:r>
              <a:rPr lang="en-US" dirty="0" smtClean="0"/>
              <a:t>transmitted data</a:t>
            </a:r>
          </a:p>
          <a:p>
            <a:r>
              <a:rPr lang="en-US" dirty="0" smtClean="0"/>
              <a:t>The rest of the models are </a:t>
            </a:r>
            <a:r>
              <a:rPr lang="en-US" dirty="0"/>
              <a:t>created </a:t>
            </a:r>
            <a:r>
              <a:rPr lang="en-US" dirty="0" smtClean="0"/>
              <a:t>by extending </a:t>
            </a:r>
            <a:r>
              <a:rPr lang="en-US" dirty="0"/>
              <a:t>the valid ranges </a:t>
            </a:r>
            <a:r>
              <a:rPr lang="en-US" dirty="0" smtClean="0"/>
              <a:t>of those models</a:t>
            </a:r>
          </a:p>
          <a:p>
            <a:pPr lvl="1"/>
            <a:r>
              <a:rPr lang="en-US" dirty="0" smtClean="0"/>
              <a:t>Need to prune redundant models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4883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Vantage accuracies (1)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B039-59B8-49C3-9B6F-E2047EDCC11F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Suppose a model m</a:t>
            </a:r>
            <a:r>
              <a:rPr lang="en-US" baseline="-25000" dirty="0"/>
              <a:t>i</a:t>
            </a:r>
            <a:r>
              <a:rPr lang="en-US" dirty="0"/>
              <a:t> </a:t>
            </a:r>
            <a:r>
              <a:rPr lang="en-US" dirty="0" smtClean="0"/>
              <a:t>is consistent with </a:t>
            </a:r>
            <a:r>
              <a:rPr lang="en-US" dirty="0"/>
              <a:t>accuracy requirement </a:t>
            </a:r>
            <a:r>
              <a:rPr lang="en-US" dirty="0" smtClean="0"/>
              <a:t>ar</a:t>
            </a:r>
            <a:r>
              <a:rPr lang="en-US" baseline="-25000" dirty="0" smtClean="0"/>
              <a:t>k</a:t>
            </a:r>
            <a:r>
              <a:rPr lang="en-US" dirty="0" smtClean="0"/>
              <a:t> and </a:t>
            </a:r>
            <a:r>
              <a:rPr lang="en-US" dirty="0"/>
              <a:t>[</a:t>
            </a:r>
            <a:r>
              <a:rPr lang="en-US" dirty="0" smtClean="0"/>
              <a:t>s,  </a:t>
            </a:r>
            <a:r>
              <a:rPr lang="en-US" dirty="0"/>
              <a:t>e</a:t>
            </a:r>
            <a:r>
              <a:rPr lang="en-US" dirty="0" smtClean="0"/>
              <a:t>] </a:t>
            </a:r>
            <a:r>
              <a:rPr lang="en-US" dirty="0"/>
              <a:t>is the valid </a:t>
            </a:r>
            <a:r>
              <a:rPr lang="en-US" dirty="0" smtClean="0"/>
              <a:t>range. Then </a:t>
            </a:r>
            <a:r>
              <a:rPr lang="en-US" dirty="0"/>
              <a:t>m</a:t>
            </a:r>
            <a:r>
              <a:rPr lang="en-US" baseline="-25000" dirty="0"/>
              <a:t>i</a:t>
            </a:r>
            <a:r>
              <a:rPr lang="en-US" dirty="0" smtClean="0"/>
              <a:t> </a:t>
            </a:r>
            <a:r>
              <a:rPr lang="en-US" dirty="0"/>
              <a:t>is also consistent with </a:t>
            </a:r>
            <a:r>
              <a:rPr lang="en-US" dirty="0" smtClean="0"/>
              <a:t>any ar</a:t>
            </a:r>
            <a:r>
              <a:rPr lang="en-US" baseline="-25000" dirty="0" smtClean="0"/>
              <a:t>j</a:t>
            </a:r>
            <a:r>
              <a:rPr lang="en-US" dirty="0" smtClean="0"/>
              <a:t> ≥ </a:t>
            </a:r>
            <a:r>
              <a:rPr lang="en-US" dirty="0"/>
              <a:t>ar</a:t>
            </a:r>
            <a:r>
              <a:rPr lang="en-US" baseline="-25000" dirty="0"/>
              <a:t>k </a:t>
            </a:r>
            <a:r>
              <a:rPr lang="en-US" dirty="0" smtClean="0"/>
              <a:t>in </a:t>
            </a:r>
            <a:r>
              <a:rPr lang="en-US" dirty="0"/>
              <a:t>the </a:t>
            </a:r>
            <a:r>
              <a:rPr lang="en-US" dirty="0" smtClean="0"/>
              <a:t>range [s + </a:t>
            </a:r>
            <a:r>
              <a:rPr lang="el-GR" dirty="0" smtClean="0">
                <a:cs typeface="Calibri"/>
              </a:rPr>
              <a:t>ε</a:t>
            </a:r>
            <a:r>
              <a:rPr lang="en-US" baseline="-25000" dirty="0"/>
              <a:t> 1</a:t>
            </a:r>
            <a:r>
              <a:rPr lang="en-US" dirty="0" smtClean="0"/>
              <a:t>,  </a:t>
            </a:r>
            <a:r>
              <a:rPr lang="en-US" dirty="0"/>
              <a:t>e + </a:t>
            </a:r>
            <a:r>
              <a:rPr lang="el-GR" dirty="0" smtClean="0">
                <a:cs typeface="Calibri"/>
              </a:rPr>
              <a:t>ε</a:t>
            </a:r>
            <a:r>
              <a:rPr lang="en-US" baseline="-25000" dirty="0" smtClean="0"/>
              <a:t>2</a:t>
            </a:r>
            <a:r>
              <a:rPr lang="en-US" dirty="0" smtClean="0"/>
              <a:t>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6384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Vantage accuracies (2)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B039-59B8-49C3-9B6F-E2047EDCC11F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Optimally choosing vantage accuracies requires a computationally expensive global optimization process   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8242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Vantage accuracies (2)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B039-59B8-49C3-9B6F-E2047EDCC11F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Optimally choosing vantage accuracies requires a computationally expensive global optimization process  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Heuristically choose vantage accuracies by identifying data receiver with most stringent </a:t>
            </a:r>
            <a:r>
              <a:rPr lang="en-US" i="1" dirty="0" err="1" smtClean="0"/>
              <a:t>ar</a:t>
            </a:r>
            <a:r>
              <a:rPr lang="en-US" dirty="0" smtClean="0"/>
              <a:t> at each branch in the tree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2100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Pruning of redundant models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B039-59B8-49C3-9B6F-E2047EDCC11F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The valid ranges of some models are fully covered by the ranges of other models</a:t>
            </a:r>
          </a:p>
          <a:p>
            <a:pPr marL="0" indent="0" algn="ctr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49170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Pruning of redundant models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B039-59B8-49C3-9B6F-E2047EDCC11F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The valid ranges of some models are fully covered by the ranges of other models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u="sng" dirty="0" smtClean="0"/>
              <a:t>Prune by mapping problem to set cover:</a:t>
            </a:r>
          </a:p>
          <a:p>
            <a:pPr marL="0" indent="0" algn="ctr">
              <a:buNone/>
            </a:pPr>
            <a:r>
              <a:rPr lang="en-US" dirty="0" smtClean="0"/>
              <a:t>Given M </a:t>
            </a:r>
            <a:r>
              <a:rPr lang="en-US" dirty="0"/>
              <a:t>over T, </a:t>
            </a:r>
            <a:r>
              <a:rPr lang="en-US" dirty="0" smtClean="0"/>
              <a:t>choose </a:t>
            </a:r>
            <a:r>
              <a:rPr lang="en-US" dirty="0"/>
              <a:t>the minimum number of ranges that </a:t>
            </a:r>
            <a:r>
              <a:rPr lang="en-US" dirty="0" smtClean="0"/>
              <a:t>covers T </a:t>
            </a:r>
            <a:r>
              <a:rPr lang="en-US" dirty="0"/>
              <a:t>from the subset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{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i,j</a:t>
            </a:r>
            <a:r>
              <a:rPr lang="en-US" dirty="0" smtClean="0"/>
              <a:t> |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i,j</a:t>
            </a:r>
            <a:r>
              <a:rPr lang="en-US" dirty="0" smtClean="0"/>
              <a:t> ≤ ar</a:t>
            </a:r>
            <a:r>
              <a:rPr lang="en-US" baseline="-25000" dirty="0" smtClean="0"/>
              <a:t>k</a:t>
            </a:r>
            <a:r>
              <a:rPr lang="en-US" dirty="0" smtClean="0"/>
              <a:t>}.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8173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Distributed Routing (DR)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B039-59B8-49C3-9B6F-E2047EDCC11F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VLDB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Previous algorithm may result in model provider becoming the bottleneck</a:t>
            </a:r>
          </a:p>
          <a:p>
            <a:r>
              <a:rPr lang="en-US" dirty="0" smtClean="0"/>
              <a:t>However:</a:t>
            </a:r>
          </a:p>
          <a:p>
            <a:pPr lvl="1"/>
            <a:r>
              <a:rPr lang="en-US" dirty="0" smtClean="0"/>
              <a:t>computations </a:t>
            </a:r>
            <a:r>
              <a:rPr lang="en-US" dirty="0"/>
              <a:t>that </a:t>
            </a:r>
            <a:r>
              <a:rPr lang="en-US" dirty="0" smtClean="0"/>
              <a:t>must </a:t>
            </a:r>
            <a:r>
              <a:rPr lang="en-US" dirty="0"/>
              <a:t>take </a:t>
            </a:r>
            <a:r>
              <a:rPr lang="en-US" dirty="0" smtClean="0"/>
              <a:t>place at </a:t>
            </a:r>
            <a:r>
              <a:rPr lang="en-US" dirty="0"/>
              <a:t>the model producer are those involving the </a:t>
            </a:r>
            <a:r>
              <a:rPr lang="en-US" dirty="0" smtClean="0"/>
              <a:t>raw data </a:t>
            </a:r>
          </a:p>
          <a:p>
            <a:pPr lvl="1"/>
            <a:r>
              <a:rPr lang="en-US" dirty="0" smtClean="0"/>
              <a:t>once </a:t>
            </a:r>
            <a:r>
              <a:rPr lang="en-US" dirty="0"/>
              <a:t>a model has reached a </a:t>
            </a:r>
            <a:r>
              <a:rPr lang="en-US" dirty="0" smtClean="0"/>
              <a:t>data receiver </a:t>
            </a:r>
            <a:r>
              <a:rPr lang="en-US" dirty="0" err="1" smtClean="0"/>
              <a:t>n</a:t>
            </a:r>
            <a:r>
              <a:rPr lang="en-US" baseline="-25000" dirty="0" err="1" smtClean="0"/>
              <a:t>k</a:t>
            </a:r>
            <a:r>
              <a:rPr lang="en-US" sz="800" dirty="0" smtClean="0"/>
              <a:t> </a:t>
            </a:r>
            <a:r>
              <a:rPr lang="en-US" dirty="0" smtClean="0"/>
              <a:t>with ar</a:t>
            </a:r>
            <a:r>
              <a:rPr lang="en-US" baseline="-25000" dirty="0" smtClean="0"/>
              <a:t>k</a:t>
            </a:r>
            <a:r>
              <a:rPr lang="en-US" dirty="0" smtClean="0"/>
              <a:t> it can </a:t>
            </a:r>
            <a:r>
              <a:rPr lang="en-US" dirty="0"/>
              <a:t>be forwarded to any </a:t>
            </a:r>
            <a:r>
              <a:rPr lang="en-US" dirty="0" smtClean="0"/>
              <a:t>descendant, </a:t>
            </a:r>
            <a:r>
              <a:rPr lang="en-US" dirty="0" err="1" smtClean="0"/>
              <a:t>n</a:t>
            </a:r>
            <a:r>
              <a:rPr lang="en-US" baseline="-25000" dirty="0" err="1" smtClean="0"/>
              <a:t>j</a:t>
            </a:r>
            <a:r>
              <a:rPr lang="en-US" dirty="0" smtClean="0"/>
              <a:t> of </a:t>
            </a:r>
            <a:r>
              <a:rPr lang="en-US" dirty="0" err="1"/>
              <a:t>n</a:t>
            </a:r>
            <a:r>
              <a:rPr lang="en-US" baseline="-25000" dirty="0" err="1"/>
              <a:t>k</a:t>
            </a:r>
            <a:r>
              <a:rPr lang="en-US" baseline="-25000" dirty="0"/>
              <a:t> </a:t>
            </a:r>
            <a:r>
              <a:rPr lang="en-US" baseline="-25000" dirty="0" smtClean="0"/>
              <a:t> </a:t>
            </a:r>
            <a:r>
              <a:rPr lang="en-US" dirty="0" smtClean="0"/>
              <a:t>with ar</a:t>
            </a:r>
            <a:r>
              <a:rPr lang="en-US" baseline="-25000" dirty="0" smtClean="0"/>
              <a:t>k</a:t>
            </a:r>
            <a:r>
              <a:rPr lang="en-US" dirty="0" smtClean="0"/>
              <a:t> ≤ ar</a:t>
            </a:r>
            <a:r>
              <a:rPr lang="en-US" baseline="-25000" dirty="0" smtClean="0"/>
              <a:t>j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xmlns="" val="380290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Distributed Routing (DR)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B039-59B8-49C3-9B6F-E2047EDCC11F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VLDB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Start by generating the valid ranges at the model producer</a:t>
            </a:r>
          </a:p>
          <a:p>
            <a:r>
              <a:rPr lang="en-US" dirty="0" smtClean="0"/>
              <a:t>Forward ranges to children</a:t>
            </a:r>
          </a:p>
          <a:p>
            <a:r>
              <a:rPr lang="en-US" dirty="0" smtClean="0"/>
              <a:t>Each node performs routing for its children</a:t>
            </a:r>
            <a:endParaRPr lang="en-US" baseline="-25000" dirty="0"/>
          </a:p>
          <a:p>
            <a:r>
              <a:rPr lang="en-US" dirty="0"/>
              <a:t>R</a:t>
            </a:r>
            <a:r>
              <a:rPr lang="en-US" dirty="0" smtClean="0"/>
              <a:t>edundant model elimination is also performed at each node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86478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DR with Accuracy Clustering (DRAC)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B039-59B8-49C3-9B6F-E2047EDCC11F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A large number of </a:t>
            </a:r>
            <a:r>
              <a:rPr lang="en-US" i="1" dirty="0" err="1" smtClean="0"/>
              <a:t>ar’s</a:t>
            </a:r>
            <a:r>
              <a:rPr lang="en-US" dirty="0" smtClean="0"/>
              <a:t> may result in generation of a large number of models</a:t>
            </a:r>
          </a:p>
          <a:p>
            <a:endParaRPr lang="en-US" dirty="0" smtClean="0"/>
          </a:p>
          <a:p>
            <a:r>
              <a:rPr lang="en-US" dirty="0" smtClean="0"/>
              <a:t>Group </a:t>
            </a:r>
            <a:r>
              <a:rPr lang="en-US" i="1" dirty="0" err="1" smtClean="0"/>
              <a:t>ar’s</a:t>
            </a:r>
            <a:r>
              <a:rPr lang="en-US" dirty="0" smtClean="0"/>
              <a:t> into a fixed number of N groups based on their proximity</a:t>
            </a:r>
          </a:p>
          <a:p>
            <a:r>
              <a:rPr lang="en-US" dirty="0" smtClean="0"/>
              <a:t>Each data receiver in the group is assigned the strictest </a:t>
            </a:r>
            <a:r>
              <a:rPr lang="en-US" i="1" dirty="0" err="1" smtClean="0"/>
              <a:t>ar</a:t>
            </a:r>
            <a:r>
              <a:rPr lang="en-US" dirty="0" smtClean="0"/>
              <a:t> of that group</a:t>
            </a:r>
          </a:p>
          <a:p>
            <a:r>
              <a:rPr lang="en-US" dirty="0" smtClean="0"/>
              <a:t>Minimize: 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67000" y="5486400"/>
            <a:ext cx="2971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4883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DR with Accuracy Clustering (DRAC)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B039-59B8-49C3-9B6F-E2047EDCC11F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Group identification performs in a bottom-up fashion starting from each leaf</a:t>
            </a:r>
          </a:p>
          <a:p>
            <a:endParaRPr lang="en-US" dirty="0" smtClean="0"/>
          </a:p>
          <a:p>
            <a:r>
              <a:rPr lang="en-US" dirty="0" smtClean="0"/>
              <a:t>Start with K groups, where K = number of data receivers</a:t>
            </a:r>
          </a:p>
          <a:p>
            <a:r>
              <a:rPr lang="en-US" dirty="0" smtClean="0"/>
              <a:t>At each intermediate node</a:t>
            </a:r>
          </a:p>
          <a:p>
            <a:pPr lvl="1"/>
            <a:r>
              <a:rPr lang="en-US" dirty="0" smtClean="0"/>
              <a:t>If number of groups &lt;= N forward clusters to parent</a:t>
            </a:r>
          </a:p>
          <a:p>
            <a:pPr lvl="1"/>
            <a:r>
              <a:rPr lang="en-US" dirty="0" smtClean="0"/>
              <a:t>Otherwise merge clusters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417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Time-Varying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19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Stock-Market Prices</a:t>
            </a:r>
          </a:p>
          <a:p>
            <a:r>
              <a:rPr lang="en-US" sz="2000" dirty="0" smtClean="0"/>
              <a:t>Daily Closing Value of the Dow Jones Index</a:t>
            </a:r>
          </a:p>
          <a:p>
            <a:r>
              <a:rPr lang="en-US" sz="2000" dirty="0" smtClean="0"/>
              <a:t>Currency-Exchange Rates</a:t>
            </a:r>
          </a:p>
          <a:p>
            <a:r>
              <a:rPr lang="en-US" sz="2000" dirty="0" smtClean="0"/>
              <a:t>Patient-Monitoring Data</a:t>
            </a:r>
          </a:p>
          <a:p>
            <a:r>
              <a:rPr lang="en-US" sz="2000" dirty="0" smtClean="0"/>
              <a:t>Real-Time Traffic Information</a:t>
            </a:r>
          </a:p>
          <a:p>
            <a:r>
              <a:rPr lang="en-US" sz="2000" dirty="0" smtClean="0"/>
              <a:t>Annual Flow Volume of the Nile River at Aswan</a:t>
            </a:r>
          </a:p>
          <a:p>
            <a:r>
              <a:rPr lang="en-US" sz="2000" dirty="0" smtClean="0"/>
              <a:t>Many more….</a:t>
            </a:r>
          </a:p>
          <a:p>
            <a:pPr marL="0" indent="0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800" dirty="0" smtClean="0"/>
              <a:t>To </a:t>
            </a:r>
            <a:r>
              <a:rPr lang="en-US" sz="2800" dirty="0"/>
              <a:t>facilitate processing and </a:t>
            </a:r>
            <a:r>
              <a:rPr lang="en-US" sz="2800" dirty="0" smtClean="0"/>
              <a:t>analysis, raw data is transformed using mathematical/statistical models</a:t>
            </a:r>
          </a:p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66D7-44E0-4BF2-A1D2-F1732E71BE48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186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514600"/>
            <a:ext cx="7772400" cy="1362075"/>
          </a:xfrm>
        </p:spPr>
        <p:txBody>
          <a:bodyPr/>
          <a:lstStyle/>
          <a:p>
            <a:pPr algn="ctr"/>
            <a:r>
              <a:rPr lang="en-US" dirty="0" smtClean="0"/>
              <a:t>Experimental Evaluation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848F-DFEC-44E9-97D8-17C35E7A3D04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321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Experimental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Prototype System: </a:t>
            </a:r>
            <a:r>
              <a:rPr lang="en-US" dirty="0" smtClean="0"/>
              <a:t>simulated network using Java RMI for communication among nodes</a:t>
            </a:r>
            <a:endParaRPr lang="en-US" b="1" dirty="0" smtClean="0"/>
          </a:p>
          <a:p>
            <a:r>
              <a:rPr lang="en-US" b="1" dirty="0" smtClean="0"/>
              <a:t>Data:</a:t>
            </a:r>
            <a:r>
              <a:rPr lang="en-US" dirty="0" smtClean="0"/>
              <a:t> sensor measurements from Intel Berkeley Research:</a:t>
            </a:r>
          </a:p>
          <a:p>
            <a:pPr lvl="1"/>
            <a:r>
              <a:rPr lang="en-US" dirty="0" smtClean="0"/>
              <a:t>temperature data of sensor 45</a:t>
            </a:r>
          </a:p>
          <a:p>
            <a:r>
              <a:rPr lang="en-US" b="1" dirty="0" smtClean="0"/>
              <a:t>Workload:</a:t>
            </a:r>
            <a:r>
              <a:rPr lang="en-US" dirty="0" smtClean="0"/>
              <a:t> 500 users structured in a balanced tree of </a:t>
            </a:r>
            <a:r>
              <a:rPr lang="en-US" dirty="0" err="1" smtClean="0"/>
              <a:t>fanout</a:t>
            </a:r>
            <a:r>
              <a:rPr lang="en-US" dirty="0" smtClean="0"/>
              <a:t> 3</a:t>
            </a:r>
            <a:endParaRPr lang="en-US" dirty="0"/>
          </a:p>
          <a:p>
            <a:r>
              <a:rPr lang="en-US" b="1" dirty="0" smtClean="0"/>
              <a:t>Measures:</a:t>
            </a:r>
            <a:endParaRPr lang="en-US" dirty="0" smtClean="0"/>
          </a:p>
          <a:p>
            <a:pPr lvl="1"/>
            <a:r>
              <a:rPr lang="en-US" dirty="0" smtClean="0"/>
              <a:t>network bandwidth</a:t>
            </a:r>
          </a:p>
          <a:p>
            <a:pPr lvl="1"/>
            <a:r>
              <a:rPr lang="en-US" dirty="0" smtClean="0"/>
              <a:t>running time at each node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B039-59B8-49C3-9B6F-E2047EDCC11F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576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Varying Number of Receivers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997D5-4D77-4471-8D25-82717B12A5F2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7" y="1828800"/>
            <a:ext cx="8996363" cy="3452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6614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Varying Accuracy Requirements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997D5-4D77-4471-8D25-82717B12A5F2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33</a:t>
            </a:fld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2062163"/>
            <a:ext cx="9143999" cy="342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1541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Varying Number of Accuracy Clusters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997D5-4D77-4471-8D25-82717B12A5F2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34</a:t>
            </a:fld>
            <a:endParaRPr lang="en-US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057400"/>
            <a:ext cx="9144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3161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Dissemination of Models over Time-Varying Data</a:t>
            </a:r>
          </a:p>
          <a:p>
            <a:endParaRPr lang="en-US" sz="2800" dirty="0" smtClean="0"/>
          </a:p>
          <a:p>
            <a:r>
              <a:rPr lang="en-US" sz="2800" dirty="0" smtClean="0"/>
              <a:t>Formal problem definition</a:t>
            </a:r>
          </a:p>
          <a:p>
            <a:r>
              <a:rPr lang="en-US" sz="2800" dirty="0" smtClean="0"/>
              <a:t>Design </a:t>
            </a:r>
            <a:r>
              <a:rPr lang="en-US" sz="2800" dirty="0"/>
              <a:t>of a model agnostic dissemination framework</a:t>
            </a:r>
          </a:p>
          <a:p>
            <a:r>
              <a:rPr lang="en-US" sz="2800" dirty="0"/>
              <a:t>Novel model construction/routing algorithms</a:t>
            </a:r>
          </a:p>
          <a:p>
            <a:pPr lvl="1"/>
            <a:r>
              <a:rPr lang="en-US" sz="2400" dirty="0"/>
              <a:t>Enable model sharing to reduce bandwidth constraints</a:t>
            </a:r>
          </a:p>
          <a:p>
            <a:pPr lvl="1"/>
            <a:r>
              <a:rPr lang="en-US" sz="2400" dirty="0"/>
              <a:t>Leverage dissemination infrastructure to </a:t>
            </a:r>
          </a:p>
          <a:p>
            <a:r>
              <a:rPr lang="en-US" sz="2800" dirty="0"/>
              <a:t>Empirical evaluation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B039-59B8-49C3-9B6F-E2047EDCC11F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7182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Varying Degree of Polynomials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997D5-4D77-4471-8D25-82717B12A5F2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36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24000"/>
            <a:ext cx="6783754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06585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Plethora of Data Models…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Cleaning</a:t>
            </a:r>
          </a:p>
          <a:p>
            <a:r>
              <a:rPr lang="en-US" dirty="0" smtClean="0"/>
              <a:t>Central Tendency, Seasonality, Outliers, Heavy Hitters etc.</a:t>
            </a:r>
          </a:p>
          <a:p>
            <a:r>
              <a:rPr lang="en-US" dirty="0" smtClean="0"/>
              <a:t>Data Aggregation</a:t>
            </a:r>
          </a:p>
          <a:p>
            <a:r>
              <a:rPr lang="en-US" dirty="0" smtClean="0"/>
              <a:t>Data </a:t>
            </a:r>
            <a:r>
              <a:rPr lang="en-US" dirty="0" err="1" smtClean="0"/>
              <a:t>Anonymization</a:t>
            </a:r>
            <a:endParaRPr lang="en-US" dirty="0" smtClean="0"/>
          </a:p>
          <a:p>
            <a:r>
              <a:rPr lang="en-US" dirty="0" smtClean="0"/>
              <a:t>Value Prediction</a:t>
            </a:r>
          </a:p>
          <a:p>
            <a:r>
              <a:rPr lang="en-US" dirty="0" smtClean="0"/>
              <a:t>Other…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F441-E796-4CF4-B2F4-5902D0538BF6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2977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…and Model Consumers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500" dirty="0" smtClean="0"/>
              <a:t>e.g. stock data consumers:</a:t>
            </a:r>
            <a:endParaRPr lang="en-US" dirty="0" smtClean="0"/>
          </a:p>
          <a:p>
            <a:r>
              <a:rPr lang="en-US" b="1" dirty="0" smtClean="0"/>
              <a:t>Trader:</a:t>
            </a:r>
            <a:r>
              <a:rPr lang="en-US" dirty="0" smtClean="0"/>
              <a:t> exact stock quotes with very tight accuracy and timeliness requirements</a:t>
            </a:r>
          </a:p>
          <a:p>
            <a:r>
              <a:rPr lang="en-US" b="1" dirty="0" smtClean="0"/>
              <a:t>Financial Observer: </a:t>
            </a:r>
            <a:r>
              <a:rPr lang="en-US" dirty="0" smtClean="0"/>
              <a:t>model to identify long-term market movements</a:t>
            </a:r>
          </a:p>
          <a:p>
            <a:r>
              <a:rPr lang="en-US" b="1" dirty="0" smtClean="0"/>
              <a:t>Regulatory Watchdog: </a:t>
            </a:r>
            <a:r>
              <a:rPr lang="en-US" dirty="0" smtClean="0"/>
              <a:t>value quotes that diverge significantly from previously reported ones</a:t>
            </a:r>
          </a:p>
          <a:p>
            <a:r>
              <a:rPr lang="en-US" b="1" dirty="0" smtClean="0"/>
              <a:t>General Public: </a:t>
            </a:r>
            <a:r>
              <a:rPr lang="en-US" dirty="0" smtClean="0"/>
              <a:t>favorable trends and/or patterns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9C514-47D7-490E-9746-E12AF35A1BB4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564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Current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u="sng" dirty="0" smtClean="0"/>
              <a:t>Disseminate Raw Data to End  Users</a:t>
            </a:r>
          </a:p>
          <a:p>
            <a:pPr marL="0" indent="0" algn="ctr">
              <a:buNone/>
            </a:pPr>
            <a:endParaRPr lang="en-US" u="sng" dirty="0" smtClean="0"/>
          </a:p>
          <a:p>
            <a:pPr>
              <a:buFont typeface="Calibri" pitchFamily="34" charset="0"/>
              <a:buChar char="+"/>
            </a:pPr>
            <a:r>
              <a:rPr lang="en-US" dirty="0" smtClean="0"/>
              <a:t>Leverages vast work on data/information dissemination 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9991-56D7-4378-A07E-C047BEB4B754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710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Current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u="sng" dirty="0" smtClean="0"/>
              <a:t>Disseminate Raw Data to End  Users</a:t>
            </a:r>
          </a:p>
          <a:p>
            <a:pPr marL="0" indent="0" algn="ctr">
              <a:buNone/>
            </a:pPr>
            <a:endParaRPr lang="en-US" u="sng" dirty="0" smtClean="0"/>
          </a:p>
          <a:p>
            <a:pPr>
              <a:buFont typeface="Calibri" pitchFamily="34" charset="0"/>
              <a:buChar char="+"/>
            </a:pPr>
            <a:r>
              <a:rPr lang="en-US" dirty="0" smtClean="0"/>
              <a:t>Leverages vast work on data/information dissemination </a:t>
            </a:r>
          </a:p>
          <a:p>
            <a:pPr>
              <a:buFont typeface="Calibri" pitchFamily="34" charset="0"/>
              <a:buChar char="-"/>
            </a:pPr>
            <a:r>
              <a:rPr lang="en-US" dirty="0" smtClean="0"/>
              <a:t>Impractical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Resource constraint consumers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Large bandwidth requirements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9991-56D7-4378-A07E-C047BEB4B754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0109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Current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u="sng" dirty="0" smtClean="0"/>
              <a:t>Disseminate Raw Data to End  Users</a:t>
            </a:r>
          </a:p>
          <a:p>
            <a:pPr marL="0" indent="0" algn="ctr">
              <a:buNone/>
            </a:pPr>
            <a:endParaRPr lang="en-US" u="sng" dirty="0" smtClean="0"/>
          </a:p>
          <a:p>
            <a:pPr>
              <a:buFont typeface="Calibri" pitchFamily="34" charset="0"/>
              <a:buChar char="+"/>
            </a:pPr>
            <a:r>
              <a:rPr lang="en-US" dirty="0" smtClean="0"/>
              <a:t>Leverages vast work on data/information dissemination </a:t>
            </a:r>
          </a:p>
          <a:p>
            <a:pPr>
              <a:buFont typeface="Calibri" pitchFamily="34" charset="0"/>
              <a:buChar char="-"/>
            </a:pPr>
            <a:r>
              <a:rPr lang="en-US" dirty="0" smtClean="0"/>
              <a:t>Impractical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Resource constraint consumers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Large bandwidth requirements </a:t>
            </a:r>
          </a:p>
          <a:p>
            <a:pPr>
              <a:buFont typeface="Calibri" pitchFamily="34" charset="0"/>
              <a:buChar char="-"/>
            </a:pPr>
            <a:r>
              <a:rPr lang="en-US" dirty="0" smtClean="0"/>
              <a:t>Impossible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Privacy concerns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Regulatory restrictions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9991-56D7-4378-A07E-C047BEB4B754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0109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Our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u="sng" dirty="0" smtClean="0"/>
          </a:p>
          <a:p>
            <a:pPr marL="0" indent="0" algn="ctr">
              <a:buNone/>
            </a:pPr>
            <a:r>
              <a:rPr lang="en-US" u="sng" dirty="0" smtClean="0"/>
              <a:t>Disseminate the models</a:t>
            </a:r>
          </a:p>
          <a:p>
            <a:pPr marL="0" indent="0" algn="ctr">
              <a:buNone/>
            </a:pPr>
            <a:endParaRPr lang="en-US" u="sng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05DF5-DD86-4869-BA66-F33274C297B3}" type="datetime1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VLDB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584D-F368-4C97-8CF3-74609808C4F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250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1385</Words>
  <Application>Microsoft Office PowerPoint</Application>
  <PresentationFormat>On-screen Show (4:3)</PresentationFormat>
  <Paragraphs>293</Paragraphs>
  <Slides>36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Dissemination of Models Over Time-Varying Data</vt:lpstr>
      <vt:lpstr>Time-Varying Data</vt:lpstr>
      <vt:lpstr>Time-Varying Data</vt:lpstr>
      <vt:lpstr>Plethora of Data Models…</vt:lpstr>
      <vt:lpstr>…and Model Consumers</vt:lpstr>
      <vt:lpstr>Current Approach</vt:lpstr>
      <vt:lpstr>Current Approach</vt:lpstr>
      <vt:lpstr>Current Approach</vt:lpstr>
      <vt:lpstr>Our solution</vt:lpstr>
      <vt:lpstr>Our solution</vt:lpstr>
      <vt:lpstr>Problem formulation</vt:lpstr>
      <vt:lpstr>Requested Models</vt:lpstr>
      <vt:lpstr>Measures for Accuracy Requirements</vt:lpstr>
      <vt:lpstr>Dissemination System</vt:lpstr>
      <vt:lpstr>Model public interface</vt:lpstr>
      <vt:lpstr>Model Accuracies and Valid Ranges</vt:lpstr>
      <vt:lpstr>Dissemination System Objective</vt:lpstr>
      <vt:lpstr>Dissemination System Objective</vt:lpstr>
      <vt:lpstr>Compact Model Representation (CMR)</vt:lpstr>
      <vt:lpstr>Centrally Controlled Routing (DCR)</vt:lpstr>
      <vt:lpstr>Vantage accuracies (1)</vt:lpstr>
      <vt:lpstr>Vantage accuracies (2)</vt:lpstr>
      <vt:lpstr>Vantage accuracies (2)</vt:lpstr>
      <vt:lpstr>Pruning of redundant models</vt:lpstr>
      <vt:lpstr>Pruning of redundant models</vt:lpstr>
      <vt:lpstr>Distributed Routing (DR)</vt:lpstr>
      <vt:lpstr>Distributed Routing (DR)</vt:lpstr>
      <vt:lpstr>DR with Accuracy Clustering (DRAC)</vt:lpstr>
      <vt:lpstr>DR with Accuracy Clustering (DRAC)</vt:lpstr>
      <vt:lpstr>Experimental Evaluation</vt:lpstr>
      <vt:lpstr>Experimental Setup</vt:lpstr>
      <vt:lpstr>Varying Number of Receivers</vt:lpstr>
      <vt:lpstr>Varying Accuracy Requirements</vt:lpstr>
      <vt:lpstr>Varying Number of Accuracy Clusters</vt:lpstr>
      <vt:lpstr>Summary</vt:lpstr>
      <vt:lpstr>Varying Degree of Polynomials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Dissemination of Models Over Time-Varying Data</dc:title>
  <dc:creator>foula</dc:creator>
  <cp:lastModifiedBy>Foula</cp:lastModifiedBy>
  <cp:revision>70</cp:revision>
  <dcterms:created xsi:type="dcterms:W3CDTF">2011-08-27T23:07:08Z</dcterms:created>
  <dcterms:modified xsi:type="dcterms:W3CDTF">2011-08-31T20:47:45Z</dcterms:modified>
</cp:coreProperties>
</file>