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Override5.xml" ContentType="application/vnd.openxmlformats-officedocument.themeOverride+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theme/themeOverride1.xml" ContentType="application/vnd.openxmlformats-officedocument.themeOverr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slides/slide9.xml" ContentType="application/vnd.openxmlformats-officedocument.presentationml.slide+xml"/>
  <Override PartName="/ppt/viewProps.xml" ContentType="application/vnd.openxmlformats-officedocument.presentationml.viewProp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theme/themeOverride6.xml" ContentType="application/vnd.openxmlformats-officedocument.themeOverr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theme/themeOverride4.xml" ContentType="application/vnd.openxmlformats-officedocument.themeOverr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theme/themeOverride2.xml" ContentType="application/vnd.openxmlformats-officedocument.themeOverr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charts/chart6.xml" ContentType="application/vnd.openxmlformats-officedocument.drawingml.chart+xml"/>
  <Override PartName="/ppt/notesSlides/notesSlide4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theme/themeOverride3.xml" ContentType="application/vnd.openxmlformats-officedocument.themeOverr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notesMasterIdLst>
    <p:notesMasterId r:id="rId49"/>
  </p:notesMasterIdLst>
  <p:handoutMasterIdLst>
    <p:handoutMasterId r:id="rId50"/>
  </p:handoutMasterIdLst>
  <p:sldIdLst>
    <p:sldId id="259" r:id="rId3"/>
    <p:sldId id="362" r:id="rId4"/>
    <p:sldId id="355" r:id="rId5"/>
    <p:sldId id="356" r:id="rId6"/>
    <p:sldId id="348" r:id="rId7"/>
    <p:sldId id="349" r:id="rId8"/>
    <p:sldId id="316" r:id="rId9"/>
    <p:sldId id="324" r:id="rId10"/>
    <p:sldId id="321" r:id="rId11"/>
    <p:sldId id="322" r:id="rId12"/>
    <p:sldId id="325" r:id="rId13"/>
    <p:sldId id="350" r:id="rId14"/>
    <p:sldId id="257" r:id="rId15"/>
    <p:sldId id="263" r:id="rId16"/>
    <p:sldId id="304" r:id="rId17"/>
    <p:sldId id="264" r:id="rId18"/>
    <p:sldId id="327" r:id="rId19"/>
    <p:sldId id="361" r:id="rId20"/>
    <p:sldId id="305" r:id="rId21"/>
    <p:sldId id="306" r:id="rId22"/>
    <p:sldId id="308" r:id="rId23"/>
    <p:sldId id="328" r:id="rId24"/>
    <p:sldId id="329" r:id="rId25"/>
    <p:sldId id="351" r:id="rId26"/>
    <p:sldId id="314" r:id="rId27"/>
    <p:sldId id="311" r:id="rId28"/>
    <p:sldId id="273" r:id="rId29"/>
    <p:sldId id="276" r:id="rId30"/>
    <p:sldId id="354" r:id="rId31"/>
    <p:sldId id="312" r:id="rId32"/>
    <p:sldId id="330" r:id="rId33"/>
    <p:sldId id="333" r:id="rId34"/>
    <p:sldId id="337" r:id="rId35"/>
    <p:sldId id="338" r:id="rId36"/>
    <p:sldId id="357" r:id="rId37"/>
    <p:sldId id="358" r:id="rId38"/>
    <p:sldId id="341" r:id="rId39"/>
    <p:sldId id="343" r:id="rId40"/>
    <p:sldId id="342" r:id="rId41"/>
    <p:sldId id="339" r:id="rId42"/>
    <p:sldId id="344" r:id="rId43"/>
    <p:sldId id="346" r:id="rId44"/>
    <p:sldId id="345" r:id="rId45"/>
    <p:sldId id="359" r:id="rId46"/>
    <p:sldId id="315" r:id="rId47"/>
    <p:sldId id="299"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FF9933"/>
    <a:srgbClr val="FFFF99"/>
    <a:srgbClr val="FFFF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80" autoAdjust="0"/>
    <p:restoredTop sz="86978" autoAdjust="0"/>
  </p:normalViewPr>
  <p:slideViewPr>
    <p:cSldViewPr>
      <p:cViewPr>
        <p:scale>
          <a:sx n="60" d="100"/>
          <a:sy n="60" d="100"/>
        </p:scale>
        <p:origin x="-1974" y="-498"/>
      </p:cViewPr>
      <p:guideLst>
        <p:guide orient="horz" pos="2160"/>
        <p:guide pos="2880"/>
      </p:guideLst>
    </p:cSldViewPr>
  </p:slideViewPr>
  <p:outlineViewPr>
    <p:cViewPr>
      <p:scale>
        <a:sx n="33" d="100"/>
        <a:sy n="33" d="100"/>
      </p:scale>
      <p:origin x="48" y="480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file:///C:\Documents%20and%20Settings\Pei.Li\Desktop\TRL\TRL%20result_0211.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C:\Documents%20and%20Settings\Pei.Li\Desktop\TRL\TRL%20result_0211.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Documents%20and%20Settings\Pei.Li\Desktop\TRL\TRL%20result_0211.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C:\Documents%20and%20Settings\Pei.Li\Desktop\TRL\TRL%20result_0211.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C:\Documents%20and%20Settings\Pei.Li\Desktop\TRL\TRL%20result_0211.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C:\Documents%20and%20Settings\Pei.Li\Desktop\TRL\TRL%20result_0211.xlsx" TargetMode="External"/><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scatterChart>
        <c:scatterStyle val="smoothMarker"/>
        <c:ser>
          <c:idx val="0"/>
          <c:order val="0"/>
          <c:tx>
            <c:strRef>
              <c:f>Sheet3!$B$1</c:f>
              <c:strCache>
                <c:ptCount val="1"/>
                <c:pt idx="0">
                  <c:v>agreement decay</c:v>
                </c:pt>
              </c:strCache>
            </c:strRef>
          </c:tx>
          <c:spPr>
            <a:ln w="57150" cap="flat" cmpd="sng" algn="ctr">
              <a:solidFill>
                <a:srgbClr val="C00000"/>
              </a:solidFill>
              <a:prstDash val="solid"/>
            </a:ln>
            <a:effectLst/>
          </c:spPr>
          <c:marker>
            <c:symbol val="none"/>
          </c:marker>
          <c:xVal>
            <c:numRef>
              <c:f>Sheet3!$A$2:$A$27</c:f>
              <c:numCache>
                <c:formatCode>General</c:formatCode>
                <c:ptCount val="26"/>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numCache>
            </c:numRef>
          </c:xVal>
          <c:yVal>
            <c:numRef>
              <c:f>Sheet3!$B$2:$B$27</c:f>
              <c:numCache>
                <c:formatCode>General</c:formatCode>
                <c:ptCount val="26"/>
                <c:pt idx="0">
                  <c:v>1.5397296918985301E-3</c:v>
                </c:pt>
                <c:pt idx="1">
                  <c:v>1.9907616218486157E-3</c:v>
                </c:pt>
                <c:pt idx="2">
                  <c:v>2.1462898735555352E-3</c:v>
                </c:pt>
                <c:pt idx="3">
                  <c:v>2.3640294259452202E-3</c:v>
                </c:pt>
                <c:pt idx="4">
                  <c:v>2.3795822511159283E-3</c:v>
                </c:pt>
                <c:pt idx="5">
                  <c:v>2.4106879014573089E-3</c:v>
                </c:pt>
                <c:pt idx="6">
                  <c:v>2.4417935517986895E-3</c:v>
                </c:pt>
                <c:pt idx="7">
                  <c:v>2.4728992021400761E-3</c:v>
                </c:pt>
                <c:pt idx="8">
                  <c:v>2.4728992021400761E-3</c:v>
                </c:pt>
                <c:pt idx="9">
                  <c:v>2.4728992021400761E-3</c:v>
                </c:pt>
                <c:pt idx="10">
                  <c:v>2.4884520273107599E-3</c:v>
                </c:pt>
                <c:pt idx="11">
                  <c:v>2.4884520273107599E-3</c:v>
                </c:pt>
                <c:pt idx="12">
                  <c:v>2.4884520273107599E-3</c:v>
                </c:pt>
                <c:pt idx="13">
                  <c:v>2.4884520273107599E-3</c:v>
                </c:pt>
                <c:pt idx="14">
                  <c:v>2.4884520273107599E-3</c:v>
                </c:pt>
                <c:pt idx="15">
                  <c:v>2.4884520273107599E-3</c:v>
                </c:pt>
                <c:pt idx="16">
                  <c:v>2.4884520273107599E-3</c:v>
                </c:pt>
                <c:pt idx="17">
                  <c:v>2.4884520273107599E-3</c:v>
                </c:pt>
                <c:pt idx="18">
                  <c:v>2.4884520273107599E-3</c:v>
                </c:pt>
                <c:pt idx="19">
                  <c:v>2.4884520273107599E-3</c:v>
                </c:pt>
                <c:pt idx="20">
                  <c:v>2.4884520273107599E-3</c:v>
                </c:pt>
                <c:pt idx="21">
                  <c:v>2.4884520273107599E-3</c:v>
                </c:pt>
                <c:pt idx="22">
                  <c:v>2.4884520273107599E-3</c:v>
                </c:pt>
                <c:pt idx="23">
                  <c:v>2.4884520273107599E-3</c:v>
                </c:pt>
                <c:pt idx="24">
                  <c:v>2.4884520273107599E-3</c:v>
                </c:pt>
                <c:pt idx="25">
                  <c:v>2.4884520273107599E-3</c:v>
                </c:pt>
              </c:numCache>
            </c:numRef>
          </c:yVal>
          <c:smooth val="1"/>
        </c:ser>
        <c:ser>
          <c:idx val="1"/>
          <c:order val="1"/>
          <c:tx>
            <c:strRef>
              <c:f>Sheet3!$C$1</c:f>
              <c:strCache>
                <c:ptCount val="1"/>
                <c:pt idx="0">
                  <c:v>disagreement decay</c:v>
                </c:pt>
              </c:strCache>
            </c:strRef>
          </c:tx>
          <c:spPr>
            <a:ln w="57150" cap="flat" cmpd="sng" algn="ctr">
              <a:solidFill>
                <a:sysClr val="windowText" lastClr="000000"/>
              </a:solidFill>
              <a:prstDash val="solid"/>
            </a:ln>
            <a:effectLst>
              <a:outerShdw blurRad="40000" dist="23000" dir="5400000" rotWithShape="0">
                <a:srgbClr val="000000">
                  <a:alpha val="35000"/>
                </a:srgbClr>
              </a:outerShdw>
            </a:effectLst>
          </c:spPr>
          <c:marker>
            <c:symbol val="none"/>
          </c:marker>
          <c:xVal>
            <c:numRef>
              <c:f>Sheet3!$A$2:$A$27</c:f>
              <c:numCache>
                <c:formatCode>General</c:formatCode>
                <c:ptCount val="26"/>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numCache>
            </c:numRef>
          </c:xVal>
          <c:yVal>
            <c:numRef>
              <c:f>Sheet3!$C$2:$C$27</c:f>
              <c:numCache>
                <c:formatCode>General</c:formatCode>
                <c:ptCount val="26"/>
                <c:pt idx="0">
                  <c:v>3.6101083032491002E-2</c:v>
                </c:pt>
                <c:pt idx="1">
                  <c:v>0.13116726835138401</c:v>
                </c:pt>
                <c:pt idx="2">
                  <c:v>0.26323987538940896</c:v>
                </c:pt>
                <c:pt idx="3">
                  <c:v>0.37171052631578932</c:v>
                </c:pt>
                <c:pt idx="4">
                  <c:v>0.460616438356164</c:v>
                </c:pt>
                <c:pt idx="5">
                  <c:v>0.54804270462633498</c:v>
                </c:pt>
                <c:pt idx="6">
                  <c:v>0.62087912087912256</c:v>
                </c:pt>
                <c:pt idx="7">
                  <c:v>0.69114877589454038</c:v>
                </c:pt>
                <c:pt idx="8">
                  <c:v>0.74230769230769356</c:v>
                </c:pt>
                <c:pt idx="9">
                  <c:v>0.79256360078277743</c:v>
                </c:pt>
                <c:pt idx="10">
                  <c:v>0.83967935871743504</c:v>
                </c:pt>
                <c:pt idx="11">
                  <c:v>0.87246963562753144</c:v>
                </c:pt>
                <c:pt idx="12">
                  <c:v>0.89754098360655765</c:v>
                </c:pt>
                <c:pt idx="13">
                  <c:v>0.91718426501035055</c:v>
                </c:pt>
                <c:pt idx="14">
                  <c:v>0.94178794178793945</c:v>
                </c:pt>
                <c:pt idx="15">
                  <c:v>0.95807127882599663</c:v>
                </c:pt>
                <c:pt idx="16">
                  <c:v>0.9727463312368978</c:v>
                </c:pt>
                <c:pt idx="17">
                  <c:v>0.98315789473684156</c:v>
                </c:pt>
                <c:pt idx="18">
                  <c:v>0.99156118143459859</c:v>
                </c:pt>
                <c:pt idx="19">
                  <c:v>0.993670886075949</c:v>
                </c:pt>
                <c:pt idx="20">
                  <c:v>0.993670886075949</c:v>
                </c:pt>
                <c:pt idx="21">
                  <c:v>0.99788583509513695</c:v>
                </c:pt>
                <c:pt idx="22">
                  <c:v>0.99788583509513695</c:v>
                </c:pt>
                <c:pt idx="23">
                  <c:v>0.99788583509513695</c:v>
                </c:pt>
                <c:pt idx="24">
                  <c:v>0.99788583509513695</c:v>
                </c:pt>
                <c:pt idx="25">
                  <c:v>1</c:v>
                </c:pt>
              </c:numCache>
            </c:numRef>
          </c:yVal>
          <c:smooth val="1"/>
        </c:ser>
        <c:axId val="71541504"/>
        <c:axId val="71543424"/>
      </c:scatterChart>
      <c:valAx>
        <c:axId val="71541504"/>
        <c:scaling>
          <c:orientation val="minMax"/>
          <c:max val="25"/>
        </c:scaling>
        <c:axPos val="b"/>
        <c:title>
          <c:tx>
            <c:rich>
              <a:bodyPr/>
              <a:lstStyle/>
              <a:p>
                <a:pPr>
                  <a:defRPr sz="1800" b="1"/>
                </a:pPr>
                <a:r>
                  <a:rPr lang="en-US" sz="2400" b="1" dirty="0" smtClean="0">
                    <a:latin typeface="Arial Narrow"/>
                  </a:rPr>
                  <a:t>∆ Year</a:t>
                </a:r>
                <a:endParaRPr lang="en-US" sz="2400" b="1" dirty="0"/>
              </a:p>
            </c:rich>
          </c:tx>
          <c:layout>
            <c:manualLayout>
              <c:xMode val="edge"/>
              <c:yMode val="edge"/>
              <c:x val="0.46252903543307089"/>
              <c:y val="0.85962765683701403"/>
            </c:manualLayout>
          </c:layout>
        </c:title>
        <c:numFmt formatCode="General" sourceLinked="1"/>
        <c:tickLblPos val="nextTo"/>
        <c:txPr>
          <a:bodyPr/>
          <a:lstStyle/>
          <a:p>
            <a:pPr>
              <a:defRPr sz="1600"/>
            </a:pPr>
            <a:endParaRPr lang="en-US"/>
          </a:p>
        </c:txPr>
        <c:crossAx val="71543424"/>
        <c:crosses val="autoZero"/>
        <c:crossBetween val="midCat"/>
        <c:majorUnit val="5"/>
      </c:valAx>
      <c:valAx>
        <c:axId val="71543424"/>
        <c:scaling>
          <c:orientation val="minMax"/>
          <c:max val="1"/>
        </c:scaling>
        <c:axPos val="l"/>
        <c:majorGridlines/>
        <c:title>
          <c:tx>
            <c:rich>
              <a:bodyPr rot="-5400000" vert="horz"/>
              <a:lstStyle/>
              <a:p>
                <a:pPr>
                  <a:defRPr sz="2400"/>
                </a:pPr>
                <a:r>
                  <a:rPr lang="en-US" sz="2400" dirty="0" smtClean="0"/>
                  <a:t>Decay</a:t>
                </a:r>
                <a:endParaRPr lang="en-US" sz="2400" dirty="0"/>
              </a:p>
            </c:rich>
          </c:tx>
          <c:layout/>
        </c:title>
        <c:numFmt formatCode="General" sourceLinked="1"/>
        <c:tickLblPos val="nextTo"/>
        <c:txPr>
          <a:bodyPr/>
          <a:lstStyle/>
          <a:p>
            <a:pPr>
              <a:defRPr sz="1600"/>
            </a:pPr>
            <a:endParaRPr lang="en-US"/>
          </a:p>
        </c:txPr>
        <c:crossAx val="71541504"/>
        <c:crosses val="autoZero"/>
        <c:crossBetween val="midCat"/>
        <c:majorUnit val="0.1"/>
      </c:valAx>
    </c:plotArea>
    <c:plotVisOnly val="1"/>
  </c:chart>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manualLayout>
          <c:layoutTarget val="inner"/>
          <c:xMode val="edge"/>
          <c:yMode val="edge"/>
          <c:x val="9.0002151370423028E-2"/>
          <c:y val="0.1367913385826777"/>
          <c:w val="0.87994320382083502"/>
          <c:h val="0.67504265091863636"/>
        </c:manualLayout>
      </c:layout>
      <c:barChart>
        <c:barDir val="col"/>
        <c:grouping val="clustered"/>
        <c:ser>
          <c:idx val="0"/>
          <c:order val="0"/>
          <c:tx>
            <c:strRef>
              <c:f>Sheet2!$F$3</c:f>
              <c:strCache>
                <c:ptCount val="1"/>
                <c:pt idx="0">
                  <c:v>PARTITION</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cat>
            <c:strRef>
              <c:f>Sheet2!$G$2:$I$2</c:f>
              <c:strCache>
                <c:ptCount val="3"/>
                <c:pt idx="0">
                  <c:v>F-1</c:v>
                </c:pt>
                <c:pt idx="1">
                  <c:v>Precision</c:v>
                </c:pt>
                <c:pt idx="2">
                  <c:v>Recall</c:v>
                </c:pt>
              </c:strCache>
            </c:strRef>
          </c:cat>
          <c:val>
            <c:numRef>
              <c:f>Sheet2!$G$3:$I$3</c:f>
              <c:numCache>
                <c:formatCode>General</c:formatCode>
                <c:ptCount val="3"/>
                <c:pt idx="0">
                  <c:v>0.79239138479757198</c:v>
                </c:pt>
                <c:pt idx="1">
                  <c:v>0.99888038813211155</c:v>
                </c:pt>
                <c:pt idx="2">
                  <c:v>0.6566486751717413</c:v>
                </c:pt>
              </c:numCache>
            </c:numRef>
          </c:val>
        </c:ser>
        <c:ser>
          <c:idx val="1"/>
          <c:order val="1"/>
          <c:tx>
            <c:strRef>
              <c:f>Sheet2!$F$4</c:f>
              <c:strCache>
                <c:ptCount val="1"/>
                <c:pt idx="0">
                  <c:v>CENTER</c:v>
                </c:pt>
              </c:strCache>
            </c:strRef>
          </c:tx>
          <c:spPr>
            <a:solidFill>
              <a:schemeClr val="tx2">
                <a:lumMod val="60000"/>
                <a:lumOff val="40000"/>
              </a:schemeClr>
            </a:solidFill>
          </c:spPr>
          <c:cat>
            <c:strRef>
              <c:f>Sheet2!$G$2:$I$2</c:f>
              <c:strCache>
                <c:ptCount val="3"/>
                <c:pt idx="0">
                  <c:v>F-1</c:v>
                </c:pt>
                <c:pt idx="1">
                  <c:v>Precision</c:v>
                </c:pt>
                <c:pt idx="2">
                  <c:v>Recall</c:v>
                </c:pt>
              </c:strCache>
            </c:strRef>
          </c:cat>
          <c:val>
            <c:numRef>
              <c:f>Sheet2!$G$4:$I$4</c:f>
              <c:numCache>
                <c:formatCode>General</c:formatCode>
                <c:ptCount val="3"/>
                <c:pt idx="0">
                  <c:v>0.72201770188767656</c:v>
                </c:pt>
                <c:pt idx="1">
                  <c:v>0.99869989165763795</c:v>
                </c:pt>
                <c:pt idx="2">
                  <c:v>0.56538272816486657</c:v>
                </c:pt>
              </c:numCache>
            </c:numRef>
          </c:val>
        </c:ser>
        <c:ser>
          <c:idx val="2"/>
          <c:order val="2"/>
          <c:tx>
            <c:strRef>
              <c:f>Sheet2!$F$5</c:f>
              <c:strCache>
                <c:ptCount val="1"/>
                <c:pt idx="0">
                  <c:v>MERGE</c:v>
                </c:pt>
              </c:strCache>
            </c:strRef>
          </c:tx>
          <c:spPr>
            <a:solidFill>
              <a:schemeClr val="accent1">
                <a:lumMod val="75000"/>
              </a:schemeClr>
            </a:solidFill>
          </c:spPr>
          <c:cat>
            <c:strRef>
              <c:f>Sheet2!$G$2:$I$2</c:f>
              <c:strCache>
                <c:ptCount val="3"/>
                <c:pt idx="0">
                  <c:v>F-1</c:v>
                </c:pt>
                <c:pt idx="1">
                  <c:v>Precision</c:v>
                </c:pt>
                <c:pt idx="2">
                  <c:v>Recall</c:v>
                </c:pt>
              </c:strCache>
            </c:strRef>
          </c:cat>
          <c:val>
            <c:numRef>
              <c:f>Sheet2!$G$5:$I$5</c:f>
              <c:numCache>
                <c:formatCode>General</c:formatCode>
                <c:ptCount val="3"/>
                <c:pt idx="0">
                  <c:v>0.79181190189492257</c:v>
                </c:pt>
                <c:pt idx="1">
                  <c:v>0.81702851164007673</c:v>
                </c:pt>
                <c:pt idx="2">
                  <c:v>0.76810525021517817</c:v>
                </c:pt>
              </c:numCache>
            </c:numRef>
          </c:val>
        </c:ser>
        <c:ser>
          <c:idx val="3"/>
          <c:order val="3"/>
          <c:tx>
            <c:strRef>
              <c:f>Sheet2!$F$6</c:f>
              <c:strCache>
                <c:ptCount val="1"/>
                <c:pt idx="0">
                  <c:v>ADJUST</c:v>
                </c:pt>
              </c:strCache>
            </c:strRef>
          </c:tx>
          <c:spPr>
            <a:solidFill>
              <a:schemeClr val="tx2">
                <a:lumMod val="75000"/>
              </a:schemeClr>
            </a:solidFill>
          </c:spPr>
          <c:cat>
            <c:strRef>
              <c:f>Sheet2!$G$2:$I$2</c:f>
              <c:strCache>
                <c:ptCount val="3"/>
                <c:pt idx="0">
                  <c:v>F-1</c:v>
                </c:pt>
                <c:pt idx="1">
                  <c:v>Precision</c:v>
                </c:pt>
                <c:pt idx="2">
                  <c:v>Recall</c:v>
                </c:pt>
              </c:strCache>
            </c:strRef>
          </c:cat>
          <c:val>
            <c:numRef>
              <c:f>Sheet2!$G$6:$I$6</c:f>
              <c:numCache>
                <c:formatCode>General</c:formatCode>
                <c:ptCount val="3"/>
                <c:pt idx="0">
                  <c:v>0.88224956063268922</c:v>
                </c:pt>
                <c:pt idx="1">
                  <c:v>0.93734439834024896</c:v>
                </c:pt>
                <c:pt idx="2">
                  <c:v>0.83327185540391291</c:v>
                </c:pt>
              </c:numCache>
            </c:numRef>
          </c:val>
        </c:ser>
        <c:axId val="71660288"/>
        <c:axId val="71661824"/>
      </c:barChart>
      <c:catAx>
        <c:axId val="71660288"/>
        <c:scaling>
          <c:orientation val="minMax"/>
        </c:scaling>
        <c:axPos val="b"/>
        <c:tickLblPos val="nextTo"/>
        <c:txPr>
          <a:bodyPr/>
          <a:lstStyle/>
          <a:p>
            <a:pPr>
              <a:defRPr sz="1800" b="1"/>
            </a:pPr>
            <a:endParaRPr lang="en-US"/>
          </a:p>
        </c:txPr>
        <c:crossAx val="71661824"/>
        <c:crosses val="autoZero"/>
        <c:auto val="1"/>
        <c:lblAlgn val="ctr"/>
        <c:lblOffset val="100"/>
      </c:catAx>
      <c:valAx>
        <c:axId val="71661824"/>
        <c:scaling>
          <c:orientation val="minMax"/>
          <c:max val="1"/>
          <c:min val="0.5"/>
        </c:scaling>
        <c:axPos val="l"/>
        <c:majorGridlines/>
        <c:numFmt formatCode="General" sourceLinked="1"/>
        <c:tickLblPos val="nextTo"/>
        <c:crossAx val="71660288"/>
        <c:crosses val="autoZero"/>
        <c:crossBetween val="between"/>
        <c:majorUnit val="0.1"/>
      </c:valAx>
    </c:plotArea>
    <c:legend>
      <c:legendPos val="t"/>
      <c:layout>
        <c:manualLayout>
          <c:xMode val="edge"/>
          <c:yMode val="edge"/>
          <c:x val="0"/>
          <c:y val="2.6035850632307376E-2"/>
          <c:w val="0.98029177602799655"/>
          <c:h val="9.7650598553230147E-2"/>
        </c:manualLayout>
      </c:layout>
      <c:spPr>
        <a:noFill/>
        <a:ln>
          <a:noFill/>
        </a:ln>
      </c:spPr>
      <c:txPr>
        <a:bodyPr/>
        <a:lstStyle/>
        <a:p>
          <a:pPr>
            <a:defRPr sz="1800" b="1"/>
          </a:pPr>
          <a:endParaRPr lang="en-US"/>
        </a:p>
      </c:txPr>
    </c:legend>
    <c:plotVisOnly val="1"/>
  </c:chart>
  <c:spPr>
    <a:noFill/>
    <a:ln w="25400" cap="flat" cmpd="sng" algn="ctr">
      <a:noFill/>
      <a:prstDash val="solid"/>
    </a:ln>
    <a:effectLst/>
  </c:spPr>
  <c:txPr>
    <a:bodyPr/>
    <a:lstStyle/>
    <a:p>
      <a:pPr>
        <a:defRPr>
          <a:solidFill>
            <a:sysClr val="windowText" lastClr="000000"/>
          </a:solidFill>
          <a:latin typeface="+mn-lt"/>
          <a:ea typeface="+mn-ea"/>
          <a:cs typeface="+mn-cs"/>
        </a:defRPr>
      </a:pPr>
      <a:endParaRPr lang="en-US"/>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manualLayout>
          <c:layoutTarget val="inner"/>
          <c:xMode val="edge"/>
          <c:yMode val="edge"/>
          <c:x val="0.13390563984380024"/>
          <c:y val="0.18456082524568138"/>
          <c:w val="0.82137891300172861"/>
          <c:h val="0.67286791185985473"/>
        </c:manualLayout>
      </c:layout>
      <c:barChart>
        <c:barDir val="col"/>
        <c:grouping val="clustered"/>
        <c:ser>
          <c:idx val="0"/>
          <c:order val="0"/>
          <c:tx>
            <c:strRef>
              <c:f>Sheet2!$A$9</c:f>
              <c:strCache>
                <c:ptCount val="1"/>
                <c:pt idx="0">
                  <c:v>PARTITION</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cat>
            <c:strRef>
              <c:f>Sheet2!$B$8:$D$8</c:f>
              <c:strCache>
                <c:ptCount val="3"/>
                <c:pt idx="0">
                  <c:v>F-1</c:v>
                </c:pt>
                <c:pt idx="1">
                  <c:v>Precision</c:v>
                </c:pt>
                <c:pt idx="2">
                  <c:v>Recall</c:v>
                </c:pt>
              </c:strCache>
            </c:strRef>
          </c:cat>
          <c:val>
            <c:numRef>
              <c:f>Sheet2!$B$9:$D$9</c:f>
              <c:numCache>
                <c:formatCode>General</c:formatCode>
                <c:ptCount val="3"/>
                <c:pt idx="0">
                  <c:v>0.79239138479757198</c:v>
                </c:pt>
                <c:pt idx="1">
                  <c:v>0.99888038813211155</c:v>
                </c:pt>
                <c:pt idx="2">
                  <c:v>0.6566486751717413</c:v>
                </c:pt>
              </c:numCache>
            </c:numRef>
          </c:val>
        </c:ser>
        <c:ser>
          <c:idx val="1"/>
          <c:order val="1"/>
          <c:tx>
            <c:strRef>
              <c:f>Sheet2!$A$10</c:f>
              <c:strCache>
                <c:ptCount val="1"/>
                <c:pt idx="0">
                  <c:v>DECAYEDPARTITION</c:v>
                </c:pt>
              </c:strCache>
            </c:strRef>
          </c:tx>
          <c:spPr>
            <a:solidFill>
              <a:schemeClr val="tx2">
                <a:lumMod val="60000"/>
                <a:lumOff val="40000"/>
              </a:schemeClr>
            </a:solidFill>
          </c:spPr>
          <c:cat>
            <c:strRef>
              <c:f>Sheet2!$B$8:$D$8</c:f>
              <c:strCache>
                <c:ptCount val="3"/>
                <c:pt idx="0">
                  <c:v>F-1</c:v>
                </c:pt>
                <c:pt idx="1">
                  <c:v>Precision</c:v>
                </c:pt>
                <c:pt idx="2">
                  <c:v>Recall</c:v>
                </c:pt>
              </c:strCache>
            </c:strRef>
          </c:cat>
          <c:val>
            <c:numRef>
              <c:f>Sheet2!$B$10:$D$10</c:f>
              <c:numCache>
                <c:formatCode>General</c:formatCode>
                <c:ptCount val="3"/>
                <c:pt idx="0">
                  <c:v>0.83990134283365303</c:v>
                </c:pt>
                <c:pt idx="1">
                  <c:v>0.75771360759493855</c:v>
                </c:pt>
                <c:pt idx="2">
                  <c:v>0.942087790483216</c:v>
                </c:pt>
              </c:numCache>
            </c:numRef>
          </c:val>
        </c:ser>
        <c:ser>
          <c:idx val="2"/>
          <c:order val="2"/>
          <c:tx>
            <c:strRef>
              <c:f>Sheet2!$A$11</c:f>
              <c:strCache>
                <c:ptCount val="1"/>
                <c:pt idx="0">
                  <c:v>NODECAYADJUST</c:v>
                </c:pt>
              </c:strCache>
            </c:strRef>
          </c:tx>
          <c:spPr>
            <a:solidFill>
              <a:schemeClr val="accent1">
                <a:lumMod val="75000"/>
              </a:schemeClr>
            </a:solidFill>
          </c:spPr>
          <c:cat>
            <c:strRef>
              <c:f>Sheet2!$B$8:$D$8</c:f>
              <c:strCache>
                <c:ptCount val="3"/>
                <c:pt idx="0">
                  <c:v>F-1</c:v>
                </c:pt>
                <c:pt idx="1">
                  <c:v>Precision</c:v>
                </c:pt>
                <c:pt idx="2">
                  <c:v>Recall</c:v>
                </c:pt>
              </c:strCache>
            </c:strRef>
          </c:cat>
          <c:val>
            <c:numRef>
              <c:f>Sheet2!$B$11:$D$11</c:f>
              <c:numCache>
                <c:formatCode>General</c:formatCode>
                <c:ptCount val="3"/>
                <c:pt idx="0">
                  <c:v>0.851708891852059</c:v>
                </c:pt>
                <c:pt idx="1">
                  <c:v>0.99215173315892702</c:v>
                </c:pt>
                <c:pt idx="2">
                  <c:v>0.74609615148161801</c:v>
                </c:pt>
              </c:numCache>
            </c:numRef>
          </c:val>
        </c:ser>
        <c:ser>
          <c:idx val="3"/>
          <c:order val="3"/>
          <c:tx>
            <c:strRef>
              <c:f>Sheet2!$A$12</c:f>
              <c:strCache>
                <c:ptCount val="1"/>
                <c:pt idx="0">
                  <c:v>ADJUST</c:v>
                </c:pt>
              </c:strCache>
            </c:strRef>
          </c:tx>
          <c:spPr>
            <a:solidFill>
              <a:schemeClr val="tx2">
                <a:lumMod val="75000"/>
              </a:schemeClr>
            </a:solidFill>
          </c:spPr>
          <c:cat>
            <c:strRef>
              <c:f>Sheet2!$B$8:$D$8</c:f>
              <c:strCache>
                <c:ptCount val="3"/>
                <c:pt idx="0">
                  <c:v>F-1</c:v>
                </c:pt>
                <c:pt idx="1">
                  <c:v>Precision</c:v>
                </c:pt>
                <c:pt idx="2">
                  <c:v>Recall</c:v>
                </c:pt>
              </c:strCache>
            </c:strRef>
          </c:cat>
          <c:val>
            <c:numRef>
              <c:f>Sheet2!$B$12:$D$12</c:f>
              <c:numCache>
                <c:formatCode>General</c:formatCode>
                <c:ptCount val="3"/>
                <c:pt idx="0">
                  <c:v>0.882249560632689</c:v>
                </c:pt>
                <c:pt idx="1">
                  <c:v>0.93734439834024896</c:v>
                </c:pt>
                <c:pt idx="2">
                  <c:v>0.83327185540391291</c:v>
                </c:pt>
              </c:numCache>
            </c:numRef>
          </c:val>
        </c:ser>
        <c:axId val="72177152"/>
        <c:axId val="72178688"/>
      </c:barChart>
      <c:catAx>
        <c:axId val="72177152"/>
        <c:scaling>
          <c:orientation val="minMax"/>
        </c:scaling>
        <c:axPos val="b"/>
        <c:tickLblPos val="nextTo"/>
        <c:txPr>
          <a:bodyPr/>
          <a:lstStyle/>
          <a:p>
            <a:pPr>
              <a:defRPr sz="1800" b="1"/>
            </a:pPr>
            <a:endParaRPr lang="en-US"/>
          </a:p>
        </c:txPr>
        <c:crossAx val="72178688"/>
        <c:crosses val="autoZero"/>
        <c:auto val="1"/>
        <c:lblAlgn val="ctr"/>
        <c:lblOffset val="100"/>
      </c:catAx>
      <c:valAx>
        <c:axId val="72178688"/>
        <c:scaling>
          <c:orientation val="minMax"/>
          <c:max val="1"/>
          <c:min val="0.5"/>
        </c:scaling>
        <c:axPos val="l"/>
        <c:majorGridlines/>
        <c:numFmt formatCode="General" sourceLinked="1"/>
        <c:tickLblPos val="nextTo"/>
        <c:txPr>
          <a:bodyPr/>
          <a:lstStyle/>
          <a:p>
            <a:pPr>
              <a:defRPr sz="1600"/>
            </a:pPr>
            <a:endParaRPr lang="en-US"/>
          </a:p>
        </c:txPr>
        <c:crossAx val="72177152"/>
        <c:crosses val="autoZero"/>
        <c:crossBetween val="between"/>
        <c:majorUnit val="0.1"/>
      </c:valAx>
    </c:plotArea>
    <c:legend>
      <c:legendPos val="t"/>
      <c:layout>
        <c:manualLayout>
          <c:xMode val="edge"/>
          <c:yMode val="edge"/>
          <c:x val="1.5628390201224855E-2"/>
          <c:y val="2.7777777777778054E-2"/>
          <c:w val="0.94929855643044958"/>
          <c:h val="0.14786112262283024"/>
        </c:manualLayout>
      </c:layout>
      <c:txPr>
        <a:bodyPr/>
        <a:lstStyle/>
        <a:p>
          <a:pPr>
            <a:defRPr sz="1800" b="1"/>
          </a:pPr>
          <a:endParaRPr lang="en-US"/>
        </a:p>
      </c:txPr>
    </c:legend>
    <c:plotVisOnly val="1"/>
  </c:chart>
  <c:spPr>
    <a:ln>
      <a:noFill/>
    </a:ln>
  </c:spPr>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manualLayout>
          <c:layoutTarget val="inner"/>
          <c:xMode val="edge"/>
          <c:yMode val="edge"/>
          <c:x val="9.8511508176864146E-2"/>
          <c:y val="0.16490545824629102"/>
          <c:w val="0.8779842183188713"/>
          <c:h val="0.68984359097969894"/>
        </c:manualLayout>
      </c:layout>
      <c:barChart>
        <c:barDir val="col"/>
        <c:grouping val="clustered"/>
        <c:ser>
          <c:idx val="0"/>
          <c:order val="0"/>
          <c:tx>
            <c:strRef>
              <c:f>Sheet2!$F$9</c:f>
              <c:strCache>
                <c:ptCount val="1"/>
                <c:pt idx="0">
                  <c:v>PARTITION</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cat>
            <c:strRef>
              <c:f>Sheet2!$G$8:$I$8</c:f>
              <c:strCache>
                <c:ptCount val="3"/>
                <c:pt idx="0">
                  <c:v>F-1</c:v>
                </c:pt>
                <c:pt idx="1">
                  <c:v>Precision</c:v>
                </c:pt>
                <c:pt idx="2">
                  <c:v>Recall</c:v>
                </c:pt>
              </c:strCache>
            </c:strRef>
          </c:cat>
          <c:val>
            <c:numRef>
              <c:f>Sheet2!$G$9:$I$9</c:f>
              <c:numCache>
                <c:formatCode>General</c:formatCode>
                <c:ptCount val="3"/>
                <c:pt idx="0">
                  <c:v>0.79239138479757198</c:v>
                </c:pt>
                <c:pt idx="1">
                  <c:v>0.99888038813210966</c:v>
                </c:pt>
                <c:pt idx="2">
                  <c:v>0.65664867517174474</c:v>
                </c:pt>
              </c:numCache>
            </c:numRef>
          </c:val>
        </c:ser>
        <c:ser>
          <c:idx val="1"/>
          <c:order val="1"/>
          <c:tx>
            <c:strRef>
              <c:f>Sheet2!$F$10</c:f>
              <c:strCache>
                <c:ptCount val="1"/>
                <c:pt idx="0">
                  <c:v>EARLY</c:v>
                </c:pt>
              </c:strCache>
            </c:strRef>
          </c:tx>
          <c:spPr>
            <a:solidFill>
              <a:schemeClr val="tx2">
                <a:lumMod val="60000"/>
                <a:lumOff val="40000"/>
              </a:schemeClr>
            </a:solidFill>
          </c:spPr>
          <c:cat>
            <c:strRef>
              <c:f>Sheet2!$G$8:$I$8</c:f>
              <c:strCache>
                <c:ptCount val="3"/>
                <c:pt idx="0">
                  <c:v>F-1</c:v>
                </c:pt>
                <c:pt idx="1">
                  <c:v>Precision</c:v>
                </c:pt>
                <c:pt idx="2">
                  <c:v>Recall</c:v>
                </c:pt>
              </c:strCache>
            </c:strRef>
          </c:cat>
          <c:val>
            <c:numRef>
              <c:f>Sheet2!$G$10:$I$10</c:f>
              <c:numCache>
                <c:formatCode>General</c:formatCode>
                <c:ptCount val="3"/>
                <c:pt idx="0">
                  <c:v>0.83514977037494065</c:v>
                </c:pt>
                <c:pt idx="1">
                  <c:v>0.94361833952912433</c:v>
                </c:pt>
                <c:pt idx="2">
                  <c:v>0.74904709209394371</c:v>
                </c:pt>
              </c:numCache>
            </c:numRef>
          </c:val>
        </c:ser>
        <c:ser>
          <c:idx val="2"/>
          <c:order val="2"/>
          <c:tx>
            <c:strRef>
              <c:f>Sheet2!$F$11</c:f>
              <c:strCache>
                <c:ptCount val="1"/>
                <c:pt idx="0">
                  <c:v>LATE</c:v>
                </c:pt>
              </c:strCache>
            </c:strRef>
          </c:tx>
          <c:spPr>
            <a:solidFill>
              <a:schemeClr val="accent1">
                <a:lumMod val="75000"/>
              </a:schemeClr>
            </a:solidFill>
          </c:spPr>
          <c:cat>
            <c:strRef>
              <c:f>Sheet2!$G$8:$I$8</c:f>
              <c:strCache>
                <c:ptCount val="3"/>
                <c:pt idx="0">
                  <c:v>F-1</c:v>
                </c:pt>
                <c:pt idx="1">
                  <c:v>Precision</c:v>
                </c:pt>
                <c:pt idx="2">
                  <c:v>Recall</c:v>
                </c:pt>
              </c:strCache>
            </c:strRef>
          </c:cat>
          <c:val>
            <c:numRef>
              <c:f>Sheet2!$G$11:$I$11</c:f>
              <c:numCache>
                <c:formatCode>General</c:formatCode>
                <c:ptCount val="3"/>
                <c:pt idx="0">
                  <c:v>0.81751613137098456</c:v>
                </c:pt>
                <c:pt idx="1">
                  <c:v>0.99611307420494266</c:v>
                </c:pt>
                <c:pt idx="2">
                  <c:v>0.69322513217755322</c:v>
                </c:pt>
              </c:numCache>
            </c:numRef>
          </c:val>
        </c:ser>
        <c:ser>
          <c:idx val="3"/>
          <c:order val="3"/>
          <c:tx>
            <c:strRef>
              <c:f>Sheet2!$F$12</c:f>
              <c:strCache>
                <c:ptCount val="1"/>
                <c:pt idx="0">
                  <c:v>ADJUST</c:v>
                </c:pt>
              </c:strCache>
            </c:strRef>
          </c:tx>
          <c:spPr>
            <a:solidFill>
              <a:schemeClr val="tx2">
                <a:lumMod val="75000"/>
              </a:schemeClr>
            </a:solidFill>
          </c:spPr>
          <c:cat>
            <c:strRef>
              <c:f>Sheet2!$G$8:$I$8</c:f>
              <c:strCache>
                <c:ptCount val="3"/>
                <c:pt idx="0">
                  <c:v>F-1</c:v>
                </c:pt>
                <c:pt idx="1">
                  <c:v>Precision</c:v>
                </c:pt>
                <c:pt idx="2">
                  <c:v>Recall</c:v>
                </c:pt>
              </c:strCache>
            </c:strRef>
          </c:cat>
          <c:val>
            <c:numRef>
              <c:f>Sheet2!$G$12:$I$12</c:f>
              <c:numCache>
                <c:formatCode>General</c:formatCode>
                <c:ptCount val="3"/>
                <c:pt idx="0">
                  <c:v>0.88224956063269</c:v>
                </c:pt>
                <c:pt idx="1">
                  <c:v>0.93734439834024896</c:v>
                </c:pt>
                <c:pt idx="2">
                  <c:v>0.83327185540391502</c:v>
                </c:pt>
              </c:numCache>
            </c:numRef>
          </c:val>
        </c:ser>
        <c:axId val="72258688"/>
        <c:axId val="72260224"/>
      </c:barChart>
      <c:catAx>
        <c:axId val="72258688"/>
        <c:scaling>
          <c:orientation val="minMax"/>
        </c:scaling>
        <c:axPos val="b"/>
        <c:tickLblPos val="nextTo"/>
        <c:txPr>
          <a:bodyPr/>
          <a:lstStyle/>
          <a:p>
            <a:pPr>
              <a:defRPr sz="1800" b="1"/>
            </a:pPr>
            <a:endParaRPr lang="en-US"/>
          </a:p>
        </c:txPr>
        <c:crossAx val="72260224"/>
        <c:crosses val="autoZero"/>
        <c:auto val="1"/>
        <c:lblAlgn val="ctr"/>
        <c:lblOffset val="100"/>
      </c:catAx>
      <c:valAx>
        <c:axId val="72260224"/>
        <c:scaling>
          <c:orientation val="minMax"/>
          <c:max val="1"/>
          <c:min val="0.5"/>
        </c:scaling>
        <c:axPos val="l"/>
        <c:majorGridlines/>
        <c:numFmt formatCode="General" sourceLinked="1"/>
        <c:tickLblPos val="nextTo"/>
        <c:txPr>
          <a:bodyPr/>
          <a:lstStyle/>
          <a:p>
            <a:pPr>
              <a:defRPr sz="1600"/>
            </a:pPr>
            <a:endParaRPr lang="en-US"/>
          </a:p>
        </c:txPr>
        <c:crossAx val="72258688"/>
        <c:crosses val="autoZero"/>
        <c:crossBetween val="between"/>
        <c:majorUnit val="0.1"/>
      </c:valAx>
    </c:plotArea>
    <c:legend>
      <c:legendPos val="t"/>
      <c:layout>
        <c:manualLayout>
          <c:xMode val="edge"/>
          <c:yMode val="edge"/>
          <c:x val="2.1687865939834482E-2"/>
          <c:y val="4.3932341790609487E-2"/>
          <c:w val="0.94929855643045225"/>
          <c:h val="7.9167336225829041E-2"/>
        </c:manualLayout>
      </c:layout>
      <c:txPr>
        <a:bodyPr/>
        <a:lstStyle/>
        <a:p>
          <a:pPr>
            <a:defRPr sz="1800" b="1"/>
          </a:pPr>
          <a:endParaRPr lang="en-US"/>
        </a:p>
      </c:txPr>
    </c:legend>
    <c:plotVisOnly val="1"/>
  </c:chart>
  <c:spPr>
    <a:noFill/>
    <a:ln w="25400" cap="flat" cmpd="sng" algn="ctr">
      <a:noFill/>
      <a:prstDash val="solid"/>
    </a:ln>
    <a:effectLst/>
  </c:spPr>
  <c:txPr>
    <a:bodyPr/>
    <a:lstStyle/>
    <a:p>
      <a:pPr>
        <a:defRPr>
          <a:solidFill>
            <a:sysClr val="windowText" lastClr="000000"/>
          </a:solidFill>
          <a:latin typeface="+mn-lt"/>
          <a:ea typeface="+mn-ea"/>
          <a:cs typeface="+mn-cs"/>
        </a:defRPr>
      </a:pPr>
      <a:endParaRPr lang="en-US"/>
    </a:p>
  </c:txPr>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manualLayout>
          <c:layoutTarget val="inner"/>
          <c:xMode val="edge"/>
          <c:yMode val="edge"/>
          <c:x val="8.7953043881360507E-2"/>
          <c:y val="0.19058451026954773"/>
          <c:w val="0.89106187085114552"/>
          <c:h val="0.67799795858852341"/>
        </c:manualLayout>
      </c:layout>
      <c:barChart>
        <c:barDir val="col"/>
        <c:grouping val="clustered"/>
        <c:ser>
          <c:idx val="0"/>
          <c:order val="0"/>
          <c:tx>
            <c:strRef>
              <c:f>Sheet2!$A$16</c:f>
              <c:strCache>
                <c:ptCount val="1"/>
                <c:pt idx="0">
                  <c:v>PARTITION</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cat>
            <c:strRef>
              <c:f>Sheet2!$B$15:$D$15</c:f>
              <c:strCache>
                <c:ptCount val="3"/>
                <c:pt idx="0">
                  <c:v>F-1</c:v>
                </c:pt>
                <c:pt idx="1">
                  <c:v>Precision</c:v>
                </c:pt>
                <c:pt idx="2">
                  <c:v>Recall</c:v>
                </c:pt>
              </c:strCache>
            </c:strRef>
          </c:cat>
          <c:val>
            <c:numRef>
              <c:f>Sheet2!$B$16:$D$16</c:f>
              <c:numCache>
                <c:formatCode>General</c:formatCode>
                <c:ptCount val="3"/>
                <c:pt idx="0">
                  <c:v>0.67592033796017736</c:v>
                </c:pt>
                <c:pt idx="1">
                  <c:v>1</c:v>
                </c:pt>
                <c:pt idx="2">
                  <c:v>0.51048313582497085</c:v>
                </c:pt>
              </c:numCache>
            </c:numRef>
          </c:val>
        </c:ser>
        <c:ser>
          <c:idx val="1"/>
          <c:order val="1"/>
          <c:tx>
            <c:strRef>
              <c:f>Sheet2!$A$17</c:f>
              <c:strCache>
                <c:ptCount val="1"/>
                <c:pt idx="0">
                  <c:v>CENTER</c:v>
                </c:pt>
              </c:strCache>
            </c:strRef>
          </c:tx>
          <c:spPr>
            <a:solidFill>
              <a:schemeClr val="tx2">
                <a:lumMod val="60000"/>
                <a:lumOff val="40000"/>
              </a:schemeClr>
            </a:solidFill>
          </c:spPr>
          <c:cat>
            <c:strRef>
              <c:f>Sheet2!$B$15:$D$15</c:f>
              <c:strCache>
                <c:ptCount val="3"/>
                <c:pt idx="0">
                  <c:v>F-1</c:v>
                </c:pt>
                <c:pt idx="1">
                  <c:v>Precision</c:v>
                </c:pt>
                <c:pt idx="2">
                  <c:v>Recall</c:v>
                </c:pt>
              </c:strCache>
            </c:strRef>
          </c:cat>
          <c:val>
            <c:numRef>
              <c:f>Sheet2!$B$17:$D$17</c:f>
              <c:numCache>
                <c:formatCode>General</c:formatCode>
                <c:ptCount val="3"/>
                <c:pt idx="0">
                  <c:v>0.64400494437577815</c:v>
                </c:pt>
                <c:pt idx="1">
                  <c:v>1</c:v>
                </c:pt>
                <c:pt idx="2">
                  <c:v>0.47493163172288239</c:v>
                </c:pt>
              </c:numCache>
            </c:numRef>
          </c:val>
        </c:ser>
        <c:ser>
          <c:idx val="2"/>
          <c:order val="2"/>
          <c:tx>
            <c:strRef>
              <c:f>Sheet2!$A$18</c:f>
              <c:strCache>
                <c:ptCount val="1"/>
                <c:pt idx="0">
                  <c:v>MERGE</c:v>
                </c:pt>
              </c:strCache>
            </c:strRef>
          </c:tx>
          <c:spPr>
            <a:solidFill>
              <a:schemeClr val="tx2">
                <a:lumMod val="75000"/>
              </a:schemeClr>
            </a:solidFill>
          </c:spPr>
          <c:cat>
            <c:strRef>
              <c:f>Sheet2!$B$15:$D$15</c:f>
              <c:strCache>
                <c:ptCount val="3"/>
                <c:pt idx="0">
                  <c:v>F-1</c:v>
                </c:pt>
                <c:pt idx="1">
                  <c:v>Precision</c:v>
                </c:pt>
                <c:pt idx="2">
                  <c:v>Recall</c:v>
                </c:pt>
              </c:strCache>
            </c:strRef>
          </c:cat>
          <c:val>
            <c:numRef>
              <c:f>Sheet2!$B$18:$D$18</c:f>
              <c:numCache>
                <c:formatCode>General</c:formatCode>
                <c:ptCount val="3"/>
                <c:pt idx="0">
                  <c:v>0.66545012165450634</c:v>
                </c:pt>
                <c:pt idx="1">
                  <c:v>1</c:v>
                </c:pt>
                <c:pt idx="2">
                  <c:v>0.49863263445761102</c:v>
                </c:pt>
              </c:numCache>
            </c:numRef>
          </c:val>
        </c:ser>
        <c:ser>
          <c:idx val="8"/>
          <c:order val="3"/>
          <c:tx>
            <c:strRef>
              <c:f>Sheet2!$A$24</c:f>
              <c:strCache>
                <c:ptCount val="1"/>
                <c:pt idx="0">
                  <c:v>ADJUST</c:v>
                </c:pt>
              </c:strCache>
            </c:strRef>
          </c:tx>
          <c:spPr>
            <a:solidFill>
              <a:schemeClr val="tx1">
                <a:lumMod val="95000"/>
                <a:lumOff val="5000"/>
              </a:schemeClr>
            </a:solidFill>
          </c:spPr>
          <c:cat>
            <c:strRef>
              <c:f>Sheet2!$B$15:$D$15</c:f>
              <c:strCache>
                <c:ptCount val="3"/>
                <c:pt idx="0">
                  <c:v>F-1</c:v>
                </c:pt>
                <c:pt idx="1">
                  <c:v>Precision</c:v>
                </c:pt>
                <c:pt idx="2">
                  <c:v>Recall</c:v>
                </c:pt>
              </c:strCache>
            </c:strRef>
          </c:cat>
          <c:val>
            <c:numRef>
              <c:f>Sheet2!$B$24:$D$24</c:f>
              <c:numCache>
                <c:formatCode>General</c:formatCode>
                <c:ptCount val="3"/>
                <c:pt idx="0">
                  <c:v>0.92292587137948956</c:v>
                </c:pt>
                <c:pt idx="1">
                  <c:v>1</c:v>
                </c:pt>
                <c:pt idx="2">
                  <c:v>0.85688240656335934</c:v>
                </c:pt>
              </c:numCache>
            </c:numRef>
          </c:val>
        </c:ser>
        <c:axId val="71750400"/>
        <c:axId val="71751936"/>
      </c:barChart>
      <c:catAx>
        <c:axId val="71750400"/>
        <c:scaling>
          <c:orientation val="minMax"/>
        </c:scaling>
        <c:axPos val="b"/>
        <c:tickLblPos val="nextTo"/>
        <c:txPr>
          <a:bodyPr/>
          <a:lstStyle/>
          <a:p>
            <a:pPr>
              <a:defRPr sz="1800" b="1"/>
            </a:pPr>
            <a:endParaRPr lang="en-US"/>
          </a:p>
        </c:txPr>
        <c:crossAx val="71751936"/>
        <c:crosses val="autoZero"/>
        <c:auto val="1"/>
        <c:lblAlgn val="ctr"/>
        <c:lblOffset val="100"/>
      </c:catAx>
      <c:valAx>
        <c:axId val="71751936"/>
        <c:scaling>
          <c:orientation val="minMax"/>
          <c:max val="1"/>
        </c:scaling>
        <c:axPos val="l"/>
        <c:majorGridlines/>
        <c:numFmt formatCode="General" sourceLinked="1"/>
        <c:tickLblPos val="nextTo"/>
        <c:txPr>
          <a:bodyPr/>
          <a:lstStyle/>
          <a:p>
            <a:pPr>
              <a:defRPr sz="1600"/>
            </a:pPr>
            <a:endParaRPr lang="en-US"/>
          </a:p>
        </c:txPr>
        <c:crossAx val="71750400"/>
        <c:crosses val="autoZero"/>
        <c:crossBetween val="between"/>
        <c:majorUnit val="0.1"/>
      </c:valAx>
    </c:plotArea>
    <c:legend>
      <c:legendPos val="t"/>
      <c:layout>
        <c:manualLayout>
          <c:xMode val="edge"/>
          <c:yMode val="edge"/>
          <c:x val="2.3989392392403496E-4"/>
          <c:y val="5.5201433154187932E-4"/>
          <c:w val="0.98263188976377969"/>
          <c:h val="0.15743504887976206"/>
        </c:manualLayout>
      </c:layout>
      <c:txPr>
        <a:bodyPr/>
        <a:lstStyle/>
        <a:p>
          <a:pPr>
            <a:defRPr sz="1800" b="0"/>
          </a:pPr>
          <a:endParaRPr lang="en-US"/>
        </a:p>
      </c:txPr>
    </c:legend>
    <c:plotVisOnly val="1"/>
  </c:chart>
  <c:spPr>
    <a:ln>
      <a:noFill/>
    </a:ln>
  </c:spPr>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plotArea>
      <c:layout>
        <c:manualLayout>
          <c:layoutTarget val="inner"/>
          <c:xMode val="edge"/>
          <c:yMode val="edge"/>
          <c:x val="8.832066250339507E-2"/>
          <c:y val="0.19058451026954784"/>
          <c:w val="0.89060654056174016"/>
          <c:h val="0.67799795858852285"/>
        </c:manualLayout>
      </c:layout>
      <c:barChart>
        <c:barDir val="col"/>
        <c:grouping val="clustered"/>
        <c:ser>
          <c:idx val="0"/>
          <c:order val="0"/>
          <c:tx>
            <c:strRef>
              <c:f>Sheet2!$A$27</c:f>
              <c:strCache>
                <c:ptCount val="1"/>
                <c:pt idx="0">
                  <c:v>PARTITION</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cat>
            <c:strRef>
              <c:f>Sheet2!$B$26:$D$26</c:f>
              <c:strCache>
                <c:ptCount val="3"/>
                <c:pt idx="0">
                  <c:v>F-1</c:v>
                </c:pt>
                <c:pt idx="1">
                  <c:v>Precision</c:v>
                </c:pt>
                <c:pt idx="2">
                  <c:v>Recall</c:v>
                </c:pt>
              </c:strCache>
            </c:strRef>
          </c:cat>
          <c:val>
            <c:numRef>
              <c:f>Sheet2!$B$27:$D$27</c:f>
              <c:numCache>
                <c:formatCode>General</c:formatCode>
                <c:ptCount val="3"/>
                <c:pt idx="0">
                  <c:v>0.85121006068582195</c:v>
                </c:pt>
                <c:pt idx="1">
                  <c:v>0.98195006747638303</c:v>
                </c:pt>
                <c:pt idx="2">
                  <c:v>0.75119370241321992</c:v>
                </c:pt>
              </c:numCache>
            </c:numRef>
          </c:val>
        </c:ser>
        <c:ser>
          <c:idx val="1"/>
          <c:order val="1"/>
          <c:tx>
            <c:strRef>
              <c:f>Sheet2!$A$28</c:f>
              <c:strCache>
                <c:ptCount val="1"/>
                <c:pt idx="0">
                  <c:v>CENTER</c:v>
                </c:pt>
              </c:strCache>
            </c:strRef>
          </c:tx>
          <c:spPr>
            <a:solidFill>
              <a:schemeClr val="tx2">
                <a:lumMod val="60000"/>
                <a:lumOff val="40000"/>
              </a:schemeClr>
            </a:solidFill>
            <a:ln>
              <a:solidFill>
                <a:schemeClr val="tx2">
                  <a:lumMod val="60000"/>
                  <a:lumOff val="40000"/>
                </a:schemeClr>
              </a:solidFill>
            </a:ln>
          </c:spPr>
          <c:cat>
            <c:strRef>
              <c:f>Sheet2!$B$26:$D$26</c:f>
              <c:strCache>
                <c:ptCount val="3"/>
                <c:pt idx="0">
                  <c:v>F-1</c:v>
                </c:pt>
                <c:pt idx="1">
                  <c:v>Precision</c:v>
                </c:pt>
                <c:pt idx="2">
                  <c:v>Recall</c:v>
                </c:pt>
              </c:strCache>
            </c:strRef>
          </c:cat>
          <c:val>
            <c:numRef>
              <c:f>Sheet2!$B$28:$D$28</c:f>
              <c:numCache>
                <c:formatCode>General</c:formatCode>
                <c:ptCount val="3"/>
                <c:pt idx="0">
                  <c:v>0.85311812179016344</c:v>
                </c:pt>
                <c:pt idx="1">
                  <c:v>0.98860737969732959</c:v>
                </c:pt>
                <c:pt idx="2">
                  <c:v>0.75029036004645699</c:v>
                </c:pt>
              </c:numCache>
            </c:numRef>
          </c:val>
        </c:ser>
        <c:ser>
          <c:idx val="2"/>
          <c:order val="2"/>
          <c:tx>
            <c:strRef>
              <c:f>Sheet2!$A$29</c:f>
              <c:strCache>
                <c:ptCount val="1"/>
                <c:pt idx="0">
                  <c:v>MERGE</c:v>
                </c:pt>
              </c:strCache>
            </c:strRef>
          </c:tx>
          <c:spPr>
            <a:solidFill>
              <a:schemeClr val="tx2">
                <a:lumMod val="75000"/>
              </a:schemeClr>
            </a:solidFill>
          </c:spPr>
          <c:cat>
            <c:strRef>
              <c:f>Sheet2!$B$26:$D$26</c:f>
              <c:strCache>
                <c:ptCount val="3"/>
                <c:pt idx="0">
                  <c:v>F-1</c:v>
                </c:pt>
                <c:pt idx="1">
                  <c:v>Precision</c:v>
                </c:pt>
                <c:pt idx="2">
                  <c:v>Recall</c:v>
                </c:pt>
              </c:strCache>
            </c:strRef>
          </c:cat>
          <c:val>
            <c:numRef>
              <c:f>Sheet2!$B$29:$D$29</c:f>
              <c:numCache>
                <c:formatCode>General</c:formatCode>
                <c:ptCount val="3"/>
                <c:pt idx="0">
                  <c:v>0.87951122477976651</c:v>
                </c:pt>
                <c:pt idx="1">
                  <c:v>0.97834676782045149</c:v>
                </c:pt>
                <c:pt idx="2">
                  <c:v>0.79881275003225516</c:v>
                </c:pt>
              </c:numCache>
            </c:numRef>
          </c:val>
        </c:ser>
        <c:ser>
          <c:idx val="8"/>
          <c:order val="3"/>
          <c:tx>
            <c:strRef>
              <c:f>Sheet2!$A$35</c:f>
              <c:strCache>
                <c:ptCount val="1"/>
                <c:pt idx="0">
                  <c:v>ADJUST</c:v>
                </c:pt>
              </c:strCache>
            </c:strRef>
          </c:tx>
          <c:spPr>
            <a:solidFill>
              <a:schemeClr val="tx1">
                <a:lumMod val="95000"/>
                <a:lumOff val="5000"/>
              </a:schemeClr>
            </a:solidFill>
          </c:spPr>
          <c:cat>
            <c:strRef>
              <c:f>Sheet2!$B$26:$D$26</c:f>
              <c:strCache>
                <c:ptCount val="3"/>
                <c:pt idx="0">
                  <c:v>F-1</c:v>
                </c:pt>
                <c:pt idx="1">
                  <c:v>Precision</c:v>
                </c:pt>
                <c:pt idx="2">
                  <c:v>Recall</c:v>
                </c:pt>
              </c:strCache>
            </c:strRef>
          </c:cat>
          <c:val>
            <c:numRef>
              <c:f>Sheet2!$B$35:$D$35</c:f>
              <c:numCache>
                <c:formatCode>General</c:formatCode>
                <c:ptCount val="3"/>
                <c:pt idx="0">
                  <c:v>0.97749821671746295</c:v>
                </c:pt>
                <c:pt idx="1">
                  <c:v>0.98240354535974272</c:v>
                </c:pt>
                <c:pt idx="2">
                  <c:v>0.97264163117822566</c:v>
                </c:pt>
              </c:numCache>
            </c:numRef>
          </c:val>
        </c:ser>
        <c:axId val="72360704"/>
        <c:axId val="72362240"/>
      </c:barChart>
      <c:catAx>
        <c:axId val="72360704"/>
        <c:scaling>
          <c:orientation val="minMax"/>
        </c:scaling>
        <c:axPos val="b"/>
        <c:tickLblPos val="nextTo"/>
        <c:crossAx val="72362240"/>
        <c:crosses val="autoZero"/>
        <c:auto val="1"/>
        <c:lblAlgn val="ctr"/>
        <c:lblOffset val="100"/>
      </c:catAx>
      <c:valAx>
        <c:axId val="72362240"/>
        <c:scaling>
          <c:orientation val="minMax"/>
          <c:max val="1"/>
        </c:scaling>
        <c:axPos val="l"/>
        <c:majorGridlines/>
        <c:numFmt formatCode="General" sourceLinked="1"/>
        <c:tickLblPos val="nextTo"/>
        <c:txPr>
          <a:bodyPr/>
          <a:lstStyle/>
          <a:p>
            <a:pPr>
              <a:defRPr sz="1600" b="0"/>
            </a:pPr>
            <a:endParaRPr lang="en-US"/>
          </a:p>
        </c:txPr>
        <c:crossAx val="72360704"/>
        <c:crosses val="autoZero"/>
        <c:crossBetween val="between"/>
        <c:majorUnit val="0.1"/>
      </c:valAx>
    </c:plotArea>
    <c:legend>
      <c:legendPos val="t"/>
      <c:layout>
        <c:manualLayout>
          <c:xMode val="edge"/>
          <c:yMode val="edge"/>
          <c:x val="1.0587232630403958E-2"/>
          <c:y val="1.9726700829063326E-3"/>
          <c:w val="0.97739071409177936"/>
          <c:h val="0.15735574719826814"/>
        </c:manualLayout>
      </c:layout>
      <c:txPr>
        <a:bodyPr/>
        <a:lstStyle/>
        <a:p>
          <a:pPr>
            <a:defRPr sz="1800"/>
          </a:pPr>
          <a:endParaRPr lang="en-US"/>
        </a:p>
      </c:txPr>
    </c:legend>
    <c:plotVisOnly val="1"/>
  </c:chart>
  <c:spPr>
    <a:ln>
      <a:noFill/>
    </a:ln>
  </c:spPr>
  <c:txPr>
    <a:bodyPr/>
    <a:lstStyle/>
    <a:p>
      <a:pPr>
        <a:defRPr sz="1800" b="1"/>
      </a:pPr>
      <a:endParaRPr lang="en-US"/>
    </a:p>
  </c:txPr>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F18404A-34F2-4567-B17C-69E8CA4D7094}" type="datetimeFigureOut">
              <a:rPr lang="en-US" smtClean="0"/>
              <a:pPr/>
              <a:t>8/30/2011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8ED9870-F598-4459-AEC0-EC42E650833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89EF5D-E609-4756-89C6-4CE299026A14}" type="datetimeFigureOut">
              <a:rPr lang="en-US" smtClean="0"/>
              <a:pPr/>
              <a:t>8/30/2011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765561-5A8D-41EE-8B5F-37185CBD0E2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D47EF2A5-6CA4-4B8E-ABD9-9D81243B602D}" type="slidenum">
              <a:rPr lang="en-US">
                <a:solidFill>
                  <a:prstClr val="black"/>
                </a:solidFill>
              </a:rPr>
              <a:pPr/>
              <a:t>1</a:t>
            </a:fld>
            <a:endParaRPr lang="en-US">
              <a:solidFill>
                <a:prstClr val="black"/>
              </a:solidFill>
            </a:endParaRPr>
          </a:p>
        </p:txBody>
      </p:sp>
      <p:sp>
        <p:nvSpPr>
          <p:cNvPr id="921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fontAlgn="base">
              <a:spcBef>
                <a:spcPct val="0"/>
              </a:spcBef>
              <a:spcAft>
                <a:spcPct val="0"/>
              </a:spcAft>
            </a:pPr>
            <a:fld id="{19E2B756-60F9-44B7-9D44-53BADE06D51A}" type="slidenum">
              <a:rPr lang="fr-FR" sz="1200" smtClean="0">
                <a:solidFill>
                  <a:prstClr val="black"/>
                </a:solidFill>
                <a:latin typeface="Arial" charset="0"/>
              </a:rPr>
              <a:pPr algn="r" fontAlgn="base">
                <a:spcBef>
                  <a:spcPct val="0"/>
                </a:spcBef>
                <a:spcAft>
                  <a:spcPct val="0"/>
                </a:spcAft>
              </a:pPr>
              <a:t>1</a:t>
            </a:fld>
            <a:endParaRPr lang="fr-FR" sz="1200" smtClean="0">
              <a:solidFill>
                <a:prstClr val="black"/>
              </a:solidFill>
              <a:latin typeface="Arial" charset="0"/>
            </a:endParaRPr>
          </a:p>
        </p:txBody>
      </p:sp>
      <p:sp>
        <p:nvSpPr>
          <p:cNvPr id="9220" name="Rectangle 2"/>
          <p:cNvSpPr>
            <a:spLocks noGrp="1" noRot="1" noChangeAspect="1" noChangeArrowheads="1" noTextEdit="1"/>
          </p:cNvSpPr>
          <p:nvPr>
            <p:ph type="sldImg"/>
          </p:nvPr>
        </p:nvSpPr>
        <p:spPr>
          <a:ln/>
        </p:spPr>
      </p:sp>
      <p:sp>
        <p:nvSpPr>
          <p:cNvPr id="9221" name="Rectangle 3"/>
          <p:cNvSpPr>
            <a:spLocks noGrp="1" noChangeArrowheads="1"/>
          </p:cNvSpPr>
          <p:nvPr>
            <p:ph type="body" idx="1"/>
          </p:nvPr>
        </p:nvSpPr>
        <p:spPr>
          <a:noFill/>
          <a:ln/>
        </p:spPr>
        <p:txBody>
          <a:bodyPr/>
          <a:lstStyle/>
          <a:p>
            <a:pPr eaLnBrk="1" hangingPunct="1"/>
            <a:r>
              <a:rPr lang="it-IT" dirty="0" smtClean="0"/>
              <a:t>Mention co-authors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Another solution is to match records once they have similar names. Then we will have two clusters,</a:t>
            </a:r>
            <a:r>
              <a:rPr lang="en-US" baseline="0" dirty="0" smtClean="0"/>
              <a:t> and in the worst case, we may even merge all records together.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Despite</a:t>
            </a:r>
            <a:r>
              <a:rPr lang="en-US" baseline="0" dirty="0" smtClean="0"/>
              <a:t> the above challenges, temporal information </a:t>
            </a:r>
            <a:r>
              <a:rPr lang="en-US" baseline="0" dirty="0" err="1" smtClean="0"/>
              <a:t>acutally</a:t>
            </a:r>
            <a:r>
              <a:rPr lang="en-US" baseline="0" dirty="0" smtClean="0"/>
              <a:t> presents additional evidence for record linkage. </a:t>
            </a:r>
          </a:p>
          <a:p>
            <a:r>
              <a:rPr lang="en-US" baseline="0" dirty="0" smtClean="0"/>
              <a:t>First, record values typically transit smoothly. E.g., after Dong Xin moved to MSR, he still keeps some co-authors from the former affiliation. </a:t>
            </a:r>
          </a:p>
          <a:p>
            <a:r>
              <a:rPr lang="en-US" baseline="0" dirty="0" smtClean="0"/>
              <a:t>Second, record values seldom change erratically. In reality, it is not likely that an author was in UI in 2004, and moved to UW one year later, and moved back to UI in 2007. </a:t>
            </a:r>
          </a:p>
          <a:p>
            <a:r>
              <a:rPr lang="en-US" baseline="0" dirty="0" smtClean="0"/>
              <a:t>Third, records that refer to the same real-world entity often observe continuity. E.g., when we see a record with author name Xin Dong in 1991, and another one with the same name 13 years later, we are not so confident to say these two records belong to the same author.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Given these</a:t>
            </a:r>
            <a:r>
              <a:rPr lang="en-US" baseline="0" dirty="0" smtClean="0"/>
              <a:t> motivations,  our intuitions for temporal record linkage are as follows: </a:t>
            </a:r>
          </a:p>
          <a:p>
            <a:pPr marL="228600" indent="-228600">
              <a:buAutoNum type="arabicPeriod"/>
            </a:pPr>
            <a:r>
              <a:rPr lang="en-US" baseline="0" dirty="0" smtClean="0"/>
              <a:t>We’d like to give less penalty on different values over time. E.g., even r2 and r5 have different affiliations, it is not a strong indicator for us to split them;</a:t>
            </a:r>
          </a:p>
          <a:p>
            <a:pPr marL="228600" indent="-228600">
              <a:buAutoNum type="arabicPeriod"/>
            </a:pPr>
            <a:r>
              <a:rPr lang="en-US" baseline="0" dirty="0" smtClean="0"/>
              <a:t>We’d like to give less reward on same values over time. E.g., even r1 and r2 have the same author name, it is not a strong indicator for us to merge them. </a:t>
            </a:r>
          </a:p>
          <a:p>
            <a:pPr marL="228600" indent="-228600">
              <a:buAutoNum type="arabicPeriod"/>
            </a:pPr>
            <a:r>
              <a:rPr lang="en-US" baseline="0" dirty="0" smtClean="0"/>
              <a:t>We’d consider the records in time order </a:t>
            </a:r>
            <a:r>
              <a:rPr lang="en-US" baseline="0" dirty="0" err="1" smtClean="0"/>
              <a:t>whn</a:t>
            </a:r>
            <a:r>
              <a:rPr lang="en-US" baseline="0" dirty="0" smtClean="0"/>
              <a:t> we decide which records refer to the same person (call out in </a:t>
            </a:r>
            <a:r>
              <a:rPr lang="en-US" baseline="0" dirty="0" err="1" smtClean="0"/>
              <a:t>slidesw</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Given</a:t>
            </a:r>
            <a:r>
              <a:rPr lang="en-US" baseline="0" dirty="0" smtClean="0"/>
              <a:t> the above motivation and intuitions, we’ll first show the formal definition of our problem. Our solution contains two parts: time decay for record similarity, and temporal clustering. Then we show experimental results over three data sets. Finally we present the related work before conclusion.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output is the clustering of R</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the following slides, I’ll introduce an important concept – time decay – that aims at capturing the effect of time elapsing on value evolution.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 notion is disagreement</a:t>
            </a:r>
            <a:r>
              <a:rPr lang="en-US" baseline="0" dirty="0" smtClean="0"/>
              <a:t> decay. </a:t>
            </a:r>
          </a:p>
          <a:p>
            <a:endParaRPr lang="en-US" baseline="0" dirty="0" smtClean="0"/>
          </a:p>
          <a:p>
            <a:r>
              <a:rPr lang="en-US" baseline="0" dirty="0" smtClean="0"/>
              <a:t>The intuition of disagreement decay is that different values over a long time is not a strong indicator of referring to different entities. </a:t>
            </a:r>
          </a:p>
          <a:p>
            <a:endParaRPr lang="en-US" baseline="0" dirty="0" smtClean="0"/>
          </a:p>
          <a:p>
            <a:r>
              <a:rPr lang="en-US" baseline="0" dirty="0" smtClean="0"/>
              <a:t>e.g., Luna was in UW from 2001 to 2007 and works in AT&amp;T since 2007.  the different affiliation values should not prevent us from merging the two records. </a:t>
            </a:r>
          </a:p>
          <a:p>
            <a:endParaRPr lang="en-US" baseline="0" dirty="0" smtClean="0"/>
          </a:p>
          <a:p>
            <a:r>
              <a:rPr lang="en-US" baseline="0" dirty="0" smtClean="0"/>
              <a:t>We give the formal definition of disagreement decay.</a:t>
            </a:r>
          </a:p>
        </p:txBody>
      </p:sp>
      <p:sp>
        <p:nvSpPr>
          <p:cNvPr id="4" name="Slide Number Placeholder 3"/>
          <p:cNvSpPr>
            <a:spLocks noGrp="1"/>
          </p:cNvSpPr>
          <p:nvPr>
            <p:ph type="sldNum" sz="quarter" idx="10"/>
          </p:nvPr>
        </p:nvSpPr>
        <p:spPr/>
        <p:txBody>
          <a:bodyPr/>
          <a:lstStyle/>
          <a:p>
            <a:fld id="{0D765561-5A8D-41EE-8B5F-37185CBD0E2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Similarly, we have the notion of agreement decay. The intuition is, …</a:t>
            </a:r>
          </a:p>
          <a:p>
            <a:endParaRPr lang="en-US" dirty="0" smtClean="0"/>
          </a:p>
          <a:p>
            <a:r>
              <a:rPr lang="en-US" dirty="0" smtClean="0"/>
              <a:t>e.g., obviously,</a:t>
            </a:r>
            <a:r>
              <a:rPr lang="en-US" baseline="0" dirty="0" smtClean="0"/>
              <a:t> these are two different people, even though they have the same names. </a:t>
            </a:r>
          </a:p>
          <a:p>
            <a:endParaRPr lang="en-US" baseline="0" dirty="0" smtClean="0"/>
          </a:p>
          <a:p>
            <a:r>
              <a:rPr lang="en-US" baseline="0" dirty="0" smtClean="0"/>
              <a:t>We give the formal definition of agreement decay:</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t>
            </a:r>
            <a:r>
              <a:rPr lang="en-US" baseline="0" dirty="0" smtClean="0"/>
              <a:t> can learn decay from sampled data sets, where we know if two records refer to the same entity.</a:t>
            </a:r>
          </a:p>
          <a:p>
            <a:r>
              <a:rPr lang="en-US" baseline="0" dirty="0" smtClean="0"/>
              <a:t>To compute decay, we first collect two types of statistics: </a:t>
            </a:r>
          </a:p>
          <a:p>
            <a:pPr marL="228600" indent="-228600">
              <a:buAutoNum type="arabicPeriod"/>
            </a:pPr>
            <a:r>
              <a:rPr lang="en-US" baseline="0" dirty="0" smtClean="0"/>
              <a:t>A full life span:  e.g., the </a:t>
            </a:r>
            <a:r>
              <a:rPr lang="en-US" baseline="0" dirty="0" err="1" smtClean="0"/>
              <a:t>affi</a:t>
            </a:r>
            <a:r>
              <a:rPr lang="en-US" baseline="0" dirty="0" smtClean="0"/>
              <a:t>. of E2 had been UW since 2004 and changed in 2009; so we have a full life span of 5 years. </a:t>
            </a:r>
          </a:p>
          <a:p>
            <a:r>
              <a:rPr lang="en-US" baseline="0" dirty="0" smtClean="0"/>
              <a:t>2. A partial life span:  e.g., the </a:t>
            </a:r>
            <a:r>
              <a:rPr lang="en-US" baseline="0" dirty="0" err="1" smtClean="0"/>
              <a:t>affi</a:t>
            </a:r>
            <a:r>
              <a:rPr lang="en-US" baseline="0" dirty="0" smtClean="0"/>
              <a:t>. Of E3 had been MSR since 2008 and we haven’t seen any change by 2010, so we know it hasn’t change for 3 years, but we are not sure if it will change in the future. so we have a partial life span of 3 years  </a:t>
            </a:r>
          </a:p>
          <a:p>
            <a:r>
              <a:rPr lang="en-US" baseline="0" dirty="0" smtClean="0"/>
              <a:t>We compute disagreement decay by the following formula.</a:t>
            </a:r>
          </a:p>
          <a:p>
            <a:r>
              <a:rPr lang="en-US" baseline="0" dirty="0" smtClean="0"/>
              <a:t>e.g., When \delta t=1, we haven’t seen any change of affiliation within one year.  So the decay is 0. </a:t>
            </a:r>
          </a:p>
          <a:p>
            <a:endParaRPr lang="en-US" baseline="0" dirty="0" smtClean="0"/>
          </a:p>
          <a:p>
            <a:r>
              <a:rPr lang="en-US" baseline="0" dirty="0" smtClean="0"/>
              <a:t>When \delta t=4, among two </a:t>
            </a:r>
            <a:r>
              <a:rPr lang="en-US" baseline="0" dirty="0" err="1" smtClean="0"/>
              <a:t>affi</a:t>
            </a:r>
            <a:r>
              <a:rPr lang="en-US" baseline="0" dirty="0" smtClean="0"/>
              <a:t>. Changes, we see one entity changing </a:t>
            </a:r>
            <a:r>
              <a:rPr lang="en-US" baseline="0" dirty="0" err="1" smtClean="0"/>
              <a:t>aff</a:t>
            </a:r>
            <a:r>
              <a:rPr lang="en-US" baseline="0" dirty="0" smtClean="0"/>
              <a:t>. Within 4 years, for the three partial life spans, their life span is below 4.  we are not sure if any of them will change in 4 years. </a:t>
            </a:r>
          </a:p>
          <a:p>
            <a:endParaRPr lang="en-US" baseline="0" dirty="0" smtClean="0"/>
          </a:p>
          <a:p>
            <a:r>
              <a:rPr lang="en-US" baseline="0" dirty="0" smtClean="0"/>
              <a:t>we are not sure if any entity keeps </a:t>
            </a:r>
            <a:r>
              <a:rPr lang="en-US" baseline="0" dirty="0" err="1" smtClean="0"/>
              <a:t>aff</a:t>
            </a:r>
            <a:r>
              <a:rPr lang="en-US" baseline="0" dirty="0" smtClean="0"/>
              <a:t>. For more than 4 years. So the decay is .5.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a:t>
            </a:r>
            <a:r>
              <a:rPr lang="en-US" dirty="0" err="1" smtClean="0"/>
              <a:t>wa</a:t>
            </a:r>
            <a:r>
              <a:rPr lang="en-US" dirty="0" smtClean="0"/>
              <a:t> (\delta</a:t>
            </a:r>
            <a:r>
              <a:rPr lang="en-US" baseline="0" dirty="0" smtClean="0"/>
              <a:t> </a:t>
            </a:r>
            <a:r>
              <a:rPr lang="en-US" dirty="0" smtClean="0"/>
              <a:t>t).</a:t>
            </a:r>
            <a:r>
              <a:rPr lang="en-US" dirty="0" err="1" smtClean="0"/>
              <a:t>sim</a:t>
            </a:r>
            <a:r>
              <a:rPr lang="en-US" dirty="0" smtClean="0"/>
              <a:t>/ sum of weights </a:t>
            </a:r>
          </a:p>
          <a:p>
            <a:endParaRPr lang="en-US" dirty="0" smtClean="0"/>
          </a:p>
          <a:p>
            <a:r>
              <a:rPr lang="en-US" dirty="0" err="1" smtClean="0"/>
              <a:t>Wa</a:t>
            </a:r>
            <a:r>
              <a:rPr lang="en-US" dirty="0" smtClean="0"/>
              <a:t>=1-decay </a:t>
            </a:r>
          </a:p>
          <a:p>
            <a:endParaRPr lang="en-US" dirty="0" smtClean="0"/>
          </a:p>
          <a:p>
            <a:r>
              <a:rPr lang="en-US" dirty="0" smtClean="0"/>
              <a:t>If not 0,</a:t>
            </a:r>
            <a:r>
              <a:rPr lang="en-US" baseline="0" dirty="0" smtClean="0"/>
              <a:t> 1</a:t>
            </a:r>
            <a:endParaRPr lang="en-US" dirty="0" smtClean="0"/>
          </a:p>
          <a:p>
            <a:endParaRPr lang="en-US" dirty="0" smtClean="0"/>
          </a:p>
          <a:p>
            <a:endParaRPr lang="en-US" dirty="0" smtClean="0"/>
          </a:p>
          <a:p>
            <a:r>
              <a:rPr lang="en-US" dirty="0" smtClean="0"/>
              <a:t>We use this</a:t>
            </a:r>
            <a:r>
              <a:rPr lang="en-US" baseline="0" dirty="0" smtClean="0"/>
              <a:t> formula to compute decayed similarity, where the weight of attributes are the compensation of their decays. </a:t>
            </a:r>
          </a:p>
          <a:p>
            <a:r>
              <a:rPr lang="en-US" baseline="0" dirty="0" smtClean="0"/>
              <a:t>Given two record r1, r2, since name of the two records are the same, we use agreement decay, and the weight for name is compensation of decay; Similarly, affiliations of the two records are different, we use disagreement decay, and the weight of affiliation is .1. The overall decay similarity of r1, r2 is .9, which will probably allow us to merge the two records.   </a:t>
            </a:r>
          </a:p>
          <a:p>
            <a:endParaRPr lang="en-US" baseline="0" dirty="0" smtClean="0"/>
          </a:p>
          <a:p>
            <a:r>
              <a:rPr lang="en-US" baseline="0" dirty="0" smtClean="0"/>
              <a:t>However, the no decayed </a:t>
            </a:r>
            <a:r>
              <a:rPr lang="en-US" baseline="0" dirty="0" err="1" smtClean="0"/>
              <a:t>simi</a:t>
            </a:r>
            <a:r>
              <a:rPr lang="en-US" baseline="0" dirty="0" smtClean="0"/>
              <a:t>. Is .5. given such a low </a:t>
            </a:r>
            <a:r>
              <a:rPr lang="en-US" baseline="0" dirty="0" err="1" smtClean="0"/>
              <a:t>sim</a:t>
            </a:r>
            <a:r>
              <a:rPr lang="en-US" baseline="0" dirty="0" smtClean="0"/>
              <a:t>, we will consider r1 and r2 as </a:t>
            </a:r>
            <a:r>
              <a:rPr lang="en-US" baseline="0" dirty="0" err="1" smtClean="0"/>
              <a:t>unmatch</a:t>
            </a:r>
            <a:r>
              <a:rPr lang="en-US" baseline="0" dirty="0" smtClean="0"/>
              <a:t>. </a:t>
            </a:r>
          </a:p>
        </p:txBody>
      </p:sp>
      <p:sp>
        <p:nvSpPr>
          <p:cNvPr id="4" name="Slide Number Placeholder 3"/>
          <p:cNvSpPr>
            <a:spLocks noGrp="1"/>
          </p:cNvSpPr>
          <p:nvPr>
            <p:ph type="sldNum" sz="quarter" idx="10"/>
          </p:nvPr>
        </p:nvSpPr>
        <p:spPr/>
        <p:txBody>
          <a:bodyPr/>
          <a:lstStyle/>
          <a:p>
            <a:fld id="{0D765561-5A8D-41EE-8B5F-37185CBD0E27}"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many data</a:t>
            </a:r>
            <a:r>
              <a:rPr lang="en-US" baseline="0" dirty="0" smtClean="0"/>
              <a:t> app. nowadays that contains temporal info.   The one we are mostly familiar with. Is possibly DBLP. </a:t>
            </a:r>
          </a:p>
          <a:p>
            <a:endParaRPr lang="en-US" baseline="0" dirty="0" smtClean="0"/>
          </a:p>
          <a:p>
            <a:r>
              <a:rPr lang="en-US" baseline="0" dirty="0" smtClean="0"/>
              <a:t>Some researchers have collected some interesting statistics from DBLP: among a number of analysis, I found a very productive author: Wei Wang. He is among the top 10 authors with most number of papers….</a:t>
            </a:r>
          </a:p>
          <a:p>
            <a:endParaRPr lang="en-US" baseline="0" dirty="0" smtClean="0"/>
          </a:p>
          <a:p>
            <a:r>
              <a:rPr lang="en-US" baseline="0" dirty="0" smtClean="0"/>
              <a:t>You may start to wonder: Is this author really incredibly productive or there is wrong with the data? </a:t>
            </a:r>
          </a:p>
          <a:p>
            <a:endParaRPr lang="en-US" baseline="0" dirty="0" smtClean="0"/>
          </a:p>
          <a:p>
            <a:r>
              <a:rPr lang="en-US" baseline="0" dirty="0" smtClean="0"/>
              <a:t>So I searched </a:t>
            </a:r>
            <a:r>
              <a:rPr lang="en-US" baseline="0" dirty="0" err="1" smtClean="0"/>
              <a:t>wei</a:t>
            </a:r>
            <a:r>
              <a:rPr lang="en-US" baseline="0" dirty="0" smtClean="0"/>
              <a:t> </a:t>
            </a:r>
            <a:r>
              <a:rPr lang="en-US" baseline="0" dirty="0" err="1" smtClean="0"/>
              <a:t>wang</a:t>
            </a:r>
            <a:r>
              <a:rPr lang="en-US" baseline="0" dirty="0" smtClean="0"/>
              <a:t> on DBLP. And surprisingly, by the time I searched, there exist 19 </a:t>
            </a:r>
            <a:r>
              <a:rPr lang="en-US" baseline="0" dirty="0" err="1" smtClean="0"/>
              <a:t>wei</a:t>
            </a:r>
            <a:r>
              <a:rPr lang="en-US" baseline="0" dirty="0" smtClean="0"/>
              <a:t> </a:t>
            </a:r>
            <a:r>
              <a:rPr lang="en-US" baseline="0" dirty="0" err="1" smtClean="0"/>
              <a:t>wang</a:t>
            </a:r>
            <a:r>
              <a:rPr lang="en-US" baseline="0" dirty="0" smtClean="0"/>
              <a:t> entries, and the biggest entry has more than 500 papers (they are from different affiliations actually).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r>
              <a:rPr lang="en-US" dirty="0" smtClean="0"/>
              <a:t>Accordingly to decayed </a:t>
            </a:r>
            <a:r>
              <a:rPr lang="en-US" dirty="0" err="1" smtClean="0"/>
              <a:t>simiarity</a:t>
            </a:r>
            <a:r>
              <a:rPr lang="en-US" dirty="0" smtClean="0"/>
              <a:t>,</a:t>
            </a:r>
            <a:r>
              <a:rPr lang="en-US" baseline="0" dirty="0" smtClean="0"/>
              <a:t> we are able to detect changes, e.g., r4 and r5 are merged.</a:t>
            </a:r>
          </a:p>
          <a:p>
            <a:pPr marL="228600" indent="-228600">
              <a:buAutoNum type="arabicPeriod"/>
            </a:pPr>
            <a:endParaRPr lang="en-US" baseline="0" dirty="0" smtClean="0"/>
          </a:p>
          <a:p>
            <a:pPr marL="228600" indent="-228600">
              <a:buAutoNum type="arabicPeriod"/>
            </a:pPr>
            <a:r>
              <a:rPr lang="en-US" baseline="0" dirty="0" smtClean="0"/>
              <a:t>But due to the way of clustering, we merged all records into the same cluster.  </a:t>
            </a:r>
          </a:p>
          <a:p>
            <a:pPr marL="228600" indent="-228600">
              <a:buAutoNum type="arabicPeriod"/>
            </a:pPr>
            <a:endParaRPr lang="en-US" baseline="0" dirty="0" smtClean="0"/>
          </a:p>
          <a:p>
            <a:pPr marL="228600" indent="-228600">
              <a:buAutoNum type="arabicPeriod"/>
            </a:pPr>
            <a:r>
              <a:rPr lang="en-US" baseline="0" dirty="0" smtClean="0"/>
              <a:t>Because of high </a:t>
            </a:r>
            <a:r>
              <a:rPr lang="en-US" baseline="0" dirty="0" err="1" smtClean="0"/>
              <a:t>sim</a:t>
            </a:r>
            <a:r>
              <a:rPr lang="en-US" baseline="0" dirty="0" smtClean="0"/>
              <a:t> with r1, </a:t>
            </a:r>
          </a:p>
          <a:p>
            <a:pPr marL="228600" indent="-228600">
              <a:buAutoNum type="arabicPeriod"/>
            </a:pPr>
            <a:endParaRPr lang="en-US" baseline="0" dirty="0" smtClean="0"/>
          </a:p>
          <a:p>
            <a:pPr marL="228600" indent="-228600">
              <a:buAutoNum type="arabicPeriod"/>
            </a:pPr>
            <a:r>
              <a:rPr lang="en-US" baseline="0" dirty="0" err="1" smtClean="0"/>
              <a:t>Anim</a:t>
            </a:r>
            <a:r>
              <a:rPr lang="en-US" baseline="0" dirty="0" smtClean="0"/>
              <a:t> order, </a:t>
            </a:r>
            <a:r>
              <a:rPr lang="en-US" baseline="0" dirty="0" smtClean="0">
                <a:sym typeface="Wingdings" pitchFamily="2" charset="2"/>
              </a:rPr>
              <a:t> disappear</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avoid such mistakes,</a:t>
            </a:r>
            <a:r>
              <a:rPr lang="en-US" baseline="0" dirty="0" smtClean="0"/>
              <a:t> we propose three temporal clustering approaches, all of which consider records in time order. </a:t>
            </a:r>
          </a:p>
          <a:p>
            <a:endParaRPr lang="en-US" baseline="0" dirty="0" smtClean="0"/>
          </a:p>
        </p:txBody>
      </p:sp>
      <p:sp>
        <p:nvSpPr>
          <p:cNvPr id="4" name="Slide Number Placeholder 3"/>
          <p:cNvSpPr>
            <a:spLocks noGrp="1"/>
          </p:cNvSpPr>
          <p:nvPr>
            <p:ph type="sldNum" sz="quarter" idx="10"/>
          </p:nvPr>
        </p:nvSpPr>
        <p:spPr/>
        <p:txBody>
          <a:bodyPr/>
          <a:lstStyle/>
          <a:p>
            <a:fld id="{0D765561-5A8D-41EE-8B5F-37185CBD0E27}"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 one is called early binding. </a:t>
            </a:r>
          </a:p>
          <a:p>
            <a:endParaRPr lang="en-US" dirty="0" smtClean="0"/>
          </a:p>
          <a:p>
            <a:r>
              <a:rPr lang="en-US" dirty="0" smtClean="0"/>
              <a:t>The eager</a:t>
            </a:r>
            <a:r>
              <a:rPr lang="en-US" baseline="0" dirty="0" smtClean="0"/>
              <a:t> decision is ?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R7 cannot be merged to c1, because r2</a:t>
            </a:r>
            <a:r>
              <a:rPr lang="en-US" baseline="0" dirty="0" smtClean="0"/>
              <a:t> and 7</a:t>
            </a:r>
            <a:r>
              <a:rPr lang="en-US" dirty="0" smtClean="0"/>
              <a:t> are in the same year</a:t>
            </a:r>
          </a:p>
          <a:p>
            <a:endParaRPr lang="en-US" dirty="0" smtClean="0"/>
          </a:p>
          <a:p>
            <a:r>
              <a:rPr lang="en-US" dirty="0" smtClean="0"/>
              <a:t>When</a:t>
            </a:r>
            <a:r>
              <a:rPr lang="en-US" baseline="0" dirty="0" smtClean="0"/>
              <a:t> we see r10, C2 has </a:t>
            </a:r>
            <a:r>
              <a:rPr lang="en-US" baseline="0" dirty="0" err="1" smtClean="0"/>
              <a:t>aff</a:t>
            </a:r>
            <a:r>
              <a:rPr lang="en-US" baseline="0" dirty="0" smtClean="0"/>
              <a:t>. Of MSR in 2008, changing </a:t>
            </a:r>
            <a:r>
              <a:rPr lang="en-US" baseline="0" dirty="0" err="1" smtClean="0"/>
              <a:t>aff</a:t>
            </a:r>
            <a:r>
              <a:rPr lang="en-US" baseline="0" dirty="0" smtClean="0"/>
              <a:t>. In 1 year seems unlikely. While C1 has </a:t>
            </a:r>
            <a:r>
              <a:rPr lang="en-US" baseline="0" dirty="0" err="1" smtClean="0"/>
              <a:t>aff</a:t>
            </a:r>
            <a:r>
              <a:rPr lang="en-US" baseline="0" dirty="0" smtClean="0"/>
              <a:t>. Of UW since 2004; changing </a:t>
            </a:r>
            <a:r>
              <a:rPr lang="en-US" baseline="0" dirty="0" err="1" smtClean="0"/>
              <a:t>affi</a:t>
            </a:r>
            <a:r>
              <a:rPr lang="en-US" baseline="0" dirty="0" smtClean="0"/>
              <a:t>. in 5 years is more possible. </a:t>
            </a:r>
            <a:r>
              <a:rPr lang="en-US" dirty="0" smtClean="0"/>
              <a:t>So we merge r10 with C1.</a:t>
            </a:r>
            <a:r>
              <a:rPr lang="en-US" baseline="0" dirty="0" smtClean="0"/>
              <a:t> </a:t>
            </a:r>
          </a:p>
          <a:p>
            <a:endParaRPr lang="en-US" baseline="0" dirty="0" smtClean="0"/>
          </a:p>
          <a:p>
            <a:r>
              <a:rPr lang="en-US" baseline="0" dirty="0" smtClean="0"/>
              <a:t>Give </a:t>
            </a:r>
            <a:r>
              <a:rPr lang="en-US" baseline="0" dirty="0" smtClean="0">
                <a:sym typeface="Wingdings" pitchFamily="2" charset="2"/>
              </a:rPr>
              <a:t> and </a:t>
            </a:r>
          </a:p>
          <a:p>
            <a:endParaRPr lang="en-US" baseline="0" dirty="0" smtClean="0">
              <a:sym typeface="Wingdings" pitchFamily="2" charset="2"/>
            </a:endParaRPr>
          </a:p>
          <a:p>
            <a:r>
              <a:rPr lang="en-US" baseline="0" dirty="0" smtClean="0">
                <a:sym typeface="Wingdings" pitchFamily="2" charset="2"/>
              </a:rPr>
              <a:t>We avoid a lot of </a:t>
            </a:r>
            <a:r>
              <a:rPr lang="en-US" baseline="0" dirty="0" err="1" smtClean="0">
                <a:sym typeface="Wingdings" pitchFamily="2" charset="2"/>
              </a:rPr>
              <a:t>fp</a:t>
            </a:r>
            <a:endParaRPr lang="en-US" baseline="0" dirty="0" smtClean="0">
              <a:sym typeface="Wingdings" pitchFamily="2" charset="2"/>
            </a:endParaRPr>
          </a:p>
          <a:p>
            <a:endParaRPr lang="en-US" baseline="0" dirty="0" smtClean="0">
              <a:sym typeface="Wingdings" pitchFamily="2" charset="2"/>
            </a:endParaRPr>
          </a:p>
          <a:p>
            <a:r>
              <a:rPr lang="en-US" baseline="0" dirty="0" smtClean="0">
                <a:sym typeface="Wingdings" pitchFamily="2" charset="2"/>
              </a:rPr>
              <a:t>Because of a wrong decision for r10, we are unable to </a:t>
            </a:r>
          </a:p>
          <a:p>
            <a:endParaRPr lang="en-US" baseline="0" dirty="0" smtClean="0">
              <a:sym typeface="Wingdings" pitchFamily="2" charset="2"/>
            </a:endParaRPr>
          </a:p>
          <a:p>
            <a:r>
              <a:rPr lang="en-US" baseline="0" dirty="0" smtClean="0">
                <a:sym typeface="Wingdings" pitchFamily="2" charset="2"/>
              </a:rPr>
              <a:t>Give red, ; black, </a:t>
            </a:r>
          </a:p>
          <a:p>
            <a:endParaRPr lang="en-US" baseline="0" dirty="0" smtClean="0">
              <a:sym typeface="Wingdings" pitchFamily="2" charset="2"/>
            </a:endParaRPr>
          </a:p>
          <a:p>
            <a:r>
              <a:rPr lang="en-US" baseline="0" dirty="0" smtClean="0">
                <a:sym typeface="Wingdings" pitchFamily="2" charset="2"/>
              </a:rPr>
              <a:t>We still merge r1 with … </a:t>
            </a:r>
          </a:p>
          <a:p>
            <a:endParaRPr lang="en-US" baseline="0" dirty="0" smtClean="0"/>
          </a:p>
          <a:p>
            <a:endParaRPr lang="en-US" baseline="0" dirty="0" smtClean="0"/>
          </a:p>
          <a:p>
            <a:r>
              <a:rPr lang="en-US" baseline="0" dirty="0" smtClean="0"/>
              <a:t>  </a:t>
            </a:r>
            <a:r>
              <a:rPr lang="en-US" dirty="0" smtClean="0"/>
              <a:t>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Bi-partite</a:t>
            </a:r>
            <a:r>
              <a:rPr lang="en-US" baseline="0" dirty="0" smtClean="0"/>
              <a:t> graph, record on one side; cluster on the other side;</a:t>
            </a:r>
          </a:p>
          <a:p>
            <a:endParaRPr lang="en-US" baseline="0" dirty="0" smtClean="0"/>
          </a:p>
          <a:p>
            <a:r>
              <a:rPr lang="en-US" baseline="0" dirty="0" smtClean="0"/>
              <a:t>We assign </a:t>
            </a:r>
            <a:r>
              <a:rPr lang="en-US" baseline="0" dirty="0" err="1" smtClean="0"/>
              <a:t>pob</a:t>
            </a:r>
            <a:r>
              <a:rPr lang="en-US" baseline="0" dirty="0" smtClean="0"/>
              <a:t>. According to the similarity of record and cluster. New cluster prob. Derived from existing clusters, </a:t>
            </a:r>
          </a:p>
          <a:p>
            <a:endParaRPr lang="en-US" dirty="0" smtClean="0"/>
          </a:p>
          <a:p>
            <a:r>
              <a:rPr lang="en-US" dirty="0" smtClean="0"/>
              <a:t>Example</a:t>
            </a:r>
            <a:r>
              <a:rPr lang="en-US" baseline="0" dirty="0" smtClean="0"/>
              <a:t> weight on edges </a:t>
            </a:r>
          </a:p>
          <a:p>
            <a:endParaRPr lang="en-US" baseline="0" dirty="0" smtClean="0"/>
          </a:p>
          <a:p>
            <a:r>
              <a:rPr lang="en-US" baseline="0" dirty="0" smtClean="0"/>
              <a:t>Read probability for r2, r7</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Global view, we didn’t merge </a:t>
            </a:r>
          </a:p>
          <a:p>
            <a:endParaRPr lang="en-US" baseline="0" dirty="0" smtClean="0"/>
          </a:p>
          <a:p>
            <a:r>
              <a:rPr lang="en-US" baseline="0" dirty="0" smtClean="0"/>
              <a:t>Late binding is conservative in assigning probability, so we fail to …</a:t>
            </a:r>
          </a:p>
          <a:p>
            <a:endParaRPr lang="en-US" baseline="0" dirty="0" smtClean="0"/>
          </a:p>
          <a:p>
            <a:r>
              <a:rPr lang="en-US" baseline="0" dirty="0" smtClean="0"/>
              <a:t>Red block, </a:t>
            </a:r>
            <a:r>
              <a:rPr lang="en-US" baseline="0" dirty="0" smtClean="0">
                <a:sym typeface="Wingdings" pitchFamily="2" charset="2"/>
              </a:rPr>
              <a:t>: r10 not merged to r10; r1 is also split</a:t>
            </a:r>
          </a:p>
          <a:p>
            <a:endParaRPr lang="en-US" baseline="0" dirty="0" smtClean="0">
              <a:sym typeface="Wingdings" pitchFamily="2" charset="2"/>
            </a:endParaRPr>
          </a:p>
          <a:p>
            <a:r>
              <a:rPr lang="en-US" baseline="0" dirty="0" smtClean="0">
                <a:sym typeface="Wingdings" pitchFamily="2" charset="2"/>
              </a:rPr>
              <a:t>Black:  </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Compare earlier records with cluster formed later</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28</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intuition</a:t>
            </a:r>
          </a:p>
          <a:p>
            <a:endParaRPr lang="en-US" dirty="0" smtClean="0"/>
          </a:p>
          <a:p>
            <a:r>
              <a:rPr lang="en-US" dirty="0" smtClean="0"/>
              <a:t>What</a:t>
            </a:r>
            <a:r>
              <a:rPr lang="en-US" baseline="0" dirty="0" smtClean="0"/>
              <a:t> is continuity? </a:t>
            </a:r>
          </a:p>
          <a:p>
            <a:endParaRPr lang="en-US" baseline="0" dirty="0" smtClean="0"/>
          </a:p>
          <a:p>
            <a:r>
              <a:rPr lang="en-US" baseline="0" dirty="0" smtClean="0"/>
              <a:t>Recall intuition, </a:t>
            </a:r>
          </a:p>
          <a:p>
            <a:endParaRPr lang="en-US" baseline="0" dirty="0" smtClean="0"/>
          </a:p>
          <a:p>
            <a:r>
              <a:rPr lang="en-US" baseline="0" dirty="0" smtClean="0"/>
              <a:t>Case 2,3 record is close to cluster; in 1 and 4, is far away from cluster C1, C4. </a:t>
            </a:r>
          </a:p>
          <a:p>
            <a:r>
              <a:rPr lang="en-US" dirty="0" smtClean="0"/>
              <a:t>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29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Recall</a:t>
            </a:r>
            <a:r>
              <a:rPr lang="en-US" baseline="0" dirty="0" smtClean="0"/>
              <a:t> the four cases in previous slide, r10 has the </a:t>
            </a:r>
            <a:r>
              <a:rPr lang="en-US" baseline="0" dirty="0" err="1" smtClean="0"/>
              <a:t>highst</a:t>
            </a:r>
            <a:r>
              <a:rPr lang="en-US" baseline="0" dirty="0" smtClean="0"/>
              <a:t> cont. with C4. </a:t>
            </a:r>
            <a:r>
              <a:rPr lang="en-US" baseline="0" dirty="0" err="1" smtClean="0"/>
              <a:t>similary</a:t>
            </a:r>
            <a:r>
              <a:rPr lang="en-US" baseline="0" dirty="0" smtClean="0"/>
              <a:t>, r8 has the highest </a:t>
            </a:r>
            <a:r>
              <a:rPr lang="en-US" baseline="0" dirty="0" err="1" smtClean="0"/>
              <a:t>contiuity</a:t>
            </a:r>
            <a:r>
              <a:rPr lang="en-US" baseline="0" dirty="0" smtClean="0"/>
              <a:t> with c4. </a:t>
            </a:r>
          </a:p>
          <a:p>
            <a:endParaRPr lang="en-US" baseline="0" dirty="0" smtClean="0"/>
          </a:p>
          <a:p>
            <a:r>
              <a:rPr lang="en-US" baseline="0" dirty="0" smtClean="0"/>
              <a:t>Why r10 has higher cont?</a:t>
            </a:r>
          </a:p>
          <a:p>
            <a:endParaRPr lang="en-US" baseline="0" dirty="0" smtClean="0"/>
          </a:p>
          <a:p>
            <a:r>
              <a:rPr lang="en-US" baseline="0" dirty="0" smtClean="0"/>
              <a:t>1:30 36; decay: 37; clustering 42; exp: 48; related 53</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Sth</a:t>
            </a:r>
            <a:r>
              <a:rPr lang="en-US" dirty="0" smtClean="0"/>
              <a:t>. must be wrong. Actually, there are more than 18 entries named</a:t>
            </a:r>
            <a:r>
              <a:rPr lang="en-US" baseline="0" dirty="0" smtClean="0"/>
              <a:t>  WW in DBLP, and the biggest potpourri contains more than 500 papers.</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R1 r2 are not merged, because of low </a:t>
            </a:r>
            <a:r>
              <a:rPr lang="en-US" dirty="0" err="1" smtClean="0"/>
              <a:t>contnity</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31</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Existing</a:t>
            </a:r>
            <a:r>
              <a:rPr lang="en-US" baseline="0" dirty="0" smtClean="0"/>
              <a:t> clustering </a:t>
            </a:r>
            <a:r>
              <a:rPr lang="en-US" baseline="0" dirty="0" err="1" smtClean="0"/>
              <a:t>algo</a:t>
            </a:r>
            <a:r>
              <a:rPr lang="en-US" baseline="0" dirty="0" smtClean="0"/>
              <a:t>. for record linkage as baseline </a:t>
            </a:r>
          </a:p>
          <a:p>
            <a:endParaRPr lang="en-US" baseline="0" dirty="0" smtClean="0"/>
          </a:p>
          <a:p>
            <a:r>
              <a:rPr lang="en-US" baseline="0" dirty="0" smtClean="0"/>
              <a:t>P/R/F:</a:t>
            </a:r>
          </a:p>
          <a:p>
            <a:endParaRPr lang="en-US" baseline="0" dirty="0" smtClean="0"/>
          </a:p>
          <a:p>
            <a:r>
              <a:rPr lang="en-US" baseline="0" dirty="0" smtClean="0"/>
              <a:t>Where precision measures, among all matched record pair, how many are correct?</a:t>
            </a:r>
          </a:p>
          <a:p>
            <a:endParaRPr lang="en-US" baseline="0" dirty="0" smtClean="0"/>
          </a:p>
          <a:p>
            <a:r>
              <a:rPr lang="en-US" baseline="0" dirty="0" smtClean="0"/>
              <a:t>Recall measures, among all correct matches, how many are returned? </a:t>
            </a:r>
          </a:p>
          <a:p>
            <a:r>
              <a:rPr lang="en-US" baseline="0" dirty="0" smtClean="0"/>
              <a:t>And F-1 is a trade-off between them.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33</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3</a:t>
            </a:r>
            <a:r>
              <a:rPr lang="en-US" baseline="0" dirty="0" smtClean="0"/>
              <a:t> slides: </a:t>
            </a:r>
            <a:r>
              <a:rPr lang="en-US" b="1" baseline="0" dirty="0" smtClean="0"/>
              <a:t>percent</a:t>
            </a:r>
          </a:p>
          <a:p>
            <a:endParaRPr lang="en-US" baseline="0" dirty="0" smtClean="0"/>
          </a:p>
          <a:p>
            <a:pPr marL="228600" indent="-228600">
              <a:buAutoNum type="arabicPeriod"/>
            </a:pPr>
            <a:r>
              <a:rPr lang="en-US" baseline="0" dirty="0" smtClean="0"/>
              <a:t>Adjust is better than baseline; informative title (accuracy on patent data) </a:t>
            </a:r>
          </a:p>
          <a:p>
            <a:pPr marL="228600" indent="-228600">
              <a:buAutoNum type="arabicPeriod"/>
            </a:pPr>
            <a:endParaRPr lang="en-US" baseline="0" dirty="0" smtClean="0"/>
          </a:p>
          <a:p>
            <a:pPr marL="228600" indent="-228600">
              <a:buAutoNum type="arabicPeriod"/>
            </a:pPr>
            <a:r>
              <a:rPr lang="en-US" baseline="0" dirty="0" smtClean="0"/>
              <a:t> both decay and temporal clustering contribute to … </a:t>
            </a:r>
          </a:p>
          <a:p>
            <a:pPr marL="228600" indent="-228600">
              <a:buAutoNum type="arabicPeriod"/>
            </a:pPr>
            <a:endParaRPr lang="en-US" baseline="0" dirty="0" smtClean="0"/>
          </a:p>
          <a:p>
            <a:pPr marL="228600" indent="-228600">
              <a:buAutoNum type="arabicPeriod"/>
            </a:pPr>
            <a:r>
              <a:rPr lang="en-US" baseline="0" dirty="0" smtClean="0"/>
              <a:t>Adjust performs better than early and late</a:t>
            </a:r>
            <a:endParaRPr lang="en-US" dirty="0" smtClean="0"/>
          </a:p>
          <a:p>
            <a:endParaRPr lang="en-US" dirty="0" smtClean="0"/>
          </a:p>
          <a:p>
            <a:r>
              <a:rPr lang="en-US" dirty="0" smtClean="0"/>
              <a:t>Adjusted binding improved over baseline methods by 11-22%.</a:t>
            </a:r>
            <a:r>
              <a:rPr lang="en-US" baseline="0" dirty="0" smtClean="0"/>
              <a:t> </a:t>
            </a:r>
          </a:p>
          <a:p>
            <a:endParaRPr lang="en-US" baseline="0" dirty="0" smtClean="0"/>
          </a:p>
          <a:p>
            <a:r>
              <a:rPr lang="en-US" baseline="0" dirty="0" smtClean="0"/>
              <a:t>The second graph shows the contribution of applying decay and applying temporal clustering. Applying decay on baseline methods increases recall a lot, but it is at the price of a big drop in precision. Temporal clustering, on the other hand, consider the time info. in clustering and in continuity computation, so it increases recall quite a bit without reducing precision much. </a:t>
            </a:r>
          </a:p>
          <a:p>
            <a:endParaRPr lang="en-US" baseline="0" dirty="0" smtClean="0"/>
          </a:p>
          <a:p>
            <a:r>
              <a:rPr lang="en-US" baseline="0" dirty="0" smtClean="0"/>
              <a:t>The third graph compares early, late, and adjusted binding. Early has a lower precision as it makes local decisions, while late has a lower recall as it is conservative in merging records. Adjust significantly improves recall over both methods, without sacrificing precision much.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34</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full </a:t>
            </a:r>
            <a:r>
              <a:rPr lang="en-US" baseline="0" dirty="0" err="1" smtClean="0"/>
              <a:t>algo</a:t>
            </a:r>
            <a:r>
              <a:rPr lang="en-US" baseline="0" dirty="0" smtClean="0"/>
              <a:t>. Contains </a:t>
            </a:r>
          </a:p>
          <a:p>
            <a:endParaRPr lang="en-US" baseline="0" dirty="0" smtClean="0"/>
          </a:p>
          <a:p>
            <a:r>
              <a:rPr lang="en-US" baseline="0" dirty="0" smtClean="0"/>
              <a:t>Moderately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35</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Early</a:t>
            </a:r>
            <a:r>
              <a:rPr lang="en-US" baseline="0" dirty="0" smtClean="0"/>
              <a:t>, late has its own benefits. </a:t>
            </a:r>
          </a:p>
          <a:p>
            <a:endParaRPr lang="en-US" baseline="0" dirty="0" smtClean="0"/>
          </a:p>
          <a:p>
            <a:r>
              <a:rPr lang="en-US" baseline="0" dirty="0" smtClean="0"/>
              <a:t>Adjust has higher recall because … ; without </a:t>
            </a:r>
            <a:r>
              <a:rPr lang="en-US" baseline="0" dirty="0" err="1" smtClean="0"/>
              <a:t>precison</a:t>
            </a:r>
            <a:r>
              <a:rPr lang="en-US" baseline="0" dirty="0" smtClean="0"/>
              <a:t> much, given the global view.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36</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We have tested</a:t>
            </a:r>
            <a:r>
              <a:rPr lang="en-US" baseline="0" dirty="0" smtClean="0"/>
              <a:t> on Xin Dong data set from DBLP that …</a:t>
            </a:r>
          </a:p>
          <a:p>
            <a:endParaRPr lang="en-US" baseline="0" dirty="0" smtClean="0"/>
          </a:p>
          <a:p>
            <a:r>
              <a:rPr lang="en-US" baseline="0" dirty="0" smtClean="0"/>
              <a:t>Our solution improved over baseline methods by 43%</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37</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fixed an error in DBLP: it correctly</a:t>
            </a:r>
            <a:r>
              <a:rPr lang="en-US" baseline="0" dirty="0" smtClean="0"/>
              <a:t> separates the records with affiliation UNL from Luna’s records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38</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makes one mistake: it split two records</a:t>
            </a:r>
            <a:r>
              <a:rPr lang="en-US" baseline="0" dirty="0" smtClean="0"/>
              <a:t> from Dong Xin records. This is because the two records correspond to two journal papers and the author affiliation is out of date.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39</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700 records for 18 identified</a:t>
            </a:r>
            <a:r>
              <a:rPr lang="en-US" baseline="0" dirty="0" smtClean="0"/>
              <a:t> authors. </a:t>
            </a:r>
          </a:p>
          <a:p>
            <a:endParaRPr lang="en-US" baseline="0" dirty="0" smtClean="0"/>
          </a:p>
          <a:p>
            <a:r>
              <a:rPr lang="en-US" baseline="0" dirty="0" smtClean="0"/>
              <a:t>Again adjust has the best results. </a:t>
            </a:r>
          </a:p>
          <a:p>
            <a:endParaRPr lang="en-US" baseline="0" dirty="0" smtClean="0"/>
          </a:p>
          <a:p>
            <a:r>
              <a:rPr lang="en-US" baseline="0" dirty="0" smtClean="0"/>
              <a:t>For 18 entities: </a:t>
            </a:r>
            <a:r>
              <a:rPr lang="en-US" baseline="0" dirty="0" err="1" smtClean="0"/>
              <a:t>extremly</a:t>
            </a:r>
            <a:r>
              <a:rPr lang="en-US" baseline="0" dirty="0" smtClean="0"/>
              <a:t> high recall &amp; precision .98/.97</a:t>
            </a:r>
          </a:p>
          <a:p>
            <a:endParaRPr lang="en-US" dirty="0" smtClean="0"/>
          </a:p>
          <a:p>
            <a:endParaRPr lang="en-US" dirty="0" smtClean="0"/>
          </a:p>
          <a:p>
            <a:r>
              <a:rPr lang="en-US" dirty="0" smtClean="0"/>
              <a:t>We experimented on Wei Wang data set on DBLP that…</a:t>
            </a:r>
          </a:p>
          <a:p>
            <a:endParaRPr lang="en-US" dirty="0" smtClean="0"/>
          </a:p>
          <a:p>
            <a:r>
              <a:rPr lang="en-US" dirty="0" smtClean="0"/>
              <a:t>Our approach</a:t>
            </a:r>
            <a:r>
              <a:rPr lang="en-US" baseline="0" dirty="0" smtClean="0"/>
              <a:t> improves over baseline methods by 15%.  Notice that on this hardest data set, our approach obtains both high precision and high recall.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40</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t>
            </a:r>
            <a:r>
              <a:rPr lang="en-US" baseline="0" dirty="0" smtClean="0"/>
              <a:t> also make several mistakes on existing </a:t>
            </a:r>
            <a:r>
              <a:rPr lang="en-US" baseline="0" dirty="0" err="1" smtClean="0"/>
              <a:t>ww</a:t>
            </a:r>
            <a:r>
              <a:rPr lang="en-US" baseline="0" dirty="0" smtClean="0"/>
              <a:t> entries:</a:t>
            </a:r>
          </a:p>
          <a:p>
            <a:endParaRPr lang="en-US" baseline="0" dirty="0" smtClean="0"/>
          </a:p>
          <a:p>
            <a:r>
              <a:rPr lang="en-US" baseline="0" dirty="0" smtClean="0"/>
              <a:t>e.g., we merged this w </a:t>
            </a:r>
            <a:r>
              <a:rPr lang="en-US" baseline="0" dirty="0" err="1" smtClean="0"/>
              <a:t>w</a:t>
            </a:r>
            <a:r>
              <a:rPr lang="en-US" baseline="0" dirty="0" smtClean="0"/>
              <a:t> that contains only one record with the big w </a:t>
            </a:r>
            <a:r>
              <a:rPr lang="en-US" baseline="0" dirty="0" err="1" smtClean="0"/>
              <a:t>w</a:t>
            </a:r>
            <a:r>
              <a:rPr lang="en-US" baseline="0" dirty="0" smtClean="0"/>
              <a:t> cluster that contains 72 records, because they work in the same </a:t>
            </a:r>
            <a:r>
              <a:rPr lang="en-US" baseline="0" dirty="0" err="1" smtClean="0"/>
              <a:t>uni</a:t>
            </a:r>
            <a:r>
              <a:rPr lang="en-US" baseline="0" dirty="0" smtClean="0"/>
              <a:t>. and their time stamps are quite close.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41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But still,</a:t>
            </a:r>
            <a:r>
              <a:rPr lang="en-US" baseline="0" dirty="0" smtClean="0"/>
              <a:t> there are mistakes on her records. </a:t>
            </a:r>
            <a:r>
              <a:rPr lang="en-US" baseline="0" dirty="0" err="1" smtClean="0"/>
              <a:t>E.g</a:t>
            </a:r>
            <a:r>
              <a:rPr lang="en-US" baseline="0" dirty="0" smtClean="0"/>
              <a:t>, These two papers are wrongly merged.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Another type</a:t>
            </a:r>
            <a:r>
              <a:rPr lang="en-US" baseline="0" dirty="0" smtClean="0"/>
              <a:t> of mistake is because of frequent changes. E.g., this researcher changed 3 </a:t>
            </a:r>
            <a:r>
              <a:rPr lang="en-US" baseline="0" dirty="0" err="1" smtClean="0"/>
              <a:t>affi</a:t>
            </a:r>
            <a:r>
              <a:rPr lang="en-US" baseline="0" dirty="0" smtClean="0"/>
              <a:t>. Within 4 years. And is considered as different researchers by our system. </a:t>
            </a:r>
            <a:endParaRPr lang="en-US" dirty="0" smtClean="0"/>
          </a:p>
          <a:p>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42</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2600" b="1" dirty="0" smtClean="0"/>
              <a:t>Identified other </a:t>
            </a:r>
            <a:r>
              <a:rPr lang="en-US" sz="2600" b="1" dirty="0" smtClean="0">
                <a:solidFill>
                  <a:srgbClr val="C00000"/>
                </a:solidFill>
              </a:rPr>
              <a:t>130</a:t>
            </a:r>
            <a:r>
              <a:rPr lang="en-US" sz="2600" b="1" dirty="0" smtClean="0"/>
              <a:t> authors</a:t>
            </a:r>
          </a:p>
          <a:p>
            <a:pPr lvl="2"/>
            <a:r>
              <a:rPr lang="en-US" sz="2600" dirty="0" smtClean="0"/>
              <a:t>422 records : 2.7 records / author </a:t>
            </a:r>
          </a:p>
          <a:p>
            <a:endParaRPr lang="en-US" dirty="0" smtClean="0"/>
          </a:p>
          <a:p>
            <a:endParaRPr lang="en-US" dirty="0" smtClean="0"/>
          </a:p>
          <a:p>
            <a:r>
              <a:rPr lang="en-US" dirty="0" smtClean="0"/>
              <a:t>Besides</a:t>
            </a:r>
            <a:r>
              <a:rPr lang="en-US" baseline="0" dirty="0" smtClean="0"/>
              <a:t> 18 entries in DBLP, there are also 546 records that do not have independent entries on DBLP and are merged together. </a:t>
            </a:r>
          </a:p>
          <a:p>
            <a:endParaRPr lang="en-US" baseline="0" dirty="0" smtClean="0"/>
          </a:p>
          <a:p>
            <a:r>
              <a:rPr lang="en-US" baseline="0" dirty="0" smtClean="0"/>
              <a:t>For 422 records, we have identified 130 authors. The average record per author is 2.7. </a:t>
            </a:r>
          </a:p>
          <a:p>
            <a:endParaRPr lang="en-US" baseline="0" dirty="0" smtClean="0"/>
          </a:p>
          <a:p>
            <a:r>
              <a:rPr lang="en-US" baseline="0" dirty="0" smtClean="0"/>
              <a:t>For the rest 124 records, we have correctly merged 63 records to the existing WW entries on DBLP. </a:t>
            </a:r>
          </a:p>
          <a:p>
            <a:endParaRPr lang="en-US" baseline="0" dirty="0" smtClean="0"/>
          </a:p>
          <a:p>
            <a:r>
              <a:rPr lang="en-US" baseline="0" dirty="0" smtClean="0"/>
              <a:t>We wrongly merged 26 records to WW entries, because several </a:t>
            </a:r>
            <a:r>
              <a:rPr lang="en-US" baseline="0" dirty="0" err="1" smtClean="0"/>
              <a:t>wei</a:t>
            </a:r>
            <a:r>
              <a:rPr lang="en-US" baseline="0" dirty="0" smtClean="0"/>
              <a:t> </a:t>
            </a:r>
            <a:r>
              <a:rPr lang="en-US" baseline="0" dirty="0" err="1" smtClean="0"/>
              <a:t>wang</a:t>
            </a:r>
            <a:r>
              <a:rPr lang="en-US" baseline="0" dirty="0" smtClean="0"/>
              <a:t> works in the same university. Without department info, we failed to separate them.</a:t>
            </a:r>
          </a:p>
          <a:p>
            <a:endParaRPr lang="en-US" baseline="0" dirty="0" smtClean="0"/>
          </a:p>
          <a:p>
            <a:r>
              <a:rPr lang="en-US" baseline="0" dirty="0" smtClean="0"/>
              <a:t>We also wrongly merged 35 records, because their </a:t>
            </a:r>
            <a:r>
              <a:rPr lang="en-US" baseline="0" dirty="0" err="1" smtClean="0"/>
              <a:t>affi</a:t>
            </a:r>
            <a:r>
              <a:rPr lang="en-US" baseline="0" dirty="0" smtClean="0"/>
              <a:t>. Is higher similar.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43</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Difference: we consider decay;</a:t>
            </a:r>
            <a:r>
              <a:rPr lang="en-US" baseline="0" dirty="0" smtClean="0"/>
              <a:t> time order in clustering </a:t>
            </a:r>
          </a:p>
          <a:p>
            <a:endParaRPr lang="en-US" baseline="0" dirty="0" smtClean="0"/>
          </a:p>
          <a:p>
            <a:r>
              <a:rPr lang="en-US" baseline="0" dirty="0" smtClean="0"/>
              <a:t>Difference: We differ in that 1) we</a:t>
            </a:r>
          </a:p>
          <a:p>
            <a:r>
              <a:rPr lang="en-US" baseline="0" dirty="0" smtClean="0"/>
              <a:t>consider time difference between two records rather than from a</a:t>
            </a:r>
          </a:p>
          <a:p>
            <a:r>
              <a:rPr lang="en-US" baseline="0" dirty="0" smtClean="0"/>
              <a:t>fixed point, and 2) we learn the decay curves purely from the data</a:t>
            </a:r>
          </a:p>
          <a:p>
            <a:r>
              <a:rPr lang="en-US" baseline="0" dirty="0" smtClean="0"/>
              <a:t>rather than using a fixed function.</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44</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Many record linkage app. Can benefit from temporal info.</a:t>
            </a:r>
            <a:r>
              <a:rPr lang="en-US" baseline="0" dirty="0" smtClean="0"/>
              <a:t> </a:t>
            </a:r>
            <a:endParaRPr lang="en-US" dirty="0" smtClean="0"/>
          </a:p>
          <a:p>
            <a:endParaRPr lang="en-US" dirty="0" smtClean="0"/>
          </a:p>
          <a:p>
            <a:r>
              <a:rPr lang="en-US" dirty="0" smtClean="0"/>
              <a:t>Short, in 3/4</a:t>
            </a:r>
          </a:p>
          <a:p>
            <a:endParaRPr lang="en-US" dirty="0" smtClean="0"/>
          </a:p>
          <a:p>
            <a:r>
              <a:rPr lang="en-US" dirty="0" smtClean="0"/>
              <a:t>The take-away</a:t>
            </a:r>
            <a:r>
              <a:rPr lang="en-US" baseline="0" dirty="0" smtClean="0"/>
              <a:t> message is: </a:t>
            </a:r>
          </a:p>
          <a:p>
            <a:endParaRPr lang="en-US" baseline="0" dirty="0" smtClean="0"/>
          </a:p>
          <a:p>
            <a:r>
              <a:rPr lang="en-US" baseline="0" dirty="0" smtClean="0"/>
              <a:t>Temporal info. is very important and many data app…</a:t>
            </a:r>
          </a:p>
          <a:p>
            <a:endParaRPr lang="en-US" baseline="0" dirty="0" smtClean="0"/>
          </a:p>
          <a:p>
            <a:r>
              <a:rPr lang="en-US" baseline="0" dirty="0" smtClean="0"/>
              <a:t>Our solution of linking temporal records …</a:t>
            </a:r>
          </a:p>
          <a:p>
            <a:endParaRPr lang="en-US" baseline="0" dirty="0" smtClean="0"/>
          </a:p>
          <a:p>
            <a:r>
              <a:rPr lang="en-US" baseline="0" dirty="0" smtClean="0"/>
              <a:t>Our future work includes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45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Our co-author</a:t>
            </a:r>
            <a:r>
              <a:rPr lang="en-US" baseline="0" dirty="0" smtClean="0"/>
              <a:t> Luna has motivated a lot on this work from her own experience. </a:t>
            </a:r>
            <a:r>
              <a:rPr lang="en-US" dirty="0" smtClean="0"/>
              <a:t>She</a:t>
            </a:r>
            <a:r>
              <a:rPr lang="en-US" baseline="0" dirty="0" smtClean="0"/>
              <a:t> used to two different DBLP entries with disjoint sets of papers. And s</a:t>
            </a:r>
            <a:r>
              <a:rPr lang="en-US" dirty="0" smtClean="0"/>
              <a:t>he had</a:t>
            </a:r>
            <a:r>
              <a:rPr lang="en-US" baseline="0" dirty="0" smtClean="0"/>
              <a:t> to </a:t>
            </a:r>
            <a:r>
              <a:rPr lang="en-US" dirty="0" smtClean="0"/>
              <a:t>email to </a:t>
            </a:r>
            <a:r>
              <a:rPr lang="en-US" dirty="0" err="1" smtClean="0"/>
              <a:t>Mecheal</a:t>
            </a:r>
            <a:r>
              <a:rPr lang="en-US" dirty="0" smtClean="0"/>
              <a:t> before coming</a:t>
            </a:r>
            <a:r>
              <a:rPr lang="en-US" baseline="0" dirty="0" smtClean="0"/>
              <a:t> to the job-market.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0D765561-5A8D-41EE-8B5F-37185CBD0E2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Another story happened when Luna was visiting</a:t>
            </a:r>
            <a:r>
              <a:rPr lang="en-US" baseline="0" dirty="0" smtClean="0"/>
              <a:t> a research lab, where she tested an e-library system by searching her name. However, the system returned no results, ‘cause it mistakenly merged her papers with the publication of another author Dong Xin, whose first name is the same as Luna’s last name, and whose last name is Luna’s first name.</a:t>
            </a:r>
            <a:endParaRPr lang="en-US" dirty="0" smtClean="0"/>
          </a:p>
        </p:txBody>
      </p:sp>
      <p:sp>
        <p:nvSpPr>
          <p:cNvPr id="4" name="Slide Number Placeholder 3"/>
          <p:cNvSpPr>
            <a:spLocks noGrp="1"/>
          </p:cNvSpPr>
          <p:nvPr>
            <p:ph type="sldNum" sz="quarter" idx="10"/>
          </p:nvPr>
        </p:nvSpPr>
        <p:spPr/>
        <p:txBody>
          <a:bodyPr/>
          <a:lstStyle/>
          <a:p>
            <a:fld id="{0D765561-5A8D-41EE-8B5F-37185CBD0E2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To solve these common-place mistakes, let’s take some records from DBLP, each with author name, affiliation, and a time stamp extracted from publication entries. </a:t>
            </a:r>
          </a:p>
          <a:p>
            <a:endParaRPr lang="en-US" baseline="0" dirty="0" smtClean="0"/>
          </a:p>
          <a:p>
            <a:r>
              <a:rPr lang="en-US" baseline="0" dirty="0" smtClean="0"/>
              <a:t>The questions we’d ask are: 1. how many authors are there? 2. what are their authoring histories?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reality, these</a:t>
            </a:r>
            <a:r>
              <a:rPr lang="en-US" baseline="0" dirty="0" smtClean="0"/>
              <a:t> 12 records belong to 3 authors. </a:t>
            </a:r>
            <a:endParaRPr lang="en-US" dirty="0"/>
          </a:p>
        </p:txBody>
      </p:sp>
      <p:sp>
        <p:nvSpPr>
          <p:cNvPr id="4" name="Slide Number Placeholder 3"/>
          <p:cNvSpPr>
            <a:spLocks noGrp="1"/>
          </p:cNvSpPr>
          <p:nvPr>
            <p:ph type="sldNum" sz="quarter" idx="10"/>
          </p:nvPr>
        </p:nvSpPr>
        <p:spPr/>
        <p:txBody>
          <a:bodyPr/>
          <a:lstStyle/>
          <a:p>
            <a:fld id="{0D765561-5A8D-41EE-8B5F-37185CBD0E2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very common solution is to require high value consistency. So if two records have the same/similar author names, the same affiliation, we will merge them. </a:t>
            </a:r>
          </a:p>
          <a:p>
            <a:endParaRPr lang="en-US" dirty="0"/>
          </a:p>
          <a:p>
            <a:r>
              <a:rPr lang="en-US" dirty="0" smtClean="0"/>
              <a:t>It</a:t>
            </a:r>
            <a:r>
              <a:rPr lang="en-US" baseline="0" dirty="0" smtClean="0"/>
              <a:t> results in 5 authors. this solution causes false negative.  </a:t>
            </a:r>
            <a:endParaRPr lang="en-US" dirty="0" smtClean="0"/>
          </a:p>
        </p:txBody>
      </p:sp>
      <p:sp>
        <p:nvSpPr>
          <p:cNvPr id="4" name="Slide Number Placeholder 3"/>
          <p:cNvSpPr>
            <a:spLocks noGrp="1"/>
          </p:cNvSpPr>
          <p:nvPr>
            <p:ph type="sldNum" sz="quarter" idx="10"/>
          </p:nvPr>
        </p:nvSpPr>
        <p:spPr/>
        <p:txBody>
          <a:bodyPr/>
          <a:lstStyle/>
          <a:p>
            <a:fld id="{0D765561-5A8D-41EE-8B5F-37185CBD0E2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it-IT">
                <a:solidFill>
                  <a:srgbClr val="000000"/>
                </a:solidFill>
              </a:rPr>
              <a:t>ISFR – Jan 28th, 2010 </a:t>
            </a:r>
            <a:endParaRPr lang="fr-F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it-IT">
                <a:solidFill>
                  <a:srgbClr val="000000"/>
                </a:solidFill>
              </a:rPr>
              <a:t>Gianluigi Viscusi SEQUOIAS -DISCo - UnMiB</a:t>
            </a:r>
            <a:endParaRPr lang="fr-F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E65C890-9005-4941-8096-8517E0D8A3DD}" type="slidenum">
              <a:rPr lang="fr-FR">
                <a:solidFill>
                  <a:srgbClr val="000000"/>
                </a:solidFill>
              </a:rPr>
              <a:pPr>
                <a:defRPr/>
              </a:pPr>
              <a:t>‹#›</a:t>
            </a:fld>
            <a:endParaRPr lang="fr-FR">
              <a:solidFill>
                <a:srgbClr val="00000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it-IT">
                <a:solidFill>
                  <a:srgbClr val="000000"/>
                </a:solidFill>
              </a:rPr>
              <a:t>ISFR – Jan 28th, 2010 </a:t>
            </a:r>
            <a:endParaRPr lang="fr-F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it-IT">
                <a:solidFill>
                  <a:srgbClr val="000000"/>
                </a:solidFill>
              </a:rPr>
              <a:t>Gianluigi Viscusi SEQUOIAS -DISCo - UnMiB</a:t>
            </a:r>
            <a:endParaRPr lang="fr-F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E1F322C-01A9-4285-8A2D-968074EA722A}" type="slidenum">
              <a:rPr lang="fr-FR">
                <a:solidFill>
                  <a:srgbClr val="000000"/>
                </a:solidFill>
              </a:rPr>
              <a:pPr>
                <a:defRPr/>
              </a:pPr>
              <a:t>‹#›</a:t>
            </a:fld>
            <a:endParaRPr lang="fr-FR">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1138" y="274638"/>
            <a:ext cx="2125662" cy="5314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9388" y="274638"/>
            <a:ext cx="6229350" cy="5314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it-IT">
                <a:solidFill>
                  <a:srgbClr val="000000"/>
                </a:solidFill>
              </a:rPr>
              <a:t>ISFR – Jan 28th, 2010 </a:t>
            </a:r>
            <a:endParaRPr lang="fr-F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it-IT">
                <a:solidFill>
                  <a:srgbClr val="000000"/>
                </a:solidFill>
              </a:rPr>
              <a:t>Gianluigi Viscusi SEQUOIAS -DISCo - UnMiB</a:t>
            </a:r>
            <a:endParaRPr lang="fr-F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A4FDA6D-C354-4A56-8217-64CA8DB17F48}" type="slidenum">
              <a:rPr lang="fr-FR">
                <a:solidFill>
                  <a:srgbClr val="000000"/>
                </a:solidFill>
              </a:rPr>
              <a:pPr>
                <a:defRPr/>
              </a:pPr>
              <a:t>‹#›</a:t>
            </a:fld>
            <a:endParaRPr lang="fr-FR">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8/30/2011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8/30/2011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8/30/2011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it-IT">
                <a:solidFill>
                  <a:srgbClr val="000000"/>
                </a:solidFill>
              </a:rPr>
              <a:t>ISFR – Jan 28th, 2010 </a:t>
            </a:r>
            <a:endParaRPr lang="fr-F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it-IT">
                <a:solidFill>
                  <a:srgbClr val="000000"/>
                </a:solidFill>
              </a:rPr>
              <a:t>Gianluigi Viscusi SEQUOIAS -DISCo - UnMiB</a:t>
            </a:r>
            <a:endParaRPr lang="fr-F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E25723-1662-4EBC-BE07-EDC805AEB682}" type="slidenum">
              <a:rPr lang="fr-FR">
                <a:solidFill>
                  <a:srgbClr val="000000"/>
                </a:solidFill>
              </a:rPr>
              <a:pPr>
                <a:defRPr/>
              </a:pPr>
              <a:t>‹#›</a:t>
            </a:fld>
            <a:endParaRPr lang="fr-FR">
              <a:solidFill>
                <a:srgbClr val="000000"/>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r>
              <a:rPr lang="it-IT">
                <a:solidFill>
                  <a:srgbClr val="000000"/>
                </a:solidFill>
              </a:rPr>
              <a:t>ISFR – Jan 28th, 2010 </a:t>
            </a:r>
            <a:endParaRPr lang="fr-F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it-IT">
                <a:solidFill>
                  <a:srgbClr val="000000"/>
                </a:solidFill>
              </a:rPr>
              <a:t>Gianluigi Viscusi SEQUOIAS -DISCo - UnMiB</a:t>
            </a:r>
            <a:endParaRPr lang="fr-F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9142167-3675-40B4-8140-9CC76BA7E0C3}" type="slidenum">
              <a:rPr lang="fr-FR">
                <a:solidFill>
                  <a:srgbClr val="000000"/>
                </a:solidFill>
              </a:rPr>
              <a:pPr>
                <a:defRPr/>
              </a:pPr>
              <a:t>‹#›</a:t>
            </a:fld>
            <a:endParaRPr lang="fr-FR">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9388" y="1557338"/>
            <a:ext cx="4038600" cy="4032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70388" y="1557338"/>
            <a:ext cx="4038600" cy="4032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r>
              <a:rPr lang="it-IT">
                <a:solidFill>
                  <a:srgbClr val="000000"/>
                </a:solidFill>
              </a:rPr>
              <a:t>ISFR – Jan 28th, 2010 </a:t>
            </a:r>
            <a:endParaRPr lang="fr-F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it-IT">
                <a:solidFill>
                  <a:srgbClr val="000000"/>
                </a:solidFill>
              </a:rPr>
              <a:t>Gianluigi Viscusi SEQUOIAS -DISCo - UnMiB</a:t>
            </a:r>
            <a:endParaRPr lang="fr-F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8BB2590-DC96-4CB1-B46D-EE624E0C1022}" type="slidenum">
              <a:rPr lang="fr-FR">
                <a:solidFill>
                  <a:srgbClr val="000000"/>
                </a:solidFill>
              </a:rPr>
              <a:pPr>
                <a:defRPr/>
              </a:pPr>
              <a:t>‹#›</a:t>
            </a:fld>
            <a:endParaRPr lang="fr-FR">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r>
              <a:rPr lang="it-IT">
                <a:solidFill>
                  <a:srgbClr val="000000"/>
                </a:solidFill>
              </a:rPr>
              <a:t>ISFR – Jan 28th, 2010 </a:t>
            </a:r>
            <a:endParaRPr lang="fr-F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it-IT">
                <a:solidFill>
                  <a:srgbClr val="000000"/>
                </a:solidFill>
              </a:rPr>
              <a:t>Gianluigi Viscusi SEQUOIAS -DISCo - UnMiB</a:t>
            </a:r>
            <a:endParaRPr lang="fr-F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80DE143B-6EFC-477A-9044-BE258948023E}" type="slidenum">
              <a:rPr lang="fr-FR">
                <a:solidFill>
                  <a:srgbClr val="000000"/>
                </a:solidFill>
              </a:rPr>
              <a:pPr>
                <a:defRPr/>
              </a:pPr>
              <a:t>‹#›</a:t>
            </a:fld>
            <a:endParaRPr lang="fr-FR">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r>
              <a:rPr lang="it-IT">
                <a:solidFill>
                  <a:srgbClr val="000000"/>
                </a:solidFill>
              </a:rPr>
              <a:t>ISFR – Jan 28th, 2010 </a:t>
            </a:r>
            <a:endParaRPr lang="fr-F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it-IT">
                <a:solidFill>
                  <a:srgbClr val="000000"/>
                </a:solidFill>
              </a:rPr>
              <a:t>Gianluigi Viscusi SEQUOIAS -DISCo - UnMiB</a:t>
            </a:r>
            <a:endParaRPr lang="fr-F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4B9F7E7-AD9C-49C2-836A-90876AE09255}" type="slidenum">
              <a:rPr lang="fr-FR">
                <a:solidFill>
                  <a:srgbClr val="000000"/>
                </a:solidFill>
              </a:rPr>
              <a:pPr>
                <a:defRPr/>
              </a:pPr>
              <a:t>‹#›</a:t>
            </a:fld>
            <a:endParaRPr lang="fr-FR">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r>
              <a:rPr lang="it-IT">
                <a:solidFill>
                  <a:srgbClr val="000000"/>
                </a:solidFill>
              </a:rPr>
              <a:t>ISFR – Jan 28th, 2010 </a:t>
            </a:r>
            <a:endParaRPr lang="fr-F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it-IT">
                <a:solidFill>
                  <a:srgbClr val="000000"/>
                </a:solidFill>
              </a:rPr>
              <a:t>Gianluigi Viscusi SEQUOIAS -DISCo - UnMiB</a:t>
            </a:r>
            <a:endParaRPr lang="fr-F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670B199-DAF5-47D6-9E01-0B8F4FCE6638}" type="slidenum">
              <a:rPr lang="fr-FR">
                <a:solidFill>
                  <a:srgbClr val="000000"/>
                </a:solidFill>
              </a:rPr>
              <a:pPr>
                <a:defRPr/>
              </a:pPr>
              <a:t>‹#›</a:t>
            </a:fld>
            <a:endParaRPr lang="fr-FR">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it-IT">
                <a:solidFill>
                  <a:srgbClr val="000000"/>
                </a:solidFill>
              </a:rPr>
              <a:t>ISFR – Jan 28th, 2010 </a:t>
            </a:r>
            <a:endParaRPr lang="fr-F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it-IT">
                <a:solidFill>
                  <a:srgbClr val="000000"/>
                </a:solidFill>
              </a:rPr>
              <a:t>Gianluigi Viscusi SEQUOIAS -DISCo - UnMiB</a:t>
            </a:r>
            <a:endParaRPr lang="fr-F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D8F01F6-C5F5-4F29-B2C0-A76D5795C831}" type="slidenum">
              <a:rPr lang="fr-FR">
                <a:solidFill>
                  <a:srgbClr val="000000"/>
                </a:solidFill>
              </a:rPr>
              <a:pPr>
                <a:defRPr/>
              </a:pPr>
              <a:t>‹#›</a:t>
            </a:fld>
            <a:endParaRPr lang="fr-FR">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it-IT">
                <a:solidFill>
                  <a:srgbClr val="000000"/>
                </a:solidFill>
              </a:rPr>
              <a:t>ISFR – Jan 28th, 2010 </a:t>
            </a:r>
            <a:endParaRPr lang="fr-F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it-IT">
                <a:solidFill>
                  <a:srgbClr val="000000"/>
                </a:solidFill>
              </a:rPr>
              <a:t>Gianluigi Viscusi SEQUOIAS -DISCo - UnMiB</a:t>
            </a:r>
            <a:endParaRPr lang="fr-F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1F515BE-2D3E-4456-A916-2F1AF12D9FC3}" type="slidenum">
              <a:rPr lang="fr-FR">
                <a:solidFill>
                  <a:srgbClr val="000000"/>
                </a:solidFill>
              </a:rPr>
              <a:pPr>
                <a:defRPr/>
              </a:pPr>
              <a:t>‹#›</a:t>
            </a:fld>
            <a:endParaRPr lang="fr-FR">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Rectangle 10"/>
          <p:cNvSpPr/>
          <p:nvPr/>
        </p:nvSpPr>
        <p:spPr>
          <a:xfrm>
            <a:off x="0" y="3505200"/>
            <a:ext cx="9144000" cy="1143000"/>
          </a:xfrm>
          <a:prstGeom prst="rect">
            <a:avLst/>
          </a:prstGeom>
          <a:solidFill>
            <a:srgbClr val="FF9900"/>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fontAlgn="base">
              <a:spcBef>
                <a:spcPct val="0"/>
              </a:spcBef>
              <a:spcAft>
                <a:spcPct val="0"/>
              </a:spcAft>
              <a:defRPr/>
            </a:pPr>
            <a:endParaRPr lang="en-US">
              <a:solidFill>
                <a:srgbClr val="000000"/>
              </a:solidFill>
              <a:latin typeface="Comic Sans MS" pitchFamily="66" charset="0"/>
            </a:endParaRPr>
          </a:p>
        </p:txBody>
      </p:sp>
      <p:sp>
        <p:nvSpPr>
          <p:cNvPr id="14" name="Rectangle 10"/>
          <p:cNvSpPr/>
          <p:nvPr/>
        </p:nvSpPr>
        <p:spPr>
          <a:xfrm>
            <a:off x="0" y="0"/>
            <a:ext cx="9144000" cy="4038600"/>
          </a:xfrm>
          <a:prstGeom prst="rect">
            <a:avLst/>
          </a:prstGeom>
          <a:solidFill>
            <a:srgbClr val="996633"/>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fontAlgn="base">
              <a:spcBef>
                <a:spcPct val="0"/>
              </a:spcBef>
              <a:spcAft>
                <a:spcPct val="0"/>
              </a:spcAft>
              <a:defRPr/>
            </a:pPr>
            <a:endParaRPr lang="en-US">
              <a:solidFill>
                <a:srgbClr val="000000"/>
              </a:solidFill>
              <a:latin typeface="Comic Sans MS" pitchFamily="66" charset="0"/>
            </a:endParaRPr>
          </a:p>
        </p:txBody>
      </p:sp>
      <p:pic>
        <p:nvPicPr>
          <p:cNvPr id="2052" name="Picture 2" descr="F:\andreamaurino\SeQuOIaS\logoSequoiasNEW.JPG"/>
          <p:cNvPicPr>
            <a:picLocks noChangeAspect="1" noChangeArrowheads="1"/>
          </p:cNvPicPr>
          <p:nvPr/>
        </p:nvPicPr>
        <p:blipFill>
          <a:blip r:embed="rId13" cstate="print"/>
          <a:srcRect/>
          <a:stretch>
            <a:fillRect/>
          </a:stretch>
        </p:blipFill>
        <p:spPr bwMode="auto">
          <a:xfrm>
            <a:off x="7729538" y="6315075"/>
            <a:ext cx="1419225" cy="542925"/>
          </a:xfrm>
          <a:prstGeom prst="rect">
            <a:avLst/>
          </a:prstGeom>
          <a:noFill/>
          <a:ln w="9525">
            <a:noFill/>
            <a:miter lim="800000"/>
            <a:headEnd/>
            <a:tailEnd/>
          </a:ln>
        </p:spPr>
      </p:pic>
      <p:pic>
        <p:nvPicPr>
          <p:cNvPr id="2053" name="Picture 5" descr="F:\andreamaurino\QuaderniDipartimento\logo.gif"/>
          <p:cNvPicPr>
            <a:picLocks noChangeAspect="1" noChangeArrowheads="1"/>
          </p:cNvPicPr>
          <p:nvPr/>
        </p:nvPicPr>
        <p:blipFill>
          <a:blip r:embed="rId14" cstate="print"/>
          <a:srcRect/>
          <a:stretch>
            <a:fillRect/>
          </a:stretch>
        </p:blipFill>
        <p:spPr bwMode="auto">
          <a:xfrm>
            <a:off x="8396288" y="5572125"/>
            <a:ext cx="747712" cy="714375"/>
          </a:xfrm>
          <a:prstGeom prst="rect">
            <a:avLst/>
          </a:prstGeom>
          <a:noFill/>
          <a:ln w="9525">
            <a:noFill/>
            <a:miter lim="800000"/>
            <a:headEnd/>
            <a:tailEnd/>
          </a:ln>
        </p:spPr>
      </p:pic>
      <p:pic>
        <p:nvPicPr>
          <p:cNvPr id="2054" name="Picture 6" descr="F:\andreamaurino\SeQuOIaS\logo_home.gif"/>
          <p:cNvPicPr>
            <a:picLocks noChangeAspect="1" noChangeArrowheads="1"/>
          </p:cNvPicPr>
          <p:nvPr/>
        </p:nvPicPr>
        <p:blipFill>
          <a:blip r:embed="rId15" cstate="print"/>
          <a:srcRect/>
          <a:stretch>
            <a:fillRect/>
          </a:stretch>
        </p:blipFill>
        <p:spPr bwMode="auto">
          <a:xfrm>
            <a:off x="7715250" y="5591175"/>
            <a:ext cx="638175" cy="695325"/>
          </a:xfrm>
          <a:prstGeom prst="rect">
            <a:avLst/>
          </a:prstGeom>
          <a:noFill/>
          <a:ln w="9525">
            <a:noFill/>
            <a:miter lim="800000"/>
            <a:headEnd/>
            <a:tailEnd/>
          </a:ln>
        </p:spPr>
      </p:pic>
      <p:sp>
        <p:nvSpPr>
          <p:cNvPr id="2055" name="Rectangle 3"/>
          <p:cNvSpPr>
            <a:spLocks noGrp="1" noChangeArrowheads="1"/>
          </p:cNvSpPr>
          <p:nvPr>
            <p:ph type="body" idx="1"/>
          </p:nvPr>
        </p:nvSpPr>
        <p:spPr bwMode="auto">
          <a:xfrm>
            <a:off x="179388" y="1557338"/>
            <a:ext cx="8229600" cy="4032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Fare clic per modificare gli stili del testo dello schema</a:t>
            </a:r>
          </a:p>
          <a:p>
            <a:pPr lvl="1"/>
            <a:r>
              <a:rPr lang="fr-FR" smtClean="0"/>
              <a:t>Secondo livello</a:t>
            </a:r>
          </a:p>
          <a:p>
            <a:pPr lvl="2"/>
            <a:r>
              <a:rPr lang="fr-FR" smtClean="0"/>
              <a:t>Terzo livello</a:t>
            </a:r>
          </a:p>
          <a:p>
            <a:pPr lvl="3"/>
            <a:r>
              <a:rPr lang="fr-FR" smtClean="0"/>
              <a:t>Quarto livello</a:t>
            </a:r>
          </a:p>
          <a:p>
            <a:pPr lvl="4"/>
            <a:r>
              <a:rPr lang="fr-FR" smtClean="0"/>
              <a:t>Quinto livello</a:t>
            </a:r>
          </a:p>
        </p:txBody>
      </p:sp>
      <p:sp>
        <p:nvSpPr>
          <p:cNvPr id="2056" name="Rectangle 16"/>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Fare clic per modificare lo stile del titolo</a:t>
            </a:r>
          </a:p>
        </p:txBody>
      </p:sp>
      <p:sp>
        <p:nvSpPr>
          <p:cNvPr id="18" name="Rectangle 4"/>
          <p:cNvSpPr>
            <a:spLocks noGrp="1" noChangeArrowheads="1"/>
          </p:cNvSpPr>
          <p:nvPr>
            <p:ph type="dt" sz="half" idx="2"/>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sz="1400"/>
            </a:lvl1pPr>
          </a:lstStyle>
          <a:p>
            <a:pPr fontAlgn="base">
              <a:spcBef>
                <a:spcPct val="0"/>
              </a:spcBef>
              <a:spcAft>
                <a:spcPct val="0"/>
              </a:spcAft>
              <a:defRPr/>
            </a:pPr>
            <a:r>
              <a:rPr lang="it-IT">
                <a:solidFill>
                  <a:srgbClr val="000000"/>
                </a:solidFill>
                <a:latin typeface="Arial" charset="0"/>
              </a:rPr>
              <a:t>ISFR – Jan 28th, 2010 </a:t>
            </a:r>
            <a:endParaRPr lang="fr-FR">
              <a:solidFill>
                <a:srgbClr val="000000"/>
              </a:solidFill>
              <a:latin typeface="Arial" charset="0"/>
            </a:endParaRPr>
          </a:p>
        </p:txBody>
      </p:sp>
      <p:sp>
        <p:nvSpPr>
          <p:cNvPr id="19" name="Rectangle 5"/>
          <p:cNvSpPr>
            <a:spLocks noGrp="1" noChangeArrowheads="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Calibri" pitchFamily="34" charset="0"/>
              </a:defRPr>
            </a:lvl1pPr>
          </a:lstStyle>
          <a:p>
            <a:pPr fontAlgn="base">
              <a:spcBef>
                <a:spcPct val="0"/>
              </a:spcBef>
              <a:spcAft>
                <a:spcPct val="0"/>
              </a:spcAft>
              <a:defRPr/>
            </a:pPr>
            <a:r>
              <a:rPr lang="it-IT">
                <a:solidFill>
                  <a:srgbClr val="000000"/>
                </a:solidFill>
              </a:rPr>
              <a:t>Gianluigi Viscusi SEQUOIAS -DISCo - UnMiB</a:t>
            </a:r>
            <a:endParaRPr lang="fr-FR">
              <a:solidFill>
                <a:srgbClr val="000000"/>
              </a:solidFill>
            </a:endParaRPr>
          </a:p>
        </p:txBody>
      </p:sp>
      <p:sp>
        <p:nvSpPr>
          <p:cNvPr id="20" name="Rectangle 6"/>
          <p:cNvSpPr>
            <a:spLocks noGrp="1" noChangeArrowheads="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latin typeface="Calibri" pitchFamily="34" charset="0"/>
              </a:defRPr>
            </a:lvl1pPr>
          </a:lstStyle>
          <a:p>
            <a:pPr fontAlgn="base">
              <a:spcBef>
                <a:spcPct val="0"/>
              </a:spcBef>
              <a:spcAft>
                <a:spcPct val="0"/>
              </a:spcAft>
              <a:defRPr/>
            </a:pPr>
            <a:fld id="{6A8D87A3-A93E-4FDA-80CB-A8C4077A15B4}" type="slidenum">
              <a:rPr lang="fr-FR">
                <a:solidFill>
                  <a:srgbClr val="000000"/>
                </a:solidFill>
              </a:rPr>
              <a:pPr fontAlgn="base">
                <a:spcBef>
                  <a:spcPct val="0"/>
                </a:spcBef>
                <a:spcAft>
                  <a:spcPct val="0"/>
                </a:spcAft>
                <a:defRPr/>
              </a:pPr>
              <a:t>‹#›</a:t>
            </a:fld>
            <a:endParaRPr lang="fr-FR">
              <a:solidFill>
                <a:srgbClr val="000000"/>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eaLnBrk="0" fontAlgn="base" hangingPunct="0">
        <a:spcBef>
          <a:spcPct val="0"/>
        </a:spcBef>
        <a:spcAft>
          <a:spcPct val="0"/>
        </a:spcAft>
        <a:defRPr sz="2800" b="1">
          <a:solidFill>
            <a:schemeClr val="tx1"/>
          </a:solidFill>
          <a:latin typeface="+mj-lt"/>
          <a:ea typeface="+mj-ea"/>
          <a:cs typeface="+mj-cs"/>
        </a:defRPr>
      </a:lvl1pPr>
      <a:lvl2pPr algn="ctr" rtl="0" eaLnBrk="0" fontAlgn="base" hangingPunct="0">
        <a:spcBef>
          <a:spcPct val="0"/>
        </a:spcBef>
        <a:spcAft>
          <a:spcPct val="0"/>
        </a:spcAft>
        <a:defRPr sz="2800" b="1">
          <a:solidFill>
            <a:schemeClr val="tx1"/>
          </a:solidFill>
          <a:latin typeface="Calibri" pitchFamily="34" charset="0"/>
        </a:defRPr>
      </a:lvl2pPr>
      <a:lvl3pPr algn="ctr" rtl="0" eaLnBrk="0" fontAlgn="base" hangingPunct="0">
        <a:spcBef>
          <a:spcPct val="0"/>
        </a:spcBef>
        <a:spcAft>
          <a:spcPct val="0"/>
        </a:spcAft>
        <a:defRPr sz="2800" b="1">
          <a:solidFill>
            <a:schemeClr val="tx1"/>
          </a:solidFill>
          <a:latin typeface="Calibri" pitchFamily="34" charset="0"/>
        </a:defRPr>
      </a:lvl3pPr>
      <a:lvl4pPr algn="ctr" rtl="0" eaLnBrk="0" fontAlgn="base" hangingPunct="0">
        <a:spcBef>
          <a:spcPct val="0"/>
        </a:spcBef>
        <a:spcAft>
          <a:spcPct val="0"/>
        </a:spcAft>
        <a:defRPr sz="2800" b="1">
          <a:solidFill>
            <a:schemeClr val="tx1"/>
          </a:solidFill>
          <a:latin typeface="Calibri" pitchFamily="34" charset="0"/>
        </a:defRPr>
      </a:lvl4pPr>
      <a:lvl5pPr algn="ctr" rtl="0" eaLnBrk="0" fontAlgn="base" hangingPunct="0">
        <a:spcBef>
          <a:spcPct val="0"/>
        </a:spcBef>
        <a:spcAft>
          <a:spcPct val="0"/>
        </a:spcAft>
        <a:defRPr sz="2800" b="1">
          <a:solidFill>
            <a:schemeClr val="tx1"/>
          </a:solidFill>
          <a:latin typeface="Calibri" pitchFamily="34" charset="0"/>
        </a:defRPr>
      </a:lvl5pPr>
      <a:lvl6pPr marL="457200" algn="ctr" rtl="0" fontAlgn="base">
        <a:spcBef>
          <a:spcPct val="0"/>
        </a:spcBef>
        <a:spcAft>
          <a:spcPct val="0"/>
        </a:spcAft>
        <a:defRPr sz="2800" b="1">
          <a:solidFill>
            <a:schemeClr val="tx1"/>
          </a:solidFill>
          <a:latin typeface="Calibri" pitchFamily="34" charset="0"/>
        </a:defRPr>
      </a:lvl6pPr>
      <a:lvl7pPr marL="914400" algn="ctr" rtl="0" fontAlgn="base">
        <a:spcBef>
          <a:spcPct val="0"/>
        </a:spcBef>
        <a:spcAft>
          <a:spcPct val="0"/>
        </a:spcAft>
        <a:defRPr sz="2800" b="1">
          <a:solidFill>
            <a:schemeClr val="tx1"/>
          </a:solidFill>
          <a:latin typeface="Calibri" pitchFamily="34" charset="0"/>
        </a:defRPr>
      </a:lvl7pPr>
      <a:lvl8pPr marL="1371600" algn="ctr" rtl="0" fontAlgn="base">
        <a:spcBef>
          <a:spcPct val="0"/>
        </a:spcBef>
        <a:spcAft>
          <a:spcPct val="0"/>
        </a:spcAft>
        <a:defRPr sz="2800" b="1">
          <a:solidFill>
            <a:schemeClr val="tx1"/>
          </a:solidFill>
          <a:latin typeface="Calibri" pitchFamily="34" charset="0"/>
        </a:defRPr>
      </a:lvl8pPr>
      <a:lvl9pPr marL="1828800" algn="ctr" rtl="0" fontAlgn="base">
        <a:spcBef>
          <a:spcPct val="0"/>
        </a:spcBef>
        <a:spcAft>
          <a:spcPct val="0"/>
        </a:spcAft>
        <a:defRPr sz="2800" b="1">
          <a:solidFill>
            <a:schemeClr val="tx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8/30/2011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hyperlink" Target="http://www2.research.att.com/~marioh/dblp.html"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hyperlink" Target="http://www.esf-ape-inv.eu/" TargetMode="External"/><Relationship Id="rId2" Type="http://schemas.openxmlformats.org/officeDocument/2006/relationships/notesSlide" Target="../notesSlides/notesSlide32.xml"/><Relationship Id="rId1" Type="http://schemas.openxmlformats.org/officeDocument/2006/relationships/slideLayout" Target="../slideLayouts/slideLayout13.xml"/><Relationship Id="rId4" Type="http://schemas.openxmlformats.org/officeDocument/2006/relationships/chart" Target="../charts/chart2.xml"/></Relationships>
</file>

<file path=ppt/slides/_rels/slide3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1"/>
          <p:cNvSpPr>
            <a:spLocks noGrp="1"/>
          </p:cNvSpPr>
          <p:nvPr>
            <p:ph type="dt" sz="quarter" idx="10"/>
          </p:nvPr>
        </p:nvSpPr>
        <p:spPr bwMode="auto">
          <a:noFill/>
          <a:ln>
            <a:miter lim="800000"/>
            <a:headEnd/>
            <a:tailEnd/>
          </a:ln>
        </p:spPr>
        <p:txBody>
          <a:bodyPr/>
          <a:lstStyle/>
          <a:p>
            <a:r>
              <a:rPr lang="it-IT" smtClean="0">
                <a:solidFill>
                  <a:srgbClr val="000000"/>
                </a:solidFill>
              </a:rPr>
              <a:t>ISFR – Jan 28th, 2010 </a:t>
            </a:r>
            <a:endParaRPr lang="fr-FR" smtClean="0">
              <a:solidFill>
                <a:srgbClr val="000000"/>
              </a:solidFill>
            </a:endParaRPr>
          </a:p>
        </p:txBody>
      </p:sp>
      <p:sp>
        <p:nvSpPr>
          <p:cNvPr id="3075" name="Footer Placeholder 2"/>
          <p:cNvSpPr>
            <a:spLocks noGrp="1"/>
          </p:cNvSpPr>
          <p:nvPr>
            <p:ph type="ftr" sz="quarter" idx="11"/>
          </p:nvPr>
        </p:nvSpPr>
        <p:spPr>
          <a:noFill/>
        </p:spPr>
        <p:txBody>
          <a:bodyPr/>
          <a:lstStyle/>
          <a:p>
            <a:r>
              <a:rPr lang="it-IT" smtClean="0">
                <a:solidFill>
                  <a:srgbClr val="000000"/>
                </a:solidFill>
              </a:rPr>
              <a:t>Gianluigi Viscusi SEQUOIAS -DISCo - UnMiB</a:t>
            </a:r>
            <a:endParaRPr lang="fr-FR" smtClean="0">
              <a:solidFill>
                <a:srgbClr val="000000"/>
              </a:solidFill>
            </a:endParaRPr>
          </a:p>
        </p:txBody>
      </p:sp>
      <p:sp>
        <p:nvSpPr>
          <p:cNvPr id="3076" name="Rectangle 4"/>
          <p:cNvSpPr>
            <a:spLocks noGrp="1" noChangeArrowheads="1"/>
          </p:cNvSpPr>
          <p:nvPr>
            <p:ph type="ctrTitle" idx="4294967295"/>
          </p:nvPr>
        </p:nvSpPr>
        <p:spPr>
          <a:xfrm>
            <a:off x="685800" y="2130425"/>
            <a:ext cx="7772400" cy="1470025"/>
          </a:xfrm>
        </p:spPr>
        <p:txBody>
          <a:bodyPr/>
          <a:lstStyle/>
          <a:p>
            <a:pPr algn="r" eaLnBrk="1" hangingPunct="1"/>
            <a:r>
              <a:rPr lang="en-US" sz="4000" dirty="0" smtClean="0">
                <a:effectLst>
                  <a:outerShdw blurRad="38100" dist="38100" dir="2700000" algn="tl">
                    <a:srgbClr val="000000">
                      <a:alpha val="43137"/>
                    </a:srgbClr>
                  </a:outerShdw>
                </a:effectLst>
                <a:latin typeface="Corbel" pitchFamily="34" charset="0"/>
              </a:rPr>
              <a:t>Linking</a:t>
            </a:r>
            <a:r>
              <a:rPr lang="en-US" sz="4000" dirty="0" smtClean="0">
                <a:effectLst>
                  <a:outerShdw blurRad="38100" dist="38100" dir="2700000" algn="tl">
                    <a:srgbClr val="000000">
                      <a:alpha val="43137"/>
                    </a:srgbClr>
                  </a:outerShdw>
                </a:effectLst>
              </a:rPr>
              <a:t> Temporal Records</a:t>
            </a:r>
            <a:endParaRPr lang="fr-FR" sz="4000" dirty="0" smtClean="0">
              <a:effectLst>
                <a:outerShdw blurRad="38100" dist="38100" dir="2700000" algn="tl">
                  <a:srgbClr val="000000">
                    <a:alpha val="43137"/>
                  </a:srgbClr>
                </a:outerShdw>
              </a:effectLst>
            </a:endParaRPr>
          </a:p>
        </p:txBody>
      </p:sp>
      <p:sp>
        <p:nvSpPr>
          <p:cNvPr id="3077" name="Rectangle 5"/>
          <p:cNvSpPr>
            <a:spLocks noGrp="1" noChangeArrowheads="1"/>
          </p:cNvSpPr>
          <p:nvPr>
            <p:ph type="subTitle" idx="4294967295"/>
          </p:nvPr>
        </p:nvSpPr>
        <p:spPr>
          <a:xfrm>
            <a:off x="500063" y="4197350"/>
            <a:ext cx="7500937" cy="1752600"/>
          </a:xfrm>
        </p:spPr>
        <p:txBody>
          <a:bodyPr/>
          <a:lstStyle/>
          <a:p>
            <a:pPr marL="0" indent="0" algn="ctr" eaLnBrk="1" hangingPunct="1">
              <a:lnSpc>
                <a:spcPct val="80000"/>
              </a:lnSpc>
              <a:buFontTx/>
              <a:buNone/>
            </a:pPr>
            <a:endParaRPr lang="en-US" sz="2400" dirty="0" smtClean="0">
              <a:latin typeface="Corbel" pitchFamily="34" charset="0"/>
            </a:endParaRPr>
          </a:p>
          <a:p>
            <a:pPr marL="0" indent="0" algn="ctr" eaLnBrk="1" hangingPunct="1">
              <a:lnSpc>
                <a:spcPct val="80000"/>
              </a:lnSpc>
              <a:buFontTx/>
              <a:buNone/>
            </a:pPr>
            <a:r>
              <a:rPr lang="en-US" sz="2400" dirty="0" smtClean="0">
                <a:latin typeface="Corbel" pitchFamily="34" charset="0"/>
              </a:rPr>
              <a:t/>
            </a:r>
            <a:br>
              <a:rPr lang="en-US" sz="2400" dirty="0" smtClean="0">
                <a:latin typeface="Corbel" pitchFamily="34" charset="0"/>
              </a:rPr>
            </a:br>
            <a:r>
              <a:rPr lang="en-US" sz="2400" dirty="0" smtClean="0">
                <a:solidFill>
                  <a:srgbClr val="000000"/>
                </a:solidFill>
                <a:latin typeface="Corbel" pitchFamily="34" charset="0"/>
              </a:rPr>
              <a:t> </a:t>
            </a:r>
            <a:r>
              <a:rPr lang="en-US" sz="1400" dirty="0" smtClean="0">
                <a:solidFill>
                  <a:srgbClr val="000000"/>
                </a:solidFill>
                <a:latin typeface="Corbel" pitchFamily="34" charset="0"/>
              </a:rPr>
              <a:t>1</a:t>
            </a:r>
            <a:r>
              <a:rPr lang="en-US" sz="2400" dirty="0" smtClean="0">
                <a:solidFill>
                  <a:srgbClr val="000000"/>
                </a:solidFill>
                <a:latin typeface="Corbel" pitchFamily="34" charset="0"/>
              </a:rPr>
              <a:t>Università </a:t>
            </a:r>
            <a:r>
              <a:rPr lang="en-US" sz="2400" dirty="0" err="1" smtClean="0">
                <a:solidFill>
                  <a:srgbClr val="000000"/>
                </a:solidFill>
                <a:latin typeface="Corbel" pitchFamily="34" charset="0"/>
              </a:rPr>
              <a:t>di</a:t>
            </a:r>
            <a:r>
              <a:rPr lang="en-US" sz="2400" dirty="0" smtClean="0">
                <a:solidFill>
                  <a:srgbClr val="000000"/>
                </a:solidFill>
                <a:latin typeface="Corbel" pitchFamily="34" charset="0"/>
              </a:rPr>
              <a:t> Milano </a:t>
            </a:r>
            <a:r>
              <a:rPr lang="en-US" sz="2400" dirty="0" err="1" smtClean="0">
                <a:solidFill>
                  <a:srgbClr val="000000"/>
                </a:solidFill>
                <a:latin typeface="Corbel" pitchFamily="34" charset="0"/>
              </a:rPr>
              <a:t>Bicocca</a:t>
            </a:r>
            <a:r>
              <a:rPr lang="en-US" sz="2400" dirty="0" smtClean="0">
                <a:solidFill>
                  <a:srgbClr val="000000"/>
                </a:solidFill>
                <a:latin typeface="Corbel" pitchFamily="34" charset="0"/>
              </a:rPr>
              <a:t>, </a:t>
            </a:r>
            <a:r>
              <a:rPr lang="en-US" sz="1400" dirty="0" smtClean="0">
                <a:solidFill>
                  <a:srgbClr val="000000"/>
                </a:solidFill>
                <a:latin typeface="Corbel" pitchFamily="34" charset="0"/>
              </a:rPr>
              <a:t>2</a:t>
            </a:r>
            <a:r>
              <a:rPr lang="en-US" sz="2400" dirty="0" smtClean="0">
                <a:solidFill>
                  <a:srgbClr val="000000"/>
                </a:solidFill>
                <a:latin typeface="Corbel" pitchFamily="34" charset="0"/>
              </a:rPr>
              <a:t>AT&amp;T Labs-Research</a:t>
            </a:r>
            <a:endParaRPr lang="en-US" sz="2400" dirty="0" smtClean="0">
              <a:latin typeface="Corbel" pitchFamily="34" charset="0"/>
            </a:endParaRPr>
          </a:p>
          <a:p>
            <a:pPr marL="0" indent="0" algn="ctr" eaLnBrk="1" hangingPunct="1">
              <a:lnSpc>
                <a:spcPct val="80000"/>
              </a:lnSpc>
              <a:buFontTx/>
              <a:buNone/>
            </a:pPr>
            <a:endParaRPr lang="en-US" sz="2400" dirty="0" smtClean="0">
              <a:latin typeface="Corbel" pitchFamily="34" charset="0"/>
            </a:endParaRPr>
          </a:p>
          <a:p>
            <a:pPr marL="0" indent="0" algn="ctr" eaLnBrk="1" hangingPunct="1">
              <a:lnSpc>
                <a:spcPct val="80000"/>
              </a:lnSpc>
              <a:buFontTx/>
              <a:buNone/>
            </a:pPr>
            <a:r>
              <a:rPr lang="en-US" sz="2400" dirty="0" smtClean="0">
                <a:latin typeface="Corbel" pitchFamily="34" charset="0"/>
              </a:rPr>
              <a:t>VLDB 2011, Seattle</a:t>
            </a:r>
          </a:p>
        </p:txBody>
      </p:sp>
      <p:sp>
        <p:nvSpPr>
          <p:cNvPr id="3078" name="CasellaDiTesto 3"/>
          <p:cNvSpPr txBox="1">
            <a:spLocks noChangeArrowheads="1"/>
          </p:cNvSpPr>
          <p:nvPr/>
        </p:nvSpPr>
        <p:spPr bwMode="auto">
          <a:xfrm>
            <a:off x="0" y="4143375"/>
            <a:ext cx="8786813" cy="461665"/>
          </a:xfrm>
          <a:prstGeom prst="rect">
            <a:avLst/>
          </a:prstGeom>
          <a:noFill/>
          <a:ln w="9525">
            <a:noFill/>
            <a:miter lim="800000"/>
            <a:headEnd/>
            <a:tailEnd/>
          </a:ln>
        </p:spPr>
        <p:txBody>
          <a:bodyPr wrap="square">
            <a:spAutoFit/>
          </a:bodyPr>
          <a:lstStyle/>
          <a:p>
            <a:pPr fontAlgn="base">
              <a:spcBef>
                <a:spcPct val="0"/>
              </a:spcBef>
              <a:spcAft>
                <a:spcPct val="0"/>
              </a:spcAft>
            </a:pPr>
            <a:r>
              <a:rPr lang="en-US" sz="2400" b="1" dirty="0" smtClean="0">
                <a:solidFill>
                  <a:srgbClr val="000000"/>
                </a:solidFill>
                <a:latin typeface="Corbel" pitchFamily="34" charset="0"/>
              </a:rPr>
              <a:t>Pei Li</a:t>
            </a:r>
            <a:r>
              <a:rPr lang="en-US" sz="1600" b="1" dirty="0" smtClean="0">
                <a:solidFill>
                  <a:srgbClr val="000000"/>
                </a:solidFill>
                <a:latin typeface="Corbel" pitchFamily="34" charset="0"/>
              </a:rPr>
              <a:t>1</a:t>
            </a:r>
            <a:r>
              <a:rPr lang="en-US" sz="2400" dirty="0" smtClean="0">
                <a:solidFill>
                  <a:srgbClr val="000000"/>
                </a:solidFill>
                <a:latin typeface="Corbel" pitchFamily="34" charset="0"/>
              </a:rPr>
              <a:t>, Xin Luna Dong</a:t>
            </a:r>
            <a:r>
              <a:rPr lang="en-US" sz="1600" dirty="0" smtClean="0">
                <a:solidFill>
                  <a:srgbClr val="000000"/>
                </a:solidFill>
                <a:latin typeface="Corbel" pitchFamily="34" charset="0"/>
              </a:rPr>
              <a:t>2</a:t>
            </a:r>
            <a:r>
              <a:rPr lang="en-US" sz="2400" dirty="0" smtClean="0">
                <a:solidFill>
                  <a:srgbClr val="000000"/>
                </a:solidFill>
                <a:latin typeface="Corbel" pitchFamily="34" charset="0"/>
              </a:rPr>
              <a:t>, Andrea Maurino</a:t>
            </a:r>
            <a:r>
              <a:rPr lang="en-US" sz="1600" dirty="0" smtClean="0">
                <a:solidFill>
                  <a:srgbClr val="000000"/>
                </a:solidFill>
                <a:latin typeface="Corbel" pitchFamily="34" charset="0"/>
              </a:rPr>
              <a:t>1</a:t>
            </a:r>
            <a:r>
              <a:rPr lang="en-US" sz="2400" dirty="0" smtClean="0">
                <a:solidFill>
                  <a:srgbClr val="000000"/>
                </a:solidFill>
                <a:latin typeface="Corbel" pitchFamily="34" charset="0"/>
              </a:rPr>
              <a:t>, Divesh Srivastava</a:t>
            </a:r>
            <a:r>
              <a:rPr lang="en-US" sz="1600" dirty="0" smtClean="0">
                <a:solidFill>
                  <a:srgbClr val="000000"/>
                </a:solidFill>
                <a:latin typeface="Corbel" pitchFamily="34" charset="0"/>
              </a:rPr>
              <a:t>2</a:t>
            </a:r>
            <a:endParaRPr lang="en-US" sz="2400" dirty="0" smtClean="0">
              <a:solidFill>
                <a:srgbClr val="000000"/>
              </a:solidFill>
              <a:latin typeface="Corbel" pitchFamily="34" charset="0"/>
            </a:endParaRPr>
          </a:p>
        </p:txBody>
      </p:sp>
      <p:sp>
        <p:nvSpPr>
          <p:cNvPr id="3079" name="Rectangle 5"/>
          <p:cNvSpPr>
            <a:spLocks noChangeArrowheads="1"/>
          </p:cNvSpPr>
          <p:nvPr/>
        </p:nvSpPr>
        <p:spPr bwMode="auto">
          <a:xfrm>
            <a:off x="381000" y="6096000"/>
            <a:ext cx="6019800" cy="609600"/>
          </a:xfrm>
          <a:prstGeom prst="rect">
            <a:avLst/>
          </a:prstGeom>
          <a:solidFill>
            <a:schemeClr val="bg1"/>
          </a:solidFill>
          <a:ln w="9525">
            <a:noFill/>
            <a:miter lim="800000"/>
            <a:headEnd/>
            <a:tailEnd/>
          </a:ln>
        </p:spPr>
        <p:txBody>
          <a:bodyPr wrap="none" anchor="ctr"/>
          <a:lstStyle/>
          <a:p>
            <a:pPr eaLnBrk="0" fontAlgn="base" hangingPunct="0">
              <a:spcBef>
                <a:spcPct val="0"/>
              </a:spcBef>
              <a:spcAft>
                <a:spcPct val="0"/>
              </a:spcAft>
            </a:pPr>
            <a:endParaRPr lang="en-US" smtClean="0">
              <a:solidFill>
                <a:srgbClr val="000000"/>
              </a:solidFill>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Arrow 2"/>
          <p:cNvSpPr/>
          <p:nvPr/>
        </p:nvSpPr>
        <p:spPr>
          <a:xfrm>
            <a:off x="1676400" y="3124200"/>
            <a:ext cx="7315200" cy="609600"/>
          </a:xfrm>
          <a:prstGeom prst="rightArrow">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 name="Rectangle 4"/>
          <p:cNvSpPr/>
          <p:nvPr/>
        </p:nvSpPr>
        <p:spPr>
          <a:xfrm>
            <a:off x="152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1991</a:t>
            </a:r>
          </a:p>
        </p:txBody>
      </p:sp>
      <p:sp>
        <p:nvSpPr>
          <p:cNvPr id="7" name="Rectangle 6"/>
          <p:cNvSpPr/>
          <p:nvPr/>
        </p:nvSpPr>
        <p:spPr>
          <a:xfrm>
            <a:off x="14478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 name="Rectangle 7"/>
          <p:cNvSpPr/>
          <p:nvPr/>
        </p:nvSpPr>
        <p:spPr>
          <a:xfrm>
            <a:off x="12192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Rectangle 8"/>
          <p:cNvSpPr/>
          <p:nvPr/>
        </p:nvSpPr>
        <p:spPr>
          <a:xfrm>
            <a:off x="9906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 name="Rectangle 9"/>
          <p:cNvSpPr/>
          <p:nvPr/>
        </p:nvSpPr>
        <p:spPr>
          <a:xfrm>
            <a:off x="16764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1" name="Rectangle 10"/>
          <p:cNvSpPr/>
          <p:nvPr/>
        </p:nvSpPr>
        <p:spPr>
          <a:xfrm>
            <a:off x="23622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2" name="Rectangle 11"/>
          <p:cNvSpPr/>
          <p:nvPr/>
        </p:nvSpPr>
        <p:spPr>
          <a:xfrm>
            <a:off x="30480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3" name="Rectangle 12"/>
          <p:cNvSpPr/>
          <p:nvPr/>
        </p:nvSpPr>
        <p:spPr>
          <a:xfrm>
            <a:off x="37338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4" name="Rectangle 13"/>
          <p:cNvSpPr/>
          <p:nvPr/>
        </p:nvSpPr>
        <p:spPr>
          <a:xfrm>
            <a:off x="1676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2004</a:t>
            </a:r>
          </a:p>
        </p:txBody>
      </p:sp>
      <p:sp>
        <p:nvSpPr>
          <p:cNvPr id="15" name="Rectangle 14"/>
          <p:cNvSpPr/>
          <p:nvPr/>
        </p:nvSpPr>
        <p:spPr>
          <a:xfrm>
            <a:off x="2438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2005</a:t>
            </a:r>
          </a:p>
        </p:txBody>
      </p:sp>
      <p:sp>
        <p:nvSpPr>
          <p:cNvPr id="16" name="Rectangle 15"/>
          <p:cNvSpPr/>
          <p:nvPr/>
        </p:nvSpPr>
        <p:spPr>
          <a:xfrm>
            <a:off x="3200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2006</a:t>
            </a:r>
          </a:p>
        </p:txBody>
      </p:sp>
      <p:sp>
        <p:nvSpPr>
          <p:cNvPr id="17" name="Rectangle 16"/>
          <p:cNvSpPr/>
          <p:nvPr/>
        </p:nvSpPr>
        <p:spPr>
          <a:xfrm>
            <a:off x="3962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2007</a:t>
            </a:r>
          </a:p>
        </p:txBody>
      </p:sp>
      <p:sp>
        <p:nvSpPr>
          <p:cNvPr id="18" name="Rectangle 17"/>
          <p:cNvSpPr/>
          <p:nvPr/>
        </p:nvSpPr>
        <p:spPr>
          <a:xfrm>
            <a:off x="4724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2008</a:t>
            </a:r>
          </a:p>
        </p:txBody>
      </p:sp>
      <p:sp>
        <p:nvSpPr>
          <p:cNvPr id="19" name="Rectangle 18"/>
          <p:cNvSpPr/>
          <p:nvPr/>
        </p:nvSpPr>
        <p:spPr>
          <a:xfrm>
            <a:off x="5486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2009</a:t>
            </a:r>
          </a:p>
        </p:txBody>
      </p:sp>
      <p:sp>
        <p:nvSpPr>
          <p:cNvPr id="20" name="Rectangle 19"/>
          <p:cNvSpPr/>
          <p:nvPr/>
        </p:nvSpPr>
        <p:spPr>
          <a:xfrm>
            <a:off x="6248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2010</a:t>
            </a:r>
          </a:p>
        </p:txBody>
      </p:sp>
      <p:sp>
        <p:nvSpPr>
          <p:cNvPr id="21" name="Line Callout 1 (Accent Bar) 20"/>
          <p:cNvSpPr/>
          <p:nvPr/>
        </p:nvSpPr>
        <p:spPr>
          <a:xfrm>
            <a:off x="381000" y="304800"/>
            <a:ext cx="3200400" cy="457200"/>
          </a:xfrm>
          <a:prstGeom prst="accentCallout1">
            <a:avLst>
              <a:gd name="adj1" fmla="val 62662"/>
              <a:gd name="adj2" fmla="val -2949"/>
              <a:gd name="adj3" fmla="val 649575"/>
              <a:gd name="adj4" fmla="val -375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a:t>
            </a:r>
            <a:r>
              <a:rPr lang="en-US" sz="2000" b="1" u="sng" dirty="0" smtClean="0">
                <a:solidFill>
                  <a:sysClr val="windowText" lastClr="000000"/>
                </a:solidFill>
              </a:rPr>
              <a:t>: Xin Dong </a:t>
            </a:r>
          </a:p>
          <a:p>
            <a:r>
              <a:rPr lang="en-US" sz="2000" b="1" u="sng" dirty="0" smtClean="0">
                <a:solidFill>
                  <a:sysClr val="windowText" lastClr="000000"/>
                </a:solidFill>
              </a:rPr>
              <a:t>R. Polytechnic Institute</a:t>
            </a:r>
          </a:p>
        </p:txBody>
      </p:sp>
      <p:sp>
        <p:nvSpPr>
          <p:cNvPr id="22" name="Line Callout 1 (Accent Bar) 21"/>
          <p:cNvSpPr/>
          <p:nvPr/>
        </p:nvSpPr>
        <p:spPr>
          <a:xfrm>
            <a:off x="1905000" y="914400"/>
            <a:ext cx="3429000" cy="685800"/>
          </a:xfrm>
          <a:prstGeom prst="accentCallout1">
            <a:avLst>
              <a:gd name="adj1" fmla="val 44480"/>
              <a:gd name="adj2" fmla="val -2578"/>
              <a:gd name="adj3" fmla="val 347888"/>
              <a:gd name="adj4" fmla="val -3038"/>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r2</a:t>
            </a:r>
            <a:r>
              <a:rPr lang="en-US" sz="2000" b="1" u="sng" dirty="0" smtClean="0">
                <a:solidFill>
                  <a:sysClr val="windowText" lastClr="000000"/>
                </a:solidFill>
              </a:rPr>
              <a:t>: Xin Dong  </a:t>
            </a:r>
          </a:p>
          <a:p>
            <a:pPr lvl="0"/>
            <a:r>
              <a:rPr lang="en-US" sz="2000" b="1" u="sng" dirty="0" smtClean="0">
                <a:solidFill>
                  <a:sysClr val="windowText" lastClr="000000"/>
                </a:solidFill>
              </a:rPr>
              <a:t>University of Washington</a:t>
            </a:r>
          </a:p>
        </p:txBody>
      </p:sp>
      <p:sp>
        <p:nvSpPr>
          <p:cNvPr id="23" name="Line Callout 1 (Accent Bar) 22"/>
          <p:cNvSpPr/>
          <p:nvPr/>
        </p:nvSpPr>
        <p:spPr>
          <a:xfrm>
            <a:off x="1905000" y="6019800"/>
            <a:ext cx="2895600" cy="457200"/>
          </a:xfrm>
          <a:prstGeom prst="accentCallout1">
            <a:avLst>
              <a:gd name="adj1" fmla="val 49778"/>
              <a:gd name="adj2" fmla="val -2840"/>
              <a:gd name="adj3" fmla="val -529715"/>
              <a:gd name="adj4" fmla="val -3118"/>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r7</a:t>
            </a:r>
            <a:r>
              <a:rPr lang="en-US" sz="2000" b="1" u="sng" dirty="0" smtClean="0">
                <a:solidFill>
                  <a:sysClr val="windowText" lastClr="000000"/>
                </a:solidFill>
              </a:rPr>
              <a:t>: Dong Xin  </a:t>
            </a:r>
          </a:p>
          <a:p>
            <a:r>
              <a:rPr lang="en-US" sz="2000" b="1" u="sng" dirty="0" smtClean="0">
                <a:solidFill>
                  <a:sysClr val="windowText" lastClr="000000"/>
                </a:solidFill>
              </a:rPr>
              <a:t>University of Illinois</a:t>
            </a:r>
          </a:p>
        </p:txBody>
      </p:sp>
      <p:sp>
        <p:nvSpPr>
          <p:cNvPr id="25" name="Line Callout 1 (Accent Bar) 24"/>
          <p:cNvSpPr/>
          <p:nvPr/>
        </p:nvSpPr>
        <p:spPr>
          <a:xfrm>
            <a:off x="2590800" y="1752600"/>
            <a:ext cx="2895600" cy="457200"/>
          </a:xfrm>
          <a:prstGeom prst="accentCallout1">
            <a:avLst>
              <a:gd name="adj1" fmla="val 89313"/>
              <a:gd name="adj2" fmla="val -2840"/>
              <a:gd name="adj3" fmla="val 335763"/>
              <a:gd name="adj4" fmla="val -2574"/>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r3</a:t>
            </a:r>
            <a:r>
              <a:rPr lang="en-US" sz="2000" b="1" u="sng" dirty="0" smtClean="0">
                <a:solidFill>
                  <a:sysClr val="windowText" lastClr="000000"/>
                </a:solidFill>
              </a:rPr>
              <a:t>: Xin Dong  </a:t>
            </a:r>
          </a:p>
          <a:p>
            <a:pPr lvl="0"/>
            <a:r>
              <a:rPr lang="en-US" sz="2000" b="1" u="sng" dirty="0" smtClean="0">
                <a:solidFill>
                  <a:sysClr val="windowText" lastClr="000000"/>
                </a:solidFill>
              </a:rPr>
              <a:t>University of Washington</a:t>
            </a:r>
          </a:p>
        </p:txBody>
      </p:sp>
      <p:sp>
        <p:nvSpPr>
          <p:cNvPr id="26" name="Line Callout 1 (Accent Bar) 25"/>
          <p:cNvSpPr/>
          <p:nvPr/>
        </p:nvSpPr>
        <p:spPr>
          <a:xfrm>
            <a:off x="4114800" y="381000"/>
            <a:ext cx="2971800" cy="457200"/>
          </a:xfrm>
          <a:prstGeom prst="accentCallout1">
            <a:avLst>
              <a:gd name="adj1" fmla="val 41883"/>
              <a:gd name="adj2" fmla="val -2578"/>
              <a:gd name="adj3" fmla="val 631635"/>
              <a:gd name="adj4" fmla="val -3236"/>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r4</a:t>
            </a:r>
            <a:r>
              <a:rPr lang="en-US" sz="2000" b="1" u="sng" dirty="0" smtClean="0">
                <a:solidFill>
                  <a:sysClr val="windowText" lastClr="000000"/>
                </a:solidFill>
              </a:rPr>
              <a:t>: Xin Luna Dong</a:t>
            </a:r>
          </a:p>
          <a:p>
            <a:r>
              <a:rPr lang="en-US" sz="2000" b="1" u="sng" dirty="0" smtClean="0">
                <a:solidFill>
                  <a:sysClr val="windowText" lastClr="000000"/>
                </a:solidFill>
              </a:rPr>
              <a:t>University of Washington</a:t>
            </a:r>
          </a:p>
        </p:txBody>
      </p:sp>
      <p:sp>
        <p:nvSpPr>
          <p:cNvPr id="27" name="Line Callout 1 (Accent Bar) 26"/>
          <p:cNvSpPr/>
          <p:nvPr/>
        </p:nvSpPr>
        <p:spPr>
          <a:xfrm>
            <a:off x="4114800" y="4419600"/>
            <a:ext cx="2895600" cy="457200"/>
          </a:xfrm>
          <a:prstGeom prst="accentCallout1">
            <a:avLst>
              <a:gd name="adj1" fmla="val 49778"/>
              <a:gd name="adj2" fmla="val -2840"/>
              <a:gd name="adj3" fmla="val -177224"/>
              <a:gd name="adj4" fmla="val -356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r8</a:t>
            </a:r>
            <a:r>
              <a:rPr lang="en-US" sz="2000" b="1" u="sng" dirty="0" smtClean="0">
                <a:solidFill>
                  <a:sysClr val="windowText" lastClr="000000"/>
                </a:solidFill>
              </a:rPr>
              <a:t>:Dong Xin</a:t>
            </a:r>
          </a:p>
          <a:p>
            <a:r>
              <a:rPr lang="en-US" sz="2000" b="1" u="sng" dirty="0" smtClean="0">
                <a:solidFill>
                  <a:sysClr val="windowText" lastClr="000000"/>
                </a:solidFill>
              </a:rPr>
              <a:t>University of Illinois</a:t>
            </a:r>
          </a:p>
        </p:txBody>
      </p:sp>
      <p:sp>
        <p:nvSpPr>
          <p:cNvPr id="28" name="Line Callout 1 (Accent Bar) 27"/>
          <p:cNvSpPr/>
          <p:nvPr/>
        </p:nvSpPr>
        <p:spPr>
          <a:xfrm>
            <a:off x="4876800" y="5181600"/>
            <a:ext cx="2819400" cy="457200"/>
          </a:xfrm>
          <a:prstGeom prst="accentCallout1">
            <a:avLst>
              <a:gd name="adj1" fmla="val 41883"/>
              <a:gd name="adj2" fmla="val -2578"/>
              <a:gd name="adj3" fmla="val -347624"/>
              <a:gd name="adj4" fmla="val -2163"/>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r9</a:t>
            </a:r>
            <a:r>
              <a:rPr lang="en-US" sz="2000" b="1" u="sng" dirty="0" smtClean="0">
                <a:solidFill>
                  <a:sysClr val="windowText" lastClr="000000"/>
                </a:solidFill>
              </a:rPr>
              <a:t>: Dong Xin</a:t>
            </a:r>
          </a:p>
          <a:p>
            <a:r>
              <a:rPr lang="en-US" sz="2000" b="1" u="sng" dirty="0" smtClean="0">
                <a:solidFill>
                  <a:sysClr val="windowText" lastClr="000000"/>
                </a:solidFill>
              </a:rPr>
              <a:t>Microsoft Research</a:t>
            </a:r>
          </a:p>
        </p:txBody>
      </p:sp>
      <p:sp>
        <p:nvSpPr>
          <p:cNvPr id="29" name="Line Callout 1 (Accent Bar) 28"/>
          <p:cNvSpPr/>
          <p:nvPr/>
        </p:nvSpPr>
        <p:spPr>
          <a:xfrm>
            <a:off x="5715000" y="1066800"/>
            <a:ext cx="2514600" cy="457200"/>
          </a:xfrm>
          <a:prstGeom prst="accentCallout1">
            <a:avLst>
              <a:gd name="adj1" fmla="val 41883"/>
              <a:gd name="adj2" fmla="val -2578"/>
              <a:gd name="adj3" fmla="val 478625"/>
              <a:gd name="adj4" fmla="val -303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r5</a:t>
            </a:r>
            <a:r>
              <a:rPr lang="en-US" sz="2000" b="1" u="sng" dirty="0" smtClean="0">
                <a:solidFill>
                  <a:sysClr val="windowText" lastClr="000000"/>
                </a:solidFill>
              </a:rPr>
              <a:t>: Xin Luna Dong</a:t>
            </a:r>
          </a:p>
          <a:p>
            <a:pPr lvl="0"/>
            <a:r>
              <a:rPr lang="en-US" sz="2000" b="1" u="sng" dirty="0" smtClean="0">
                <a:solidFill>
                  <a:sysClr val="windowText" lastClr="000000"/>
                </a:solidFill>
              </a:rPr>
              <a:t>AT&amp;T Labs-Research</a:t>
            </a:r>
          </a:p>
        </p:txBody>
      </p:sp>
      <p:sp>
        <p:nvSpPr>
          <p:cNvPr id="31" name="Line Callout 1 (Accent Bar) 30"/>
          <p:cNvSpPr/>
          <p:nvPr/>
        </p:nvSpPr>
        <p:spPr>
          <a:xfrm>
            <a:off x="5715000" y="5791200"/>
            <a:ext cx="2895600" cy="457200"/>
          </a:xfrm>
          <a:prstGeom prst="accentCallout1">
            <a:avLst>
              <a:gd name="adj1" fmla="val 49778"/>
              <a:gd name="adj2" fmla="val -2840"/>
              <a:gd name="adj3" fmla="val -475442"/>
              <a:gd name="adj4" fmla="val -2345"/>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r10</a:t>
            </a:r>
            <a:r>
              <a:rPr lang="en-US" sz="2000" b="1" u="sng" dirty="0" smtClean="0">
                <a:solidFill>
                  <a:sysClr val="windowText" lastClr="000000"/>
                </a:solidFill>
              </a:rPr>
              <a:t>: Dong Xin  </a:t>
            </a:r>
          </a:p>
          <a:p>
            <a:r>
              <a:rPr lang="en-US" sz="2000" b="1" u="sng" dirty="0" smtClean="0">
                <a:solidFill>
                  <a:sysClr val="windowText" lastClr="000000"/>
                </a:solidFill>
              </a:rPr>
              <a:t>University of Illinois</a:t>
            </a:r>
          </a:p>
        </p:txBody>
      </p:sp>
      <p:sp>
        <p:nvSpPr>
          <p:cNvPr id="32" name="Line Callout 1 (Accent Bar) 31"/>
          <p:cNvSpPr/>
          <p:nvPr/>
        </p:nvSpPr>
        <p:spPr>
          <a:xfrm>
            <a:off x="5715000" y="3962400"/>
            <a:ext cx="2514600" cy="457200"/>
          </a:xfrm>
          <a:prstGeom prst="accentCallout1">
            <a:avLst>
              <a:gd name="adj1" fmla="val 41883"/>
              <a:gd name="adj2" fmla="val -2578"/>
              <a:gd name="adj3" fmla="val -85737"/>
              <a:gd name="adj4" fmla="val -2516"/>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r11</a:t>
            </a:r>
            <a:r>
              <a:rPr lang="en-US" sz="2000" b="1" u="sng" dirty="0" smtClean="0">
                <a:solidFill>
                  <a:sysClr val="windowText" lastClr="000000"/>
                </a:solidFill>
              </a:rPr>
              <a:t>: Dong Xin  </a:t>
            </a:r>
          </a:p>
          <a:p>
            <a:r>
              <a:rPr lang="en-US" sz="2000" b="1" u="sng" dirty="0" smtClean="0">
                <a:solidFill>
                  <a:sysClr val="windowText" lastClr="000000"/>
                </a:solidFill>
              </a:rPr>
              <a:t>Microsoft Research</a:t>
            </a:r>
          </a:p>
        </p:txBody>
      </p:sp>
      <p:sp>
        <p:nvSpPr>
          <p:cNvPr id="33" name="Line Callout 1 (Accent Bar) 32"/>
          <p:cNvSpPr/>
          <p:nvPr/>
        </p:nvSpPr>
        <p:spPr>
          <a:xfrm>
            <a:off x="6629400" y="1676400"/>
            <a:ext cx="2514600" cy="457200"/>
          </a:xfrm>
          <a:prstGeom prst="accentCallout1">
            <a:avLst>
              <a:gd name="adj1" fmla="val 41883"/>
              <a:gd name="adj2" fmla="val -2578"/>
              <a:gd name="adj3" fmla="val 348753"/>
              <a:gd name="adj4" fmla="val -2565"/>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r6</a:t>
            </a:r>
            <a:r>
              <a:rPr lang="en-US" sz="2000" b="1" u="sng" dirty="0" smtClean="0">
                <a:solidFill>
                  <a:sysClr val="windowText" lastClr="000000"/>
                </a:solidFill>
              </a:rPr>
              <a:t>: Xin Luna Dong</a:t>
            </a:r>
          </a:p>
          <a:p>
            <a:pPr lvl="0"/>
            <a:r>
              <a:rPr lang="en-US" sz="2000" b="1" u="sng" dirty="0" smtClean="0">
                <a:solidFill>
                  <a:sysClr val="windowText" lastClr="000000"/>
                </a:solidFill>
              </a:rPr>
              <a:t>AT&amp;T Labs-Research</a:t>
            </a:r>
          </a:p>
        </p:txBody>
      </p:sp>
      <p:sp>
        <p:nvSpPr>
          <p:cNvPr id="35" name="Line Callout 1 (Accent Bar) 34"/>
          <p:cNvSpPr/>
          <p:nvPr/>
        </p:nvSpPr>
        <p:spPr>
          <a:xfrm>
            <a:off x="6629400" y="4724400"/>
            <a:ext cx="2895600" cy="457200"/>
          </a:xfrm>
          <a:prstGeom prst="accentCallout1">
            <a:avLst>
              <a:gd name="adj1" fmla="val -6939"/>
              <a:gd name="adj2" fmla="val 21669"/>
              <a:gd name="adj3" fmla="val -245764"/>
              <a:gd name="adj4" fmla="val 22140"/>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r12</a:t>
            </a:r>
            <a:r>
              <a:rPr lang="en-US" sz="2000" b="1" u="sng" dirty="0" smtClean="0">
                <a:solidFill>
                  <a:sysClr val="windowText" lastClr="000000"/>
                </a:solidFill>
              </a:rPr>
              <a:t>: Dong Xin  </a:t>
            </a:r>
          </a:p>
          <a:p>
            <a:r>
              <a:rPr lang="en-US" sz="2000" b="1" u="sng" dirty="0" smtClean="0">
                <a:solidFill>
                  <a:sysClr val="windowText" lastClr="000000"/>
                </a:solidFill>
              </a:rPr>
              <a:t>Microsoft Research</a:t>
            </a:r>
          </a:p>
        </p:txBody>
      </p:sp>
      <p:grpSp>
        <p:nvGrpSpPr>
          <p:cNvPr id="2" name="Group 39"/>
          <p:cNvGrpSpPr/>
          <p:nvPr/>
        </p:nvGrpSpPr>
        <p:grpSpPr>
          <a:xfrm>
            <a:off x="304800" y="2158425"/>
            <a:ext cx="6629400" cy="1118175"/>
            <a:chOff x="-152400" y="1969532"/>
            <a:chExt cx="7924800" cy="1118175"/>
          </a:xfrm>
        </p:grpSpPr>
        <p:pic>
          <p:nvPicPr>
            <p:cNvPr id="41" name="Picture 4"/>
            <p:cNvPicPr>
              <a:picLocks noChangeAspect="1" noChangeArrowheads="1"/>
            </p:cNvPicPr>
            <p:nvPr/>
          </p:nvPicPr>
          <p:blipFill>
            <a:blip r:embed="rId3" cstate="print"/>
            <a:srcRect/>
            <a:stretch>
              <a:fillRect/>
            </a:stretch>
          </p:blipFill>
          <p:spPr bwMode="auto">
            <a:xfrm>
              <a:off x="-152400" y="1969532"/>
              <a:ext cx="1057275" cy="1085850"/>
            </a:xfrm>
            <a:prstGeom prst="rect">
              <a:avLst/>
            </a:prstGeom>
            <a:noFill/>
            <a:ln w="9525">
              <a:noFill/>
              <a:miter lim="800000"/>
              <a:headEnd/>
              <a:tailEnd/>
            </a:ln>
          </p:spPr>
        </p:pic>
        <p:sp>
          <p:nvSpPr>
            <p:cNvPr id="42" name="TextBox 41"/>
            <p:cNvSpPr txBox="1"/>
            <p:nvPr/>
          </p:nvSpPr>
          <p:spPr>
            <a:xfrm>
              <a:off x="838200" y="2133600"/>
              <a:ext cx="6934200" cy="954107"/>
            </a:xfrm>
            <a:prstGeom prst="rect">
              <a:avLst/>
            </a:prstGeom>
            <a:noFill/>
          </p:spPr>
          <p:txBody>
            <a:bodyPr wrap="square" rtlCol="0">
              <a:spAutoFit/>
            </a:bodyPr>
            <a:lstStyle/>
            <a:p>
              <a:pPr>
                <a:buFontTx/>
                <a:buChar char="-"/>
              </a:pPr>
              <a:r>
                <a:rPr lang="en-US" sz="2800" b="1" dirty="0" smtClean="0">
                  <a:solidFill>
                    <a:srgbClr val="C00000"/>
                  </a:solidFill>
                </a:rPr>
                <a:t>Solution 2:</a:t>
              </a:r>
            </a:p>
            <a:p>
              <a:pPr>
                <a:buFontTx/>
                <a:buChar char="-"/>
              </a:pPr>
              <a:r>
                <a:rPr lang="en-US" sz="2800" b="1" dirty="0" smtClean="0">
                  <a:solidFill>
                    <a:srgbClr val="C00000"/>
                  </a:solidFill>
                </a:rPr>
                <a:t>m</a:t>
              </a:r>
              <a:r>
                <a:rPr lang="en-US" sz="2800" b="1" dirty="0" smtClean="0">
                  <a:solidFill>
                    <a:srgbClr val="C00000"/>
                  </a:solidFill>
                </a:rPr>
                <a:t>atching </a:t>
              </a:r>
              <a:r>
                <a:rPr lang="en-US" sz="2800" b="1" dirty="0" smtClean="0">
                  <a:solidFill>
                    <a:srgbClr val="C00000"/>
                  </a:solidFill>
                </a:rPr>
                <a:t>records w. similar </a:t>
              </a:r>
              <a:r>
                <a:rPr lang="en-US" sz="2800" b="1" dirty="0" smtClean="0">
                  <a:solidFill>
                    <a:srgbClr val="C00000"/>
                  </a:solidFill>
                </a:rPr>
                <a:t>names</a:t>
              </a:r>
              <a:endParaRPr lang="en-US" sz="2800" b="1" dirty="0" smtClean="0">
                <a:solidFill>
                  <a:srgbClr val="C00000"/>
                </a:solidFill>
              </a:endParaRPr>
            </a:p>
          </p:txBody>
        </p:sp>
      </p:grpSp>
      <p:sp>
        <p:nvSpPr>
          <p:cNvPr id="43" name="TextBox 42"/>
          <p:cNvSpPr txBox="1"/>
          <p:nvPr/>
        </p:nvSpPr>
        <p:spPr>
          <a:xfrm>
            <a:off x="609600" y="4267200"/>
            <a:ext cx="2819400" cy="954107"/>
          </a:xfrm>
          <a:prstGeom prst="rect">
            <a:avLst/>
          </a:prstGeom>
          <a:noFill/>
        </p:spPr>
        <p:txBody>
          <a:bodyPr wrap="square" rtlCol="0">
            <a:spAutoFit/>
          </a:bodyPr>
          <a:lstStyle/>
          <a:p>
            <a:r>
              <a:rPr lang="en-US" sz="2800" b="1" dirty="0" smtClean="0">
                <a:solidFill>
                  <a:srgbClr val="C00000"/>
                </a:solidFill>
              </a:rPr>
              <a:t>2 authors</a:t>
            </a:r>
          </a:p>
          <a:p>
            <a:r>
              <a:rPr lang="en-US" sz="2800" b="1" dirty="0" smtClean="0">
                <a:solidFill>
                  <a:srgbClr val="C00000"/>
                </a:solidFill>
              </a:rPr>
              <a:t>false positive </a:t>
            </a:r>
            <a:endParaRPr lang="en-US" sz="2800" b="1" dirty="0">
              <a:solidFill>
                <a:srgbClr val="C00000"/>
              </a:solidFill>
            </a:endParaRPr>
          </a:p>
        </p:txBody>
      </p:sp>
      <p:sp>
        <p:nvSpPr>
          <p:cNvPr id="40" name="Freeform 39"/>
          <p:cNvSpPr/>
          <p:nvPr/>
        </p:nvSpPr>
        <p:spPr>
          <a:xfrm>
            <a:off x="1980" y="37605"/>
            <a:ext cx="9171708" cy="2476005"/>
          </a:xfrm>
          <a:custGeom>
            <a:avLst/>
            <a:gdLst>
              <a:gd name="connsiteX0" fmla="*/ 3097480 w 9171708"/>
              <a:gd name="connsiteY0" fmla="*/ 116774 h 2476005"/>
              <a:gd name="connsiteX1" fmla="*/ 389906 w 9171708"/>
              <a:gd name="connsiteY1" fmla="*/ 176151 h 2476005"/>
              <a:gd name="connsiteX2" fmla="*/ 758041 w 9171708"/>
              <a:gd name="connsiteY2" fmla="*/ 1173678 h 2476005"/>
              <a:gd name="connsiteX3" fmla="*/ 2634342 w 9171708"/>
              <a:gd name="connsiteY3" fmla="*/ 2278083 h 2476005"/>
              <a:gd name="connsiteX4" fmla="*/ 7230093 w 9171708"/>
              <a:gd name="connsiteY4" fmla="*/ 2361211 h 2476005"/>
              <a:gd name="connsiteX5" fmla="*/ 8892638 w 9171708"/>
              <a:gd name="connsiteY5" fmla="*/ 2266208 h 2476005"/>
              <a:gd name="connsiteX6" fmla="*/ 8678882 w 9171708"/>
              <a:gd name="connsiteY6" fmla="*/ 1221179 h 2476005"/>
              <a:gd name="connsiteX7" fmla="*/ 5935682 w 9171708"/>
              <a:gd name="connsiteY7" fmla="*/ 199901 h 2476005"/>
              <a:gd name="connsiteX8" fmla="*/ 2693719 w 9171708"/>
              <a:gd name="connsiteY8" fmla="*/ 152400 h 2476005"/>
              <a:gd name="connsiteX9" fmla="*/ 2622467 w 9171708"/>
              <a:gd name="connsiteY9" fmla="*/ 81148 h 2476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71708" h="2476005">
                <a:moveTo>
                  <a:pt x="3097480" y="116774"/>
                </a:moveTo>
                <a:cubicBezTo>
                  <a:pt x="1938646" y="58387"/>
                  <a:pt x="779813" y="0"/>
                  <a:pt x="389906" y="176151"/>
                </a:cubicBezTo>
                <a:cubicBezTo>
                  <a:pt x="0" y="352302"/>
                  <a:pt x="383968" y="823356"/>
                  <a:pt x="758041" y="1173678"/>
                </a:cubicBezTo>
                <a:cubicBezTo>
                  <a:pt x="1132114" y="1524000"/>
                  <a:pt x="1555667" y="2080161"/>
                  <a:pt x="2634342" y="2278083"/>
                </a:cubicBezTo>
                <a:cubicBezTo>
                  <a:pt x="3713017" y="2476005"/>
                  <a:pt x="6187044" y="2363190"/>
                  <a:pt x="7230093" y="2361211"/>
                </a:cubicBezTo>
                <a:cubicBezTo>
                  <a:pt x="8273142" y="2359232"/>
                  <a:pt x="8651173" y="2456213"/>
                  <a:pt x="8892638" y="2266208"/>
                </a:cubicBezTo>
                <a:cubicBezTo>
                  <a:pt x="9134103" y="2076203"/>
                  <a:pt x="9171708" y="1565563"/>
                  <a:pt x="8678882" y="1221179"/>
                </a:cubicBezTo>
                <a:cubicBezTo>
                  <a:pt x="8186056" y="876795"/>
                  <a:pt x="6933209" y="378031"/>
                  <a:pt x="5935682" y="199901"/>
                </a:cubicBezTo>
                <a:cubicBezTo>
                  <a:pt x="4938155" y="21771"/>
                  <a:pt x="3245922" y="172192"/>
                  <a:pt x="2693719" y="152400"/>
                </a:cubicBezTo>
                <a:cubicBezTo>
                  <a:pt x="2141517" y="132608"/>
                  <a:pt x="2381992" y="106878"/>
                  <a:pt x="2622467" y="81148"/>
                </a:cubicBezTo>
              </a:path>
            </a:pathLst>
          </a:custGeom>
          <a:ln w="2857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4" name="Freeform 43"/>
          <p:cNvSpPr/>
          <p:nvPr/>
        </p:nvSpPr>
        <p:spPr>
          <a:xfrm>
            <a:off x="967839" y="3689268"/>
            <a:ext cx="8281060" cy="3119251"/>
          </a:xfrm>
          <a:custGeom>
            <a:avLst/>
            <a:gdLst>
              <a:gd name="connsiteX0" fmla="*/ 4684816 w 8281060"/>
              <a:gd name="connsiteY0" fmla="*/ 134587 h 3119251"/>
              <a:gd name="connsiteX1" fmla="*/ 2369127 w 8281060"/>
              <a:gd name="connsiteY1" fmla="*/ 1072737 h 3119251"/>
              <a:gd name="connsiteX2" fmla="*/ 659080 w 8281060"/>
              <a:gd name="connsiteY2" fmla="*/ 2379023 h 3119251"/>
              <a:gd name="connsiteX3" fmla="*/ 1086592 w 8281060"/>
              <a:gd name="connsiteY3" fmla="*/ 2949038 h 3119251"/>
              <a:gd name="connsiteX4" fmla="*/ 7178634 w 8281060"/>
              <a:gd name="connsiteY4" fmla="*/ 2723407 h 3119251"/>
              <a:gd name="connsiteX5" fmla="*/ 7701148 w 8281060"/>
              <a:gd name="connsiteY5" fmla="*/ 573974 h 3119251"/>
              <a:gd name="connsiteX6" fmla="*/ 6002977 w 8281060"/>
              <a:gd name="connsiteY6" fmla="*/ 63335 h 3119251"/>
              <a:gd name="connsiteX7" fmla="*/ 4352306 w 8281060"/>
              <a:gd name="connsiteY7" fmla="*/ 193963 h 3119251"/>
              <a:gd name="connsiteX8" fmla="*/ 4352306 w 8281060"/>
              <a:gd name="connsiteY8" fmla="*/ 193963 h 3119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81060" h="3119251">
                <a:moveTo>
                  <a:pt x="4684816" y="134587"/>
                </a:moveTo>
                <a:cubicBezTo>
                  <a:pt x="3862449" y="416625"/>
                  <a:pt x="3040083" y="698664"/>
                  <a:pt x="2369127" y="1072737"/>
                </a:cubicBezTo>
                <a:cubicBezTo>
                  <a:pt x="1698171" y="1446810"/>
                  <a:pt x="872836" y="2066306"/>
                  <a:pt x="659080" y="2379023"/>
                </a:cubicBezTo>
                <a:cubicBezTo>
                  <a:pt x="445324" y="2691740"/>
                  <a:pt x="0" y="2891641"/>
                  <a:pt x="1086592" y="2949038"/>
                </a:cubicBezTo>
                <a:cubicBezTo>
                  <a:pt x="2173184" y="3006435"/>
                  <a:pt x="6076208" y="3119251"/>
                  <a:pt x="7178634" y="2723407"/>
                </a:cubicBezTo>
                <a:cubicBezTo>
                  <a:pt x="8281060" y="2327563"/>
                  <a:pt x="7897091" y="1017319"/>
                  <a:pt x="7701148" y="573974"/>
                </a:cubicBezTo>
                <a:cubicBezTo>
                  <a:pt x="7505205" y="130629"/>
                  <a:pt x="6561117" y="126670"/>
                  <a:pt x="6002977" y="63335"/>
                </a:cubicBezTo>
                <a:cubicBezTo>
                  <a:pt x="5444837" y="0"/>
                  <a:pt x="4352306" y="193963"/>
                  <a:pt x="4352306" y="193963"/>
                </a:cubicBezTo>
                <a:lnTo>
                  <a:pt x="4352306" y="193963"/>
                </a:ln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Rectangle 35"/>
          <p:cNvSpPr/>
          <p:nvPr/>
        </p:nvSpPr>
        <p:spPr>
          <a:xfrm>
            <a:off x="7010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2011</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98120"/>
            <a:ext cx="7772400" cy="1143000"/>
          </a:xfrm>
        </p:spPr>
        <p:txBody>
          <a:bodyPr/>
          <a:lstStyle/>
          <a:p>
            <a:r>
              <a:rPr lang="en-US" dirty="0" smtClean="0">
                <a:effectLst>
                  <a:outerShdw blurRad="38100" dist="38100" dir="2700000" algn="tl">
                    <a:srgbClr val="000000">
                      <a:alpha val="43137"/>
                    </a:srgbClr>
                  </a:outerShdw>
                </a:effectLst>
                <a:latin typeface="Corbel" pitchFamily="34" charset="0"/>
              </a:rPr>
              <a:t>Opportunities</a:t>
            </a:r>
            <a:endParaRPr lang="en-US" dirty="0">
              <a:effectLst>
                <a:outerShdw blurRad="38100" dist="38100" dir="2700000" algn="tl">
                  <a:srgbClr val="000000">
                    <a:alpha val="43137"/>
                  </a:srgbClr>
                </a:outerShdw>
              </a:effectLst>
              <a:latin typeface="Corbel" pitchFamily="34" charset="0"/>
            </a:endParaRPr>
          </a:p>
        </p:txBody>
      </p:sp>
      <p:graphicFrame>
        <p:nvGraphicFramePr>
          <p:cNvPr id="4" name="Content Placeholder 3"/>
          <p:cNvGraphicFramePr>
            <a:graphicFrameLocks noGrp="1"/>
          </p:cNvGraphicFramePr>
          <p:nvPr>
            <p:ph sz="quarter" idx="1"/>
          </p:nvPr>
        </p:nvGraphicFramePr>
        <p:xfrm>
          <a:off x="228600" y="1493520"/>
          <a:ext cx="7239000" cy="4754880"/>
        </p:xfrm>
        <a:graphic>
          <a:graphicData uri="http://schemas.openxmlformats.org/drawingml/2006/table">
            <a:tbl>
              <a:tblPr firstRow="1" bandRow="1">
                <a:tableStyleId>{17292A2E-F333-43FB-9621-5CBBE7FDCDCB}</a:tableStyleId>
              </a:tblPr>
              <a:tblGrid>
                <a:gridCol w="533400"/>
                <a:gridCol w="1524000"/>
                <a:gridCol w="2438400"/>
                <a:gridCol w="1828800"/>
                <a:gridCol w="914400"/>
              </a:tblGrid>
              <a:tr h="328246">
                <a:tc>
                  <a:txBody>
                    <a:bodyPr/>
                    <a:lstStyle/>
                    <a:p>
                      <a:r>
                        <a:rPr lang="en-US" sz="1800" dirty="0" smtClean="0"/>
                        <a:t>ID</a:t>
                      </a:r>
                      <a:endParaRPr lang="en-US" sz="1800" dirty="0"/>
                    </a:p>
                  </a:txBody>
                  <a:tcPr/>
                </a:tc>
                <a:tc>
                  <a:txBody>
                    <a:bodyPr/>
                    <a:lstStyle/>
                    <a:p>
                      <a:r>
                        <a:rPr lang="en-US" sz="1800" dirty="0" smtClean="0"/>
                        <a:t>Name</a:t>
                      </a:r>
                      <a:endParaRPr lang="en-US" sz="1800" dirty="0"/>
                    </a:p>
                  </a:txBody>
                  <a:tcPr/>
                </a:tc>
                <a:tc>
                  <a:txBody>
                    <a:bodyPr/>
                    <a:lstStyle/>
                    <a:p>
                      <a:r>
                        <a:rPr lang="en-US" sz="1800" dirty="0" smtClean="0"/>
                        <a:t>Affiliation</a:t>
                      </a:r>
                      <a:endParaRPr lang="en-US" sz="1800" dirty="0"/>
                    </a:p>
                  </a:txBody>
                  <a:tcPr/>
                </a:tc>
                <a:tc>
                  <a:txBody>
                    <a:bodyPr/>
                    <a:lstStyle/>
                    <a:p>
                      <a:r>
                        <a:rPr lang="en-US" sz="1800" dirty="0" smtClean="0"/>
                        <a:t>Co-authors</a:t>
                      </a:r>
                      <a:endParaRPr lang="en-US" sz="1800" dirty="0"/>
                    </a:p>
                  </a:txBody>
                  <a:tcPr/>
                </a:tc>
                <a:tc>
                  <a:txBody>
                    <a:bodyPr/>
                    <a:lstStyle/>
                    <a:p>
                      <a:r>
                        <a:rPr lang="en-US" sz="1800" dirty="0" smtClean="0"/>
                        <a:t>Year</a:t>
                      </a:r>
                      <a:endParaRPr lang="en-US" sz="1800" dirty="0"/>
                    </a:p>
                  </a:txBody>
                  <a:tcPr/>
                </a:tc>
              </a:tr>
              <a:tr h="328246">
                <a:tc>
                  <a:txBody>
                    <a:bodyPr/>
                    <a:lstStyle/>
                    <a:p>
                      <a:r>
                        <a:rPr lang="en-US" sz="1800" dirty="0" smtClean="0"/>
                        <a:t>r1</a:t>
                      </a:r>
                      <a:endParaRPr lang="en-US" sz="1800" dirty="0">
                        <a:solidFill>
                          <a:schemeClr val="tx1"/>
                        </a:solidFill>
                      </a:endParaRPr>
                    </a:p>
                  </a:txBody>
                  <a:tcPr/>
                </a:tc>
                <a:tc>
                  <a:txBody>
                    <a:bodyPr/>
                    <a:lstStyle/>
                    <a:p>
                      <a:r>
                        <a:rPr lang="en-US" sz="1800" dirty="0" smtClean="0"/>
                        <a:t>Xin</a:t>
                      </a:r>
                      <a:r>
                        <a:rPr lang="en-US" sz="1800" baseline="0" dirty="0" smtClean="0"/>
                        <a:t> Dong</a:t>
                      </a:r>
                      <a:endParaRPr lang="en-US" sz="1800" dirty="0">
                        <a:solidFill>
                          <a:schemeClr val="tx1"/>
                        </a:solidFill>
                      </a:endParaRPr>
                    </a:p>
                  </a:txBody>
                  <a:tcPr/>
                </a:tc>
                <a:tc>
                  <a:txBody>
                    <a:bodyPr/>
                    <a:lstStyle/>
                    <a:p>
                      <a:r>
                        <a:rPr lang="en-US" sz="1800" dirty="0" smtClean="0"/>
                        <a:t>R. Polytechnic Institute</a:t>
                      </a:r>
                      <a:endParaRPr lang="en-US" sz="1800" dirty="0">
                        <a:solidFill>
                          <a:schemeClr val="tx1"/>
                        </a:solidFill>
                      </a:endParaRPr>
                    </a:p>
                  </a:txBody>
                  <a:tcPr/>
                </a:tc>
                <a:tc>
                  <a:txBody>
                    <a:bodyPr/>
                    <a:lstStyle/>
                    <a:p>
                      <a:r>
                        <a:rPr lang="en-US" sz="1800" dirty="0" err="1" smtClean="0"/>
                        <a:t>Wozny</a:t>
                      </a:r>
                      <a:endParaRPr lang="en-US" sz="1800" dirty="0">
                        <a:solidFill>
                          <a:schemeClr val="tx1"/>
                        </a:solidFill>
                      </a:endParaRPr>
                    </a:p>
                  </a:txBody>
                  <a:tcPr/>
                </a:tc>
                <a:tc>
                  <a:txBody>
                    <a:bodyPr/>
                    <a:lstStyle/>
                    <a:p>
                      <a:r>
                        <a:rPr lang="en-US" sz="1800" dirty="0" smtClean="0"/>
                        <a:t>1991</a:t>
                      </a:r>
                      <a:endParaRPr lang="en-US" sz="1800" dirty="0">
                        <a:solidFill>
                          <a:schemeClr val="tx1"/>
                        </a:solidFill>
                      </a:endParaRPr>
                    </a:p>
                  </a:txBody>
                  <a:tcPr/>
                </a:tc>
              </a:tr>
              <a:tr h="328246">
                <a:tc>
                  <a:txBody>
                    <a:bodyPr/>
                    <a:lstStyle/>
                    <a:p>
                      <a:r>
                        <a:rPr lang="en-US" sz="1800" dirty="0" smtClean="0">
                          <a:solidFill>
                            <a:srgbClr val="C00000"/>
                          </a:solidFill>
                        </a:rPr>
                        <a:t>r2</a:t>
                      </a:r>
                      <a:endParaRPr lang="en-US" sz="1800" dirty="0">
                        <a:solidFill>
                          <a:srgbClr val="C00000"/>
                        </a:solidFill>
                      </a:endParaRPr>
                    </a:p>
                  </a:txBody>
                  <a:tcPr/>
                </a:tc>
                <a:tc>
                  <a:txBody>
                    <a:bodyPr/>
                    <a:lstStyle/>
                    <a:p>
                      <a:r>
                        <a:rPr lang="en-US" sz="1800" dirty="0" smtClean="0">
                          <a:solidFill>
                            <a:srgbClr val="C00000"/>
                          </a:solidFill>
                        </a:rPr>
                        <a:t>Xin Dong</a:t>
                      </a:r>
                      <a:endParaRPr lang="en-US" sz="1800" dirty="0">
                        <a:solidFill>
                          <a:srgbClr val="C00000"/>
                        </a:solidFill>
                      </a:endParaRPr>
                    </a:p>
                  </a:txBody>
                  <a:tcPr/>
                </a:tc>
                <a:tc>
                  <a:txBody>
                    <a:bodyPr/>
                    <a:lstStyle/>
                    <a:p>
                      <a:r>
                        <a:rPr lang="en-US" sz="1800" dirty="0" smtClean="0">
                          <a:solidFill>
                            <a:srgbClr val="C00000"/>
                          </a:solidFill>
                        </a:rPr>
                        <a:t>University of Washington</a:t>
                      </a:r>
                      <a:endParaRPr lang="en-US" sz="1800" dirty="0">
                        <a:solidFill>
                          <a:srgbClr val="C00000"/>
                        </a:solidFill>
                      </a:endParaRPr>
                    </a:p>
                  </a:txBody>
                  <a:tcPr/>
                </a:tc>
                <a:tc>
                  <a:txBody>
                    <a:bodyPr/>
                    <a:lstStyle/>
                    <a:p>
                      <a:r>
                        <a:rPr lang="en-US" sz="1800" dirty="0" smtClean="0">
                          <a:solidFill>
                            <a:srgbClr val="C00000"/>
                          </a:solidFill>
                        </a:rPr>
                        <a:t>Halevy, </a:t>
                      </a:r>
                      <a:r>
                        <a:rPr lang="en-US" sz="1800" dirty="0" err="1" smtClean="0">
                          <a:solidFill>
                            <a:srgbClr val="C00000"/>
                          </a:solidFill>
                        </a:rPr>
                        <a:t>Tatarinov</a:t>
                      </a:r>
                      <a:endParaRPr lang="en-US" sz="1800" dirty="0">
                        <a:solidFill>
                          <a:srgbClr val="C00000"/>
                        </a:solidFill>
                      </a:endParaRPr>
                    </a:p>
                  </a:txBody>
                  <a:tcPr/>
                </a:tc>
                <a:tc>
                  <a:txBody>
                    <a:bodyPr/>
                    <a:lstStyle/>
                    <a:p>
                      <a:r>
                        <a:rPr lang="en-US" sz="1800" dirty="0" smtClean="0">
                          <a:solidFill>
                            <a:srgbClr val="C00000"/>
                          </a:solidFill>
                        </a:rPr>
                        <a:t>2004</a:t>
                      </a:r>
                      <a:endParaRPr lang="en-US" sz="1800" dirty="0">
                        <a:solidFill>
                          <a:srgbClr val="C00000"/>
                        </a:solidFill>
                      </a:endParaRPr>
                    </a:p>
                  </a:txBody>
                  <a:tcPr/>
                </a:tc>
              </a:tr>
              <a:tr h="328246">
                <a:tc>
                  <a:txBody>
                    <a:bodyPr/>
                    <a:lstStyle/>
                    <a:p>
                      <a:r>
                        <a:rPr lang="en-US" sz="1800" dirty="0" smtClean="0">
                          <a:solidFill>
                            <a:srgbClr val="0070C0"/>
                          </a:solidFill>
                        </a:rPr>
                        <a:t>r7</a:t>
                      </a:r>
                      <a:endParaRPr lang="en-US" sz="1800" dirty="0">
                        <a:solidFill>
                          <a:srgbClr val="0070C0"/>
                        </a:solidFill>
                      </a:endParaRPr>
                    </a:p>
                  </a:txBody>
                  <a:tcPr/>
                </a:tc>
                <a:tc>
                  <a:txBody>
                    <a:bodyPr/>
                    <a:lstStyle/>
                    <a:p>
                      <a:r>
                        <a:rPr lang="en-US" sz="1800" dirty="0" smtClean="0">
                          <a:solidFill>
                            <a:srgbClr val="0070C0"/>
                          </a:solidFill>
                        </a:rPr>
                        <a:t>Dong Xin</a:t>
                      </a:r>
                      <a:r>
                        <a:rPr lang="en-US" sz="1800" baseline="0" dirty="0" smtClean="0">
                          <a:solidFill>
                            <a:srgbClr val="0070C0"/>
                          </a:solidFill>
                        </a:rPr>
                        <a:t> </a:t>
                      </a:r>
                      <a:endParaRPr lang="en-US" sz="1800" dirty="0">
                        <a:solidFill>
                          <a:srgbClr val="0070C0"/>
                        </a:solidFill>
                      </a:endParaRPr>
                    </a:p>
                  </a:txBody>
                  <a:tcPr/>
                </a:tc>
                <a:tc>
                  <a:txBody>
                    <a:bodyPr/>
                    <a:lstStyle/>
                    <a:p>
                      <a:r>
                        <a:rPr lang="en-US" sz="1800" dirty="0" smtClean="0">
                          <a:solidFill>
                            <a:srgbClr val="0070C0"/>
                          </a:solidFill>
                        </a:rPr>
                        <a:t>University of Illinois</a:t>
                      </a:r>
                      <a:endParaRPr lang="en-US" sz="1800" dirty="0">
                        <a:solidFill>
                          <a:srgbClr val="0070C0"/>
                        </a:solidFill>
                      </a:endParaRPr>
                    </a:p>
                  </a:txBody>
                  <a:tcPr/>
                </a:tc>
                <a:tc>
                  <a:txBody>
                    <a:bodyPr/>
                    <a:lstStyle/>
                    <a:p>
                      <a:r>
                        <a:rPr lang="en-US" sz="1800" dirty="0" smtClean="0">
                          <a:solidFill>
                            <a:srgbClr val="0070C0"/>
                          </a:solidFill>
                        </a:rPr>
                        <a:t>Han, </a:t>
                      </a:r>
                      <a:r>
                        <a:rPr lang="en-US" sz="1800" dirty="0" err="1" smtClean="0">
                          <a:solidFill>
                            <a:srgbClr val="0070C0"/>
                          </a:solidFill>
                        </a:rPr>
                        <a:t>Wah</a:t>
                      </a:r>
                      <a:endParaRPr lang="en-US" sz="1800" dirty="0">
                        <a:solidFill>
                          <a:srgbClr val="0070C0"/>
                        </a:solidFill>
                      </a:endParaRPr>
                    </a:p>
                  </a:txBody>
                  <a:tcPr/>
                </a:tc>
                <a:tc>
                  <a:txBody>
                    <a:bodyPr/>
                    <a:lstStyle/>
                    <a:p>
                      <a:r>
                        <a:rPr lang="en-US" sz="1800" dirty="0" smtClean="0">
                          <a:solidFill>
                            <a:srgbClr val="0070C0"/>
                          </a:solidFill>
                        </a:rPr>
                        <a:t>2004</a:t>
                      </a:r>
                      <a:endParaRPr lang="en-US" sz="1800" dirty="0">
                        <a:solidFill>
                          <a:srgbClr val="0070C0"/>
                        </a:solidFill>
                      </a:endParaRPr>
                    </a:p>
                  </a:txBody>
                  <a:tcPr/>
                </a:tc>
              </a:tr>
              <a:tr h="328246">
                <a:tc>
                  <a:txBody>
                    <a:bodyPr/>
                    <a:lstStyle/>
                    <a:p>
                      <a:r>
                        <a:rPr lang="en-US" sz="1800" dirty="0" smtClean="0">
                          <a:solidFill>
                            <a:srgbClr val="C00000"/>
                          </a:solidFill>
                        </a:rPr>
                        <a:t>r3</a:t>
                      </a:r>
                      <a:endParaRPr lang="en-US" sz="1800" dirty="0">
                        <a:solidFill>
                          <a:srgbClr val="C00000"/>
                        </a:solidFill>
                      </a:endParaRPr>
                    </a:p>
                  </a:txBody>
                  <a:tcPr/>
                </a:tc>
                <a:tc>
                  <a:txBody>
                    <a:bodyPr/>
                    <a:lstStyle/>
                    <a:p>
                      <a:r>
                        <a:rPr lang="en-US" sz="1800" dirty="0" smtClean="0">
                          <a:solidFill>
                            <a:srgbClr val="C00000"/>
                          </a:solidFill>
                        </a:rPr>
                        <a:t>Xin Dong</a:t>
                      </a:r>
                      <a:endParaRPr lang="en-US" sz="1800"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rgbClr val="C00000"/>
                          </a:solidFill>
                        </a:rPr>
                        <a:t>University of Washington</a:t>
                      </a:r>
                    </a:p>
                  </a:txBody>
                  <a:tcPr/>
                </a:tc>
                <a:tc>
                  <a:txBody>
                    <a:bodyPr/>
                    <a:lstStyle/>
                    <a:p>
                      <a:r>
                        <a:rPr lang="en-US" sz="1800" dirty="0" smtClean="0">
                          <a:solidFill>
                            <a:srgbClr val="C00000"/>
                          </a:solidFill>
                        </a:rPr>
                        <a:t>Halevy</a:t>
                      </a:r>
                      <a:endParaRPr lang="en-US" sz="1800" dirty="0">
                        <a:solidFill>
                          <a:srgbClr val="C00000"/>
                        </a:solidFill>
                      </a:endParaRPr>
                    </a:p>
                  </a:txBody>
                  <a:tcPr/>
                </a:tc>
                <a:tc>
                  <a:txBody>
                    <a:bodyPr/>
                    <a:lstStyle/>
                    <a:p>
                      <a:r>
                        <a:rPr lang="en-US" sz="1800" dirty="0" smtClean="0">
                          <a:solidFill>
                            <a:srgbClr val="C00000"/>
                          </a:solidFill>
                        </a:rPr>
                        <a:t>2005</a:t>
                      </a:r>
                      <a:endParaRPr lang="en-US" sz="1800" dirty="0">
                        <a:solidFill>
                          <a:srgbClr val="C00000"/>
                        </a:solidFill>
                      </a:endParaRPr>
                    </a:p>
                  </a:txBody>
                  <a:tcPr/>
                </a:tc>
              </a:tr>
              <a:tr h="328246">
                <a:tc>
                  <a:txBody>
                    <a:bodyPr/>
                    <a:lstStyle/>
                    <a:p>
                      <a:r>
                        <a:rPr lang="en-US" sz="1800" dirty="0" smtClean="0">
                          <a:solidFill>
                            <a:srgbClr val="C00000"/>
                          </a:solidFill>
                        </a:rPr>
                        <a:t>r4</a:t>
                      </a:r>
                      <a:endParaRPr lang="en-US" sz="1800" dirty="0">
                        <a:solidFill>
                          <a:srgbClr val="C00000"/>
                        </a:solidFill>
                      </a:endParaRPr>
                    </a:p>
                  </a:txBody>
                  <a:tcPr/>
                </a:tc>
                <a:tc>
                  <a:txBody>
                    <a:bodyPr/>
                    <a:lstStyle/>
                    <a:p>
                      <a:r>
                        <a:rPr lang="en-US" sz="1800" dirty="0" smtClean="0">
                          <a:solidFill>
                            <a:srgbClr val="C00000"/>
                          </a:solidFill>
                        </a:rPr>
                        <a:t>Xin Luna</a:t>
                      </a:r>
                      <a:r>
                        <a:rPr lang="en-US" sz="1800" baseline="0" dirty="0" smtClean="0">
                          <a:solidFill>
                            <a:srgbClr val="C00000"/>
                          </a:solidFill>
                        </a:rPr>
                        <a:t> Dong</a:t>
                      </a:r>
                      <a:endParaRPr lang="en-US" sz="1800" dirty="0">
                        <a:solidFill>
                          <a:srgbClr val="C00000"/>
                        </a:solidFill>
                      </a:endParaRPr>
                    </a:p>
                  </a:txBody>
                  <a:tcPr/>
                </a:tc>
                <a:tc>
                  <a:txBody>
                    <a:bodyPr/>
                    <a:lstStyle/>
                    <a:p>
                      <a:r>
                        <a:rPr lang="en-US" sz="1800" dirty="0" smtClean="0">
                          <a:solidFill>
                            <a:srgbClr val="C00000"/>
                          </a:solidFill>
                        </a:rPr>
                        <a:t>University of Washington</a:t>
                      </a:r>
                      <a:endParaRPr lang="en-US" sz="1800" dirty="0">
                        <a:solidFill>
                          <a:srgbClr val="C00000"/>
                        </a:solidFill>
                      </a:endParaRPr>
                    </a:p>
                  </a:txBody>
                  <a:tcPr/>
                </a:tc>
                <a:tc>
                  <a:txBody>
                    <a:bodyPr/>
                    <a:lstStyle/>
                    <a:p>
                      <a:r>
                        <a:rPr lang="en-US" sz="1800" dirty="0" smtClean="0">
                          <a:solidFill>
                            <a:srgbClr val="C00000"/>
                          </a:solidFill>
                        </a:rPr>
                        <a:t>Halevy, Yu</a:t>
                      </a:r>
                      <a:endParaRPr lang="en-US" sz="1800" dirty="0">
                        <a:solidFill>
                          <a:srgbClr val="C00000"/>
                        </a:solidFill>
                      </a:endParaRPr>
                    </a:p>
                  </a:txBody>
                  <a:tcPr/>
                </a:tc>
                <a:tc>
                  <a:txBody>
                    <a:bodyPr/>
                    <a:lstStyle/>
                    <a:p>
                      <a:r>
                        <a:rPr lang="en-US" sz="1800" dirty="0" smtClean="0">
                          <a:solidFill>
                            <a:srgbClr val="C00000"/>
                          </a:solidFill>
                        </a:rPr>
                        <a:t>2007</a:t>
                      </a:r>
                      <a:endParaRPr lang="en-US" sz="1800" dirty="0">
                        <a:solidFill>
                          <a:srgbClr val="C00000"/>
                        </a:solidFill>
                      </a:endParaRPr>
                    </a:p>
                  </a:txBody>
                  <a:tcPr/>
                </a:tc>
              </a:tr>
              <a:tr h="328246">
                <a:tc>
                  <a:txBody>
                    <a:bodyPr/>
                    <a:lstStyle/>
                    <a:p>
                      <a:r>
                        <a:rPr lang="en-US" sz="1800" dirty="0" smtClean="0">
                          <a:solidFill>
                            <a:srgbClr val="0070C0"/>
                          </a:solidFill>
                        </a:rPr>
                        <a:t>r8</a:t>
                      </a:r>
                      <a:endParaRPr lang="en-US" sz="1800"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70C0"/>
                          </a:solidFill>
                        </a:rPr>
                        <a:t>Dong Xin</a:t>
                      </a:r>
                      <a:r>
                        <a:rPr lang="en-US" sz="1800" baseline="0" dirty="0" smtClean="0">
                          <a:solidFill>
                            <a:srgbClr val="0070C0"/>
                          </a:solidFill>
                        </a:rPr>
                        <a:t> </a:t>
                      </a:r>
                      <a:endParaRPr lang="en-US" sz="1800" dirty="0" smtClean="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70C0"/>
                          </a:solidFill>
                        </a:rPr>
                        <a:t>University of Illinois</a:t>
                      </a:r>
                    </a:p>
                  </a:txBody>
                  <a:tcPr/>
                </a:tc>
                <a:tc>
                  <a:txBody>
                    <a:bodyPr/>
                    <a:lstStyle/>
                    <a:p>
                      <a:r>
                        <a:rPr lang="en-US" sz="1800" dirty="0" err="1" smtClean="0">
                          <a:solidFill>
                            <a:srgbClr val="0070C0"/>
                          </a:solidFill>
                        </a:rPr>
                        <a:t>Wah</a:t>
                      </a:r>
                      <a:endParaRPr lang="en-US" sz="1800" dirty="0">
                        <a:solidFill>
                          <a:srgbClr val="0070C0"/>
                        </a:solidFill>
                      </a:endParaRPr>
                    </a:p>
                  </a:txBody>
                  <a:tcPr/>
                </a:tc>
                <a:tc>
                  <a:txBody>
                    <a:bodyPr/>
                    <a:lstStyle/>
                    <a:p>
                      <a:r>
                        <a:rPr lang="en-US" sz="1800" dirty="0" smtClean="0">
                          <a:solidFill>
                            <a:srgbClr val="0070C0"/>
                          </a:solidFill>
                        </a:rPr>
                        <a:t>2007</a:t>
                      </a:r>
                      <a:endParaRPr lang="en-US" sz="1800" dirty="0">
                        <a:solidFill>
                          <a:srgbClr val="0070C0"/>
                        </a:solidFill>
                      </a:endParaRPr>
                    </a:p>
                  </a:txBody>
                  <a:tcPr/>
                </a:tc>
              </a:tr>
              <a:tr h="328246">
                <a:tc>
                  <a:txBody>
                    <a:bodyPr/>
                    <a:lstStyle/>
                    <a:p>
                      <a:r>
                        <a:rPr lang="en-US" sz="1800" dirty="0" smtClean="0">
                          <a:solidFill>
                            <a:srgbClr val="0070C0"/>
                          </a:solidFill>
                        </a:rPr>
                        <a:t>r9</a:t>
                      </a:r>
                      <a:endParaRPr lang="en-US" sz="1800"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70C0"/>
                          </a:solidFill>
                        </a:rPr>
                        <a:t>Dong Xin</a:t>
                      </a:r>
                      <a:r>
                        <a:rPr lang="en-US" sz="1800" baseline="0" dirty="0" smtClean="0">
                          <a:solidFill>
                            <a:srgbClr val="0070C0"/>
                          </a:solidFill>
                        </a:rPr>
                        <a:t> </a:t>
                      </a:r>
                      <a:endParaRPr lang="en-US" sz="1800" dirty="0" smtClean="0">
                        <a:solidFill>
                          <a:srgbClr val="0070C0"/>
                        </a:solidFill>
                      </a:endParaRPr>
                    </a:p>
                  </a:txBody>
                  <a:tcPr/>
                </a:tc>
                <a:tc>
                  <a:txBody>
                    <a:bodyPr/>
                    <a:lstStyle/>
                    <a:p>
                      <a:r>
                        <a:rPr lang="en-US" sz="1800" dirty="0" smtClean="0">
                          <a:solidFill>
                            <a:srgbClr val="0070C0"/>
                          </a:solidFill>
                        </a:rPr>
                        <a:t>Microsoft Research</a:t>
                      </a:r>
                      <a:endParaRPr lang="en-US" sz="1800" dirty="0">
                        <a:solidFill>
                          <a:srgbClr val="0070C0"/>
                        </a:solidFill>
                      </a:endParaRPr>
                    </a:p>
                  </a:txBody>
                  <a:tcPr/>
                </a:tc>
                <a:tc>
                  <a:txBody>
                    <a:bodyPr/>
                    <a:lstStyle/>
                    <a:p>
                      <a:r>
                        <a:rPr lang="en-US" sz="1800" dirty="0" smtClean="0">
                          <a:solidFill>
                            <a:srgbClr val="0070C0"/>
                          </a:solidFill>
                        </a:rPr>
                        <a:t>Wu, Han</a:t>
                      </a:r>
                      <a:endParaRPr lang="en-US" sz="1800" dirty="0">
                        <a:solidFill>
                          <a:srgbClr val="0070C0"/>
                        </a:solidFill>
                      </a:endParaRPr>
                    </a:p>
                  </a:txBody>
                  <a:tcPr/>
                </a:tc>
                <a:tc>
                  <a:txBody>
                    <a:bodyPr/>
                    <a:lstStyle/>
                    <a:p>
                      <a:r>
                        <a:rPr lang="en-US" sz="1800" dirty="0" smtClean="0">
                          <a:solidFill>
                            <a:srgbClr val="0070C0"/>
                          </a:solidFill>
                        </a:rPr>
                        <a:t>2008</a:t>
                      </a:r>
                      <a:endParaRPr lang="en-US" sz="1800" dirty="0">
                        <a:solidFill>
                          <a:srgbClr val="0070C0"/>
                        </a:solidFill>
                      </a:endParaRPr>
                    </a:p>
                  </a:txBody>
                  <a:tcPr/>
                </a:tc>
              </a:tr>
              <a:tr h="328246">
                <a:tc>
                  <a:txBody>
                    <a:bodyPr/>
                    <a:lstStyle/>
                    <a:p>
                      <a:r>
                        <a:rPr lang="en-US" sz="1800" dirty="0" smtClean="0">
                          <a:solidFill>
                            <a:srgbClr val="0070C0"/>
                          </a:solidFill>
                        </a:rPr>
                        <a:t>r10</a:t>
                      </a:r>
                      <a:endParaRPr lang="en-US" sz="1800"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70C0"/>
                          </a:solidFill>
                        </a:rPr>
                        <a:t>Dong Xin</a:t>
                      </a:r>
                      <a:r>
                        <a:rPr lang="en-US" sz="1800" baseline="0" dirty="0" smtClean="0">
                          <a:solidFill>
                            <a:srgbClr val="0070C0"/>
                          </a:solidFill>
                        </a:rPr>
                        <a:t> </a:t>
                      </a:r>
                      <a:endParaRPr lang="en-US" sz="1800" dirty="0" smtClean="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70C0"/>
                          </a:solidFill>
                        </a:rPr>
                        <a:t>University of Illinois</a:t>
                      </a:r>
                    </a:p>
                  </a:txBody>
                  <a:tcPr/>
                </a:tc>
                <a:tc>
                  <a:txBody>
                    <a:bodyPr/>
                    <a:lstStyle/>
                    <a:p>
                      <a:r>
                        <a:rPr lang="en-US" sz="1800" dirty="0" smtClean="0">
                          <a:solidFill>
                            <a:srgbClr val="0070C0"/>
                          </a:solidFill>
                        </a:rPr>
                        <a:t>Ling, He</a:t>
                      </a:r>
                      <a:endParaRPr lang="en-US" sz="1800" dirty="0">
                        <a:solidFill>
                          <a:srgbClr val="0070C0"/>
                        </a:solidFill>
                      </a:endParaRPr>
                    </a:p>
                  </a:txBody>
                  <a:tcPr/>
                </a:tc>
                <a:tc>
                  <a:txBody>
                    <a:bodyPr/>
                    <a:lstStyle/>
                    <a:p>
                      <a:r>
                        <a:rPr lang="en-US" sz="1800" dirty="0" smtClean="0">
                          <a:solidFill>
                            <a:srgbClr val="0070C0"/>
                          </a:solidFill>
                        </a:rPr>
                        <a:t>2009</a:t>
                      </a:r>
                      <a:endParaRPr lang="en-US" sz="1800" dirty="0">
                        <a:solidFill>
                          <a:srgbClr val="0070C0"/>
                        </a:solidFill>
                      </a:endParaRPr>
                    </a:p>
                  </a:txBody>
                  <a:tcPr/>
                </a:tc>
              </a:tr>
              <a:tr h="328246">
                <a:tc>
                  <a:txBody>
                    <a:bodyPr/>
                    <a:lstStyle/>
                    <a:p>
                      <a:r>
                        <a:rPr lang="en-US" sz="1800" dirty="0" smtClean="0">
                          <a:solidFill>
                            <a:srgbClr val="0070C0"/>
                          </a:solidFill>
                        </a:rPr>
                        <a:t>r11</a:t>
                      </a:r>
                      <a:endParaRPr lang="en-US" sz="1800"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70C0"/>
                          </a:solidFill>
                        </a:rPr>
                        <a:t>Dong Xin</a:t>
                      </a:r>
                      <a:r>
                        <a:rPr lang="en-US" sz="1800" baseline="0" dirty="0" smtClean="0">
                          <a:solidFill>
                            <a:srgbClr val="0070C0"/>
                          </a:solidFill>
                        </a:rPr>
                        <a:t> </a:t>
                      </a:r>
                      <a:endParaRPr lang="en-US" sz="1800" dirty="0" smtClean="0">
                        <a:solidFill>
                          <a:srgbClr val="0070C0"/>
                        </a:solidFill>
                      </a:endParaRPr>
                    </a:p>
                  </a:txBody>
                  <a:tcPr/>
                </a:tc>
                <a:tc>
                  <a:txBody>
                    <a:bodyPr/>
                    <a:lstStyle/>
                    <a:p>
                      <a:r>
                        <a:rPr lang="en-US" sz="1800" dirty="0" smtClean="0">
                          <a:solidFill>
                            <a:srgbClr val="0070C0"/>
                          </a:solidFill>
                        </a:rPr>
                        <a:t>Microsoft Research</a:t>
                      </a:r>
                      <a:endParaRPr lang="en-US" sz="1800" dirty="0">
                        <a:solidFill>
                          <a:srgbClr val="0070C0"/>
                        </a:solidFill>
                      </a:endParaRPr>
                    </a:p>
                  </a:txBody>
                  <a:tcPr/>
                </a:tc>
                <a:tc>
                  <a:txBody>
                    <a:bodyPr/>
                    <a:lstStyle/>
                    <a:p>
                      <a:r>
                        <a:rPr lang="en-US" sz="1800" dirty="0" err="1" smtClean="0">
                          <a:solidFill>
                            <a:srgbClr val="0070C0"/>
                          </a:solidFill>
                        </a:rPr>
                        <a:t>Chaudhuri</a:t>
                      </a:r>
                      <a:r>
                        <a:rPr lang="en-US" sz="1800" dirty="0" smtClean="0">
                          <a:solidFill>
                            <a:srgbClr val="0070C0"/>
                          </a:solidFill>
                        </a:rPr>
                        <a:t>, </a:t>
                      </a:r>
                      <a:r>
                        <a:rPr lang="en-US" sz="1800" dirty="0" err="1" smtClean="0">
                          <a:solidFill>
                            <a:srgbClr val="0070C0"/>
                          </a:solidFill>
                        </a:rPr>
                        <a:t>Ganti</a:t>
                      </a:r>
                      <a:endParaRPr lang="en-US" sz="1800" dirty="0">
                        <a:solidFill>
                          <a:srgbClr val="0070C0"/>
                        </a:solidFill>
                      </a:endParaRPr>
                    </a:p>
                  </a:txBody>
                  <a:tcPr/>
                </a:tc>
                <a:tc>
                  <a:txBody>
                    <a:bodyPr/>
                    <a:lstStyle/>
                    <a:p>
                      <a:r>
                        <a:rPr lang="en-US" sz="1800" dirty="0" smtClean="0">
                          <a:solidFill>
                            <a:srgbClr val="0070C0"/>
                          </a:solidFill>
                        </a:rPr>
                        <a:t>2009</a:t>
                      </a:r>
                      <a:endParaRPr lang="en-US" sz="1800" dirty="0">
                        <a:solidFill>
                          <a:srgbClr val="0070C0"/>
                        </a:solidFill>
                      </a:endParaRPr>
                    </a:p>
                  </a:txBody>
                  <a:tcPr/>
                </a:tc>
              </a:tr>
              <a:tr h="328246">
                <a:tc>
                  <a:txBody>
                    <a:bodyPr/>
                    <a:lstStyle/>
                    <a:p>
                      <a:r>
                        <a:rPr lang="en-US" sz="1800" dirty="0" smtClean="0">
                          <a:solidFill>
                            <a:srgbClr val="C00000"/>
                          </a:solidFill>
                        </a:rPr>
                        <a:t>r5</a:t>
                      </a:r>
                      <a:endParaRPr lang="en-US" sz="1800" dirty="0">
                        <a:solidFill>
                          <a:srgbClr val="C00000"/>
                        </a:solidFill>
                      </a:endParaRPr>
                    </a:p>
                  </a:txBody>
                  <a:tcPr/>
                </a:tc>
                <a:tc>
                  <a:txBody>
                    <a:bodyPr/>
                    <a:lstStyle/>
                    <a:p>
                      <a:r>
                        <a:rPr lang="en-US" sz="1800" dirty="0" smtClean="0">
                          <a:solidFill>
                            <a:srgbClr val="C00000"/>
                          </a:solidFill>
                        </a:rPr>
                        <a:t>Xin Luna</a:t>
                      </a:r>
                      <a:r>
                        <a:rPr lang="en-US" sz="1800" baseline="0" dirty="0" smtClean="0">
                          <a:solidFill>
                            <a:srgbClr val="C00000"/>
                          </a:solidFill>
                        </a:rPr>
                        <a:t> Dong</a:t>
                      </a:r>
                      <a:endParaRPr lang="en-US" sz="1800" dirty="0">
                        <a:solidFill>
                          <a:srgbClr val="C00000"/>
                        </a:solidFill>
                      </a:endParaRPr>
                    </a:p>
                  </a:txBody>
                  <a:tcPr/>
                </a:tc>
                <a:tc>
                  <a:txBody>
                    <a:bodyPr/>
                    <a:lstStyle/>
                    <a:p>
                      <a:r>
                        <a:rPr lang="en-US" sz="1800" dirty="0" smtClean="0">
                          <a:solidFill>
                            <a:srgbClr val="C00000"/>
                          </a:solidFill>
                        </a:rPr>
                        <a:t>AT&amp;T Labs-Research</a:t>
                      </a:r>
                      <a:endParaRPr lang="en-US" sz="1800"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rgbClr val="C00000"/>
                          </a:solidFill>
                        </a:rPr>
                        <a:t>Das </a:t>
                      </a:r>
                      <a:r>
                        <a:rPr lang="en-US" sz="1800" dirty="0" err="1" smtClean="0">
                          <a:solidFill>
                            <a:srgbClr val="C00000"/>
                          </a:solidFill>
                        </a:rPr>
                        <a:t>Sarma</a:t>
                      </a:r>
                      <a:r>
                        <a:rPr lang="en-US" sz="1800" dirty="0" smtClean="0">
                          <a:solidFill>
                            <a:srgbClr val="C00000"/>
                          </a:solidFill>
                        </a:rPr>
                        <a:t>, Halevy</a:t>
                      </a:r>
                    </a:p>
                  </a:txBody>
                  <a:tcPr/>
                </a:tc>
                <a:tc>
                  <a:txBody>
                    <a:bodyPr/>
                    <a:lstStyle/>
                    <a:p>
                      <a:r>
                        <a:rPr lang="en-US" sz="1800" dirty="0" smtClean="0">
                          <a:solidFill>
                            <a:srgbClr val="C00000"/>
                          </a:solidFill>
                        </a:rPr>
                        <a:t>2009</a:t>
                      </a:r>
                      <a:endParaRPr lang="en-US" sz="1800" dirty="0">
                        <a:solidFill>
                          <a:srgbClr val="C00000"/>
                        </a:solidFill>
                      </a:endParaRPr>
                    </a:p>
                  </a:txBody>
                  <a:tcPr/>
                </a:tc>
              </a:tr>
              <a:tr h="328246">
                <a:tc>
                  <a:txBody>
                    <a:bodyPr/>
                    <a:lstStyle/>
                    <a:p>
                      <a:r>
                        <a:rPr lang="en-US" sz="1800" dirty="0" smtClean="0">
                          <a:solidFill>
                            <a:srgbClr val="C00000"/>
                          </a:solidFill>
                        </a:rPr>
                        <a:t>r6</a:t>
                      </a:r>
                      <a:endParaRPr lang="en-US" sz="1800" dirty="0">
                        <a:solidFill>
                          <a:srgbClr val="C00000"/>
                        </a:solidFill>
                      </a:endParaRPr>
                    </a:p>
                  </a:txBody>
                  <a:tcPr/>
                </a:tc>
                <a:tc>
                  <a:txBody>
                    <a:bodyPr/>
                    <a:lstStyle/>
                    <a:p>
                      <a:r>
                        <a:rPr lang="en-US" sz="1800" dirty="0" smtClean="0">
                          <a:solidFill>
                            <a:srgbClr val="C00000"/>
                          </a:solidFill>
                        </a:rPr>
                        <a:t>Xin Luna</a:t>
                      </a:r>
                      <a:r>
                        <a:rPr lang="en-US" sz="1800" baseline="0" dirty="0" smtClean="0">
                          <a:solidFill>
                            <a:srgbClr val="C00000"/>
                          </a:solidFill>
                        </a:rPr>
                        <a:t> Dong</a:t>
                      </a:r>
                      <a:endParaRPr lang="en-US" sz="1800" dirty="0">
                        <a:solidFill>
                          <a:srgbClr val="C00000"/>
                        </a:solidFill>
                      </a:endParaRPr>
                    </a:p>
                  </a:txBody>
                  <a:tcPr/>
                </a:tc>
                <a:tc>
                  <a:txBody>
                    <a:bodyPr/>
                    <a:lstStyle/>
                    <a:p>
                      <a:r>
                        <a:rPr lang="en-US" sz="1800" dirty="0" smtClean="0">
                          <a:solidFill>
                            <a:srgbClr val="C00000"/>
                          </a:solidFill>
                        </a:rPr>
                        <a:t>AT&amp;T Labs-Research</a:t>
                      </a:r>
                      <a:endParaRPr lang="en-US" sz="1800"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err="1" smtClean="0">
                          <a:solidFill>
                            <a:srgbClr val="C00000"/>
                          </a:solidFill>
                        </a:rPr>
                        <a:t>Naumann</a:t>
                      </a:r>
                      <a:endParaRPr lang="en-US" sz="1800" dirty="0">
                        <a:solidFill>
                          <a:srgbClr val="C00000"/>
                        </a:solidFill>
                      </a:endParaRPr>
                    </a:p>
                  </a:txBody>
                  <a:tcPr/>
                </a:tc>
                <a:tc>
                  <a:txBody>
                    <a:bodyPr/>
                    <a:lstStyle/>
                    <a:p>
                      <a:r>
                        <a:rPr lang="en-US" sz="1800" dirty="0" smtClean="0">
                          <a:solidFill>
                            <a:srgbClr val="C00000"/>
                          </a:solidFill>
                        </a:rPr>
                        <a:t>2010</a:t>
                      </a:r>
                      <a:endParaRPr lang="en-US" sz="1800" dirty="0">
                        <a:solidFill>
                          <a:srgbClr val="C00000"/>
                        </a:solidFill>
                      </a:endParaRPr>
                    </a:p>
                  </a:txBody>
                  <a:tcPr/>
                </a:tc>
              </a:tr>
              <a:tr h="328246">
                <a:tc>
                  <a:txBody>
                    <a:bodyPr/>
                    <a:lstStyle/>
                    <a:p>
                      <a:r>
                        <a:rPr lang="en-US" sz="1800" dirty="0" smtClean="0">
                          <a:solidFill>
                            <a:srgbClr val="0070C0"/>
                          </a:solidFill>
                        </a:rPr>
                        <a:t>r12</a:t>
                      </a:r>
                      <a:endParaRPr lang="en-US" sz="1800"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rgbClr val="0070C0"/>
                          </a:solidFill>
                        </a:rPr>
                        <a:t>Dong Xin</a:t>
                      </a:r>
                      <a:r>
                        <a:rPr lang="en-US" sz="1800" baseline="0" dirty="0" smtClean="0">
                          <a:solidFill>
                            <a:srgbClr val="0070C0"/>
                          </a:solidFill>
                        </a:rPr>
                        <a:t> </a:t>
                      </a:r>
                      <a:endParaRPr lang="en-US" sz="1800" dirty="0" smtClean="0">
                        <a:solidFill>
                          <a:srgbClr val="0070C0"/>
                        </a:solidFill>
                      </a:endParaRPr>
                    </a:p>
                  </a:txBody>
                  <a:tcPr/>
                </a:tc>
                <a:tc>
                  <a:txBody>
                    <a:bodyPr/>
                    <a:lstStyle/>
                    <a:p>
                      <a:r>
                        <a:rPr lang="en-US" sz="1800" dirty="0" smtClean="0">
                          <a:solidFill>
                            <a:srgbClr val="0070C0"/>
                          </a:solidFill>
                        </a:rPr>
                        <a:t>Microsoft Research</a:t>
                      </a:r>
                      <a:endParaRPr lang="en-US" sz="1800" dirty="0">
                        <a:solidFill>
                          <a:srgbClr val="0070C0"/>
                        </a:solidFill>
                      </a:endParaRPr>
                    </a:p>
                  </a:txBody>
                  <a:tcPr/>
                </a:tc>
                <a:tc>
                  <a:txBody>
                    <a:bodyPr/>
                    <a:lstStyle/>
                    <a:p>
                      <a:r>
                        <a:rPr lang="en-US" sz="1800" dirty="0" smtClean="0">
                          <a:solidFill>
                            <a:srgbClr val="0070C0"/>
                          </a:solidFill>
                        </a:rPr>
                        <a:t>He</a:t>
                      </a:r>
                      <a:endParaRPr lang="en-US" sz="1800" dirty="0">
                        <a:solidFill>
                          <a:srgbClr val="0070C0"/>
                        </a:solidFill>
                      </a:endParaRPr>
                    </a:p>
                  </a:txBody>
                  <a:tcPr/>
                </a:tc>
                <a:tc>
                  <a:txBody>
                    <a:bodyPr/>
                    <a:lstStyle/>
                    <a:p>
                      <a:r>
                        <a:rPr lang="en-US" sz="1800" dirty="0" smtClean="0">
                          <a:solidFill>
                            <a:srgbClr val="0070C0"/>
                          </a:solidFill>
                        </a:rPr>
                        <a:t>2011</a:t>
                      </a:r>
                      <a:endParaRPr lang="en-US" sz="1800" dirty="0">
                        <a:solidFill>
                          <a:srgbClr val="0070C0"/>
                        </a:solidFill>
                      </a:endParaRPr>
                    </a:p>
                  </a:txBody>
                  <a:tcPr/>
                </a:tc>
              </a:tr>
            </a:tbl>
          </a:graphicData>
        </a:graphic>
      </p:graphicFrame>
      <p:sp>
        <p:nvSpPr>
          <p:cNvPr id="5" name="Rounded Rectangle 4"/>
          <p:cNvSpPr/>
          <p:nvPr/>
        </p:nvSpPr>
        <p:spPr>
          <a:xfrm>
            <a:off x="4724400" y="4038600"/>
            <a:ext cx="990600" cy="350520"/>
          </a:xfrm>
          <a:prstGeom prst="roundRect">
            <a:avLst/>
          </a:prstGeom>
          <a:noFill/>
          <a:ln w="28575">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 name="Line Callout 2 (No Border) 5"/>
          <p:cNvSpPr/>
          <p:nvPr/>
        </p:nvSpPr>
        <p:spPr>
          <a:xfrm>
            <a:off x="5638800" y="914400"/>
            <a:ext cx="3505200" cy="563880"/>
          </a:xfrm>
          <a:prstGeom prst="callout2">
            <a:avLst>
              <a:gd name="adj1" fmla="val 64770"/>
              <a:gd name="adj2" fmla="val 25894"/>
              <a:gd name="adj3" fmla="val 71006"/>
              <a:gd name="adj4" fmla="val 26339"/>
              <a:gd name="adj5" fmla="val 560633"/>
              <a:gd name="adj6" fmla="val -3196"/>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Corbel" pitchFamily="34" charset="0"/>
              </a:rPr>
              <a:t>Smooth transition </a:t>
            </a:r>
            <a:endParaRPr lang="en-US" sz="2800" dirty="0">
              <a:solidFill>
                <a:schemeClr val="tx1"/>
              </a:solidFill>
              <a:latin typeface="Corbel" pitchFamily="34" charset="0"/>
            </a:endParaRPr>
          </a:p>
        </p:txBody>
      </p:sp>
      <p:sp>
        <p:nvSpPr>
          <p:cNvPr id="7" name="Rounded Rectangle 6"/>
          <p:cNvSpPr/>
          <p:nvPr/>
        </p:nvSpPr>
        <p:spPr>
          <a:xfrm>
            <a:off x="2209800" y="2209800"/>
            <a:ext cx="2438400" cy="1828800"/>
          </a:xfrm>
          <a:prstGeom prst="roundRect">
            <a:avLst/>
          </a:prstGeom>
          <a:noFill/>
          <a:ln w="28575">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 name="Line Callout 2 (No Border) 7"/>
          <p:cNvSpPr/>
          <p:nvPr/>
        </p:nvSpPr>
        <p:spPr>
          <a:xfrm>
            <a:off x="7620000" y="4648200"/>
            <a:ext cx="1524000" cy="335280"/>
          </a:xfrm>
          <a:prstGeom prst="callout2">
            <a:avLst>
              <a:gd name="adj1" fmla="val 44638"/>
              <a:gd name="adj2" fmla="val 7049"/>
              <a:gd name="adj3" fmla="val 50788"/>
              <a:gd name="adj4" fmla="val 7814"/>
              <a:gd name="adj5" fmla="val -416179"/>
              <a:gd name="adj6" fmla="val -194598"/>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Corbel" pitchFamily="34" charset="0"/>
              </a:rPr>
              <a:t>Seldom erratic changes </a:t>
            </a:r>
            <a:endParaRPr lang="en-US" sz="2800" dirty="0">
              <a:solidFill>
                <a:schemeClr val="tx1"/>
              </a:solidFill>
              <a:latin typeface="Corbel" pitchFamily="34" charset="0"/>
            </a:endParaRPr>
          </a:p>
        </p:txBody>
      </p:sp>
      <p:sp>
        <p:nvSpPr>
          <p:cNvPr id="9" name="Rounded Rectangle 8"/>
          <p:cNvSpPr/>
          <p:nvPr/>
        </p:nvSpPr>
        <p:spPr>
          <a:xfrm>
            <a:off x="228600" y="1905000"/>
            <a:ext cx="7010400" cy="685800"/>
          </a:xfrm>
          <a:prstGeom prst="roundRect">
            <a:avLst/>
          </a:prstGeom>
          <a:noFill/>
          <a:ln w="28575">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 name="Line Callout 2 (No Border) 9"/>
          <p:cNvSpPr/>
          <p:nvPr/>
        </p:nvSpPr>
        <p:spPr>
          <a:xfrm>
            <a:off x="5029200" y="457200"/>
            <a:ext cx="3657600" cy="381000"/>
          </a:xfrm>
          <a:prstGeom prst="callout2">
            <a:avLst>
              <a:gd name="adj1" fmla="val 40567"/>
              <a:gd name="adj2" fmla="val -3697"/>
              <a:gd name="adj3" fmla="val 42647"/>
              <a:gd name="adj4" fmla="val -3397"/>
              <a:gd name="adj5" fmla="val 364295"/>
              <a:gd name="adj6" fmla="val -62307"/>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chemeClr val="tx1"/>
                </a:solidFill>
                <a:latin typeface="Corbel" pitchFamily="34" charset="0"/>
              </a:rPr>
              <a:t>Continuity of history</a:t>
            </a:r>
            <a:endParaRPr lang="en-US" sz="2800" dirty="0">
              <a:solidFill>
                <a:schemeClr val="tx1"/>
              </a:solidFill>
              <a:latin typeface="Corbel" pitchFamily="34" charset="0"/>
            </a:endParaRPr>
          </a:p>
        </p:txBody>
      </p:sp>
      <p:sp>
        <p:nvSpPr>
          <p:cNvPr id="11" name="Rounded Rectangle 10"/>
          <p:cNvSpPr/>
          <p:nvPr/>
        </p:nvSpPr>
        <p:spPr>
          <a:xfrm>
            <a:off x="4800600" y="2590800"/>
            <a:ext cx="990600" cy="350520"/>
          </a:xfrm>
          <a:prstGeom prst="roundRect">
            <a:avLst/>
          </a:prstGeom>
          <a:noFill/>
          <a:ln w="28575">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3" name="Straight Connector 12"/>
          <p:cNvCxnSpPr>
            <a:stCxn id="11" idx="3"/>
          </p:cNvCxnSpPr>
          <p:nvPr/>
        </p:nvCxnSpPr>
        <p:spPr>
          <a:xfrm flipV="1">
            <a:off x="5791200" y="1295400"/>
            <a:ext cx="762000" cy="147066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P spid="6" grpId="0" animBg="1"/>
      <p:bldP spid="7" grpId="0" animBg="1"/>
      <p:bldP spid="8" grpId="0" animBg="1"/>
      <p:bldP spid="9" grpId="0" animBg="1"/>
      <p:bldP spid="10"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228600" y="1493520"/>
          <a:ext cx="7239000" cy="4754880"/>
        </p:xfrm>
        <a:graphic>
          <a:graphicData uri="http://schemas.openxmlformats.org/drawingml/2006/table">
            <a:tbl>
              <a:tblPr firstRow="1" bandRow="1">
                <a:tableStyleId>{17292A2E-F333-43FB-9621-5CBBE7FDCDCB}</a:tableStyleId>
              </a:tblPr>
              <a:tblGrid>
                <a:gridCol w="533400"/>
                <a:gridCol w="1524000"/>
                <a:gridCol w="2438400"/>
                <a:gridCol w="1828800"/>
                <a:gridCol w="914400"/>
              </a:tblGrid>
              <a:tr h="328246">
                <a:tc>
                  <a:txBody>
                    <a:bodyPr/>
                    <a:lstStyle/>
                    <a:p>
                      <a:r>
                        <a:rPr lang="en-US" dirty="0" smtClean="0"/>
                        <a:t>ID</a:t>
                      </a:r>
                      <a:endParaRPr lang="en-US" dirty="0"/>
                    </a:p>
                  </a:txBody>
                  <a:tcPr/>
                </a:tc>
                <a:tc>
                  <a:txBody>
                    <a:bodyPr/>
                    <a:lstStyle/>
                    <a:p>
                      <a:r>
                        <a:rPr lang="en-US" dirty="0" smtClean="0"/>
                        <a:t>Name</a:t>
                      </a:r>
                      <a:endParaRPr lang="en-US" dirty="0"/>
                    </a:p>
                  </a:txBody>
                  <a:tcPr/>
                </a:tc>
                <a:tc>
                  <a:txBody>
                    <a:bodyPr/>
                    <a:lstStyle/>
                    <a:p>
                      <a:r>
                        <a:rPr lang="en-US" dirty="0" smtClean="0"/>
                        <a:t>Affiliation</a:t>
                      </a:r>
                      <a:endParaRPr lang="en-US" dirty="0"/>
                    </a:p>
                  </a:txBody>
                  <a:tcPr/>
                </a:tc>
                <a:tc>
                  <a:txBody>
                    <a:bodyPr/>
                    <a:lstStyle/>
                    <a:p>
                      <a:r>
                        <a:rPr lang="en-US" dirty="0" smtClean="0"/>
                        <a:t>Co-authors</a:t>
                      </a:r>
                      <a:endParaRPr lang="en-US" dirty="0"/>
                    </a:p>
                  </a:txBody>
                  <a:tcPr/>
                </a:tc>
                <a:tc>
                  <a:txBody>
                    <a:bodyPr/>
                    <a:lstStyle/>
                    <a:p>
                      <a:r>
                        <a:rPr lang="en-US" dirty="0" smtClean="0"/>
                        <a:t>Year</a:t>
                      </a:r>
                      <a:endParaRPr lang="en-US" dirty="0"/>
                    </a:p>
                  </a:txBody>
                  <a:tcPr/>
                </a:tc>
              </a:tr>
              <a:tr h="328246">
                <a:tc>
                  <a:txBody>
                    <a:bodyPr/>
                    <a:lstStyle/>
                    <a:p>
                      <a:r>
                        <a:rPr lang="en-US" dirty="0" smtClean="0"/>
                        <a:t>r1</a:t>
                      </a:r>
                      <a:endParaRPr lang="en-US" dirty="0">
                        <a:solidFill>
                          <a:schemeClr val="tx1"/>
                        </a:solidFill>
                      </a:endParaRPr>
                    </a:p>
                  </a:txBody>
                  <a:tcPr/>
                </a:tc>
                <a:tc>
                  <a:txBody>
                    <a:bodyPr/>
                    <a:lstStyle/>
                    <a:p>
                      <a:r>
                        <a:rPr lang="en-US" dirty="0" smtClean="0"/>
                        <a:t>Xin</a:t>
                      </a:r>
                      <a:r>
                        <a:rPr lang="en-US" baseline="0" dirty="0" smtClean="0"/>
                        <a:t> Dong</a:t>
                      </a:r>
                      <a:endParaRPr lang="en-US" dirty="0">
                        <a:solidFill>
                          <a:schemeClr val="tx1"/>
                        </a:solidFill>
                      </a:endParaRPr>
                    </a:p>
                  </a:txBody>
                  <a:tcPr/>
                </a:tc>
                <a:tc>
                  <a:txBody>
                    <a:bodyPr/>
                    <a:lstStyle/>
                    <a:p>
                      <a:r>
                        <a:rPr lang="en-US" dirty="0" smtClean="0"/>
                        <a:t>R. Polytechnic Institute</a:t>
                      </a:r>
                      <a:endParaRPr lang="en-US" dirty="0">
                        <a:solidFill>
                          <a:schemeClr val="tx1"/>
                        </a:solidFill>
                      </a:endParaRPr>
                    </a:p>
                  </a:txBody>
                  <a:tcPr/>
                </a:tc>
                <a:tc>
                  <a:txBody>
                    <a:bodyPr/>
                    <a:lstStyle/>
                    <a:p>
                      <a:r>
                        <a:rPr lang="en-US" dirty="0" err="1" smtClean="0"/>
                        <a:t>Wozny</a:t>
                      </a:r>
                      <a:endParaRPr lang="en-US" dirty="0">
                        <a:solidFill>
                          <a:schemeClr val="tx1"/>
                        </a:solidFill>
                      </a:endParaRPr>
                    </a:p>
                  </a:txBody>
                  <a:tcPr/>
                </a:tc>
                <a:tc>
                  <a:txBody>
                    <a:bodyPr/>
                    <a:lstStyle/>
                    <a:p>
                      <a:r>
                        <a:rPr lang="en-US" dirty="0" smtClean="0"/>
                        <a:t>1991</a:t>
                      </a:r>
                      <a:endParaRPr lang="en-US" dirty="0">
                        <a:solidFill>
                          <a:schemeClr val="tx1"/>
                        </a:solidFill>
                      </a:endParaRPr>
                    </a:p>
                  </a:txBody>
                  <a:tcPr/>
                </a:tc>
              </a:tr>
              <a:tr h="328246">
                <a:tc>
                  <a:txBody>
                    <a:bodyPr/>
                    <a:lstStyle/>
                    <a:p>
                      <a:r>
                        <a:rPr lang="en-US" dirty="0" smtClean="0">
                          <a:solidFill>
                            <a:srgbClr val="C00000"/>
                          </a:solidFill>
                        </a:rPr>
                        <a:t>r2</a:t>
                      </a:r>
                      <a:endParaRPr lang="en-US" dirty="0">
                        <a:solidFill>
                          <a:srgbClr val="C00000"/>
                        </a:solidFill>
                      </a:endParaRPr>
                    </a:p>
                  </a:txBody>
                  <a:tcPr/>
                </a:tc>
                <a:tc>
                  <a:txBody>
                    <a:bodyPr/>
                    <a:lstStyle/>
                    <a:p>
                      <a:r>
                        <a:rPr lang="en-US" dirty="0" smtClean="0">
                          <a:solidFill>
                            <a:srgbClr val="C00000"/>
                          </a:solidFill>
                        </a:rPr>
                        <a:t>Xin Dong</a:t>
                      </a:r>
                      <a:endParaRPr lang="en-US" dirty="0">
                        <a:solidFill>
                          <a:srgbClr val="C00000"/>
                        </a:solidFill>
                      </a:endParaRPr>
                    </a:p>
                  </a:txBody>
                  <a:tcPr/>
                </a:tc>
                <a:tc>
                  <a:txBody>
                    <a:bodyPr/>
                    <a:lstStyle/>
                    <a:p>
                      <a:r>
                        <a:rPr lang="en-US" dirty="0" smtClean="0">
                          <a:solidFill>
                            <a:srgbClr val="C00000"/>
                          </a:solidFill>
                        </a:rPr>
                        <a:t>University of Washington</a:t>
                      </a:r>
                      <a:endParaRPr lang="en-US" dirty="0">
                        <a:solidFill>
                          <a:srgbClr val="C00000"/>
                        </a:solidFill>
                      </a:endParaRPr>
                    </a:p>
                  </a:txBody>
                  <a:tcPr/>
                </a:tc>
                <a:tc>
                  <a:txBody>
                    <a:bodyPr/>
                    <a:lstStyle/>
                    <a:p>
                      <a:r>
                        <a:rPr lang="en-US" dirty="0" smtClean="0">
                          <a:solidFill>
                            <a:srgbClr val="C00000"/>
                          </a:solidFill>
                        </a:rPr>
                        <a:t>Halevy, </a:t>
                      </a:r>
                      <a:r>
                        <a:rPr lang="en-US" dirty="0" err="1" smtClean="0">
                          <a:solidFill>
                            <a:srgbClr val="C00000"/>
                          </a:solidFill>
                        </a:rPr>
                        <a:t>Tatarinov</a:t>
                      </a:r>
                      <a:endParaRPr lang="en-US" dirty="0">
                        <a:solidFill>
                          <a:srgbClr val="C00000"/>
                        </a:solidFill>
                      </a:endParaRPr>
                    </a:p>
                  </a:txBody>
                  <a:tcPr/>
                </a:tc>
                <a:tc>
                  <a:txBody>
                    <a:bodyPr/>
                    <a:lstStyle/>
                    <a:p>
                      <a:r>
                        <a:rPr lang="en-US" dirty="0" smtClean="0">
                          <a:solidFill>
                            <a:srgbClr val="C00000"/>
                          </a:solidFill>
                        </a:rPr>
                        <a:t>2004</a:t>
                      </a:r>
                      <a:endParaRPr lang="en-US" dirty="0">
                        <a:solidFill>
                          <a:srgbClr val="C00000"/>
                        </a:solidFill>
                      </a:endParaRPr>
                    </a:p>
                  </a:txBody>
                  <a:tcPr/>
                </a:tc>
              </a:tr>
              <a:tr h="328246">
                <a:tc>
                  <a:txBody>
                    <a:bodyPr/>
                    <a:lstStyle/>
                    <a:p>
                      <a:r>
                        <a:rPr lang="en-US" dirty="0" smtClean="0">
                          <a:solidFill>
                            <a:srgbClr val="0070C0"/>
                          </a:solidFill>
                        </a:rPr>
                        <a:t>r7</a:t>
                      </a:r>
                      <a:endParaRPr lang="en-US" dirty="0">
                        <a:solidFill>
                          <a:srgbClr val="0070C0"/>
                        </a:solidFill>
                      </a:endParaRPr>
                    </a:p>
                  </a:txBody>
                  <a:tcPr/>
                </a:tc>
                <a:tc>
                  <a:txBody>
                    <a:bodyPr/>
                    <a:lstStyle/>
                    <a:p>
                      <a:r>
                        <a:rPr lang="en-US" dirty="0" smtClean="0">
                          <a:solidFill>
                            <a:srgbClr val="0070C0"/>
                          </a:solidFill>
                        </a:rPr>
                        <a:t>Dong Xin</a:t>
                      </a:r>
                      <a:r>
                        <a:rPr lang="en-US" baseline="0" dirty="0" smtClean="0">
                          <a:solidFill>
                            <a:srgbClr val="0070C0"/>
                          </a:solidFill>
                        </a:rPr>
                        <a:t> </a:t>
                      </a:r>
                      <a:endParaRPr lang="en-US" dirty="0">
                        <a:solidFill>
                          <a:srgbClr val="0070C0"/>
                        </a:solidFill>
                      </a:endParaRPr>
                    </a:p>
                  </a:txBody>
                  <a:tcPr/>
                </a:tc>
                <a:tc>
                  <a:txBody>
                    <a:bodyPr/>
                    <a:lstStyle/>
                    <a:p>
                      <a:r>
                        <a:rPr lang="en-US" dirty="0" smtClean="0">
                          <a:solidFill>
                            <a:srgbClr val="0070C0"/>
                          </a:solidFill>
                        </a:rPr>
                        <a:t>University of Illinois</a:t>
                      </a:r>
                      <a:endParaRPr lang="en-US" dirty="0">
                        <a:solidFill>
                          <a:srgbClr val="0070C0"/>
                        </a:solidFill>
                      </a:endParaRPr>
                    </a:p>
                  </a:txBody>
                  <a:tcPr/>
                </a:tc>
                <a:tc>
                  <a:txBody>
                    <a:bodyPr/>
                    <a:lstStyle/>
                    <a:p>
                      <a:r>
                        <a:rPr lang="en-US" dirty="0" smtClean="0">
                          <a:solidFill>
                            <a:srgbClr val="0070C0"/>
                          </a:solidFill>
                        </a:rPr>
                        <a:t>Han, </a:t>
                      </a:r>
                      <a:r>
                        <a:rPr lang="en-US" dirty="0" err="1" smtClean="0">
                          <a:solidFill>
                            <a:srgbClr val="0070C0"/>
                          </a:solidFill>
                        </a:rPr>
                        <a:t>Wah</a:t>
                      </a:r>
                      <a:endParaRPr lang="en-US" dirty="0">
                        <a:solidFill>
                          <a:srgbClr val="0070C0"/>
                        </a:solidFill>
                      </a:endParaRPr>
                    </a:p>
                  </a:txBody>
                  <a:tcPr/>
                </a:tc>
                <a:tc>
                  <a:txBody>
                    <a:bodyPr/>
                    <a:lstStyle/>
                    <a:p>
                      <a:r>
                        <a:rPr lang="en-US" dirty="0" smtClean="0">
                          <a:solidFill>
                            <a:srgbClr val="0070C0"/>
                          </a:solidFill>
                        </a:rPr>
                        <a:t>2004</a:t>
                      </a:r>
                      <a:endParaRPr lang="en-US" dirty="0">
                        <a:solidFill>
                          <a:srgbClr val="0070C0"/>
                        </a:solidFill>
                      </a:endParaRPr>
                    </a:p>
                  </a:txBody>
                  <a:tcPr/>
                </a:tc>
              </a:tr>
              <a:tr h="328246">
                <a:tc>
                  <a:txBody>
                    <a:bodyPr/>
                    <a:lstStyle/>
                    <a:p>
                      <a:r>
                        <a:rPr lang="en-US" dirty="0" smtClean="0">
                          <a:solidFill>
                            <a:srgbClr val="C00000"/>
                          </a:solidFill>
                        </a:rPr>
                        <a:t>r3</a:t>
                      </a:r>
                      <a:endParaRPr lang="en-US" dirty="0">
                        <a:solidFill>
                          <a:srgbClr val="C00000"/>
                        </a:solidFill>
                      </a:endParaRPr>
                    </a:p>
                  </a:txBody>
                  <a:tcPr/>
                </a:tc>
                <a:tc>
                  <a:txBody>
                    <a:bodyPr/>
                    <a:lstStyle/>
                    <a:p>
                      <a:r>
                        <a:rPr lang="en-US" dirty="0" smtClean="0">
                          <a:solidFill>
                            <a:srgbClr val="C00000"/>
                          </a:solidFill>
                        </a:rPr>
                        <a:t>Xin Dong</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C00000"/>
                          </a:solidFill>
                        </a:rPr>
                        <a:t>University of Washington</a:t>
                      </a:r>
                    </a:p>
                  </a:txBody>
                  <a:tcPr/>
                </a:tc>
                <a:tc>
                  <a:txBody>
                    <a:bodyPr/>
                    <a:lstStyle/>
                    <a:p>
                      <a:r>
                        <a:rPr lang="en-US" dirty="0" smtClean="0">
                          <a:solidFill>
                            <a:srgbClr val="C00000"/>
                          </a:solidFill>
                        </a:rPr>
                        <a:t>Halevy</a:t>
                      </a:r>
                      <a:endParaRPr lang="en-US" dirty="0">
                        <a:solidFill>
                          <a:srgbClr val="C00000"/>
                        </a:solidFill>
                      </a:endParaRPr>
                    </a:p>
                  </a:txBody>
                  <a:tcPr/>
                </a:tc>
                <a:tc>
                  <a:txBody>
                    <a:bodyPr/>
                    <a:lstStyle/>
                    <a:p>
                      <a:r>
                        <a:rPr lang="en-US" dirty="0" smtClean="0">
                          <a:solidFill>
                            <a:srgbClr val="C00000"/>
                          </a:solidFill>
                        </a:rPr>
                        <a:t>2005</a:t>
                      </a:r>
                      <a:endParaRPr lang="en-US" dirty="0">
                        <a:solidFill>
                          <a:srgbClr val="C00000"/>
                        </a:solidFill>
                      </a:endParaRPr>
                    </a:p>
                  </a:txBody>
                  <a:tcPr/>
                </a:tc>
              </a:tr>
              <a:tr h="328246">
                <a:tc>
                  <a:txBody>
                    <a:bodyPr/>
                    <a:lstStyle/>
                    <a:p>
                      <a:r>
                        <a:rPr lang="en-US" dirty="0" smtClean="0">
                          <a:solidFill>
                            <a:srgbClr val="C00000"/>
                          </a:solidFill>
                        </a:rPr>
                        <a:t>r4</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University of Washington</a:t>
                      </a:r>
                      <a:endParaRPr lang="en-US" dirty="0">
                        <a:solidFill>
                          <a:srgbClr val="C00000"/>
                        </a:solidFill>
                      </a:endParaRPr>
                    </a:p>
                  </a:txBody>
                  <a:tcPr/>
                </a:tc>
                <a:tc>
                  <a:txBody>
                    <a:bodyPr/>
                    <a:lstStyle/>
                    <a:p>
                      <a:r>
                        <a:rPr lang="en-US" dirty="0" smtClean="0">
                          <a:solidFill>
                            <a:srgbClr val="C00000"/>
                          </a:solidFill>
                        </a:rPr>
                        <a:t>Halevy, Yu</a:t>
                      </a:r>
                      <a:endParaRPr lang="en-US" dirty="0">
                        <a:solidFill>
                          <a:srgbClr val="C00000"/>
                        </a:solidFill>
                      </a:endParaRPr>
                    </a:p>
                  </a:txBody>
                  <a:tcPr/>
                </a:tc>
                <a:tc>
                  <a:txBody>
                    <a:bodyPr/>
                    <a:lstStyle/>
                    <a:p>
                      <a:r>
                        <a:rPr lang="en-US" dirty="0" smtClean="0">
                          <a:solidFill>
                            <a:srgbClr val="C00000"/>
                          </a:solidFill>
                        </a:rPr>
                        <a:t>2007</a:t>
                      </a:r>
                      <a:endParaRPr lang="en-US" dirty="0">
                        <a:solidFill>
                          <a:srgbClr val="C00000"/>
                        </a:solidFill>
                      </a:endParaRPr>
                    </a:p>
                  </a:txBody>
                  <a:tcPr/>
                </a:tc>
              </a:tr>
              <a:tr h="328246">
                <a:tc>
                  <a:txBody>
                    <a:bodyPr/>
                    <a:lstStyle/>
                    <a:p>
                      <a:r>
                        <a:rPr lang="en-US" dirty="0" smtClean="0">
                          <a:solidFill>
                            <a:srgbClr val="0070C0"/>
                          </a:solidFill>
                        </a:rPr>
                        <a:t>r8</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University of Illinois</a:t>
                      </a:r>
                    </a:p>
                  </a:txBody>
                  <a:tcPr/>
                </a:tc>
                <a:tc>
                  <a:txBody>
                    <a:bodyPr/>
                    <a:lstStyle/>
                    <a:p>
                      <a:r>
                        <a:rPr lang="en-US" dirty="0" err="1" smtClean="0">
                          <a:solidFill>
                            <a:srgbClr val="0070C0"/>
                          </a:solidFill>
                        </a:rPr>
                        <a:t>Wah</a:t>
                      </a:r>
                      <a:endParaRPr lang="en-US" dirty="0">
                        <a:solidFill>
                          <a:srgbClr val="0070C0"/>
                        </a:solidFill>
                      </a:endParaRPr>
                    </a:p>
                  </a:txBody>
                  <a:tcPr/>
                </a:tc>
                <a:tc>
                  <a:txBody>
                    <a:bodyPr/>
                    <a:lstStyle/>
                    <a:p>
                      <a:r>
                        <a:rPr lang="en-US" dirty="0" smtClean="0">
                          <a:solidFill>
                            <a:srgbClr val="0070C0"/>
                          </a:solidFill>
                        </a:rPr>
                        <a:t>2007</a:t>
                      </a:r>
                      <a:endParaRPr lang="en-US" dirty="0">
                        <a:solidFill>
                          <a:srgbClr val="0070C0"/>
                        </a:solidFill>
                      </a:endParaRPr>
                    </a:p>
                  </a:txBody>
                  <a:tcPr/>
                </a:tc>
              </a:tr>
              <a:tr h="328246">
                <a:tc>
                  <a:txBody>
                    <a:bodyPr/>
                    <a:lstStyle/>
                    <a:p>
                      <a:r>
                        <a:rPr lang="en-US" dirty="0" smtClean="0">
                          <a:solidFill>
                            <a:srgbClr val="0070C0"/>
                          </a:solidFill>
                        </a:rPr>
                        <a:t>r9</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r>
                        <a:rPr lang="en-US" dirty="0" smtClean="0">
                          <a:solidFill>
                            <a:srgbClr val="0070C0"/>
                          </a:solidFill>
                        </a:rPr>
                        <a:t>Microsoft Research</a:t>
                      </a:r>
                      <a:endParaRPr lang="en-US" dirty="0">
                        <a:solidFill>
                          <a:srgbClr val="0070C0"/>
                        </a:solidFill>
                      </a:endParaRPr>
                    </a:p>
                  </a:txBody>
                  <a:tcPr/>
                </a:tc>
                <a:tc>
                  <a:txBody>
                    <a:bodyPr/>
                    <a:lstStyle/>
                    <a:p>
                      <a:r>
                        <a:rPr lang="en-US" dirty="0" smtClean="0">
                          <a:solidFill>
                            <a:srgbClr val="0070C0"/>
                          </a:solidFill>
                        </a:rPr>
                        <a:t>Wu, Han</a:t>
                      </a:r>
                      <a:endParaRPr lang="en-US" dirty="0">
                        <a:solidFill>
                          <a:srgbClr val="0070C0"/>
                        </a:solidFill>
                      </a:endParaRPr>
                    </a:p>
                  </a:txBody>
                  <a:tcPr/>
                </a:tc>
                <a:tc>
                  <a:txBody>
                    <a:bodyPr/>
                    <a:lstStyle/>
                    <a:p>
                      <a:r>
                        <a:rPr lang="en-US" dirty="0" smtClean="0">
                          <a:solidFill>
                            <a:srgbClr val="0070C0"/>
                          </a:solidFill>
                        </a:rPr>
                        <a:t>2008</a:t>
                      </a:r>
                      <a:endParaRPr lang="en-US" dirty="0">
                        <a:solidFill>
                          <a:srgbClr val="0070C0"/>
                        </a:solidFill>
                      </a:endParaRPr>
                    </a:p>
                  </a:txBody>
                  <a:tcPr/>
                </a:tc>
              </a:tr>
              <a:tr h="328246">
                <a:tc>
                  <a:txBody>
                    <a:bodyPr/>
                    <a:lstStyle/>
                    <a:p>
                      <a:r>
                        <a:rPr lang="en-US" dirty="0" smtClean="0">
                          <a:solidFill>
                            <a:srgbClr val="0070C0"/>
                          </a:solidFill>
                        </a:rPr>
                        <a:t>r10</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University of Illinois</a:t>
                      </a:r>
                    </a:p>
                  </a:txBody>
                  <a:tcPr/>
                </a:tc>
                <a:tc>
                  <a:txBody>
                    <a:bodyPr/>
                    <a:lstStyle/>
                    <a:p>
                      <a:r>
                        <a:rPr lang="en-US" dirty="0" smtClean="0">
                          <a:solidFill>
                            <a:srgbClr val="0070C0"/>
                          </a:solidFill>
                        </a:rPr>
                        <a:t>Ling, He</a:t>
                      </a:r>
                      <a:endParaRPr lang="en-US" dirty="0">
                        <a:solidFill>
                          <a:srgbClr val="0070C0"/>
                        </a:solidFill>
                      </a:endParaRPr>
                    </a:p>
                  </a:txBody>
                  <a:tcPr/>
                </a:tc>
                <a:tc>
                  <a:txBody>
                    <a:bodyPr/>
                    <a:lstStyle/>
                    <a:p>
                      <a:r>
                        <a:rPr lang="en-US" dirty="0" smtClean="0">
                          <a:solidFill>
                            <a:srgbClr val="0070C0"/>
                          </a:solidFill>
                        </a:rPr>
                        <a:t>2009</a:t>
                      </a:r>
                      <a:endParaRPr lang="en-US" dirty="0">
                        <a:solidFill>
                          <a:srgbClr val="0070C0"/>
                        </a:solidFill>
                      </a:endParaRPr>
                    </a:p>
                  </a:txBody>
                  <a:tcPr/>
                </a:tc>
              </a:tr>
              <a:tr h="328246">
                <a:tc>
                  <a:txBody>
                    <a:bodyPr/>
                    <a:lstStyle/>
                    <a:p>
                      <a:r>
                        <a:rPr lang="en-US" dirty="0" smtClean="0">
                          <a:solidFill>
                            <a:srgbClr val="0070C0"/>
                          </a:solidFill>
                        </a:rPr>
                        <a:t>r11</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r>
                        <a:rPr lang="en-US" dirty="0" smtClean="0">
                          <a:solidFill>
                            <a:srgbClr val="0070C0"/>
                          </a:solidFill>
                        </a:rPr>
                        <a:t>Microsoft Research</a:t>
                      </a:r>
                      <a:endParaRPr lang="en-US" dirty="0">
                        <a:solidFill>
                          <a:srgbClr val="0070C0"/>
                        </a:solidFill>
                      </a:endParaRPr>
                    </a:p>
                  </a:txBody>
                  <a:tcPr/>
                </a:tc>
                <a:tc>
                  <a:txBody>
                    <a:bodyPr/>
                    <a:lstStyle/>
                    <a:p>
                      <a:r>
                        <a:rPr lang="en-US" dirty="0" err="1" smtClean="0">
                          <a:solidFill>
                            <a:srgbClr val="0070C0"/>
                          </a:solidFill>
                        </a:rPr>
                        <a:t>Chaudhuri</a:t>
                      </a:r>
                      <a:r>
                        <a:rPr lang="en-US" dirty="0" smtClean="0">
                          <a:solidFill>
                            <a:srgbClr val="0070C0"/>
                          </a:solidFill>
                        </a:rPr>
                        <a:t>, </a:t>
                      </a:r>
                      <a:r>
                        <a:rPr lang="en-US" dirty="0" err="1" smtClean="0">
                          <a:solidFill>
                            <a:srgbClr val="0070C0"/>
                          </a:solidFill>
                        </a:rPr>
                        <a:t>Ganti</a:t>
                      </a:r>
                      <a:endParaRPr lang="en-US" dirty="0">
                        <a:solidFill>
                          <a:srgbClr val="0070C0"/>
                        </a:solidFill>
                      </a:endParaRPr>
                    </a:p>
                  </a:txBody>
                  <a:tcPr/>
                </a:tc>
                <a:tc>
                  <a:txBody>
                    <a:bodyPr/>
                    <a:lstStyle/>
                    <a:p>
                      <a:r>
                        <a:rPr lang="en-US" dirty="0" smtClean="0">
                          <a:solidFill>
                            <a:srgbClr val="0070C0"/>
                          </a:solidFill>
                        </a:rPr>
                        <a:t>2009</a:t>
                      </a:r>
                      <a:endParaRPr lang="en-US" dirty="0">
                        <a:solidFill>
                          <a:srgbClr val="0070C0"/>
                        </a:solidFill>
                      </a:endParaRPr>
                    </a:p>
                  </a:txBody>
                  <a:tcPr/>
                </a:tc>
              </a:tr>
              <a:tr h="328246">
                <a:tc>
                  <a:txBody>
                    <a:bodyPr/>
                    <a:lstStyle/>
                    <a:p>
                      <a:r>
                        <a:rPr lang="en-US" dirty="0" smtClean="0">
                          <a:solidFill>
                            <a:srgbClr val="C00000"/>
                          </a:solidFill>
                        </a:rPr>
                        <a:t>r5</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AT&amp;T Labs-Research</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C00000"/>
                          </a:solidFill>
                        </a:rPr>
                        <a:t>Das </a:t>
                      </a:r>
                      <a:r>
                        <a:rPr lang="en-US" dirty="0" err="1" smtClean="0">
                          <a:solidFill>
                            <a:srgbClr val="C00000"/>
                          </a:solidFill>
                        </a:rPr>
                        <a:t>Sarma</a:t>
                      </a:r>
                      <a:r>
                        <a:rPr lang="en-US" dirty="0" smtClean="0">
                          <a:solidFill>
                            <a:srgbClr val="C00000"/>
                          </a:solidFill>
                        </a:rPr>
                        <a:t>, Halevy</a:t>
                      </a:r>
                    </a:p>
                  </a:txBody>
                  <a:tcPr/>
                </a:tc>
                <a:tc>
                  <a:txBody>
                    <a:bodyPr/>
                    <a:lstStyle/>
                    <a:p>
                      <a:r>
                        <a:rPr lang="en-US" dirty="0" smtClean="0">
                          <a:solidFill>
                            <a:srgbClr val="C00000"/>
                          </a:solidFill>
                        </a:rPr>
                        <a:t>2009</a:t>
                      </a:r>
                      <a:endParaRPr lang="en-US" dirty="0">
                        <a:solidFill>
                          <a:srgbClr val="C00000"/>
                        </a:solidFill>
                      </a:endParaRPr>
                    </a:p>
                  </a:txBody>
                  <a:tcPr/>
                </a:tc>
              </a:tr>
              <a:tr h="328246">
                <a:tc>
                  <a:txBody>
                    <a:bodyPr/>
                    <a:lstStyle/>
                    <a:p>
                      <a:r>
                        <a:rPr lang="en-US" dirty="0" smtClean="0">
                          <a:solidFill>
                            <a:srgbClr val="C00000"/>
                          </a:solidFill>
                        </a:rPr>
                        <a:t>r6</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AT&amp;T Labs-Research</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solidFill>
                            <a:srgbClr val="C00000"/>
                          </a:solidFill>
                        </a:rPr>
                        <a:t>Naumann</a:t>
                      </a:r>
                      <a:endParaRPr lang="en-US" dirty="0">
                        <a:solidFill>
                          <a:srgbClr val="C00000"/>
                        </a:solidFill>
                      </a:endParaRPr>
                    </a:p>
                  </a:txBody>
                  <a:tcPr/>
                </a:tc>
                <a:tc>
                  <a:txBody>
                    <a:bodyPr/>
                    <a:lstStyle/>
                    <a:p>
                      <a:r>
                        <a:rPr lang="en-US" dirty="0" smtClean="0">
                          <a:solidFill>
                            <a:srgbClr val="C00000"/>
                          </a:solidFill>
                        </a:rPr>
                        <a:t>2010</a:t>
                      </a:r>
                      <a:endParaRPr lang="en-US" dirty="0">
                        <a:solidFill>
                          <a:srgbClr val="C00000"/>
                        </a:solidFill>
                      </a:endParaRPr>
                    </a:p>
                  </a:txBody>
                  <a:tcPr/>
                </a:tc>
              </a:tr>
              <a:tr h="328246">
                <a:tc>
                  <a:txBody>
                    <a:bodyPr/>
                    <a:lstStyle/>
                    <a:p>
                      <a:r>
                        <a:rPr lang="en-US" dirty="0" smtClean="0">
                          <a:solidFill>
                            <a:srgbClr val="0070C0"/>
                          </a:solidFill>
                        </a:rPr>
                        <a:t>r12</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r>
                        <a:rPr lang="en-US" dirty="0" smtClean="0">
                          <a:solidFill>
                            <a:srgbClr val="0070C0"/>
                          </a:solidFill>
                        </a:rPr>
                        <a:t>Microsoft Research</a:t>
                      </a:r>
                      <a:endParaRPr lang="en-US" dirty="0">
                        <a:solidFill>
                          <a:srgbClr val="0070C0"/>
                        </a:solidFill>
                      </a:endParaRPr>
                    </a:p>
                  </a:txBody>
                  <a:tcPr/>
                </a:tc>
                <a:tc>
                  <a:txBody>
                    <a:bodyPr/>
                    <a:lstStyle/>
                    <a:p>
                      <a:r>
                        <a:rPr lang="en-US" dirty="0" smtClean="0">
                          <a:solidFill>
                            <a:srgbClr val="0070C0"/>
                          </a:solidFill>
                        </a:rPr>
                        <a:t>He</a:t>
                      </a:r>
                      <a:endParaRPr lang="en-US" dirty="0">
                        <a:solidFill>
                          <a:srgbClr val="0070C0"/>
                        </a:solidFill>
                      </a:endParaRPr>
                    </a:p>
                  </a:txBody>
                  <a:tcPr/>
                </a:tc>
                <a:tc>
                  <a:txBody>
                    <a:bodyPr/>
                    <a:lstStyle/>
                    <a:p>
                      <a:r>
                        <a:rPr lang="en-US" dirty="0" smtClean="0">
                          <a:solidFill>
                            <a:srgbClr val="0070C0"/>
                          </a:solidFill>
                        </a:rPr>
                        <a:t>2011</a:t>
                      </a:r>
                      <a:endParaRPr lang="en-US" dirty="0">
                        <a:solidFill>
                          <a:srgbClr val="0070C0"/>
                        </a:solidFill>
                      </a:endParaRPr>
                    </a:p>
                  </a:txBody>
                  <a:tcPr/>
                </a:tc>
              </a:tr>
            </a:tbl>
          </a:graphicData>
        </a:graphic>
      </p:graphicFrame>
      <p:cxnSp>
        <p:nvCxnSpPr>
          <p:cNvPr id="12" name="Straight Connector 11"/>
          <p:cNvCxnSpPr/>
          <p:nvPr/>
        </p:nvCxnSpPr>
        <p:spPr>
          <a:xfrm>
            <a:off x="2438400" y="2514600"/>
            <a:ext cx="21336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4" name="Straight Connector 13"/>
          <p:cNvCxnSpPr/>
          <p:nvPr/>
        </p:nvCxnSpPr>
        <p:spPr>
          <a:xfrm>
            <a:off x="2438400" y="5486400"/>
            <a:ext cx="2133600" cy="0"/>
          </a:xfrm>
          <a:prstGeom prst="line">
            <a:avLst/>
          </a:prstGeom>
        </p:spPr>
        <p:style>
          <a:lnRef idx="3">
            <a:schemeClr val="accent1"/>
          </a:lnRef>
          <a:fillRef idx="0">
            <a:schemeClr val="accent1"/>
          </a:fillRef>
          <a:effectRef idx="2">
            <a:schemeClr val="accent1"/>
          </a:effectRef>
          <a:fontRef idx="minor">
            <a:schemeClr val="tx1"/>
          </a:fontRef>
        </p:style>
      </p:cxnSp>
      <p:sp>
        <p:nvSpPr>
          <p:cNvPr id="15" name="Rounded Rectangle 14"/>
          <p:cNvSpPr/>
          <p:nvPr/>
        </p:nvSpPr>
        <p:spPr>
          <a:xfrm>
            <a:off x="7543800" y="3810000"/>
            <a:ext cx="1600200" cy="2286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tx1"/>
                </a:solidFill>
                <a:latin typeface="Corbel" pitchFamily="34" charset="0"/>
              </a:rPr>
              <a:t>Less penalty on different values over time  </a:t>
            </a:r>
            <a:endParaRPr lang="en-US" sz="2000" b="1" dirty="0">
              <a:solidFill>
                <a:schemeClr val="tx1"/>
              </a:solidFill>
              <a:latin typeface="Corbel" pitchFamily="34" charset="0"/>
            </a:endParaRPr>
          </a:p>
        </p:txBody>
      </p:sp>
      <p:cxnSp>
        <p:nvCxnSpPr>
          <p:cNvPr id="17" name="Straight Connector 16"/>
          <p:cNvCxnSpPr/>
          <p:nvPr/>
        </p:nvCxnSpPr>
        <p:spPr>
          <a:xfrm>
            <a:off x="838200" y="2133600"/>
            <a:ext cx="9144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8" name="Straight Connector 17"/>
          <p:cNvCxnSpPr/>
          <p:nvPr/>
        </p:nvCxnSpPr>
        <p:spPr>
          <a:xfrm>
            <a:off x="838200" y="2514600"/>
            <a:ext cx="914400" cy="0"/>
          </a:xfrm>
          <a:prstGeom prst="line">
            <a:avLst/>
          </a:prstGeom>
        </p:spPr>
        <p:style>
          <a:lnRef idx="3">
            <a:schemeClr val="accent1"/>
          </a:lnRef>
          <a:fillRef idx="0">
            <a:schemeClr val="accent1"/>
          </a:fillRef>
          <a:effectRef idx="2">
            <a:schemeClr val="accent1"/>
          </a:effectRef>
          <a:fontRef idx="minor">
            <a:schemeClr val="tx1"/>
          </a:fontRef>
        </p:style>
      </p:cxnSp>
      <p:sp>
        <p:nvSpPr>
          <p:cNvPr id="19" name="Rounded Rectangle 18"/>
          <p:cNvSpPr/>
          <p:nvPr/>
        </p:nvSpPr>
        <p:spPr>
          <a:xfrm>
            <a:off x="7543800" y="1371600"/>
            <a:ext cx="1905000" cy="2057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tx1"/>
                </a:solidFill>
                <a:latin typeface="Corbel" pitchFamily="34" charset="0"/>
              </a:rPr>
              <a:t>Less reward on the same value over time  </a:t>
            </a:r>
            <a:endParaRPr lang="en-US" sz="2000" b="1" dirty="0">
              <a:solidFill>
                <a:schemeClr val="tx1"/>
              </a:solidFill>
              <a:latin typeface="Corbel" pitchFamily="34" charset="0"/>
            </a:endParaRPr>
          </a:p>
        </p:txBody>
      </p:sp>
      <p:cxnSp>
        <p:nvCxnSpPr>
          <p:cNvPr id="20" name="Straight Arrow Connector 19"/>
          <p:cNvCxnSpPr/>
          <p:nvPr/>
        </p:nvCxnSpPr>
        <p:spPr>
          <a:xfrm rot="5400000">
            <a:off x="5220494" y="4075906"/>
            <a:ext cx="419100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Title 1"/>
          <p:cNvSpPr>
            <a:spLocks noGrp="1"/>
          </p:cNvSpPr>
          <p:nvPr>
            <p:ph type="title"/>
          </p:nvPr>
        </p:nvSpPr>
        <p:spPr>
          <a:xfrm>
            <a:off x="914400" y="198120"/>
            <a:ext cx="7772400" cy="1143000"/>
          </a:xfrm>
        </p:spPr>
        <p:txBody>
          <a:bodyPr/>
          <a:lstStyle/>
          <a:p>
            <a:r>
              <a:rPr lang="en-US" dirty="0" smtClean="0">
                <a:effectLst>
                  <a:outerShdw blurRad="38100" dist="38100" dir="2700000" algn="tl">
                    <a:srgbClr val="000000">
                      <a:alpha val="43137"/>
                    </a:srgbClr>
                  </a:outerShdw>
                </a:effectLst>
                <a:latin typeface="Corbel" pitchFamily="34" charset="0"/>
              </a:rPr>
              <a:t>Intuitions</a:t>
            </a:r>
            <a:endParaRPr lang="en-US" dirty="0">
              <a:effectLst>
                <a:outerShdw blurRad="38100" dist="38100" dir="2700000" algn="tl">
                  <a:srgbClr val="000000">
                    <a:alpha val="43137"/>
                  </a:srgbClr>
                </a:outerShdw>
              </a:effectLst>
              <a:latin typeface="Corbel" pitchFamily="34" charset="0"/>
            </a:endParaRPr>
          </a:p>
        </p:txBody>
      </p:sp>
      <p:sp>
        <p:nvSpPr>
          <p:cNvPr id="13" name="Rounded Rectangle 12"/>
          <p:cNvSpPr/>
          <p:nvPr/>
        </p:nvSpPr>
        <p:spPr>
          <a:xfrm>
            <a:off x="4191000" y="6293068"/>
            <a:ext cx="4937234" cy="457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tx1"/>
                </a:solidFill>
                <a:latin typeface="Corbel" pitchFamily="34" charset="0"/>
              </a:rPr>
              <a:t>Consider records in time order for linkage</a:t>
            </a:r>
            <a:endParaRPr lang="en-US" sz="2000" b="1" dirty="0">
              <a:solidFill>
                <a:schemeClr val="tx1"/>
              </a:solidFill>
              <a:latin typeface="Corbe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9"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Outline</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normAutofit/>
          </a:bodyPr>
          <a:lstStyle/>
          <a:p>
            <a:r>
              <a:rPr lang="en-US" sz="3200" dirty="0" smtClean="0">
                <a:solidFill>
                  <a:schemeClr val="bg1">
                    <a:lumMod val="75000"/>
                  </a:schemeClr>
                </a:solidFill>
                <a:latin typeface="Corbel" pitchFamily="34" charset="0"/>
              </a:rPr>
              <a:t>Motivation &amp; intuitions</a:t>
            </a:r>
          </a:p>
          <a:p>
            <a:r>
              <a:rPr lang="en-US" sz="3200" dirty="0" smtClean="0">
                <a:latin typeface="Corbel" pitchFamily="34" charset="0"/>
              </a:rPr>
              <a:t>Problem statement</a:t>
            </a:r>
          </a:p>
          <a:p>
            <a:r>
              <a:rPr lang="en-US" sz="3200" dirty="0" smtClean="0">
                <a:latin typeface="Corbel" pitchFamily="34" charset="0"/>
              </a:rPr>
              <a:t>Solution </a:t>
            </a:r>
          </a:p>
          <a:p>
            <a:pPr lvl="1"/>
            <a:r>
              <a:rPr lang="en-US" sz="3000" dirty="0" smtClean="0">
                <a:latin typeface="Corbel" pitchFamily="34" charset="0"/>
              </a:rPr>
              <a:t>Decay</a:t>
            </a:r>
          </a:p>
          <a:p>
            <a:pPr lvl="1"/>
            <a:r>
              <a:rPr lang="en-US" sz="3000" dirty="0" smtClean="0">
                <a:latin typeface="Corbel" pitchFamily="34" charset="0"/>
              </a:rPr>
              <a:t>Temporal clustering</a:t>
            </a:r>
          </a:p>
          <a:p>
            <a:r>
              <a:rPr lang="en-US" sz="3200" dirty="0" smtClean="0">
                <a:latin typeface="Corbel" pitchFamily="34" charset="0"/>
              </a:rPr>
              <a:t>Experimental evaluation </a:t>
            </a:r>
          </a:p>
          <a:p>
            <a:r>
              <a:rPr lang="en-US" sz="3200" dirty="0" smtClean="0">
                <a:latin typeface="Corbel" pitchFamily="34" charset="0"/>
              </a:rPr>
              <a:t>Conclusions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Problem Statement</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normAutofit fontScale="92500" lnSpcReduction="20000"/>
          </a:bodyPr>
          <a:lstStyle/>
          <a:p>
            <a:r>
              <a:rPr lang="en-US" sz="3900" dirty="0" smtClean="0">
                <a:latin typeface="Corbel" pitchFamily="34" charset="0"/>
              </a:rPr>
              <a:t>Input: a set of records R, in the form of (x</a:t>
            </a:r>
            <a:r>
              <a:rPr lang="en-US" sz="2200" dirty="0" smtClean="0">
                <a:latin typeface="Corbel" pitchFamily="34" charset="0"/>
              </a:rPr>
              <a:t>1</a:t>
            </a:r>
            <a:r>
              <a:rPr lang="en-US" sz="3900" dirty="0" smtClean="0">
                <a:latin typeface="Corbel" pitchFamily="34" charset="0"/>
              </a:rPr>
              <a:t>, …, </a:t>
            </a:r>
            <a:r>
              <a:rPr lang="en-US" sz="3900" dirty="0" err="1" smtClean="0">
                <a:latin typeface="Corbel" pitchFamily="34" charset="0"/>
              </a:rPr>
              <a:t>x</a:t>
            </a:r>
            <a:r>
              <a:rPr lang="en-US" dirty="0" err="1" smtClean="0">
                <a:latin typeface="Corbel" pitchFamily="34" charset="0"/>
              </a:rPr>
              <a:t>n</a:t>
            </a:r>
            <a:r>
              <a:rPr lang="en-US" sz="3900" dirty="0" smtClean="0">
                <a:latin typeface="Corbel" pitchFamily="34" charset="0"/>
              </a:rPr>
              <a:t>, t)</a:t>
            </a:r>
          </a:p>
          <a:p>
            <a:pPr lvl="1"/>
            <a:r>
              <a:rPr lang="en-US" sz="3500" dirty="0" smtClean="0">
                <a:latin typeface="Corbel" pitchFamily="34" charset="0"/>
              </a:rPr>
              <a:t>t: time stamp </a:t>
            </a:r>
          </a:p>
          <a:p>
            <a:pPr lvl="1"/>
            <a:r>
              <a:rPr lang="en-US" sz="3500" dirty="0" smtClean="0">
                <a:latin typeface="Corbel" pitchFamily="34" charset="0"/>
              </a:rPr>
              <a:t>x</a:t>
            </a:r>
            <a:r>
              <a:rPr lang="en-US" sz="2200" dirty="0" smtClean="0">
                <a:latin typeface="Corbel" pitchFamily="34" charset="0"/>
              </a:rPr>
              <a:t>i</a:t>
            </a:r>
            <a:r>
              <a:rPr lang="en-US" sz="3500" dirty="0" smtClean="0">
                <a:latin typeface="Corbel" pitchFamily="34" charset="0"/>
              </a:rPr>
              <a:t>: value of attribute A</a:t>
            </a:r>
            <a:r>
              <a:rPr lang="en-US" sz="2200" dirty="0" smtClean="0">
                <a:latin typeface="Corbel" pitchFamily="34" charset="0"/>
              </a:rPr>
              <a:t>i</a:t>
            </a:r>
            <a:r>
              <a:rPr lang="en-US" sz="3500" dirty="0" smtClean="0">
                <a:latin typeface="Corbel" pitchFamily="34" charset="0"/>
              </a:rPr>
              <a:t> at time t</a:t>
            </a:r>
          </a:p>
          <a:p>
            <a:pPr lvl="1"/>
            <a:endParaRPr lang="en-US" sz="2800" dirty="0" smtClean="0">
              <a:latin typeface="Corbel" pitchFamily="34" charset="0"/>
            </a:endParaRPr>
          </a:p>
          <a:p>
            <a:r>
              <a:rPr lang="en-US" sz="3900" dirty="0" smtClean="0">
                <a:latin typeface="Corbel" pitchFamily="34" charset="0"/>
              </a:rPr>
              <a:t>Output: clustering of R such that </a:t>
            </a:r>
          </a:p>
          <a:p>
            <a:pPr lvl="1"/>
            <a:r>
              <a:rPr lang="en-US" sz="3500" dirty="0" smtClean="0">
                <a:latin typeface="Corbel" pitchFamily="34" charset="0"/>
              </a:rPr>
              <a:t>records in the same cluster refer to the same entity</a:t>
            </a:r>
          </a:p>
          <a:p>
            <a:pPr lvl="1"/>
            <a:r>
              <a:rPr lang="en-US" sz="3500" dirty="0" smtClean="0">
                <a:latin typeface="Corbel" pitchFamily="34" charset="0"/>
              </a:rPr>
              <a:t>records in different clusters refer to different entities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Outline</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a:noFill/>
        </p:spPr>
        <p:txBody>
          <a:bodyPr>
            <a:normAutofit/>
          </a:bodyPr>
          <a:lstStyle/>
          <a:p>
            <a:r>
              <a:rPr lang="en-US" sz="3200" dirty="0" smtClean="0">
                <a:solidFill>
                  <a:schemeClr val="bg1">
                    <a:lumMod val="75000"/>
                  </a:schemeClr>
                </a:solidFill>
                <a:latin typeface="Corbel" pitchFamily="34" charset="0"/>
              </a:rPr>
              <a:t>Motivation </a:t>
            </a:r>
          </a:p>
          <a:p>
            <a:r>
              <a:rPr lang="en-US" sz="3200" dirty="0" smtClean="0">
                <a:solidFill>
                  <a:schemeClr val="bg1">
                    <a:lumMod val="75000"/>
                  </a:schemeClr>
                </a:solidFill>
                <a:latin typeface="Corbel" pitchFamily="34" charset="0"/>
              </a:rPr>
              <a:t>Problem statement</a:t>
            </a:r>
          </a:p>
          <a:p>
            <a:r>
              <a:rPr lang="en-US" sz="3200" dirty="0" smtClean="0">
                <a:latin typeface="Corbel" pitchFamily="34" charset="0"/>
              </a:rPr>
              <a:t>Solution </a:t>
            </a:r>
          </a:p>
          <a:p>
            <a:pPr lvl="1"/>
            <a:r>
              <a:rPr lang="en-US" sz="3200" dirty="0" smtClean="0">
                <a:latin typeface="Corbel" pitchFamily="34" charset="0"/>
              </a:rPr>
              <a:t>Decay</a:t>
            </a:r>
          </a:p>
          <a:p>
            <a:pPr lvl="1"/>
            <a:r>
              <a:rPr lang="en-US" sz="3200" dirty="0" smtClean="0">
                <a:latin typeface="Corbel" pitchFamily="34" charset="0"/>
              </a:rPr>
              <a:t>Temporal clustering</a:t>
            </a:r>
          </a:p>
          <a:p>
            <a:r>
              <a:rPr lang="en-US" sz="3200" dirty="0" smtClean="0">
                <a:latin typeface="Corbel" pitchFamily="34" charset="0"/>
              </a:rPr>
              <a:t>Experimental evaluation </a:t>
            </a:r>
          </a:p>
          <a:p>
            <a:r>
              <a:rPr lang="en-US" sz="3200" dirty="0" smtClean="0">
                <a:latin typeface="Corbel" pitchFamily="34" charset="0"/>
              </a:rPr>
              <a:t>Conclusions</a:t>
            </a:r>
          </a:p>
          <a:p>
            <a:pPr>
              <a:buNone/>
            </a:pPr>
            <a:endParaRPr lang="en-US" dirty="0" smtClean="0">
              <a:latin typeface="Corbe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Disagreement Decay</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normAutofit fontScale="92500" lnSpcReduction="20000"/>
          </a:bodyPr>
          <a:lstStyle/>
          <a:p>
            <a:r>
              <a:rPr lang="en-US" sz="3600" dirty="0" smtClean="0">
                <a:latin typeface="Corbel" pitchFamily="34" charset="0"/>
              </a:rPr>
              <a:t>Intuition: different values over a long time is not a strong indicator of referring to different entities.</a:t>
            </a:r>
          </a:p>
          <a:p>
            <a:pPr lvl="1"/>
            <a:endParaRPr lang="en-US" dirty="0" smtClean="0">
              <a:latin typeface="Corbel" pitchFamily="34" charset="0"/>
            </a:endParaRPr>
          </a:p>
          <a:p>
            <a:pPr lvl="1"/>
            <a:r>
              <a:rPr lang="en-US" sz="3500" dirty="0" smtClean="0">
                <a:latin typeface="Corbel" pitchFamily="34" charset="0"/>
              </a:rPr>
              <a:t>University of Washington (01-07)</a:t>
            </a:r>
          </a:p>
          <a:p>
            <a:pPr>
              <a:buNone/>
            </a:pPr>
            <a:r>
              <a:rPr lang="en-US" sz="3500" dirty="0" smtClean="0">
                <a:latin typeface="Corbel" pitchFamily="34" charset="0"/>
              </a:rPr>
              <a:t>      AT&amp;T Labs-Research (07-date) </a:t>
            </a:r>
          </a:p>
          <a:p>
            <a:pPr lvl="1">
              <a:buNone/>
            </a:pPr>
            <a:endParaRPr lang="en-US" dirty="0" smtClean="0">
              <a:latin typeface="Corbel" pitchFamily="34" charset="0"/>
            </a:endParaRPr>
          </a:p>
          <a:p>
            <a:r>
              <a:rPr lang="en-US" sz="3600" dirty="0" smtClean="0">
                <a:latin typeface="Corbel" pitchFamily="34" charset="0"/>
              </a:rPr>
              <a:t>Definition (</a:t>
            </a:r>
            <a:r>
              <a:rPr lang="en-US" sz="3600" b="1" i="1" dirty="0" smtClean="0">
                <a:latin typeface="Corbel" pitchFamily="34" charset="0"/>
              </a:rPr>
              <a:t>Disagreement decay</a:t>
            </a:r>
            <a:r>
              <a:rPr lang="en-US" sz="3600" dirty="0" smtClean="0">
                <a:latin typeface="Corbel" pitchFamily="34" charset="0"/>
              </a:rPr>
              <a:t>) </a:t>
            </a:r>
          </a:p>
          <a:p>
            <a:pPr lvl="1"/>
            <a:r>
              <a:rPr lang="en-US" sz="3500" dirty="0" smtClean="0">
                <a:latin typeface="Corbel" pitchFamily="34" charset="0"/>
              </a:rPr>
              <a:t>Disagreement decay of attribute A over time ∆t is the probability that an entity changes its A-value within time ∆t. </a:t>
            </a:r>
          </a:p>
        </p:txBody>
      </p:sp>
      <p:pic>
        <p:nvPicPr>
          <p:cNvPr id="3074" name="Picture 2"/>
          <p:cNvPicPr>
            <a:picLocks noChangeAspect="1" noChangeArrowheads="1"/>
          </p:cNvPicPr>
          <p:nvPr/>
        </p:nvPicPr>
        <p:blipFill>
          <a:blip r:embed="rId3" cstate="print"/>
          <a:srcRect/>
          <a:stretch>
            <a:fillRect/>
          </a:stretch>
        </p:blipFill>
        <p:spPr bwMode="auto">
          <a:xfrm>
            <a:off x="7261334" y="3124200"/>
            <a:ext cx="723900" cy="714375"/>
          </a:xfrm>
          <a:prstGeom prst="rect">
            <a:avLst/>
          </a:prstGeom>
          <a:noFill/>
          <a:ln w="9525">
            <a:noFill/>
            <a:miter lim="800000"/>
            <a:headEnd/>
            <a:tailEnd/>
          </a:ln>
        </p:spPr>
      </p:pic>
      <p:pic>
        <p:nvPicPr>
          <p:cNvPr id="3075" name="Picture 3"/>
          <p:cNvPicPr>
            <a:picLocks noChangeAspect="1" noChangeArrowheads="1"/>
          </p:cNvPicPr>
          <p:nvPr/>
        </p:nvPicPr>
        <p:blipFill>
          <a:blip r:embed="rId4" cstate="print"/>
          <a:srcRect/>
          <a:stretch>
            <a:fillRect/>
          </a:stretch>
        </p:blipFill>
        <p:spPr bwMode="auto">
          <a:xfrm>
            <a:off x="8061434" y="3124200"/>
            <a:ext cx="853966" cy="76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1143000"/>
          </a:xfrm>
        </p:spPr>
        <p:txBody>
          <a:bodyPr/>
          <a:lstStyle/>
          <a:p>
            <a:r>
              <a:rPr lang="en-US" dirty="0" smtClean="0">
                <a:effectLst>
                  <a:outerShdw blurRad="38100" dist="38100" dir="2700000" algn="tl">
                    <a:srgbClr val="000000">
                      <a:alpha val="43137"/>
                    </a:srgbClr>
                  </a:outerShdw>
                </a:effectLst>
                <a:latin typeface="Corbel" pitchFamily="34" charset="0"/>
              </a:rPr>
              <a:t>Agreement Decay</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a:xfrm>
            <a:off x="685800" y="990600"/>
            <a:ext cx="7772400" cy="4572000"/>
          </a:xfrm>
        </p:spPr>
        <p:txBody>
          <a:bodyPr>
            <a:noAutofit/>
          </a:bodyPr>
          <a:lstStyle/>
          <a:p>
            <a:r>
              <a:rPr lang="en-US" sz="3300" dirty="0" smtClean="0">
                <a:latin typeface="Corbel" pitchFamily="34" charset="0"/>
              </a:rPr>
              <a:t>Intuition: the same value over a long time is not a strong indicator of referring to the same entities.</a:t>
            </a:r>
          </a:p>
          <a:p>
            <a:pPr lvl="2"/>
            <a:endParaRPr lang="en-US" sz="2200" dirty="0" smtClean="0">
              <a:latin typeface="Corbel" pitchFamily="34" charset="0"/>
            </a:endParaRPr>
          </a:p>
          <a:p>
            <a:pPr lvl="2"/>
            <a:r>
              <a:rPr lang="en-US" sz="3200" dirty="0" smtClean="0">
                <a:latin typeface="Corbel" pitchFamily="34" charset="0"/>
              </a:rPr>
              <a:t>Adam Smith: (1723-1790)</a:t>
            </a:r>
          </a:p>
          <a:p>
            <a:pPr lvl="2">
              <a:buNone/>
            </a:pPr>
            <a:r>
              <a:rPr lang="en-US" sz="3200" dirty="0" smtClean="0">
                <a:latin typeface="Corbel" pitchFamily="34" charset="0"/>
              </a:rPr>
              <a:t>   Adam Smith: (1965-)</a:t>
            </a:r>
          </a:p>
          <a:p>
            <a:pPr lvl="2">
              <a:buNone/>
            </a:pPr>
            <a:endParaRPr lang="en-US" sz="2200" dirty="0" smtClean="0">
              <a:latin typeface="Corbel" pitchFamily="34" charset="0"/>
            </a:endParaRPr>
          </a:p>
          <a:p>
            <a:r>
              <a:rPr lang="en-US" sz="3300" dirty="0" smtClean="0">
                <a:latin typeface="Corbel" pitchFamily="34" charset="0"/>
              </a:rPr>
              <a:t>Definition (</a:t>
            </a:r>
            <a:r>
              <a:rPr lang="en-US" sz="3300" b="1" i="1" dirty="0" smtClean="0">
                <a:latin typeface="Corbel" pitchFamily="34" charset="0"/>
              </a:rPr>
              <a:t>Agreement decay</a:t>
            </a:r>
            <a:r>
              <a:rPr lang="en-US" sz="3300" dirty="0" smtClean="0">
                <a:latin typeface="Corbel" pitchFamily="34" charset="0"/>
              </a:rPr>
              <a:t>) </a:t>
            </a:r>
          </a:p>
          <a:p>
            <a:pPr lvl="1"/>
            <a:r>
              <a:rPr lang="en-US" sz="3200" dirty="0" smtClean="0">
                <a:latin typeface="Corbel" pitchFamily="34" charset="0"/>
              </a:rPr>
              <a:t>Agreement decay of attribute A over time ∆t is the probability that different entities share the same A-value within time ∆t. </a:t>
            </a:r>
          </a:p>
        </p:txBody>
      </p:sp>
      <p:pic>
        <p:nvPicPr>
          <p:cNvPr id="4" name="Picture 4"/>
          <p:cNvPicPr>
            <a:picLocks noChangeAspect="1" noChangeArrowheads="1"/>
          </p:cNvPicPr>
          <p:nvPr/>
        </p:nvPicPr>
        <p:blipFill>
          <a:blip r:embed="rId3" cstate="print"/>
          <a:srcRect/>
          <a:stretch>
            <a:fillRect/>
          </a:stretch>
        </p:blipFill>
        <p:spPr bwMode="auto">
          <a:xfrm>
            <a:off x="6034087" y="2771775"/>
            <a:ext cx="1149916" cy="1114425"/>
          </a:xfrm>
          <a:prstGeom prst="rect">
            <a:avLst/>
          </a:prstGeom>
          <a:noFill/>
          <a:ln w="9525">
            <a:noFill/>
            <a:miter lim="800000"/>
            <a:headEnd/>
            <a:tailEnd/>
          </a:ln>
        </p:spPr>
      </p:pic>
      <p:pic>
        <p:nvPicPr>
          <p:cNvPr id="5" name="Picture 5"/>
          <p:cNvPicPr>
            <a:picLocks noChangeAspect="1" noChangeArrowheads="1"/>
          </p:cNvPicPr>
          <p:nvPr/>
        </p:nvPicPr>
        <p:blipFill>
          <a:blip r:embed="rId4" cstate="print"/>
          <a:srcRect/>
          <a:stretch>
            <a:fillRect/>
          </a:stretch>
        </p:blipFill>
        <p:spPr bwMode="auto">
          <a:xfrm>
            <a:off x="7405687" y="2806836"/>
            <a:ext cx="1052513" cy="10793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Decay Curves</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a:xfrm>
            <a:off x="533400" y="1447800"/>
            <a:ext cx="8229600" cy="4572000"/>
          </a:xfrm>
        </p:spPr>
        <p:txBody>
          <a:bodyPr>
            <a:normAutofit/>
          </a:bodyPr>
          <a:lstStyle/>
          <a:p>
            <a:r>
              <a:rPr lang="en-US" sz="3200" dirty="0" smtClean="0">
                <a:latin typeface="Corbel" pitchFamily="34" charset="0"/>
              </a:rPr>
              <a:t>Decay curves of address learnt from European Patent data</a:t>
            </a:r>
            <a:endParaRPr lang="en-US" sz="3200" dirty="0">
              <a:latin typeface="Corbel" pitchFamily="34" charset="0"/>
            </a:endParaRPr>
          </a:p>
        </p:txBody>
      </p:sp>
      <p:graphicFrame>
        <p:nvGraphicFramePr>
          <p:cNvPr id="5" name="Chart 4"/>
          <p:cNvGraphicFramePr/>
          <p:nvPr/>
        </p:nvGraphicFramePr>
        <p:xfrm>
          <a:off x="1600200" y="2514600"/>
          <a:ext cx="6096000" cy="3886200"/>
        </p:xfrm>
        <a:graphic>
          <a:graphicData uri="http://schemas.openxmlformats.org/drawingml/2006/chart">
            <c:chart xmlns:c="http://schemas.openxmlformats.org/drawingml/2006/chart" xmlns:r="http://schemas.openxmlformats.org/officeDocument/2006/relationships" r:id="rId2"/>
          </a:graphicData>
        </a:graphic>
      </p:graphicFrame>
      <p:cxnSp>
        <p:nvCxnSpPr>
          <p:cNvPr id="7" name="Elbow Connector 6"/>
          <p:cNvCxnSpPr/>
          <p:nvPr/>
        </p:nvCxnSpPr>
        <p:spPr>
          <a:xfrm>
            <a:off x="685800" y="6320135"/>
            <a:ext cx="838200" cy="1588"/>
          </a:xfrm>
          <a:prstGeom prst="bentConnector3">
            <a:avLst>
              <a:gd name="adj1" fmla="val 50000"/>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600200" y="6091535"/>
            <a:ext cx="3124200" cy="461665"/>
          </a:xfrm>
          <a:prstGeom prst="rect">
            <a:avLst/>
          </a:prstGeom>
          <a:noFill/>
        </p:spPr>
        <p:txBody>
          <a:bodyPr wrap="square" rtlCol="0">
            <a:spAutoFit/>
          </a:bodyPr>
          <a:lstStyle/>
          <a:p>
            <a:r>
              <a:rPr lang="en-US" sz="2400" b="1" dirty="0" smtClean="0">
                <a:latin typeface="Corbel" pitchFamily="34" charset="0"/>
              </a:rPr>
              <a:t>Disagreement decay</a:t>
            </a:r>
            <a:endParaRPr lang="en-US" sz="2400" b="1" dirty="0">
              <a:latin typeface="Corbel" pitchFamily="34" charset="0"/>
            </a:endParaRPr>
          </a:p>
        </p:txBody>
      </p:sp>
      <p:cxnSp>
        <p:nvCxnSpPr>
          <p:cNvPr id="9" name="Elbow Connector 8"/>
          <p:cNvCxnSpPr/>
          <p:nvPr/>
        </p:nvCxnSpPr>
        <p:spPr>
          <a:xfrm>
            <a:off x="4495800" y="6320135"/>
            <a:ext cx="838200" cy="1588"/>
          </a:xfrm>
          <a:prstGeom prst="bentConnector3">
            <a:avLst>
              <a:gd name="adj1" fmla="val 50000"/>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410200" y="6091535"/>
            <a:ext cx="3124200" cy="461665"/>
          </a:xfrm>
          <a:prstGeom prst="rect">
            <a:avLst/>
          </a:prstGeom>
          <a:noFill/>
        </p:spPr>
        <p:txBody>
          <a:bodyPr wrap="square" rtlCol="0">
            <a:spAutoFit/>
          </a:bodyPr>
          <a:lstStyle/>
          <a:p>
            <a:r>
              <a:rPr lang="en-US" sz="2400" b="1" dirty="0" smtClean="0">
                <a:latin typeface="Corbel" pitchFamily="34" charset="0"/>
              </a:rPr>
              <a:t>Agreement decay</a:t>
            </a:r>
            <a:endParaRPr lang="en-US" sz="2400" b="1" dirty="0">
              <a:latin typeface="Corbe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traight Arrow Connector 41"/>
          <p:cNvCxnSpPr/>
          <p:nvPr/>
        </p:nvCxnSpPr>
        <p:spPr>
          <a:xfrm>
            <a:off x="815673" y="2117653"/>
            <a:ext cx="4263571" cy="103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3" name="Straight Arrow Connector 42"/>
          <p:cNvCxnSpPr/>
          <p:nvPr/>
        </p:nvCxnSpPr>
        <p:spPr>
          <a:xfrm>
            <a:off x="815673" y="3167761"/>
            <a:ext cx="4263571" cy="103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44" name="TextBox 43"/>
          <p:cNvSpPr txBox="1"/>
          <p:nvPr/>
        </p:nvSpPr>
        <p:spPr>
          <a:xfrm>
            <a:off x="455386" y="1977009"/>
            <a:ext cx="248275" cy="23945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i="1" kern="0" dirty="0" smtClean="0">
                <a:solidFill>
                  <a:sysClr val="windowText" lastClr="000000"/>
                </a:solidFill>
              </a:rPr>
              <a:t>E1</a:t>
            </a:r>
            <a:endParaRPr kumimoji="0" lang="en-US" b="1" i="1" u="none" strike="noStrike" kern="0" cap="none" spc="0" normalizeH="0" baseline="0" noProof="0" dirty="0">
              <a:ln>
                <a:noFill/>
              </a:ln>
              <a:solidFill>
                <a:sysClr val="windowText" lastClr="000000"/>
              </a:solidFill>
              <a:effectLst/>
              <a:uLnTx/>
              <a:uFillTx/>
            </a:endParaRPr>
          </a:p>
        </p:txBody>
      </p:sp>
      <p:sp>
        <p:nvSpPr>
          <p:cNvPr id="46" name="Oval 45"/>
          <p:cNvSpPr/>
          <p:nvPr/>
        </p:nvSpPr>
        <p:spPr>
          <a:xfrm>
            <a:off x="951745" y="2068250"/>
            <a:ext cx="90714" cy="98806"/>
          </a:xfrm>
          <a:prstGeom prst="ellipse">
            <a:avLst/>
          </a:prstGeom>
          <a:blipFill>
            <a:blip r:embed="rId3" cstate="print"/>
            <a:tile tx="0" ty="0" sx="100000" sy="100000" flip="none" algn="tl"/>
          </a:blipFill>
          <a:ln/>
        </p:spPr>
        <p:style>
          <a:lnRef idx="2">
            <a:schemeClr val="accent2"/>
          </a:lnRef>
          <a:fillRef idx="1">
            <a:schemeClr val="lt1"/>
          </a:fillRef>
          <a:effectRef idx="0">
            <a:schemeClr val="accent2"/>
          </a:effectRef>
          <a:fontRef idx="minor">
            <a:schemeClr val="dk1"/>
          </a:fontRef>
        </p:style>
        <p:txBody>
          <a:bodyPr rtlCol="0" anchor="ctr"/>
          <a:lstStyle/>
          <a:p>
            <a:pPr algn="ctr">
              <a:defRPr/>
            </a:pPr>
            <a:endParaRPr lang="en-US" b="1" kern="0" dirty="0">
              <a:solidFill>
                <a:sysClr val="window" lastClr="FFFFFF"/>
              </a:solidFill>
              <a:latin typeface="Corbel"/>
            </a:endParaRPr>
          </a:p>
        </p:txBody>
      </p:sp>
      <p:sp>
        <p:nvSpPr>
          <p:cNvPr id="48" name="Oval 47"/>
          <p:cNvSpPr/>
          <p:nvPr/>
        </p:nvSpPr>
        <p:spPr>
          <a:xfrm>
            <a:off x="2357816" y="3118358"/>
            <a:ext cx="90714" cy="98806"/>
          </a:xfrm>
          <a:prstGeom prst="ellipse">
            <a:avLst/>
          </a:prstGeom>
          <a:solidFill>
            <a:srgbClr val="D34817"/>
          </a:solidFill>
          <a:ln w="25400" cap="flat" cmpd="sng" algn="ctr">
            <a:solidFill>
              <a:srgbClr val="D34817">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49" name="Oval 48"/>
          <p:cNvSpPr/>
          <p:nvPr/>
        </p:nvSpPr>
        <p:spPr>
          <a:xfrm>
            <a:off x="3902529" y="3125923"/>
            <a:ext cx="90714" cy="98806"/>
          </a:xfrm>
          <a:prstGeom prst="ellipse">
            <a:avLst/>
          </a:prstGeom>
          <a:solidFill>
            <a:srgbClr val="D34817"/>
          </a:solidFill>
          <a:ln w="25400" cap="flat" cmpd="sng" algn="ctr">
            <a:solidFill>
              <a:srgbClr val="D34817">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50" name="Oval 49"/>
          <p:cNvSpPr/>
          <p:nvPr/>
        </p:nvSpPr>
        <p:spPr>
          <a:xfrm>
            <a:off x="4673600" y="3118358"/>
            <a:ext cx="90714" cy="98806"/>
          </a:xfrm>
          <a:prstGeom prst="ellipse">
            <a:avLst/>
          </a:prstGeom>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51" name="TextBox 50"/>
          <p:cNvSpPr txBox="1"/>
          <p:nvPr/>
        </p:nvSpPr>
        <p:spPr>
          <a:xfrm>
            <a:off x="815673" y="2117653"/>
            <a:ext cx="1091142" cy="2394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i="1" kern="0" dirty="0" smtClean="0">
                <a:solidFill>
                  <a:sysClr val="windowText" lastClr="000000"/>
                </a:solidFill>
              </a:rPr>
              <a:t>1991</a:t>
            </a:r>
          </a:p>
        </p:txBody>
      </p:sp>
      <p:sp>
        <p:nvSpPr>
          <p:cNvPr id="53" name="TextBox 52"/>
          <p:cNvSpPr txBox="1"/>
          <p:nvPr/>
        </p:nvSpPr>
        <p:spPr>
          <a:xfrm>
            <a:off x="2178957" y="3124200"/>
            <a:ext cx="716643"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sysClr val="windowText" lastClr="000000"/>
                </a:solidFill>
                <a:effectLst/>
                <a:uLnTx/>
                <a:uFillTx/>
              </a:rPr>
              <a:t>2004</a:t>
            </a:r>
            <a:endParaRPr kumimoji="0" lang="en-US" b="1" i="0" u="none" strike="noStrike" kern="0" cap="none" spc="0" normalizeH="0" baseline="0" noProof="0" dirty="0">
              <a:ln>
                <a:noFill/>
              </a:ln>
              <a:solidFill>
                <a:sysClr val="windowText" lastClr="000000"/>
              </a:solidFill>
              <a:effectLst/>
              <a:uLnTx/>
              <a:uFillTx/>
            </a:endParaRPr>
          </a:p>
        </p:txBody>
      </p:sp>
      <p:sp>
        <p:nvSpPr>
          <p:cNvPr id="54" name="TextBox 53"/>
          <p:cNvSpPr txBox="1"/>
          <p:nvPr/>
        </p:nvSpPr>
        <p:spPr>
          <a:xfrm>
            <a:off x="3721100" y="3125923"/>
            <a:ext cx="680357" cy="2394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sysClr val="windowText" lastClr="000000"/>
                </a:solidFill>
                <a:effectLst/>
                <a:uLnTx/>
                <a:uFillTx/>
              </a:rPr>
              <a:t>2009</a:t>
            </a:r>
            <a:endParaRPr kumimoji="0" lang="en-US" b="1" i="0" u="none" strike="noStrike" kern="0" cap="none" spc="0" normalizeH="0" baseline="0" noProof="0" dirty="0">
              <a:ln>
                <a:noFill/>
              </a:ln>
              <a:solidFill>
                <a:sysClr val="windowText" lastClr="000000"/>
              </a:solidFill>
              <a:effectLst/>
              <a:uLnTx/>
              <a:uFillTx/>
            </a:endParaRPr>
          </a:p>
        </p:txBody>
      </p:sp>
      <p:sp>
        <p:nvSpPr>
          <p:cNvPr id="55" name="TextBox 54"/>
          <p:cNvSpPr txBox="1"/>
          <p:nvPr/>
        </p:nvSpPr>
        <p:spPr>
          <a:xfrm>
            <a:off x="4492171" y="3125923"/>
            <a:ext cx="752539" cy="2394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sysClr val="windowText" lastClr="000000"/>
                </a:solidFill>
                <a:effectLst/>
                <a:uLnTx/>
                <a:uFillTx/>
              </a:rPr>
              <a:t>2010</a:t>
            </a:r>
            <a:endParaRPr kumimoji="0" lang="en-US" b="1" i="0" u="none" strike="noStrike" kern="0" cap="none" spc="0" normalizeH="0" baseline="0" noProof="0" dirty="0">
              <a:ln>
                <a:noFill/>
              </a:ln>
              <a:solidFill>
                <a:sysClr val="windowText" lastClr="000000"/>
              </a:solidFill>
              <a:effectLst/>
              <a:uLnTx/>
              <a:uFillTx/>
            </a:endParaRPr>
          </a:p>
        </p:txBody>
      </p:sp>
      <p:sp>
        <p:nvSpPr>
          <p:cNvPr id="56" name="TextBox 55"/>
          <p:cNvSpPr txBox="1"/>
          <p:nvPr/>
        </p:nvSpPr>
        <p:spPr>
          <a:xfrm>
            <a:off x="682171" y="1828800"/>
            <a:ext cx="1726141" cy="239450"/>
          </a:xfrm>
          <a:prstGeom prst="rect">
            <a:avLst/>
          </a:prstGeom>
          <a:noFill/>
        </p:spPr>
        <p:txBody>
          <a:bodyPr wrap="square" rtlCol="0">
            <a:spAutoFit/>
          </a:bodyPr>
          <a:lstStyle/>
          <a:p>
            <a:r>
              <a:rPr lang="en-US" b="1" dirty="0" smtClean="0"/>
              <a:t>R. P. Institute</a:t>
            </a:r>
            <a:endParaRPr kumimoji="0" lang="en-US" b="1" i="1" u="none" strike="noStrike" kern="0" cap="none" spc="0" normalizeH="0" baseline="0" noProof="0" dirty="0">
              <a:ln>
                <a:noFill/>
              </a:ln>
              <a:solidFill>
                <a:sysClr val="windowText" lastClr="000000"/>
              </a:solidFill>
              <a:effectLst/>
              <a:uLnTx/>
              <a:uFillTx/>
            </a:endParaRPr>
          </a:p>
        </p:txBody>
      </p:sp>
      <p:sp>
        <p:nvSpPr>
          <p:cNvPr id="58" name="TextBox 57"/>
          <p:cNvSpPr txBox="1"/>
          <p:nvPr/>
        </p:nvSpPr>
        <p:spPr>
          <a:xfrm>
            <a:off x="3429001" y="2787950"/>
            <a:ext cx="1017814" cy="369332"/>
          </a:xfrm>
          <a:prstGeom prst="rect">
            <a:avLst/>
          </a:prstGeom>
          <a:noFill/>
        </p:spPr>
        <p:txBody>
          <a:bodyPr wrap="square" rtlCol="0">
            <a:spAutoFit/>
          </a:bodyPr>
          <a:lstStyle/>
          <a:p>
            <a:pPr lvl="0"/>
            <a:r>
              <a:rPr lang="en-US" b="1" dirty="0" smtClean="0"/>
              <a:t>AT&amp;T</a:t>
            </a:r>
            <a:endParaRPr kumimoji="0" lang="en-US" b="1" i="0" u="none" strike="noStrike" kern="0" cap="none" spc="0" normalizeH="0" baseline="0" noProof="0" dirty="0">
              <a:ln>
                <a:noFill/>
              </a:ln>
              <a:solidFill>
                <a:sysClr val="windowText" lastClr="000000"/>
              </a:solidFill>
              <a:effectLst/>
              <a:uLnTx/>
              <a:uFillTx/>
            </a:endParaRPr>
          </a:p>
        </p:txBody>
      </p:sp>
      <p:sp>
        <p:nvSpPr>
          <p:cNvPr id="59" name="TextBox 58"/>
          <p:cNvSpPr txBox="1"/>
          <p:nvPr/>
        </p:nvSpPr>
        <p:spPr>
          <a:xfrm>
            <a:off x="2224314" y="2787950"/>
            <a:ext cx="589643" cy="239450"/>
          </a:xfrm>
          <a:prstGeom prst="rect">
            <a:avLst/>
          </a:prstGeom>
          <a:noFill/>
        </p:spPr>
        <p:txBody>
          <a:bodyPr wrap="square" rtlCol="0">
            <a:spAutoFit/>
          </a:bodyPr>
          <a:lstStyle/>
          <a:p>
            <a:pPr lvl="0"/>
            <a:r>
              <a:rPr lang="en-US" b="1" dirty="0" smtClean="0"/>
              <a:t>UW</a:t>
            </a:r>
            <a:endParaRPr kumimoji="0" lang="en-US" b="1" i="0" u="none" strike="noStrike" kern="0" cap="none" spc="0" normalizeH="0" baseline="0" noProof="0" dirty="0">
              <a:ln>
                <a:noFill/>
              </a:ln>
              <a:solidFill>
                <a:sysClr val="windowText" lastClr="000000"/>
              </a:solidFill>
              <a:effectLst/>
              <a:uLnTx/>
              <a:uFillTx/>
            </a:endParaRPr>
          </a:p>
        </p:txBody>
      </p:sp>
      <p:sp>
        <p:nvSpPr>
          <p:cNvPr id="77" name="TextBox 76"/>
          <p:cNvSpPr txBox="1"/>
          <p:nvPr/>
        </p:nvSpPr>
        <p:spPr>
          <a:xfrm>
            <a:off x="455386" y="3034682"/>
            <a:ext cx="248275" cy="23945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i="1" kern="0" dirty="0" smtClean="0">
                <a:solidFill>
                  <a:sysClr val="windowText" lastClr="000000"/>
                </a:solidFill>
              </a:rPr>
              <a:t>E2</a:t>
            </a:r>
            <a:endParaRPr kumimoji="0" lang="en-US" b="1" i="1" u="none" strike="noStrike" kern="0" cap="none" spc="0" normalizeH="0" baseline="0" noProof="0" dirty="0">
              <a:ln>
                <a:noFill/>
              </a:ln>
              <a:solidFill>
                <a:sysClr val="windowText" lastClr="000000"/>
              </a:solidFill>
              <a:effectLst/>
              <a:uLnTx/>
              <a:uFillTx/>
            </a:endParaRPr>
          </a:p>
        </p:txBody>
      </p:sp>
      <p:cxnSp>
        <p:nvCxnSpPr>
          <p:cNvPr id="78" name="Straight Arrow Connector 77"/>
          <p:cNvCxnSpPr/>
          <p:nvPr/>
        </p:nvCxnSpPr>
        <p:spPr>
          <a:xfrm>
            <a:off x="815673" y="4242126"/>
            <a:ext cx="4263571" cy="103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79" name="Oval 78"/>
          <p:cNvSpPr/>
          <p:nvPr/>
        </p:nvSpPr>
        <p:spPr>
          <a:xfrm>
            <a:off x="2357816" y="4192723"/>
            <a:ext cx="90714" cy="98806"/>
          </a:xfrm>
          <a:prstGeom prst="ellipse">
            <a:avLst/>
          </a:prstGeom>
          <a:solidFill>
            <a:srgbClr val="D34817"/>
          </a:solidFill>
          <a:ln w="25400" cap="flat" cmpd="sng" algn="ctr">
            <a:solidFill>
              <a:srgbClr val="D34817">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80" name="Oval 79"/>
          <p:cNvSpPr/>
          <p:nvPr/>
        </p:nvSpPr>
        <p:spPr>
          <a:xfrm>
            <a:off x="3312886" y="4192723"/>
            <a:ext cx="90714" cy="98806"/>
          </a:xfrm>
          <a:prstGeom prst="ellipse">
            <a:avLst/>
          </a:prstGeom>
          <a:solidFill>
            <a:srgbClr val="D34817"/>
          </a:solidFill>
          <a:ln w="25400" cap="flat" cmpd="sng" algn="ctr">
            <a:solidFill>
              <a:srgbClr val="D34817">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81" name="Oval 80"/>
          <p:cNvSpPr/>
          <p:nvPr/>
        </p:nvSpPr>
        <p:spPr>
          <a:xfrm>
            <a:off x="4673600" y="4192723"/>
            <a:ext cx="90714" cy="98806"/>
          </a:xfrm>
          <a:prstGeom prst="ellipse">
            <a:avLst/>
          </a:prstGeom>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82" name="TextBox 81"/>
          <p:cNvSpPr txBox="1"/>
          <p:nvPr/>
        </p:nvSpPr>
        <p:spPr>
          <a:xfrm>
            <a:off x="2178957" y="4192723"/>
            <a:ext cx="637570" cy="2394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sysClr val="windowText" lastClr="000000"/>
                </a:solidFill>
                <a:effectLst/>
                <a:uLnTx/>
                <a:uFillTx/>
              </a:rPr>
              <a:t>2004</a:t>
            </a:r>
            <a:endParaRPr kumimoji="0" lang="en-US" b="1" i="0" u="none" strike="noStrike" kern="0" cap="none" spc="0" normalizeH="0" baseline="0" noProof="0" dirty="0">
              <a:ln>
                <a:noFill/>
              </a:ln>
              <a:solidFill>
                <a:sysClr val="windowText" lastClr="000000"/>
              </a:solidFill>
              <a:effectLst/>
              <a:uLnTx/>
              <a:uFillTx/>
            </a:endParaRPr>
          </a:p>
        </p:txBody>
      </p:sp>
      <p:sp>
        <p:nvSpPr>
          <p:cNvPr id="83" name="TextBox 82"/>
          <p:cNvSpPr txBox="1"/>
          <p:nvPr/>
        </p:nvSpPr>
        <p:spPr>
          <a:xfrm>
            <a:off x="3131457" y="4192723"/>
            <a:ext cx="635000" cy="2394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sysClr val="windowText" lastClr="000000"/>
                </a:solidFill>
                <a:effectLst/>
                <a:uLnTx/>
                <a:uFillTx/>
              </a:rPr>
              <a:t>2008</a:t>
            </a:r>
            <a:endParaRPr kumimoji="0" lang="en-US" b="1" i="0" u="none" strike="noStrike" kern="0" cap="none" spc="0" normalizeH="0" baseline="0" noProof="0" dirty="0">
              <a:ln>
                <a:noFill/>
              </a:ln>
              <a:solidFill>
                <a:sysClr val="windowText" lastClr="000000"/>
              </a:solidFill>
              <a:effectLst/>
              <a:uLnTx/>
              <a:uFillTx/>
            </a:endParaRPr>
          </a:p>
        </p:txBody>
      </p:sp>
      <p:sp>
        <p:nvSpPr>
          <p:cNvPr id="84" name="TextBox 83"/>
          <p:cNvSpPr txBox="1"/>
          <p:nvPr/>
        </p:nvSpPr>
        <p:spPr>
          <a:xfrm>
            <a:off x="4343400" y="4192723"/>
            <a:ext cx="693057"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sysClr val="windowText" lastClr="000000"/>
                </a:solidFill>
                <a:effectLst/>
                <a:uLnTx/>
                <a:uFillTx/>
              </a:rPr>
              <a:t>2010</a:t>
            </a:r>
            <a:endParaRPr kumimoji="0" lang="en-US" b="1" i="0" u="none" strike="noStrike" kern="0" cap="none" spc="0" normalizeH="0" baseline="0" noProof="0" dirty="0">
              <a:ln>
                <a:noFill/>
              </a:ln>
              <a:solidFill>
                <a:sysClr val="windowText" lastClr="000000"/>
              </a:solidFill>
              <a:effectLst/>
              <a:uLnTx/>
              <a:uFillTx/>
            </a:endParaRPr>
          </a:p>
        </p:txBody>
      </p:sp>
      <p:sp>
        <p:nvSpPr>
          <p:cNvPr id="85" name="TextBox 84"/>
          <p:cNvSpPr txBox="1"/>
          <p:nvPr/>
        </p:nvSpPr>
        <p:spPr>
          <a:xfrm>
            <a:off x="3131457" y="3906693"/>
            <a:ext cx="771071" cy="239450"/>
          </a:xfrm>
          <a:prstGeom prst="rect">
            <a:avLst/>
          </a:prstGeom>
          <a:noFill/>
        </p:spPr>
        <p:txBody>
          <a:bodyPr wrap="square" rtlCol="0">
            <a:spAutoFit/>
          </a:bodyPr>
          <a:lstStyle/>
          <a:p>
            <a:pPr lvl="0"/>
            <a:r>
              <a:rPr lang="en-US" b="1" dirty="0" smtClean="0"/>
              <a:t>MSR</a:t>
            </a:r>
            <a:endParaRPr kumimoji="0" lang="en-US" b="1" i="0" u="none" strike="noStrike" kern="0" cap="none" spc="0" normalizeH="0" baseline="0" noProof="0" dirty="0">
              <a:ln>
                <a:noFill/>
              </a:ln>
              <a:solidFill>
                <a:sysClr val="windowText" lastClr="000000"/>
              </a:solidFill>
              <a:effectLst/>
              <a:uLnTx/>
              <a:uFillTx/>
            </a:endParaRPr>
          </a:p>
        </p:txBody>
      </p:sp>
      <p:sp>
        <p:nvSpPr>
          <p:cNvPr id="86" name="TextBox 85"/>
          <p:cNvSpPr txBox="1"/>
          <p:nvPr/>
        </p:nvSpPr>
        <p:spPr>
          <a:xfrm>
            <a:off x="1905000" y="3906693"/>
            <a:ext cx="863601" cy="369332"/>
          </a:xfrm>
          <a:prstGeom prst="rect">
            <a:avLst/>
          </a:prstGeom>
          <a:noFill/>
        </p:spPr>
        <p:txBody>
          <a:bodyPr wrap="square" rtlCol="0">
            <a:spAutoFit/>
          </a:bodyPr>
          <a:lstStyle/>
          <a:p>
            <a:pPr lvl="0"/>
            <a:r>
              <a:rPr lang="en-US" b="1" dirty="0" smtClean="0"/>
              <a:t>UIUC</a:t>
            </a:r>
            <a:endParaRPr kumimoji="0" lang="en-US" b="1" i="0" u="none" strike="noStrike" kern="0" cap="none" spc="0" normalizeH="0" baseline="0" noProof="0" dirty="0">
              <a:ln>
                <a:noFill/>
              </a:ln>
              <a:solidFill>
                <a:sysClr val="windowText" lastClr="000000"/>
              </a:solidFill>
              <a:effectLst/>
              <a:uLnTx/>
              <a:uFillTx/>
            </a:endParaRPr>
          </a:p>
        </p:txBody>
      </p:sp>
      <p:sp>
        <p:nvSpPr>
          <p:cNvPr id="87" name="TextBox 86"/>
          <p:cNvSpPr txBox="1"/>
          <p:nvPr/>
        </p:nvSpPr>
        <p:spPr>
          <a:xfrm>
            <a:off x="455386" y="4109047"/>
            <a:ext cx="248275" cy="239450"/>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i="1" kern="0" dirty="0" smtClean="0">
                <a:solidFill>
                  <a:sysClr val="windowText" lastClr="000000"/>
                </a:solidFill>
              </a:rPr>
              <a:t>E3</a:t>
            </a:r>
            <a:endParaRPr kumimoji="0" lang="en-US" b="1" i="1" u="none" strike="noStrike" kern="0" cap="none" spc="0" normalizeH="0" baseline="0" noProof="0" dirty="0">
              <a:ln>
                <a:noFill/>
              </a:ln>
              <a:solidFill>
                <a:sysClr val="windowText" lastClr="000000"/>
              </a:solidFill>
              <a:effectLst/>
              <a:uLnTx/>
              <a:uFillTx/>
            </a:endParaRPr>
          </a:p>
        </p:txBody>
      </p:sp>
      <p:sp>
        <p:nvSpPr>
          <p:cNvPr id="88" name="Oval 87"/>
          <p:cNvSpPr/>
          <p:nvPr/>
        </p:nvSpPr>
        <p:spPr>
          <a:xfrm>
            <a:off x="2904671" y="5346573"/>
            <a:ext cx="90714" cy="98806"/>
          </a:xfrm>
          <a:prstGeom prst="ellipse">
            <a:avLst/>
          </a:prstGeom>
          <a:solidFill>
            <a:srgbClr val="D34817"/>
          </a:solidFill>
          <a:ln w="25400" cap="flat" cmpd="sng" algn="ctr">
            <a:solidFill>
              <a:srgbClr val="D34817">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89" name="TextBox 88"/>
          <p:cNvSpPr txBox="1"/>
          <p:nvPr/>
        </p:nvSpPr>
        <p:spPr>
          <a:xfrm>
            <a:off x="3038173" y="5257800"/>
            <a:ext cx="2143427"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i="1" kern="0" dirty="0" smtClean="0">
                <a:solidFill>
                  <a:sysClr val="windowText" lastClr="000000"/>
                </a:solidFill>
              </a:rPr>
              <a:t>Change point</a:t>
            </a:r>
          </a:p>
        </p:txBody>
      </p:sp>
      <p:sp>
        <p:nvSpPr>
          <p:cNvPr id="92" name="Oval 91"/>
          <p:cNvSpPr/>
          <p:nvPr/>
        </p:nvSpPr>
        <p:spPr>
          <a:xfrm>
            <a:off x="228600" y="5641132"/>
            <a:ext cx="90714" cy="98806"/>
          </a:xfrm>
          <a:prstGeom prst="ellipse">
            <a:avLst/>
          </a:prstGeom>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93" name="TextBox 92"/>
          <p:cNvSpPr txBox="1"/>
          <p:nvPr/>
        </p:nvSpPr>
        <p:spPr>
          <a:xfrm>
            <a:off x="319314" y="5544185"/>
            <a:ext cx="1566285" cy="2394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i="1" kern="0" dirty="0" smtClean="0">
                <a:solidFill>
                  <a:sysClr val="windowText" lastClr="000000"/>
                </a:solidFill>
              </a:rPr>
              <a:t>Last time point</a:t>
            </a:r>
          </a:p>
        </p:txBody>
      </p:sp>
      <p:sp>
        <p:nvSpPr>
          <p:cNvPr id="94" name="TextBox 93"/>
          <p:cNvSpPr txBox="1"/>
          <p:nvPr/>
        </p:nvSpPr>
        <p:spPr>
          <a:xfrm>
            <a:off x="799890" y="2533549"/>
            <a:ext cx="725714" cy="369332"/>
          </a:xfrm>
          <a:prstGeom prst="rect">
            <a:avLst/>
          </a:prstGeom>
          <a:noFill/>
        </p:spPr>
        <p:txBody>
          <a:bodyPr wrap="square" rtlCol="0">
            <a:spAutoFit/>
          </a:bodyPr>
          <a:lstStyle/>
          <a:p>
            <a:r>
              <a:rPr lang="en-US" b="1" noProof="0" dirty="0" smtClean="0">
                <a:latin typeface="Arial Narrow"/>
              </a:rPr>
              <a:t>∆</a:t>
            </a:r>
            <a:r>
              <a:rPr lang="en-US" b="1" kern="0" dirty="0" smtClean="0">
                <a:solidFill>
                  <a:sysClr val="windowText" lastClr="000000"/>
                </a:solidFill>
              </a:rPr>
              <a:t>t=1</a:t>
            </a:r>
            <a:r>
              <a:rPr lang="en-US" b="1" noProof="0" dirty="0" smtClean="0"/>
              <a:t> </a:t>
            </a:r>
            <a:endParaRPr kumimoji="0" lang="en-US" b="1" i="1" u="none" strike="noStrike" kern="0" cap="none" spc="0" normalizeH="0" baseline="0" noProof="0" dirty="0">
              <a:ln>
                <a:noFill/>
              </a:ln>
              <a:solidFill>
                <a:sysClr val="windowText" lastClr="000000"/>
              </a:solidFill>
              <a:effectLst/>
              <a:uLnTx/>
              <a:uFillTx/>
            </a:endParaRPr>
          </a:p>
        </p:txBody>
      </p:sp>
      <p:cxnSp>
        <p:nvCxnSpPr>
          <p:cNvPr id="97" name="Elbow Connector 96"/>
          <p:cNvCxnSpPr/>
          <p:nvPr/>
        </p:nvCxnSpPr>
        <p:spPr>
          <a:xfrm>
            <a:off x="1816100" y="5692394"/>
            <a:ext cx="334945" cy="1592"/>
          </a:xfrm>
          <a:prstGeom prst="bentConnector3">
            <a:avLst>
              <a:gd name="adj1" fmla="val 50000"/>
            </a:avLst>
          </a:prstGeom>
        </p:spPr>
        <p:style>
          <a:lnRef idx="2">
            <a:schemeClr val="dk1"/>
          </a:lnRef>
          <a:fillRef idx="0">
            <a:schemeClr val="dk1"/>
          </a:fillRef>
          <a:effectRef idx="1">
            <a:schemeClr val="dk1"/>
          </a:effectRef>
          <a:fontRef idx="minor">
            <a:schemeClr val="tx1"/>
          </a:fontRef>
        </p:style>
      </p:cxnSp>
      <p:sp>
        <p:nvSpPr>
          <p:cNvPr id="98" name="TextBox 97"/>
          <p:cNvSpPr txBox="1"/>
          <p:nvPr/>
        </p:nvSpPr>
        <p:spPr>
          <a:xfrm>
            <a:off x="2178957" y="5544185"/>
            <a:ext cx="1587500" cy="2394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i="1" kern="0" dirty="0" smtClean="0">
                <a:solidFill>
                  <a:sysClr val="windowText" lastClr="000000"/>
                </a:solidFill>
              </a:rPr>
              <a:t>Full life span</a:t>
            </a:r>
          </a:p>
        </p:txBody>
      </p:sp>
      <p:cxnSp>
        <p:nvCxnSpPr>
          <p:cNvPr id="99" name="Elbow Connector 98"/>
          <p:cNvCxnSpPr/>
          <p:nvPr/>
        </p:nvCxnSpPr>
        <p:spPr>
          <a:xfrm>
            <a:off x="3539671" y="5699959"/>
            <a:ext cx="362857" cy="1030"/>
          </a:xfrm>
          <a:prstGeom prst="bentConnector3">
            <a:avLst>
              <a:gd name="adj1" fmla="val 50000"/>
            </a:avLst>
          </a:prstGeom>
          <a:ln>
            <a:prstDash val="dash"/>
          </a:ln>
        </p:spPr>
        <p:style>
          <a:lnRef idx="2">
            <a:schemeClr val="dk1"/>
          </a:lnRef>
          <a:fillRef idx="0">
            <a:schemeClr val="dk1"/>
          </a:fillRef>
          <a:effectRef idx="1">
            <a:schemeClr val="dk1"/>
          </a:effectRef>
          <a:fontRef idx="minor">
            <a:schemeClr val="tx1"/>
          </a:fontRef>
        </p:style>
      </p:cxnSp>
      <p:sp>
        <p:nvSpPr>
          <p:cNvPr id="100" name="TextBox 99"/>
          <p:cNvSpPr txBox="1"/>
          <p:nvPr/>
        </p:nvSpPr>
        <p:spPr>
          <a:xfrm>
            <a:off x="3947886" y="5551750"/>
            <a:ext cx="1995714" cy="2394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i="1" kern="0" dirty="0" smtClean="0">
                <a:solidFill>
                  <a:sysClr val="windowText" lastClr="000000"/>
                </a:solidFill>
              </a:rPr>
              <a:t>Partial life span</a:t>
            </a:r>
          </a:p>
        </p:txBody>
      </p:sp>
      <p:sp>
        <p:nvSpPr>
          <p:cNvPr id="102" name="Left Brace 101"/>
          <p:cNvSpPr/>
          <p:nvPr/>
        </p:nvSpPr>
        <p:spPr>
          <a:xfrm rot="16200000">
            <a:off x="3035858" y="2745717"/>
            <a:ext cx="236555" cy="1496786"/>
          </a:xfrm>
          <a:prstGeom prst="leftBrace">
            <a:avLst/>
          </a:prstGeom>
          <a:ln>
            <a:prstDash val="solid"/>
          </a:ln>
        </p:spPr>
        <p:style>
          <a:lnRef idx="2">
            <a:schemeClr val="dk1"/>
          </a:lnRef>
          <a:fillRef idx="0">
            <a:schemeClr val="dk1"/>
          </a:fillRef>
          <a:effectRef idx="1">
            <a:schemeClr val="dk1"/>
          </a:effectRef>
          <a:fontRef idx="minor">
            <a:schemeClr val="tx1"/>
          </a:fontRef>
        </p:style>
        <p:txBody>
          <a:bodyPr rtlCol="0" anchor="ctr"/>
          <a:lstStyle/>
          <a:p>
            <a:pPr algn="ctr"/>
            <a:endParaRPr lang="en-US" b="1"/>
          </a:p>
        </p:txBody>
      </p:sp>
      <p:sp>
        <p:nvSpPr>
          <p:cNvPr id="103" name="TextBox 102"/>
          <p:cNvSpPr txBox="1"/>
          <p:nvPr/>
        </p:nvSpPr>
        <p:spPr>
          <a:xfrm>
            <a:off x="2995386" y="3570550"/>
            <a:ext cx="680357" cy="239450"/>
          </a:xfrm>
          <a:prstGeom prst="rect">
            <a:avLst/>
          </a:prstGeom>
          <a:noFill/>
        </p:spPr>
        <p:txBody>
          <a:bodyPr wrap="square" rtlCol="0">
            <a:spAutoFit/>
          </a:bodyPr>
          <a:lstStyle/>
          <a:p>
            <a:r>
              <a:rPr lang="en-US" b="1" noProof="0" dirty="0" smtClean="0">
                <a:latin typeface="Arial Narrow"/>
              </a:rPr>
              <a:t>∆</a:t>
            </a:r>
            <a:r>
              <a:rPr lang="en-US" b="1" kern="0" dirty="0" smtClean="0">
                <a:solidFill>
                  <a:sysClr val="windowText" lastClr="000000"/>
                </a:solidFill>
              </a:rPr>
              <a:t>t=5</a:t>
            </a:r>
            <a:r>
              <a:rPr lang="en-US" b="1" noProof="0" dirty="0" smtClean="0"/>
              <a:t> </a:t>
            </a:r>
            <a:endParaRPr kumimoji="0" lang="en-US" b="1" i="1" u="none" strike="noStrike" kern="0" cap="none" spc="0" normalizeH="0" baseline="0" noProof="0" dirty="0">
              <a:ln>
                <a:noFill/>
              </a:ln>
              <a:solidFill>
                <a:sysClr val="windowText" lastClr="000000"/>
              </a:solidFill>
              <a:effectLst/>
              <a:uLnTx/>
              <a:uFillTx/>
            </a:endParaRPr>
          </a:p>
        </p:txBody>
      </p:sp>
      <p:sp>
        <p:nvSpPr>
          <p:cNvPr id="104" name="Left Brace 103"/>
          <p:cNvSpPr/>
          <p:nvPr/>
        </p:nvSpPr>
        <p:spPr>
          <a:xfrm rot="16200000">
            <a:off x="4215143" y="3108575"/>
            <a:ext cx="236556" cy="771071"/>
          </a:xfrm>
          <a:prstGeom prst="leftBrace">
            <a:avLst/>
          </a:prstGeom>
          <a:ln>
            <a:prstDash val="dash"/>
          </a:ln>
        </p:spPr>
        <p:style>
          <a:lnRef idx="2">
            <a:schemeClr val="dk1"/>
          </a:lnRef>
          <a:fillRef idx="0">
            <a:schemeClr val="dk1"/>
          </a:fillRef>
          <a:effectRef idx="1">
            <a:schemeClr val="dk1"/>
          </a:effectRef>
          <a:fontRef idx="minor">
            <a:schemeClr val="tx1"/>
          </a:fontRef>
        </p:style>
        <p:txBody>
          <a:bodyPr rtlCol="0" anchor="ctr"/>
          <a:lstStyle/>
          <a:p>
            <a:pPr algn="ctr"/>
            <a:endParaRPr lang="en-US" b="1"/>
          </a:p>
        </p:txBody>
      </p:sp>
      <p:sp>
        <p:nvSpPr>
          <p:cNvPr id="105" name="TextBox 104"/>
          <p:cNvSpPr txBox="1"/>
          <p:nvPr/>
        </p:nvSpPr>
        <p:spPr>
          <a:xfrm>
            <a:off x="4129314" y="3562985"/>
            <a:ext cx="680357" cy="239450"/>
          </a:xfrm>
          <a:prstGeom prst="rect">
            <a:avLst/>
          </a:prstGeom>
          <a:noFill/>
        </p:spPr>
        <p:txBody>
          <a:bodyPr wrap="square" rtlCol="0">
            <a:spAutoFit/>
          </a:bodyPr>
          <a:lstStyle/>
          <a:p>
            <a:r>
              <a:rPr lang="en-US" b="1" noProof="0" dirty="0" smtClean="0">
                <a:latin typeface="Arial Narrow"/>
              </a:rPr>
              <a:t>∆</a:t>
            </a:r>
            <a:r>
              <a:rPr lang="en-US" b="1" kern="0" dirty="0" smtClean="0">
                <a:solidFill>
                  <a:sysClr val="windowText" lastClr="000000"/>
                </a:solidFill>
              </a:rPr>
              <a:t>t=2</a:t>
            </a:r>
            <a:r>
              <a:rPr lang="en-US" b="1" noProof="0" dirty="0" smtClean="0"/>
              <a:t> </a:t>
            </a:r>
            <a:endParaRPr kumimoji="0" lang="en-US" b="1" i="1" u="none" strike="noStrike" kern="0" cap="none" spc="0" normalizeH="0" baseline="0" noProof="0" dirty="0">
              <a:ln>
                <a:noFill/>
              </a:ln>
              <a:solidFill>
                <a:sysClr val="windowText" lastClr="000000"/>
              </a:solidFill>
              <a:effectLst/>
              <a:uLnTx/>
              <a:uFillTx/>
            </a:endParaRPr>
          </a:p>
        </p:txBody>
      </p:sp>
      <p:sp>
        <p:nvSpPr>
          <p:cNvPr id="106" name="Left Brace 105"/>
          <p:cNvSpPr/>
          <p:nvPr/>
        </p:nvSpPr>
        <p:spPr>
          <a:xfrm rot="16200000">
            <a:off x="2759932" y="4088443"/>
            <a:ext cx="244120" cy="952500"/>
          </a:xfrm>
          <a:prstGeom prst="leftBrace">
            <a:avLst/>
          </a:prstGeom>
          <a:ln>
            <a:prstDash val="solid"/>
          </a:ln>
        </p:spPr>
        <p:style>
          <a:lnRef idx="2">
            <a:schemeClr val="dk1"/>
          </a:lnRef>
          <a:fillRef idx="0">
            <a:schemeClr val="dk1"/>
          </a:fillRef>
          <a:effectRef idx="1">
            <a:schemeClr val="dk1"/>
          </a:effectRef>
          <a:fontRef idx="minor">
            <a:schemeClr val="tx1"/>
          </a:fontRef>
        </p:style>
        <p:txBody>
          <a:bodyPr rtlCol="0" anchor="ctr"/>
          <a:lstStyle/>
          <a:p>
            <a:pPr algn="ctr"/>
            <a:endParaRPr lang="en-US" b="1"/>
          </a:p>
        </p:txBody>
      </p:sp>
      <p:sp>
        <p:nvSpPr>
          <p:cNvPr id="107" name="Left Brace 106"/>
          <p:cNvSpPr/>
          <p:nvPr/>
        </p:nvSpPr>
        <p:spPr>
          <a:xfrm rot="16200000">
            <a:off x="3939218" y="3907014"/>
            <a:ext cx="244120" cy="1315357"/>
          </a:xfrm>
          <a:prstGeom prst="leftBrace">
            <a:avLst/>
          </a:prstGeom>
          <a:ln>
            <a:prstDash val="dash"/>
          </a:ln>
        </p:spPr>
        <p:style>
          <a:lnRef idx="2">
            <a:schemeClr val="dk1"/>
          </a:lnRef>
          <a:fillRef idx="0">
            <a:schemeClr val="dk1"/>
          </a:fillRef>
          <a:effectRef idx="1">
            <a:schemeClr val="dk1"/>
          </a:effectRef>
          <a:fontRef idx="minor">
            <a:schemeClr val="tx1"/>
          </a:fontRef>
        </p:style>
        <p:txBody>
          <a:bodyPr rtlCol="0" anchor="ctr"/>
          <a:lstStyle/>
          <a:p>
            <a:pPr algn="ctr"/>
            <a:endParaRPr lang="en-US" b="1"/>
          </a:p>
        </p:txBody>
      </p:sp>
      <p:sp>
        <p:nvSpPr>
          <p:cNvPr id="108" name="TextBox 107"/>
          <p:cNvSpPr txBox="1"/>
          <p:nvPr/>
        </p:nvSpPr>
        <p:spPr>
          <a:xfrm>
            <a:off x="2677886" y="4637350"/>
            <a:ext cx="680357" cy="239450"/>
          </a:xfrm>
          <a:prstGeom prst="rect">
            <a:avLst/>
          </a:prstGeom>
          <a:noFill/>
        </p:spPr>
        <p:txBody>
          <a:bodyPr wrap="square" rtlCol="0">
            <a:spAutoFit/>
          </a:bodyPr>
          <a:lstStyle/>
          <a:p>
            <a:r>
              <a:rPr lang="en-US" b="1" noProof="0" dirty="0" smtClean="0">
                <a:latin typeface="Arial Narrow"/>
              </a:rPr>
              <a:t>∆</a:t>
            </a:r>
            <a:r>
              <a:rPr lang="en-US" b="1" kern="0" dirty="0" smtClean="0">
                <a:solidFill>
                  <a:sysClr val="windowText" lastClr="000000"/>
                </a:solidFill>
              </a:rPr>
              <a:t>t=4</a:t>
            </a:r>
            <a:r>
              <a:rPr lang="en-US" b="1" noProof="0" dirty="0" smtClean="0"/>
              <a:t> </a:t>
            </a:r>
            <a:endParaRPr kumimoji="0" lang="en-US" b="1" i="1" u="none" strike="noStrike" kern="0" cap="none" spc="0" normalizeH="0" baseline="0" noProof="0" dirty="0">
              <a:ln>
                <a:noFill/>
              </a:ln>
              <a:solidFill>
                <a:sysClr val="windowText" lastClr="000000"/>
              </a:solidFill>
              <a:effectLst/>
              <a:uLnTx/>
              <a:uFillTx/>
            </a:endParaRPr>
          </a:p>
        </p:txBody>
      </p:sp>
      <p:sp>
        <p:nvSpPr>
          <p:cNvPr id="109" name="TextBox 108"/>
          <p:cNvSpPr txBox="1"/>
          <p:nvPr/>
        </p:nvSpPr>
        <p:spPr>
          <a:xfrm>
            <a:off x="3857171" y="4637350"/>
            <a:ext cx="680357" cy="239450"/>
          </a:xfrm>
          <a:prstGeom prst="rect">
            <a:avLst/>
          </a:prstGeom>
          <a:noFill/>
        </p:spPr>
        <p:txBody>
          <a:bodyPr wrap="square" rtlCol="0">
            <a:spAutoFit/>
          </a:bodyPr>
          <a:lstStyle/>
          <a:p>
            <a:r>
              <a:rPr lang="en-US" b="1" noProof="0" dirty="0" smtClean="0">
                <a:latin typeface="Arial Narrow"/>
              </a:rPr>
              <a:t>∆</a:t>
            </a:r>
            <a:r>
              <a:rPr lang="en-US" b="1" kern="0" dirty="0" smtClean="0">
                <a:solidFill>
                  <a:sysClr val="windowText" lastClr="000000"/>
                </a:solidFill>
              </a:rPr>
              <a:t>t=3</a:t>
            </a:r>
            <a:r>
              <a:rPr lang="en-US" b="1" noProof="0" dirty="0" smtClean="0"/>
              <a:t> </a:t>
            </a:r>
            <a:endParaRPr kumimoji="0" lang="en-US" b="1" i="1" u="none" strike="noStrike" kern="0" cap="none" spc="0" normalizeH="0" baseline="0" noProof="0" dirty="0">
              <a:ln>
                <a:noFill/>
              </a:ln>
              <a:solidFill>
                <a:sysClr val="windowText" lastClr="000000"/>
              </a:solidFill>
              <a:effectLst/>
              <a:uLnTx/>
              <a:uFillTx/>
            </a:endParaRPr>
          </a:p>
        </p:txBody>
      </p:sp>
      <p:sp>
        <p:nvSpPr>
          <p:cNvPr id="57" name="Oval 56"/>
          <p:cNvSpPr/>
          <p:nvPr/>
        </p:nvSpPr>
        <p:spPr>
          <a:xfrm>
            <a:off x="228600" y="5349468"/>
            <a:ext cx="83736" cy="98806"/>
          </a:xfrm>
          <a:prstGeom prst="ellipse">
            <a:avLst/>
          </a:prstGeom>
          <a:blipFill>
            <a:blip r:embed="rId3" cstate="print"/>
            <a:tile tx="0" ty="0" sx="100000" sy="100000" flip="none" algn="tl"/>
          </a:blip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60" name="TextBox 59"/>
          <p:cNvSpPr txBox="1"/>
          <p:nvPr/>
        </p:nvSpPr>
        <p:spPr>
          <a:xfrm>
            <a:off x="273957" y="5254367"/>
            <a:ext cx="2494643" cy="2394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i="1" kern="0" dirty="0" smtClean="0">
                <a:solidFill>
                  <a:sysClr val="windowText" lastClr="000000"/>
                </a:solidFill>
              </a:rPr>
              <a:t>Change &amp; last time point</a:t>
            </a:r>
          </a:p>
        </p:txBody>
      </p:sp>
      <p:cxnSp>
        <p:nvCxnSpPr>
          <p:cNvPr id="62" name="Elbow Connector 61"/>
          <p:cNvCxnSpPr/>
          <p:nvPr/>
        </p:nvCxnSpPr>
        <p:spPr>
          <a:xfrm rot="5400000">
            <a:off x="900393" y="2486568"/>
            <a:ext cx="197612" cy="945"/>
          </a:xfrm>
          <a:prstGeom prst="bentConnector3">
            <a:avLst>
              <a:gd name="adj1" fmla="val 50000"/>
            </a:avLst>
          </a:prstGeom>
          <a:ln>
            <a:prstDash val="dash"/>
          </a:ln>
        </p:spPr>
        <p:style>
          <a:lnRef idx="2">
            <a:schemeClr val="dk1"/>
          </a:lnRef>
          <a:fillRef idx="0">
            <a:schemeClr val="dk1"/>
          </a:fillRef>
          <a:effectRef idx="1">
            <a:schemeClr val="dk1"/>
          </a:effectRef>
          <a:fontRef idx="minor">
            <a:schemeClr val="tx1"/>
          </a:fontRef>
        </p:style>
      </p:cxnSp>
      <p:sp>
        <p:nvSpPr>
          <p:cNvPr id="47" name="TextBox 46"/>
          <p:cNvSpPr txBox="1"/>
          <p:nvPr/>
        </p:nvSpPr>
        <p:spPr>
          <a:xfrm>
            <a:off x="4267200" y="2787950"/>
            <a:ext cx="859971" cy="369332"/>
          </a:xfrm>
          <a:prstGeom prst="rect">
            <a:avLst/>
          </a:prstGeom>
          <a:noFill/>
        </p:spPr>
        <p:txBody>
          <a:bodyPr wrap="square" rtlCol="0">
            <a:spAutoFit/>
          </a:bodyPr>
          <a:lstStyle/>
          <a:p>
            <a:pPr lvl="0"/>
            <a:r>
              <a:rPr lang="en-US" b="1" dirty="0" smtClean="0"/>
              <a:t>AT&amp;T</a:t>
            </a:r>
            <a:endParaRPr kumimoji="0" lang="en-US" b="1" i="0" u="none" strike="noStrike" kern="0" cap="none" spc="0" normalizeH="0" baseline="0" noProof="0" dirty="0">
              <a:ln>
                <a:noFill/>
              </a:ln>
              <a:solidFill>
                <a:sysClr val="windowText" lastClr="000000"/>
              </a:solidFill>
              <a:effectLst/>
              <a:uLnTx/>
              <a:uFillTx/>
            </a:endParaRPr>
          </a:p>
        </p:txBody>
      </p:sp>
      <p:sp>
        <p:nvSpPr>
          <p:cNvPr id="52" name="TextBox 51"/>
          <p:cNvSpPr txBox="1"/>
          <p:nvPr/>
        </p:nvSpPr>
        <p:spPr>
          <a:xfrm>
            <a:off x="4492171" y="3906693"/>
            <a:ext cx="725714" cy="239450"/>
          </a:xfrm>
          <a:prstGeom prst="rect">
            <a:avLst/>
          </a:prstGeom>
          <a:noFill/>
        </p:spPr>
        <p:txBody>
          <a:bodyPr wrap="square" rtlCol="0">
            <a:spAutoFit/>
          </a:bodyPr>
          <a:lstStyle/>
          <a:p>
            <a:pPr lvl="0"/>
            <a:r>
              <a:rPr lang="en-US" b="1" dirty="0" smtClean="0"/>
              <a:t>MSR</a:t>
            </a:r>
            <a:endParaRPr kumimoji="0" lang="en-US" b="1" i="0" u="none" strike="noStrike" kern="0" cap="none" spc="0" normalizeH="0" baseline="0" noProof="0" dirty="0">
              <a:ln>
                <a:noFill/>
              </a:ln>
              <a:solidFill>
                <a:sysClr val="windowText" lastClr="000000"/>
              </a:solidFill>
              <a:effectLst/>
              <a:uLnTx/>
              <a:uFillTx/>
            </a:endParaRPr>
          </a:p>
        </p:txBody>
      </p:sp>
      <p:sp>
        <p:nvSpPr>
          <p:cNvPr id="61" name="Rectangle 60"/>
          <p:cNvSpPr/>
          <p:nvPr/>
        </p:nvSpPr>
        <p:spPr>
          <a:xfrm>
            <a:off x="4673600" y="3375833"/>
            <a:ext cx="226786" cy="988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4673600" y="4442633"/>
            <a:ext cx="226786" cy="988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itle 64"/>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Learning Disagreement Decay </a:t>
            </a:r>
            <a:endParaRPr lang="en-US" dirty="0">
              <a:effectLst>
                <a:outerShdw blurRad="38100" dist="38100" dir="2700000" algn="tl">
                  <a:srgbClr val="000000">
                    <a:alpha val="43137"/>
                  </a:srgbClr>
                </a:outerShdw>
              </a:effectLst>
              <a:latin typeface="Corbel" pitchFamily="34" charset="0"/>
            </a:endParaRPr>
          </a:p>
        </p:txBody>
      </p:sp>
      <p:sp>
        <p:nvSpPr>
          <p:cNvPr id="68" name="TextBox 67"/>
          <p:cNvSpPr txBox="1"/>
          <p:nvPr/>
        </p:nvSpPr>
        <p:spPr>
          <a:xfrm>
            <a:off x="5638800" y="1371600"/>
            <a:ext cx="3429000" cy="5940088"/>
          </a:xfrm>
          <a:prstGeom prst="rect">
            <a:avLst/>
          </a:prstGeom>
          <a:noFill/>
        </p:spPr>
        <p:txBody>
          <a:bodyPr wrap="square" rtlCol="0">
            <a:spAutoFit/>
          </a:bodyPr>
          <a:lstStyle/>
          <a:p>
            <a:r>
              <a:rPr lang="en-US" sz="2000" b="1" u="sng" dirty="0" smtClean="0">
                <a:latin typeface="Corbel" pitchFamily="34" charset="0"/>
              </a:rPr>
              <a:t>1. Full life span: [t, </a:t>
            </a:r>
            <a:r>
              <a:rPr lang="en-US" sz="2000" b="1" u="sng" dirty="0" err="1" smtClean="0">
                <a:latin typeface="Corbel" pitchFamily="34" charset="0"/>
              </a:rPr>
              <a:t>t</a:t>
            </a:r>
            <a:r>
              <a:rPr lang="en-US" sz="1400" b="1" u="sng" dirty="0" err="1" smtClean="0">
                <a:latin typeface="Corbel" pitchFamily="34" charset="0"/>
              </a:rPr>
              <a:t>next</a:t>
            </a:r>
            <a:r>
              <a:rPr lang="en-US" sz="2000" b="1" u="sng" dirty="0" smtClean="0">
                <a:latin typeface="Corbel" pitchFamily="34" charset="0"/>
              </a:rPr>
              <a:t>)</a:t>
            </a:r>
          </a:p>
          <a:p>
            <a:r>
              <a:rPr lang="en-US" sz="2000" b="1" dirty="0" smtClean="0">
                <a:latin typeface="Corbel" pitchFamily="34" charset="0"/>
              </a:rPr>
              <a:t>A value exists from t to t’, for time (</a:t>
            </a:r>
            <a:r>
              <a:rPr lang="en-US" sz="2000" b="1" dirty="0" err="1" smtClean="0">
                <a:latin typeface="Corbel" pitchFamily="34" charset="0"/>
              </a:rPr>
              <a:t>t</a:t>
            </a:r>
            <a:r>
              <a:rPr lang="en-US" sz="1400" b="1" dirty="0" err="1" smtClean="0">
                <a:latin typeface="Corbel" pitchFamily="34" charset="0"/>
              </a:rPr>
              <a:t>next</a:t>
            </a:r>
            <a:r>
              <a:rPr lang="en-US" sz="2000" b="1" dirty="0" smtClean="0">
                <a:latin typeface="Corbel" pitchFamily="34" charset="0"/>
              </a:rPr>
              <a:t>-t)</a:t>
            </a:r>
          </a:p>
          <a:p>
            <a:endParaRPr lang="en-US" sz="2000" b="1" u="sng" dirty="0" smtClean="0">
              <a:latin typeface="Corbel" pitchFamily="34" charset="0"/>
            </a:endParaRPr>
          </a:p>
          <a:p>
            <a:r>
              <a:rPr lang="en-US" sz="2000" b="1" u="sng" dirty="0" smtClean="0">
                <a:latin typeface="Corbel" pitchFamily="34" charset="0"/>
              </a:rPr>
              <a:t>2. Partial life span: [t, t</a:t>
            </a:r>
            <a:r>
              <a:rPr lang="en-US" sz="1400" b="1" u="sng" dirty="0" smtClean="0">
                <a:latin typeface="Corbel" pitchFamily="34" charset="0"/>
              </a:rPr>
              <a:t>end</a:t>
            </a:r>
            <a:r>
              <a:rPr lang="en-US" sz="2000" b="1" u="sng" dirty="0" smtClean="0">
                <a:latin typeface="Corbel" pitchFamily="34" charset="0"/>
              </a:rPr>
              <a:t>+1)*</a:t>
            </a:r>
          </a:p>
          <a:p>
            <a:r>
              <a:rPr lang="en-US" sz="2000" b="1" dirty="0" smtClean="0">
                <a:latin typeface="Corbel" pitchFamily="34" charset="0"/>
              </a:rPr>
              <a:t>A value exists since t, for at least time (t</a:t>
            </a:r>
            <a:r>
              <a:rPr lang="en-US" sz="1400" b="1" dirty="0" smtClean="0">
                <a:latin typeface="Corbel" pitchFamily="34" charset="0"/>
              </a:rPr>
              <a:t>end</a:t>
            </a:r>
            <a:r>
              <a:rPr lang="en-US" sz="2000" b="1" dirty="0" smtClean="0">
                <a:latin typeface="Corbel" pitchFamily="34" charset="0"/>
              </a:rPr>
              <a:t>-t+1)</a:t>
            </a:r>
          </a:p>
          <a:p>
            <a:endParaRPr lang="en-US" sz="2000" b="1" dirty="0" smtClean="0">
              <a:latin typeface="Corbel" pitchFamily="34" charset="0"/>
            </a:endParaRPr>
          </a:p>
          <a:p>
            <a:endParaRPr lang="en-US" sz="2000" b="1" dirty="0" smtClean="0">
              <a:latin typeface="Corbel" pitchFamily="34" charset="0"/>
            </a:endParaRPr>
          </a:p>
          <a:p>
            <a:endParaRPr lang="en-US" sz="2000" b="1" dirty="0" smtClean="0">
              <a:latin typeface="Corbel" pitchFamily="34" charset="0"/>
            </a:endParaRPr>
          </a:p>
          <a:p>
            <a:endParaRPr lang="en-US" sz="2000" b="1" dirty="0" smtClean="0">
              <a:latin typeface="Corbel" pitchFamily="34" charset="0"/>
            </a:endParaRPr>
          </a:p>
          <a:p>
            <a:endParaRPr lang="en-US" sz="2000" b="1" dirty="0" smtClean="0">
              <a:latin typeface="Corbel" pitchFamily="34" charset="0"/>
            </a:endParaRPr>
          </a:p>
          <a:p>
            <a:r>
              <a:rPr lang="en-US" sz="2000" b="1" dirty="0" err="1" smtClean="0">
                <a:latin typeface="Corbel" pitchFamily="34" charset="0"/>
              </a:rPr>
              <a:t>L</a:t>
            </a:r>
            <a:r>
              <a:rPr lang="en-US" sz="1400" b="1" dirty="0" err="1" smtClean="0">
                <a:latin typeface="Corbel" pitchFamily="34" charset="0"/>
              </a:rPr>
              <a:t>p</a:t>
            </a:r>
            <a:r>
              <a:rPr lang="en-US" sz="2000" b="1" dirty="0" smtClean="0">
                <a:latin typeface="Corbel" pitchFamily="34" charset="0"/>
              </a:rPr>
              <a:t>={1, 2, 3}, L</a:t>
            </a:r>
            <a:r>
              <a:rPr lang="en-US" sz="1400" b="1" dirty="0" smtClean="0">
                <a:latin typeface="Corbel" pitchFamily="34" charset="0"/>
              </a:rPr>
              <a:t>f</a:t>
            </a:r>
            <a:r>
              <a:rPr lang="en-US" sz="2000" b="1" dirty="0" smtClean="0">
                <a:latin typeface="Corbel" pitchFamily="34" charset="0"/>
              </a:rPr>
              <a:t>={4, 5}</a:t>
            </a:r>
          </a:p>
          <a:p>
            <a:endParaRPr lang="en-US" sz="2000" b="1" dirty="0" smtClean="0">
              <a:latin typeface="Corbel" pitchFamily="34" charset="0"/>
            </a:endParaRPr>
          </a:p>
          <a:p>
            <a:r>
              <a:rPr lang="en-US" sz="2000" b="1" dirty="0" smtClean="0">
                <a:latin typeface="Corbel" pitchFamily="34" charset="0"/>
              </a:rPr>
              <a:t>d(∆</a:t>
            </a:r>
            <a:r>
              <a:rPr lang="en-US" sz="2000" b="1" kern="0" dirty="0" smtClean="0">
                <a:solidFill>
                  <a:sysClr val="windowText" lastClr="000000"/>
                </a:solidFill>
                <a:latin typeface="Corbel" pitchFamily="34" charset="0"/>
              </a:rPr>
              <a:t>t=1</a:t>
            </a:r>
            <a:r>
              <a:rPr lang="en-US" sz="2000" b="1" dirty="0" smtClean="0">
                <a:latin typeface="Corbel" pitchFamily="34" charset="0"/>
              </a:rPr>
              <a:t>)=0/(2+3)=0</a:t>
            </a:r>
          </a:p>
          <a:p>
            <a:r>
              <a:rPr lang="en-US" sz="2000" b="1" dirty="0" smtClean="0">
                <a:latin typeface="Corbel" pitchFamily="34" charset="0"/>
              </a:rPr>
              <a:t>d(∆</a:t>
            </a:r>
            <a:r>
              <a:rPr lang="en-US" sz="2000" b="1" kern="0" dirty="0" smtClean="0">
                <a:solidFill>
                  <a:sysClr val="windowText" lastClr="000000"/>
                </a:solidFill>
                <a:latin typeface="Corbel" pitchFamily="34" charset="0"/>
              </a:rPr>
              <a:t>t=4</a:t>
            </a:r>
            <a:r>
              <a:rPr lang="en-US" sz="2000" b="1" dirty="0" smtClean="0">
                <a:latin typeface="Corbel" pitchFamily="34" charset="0"/>
              </a:rPr>
              <a:t>)=1/(2+0)=0.5</a:t>
            </a:r>
          </a:p>
          <a:p>
            <a:r>
              <a:rPr lang="en-US" sz="2000" b="1" dirty="0" smtClean="0">
                <a:latin typeface="Corbel" pitchFamily="34" charset="0"/>
              </a:rPr>
              <a:t>d(∆</a:t>
            </a:r>
            <a:r>
              <a:rPr lang="en-US" sz="2000" b="1" kern="0" dirty="0" smtClean="0">
                <a:solidFill>
                  <a:sysClr val="windowText" lastClr="000000"/>
                </a:solidFill>
                <a:latin typeface="Corbel" pitchFamily="34" charset="0"/>
              </a:rPr>
              <a:t>t=5</a:t>
            </a:r>
            <a:r>
              <a:rPr lang="en-US" sz="2000" b="1" dirty="0" smtClean="0">
                <a:latin typeface="Corbel" pitchFamily="34" charset="0"/>
              </a:rPr>
              <a:t>)=2/(2+0)=1</a:t>
            </a:r>
          </a:p>
          <a:p>
            <a:endParaRPr lang="en-US" sz="2000" b="1" dirty="0" smtClean="0">
              <a:latin typeface="Corbel" pitchFamily="34" charset="0"/>
            </a:endParaRPr>
          </a:p>
          <a:p>
            <a:r>
              <a:rPr lang="en-US" sz="2000" b="1" dirty="0" smtClean="0">
                <a:latin typeface="Corbel" pitchFamily="34" charset="0"/>
              </a:rPr>
              <a:t>  </a:t>
            </a:r>
            <a:endParaRPr lang="en-US" sz="2000" b="1" dirty="0">
              <a:latin typeface="Corbel" pitchFamily="34" charset="0"/>
            </a:endParaRPr>
          </a:p>
        </p:txBody>
      </p:sp>
      <p:cxnSp>
        <p:nvCxnSpPr>
          <p:cNvPr id="73" name="Straight Arrow Connector 72"/>
          <p:cNvCxnSpPr/>
          <p:nvPr/>
        </p:nvCxnSpPr>
        <p:spPr>
          <a:xfrm rot="10800000" flipV="1">
            <a:off x="3124200" y="1676400"/>
            <a:ext cx="2514600" cy="18288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75" name="Straight Arrow Connector 74"/>
          <p:cNvCxnSpPr/>
          <p:nvPr/>
        </p:nvCxnSpPr>
        <p:spPr>
          <a:xfrm rot="10800000" flipV="1">
            <a:off x="4114800" y="3276598"/>
            <a:ext cx="1524000" cy="121920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pic>
        <p:nvPicPr>
          <p:cNvPr id="4098" name="Picture 2"/>
          <p:cNvPicPr>
            <a:picLocks noChangeAspect="1" noChangeArrowheads="1"/>
          </p:cNvPicPr>
          <p:nvPr/>
        </p:nvPicPr>
        <p:blipFill>
          <a:blip r:embed="rId4" cstate="print"/>
          <a:srcRect/>
          <a:stretch>
            <a:fillRect/>
          </a:stretch>
        </p:blipFill>
        <p:spPr bwMode="auto">
          <a:xfrm>
            <a:off x="5410200" y="3895725"/>
            <a:ext cx="3705225" cy="676275"/>
          </a:xfrm>
          <a:prstGeom prst="rect">
            <a:avLst/>
          </a:prstGeom>
          <a:noFill/>
          <a:ln w="9525">
            <a:noFill/>
            <a:miter lim="800000"/>
            <a:headEnd/>
            <a:tailEnd/>
          </a:ln>
        </p:spPr>
      </p:pic>
      <p:sp>
        <p:nvSpPr>
          <p:cNvPr id="72" name="Rectangle 71"/>
          <p:cNvSpPr/>
          <p:nvPr/>
        </p:nvSpPr>
        <p:spPr>
          <a:xfrm>
            <a:off x="5410200" y="3810000"/>
            <a:ext cx="3581400" cy="762000"/>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8">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8">
                                            <p:txEl>
                                              <p:pRg st="12" end="1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8">
                                            <p:txEl>
                                              <p:pRg st="13" end="1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8">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Some Statistics from DBLP</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a:xfrm>
            <a:off x="457200" y="1447800"/>
            <a:ext cx="8458200" cy="4572000"/>
          </a:xfrm>
        </p:spPr>
        <p:txBody>
          <a:bodyPr>
            <a:noAutofit/>
          </a:bodyPr>
          <a:lstStyle/>
          <a:p>
            <a:r>
              <a:rPr lang="en-US" sz="3200" dirty="0" smtClean="0">
                <a:latin typeface="Corbel" pitchFamily="34" charset="0"/>
              </a:rPr>
              <a:t>Top 10 authors with most number of papers</a:t>
            </a:r>
          </a:p>
          <a:p>
            <a:pPr lvl="1"/>
            <a:r>
              <a:rPr lang="en-US" sz="3000" dirty="0" smtClean="0">
                <a:latin typeface="Corbel" pitchFamily="34" charset="0"/>
              </a:rPr>
              <a:t>Wei Wang (476 papers)</a:t>
            </a:r>
          </a:p>
          <a:p>
            <a:r>
              <a:rPr lang="en-US" sz="3200" dirty="0" smtClean="0">
                <a:latin typeface="Corbel" pitchFamily="34" charset="0"/>
              </a:rPr>
              <a:t>Top 5 authors with most number of co-authors</a:t>
            </a:r>
          </a:p>
          <a:p>
            <a:pPr lvl="1"/>
            <a:r>
              <a:rPr lang="en-US" sz="3000" dirty="0" smtClean="0">
                <a:latin typeface="Corbel" pitchFamily="34" charset="0"/>
              </a:rPr>
              <a:t>Wei Wang (656 co-authors)</a:t>
            </a:r>
          </a:p>
          <a:p>
            <a:r>
              <a:rPr lang="en-US" sz="3200" dirty="0" smtClean="0">
                <a:latin typeface="Corbel" pitchFamily="34" charset="0"/>
              </a:rPr>
              <a:t>Top 10 authors with most number of conference papers within the same year</a:t>
            </a:r>
          </a:p>
          <a:p>
            <a:pPr lvl="1"/>
            <a:r>
              <a:rPr lang="en-US" sz="3000" dirty="0" smtClean="0">
                <a:latin typeface="Corbel" pitchFamily="34" charset="0"/>
              </a:rPr>
              <a:t>Wei Wang (75  conf. papers in 2006) </a:t>
            </a:r>
          </a:p>
          <a:p>
            <a:pPr algn="r">
              <a:buNone/>
            </a:pPr>
            <a:endParaRPr lang="en-US" sz="2400" dirty="0" smtClean="0">
              <a:latin typeface="Corbel" pitchFamily="34" charset="0"/>
              <a:hlinkClick r:id="rId3"/>
            </a:endParaRPr>
          </a:p>
          <a:p>
            <a:pPr algn="r">
              <a:buNone/>
            </a:pPr>
            <a:r>
              <a:rPr lang="en-US" sz="2400" dirty="0" smtClean="0">
                <a:latin typeface="Corbel" pitchFamily="34" charset="0"/>
                <a:hlinkClick r:id="rId3"/>
              </a:rPr>
              <a:t>http://www2.research.att.com/~marioh/dblp.html</a:t>
            </a:r>
            <a:endParaRPr lang="en-US" sz="2400" dirty="0" smtClean="0">
              <a:latin typeface="Corbel" pitchFamily="34" charset="0"/>
            </a:endParaRPr>
          </a:p>
          <a:p>
            <a:pPr algn="r">
              <a:buNone/>
            </a:pPr>
            <a:r>
              <a:rPr lang="en-US" sz="2400" dirty="0" smtClean="0">
                <a:latin typeface="Corbel" pitchFamily="34" charset="0"/>
              </a:rPr>
              <a:t>(last updated on March 13</a:t>
            </a:r>
            <a:r>
              <a:rPr lang="en-US" sz="2400" baseline="30000" dirty="0" smtClean="0">
                <a:latin typeface="Corbel" pitchFamily="34" charset="0"/>
              </a:rPr>
              <a:t>th</a:t>
            </a:r>
            <a:r>
              <a:rPr lang="en-US" sz="2400" dirty="0" smtClean="0">
                <a:latin typeface="Corbel" pitchFamily="34" charset="0"/>
              </a:rPr>
              <a:t> 2009)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cstate="print"/>
          <a:srcRect/>
          <a:stretch>
            <a:fillRect/>
          </a:stretch>
        </p:blipFill>
        <p:spPr bwMode="auto">
          <a:xfrm>
            <a:off x="1981200" y="914400"/>
            <a:ext cx="4629150" cy="1295400"/>
          </a:xfrm>
          <a:prstGeom prst="rect">
            <a:avLst/>
          </a:prstGeom>
          <a:noFill/>
          <a:ln w="9525">
            <a:noFill/>
            <a:miter lim="800000"/>
            <a:headEnd/>
            <a:tailEnd/>
          </a:ln>
        </p:spPr>
      </p:pic>
      <p:sp>
        <p:nvSpPr>
          <p:cNvPr id="2" name="Title 1"/>
          <p:cNvSpPr>
            <a:spLocks noGrp="1"/>
          </p:cNvSpPr>
          <p:nvPr>
            <p:ph type="title"/>
          </p:nvPr>
        </p:nvSpPr>
        <p:spPr>
          <a:xfrm>
            <a:off x="914400" y="-304800"/>
            <a:ext cx="7772400" cy="1143000"/>
          </a:xfrm>
        </p:spPr>
        <p:txBody>
          <a:bodyPr/>
          <a:lstStyle/>
          <a:p>
            <a:r>
              <a:rPr lang="en-US" dirty="0" smtClean="0">
                <a:effectLst>
                  <a:outerShdw blurRad="38100" dist="38100" dir="2700000" algn="tl">
                    <a:srgbClr val="000000">
                      <a:alpha val="43137"/>
                    </a:srgbClr>
                  </a:outerShdw>
                </a:effectLst>
                <a:latin typeface="Corbel" pitchFamily="34" charset="0"/>
              </a:rPr>
              <a:t>Applying Decay </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a:xfrm>
            <a:off x="914400" y="990600"/>
            <a:ext cx="7772400" cy="4572000"/>
          </a:xfrm>
        </p:spPr>
        <p:txBody>
          <a:bodyPr>
            <a:noAutofit/>
          </a:bodyPr>
          <a:lstStyle/>
          <a:p>
            <a:endParaRPr lang="en-US" sz="2800" dirty="0" smtClean="0">
              <a:latin typeface="Corbel" pitchFamily="34" charset="0"/>
            </a:endParaRPr>
          </a:p>
          <a:p>
            <a:endParaRPr lang="en-US" sz="2800" dirty="0" smtClean="0">
              <a:latin typeface="Corbel" pitchFamily="34" charset="0"/>
            </a:endParaRPr>
          </a:p>
          <a:p>
            <a:r>
              <a:rPr lang="en-US" sz="2800" dirty="0" smtClean="0">
                <a:latin typeface="Corbel" pitchFamily="34" charset="0"/>
              </a:rPr>
              <a:t>E.g. </a:t>
            </a:r>
          </a:p>
          <a:p>
            <a:pPr lvl="1"/>
            <a:r>
              <a:rPr lang="en-US" sz="2600" dirty="0" smtClean="0">
                <a:latin typeface="Corbel" pitchFamily="34" charset="0"/>
              </a:rPr>
              <a:t>r</a:t>
            </a:r>
            <a:r>
              <a:rPr lang="en-US" sz="1800" dirty="0" smtClean="0">
                <a:latin typeface="Corbel" pitchFamily="34" charset="0"/>
              </a:rPr>
              <a:t>1</a:t>
            </a:r>
            <a:r>
              <a:rPr lang="en-US" sz="2600" dirty="0" smtClean="0">
                <a:latin typeface="Corbel" pitchFamily="34" charset="0"/>
              </a:rPr>
              <a:t> &lt;Xin Dong, Uni. of  Washington, 2004&gt;</a:t>
            </a:r>
          </a:p>
          <a:p>
            <a:pPr lvl="1"/>
            <a:r>
              <a:rPr lang="en-US" sz="2600" dirty="0" smtClean="0">
                <a:latin typeface="Corbel" pitchFamily="34" charset="0"/>
              </a:rPr>
              <a:t>r</a:t>
            </a:r>
            <a:r>
              <a:rPr lang="en-US" sz="1800" dirty="0" smtClean="0">
                <a:latin typeface="Corbel" pitchFamily="34" charset="0"/>
              </a:rPr>
              <a:t>2</a:t>
            </a:r>
            <a:r>
              <a:rPr lang="en-US" sz="2600" dirty="0" smtClean="0">
                <a:latin typeface="Corbel" pitchFamily="34" charset="0"/>
              </a:rPr>
              <a:t> &lt;Xin Dong, AT&amp;T Labs-Research, 2009&gt;</a:t>
            </a:r>
          </a:p>
          <a:p>
            <a:r>
              <a:rPr lang="en-US" sz="3000" dirty="0" smtClean="0">
                <a:latin typeface="Corbel" pitchFamily="34" charset="0"/>
              </a:rPr>
              <a:t>Decayed similarity</a:t>
            </a:r>
          </a:p>
          <a:p>
            <a:pPr lvl="1"/>
            <a:r>
              <a:rPr lang="en-US" sz="2600" dirty="0" smtClean="0">
                <a:latin typeface="Corbel" pitchFamily="34" charset="0"/>
              </a:rPr>
              <a:t>w(name, ∆t=5)=1-d</a:t>
            </a:r>
            <a:r>
              <a:rPr lang="en-US" sz="1600" dirty="0" smtClean="0">
                <a:latin typeface="Corbel" pitchFamily="34" charset="0"/>
              </a:rPr>
              <a:t>agree</a:t>
            </a:r>
            <a:r>
              <a:rPr lang="en-US" sz="2600" dirty="0" smtClean="0">
                <a:latin typeface="Corbel" pitchFamily="34" charset="0"/>
              </a:rPr>
              <a:t>(name , ∆t=5)=.95, </a:t>
            </a:r>
          </a:p>
          <a:p>
            <a:pPr lvl="1"/>
            <a:r>
              <a:rPr lang="en-US" sz="2600" dirty="0" smtClean="0">
                <a:latin typeface="Corbel" pitchFamily="34" charset="0"/>
              </a:rPr>
              <a:t>w(</a:t>
            </a:r>
            <a:r>
              <a:rPr lang="en-US" sz="2600" dirty="0" err="1" smtClean="0">
                <a:latin typeface="Corbel" pitchFamily="34" charset="0"/>
              </a:rPr>
              <a:t>affi</a:t>
            </a:r>
            <a:r>
              <a:rPr lang="en-US" sz="2600" dirty="0" smtClean="0">
                <a:latin typeface="Corbel" pitchFamily="34" charset="0"/>
              </a:rPr>
              <a:t>., ∆t=5)=1-d</a:t>
            </a:r>
            <a:r>
              <a:rPr lang="en-US" sz="1600" dirty="0" smtClean="0">
                <a:latin typeface="Corbel" pitchFamily="34" charset="0"/>
              </a:rPr>
              <a:t>disagree</a:t>
            </a:r>
            <a:r>
              <a:rPr lang="en-US" sz="2600" dirty="0" smtClean="0">
                <a:latin typeface="Corbel" pitchFamily="34" charset="0"/>
              </a:rPr>
              <a:t>(</a:t>
            </a:r>
            <a:r>
              <a:rPr lang="en-US" sz="2600" dirty="0" err="1" smtClean="0">
                <a:latin typeface="Corbel" pitchFamily="34" charset="0"/>
              </a:rPr>
              <a:t>affi</a:t>
            </a:r>
            <a:r>
              <a:rPr lang="en-US" sz="2600" dirty="0" smtClean="0">
                <a:latin typeface="Corbel" pitchFamily="34" charset="0"/>
              </a:rPr>
              <a:t>. , ∆t=5)=.1 </a:t>
            </a:r>
          </a:p>
          <a:p>
            <a:pPr lvl="1"/>
            <a:r>
              <a:rPr lang="en-US" sz="2600" dirty="0" err="1" smtClean="0">
                <a:latin typeface="Corbel" pitchFamily="34" charset="0"/>
              </a:rPr>
              <a:t>sim</a:t>
            </a:r>
            <a:r>
              <a:rPr lang="en-US" sz="2600" dirty="0" smtClean="0">
                <a:latin typeface="Corbel" pitchFamily="34" charset="0"/>
              </a:rPr>
              <a:t>(r</a:t>
            </a:r>
            <a:r>
              <a:rPr lang="en-US" sz="1800" dirty="0" smtClean="0">
                <a:latin typeface="Corbel" pitchFamily="34" charset="0"/>
              </a:rPr>
              <a:t>1</a:t>
            </a:r>
            <a:r>
              <a:rPr lang="en-US" sz="2600" dirty="0" smtClean="0">
                <a:latin typeface="Corbel" pitchFamily="34" charset="0"/>
              </a:rPr>
              <a:t>, r</a:t>
            </a:r>
            <a:r>
              <a:rPr lang="en-US" sz="1800" dirty="0" smtClean="0">
                <a:latin typeface="Corbel" pitchFamily="34" charset="0"/>
              </a:rPr>
              <a:t>2</a:t>
            </a:r>
            <a:r>
              <a:rPr lang="en-US" sz="2600" dirty="0" smtClean="0">
                <a:latin typeface="Corbel" pitchFamily="34" charset="0"/>
              </a:rPr>
              <a:t>)=(.95*1+.1*0)/(.95+.1)=</a:t>
            </a:r>
            <a:r>
              <a:rPr lang="en-US" sz="2600" b="1" dirty="0" smtClean="0">
                <a:solidFill>
                  <a:srgbClr val="C00000"/>
                </a:solidFill>
                <a:latin typeface="Corbel" pitchFamily="34" charset="0"/>
              </a:rPr>
              <a:t>.9</a:t>
            </a:r>
            <a:endParaRPr lang="en-US" sz="3000" dirty="0" smtClean="0">
              <a:latin typeface="Corbel" pitchFamily="34" charset="0"/>
            </a:endParaRPr>
          </a:p>
          <a:p>
            <a:r>
              <a:rPr lang="en-US" sz="3000" dirty="0" smtClean="0">
                <a:latin typeface="Corbel" pitchFamily="34" charset="0"/>
              </a:rPr>
              <a:t>No decayed similarity:</a:t>
            </a:r>
          </a:p>
          <a:p>
            <a:pPr lvl="1"/>
            <a:r>
              <a:rPr lang="en-US" sz="2800" dirty="0" smtClean="0">
                <a:latin typeface="Corbel" pitchFamily="34" charset="0"/>
              </a:rPr>
              <a:t>w(name)=w(</a:t>
            </a:r>
            <a:r>
              <a:rPr lang="en-US" sz="2800" dirty="0" err="1" smtClean="0">
                <a:latin typeface="Corbel" pitchFamily="34" charset="0"/>
              </a:rPr>
              <a:t>affi</a:t>
            </a:r>
            <a:r>
              <a:rPr lang="en-US" sz="2800" dirty="0" smtClean="0">
                <a:latin typeface="Corbel" pitchFamily="34" charset="0"/>
              </a:rPr>
              <a:t>.)=.5</a:t>
            </a:r>
          </a:p>
          <a:p>
            <a:pPr lvl="1"/>
            <a:r>
              <a:rPr lang="en-US" sz="2800" dirty="0" err="1" smtClean="0">
                <a:latin typeface="Corbel" pitchFamily="34" charset="0"/>
              </a:rPr>
              <a:t>sim</a:t>
            </a:r>
            <a:r>
              <a:rPr lang="en-US" sz="2800" dirty="0" smtClean="0">
                <a:latin typeface="Corbel" pitchFamily="34" charset="0"/>
              </a:rPr>
              <a:t>(r</a:t>
            </a:r>
            <a:r>
              <a:rPr lang="en-US" sz="2000" dirty="0" smtClean="0">
                <a:latin typeface="Corbel" pitchFamily="34" charset="0"/>
              </a:rPr>
              <a:t>1</a:t>
            </a:r>
            <a:r>
              <a:rPr lang="en-US" sz="2800" dirty="0" smtClean="0">
                <a:latin typeface="Corbel" pitchFamily="34" charset="0"/>
              </a:rPr>
              <a:t>, r</a:t>
            </a:r>
            <a:r>
              <a:rPr lang="en-US" sz="2000" dirty="0" smtClean="0">
                <a:latin typeface="Corbel" pitchFamily="34" charset="0"/>
              </a:rPr>
              <a:t>2</a:t>
            </a:r>
            <a:r>
              <a:rPr lang="en-US" sz="2800" dirty="0" smtClean="0">
                <a:latin typeface="Corbel" pitchFamily="34" charset="0"/>
              </a:rPr>
              <a:t>)=.5*1+.5*0=</a:t>
            </a:r>
            <a:r>
              <a:rPr lang="en-US" sz="2800" b="1" dirty="0" smtClean="0">
                <a:solidFill>
                  <a:srgbClr val="C00000"/>
                </a:solidFill>
                <a:latin typeface="Corbel" pitchFamily="34" charset="0"/>
              </a:rPr>
              <a:t>.5</a:t>
            </a:r>
          </a:p>
          <a:p>
            <a:endParaRPr lang="en-US" sz="2600" b="1" dirty="0" smtClean="0">
              <a:solidFill>
                <a:srgbClr val="C00000"/>
              </a:solidFill>
              <a:latin typeface="Corbel" pitchFamily="34" charset="0"/>
            </a:endParaRPr>
          </a:p>
          <a:p>
            <a:endParaRPr lang="en-US" sz="2800" dirty="0">
              <a:latin typeface="Corbel" pitchFamily="34" charset="0"/>
            </a:endParaRPr>
          </a:p>
        </p:txBody>
      </p:sp>
      <p:sp>
        <p:nvSpPr>
          <p:cNvPr id="4" name="TextBox 3"/>
          <p:cNvSpPr txBox="1"/>
          <p:nvPr/>
        </p:nvSpPr>
        <p:spPr>
          <a:xfrm>
            <a:off x="6858000" y="6172200"/>
            <a:ext cx="1905000" cy="461665"/>
          </a:xfrm>
          <a:prstGeom prst="rect">
            <a:avLst/>
          </a:prstGeom>
          <a:noFill/>
        </p:spPr>
        <p:txBody>
          <a:bodyPr wrap="square" rtlCol="0">
            <a:spAutoFit/>
          </a:bodyPr>
          <a:lstStyle/>
          <a:p>
            <a:r>
              <a:rPr lang="en-US" sz="2400" b="1" dirty="0" smtClean="0">
                <a:latin typeface="Corbel" pitchFamily="34" charset="0"/>
              </a:rPr>
              <a:t>Un-match </a:t>
            </a:r>
            <a:endParaRPr lang="en-US" sz="2400" b="1" dirty="0">
              <a:latin typeface="Corbel" pitchFamily="34" charset="0"/>
            </a:endParaRPr>
          </a:p>
        </p:txBody>
      </p:sp>
      <p:sp>
        <p:nvSpPr>
          <p:cNvPr id="5" name="TextBox 4"/>
          <p:cNvSpPr txBox="1"/>
          <p:nvPr/>
        </p:nvSpPr>
        <p:spPr>
          <a:xfrm>
            <a:off x="7010400" y="4800600"/>
            <a:ext cx="1905000" cy="461665"/>
          </a:xfrm>
          <a:prstGeom prst="rect">
            <a:avLst/>
          </a:prstGeom>
          <a:noFill/>
        </p:spPr>
        <p:txBody>
          <a:bodyPr wrap="square" rtlCol="0">
            <a:spAutoFit/>
          </a:bodyPr>
          <a:lstStyle/>
          <a:p>
            <a:r>
              <a:rPr lang="en-US" sz="2400" b="1" dirty="0" smtClean="0">
                <a:latin typeface="Corbel" pitchFamily="34" charset="0"/>
              </a:rPr>
              <a:t>Match </a:t>
            </a:r>
            <a:endParaRPr lang="en-US" sz="2400" b="1" dirty="0">
              <a:latin typeface="Corbel" pitchFamily="34" charset="0"/>
            </a:endParaRPr>
          </a:p>
        </p:txBody>
      </p:sp>
      <p:sp>
        <p:nvSpPr>
          <p:cNvPr id="9" name="Rounded Rectangle 8"/>
          <p:cNvSpPr/>
          <p:nvPr/>
        </p:nvSpPr>
        <p:spPr>
          <a:xfrm>
            <a:off x="1981200" y="914400"/>
            <a:ext cx="4724400" cy="12954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3"/>
          <p:cNvGraphicFramePr>
            <a:graphicFrameLocks/>
          </p:cNvGraphicFramePr>
          <p:nvPr/>
        </p:nvGraphicFramePr>
        <p:xfrm>
          <a:off x="914400" y="1614388"/>
          <a:ext cx="7239000" cy="4754880"/>
        </p:xfrm>
        <a:graphic>
          <a:graphicData uri="http://schemas.openxmlformats.org/drawingml/2006/table">
            <a:tbl>
              <a:tblPr firstRow="1" bandRow="1">
                <a:tableStyleId>{17292A2E-F333-43FB-9621-5CBBE7FDCDCB}</a:tableStyleId>
              </a:tblPr>
              <a:tblGrid>
                <a:gridCol w="533400"/>
                <a:gridCol w="1524000"/>
                <a:gridCol w="2438400"/>
                <a:gridCol w="1828800"/>
                <a:gridCol w="914400"/>
              </a:tblGrid>
              <a:tr h="328246">
                <a:tc>
                  <a:txBody>
                    <a:bodyPr/>
                    <a:lstStyle/>
                    <a:p>
                      <a:r>
                        <a:rPr lang="en-US" dirty="0" smtClean="0"/>
                        <a:t>ID</a:t>
                      </a:r>
                      <a:endParaRPr lang="en-US" dirty="0"/>
                    </a:p>
                  </a:txBody>
                  <a:tcPr/>
                </a:tc>
                <a:tc>
                  <a:txBody>
                    <a:bodyPr/>
                    <a:lstStyle/>
                    <a:p>
                      <a:r>
                        <a:rPr lang="en-US" dirty="0" smtClean="0"/>
                        <a:t>Name</a:t>
                      </a:r>
                      <a:endParaRPr lang="en-US" dirty="0"/>
                    </a:p>
                  </a:txBody>
                  <a:tcPr/>
                </a:tc>
                <a:tc>
                  <a:txBody>
                    <a:bodyPr/>
                    <a:lstStyle/>
                    <a:p>
                      <a:r>
                        <a:rPr lang="en-US" dirty="0" smtClean="0"/>
                        <a:t>Affiliation</a:t>
                      </a:r>
                      <a:endParaRPr lang="en-US" dirty="0"/>
                    </a:p>
                  </a:txBody>
                  <a:tcPr/>
                </a:tc>
                <a:tc>
                  <a:txBody>
                    <a:bodyPr/>
                    <a:lstStyle/>
                    <a:p>
                      <a:r>
                        <a:rPr lang="en-US" dirty="0" smtClean="0"/>
                        <a:t>Co-authors</a:t>
                      </a:r>
                      <a:endParaRPr lang="en-US" dirty="0"/>
                    </a:p>
                  </a:txBody>
                  <a:tcPr/>
                </a:tc>
                <a:tc>
                  <a:txBody>
                    <a:bodyPr/>
                    <a:lstStyle/>
                    <a:p>
                      <a:r>
                        <a:rPr lang="en-US" dirty="0" smtClean="0"/>
                        <a:t>Year</a:t>
                      </a:r>
                      <a:endParaRPr lang="en-US" dirty="0"/>
                    </a:p>
                  </a:txBody>
                  <a:tcPr/>
                </a:tc>
              </a:tr>
              <a:tr h="328246">
                <a:tc>
                  <a:txBody>
                    <a:bodyPr/>
                    <a:lstStyle/>
                    <a:p>
                      <a:r>
                        <a:rPr lang="en-US" dirty="0" smtClean="0"/>
                        <a:t>r1</a:t>
                      </a:r>
                      <a:endParaRPr lang="en-US" dirty="0"/>
                    </a:p>
                  </a:txBody>
                  <a:tcPr/>
                </a:tc>
                <a:tc>
                  <a:txBody>
                    <a:bodyPr/>
                    <a:lstStyle/>
                    <a:p>
                      <a:r>
                        <a:rPr lang="en-US" dirty="0" smtClean="0"/>
                        <a:t>Xin</a:t>
                      </a:r>
                      <a:r>
                        <a:rPr lang="en-US" baseline="0" dirty="0" smtClean="0"/>
                        <a:t> Dong</a:t>
                      </a:r>
                      <a:endParaRPr lang="en-US" dirty="0"/>
                    </a:p>
                  </a:txBody>
                  <a:tcPr/>
                </a:tc>
                <a:tc>
                  <a:txBody>
                    <a:bodyPr/>
                    <a:lstStyle/>
                    <a:p>
                      <a:r>
                        <a:rPr lang="en-US" dirty="0" smtClean="0"/>
                        <a:t>R. Polytechnic Institute</a:t>
                      </a:r>
                      <a:endParaRPr lang="en-US" dirty="0"/>
                    </a:p>
                  </a:txBody>
                  <a:tcPr/>
                </a:tc>
                <a:tc>
                  <a:txBody>
                    <a:bodyPr/>
                    <a:lstStyle/>
                    <a:p>
                      <a:r>
                        <a:rPr lang="en-US" dirty="0" err="1" smtClean="0"/>
                        <a:t>Wozny</a:t>
                      </a:r>
                      <a:endParaRPr lang="en-US" dirty="0"/>
                    </a:p>
                  </a:txBody>
                  <a:tcPr/>
                </a:tc>
                <a:tc>
                  <a:txBody>
                    <a:bodyPr/>
                    <a:lstStyle/>
                    <a:p>
                      <a:r>
                        <a:rPr lang="en-US" dirty="0" smtClean="0"/>
                        <a:t>1991</a:t>
                      </a:r>
                      <a:endParaRPr lang="en-US" dirty="0"/>
                    </a:p>
                  </a:txBody>
                  <a:tcPr/>
                </a:tc>
              </a:tr>
              <a:tr h="328246">
                <a:tc>
                  <a:txBody>
                    <a:bodyPr/>
                    <a:lstStyle/>
                    <a:p>
                      <a:r>
                        <a:rPr lang="en-US" dirty="0" smtClean="0">
                          <a:solidFill>
                            <a:srgbClr val="C00000"/>
                          </a:solidFill>
                        </a:rPr>
                        <a:t>r2</a:t>
                      </a:r>
                      <a:endParaRPr lang="en-US" dirty="0">
                        <a:solidFill>
                          <a:srgbClr val="C00000"/>
                        </a:solidFill>
                      </a:endParaRPr>
                    </a:p>
                  </a:txBody>
                  <a:tcPr/>
                </a:tc>
                <a:tc>
                  <a:txBody>
                    <a:bodyPr/>
                    <a:lstStyle/>
                    <a:p>
                      <a:r>
                        <a:rPr lang="en-US" dirty="0" smtClean="0">
                          <a:solidFill>
                            <a:srgbClr val="C00000"/>
                          </a:solidFill>
                        </a:rPr>
                        <a:t>Xin Dong</a:t>
                      </a:r>
                      <a:endParaRPr lang="en-US" dirty="0">
                        <a:solidFill>
                          <a:srgbClr val="C00000"/>
                        </a:solidFill>
                      </a:endParaRPr>
                    </a:p>
                  </a:txBody>
                  <a:tcPr/>
                </a:tc>
                <a:tc>
                  <a:txBody>
                    <a:bodyPr/>
                    <a:lstStyle/>
                    <a:p>
                      <a:r>
                        <a:rPr lang="en-US" dirty="0" smtClean="0">
                          <a:solidFill>
                            <a:srgbClr val="C00000"/>
                          </a:solidFill>
                        </a:rPr>
                        <a:t>University of Washington</a:t>
                      </a:r>
                      <a:endParaRPr lang="en-US" dirty="0">
                        <a:solidFill>
                          <a:srgbClr val="C00000"/>
                        </a:solidFill>
                      </a:endParaRPr>
                    </a:p>
                  </a:txBody>
                  <a:tcPr/>
                </a:tc>
                <a:tc>
                  <a:txBody>
                    <a:bodyPr/>
                    <a:lstStyle/>
                    <a:p>
                      <a:r>
                        <a:rPr lang="en-US" dirty="0" smtClean="0">
                          <a:solidFill>
                            <a:srgbClr val="C00000"/>
                          </a:solidFill>
                        </a:rPr>
                        <a:t>Halevy, </a:t>
                      </a:r>
                      <a:r>
                        <a:rPr lang="en-US" dirty="0" err="1" smtClean="0">
                          <a:solidFill>
                            <a:srgbClr val="C00000"/>
                          </a:solidFill>
                        </a:rPr>
                        <a:t>Tatarinov</a:t>
                      </a:r>
                      <a:endParaRPr lang="en-US" dirty="0">
                        <a:solidFill>
                          <a:srgbClr val="C00000"/>
                        </a:solidFill>
                      </a:endParaRPr>
                    </a:p>
                  </a:txBody>
                  <a:tcPr/>
                </a:tc>
                <a:tc>
                  <a:txBody>
                    <a:bodyPr/>
                    <a:lstStyle/>
                    <a:p>
                      <a:r>
                        <a:rPr lang="en-US" dirty="0" smtClean="0">
                          <a:solidFill>
                            <a:srgbClr val="C00000"/>
                          </a:solidFill>
                        </a:rPr>
                        <a:t>2004</a:t>
                      </a:r>
                      <a:endParaRPr lang="en-US" dirty="0">
                        <a:solidFill>
                          <a:srgbClr val="C00000"/>
                        </a:solidFill>
                      </a:endParaRPr>
                    </a:p>
                  </a:txBody>
                  <a:tcPr/>
                </a:tc>
              </a:tr>
              <a:tr h="328246">
                <a:tc>
                  <a:txBody>
                    <a:bodyPr/>
                    <a:lstStyle/>
                    <a:p>
                      <a:r>
                        <a:rPr lang="en-US" dirty="0" smtClean="0">
                          <a:solidFill>
                            <a:srgbClr val="0070C0"/>
                          </a:solidFill>
                        </a:rPr>
                        <a:t>r7</a:t>
                      </a:r>
                      <a:endParaRPr lang="en-US" dirty="0">
                        <a:solidFill>
                          <a:srgbClr val="0070C0"/>
                        </a:solidFill>
                      </a:endParaRPr>
                    </a:p>
                  </a:txBody>
                  <a:tcPr/>
                </a:tc>
                <a:tc>
                  <a:txBody>
                    <a:bodyPr/>
                    <a:lstStyle/>
                    <a:p>
                      <a:r>
                        <a:rPr lang="en-US" dirty="0" smtClean="0">
                          <a:solidFill>
                            <a:srgbClr val="0070C0"/>
                          </a:solidFill>
                        </a:rPr>
                        <a:t>Dong Xin</a:t>
                      </a:r>
                      <a:r>
                        <a:rPr lang="en-US" baseline="0" dirty="0" smtClean="0">
                          <a:solidFill>
                            <a:srgbClr val="0070C0"/>
                          </a:solidFill>
                        </a:rPr>
                        <a:t> </a:t>
                      </a:r>
                      <a:endParaRPr lang="en-US" dirty="0">
                        <a:solidFill>
                          <a:srgbClr val="0070C0"/>
                        </a:solidFill>
                      </a:endParaRPr>
                    </a:p>
                  </a:txBody>
                  <a:tcPr/>
                </a:tc>
                <a:tc>
                  <a:txBody>
                    <a:bodyPr/>
                    <a:lstStyle/>
                    <a:p>
                      <a:r>
                        <a:rPr lang="en-US" dirty="0" smtClean="0">
                          <a:solidFill>
                            <a:srgbClr val="0070C0"/>
                          </a:solidFill>
                        </a:rPr>
                        <a:t>University of Illinois</a:t>
                      </a:r>
                      <a:endParaRPr lang="en-US" dirty="0">
                        <a:solidFill>
                          <a:srgbClr val="0070C0"/>
                        </a:solidFill>
                      </a:endParaRPr>
                    </a:p>
                  </a:txBody>
                  <a:tcPr/>
                </a:tc>
                <a:tc>
                  <a:txBody>
                    <a:bodyPr/>
                    <a:lstStyle/>
                    <a:p>
                      <a:r>
                        <a:rPr lang="en-US" dirty="0" smtClean="0">
                          <a:solidFill>
                            <a:srgbClr val="0070C0"/>
                          </a:solidFill>
                        </a:rPr>
                        <a:t>Han, </a:t>
                      </a:r>
                      <a:r>
                        <a:rPr lang="en-US" dirty="0" err="1" smtClean="0">
                          <a:solidFill>
                            <a:srgbClr val="0070C0"/>
                          </a:solidFill>
                        </a:rPr>
                        <a:t>Wah</a:t>
                      </a:r>
                      <a:endParaRPr lang="en-US" dirty="0">
                        <a:solidFill>
                          <a:srgbClr val="0070C0"/>
                        </a:solidFill>
                      </a:endParaRPr>
                    </a:p>
                  </a:txBody>
                  <a:tcPr/>
                </a:tc>
                <a:tc>
                  <a:txBody>
                    <a:bodyPr/>
                    <a:lstStyle/>
                    <a:p>
                      <a:r>
                        <a:rPr lang="en-US" dirty="0" smtClean="0">
                          <a:solidFill>
                            <a:srgbClr val="0070C0"/>
                          </a:solidFill>
                        </a:rPr>
                        <a:t>2004</a:t>
                      </a:r>
                      <a:endParaRPr lang="en-US" dirty="0">
                        <a:solidFill>
                          <a:srgbClr val="0070C0"/>
                        </a:solidFill>
                      </a:endParaRPr>
                    </a:p>
                  </a:txBody>
                  <a:tcPr/>
                </a:tc>
              </a:tr>
              <a:tr h="328246">
                <a:tc>
                  <a:txBody>
                    <a:bodyPr/>
                    <a:lstStyle/>
                    <a:p>
                      <a:r>
                        <a:rPr lang="en-US" dirty="0" smtClean="0">
                          <a:solidFill>
                            <a:srgbClr val="C00000"/>
                          </a:solidFill>
                        </a:rPr>
                        <a:t>r3</a:t>
                      </a:r>
                      <a:endParaRPr lang="en-US" dirty="0">
                        <a:solidFill>
                          <a:srgbClr val="C00000"/>
                        </a:solidFill>
                      </a:endParaRPr>
                    </a:p>
                  </a:txBody>
                  <a:tcPr/>
                </a:tc>
                <a:tc>
                  <a:txBody>
                    <a:bodyPr/>
                    <a:lstStyle/>
                    <a:p>
                      <a:r>
                        <a:rPr lang="en-US" dirty="0" smtClean="0">
                          <a:solidFill>
                            <a:srgbClr val="C00000"/>
                          </a:solidFill>
                        </a:rPr>
                        <a:t>Xin Dong</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C00000"/>
                          </a:solidFill>
                        </a:rPr>
                        <a:t>University of Washington</a:t>
                      </a:r>
                    </a:p>
                  </a:txBody>
                  <a:tcPr/>
                </a:tc>
                <a:tc>
                  <a:txBody>
                    <a:bodyPr/>
                    <a:lstStyle/>
                    <a:p>
                      <a:r>
                        <a:rPr lang="en-US" dirty="0" smtClean="0">
                          <a:solidFill>
                            <a:srgbClr val="C00000"/>
                          </a:solidFill>
                        </a:rPr>
                        <a:t>Halevy</a:t>
                      </a:r>
                      <a:endParaRPr lang="en-US" dirty="0">
                        <a:solidFill>
                          <a:srgbClr val="C00000"/>
                        </a:solidFill>
                      </a:endParaRPr>
                    </a:p>
                  </a:txBody>
                  <a:tcPr/>
                </a:tc>
                <a:tc>
                  <a:txBody>
                    <a:bodyPr/>
                    <a:lstStyle/>
                    <a:p>
                      <a:r>
                        <a:rPr lang="en-US" dirty="0" smtClean="0">
                          <a:solidFill>
                            <a:srgbClr val="C00000"/>
                          </a:solidFill>
                        </a:rPr>
                        <a:t>2005</a:t>
                      </a:r>
                      <a:endParaRPr lang="en-US" dirty="0">
                        <a:solidFill>
                          <a:srgbClr val="C00000"/>
                        </a:solidFill>
                      </a:endParaRPr>
                    </a:p>
                  </a:txBody>
                  <a:tcPr/>
                </a:tc>
              </a:tr>
              <a:tr h="328246">
                <a:tc>
                  <a:txBody>
                    <a:bodyPr/>
                    <a:lstStyle/>
                    <a:p>
                      <a:r>
                        <a:rPr lang="en-US" dirty="0" smtClean="0">
                          <a:solidFill>
                            <a:srgbClr val="C00000"/>
                          </a:solidFill>
                        </a:rPr>
                        <a:t>r4</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University of Washington</a:t>
                      </a:r>
                      <a:endParaRPr lang="en-US" dirty="0">
                        <a:solidFill>
                          <a:srgbClr val="C00000"/>
                        </a:solidFill>
                      </a:endParaRPr>
                    </a:p>
                  </a:txBody>
                  <a:tcPr/>
                </a:tc>
                <a:tc>
                  <a:txBody>
                    <a:bodyPr/>
                    <a:lstStyle/>
                    <a:p>
                      <a:r>
                        <a:rPr lang="en-US" dirty="0" smtClean="0">
                          <a:solidFill>
                            <a:srgbClr val="C00000"/>
                          </a:solidFill>
                        </a:rPr>
                        <a:t>Halevy, Yu</a:t>
                      </a:r>
                      <a:endParaRPr lang="en-US" dirty="0">
                        <a:solidFill>
                          <a:srgbClr val="C00000"/>
                        </a:solidFill>
                      </a:endParaRPr>
                    </a:p>
                  </a:txBody>
                  <a:tcPr/>
                </a:tc>
                <a:tc>
                  <a:txBody>
                    <a:bodyPr/>
                    <a:lstStyle/>
                    <a:p>
                      <a:r>
                        <a:rPr lang="en-US" dirty="0" smtClean="0">
                          <a:solidFill>
                            <a:srgbClr val="C00000"/>
                          </a:solidFill>
                        </a:rPr>
                        <a:t>2007</a:t>
                      </a:r>
                      <a:endParaRPr lang="en-US" dirty="0">
                        <a:solidFill>
                          <a:srgbClr val="C00000"/>
                        </a:solidFill>
                      </a:endParaRPr>
                    </a:p>
                  </a:txBody>
                  <a:tcPr/>
                </a:tc>
              </a:tr>
              <a:tr h="328246">
                <a:tc>
                  <a:txBody>
                    <a:bodyPr/>
                    <a:lstStyle/>
                    <a:p>
                      <a:r>
                        <a:rPr lang="en-US" dirty="0" smtClean="0">
                          <a:solidFill>
                            <a:srgbClr val="0070C0"/>
                          </a:solidFill>
                        </a:rPr>
                        <a:t>r8</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University of Illinois</a:t>
                      </a:r>
                    </a:p>
                  </a:txBody>
                  <a:tcPr/>
                </a:tc>
                <a:tc>
                  <a:txBody>
                    <a:bodyPr/>
                    <a:lstStyle/>
                    <a:p>
                      <a:r>
                        <a:rPr lang="en-US" dirty="0" err="1" smtClean="0">
                          <a:solidFill>
                            <a:srgbClr val="0070C0"/>
                          </a:solidFill>
                        </a:rPr>
                        <a:t>Wah</a:t>
                      </a:r>
                      <a:endParaRPr lang="en-US" dirty="0">
                        <a:solidFill>
                          <a:srgbClr val="0070C0"/>
                        </a:solidFill>
                      </a:endParaRPr>
                    </a:p>
                  </a:txBody>
                  <a:tcPr/>
                </a:tc>
                <a:tc>
                  <a:txBody>
                    <a:bodyPr/>
                    <a:lstStyle/>
                    <a:p>
                      <a:r>
                        <a:rPr lang="en-US" dirty="0" smtClean="0">
                          <a:solidFill>
                            <a:srgbClr val="0070C0"/>
                          </a:solidFill>
                        </a:rPr>
                        <a:t>2007</a:t>
                      </a:r>
                      <a:endParaRPr lang="en-US" dirty="0">
                        <a:solidFill>
                          <a:srgbClr val="0070C0"/>
                        </a:solidFill>
                      </a:endParaRPr>
                    </a:p>
                  </a:txBody>
                  <a:tcPr/>
                </a:tc>
              </a:tr>
              <a:tr h="328246">
                <a:tc>
                  <a:txBody>
                    <a:bodyPr/>
                    <a:lstStyle/>
                    <a:p>
                      <a:r>
                        <a:rPr lang="en-US" dirty="0" smtClean="0">
                          <a:solidFill>
                            <a:srgbClr val="0070C0"/>
                          </a:solidFill>
                        </a:rPr>
                        <a:t>r9</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r>
                        <a:rPr lang="en-US" dirty="0" smtClean="0">
                          <a:solidFill>
                            <a:srgbClr val="0070C0"/>
                          </a:solidFill>
                        </a:rPr>
                        <a:t>Microsoft Research</a:t>
                      </a:r>
                      <a:endParaRPr lang="en-US" dirty="0">
                        <a:solidFill>
                          <a:srgbClr val="0070C0"/>
                        </a:solidFill>
                      </a:endParaRPr>
                    </a:p>
                  </a:txBody>
                  <a:tcPr/>
                </a:tc>
                <a:tc>
                  <a:txBody>
                    <a:bodyPr/>
                    <a:lstStyle/>
                    <a:p>
                      <a:r>
                        <a:rPr lang="en-US" dirty="0" smtClean="0">
                          <a:solidFill>
                            <a:srgbClr val="0070C0"/>
                          </a:solidFill>
                        </a:rPr>
                        <a:t>Wu, Han</a:t>
                      </a:r>
                      <a:endParaRPr lang="en-US" dirty="0">
                        <a:solidFill>
                          <a:srgbClr val="0070C0"/>
                        </a:solidFill>
                      </a:endParaRPr>
                    </a:p>
                  </a:txBody>
                  <a:tcPr/>
                </a:tc>
                <a:tc>
                  <a:txBody>
                    <a:bodyPr/>
                    <a:lstStyle/>
                    <a:p>
                      <a:r>
                        <a:rPr lang="en-US" dirty="0" smtClean="0">
                          <a:solidFill>
                            <a:srgbClr val="0070C0"/>
                          </a:solidFill>
                        </a:rPr>
                        <a:t>2008</a:t>
                      </a:r>
                      <a:endParaRPr lang="en-US" dirty="0">
                        <a:solidFill>
                          <a:srgbClr val="0070C0"/>
                        </a:solidFill>
                      </a:endParaRPr>
                    </a:p>
                  </a:txBody>
                  <a:tcPr/>
                </a:tc>
              </a:tr>
              <a:tr h="328246">
                <a:tc>
                  <a:txBody>
                    <a:bodyPr/>
                    <a:lstStyle/>
                    <a:p>
                      <a:r>
                        <a:rPr lang="en-US" dirty="0" smtClean="0">
                          <a:solidFill>
                            <a:srgbClr val="0070C0"/>
                          </a:solidFill>
                        </a:rPr>
                        <a:t>r10</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University of Illinois</a:t>
                      </a:r>
                    </a:p>
                  </a:txBody>
                  <a:tcPr/>
                </a:tc>
                <a:tc>
                  <a:txBody>
                    <a:bodyPr/>
                    <a:lstStyle/>
                    <a:p>
                      <a:r>
                        <a:rPr lang="en-US" dirty="0" smtClean="0">
                          <a:solidFill>
                            <a:srgbClr val="0070C0"/>
                          </a:solidFill>
                        </a:rPr>
                        <a:t>Ling, He</a:t>
                      </a:r>
                      <a:endParaRPr lang="en-US" dirty="0">
                        <a:solidFill>
                          <a:srgbClr val="0070C0"/>
                        </a:solidFill>
                      </a:endParaRPr>
                    </a:p>
                  </a:txBody>
                  <a:tcPr/>
                </a:tc>
                <a:tc>
                  <a:txBody>
                    <a:bodyPr/>
                    <a:lstStyle/>
                    <a:p>
                      <a:r>
                        <a:rPr lang="en-US" dirty="0" smtClean="0">
                          <a:solidFill>
                            <a:srgbClr val="0070C0"/>
                          </a:solidFill>
                        </a:rPr>
                        <a:t>2009</a:t>
                      </a:r>
                      <a:endParaRPr lang="en-US" dirty="0">
                        <a:solidFill>
                          <a:srgbClr val="0070C0"/>
                        </a:solidFill>
                      </a:endParaRPr>
                    </a:p>
                  </a:txBody>
                  <a:tcPr/>
                </a:tc>
              </a:tr>
              <a:tr h="328246">
                <a:tc>
                  <a:txBody>
                    <a:bodyPr/>
                    <a:lstStyle/>
                    <a:p>
                      <a:r>
                        <a:rPr lang="en-US" dirty="0" smtClean="0">
                          <a:solidFill>
                            <a:srgbClr val="0070C0"/>
                          </a:solidFill>
                        </a:rPr>
                        <a:t>r11</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r>
                        <a:rPr lang="en-US" dirty="0" smtClean="0">
                          <a:solidFill>
                            <a:srgbClr val="0070C0"/>
                          </a:solidFill>
                        </a:rPr>
                        <a:t>Microsoft Research</a:t>
                      </a:r>
                      <a:endParaRPr lang="en-US" dirty="0">
                        <a:solidFill>
                          <a:srgbClr val="0070C0"/>
                        </a:solidFill>
                      </a:endParaRPr>
                    </a:p>
                  </a:txBody>
                  <a:tcPr/>
                </a:tc>
                <a:tc>
                  <a:txBody>
                    <a:bodyPr/>
                    <a:lstStyle/>
                    <a:p>
                      <a:r>
                        <a:rPr lang="en-US" dirty="0" err="1" smtClean="0">
                          <a:solidFill>
                            <a:srgbClr val="0070C0"/>
                          </a:solidFill>
                        </a:rPr>
                        <a:t>Chaudhuri</a:t>
                      </a:r>
                      <a:r>
                        <a:rPr lang="en-US" dirty="0" smtClean="0">
                          <a:solidFill>
                            <a:srgbClr val="0070C0"/>
                          </a:solidFill>
                        </a:rPr>
                        <a:t>, </a:t>
                      </a:r>
                      <a:r>
                        <a:rPr lang="en-US" dirty="0" err="1" smtClean="0">
                          <a:solidFill>
                            <a:srgbClr val="0070C0"/>
                          </a:solidFill>
                        </a:rPr>
                        <a:t>Ganti</a:t>
                      </a:r>
                      <a:endParaRPr lang="en-US" dirty="0">
                        <a:solidFill>
                          <a:srgbClr val="0070C0"/>
                        </a:solidFill>
                      </a:endParaRPr>
                    </a:p>
                  </a:txBody>
                  <a:tcPr/>
                </a:tc>
                <a:tc>
                  <a:txBody>
                    <a:bodyPr/>
                    <a:lstStyle/>
                    <a:p>
                      <a:r>
                        <a:rPr lang="en-US" dirty="0" smtClean="0">
                          <a:solidFill>
                            <a:srgbClr val="0070C0"/>
                          </a:solidFill>
                        </a:rPr>
                        <a:t>2009</a:t>
                      </a:r>
                      <a:endParaRPr lang="en-US" dirty="0">
                        <a:solidFill>
                          <a:srgbClr val="0070C0"/>
                        </a:solidFill>
                      </a:endParaRPr>
                    </a:p>
                  </a:txBody>
                  <a:tcPr/>
                </a:tc>
              </a:tr>
              <a:tr h="328246">
                <a:tc>
                  <a:txBody>
                    <a:bodyPr/>
                    <a:lstStyle/>
                    <a:p>
                      <a:r>
                        <a:rPr lang="en-US" dirty="0" smtClean="0">
                          <a:solidFill>
                            <a:srgbClr val="C00000"/>
                          </a:solidFill>
                        </a:rPr>
                        <a:t>r5</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AT&amp;T Labs-Research</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C00000"/>
                          </a:solidFill>
                        </a:rPr>
                        <a:t>Das </a:t>
                      </a:r>
                      <a:r>
                        <a:rPr lang="en-US" dirty="0" err="1" smtClean="0">
                          <a:solidFill>
                            <a:srgbClr val="C00000"/>
                          </a:solidFill>
                        </a:rPr>
                        <a:t>Sarma</a:t>
                      </a:r>
                      <a:r>
                        <a:rPr lang="en-US" dirty="0" smtClean="0">
                          <a:solidFill>
                            <a:srgbClr val="C00000"/>
                          </a:solidFill>
                        </a:rPr>
                        <a:t>, Halevy</a:t>
                      </a:r>
                    </a:p>
                  </a:txBody>
                  <a:tcPr/>
                </a:tc>
                <a:tc>
                  <a:txBody>
                    <a:bodyPr/>
                    <a:lstStyle/>
                    <a:p>
                      <a:r>
                        <a:rPr lang="en-US" dirty="0" smtClean="0">
                          <a:solidFill>
                            <a:srgbClr val="C00000"/>
                          </a:solidFill>
                        </a:rPr>
                        <a:t>2009</a:t>
                      </a:r>
                      <a:endParaRPr lang="en-US" dirty="0">
                        <a:solidFill>
                          <a:srgbClr val="C00000"/>
                        </a:solidFill>
                      </a:endParaRPr>
                    </a:p>
                  </a:txBody>
                  <a:tcPr/>
                </a:tc>
              </a:tr>
              <a:tr h="328246">
                <a:tc>
                  <a:txBody>
                    <a:bodyPr/>
                    <a:lstStyle/>
                    <a:p>
                      <a:r>
                        <a:rPr lang="en-US" dirty="0" smtClean="0">
                          <a:solidFill>
                            <a:srgbClr val="C00000"/>
                          </a:solidFill>
                        </a:rPr>
                        <a:t>r6</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AT&amp;T Labs-Research</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solidFill>
                            <a:srgbClr val="C00000"/>
                          </a:solidFill>
                        </a:rPr>
                        <a:t>Naumann</a:t>
                      </a:r>
                      <a:endParaRPr lang="en-US" dirty="0">
                        <a:solidFill>
                          <a:srgbClr val="C00000"/>
                        </a:solidFill>
                      </a:endParaRPr>
                    </a:p>
                  </a:txBody>
                  <a:tcPr/>
                </a:tc>
                <a:tc>
                  <a:txBody>
                    <a:bodyPr/>
                    <a:lstStyle/>
                    <a:p>
                      <a:r>
                        <a:rPr lang="en-US" dirty="0" smtClean="0">
                          <a:solidFill>
                            <a:srgbClr val="C00000"/>
                          </a:solidFill>
                        </a:rPr>
                        <a:t>2010</a:t>
                      </a:r>
                      <a:endParaRPr lang="en-US" dirty="0">
                        <a:solidFill>
                          <a:srgbClr val="C00000"/>
                        </a:solidFill>
                      </a:endParaRPr>
                    </a:p>
                  </a:txBody>
                  <a:tcPr/>
                </a:tc>
              </a:tr>
              <a:tr h="328246">
                <a:tc>
                  <a:txBody>
                    <a:bodyPr/>
                    <a:lstStyle/>
                    <a:p>
                      <a:r>
                        <a:rPr lang="en-US" dirty="0" smtClean="0">
                          <a:solidFill>
                            <a:srgbClr val="0070C0"/>
                          </a:solidFill>
                        </a:rPr>
                        <a:t>r12</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r>
                        <a:rPr lang="en-US" dirty="0" smtClean="0">
                          <a:solidFill>
                            <a:srgbClr val="0070C0"/>
                          </a:solidFill>
                        </a:rPr>
                        <a:t>Microsoft Research</a:t>
                      </a:r>
                      <a:endParaRPr lang="en-US" dirty="0">
                        <a:solidFill>
                          <a:srgbClr val="0070C0"/>
                        </a:solidFill>
                      </a:endParaRPr>
                    </a:p>
                  </a:txBody>
                  <a:tcPr/>
                </a:tc>
                <a:tc>
                  <a:txBody>
                    <a:bodyPr/>
                    <a:lstStyle/>
                    <a:p>
                      <a:r>
                        <a:rPr lang="en-US" dirty="0" smtClean="0">
                          <a:solidFill>
                            <a:srgbClr val="0070C0"/>
                          </a:solidFill>
                        </a:rPr>
                        <a:t>He</a:t>
                      </a:r>
                      <a:endParaRPr lang="en-US" dirty="0">
                        <a:solidFill>
                          <a:srgbClr val="0070C0"/>
                        </a:solidFill>
                      </a:endParaRPr>
                    </a:p>
                  </a:txBody>
                  <a:tcPr/>
                </a:tc>
                <a:tc>
                  <a:txBody>
                    <a:bodyPr/>
                    <a:lstStyle/>
                    <a:p>
                      <a:r>
                        <a:rPr lang="en-US" dirty="0" smtClean="0">
                          <a:solidFill>
                            <a:srgbClr val="0070C0"/>
                          </a:solidFill>
                        </a:rPr>
                        <a:t>2011</a:t>
                      </a:r>
                      <a:endParaRPr lang="en-US" dirty="0">
                        <a:solidFill>
                          <a:srgbClr val="0070C0"/>
                        </a:solidFill>
                      </a:endParaRPr>
                    </a:p>
                  </a:txBody>
                  <a:tcPr/>
                </a:tc>
              </a:tr>
            </a:tbl>
          </a:graphicData>
        </a:graphic>
      </p:graphicFrame>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Applying Decay </a:t>
            </a:r>
            <a:endParaRPr lang="en-US" dirty="0">
              <a:effectLst>
                <a:outerShdw blurRad="38100" dist="38100" dir="2700000" algn="tl">
                  <a:srgbClr val="000000">
                    <a:alpha val="43137"/>
                  </a:srgbClr>
                </a:outerShdw>
              </a:effectLst>
              <a:latin typeface="Corbel" pitchFamily="34" charset="0"/>
            </a:endParaRPr>
          </a:p>
        </p:txBody>
      </p:sp>
      <p:sp>
        <p:nvSpPr>
          <p:cNvPr id="5" name="Rounded Rectangle 4"/>
          <p:cNvSpPr/>
          <p:nvPr/>
        </p:nvSpPr>
        <p:spPr>
          <a:xfrm>
            <a:off x="914400" y="2346434"/>
            <a:ext cx="7391400" cy="381000"/>
          </a:xfrm>
          <a:prstGeom prst="roundRect">
            <a:avLst/>
          </a:prstGeom>
          <a:noFill/>
          <a:ln w="38100">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914400" y="1981200"/>
            <a:ext cx="7239000" cy="4419600"/>
          </a:xfrm>
          <a:prstGeom prst="roundRect">
            <a:avLst/>
          </a:prstGeom>
          <a:noFill/>
          <a:ln w="381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914400" y="2971800"/>
            <a:ext cx="76200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bg1"/>
                </a:solidFill>
                <a:latin typeface="Corbel" pitchFamily="34" charset="0"/>
                <a:sym typeface="Wingdings" pitchFamily="2" charset="2"/>
              </a:rPr>
              <a:t></a:t>
            </a:r>
            <a:r>
              <a:rPr lang="en-US" sz="2800" b="1" dirty="0" smtClean="0">
                <a:solidFill>
                  <a:schemeClr val="bg1"/>
                </a:solidFill>
                <a:latin typeface="Corbel" pitchFamily="34" charset="0"/>
              </a:rPr>
              <a:t>All records are merged into the same cluster!!</a:t>
            </a:r>
            <a:endParaRPr lang="en-US" sz="2800" b="1" dirty="0">
              <a:solidFill>
                <a:schemeClr val="bg1"/>
              </a:solidFill>
              <a:latin typeface="Corbel" pitchFamily="34" charset="0"/>
            </a:endParaRPr>
          </a:p>
        </p:txBody>
      </p:sp>
      <p:sp>
        <p:nvSpPr>
          <p:cNvPr id="14" name="Rounded Rectangle 13"/>
          <p:cNvSpPr/>
          <p:nvPr/>
        </p:nvSpPr>
        <p:spPr>
          <a:xfrm>
            <a:off x="914400" y="4114800"/>
            <a:ext cx="76200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Corbel" pitchFamily="34" charset="0"/>
                <a:sym typeface="Wingdings" pitchFamily="2" charset="2"/>
              </a:rPr>
              <a:t> Able to detect changes!</a:t>
            </a:r>
            <a:endParaRPr lang="en-US" sz="2800" b="1" dirty="0">
              <a:latin typeface="Corbel" pitchFamily="34" charset="0"/>
            </a:endParaRPr>
          </a:p>
        </p:txBody>
      </p:sp>
      <p:sp>
        <p:nvSpPr>
          <p:cNvPr id="9" name="Rounded Rectangle 8"/>
          <p:cNvSpPr/>
          <p:nvPr/>
        </p:nvSpPr>
        <p:spPr>
          <a:xfrm>
            <a:off x="914400" y="5257800"/>
            <a:ext cx="7391400" cy="381000"/>
          </a:xfrm>
          <a:prstGeom prst="roundRect">
            <a:avLst/>
          </a:prstGeom>
          <a:noFill/>
          <a:ln w="38100">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5"/>
                                        </p:tgtEl>
                                      </p:cBhvr>
                                    </p:animEffect>
                                    <p:set>
                                      <p:cBhvr>
                                        <p:cTn id="15" dur="1" fill="hold">
                                          <p:stCondLst>
                                            <p:cond delay="499"/>
                                          </p:stCondLst>
                                        </p:cTn>
                                        <p:tgtEl>
                                          <p:spTgt spid="5"/>
                                        </p:tgtEl>
                                        <p:attrNameLst>
                                          <p:attrName>style.visibility</p:attrName>
                                        </p:attrNameLst>
                                      </p:cBhvr>
                                      <p:to>
                                        <p:strVal val="hidden"/>
                                      </p:to>
                                    </p:set>
                                  </p:childTnLst>
                                </p:cTn>
                              </p:par>
                              <p:par>
                                <p:cTn id="16" presetID="10" presetClass="exit" presetSubtype="0" fill="hold" nodeType="withEffect">
                                  <p:stCondLst>
                                    <p:cond delay="0"/>
                                  </p:stCondLst>
                                  <p:childTnLst>
                                    <p:animEffect transition="out" filter="fade">
                                      <p:cBhvr>
                                        <p:cTn id="17" dur="500"/>
                                        <p:tgtEl>
                                          <p:spTgt spid="14"/>
                                        </p:tgtEl>
                                      </p:cBhvr>
                                    </p:animEffect>
                                    <p:set>
                                      <p:cBhvr>
                                        <p:cTn id="18" dur="1" fill="hold">
                                          <p:stCondLst>
                                            <p:cond delay="499"/>
                                          </p:stCondLst>
                                        </p:cTn>
                                        <p:tgtEl>
                                          <p:spTgt spid="14"/>
                                        </p:tgtEl>
                                        <p:attrNameLst>
                                          <p:attrName>style.visibility</p:attrName>
                                        </p:attrNameLst>
                                      </p:cBhvr>
                                      <p:to>
                                        <p:strVal val="hidden"/>
                                      </p:to>
                                    </p:set>
                                  </p:childTnLst>
                                </p:cTn>
                              </p:par>
                              <p:par>
                                <p:cTn id="19" presetID="10" presetClass="exit" presetSubtype="0" fill="hold" nodeType="withEffect">
                                  <p:stCondLst>
                                    <p:cond delay="0"/>
                                  </p:stCondLst>
                                  <p:childTnLst>
                                    <p:animEffect transition="out" filter="fade">
                                      <p:cBhvr>
                                        <p:cTn id="20" dur="500"/>
                                        <p:tgtEl>
                                          <p:spTgt spid="9"/>
                                        </p:tgtEl>
                                      </p:cBhvr>
                                    </p:animEffect>
                                    <p:set>
                                      <p:cBhvr>
                                        <p:cTn id="21" dur="1" fill="hold">
                                          <p:stCondLst>
                                            <p:cond delay="499"/>
                                          </p:stCondLst>
                                        </p:cTn>
                                        <p:tgtEl>
                                          <p:spTgt spid="9"/>
                                        </p:tgtEl>
                                        <p:attrNameLst>
                                          <p:attrName>style.visibility</p:attrName>
                                        </p:attrNameLst>
                                      </p:cBhvr>
                                      <p:to>
                                        <p:strVal val="hidden"/>
                                      </p:to>
                                    </p:set>
                                  </p:childTnLst>
                                </p:cTn>
                              </p:par>
                              <p:par>
                                <p:cTn id="22" presetID="1"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7" grpId="0" animBg="1"/>
      <p:bldP spid="13" grpId="0" animBg="1"/>
      <p:bldP spid="14"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Outline</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a:noFill/>
        </p:spPr>
        <p:txBody>
          <a:bodyPr>
            <a:normAutofit/>
          </a:bodyPr>
          <a:lstStyle/>
          <a:p>
            <a:r>
              <a:rPr lang="en-US" sz="3200" dirty="0" smtClean="0">
                <a:solidFill>
                  <a:schemeClr val="bg1">
                    <a:lumMod val="75000"/>
                  </a:schemeClr>
                </a:solidFill>
                <a:latin typeface="Corbel" pitchFamily="34" charset="0"/>
              </a:rPr>
              <a:t>Motivation &amp; intuitions</a:t>
            </a:r>
          </a:p>
          <a:p>
            <a:r>
              <a:rPr lang="en-US" sz="3200" dirty="0" smtClean="0">
                <a:solidFill>
                  <a:schemeClr val="bg1">
                    <a:lumMod val="75000"/>
                  </a:schemeClr>
                </a:solidFill>
                <a:latin typeface="Corbel" pitchFamily="34" charset="0"/>
              </a:rPr>
              <a:t>Problem statement</a:t>
            </a:r>
          </a:p>
          <a:p>
            <a:r>
              <a:rPr lang="en-US" sz="3200" dirty="0" smtClean="0">
                <a:solidFill>
                  <a:schemeClr val="bg1">
                    <a:lumMod val="75000"/>
                  </a:schemeClr>
                </a:solidFill>
                <a:latin typeface="Corbel" pitchFamily="34" charset="0"/>
              </a:rPr>
              <a:t>Solution </a:t>
            </a:r>
          </a:p>
          <a:p>
            <a:pPr lvl="1"/>
            <a:r>
              <a:rPr lang="en-US" sz="3200" dirty="0" smtClean="0">
                <a:solidFill>
                  <a:schemeClr val="bg1">
                    <a:lumMod val="75000"/>
                  </a:schemeClr>
                </a:solidFill>
                <a:latin typeface="Corbel" pitchFamily="34" charset="0"/>
              </a:rPr>
              <a:t>Decay</a:t>
            </a:r>
          </a:p>
          <a:p>
            <a:pPr lvl="1"/>
            <a:r>
              <a:rPr lang="en-US" sz="3200" dirty="0" smtClean="0">
                <a:latin typeface="Corbel" pitchFamily="34" charset="0"/>
              </a:rPr>
              <a:t>Temporal clustering</a:t>
            </a:r>
          </a:p>
          <a:p>
            <a:r>
              <a:rPr lang="en-US" sz="3200" dirty="0" smtClean="0">
                <a:latin typeface="Corbel" pitchFamily="34" charset="0"/>
              </a:rPr>
              <a:t>Experimental evaluation </a:t>
            </a:r>
          </a:p>
          <a:p>
            <a:r>
              <a:rPr lang="en-US" sz="3200" dirty="0" smtClean="0">
                <a:latin typeface="Corbel" pitchFamily="34" charset="0"/>
              </a:rPr>
              <a:t>Conclusions</a:t>
            </a:r>
          </a:p>
          <a:p>
            <a:pPr>
              <a:buNone/>
            </a:pPr>
            <a:endParaRPr lang="en-US" dirty="0" smtClean="0">
              <a:latin typeface="Corbe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Early Binding</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normAutofit lnSpcReduction="10000"/>
          </a:bodyPr>
          <a:lstStyle/>
          <a:p>
            <a:r>
              <a:rPr lang="en-US" sz="3600" dirty="0" smtClean="0">
                <a:latin typeface="Corbel" pitchFamily="34" charset="0"/>
              </a:rPr>
              <a:t>Compare a new record with existing clusters</a:t>
            </a:r>
            <a:endParaRPr lang="en-US" sz="3600" u="sng" dirty="0" smtClean="0">
              <a:latin typeface="Corbel" pitchFamily="34" charset="0"/>
            </a:endParaRPr>
          </a:p>
          <a:p>
            <a:endParaRPr lang="en-US" sz="3600" dirty="0" smtClean="0">
              <a:latin typeface="Corbel" pitchFamily="34" charset="0"/>
            </a:endParaRPr>
          </a:p>
          <a:p>
            <a:r>
              <a:rPr lang="en-US" sz="3600" dirty="0" smtClean="0">
                <a:latin typeface="Corbel" pitchFamily="34" charset="0"/>
              </a:rPr>
              <a:t>Make </a:t>
            </a:r>
            <a:r>
              <a:rPr lang="en-US" sz="3600" u="sng" dirty="0" smtClean="0">
                <a:latin typeface="Corbel" pitchFamily="34" charset="0"/>
              </a:rPr>
              <a:t>eager merging decision </a:t>
            </a:r>
            <a:r>
              <a:rPr lang="en-US" sz="3600" dirty="0" smtClean="0">
                <a:latin typeface="Corbel" pitchFamily="34" charset="0"/>
              </a:rPr>
              <a:t>for each record</a:t>
            </a:r>
          </a:p>
          <a:p>
            <a:endParaRPr lang="en-US" sz="3600" dirty="0" smtClean="0">
              <a:latin typeface="Corbel" pitchFamily="34" charset="0"/>
            </a:endParaRPr>
          </a:p>
          <a:p>
            <a:r>
              <a:rPr lang="en-US" sz="3600" dirty="0" smtClean="0">
                <a:latin typeface="Corbel" pitchFamily="34" charset="0"/>
              </a:rPr>
              <a:t>Maintain the earliest/latest timestamp  for its </a:t>
            </a:r>
            <a:r>
              <a:rPr lang="en-US" sz="3600" u="sng" dirty="0" smtClean="0">
                <a:latin typeface="Corbel" pitchFamily="34" charset="0"/>
              </a:rPr>
              <a:t>last value</a:t>
            </a:r>
            <a:endParaRPr lang="en-US" sz="3600" dirty="0" smtClean="0">
              <a:latin typeface="Corbe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772400" cy="1143000"/>
          </a:xfrm>
        </p:spPr>
        <p:txBody>
          <a:bodyPr/>
          <a:lstStyle/>
          <a:p>
            <a:r>
              <a:rPr lang="en-US" dirty="0" smtClean="0">
                <a:effectLst>
                  <a:outerShdw blurRad="38100" dist="38100" dir="2700000" algn="tl">
                    <a:srgbClr val="000000">
                      <a:alpha val="43137"/>
                    </a:srgbClr>
                  </a:outerShdw>
                </a:effectLst>
                <a:latin typeface="Corbel" pitchFamily="34" charset="0"/>
              </a:rPr>
              <a:t>Early Binding</a:t>
            </a:r>
            <a:endParaRPr lang="en-US" dirty="0">
              <a:effectLst>
                <a:outerShdw blurRad="38100" dist="38100" dir="2700000" algn="tl">
                  <a:srgbClr val="000000">
                    <a:alpha val="43137"/>
                  </a:srgbClr>
                </a:outerShdw>
              </a:effectLst>
              <a:latin typeface="Corbel" pitchFamily="34" charset="0"/>
            </a:endParaRPr>
          </a:p>
        </p:txBody>
      </p:sp>
      <p:graphicFrame>
        <p:nvGraphicFramePr>
          <p:cNvPr id="4" name="Content Placeholder 3"/>
          <p:cNvGraphicFramePr>
            <a:graphicFrameLocks noGrp="1"/>
          </p:cNvGraphicFramePr>
          <p:nvPr>
            <p:ph sz="quarter" idx="1"/>
          </p:nvPr>
        </p:nvGraphicFramePr>
        <p:xfrm>
          <a:off x="990600" y="762000"/>
          <a:ext cx="7238999" cy="365760"/>
        </p:xfrm>
        <a:graphic>
          <a:graphicData uri="http://schemas.openxmlformats.org/drawingml/2006/table">
            <a:tbl>
              <a:tblPr firstRow="1" bandRow="1">
                <a:tableStyleId>{17292A2E-F333-43FB-9621-5CBBE7FDCDCB}</a:tableStyleId>
              </a:tblPr>
              <a:tblGrid>
                <a:gridCol w="473579"/>
                <a:gridCol w="1507621"/>
                <a:gridCol w="2010398"/>
                <a:gridCol w="1623701"/>
                <a:gridCol w="811850"/>
                <a:gridCol w="811850"/>
              </a:tblGrid>
              <a:tr h="328246">
                <a:tc>
                  <a:txBody>
                    <a:bodyPr/>
                    <a:lstStyle/>
                    <a:p>
                      <a:r>
                        <a:rPr lang="en-US" dirty="0" smtClean="0"/>
                        <a:t>ID</a:t>
                      </a:r>
                      <a:endParaRPr lang="en-US" dirty="0"/>
                    </a:p>
                  </a:txBody>
                  <a:tcPr/>
                </a:tc>
                <a:tc>
                  <a:txBody>
                    <a:bodyPr/>
                    <a:lstStyle/>
                    <a:p>
                      <a:r>
                        <a:rPr lang="en-US" dirty="0" smtClean="0"/>
                        <a:t>Name</a:t>
                      </a:r>
                      <a:endParaRPr lang="en-US" dirty="0"/>
                    </a:p>
                  </a:txBody>
                  <a:tcPr/>
                </a:tc>
                <a:tc>
                  <a:txBody>
                    <a:bodyPr/>
                    <a:lstStyle/>
                    <a:p>
                      <a:r>
                        <a:rPr lang="en-US" dirty="0" smtClean="0"/>
                        <a:t>Affiliation</a:t>
                      </a:r>
                      <a:endParaRPr lang="en-US" dirty="0"/>
                    </a:p>
                  </a:txBody>
                  <a:tcPr/>
                </a:tc>
                <a:tc>
                  <a:txBody>
                    <a:bodyPr/>
                    <a:lstStyle/>
                    <a:p>
                      <a:r>
                        <a:rPr lang="en-US" dirty="0" smtClean="0"/>
                        <a:t>Co-authors</a:t>
                      </a:r>
                      <a:endParaRPr lang="en-US" dirty="0"/>
                    </a:p>
                  </a:txBody>
                  <a:tcPr/>
                </a:tc>
                <a:tc>
                  <a:txBody>
                    <a:bodyPr/>
                    <a:lstStyle/>
                    <a:p>
                      <a:r>
                        <a:rPr lang="en-US" dirty="0" smtClean="0"/>
                        <a:t>From </a:t>
                      </a:r>
                      <a:endParaRPr lang="en-US" dirty="0"/>
                    </a:p>
                  </a:txBody>
                  <a:tcPr/>
                </a:tc>
                <a:tc>
                  <a:txBody>
                    <a:bodyPr/>
                    <a:lstStyle/>
                    <a:p>
                      <a:r>
                        <a:rPr lang="en-US" dirty="0" smtClean="0"/>
                        <a:t>To </a:t>
                      </a:r>
                      <a:endParaRPr lang="en-US" dirty="0"/>
                    </a:p>
                  </a:txBody>
                  <a:tcPr/>
                </a:tc>
              </a:tr>
            </a:tbl>
          </a:graphicData>
        </a:graphic>
      </p:graphicFrame>
      <p:graphicFrame>
        <p:nvGraphicFramePr>
          <p:cNvPr id="5" name="Content Placeholder 3"/>
          <p:cNvGraphicFramePr>
            <a:graphicFrameLocks/>
          </p:cNvGraphicFramePr>
          <p:nvPr/>
        </p:nvGraphicFramePr>
        <p:xfrm>
          <a:off x="990600" y="1508760"/>
          <a:ext cx="7238999" cy="365760"/>
        </p:xfrm>
        <a:graphic>
          <a:graphicData uri="http://schemas.openxmlformats.org/drawingml/2006/table">
            <a:tbl>
              <a:tblPr firstRow="1" bandRow="1">
                <a:tableStyleId>{BC89EF96-8CEA-46FF-86C4-4CE0E7609802}</a:tableStyleId>
              </a:tblPr>
              <a:tblGrid>
                <a:gridCol w="473579"/>
                <a:gridCol w="1507621"/>
                <a:gridCol w="2010398"/>
                <a:gridCol w="1623701"/>
                <a:gridCol w="811850"/>
                <a:gridCol w="811850"/>
              </a:tblGrid>
              <a:tr h="328246">
                <a:tc>
                  <a:txBody>
                    <a:bodyPr/>
                    <a:lstStyle/>
                    <a:p>
                      <a:pPr marL="0" algn="l" rtl="0" eaLnBrk="1" latinLnBrk="0" hangingPunct="1"/>
                      <a:r>
                        <a:rPr kumimoji="0" lang="en-US" b="0" kern="1200" dirty="0" smtClean="0">
                          <a:solidFill>
                            <a:srgbClr val="C00000"/>
                          </a:solidFill>
                        </a:rPr>
                        <a:t>r2</a:t>
                      </a:r>
                      <a:endParaRPr kumimoji="0" lang="en-US" b="0" kern="1200" dirty="0">
                        <a:solidFill>
                          <a:srgbClr val="C00000"/>
                        </a:solidFill>
                        <a:latin typeface="+mn-lt"/>
                        <a:ea typeface="+mn-ea"/>
                        <a:cs typeface="+mn-cs"/>
                      </a:endParaRPr>
                    </a:p>
                  </a:txBody>
                  <a:tcPr/>
                </a:tc>
                <a:tc>
                  <a:txBody>
                    <a:bodyPr/>
                    <a:lstStyle/>
                    <a:p>
                      <a:pPr marL="0" algn="l" rtl="0" eaLnBrk="1" latinLnBrk="0" hangingPunct="1"/>
                      <a:r>
                        <a:rPr kumimoji="0" lang="en-US" b="0" kern="1200" dirty="0" smtClean="0">
                          <a:solidFill>
                            <a:srgbClr val="C00000"/>
                          </a:solidFill>
                        </a:rPr>
                        <a:t>Xin Dong</a:t>
                      </a:r>
                      <a:endParaRPr kumimoji="0" lang="en-US" b="0" kern="1200" dirty="0">
                        <a:solidFill>
                          <a:srgbClr val="C00000"/>
                        </a:solidFill>
                        <a:latin typeface="+mn-lt"/>
                        <a:ea typeface="+mn-ea"/>
                        <a:cs typeface="+mn-cs"/>
                      </a:endParaRPr>
                    </a:p>
                  </a:txBody>
                  <a:tcPr/>
                </a:tc>
                <a:tc>
                  <a:txBody>
                    <a:bodyPr/>
                    <a:lstStyle/>
                    <a:p>
                      <a:pPr marL="0" algn="l" rtl="0" eaLnBrk="1" latinLnBrk="0" hangingPunct="1"/>
                      <a:r>
                        <a:rPr kumimoji="0" lang="en-US" b="0" kern="1200" dirty="0" smtClean="0">
                          <a:solidFill>
                            <a:srgbClr val="C00000"/>
                          </a:solidFill>
                        </a:rPr>
                        <a:t>Univ. of Washington</a:t>
                      </a:r>
                      <a:endParaRPr kumimoji="0" lang="en-US" b="0" kern="1200" dirty="0">
                        <a:solidFill>
                          <a:srgbClr val="C00000"/>
                        </a:solidFill>
                        <a:latin typeface="+mn-lt"/>
                        <a:ea typeface="+mn-ea"/>
                        <a:cs typeface="+mn-cs"/>
                      </a:endParaRPr>
                    </a:p>
                  </a:txBody>
                  <a:tcPr/>
                </a:tc>
                <a:tc>
                  <a:txBody>
                    <a:bodyPr/>
                    <a:lstStyle/>
                    <a:p>
                      <a:pPr marL="0" algn="l" rtl="0" eaLnBrk="1" latinLnBrk="0" hangingPunct="1"/>
                      <a:r>
                        <a:rPr kumimoji="0" lang="en-US" b="0" kern="1200" dirty="0" smtClean="0">
                          <a:solidFill>
                            <a:srgbClr val="C00000"/>
                          </a:solidFill>
                        </a:rPr>
                        <a:t>Halevy, </a:t>
                      </a:r>
                      <a:r>
                        <a:rPr kumimoji="0" lang="en-US" b="0" kern="1200" dirty="0" err="1" smtClean="0">
                          <a:solidFill>
                            <a:srgbClr val="C00000"/>
                          </a:solidFill>
                        </a:rPr>
                        <a:t>Tatarinov</a:t>
                      </a:r>
                      <a:endParaRPr kumimoji="0" lang="en-US" b="0" kern="1200" dirty="0">
                        <a:solidFill>
                          <a:srgbClr val="C00000"/>
                        </a:solidFill>
                        <a:latin typeface="+mn-lt"/>
                        <a:ea typeface="+mn-ea"/>
                        <a:cs typeface="+mn-cs"/>
                      </a:endParaRPr>
                    </a:p>
                  </a:txBody>
                  <a:tcPr/>
                </a:tc>
                <a:tc>
                  <a:txBody>
                    <a:bodyPr/>
                    <a:lstStyle/>
                    <a:p>
                      <a:pPr marL="0" algn="l" rtl="0" eaLnBrk="1" latinLnBrk="0" hangingPunct="1"/>
                      <a:r>
                        <a:rPr kumimoji="0" lang="en-US" b="0" kern="1200" dirty="0" smtClean="0">
                          <a:solidFill>
                            <a:srgbClr val="C00000"/>
                          </a:solidFill>
                        </a:rPr>
                        <a:t>2004</a:t>
                      </a:r>
                      <a:endParaRPr kumimoji="0" lang="en-US" b="0" kern="1200" dirty="0">
                        <a:solidFill>
                          <a:srgbClr val="C00000"/>
                        </a:solidFill>
                        <a:latin typeface="+mn-lt"/>
                        <a:ea typeface="+mn-ea"/>
                        <a:cs typeface="+mn-cs"/>
                      </a:endParaRPr>
                    </a:p>
                  </a:txBody>
                  <a:tcPr/>
                </a:tc>
                <a:tc>
                  <a:txBody>
                    <a:bodyPr/>
                    <a:lstStyle/>
                    <a:p>
                      <a:pPr marL="0" algn="l" rtl="0" eaLnBrk="1" latinLnBrk="0" hangingPunct="1"/>
                      <a:r>
                        <a:rPr kumimoji="0" lang="en-US" b="0" kern="1200" dirty="0" smtClean="0">
                          <a:solidFill>
                            <a:srgbClr val="C00000"/>
                          </a:solidFill>
                          <a:latin typeface="+mn-lt"/>
                          <a:ea typeface="+mn-ea"/>
                          <a:cs typeface="+mn-cs"/>
                        </a:rPr>
                        <a:t>2004</a:t>
                      </a:r>
                      <a:endParaRPr kumimoji="0" lang="en-US" b="0" kern="1200" dirty="0">
                        <a:solidFill>
                          <a:srgbClr val="C00000"/>
                        </a:solidFill>
                        <a:latin typeface="+mn-lt"/>
                        <a:ea typeface="+mn-ea"/>
                        <a:cs typeface="+mn-cs"/>
                      </a:endParaRPr>
                    </a:p>
                  </a:txBody>
                  <a:tcPr/>
                </a:tc>
              </a:tr>
            </a:tbl>
          </a:graphicData>
        </a:graphic>
      </p:graphicFrame>
      <p:graphicFrame>
        <p:nvGraphicFramePr>
          <p:cNvPr id="6" name="Content Placeholder 3"/>
          <p:cNvGraphicFramePr>
            <a:graphicFrameLocks/>
          </p:cNvGraphicFramePr>
          <p:nvPr/>
        </p:nvGraphicFramePr>
        <p:xfrm>
          <a:off x="990600" y="3124200"/>
          <a:ext cx="7238999" cy="365760"/>
        </p:xfrm>
        <a:graphic>
          <a:graphicData uri="http://schemas.openxmlformats.org/drawingml/2006/table">
            <a:tbl>
              <a:tblPr firstRow="1" bandRow="1">
                <a:tableStyleId>{17292A2E-F333-43FB-9621-5CBBE7FDCDCB}</a:tableStyleId>
              </a:tblPr>
              <a:tblGrid>
                <a:gridCol w="473579"/>
                <a:gridCol w="1050421"/>
                <a:gridCol w="2133600"/>
                <a:gridCol w="1957699"/>
                <a:gridCol w="811850"/>
                <a:gridCol w="811850"/>
              </a:tblGrid>
              <a:tr h="328246">
                <a:tc>
                  <a:txBody>
                    <a:bodyPr/>
                    <a:lstStyle/>
                    <a:p>
                      <a:r>
                        <a:rPr lang="en-US" dirty="0" smtClean="0"/>
                        <a:t>ID</a:t>
                      </a:r>
                      <a:endParaRPr lang="en-US" dirty="0"/>
                    </a:p>
                  </a:txBody>
                  <a:tcPr/>
                </a:tc>
                <a:tc>
                  <a:txBody>
                    <a:bodyPr/>
                    <a:lstStyle/>
                    <a:p>
                      <a:r>
                        <a:rPr lang="en-US" dirty="0" smtClean="0"/>
                        <a:t>Name</a:t>
                      </a:r>
                      <a:endParaRPr lang="en-US" dirty="0"/>
                    </a:p>
                  </a:txBody>
                  <a:tcPr/>
                </a:tc>
                <a:tc>
                  <a:txBody>
                    <a:bodyPr/>
                    <a:lstStyle/>
                    <a:p>
                      <a:r>
                        <a:rPr lang="en-US" dirty="0" smtClean="0"/>
                        <a:t>Affiliation</a:t>
                      </a:r>
                      <a:endParaRPr lang="en-US" dirty="0"/>
                    </a:p>
                  </a:txBody>
                  <a:tcPr/>
                </a:tc>
                <a:tc>
                  <a:txBody>
                    <a:bodyPr/>
                    <a:lstStyle/>
                    <a:p>
                      <a:r>
                        <a:rPr lang="en-US" dirty="0" smtClean="0"/>
                        <a:t>Co-authors</a:t>
                      </a:r>
                      <a:endParaRPr lang="en-US" dirty="0"/>
                    </a:p>
                  </a:txBody>
                  <a:tcPr/>
                </a:tc>
                <a:tc>
                  <a:txBody>
                    <a:bodyPr/>
                    <a:lstStyle/>
                    <a:p>
                      <a:r>
                        <a:rPr lang="en-US" dirty="0" smtClean="0"/>
                        <a:t>From</a:t>
                      </a:r>
                      <a:endParaRPr lang="en-US" dirty="0"/>
                    </a:p>
                  </a:txBody>
                  <a:tcPr/>
                </a:tc>
                <a:tc>
                  <a:txBody>
                    <a:bodyPr/>
                    <a:lstStyle/>
                    <a:p>
                      <a:r>
                        <a:rPr lang="en-US" dirty="0" smtClean="0"/>
                        <a:t>To </a:t>
                      </a:r>
                      <a:endParaRPr lang="en-US" dirty="0"/>
                    </a:p>
                  </a:txBody>
                  <a:tcPr/>
                </a:tc>
              </a:tr>
            </a:tbl>
          </a:graphicData>
        </a:graphic>
      </p:graphicFrame>
      <p:graphicFrame>
        <p:nvGraphicFramePr>
          <p:cNvPr id="8" name="Content Placeholder 3"/>
          <p:cNvGraphicFramePr>
            <a:graphicFrameLocks/>
          </p:cNvGraphicFramePr>
          <p:nvPr/>
        </p:nvGraphicFramePr>
        <p:xfrm>
          <a:off x="990600" y="1844040"/>
          <a:ext cx="7238999" cy="365760"/>
        </p:xfrm>
        <a:graphic>
          <a:graphicData uri="http://schemas.openxmlformats.org/drawingml/2006/table">
            <a:tbl>
              <a:tblPr firstRow="1" bandRow="1">
                <a:tableStyleId>{BC89EF96-8CEA-46FF-86C4-4CE0E7609802}</a:tableStyleId>
              </a:tblPr>
              <a:tblGrid>
                <a:gridCol w="473579"/>
                <a:gridCol w="1507621"/>
                <a:gridCol w="2010398"/>
                <a:gridCol w="1623701"/>
                <a:gridCol w="811850"/>
                <a:gridCol w="811850"/>
              </a:tblGrid>
              <a:tr h="328246">
                <a:tc>
                  <a:txBody>
                    <a:bodyPr/>
                    <a:lstStyle/>
                    <a:p>
                      <a:r>
                        <a:rPr lang="en-US" b="0" dirty="0" smtClean="0">
                          <a:solidFill>
                            <a:srgbClr val="C00000"/>
                          </a:solidFill>
                        </a:rPr>
                        <a:t>r3</a:t>
                      </a:r>
                      <a:endParaRPr lang="en-US" b="0" dirty="0">
                        <a:solidFill>
                          <a:srgbClr val="C00000"/>
                        </a:solidFill>
                      </a:endParaRPr>
                    </a:p>
                  </a:txBody>
                  <a:tcPr/>
                </a:tc>
                <a:tc>
                  <a:txBody>
                    <a:bodyPr/>
                    <a:lstStyle/>
                    <a:p>
                      <a:r>
                        <a:rPr lang="en-US" b="0" dirty="0" smtClean="0">
                          <a:solidFill>
                            <a:srgbClr val="C00000"/>
                          </a:solidFill>
                        </a:rPr>
                        <a:t>Xin Dong</a:t>
                      </a:r>
                      <a:endParaRPr lang="en-US" b="0"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rgbClr val="C00000"/>
                          </a:solidFill>
                        </a:rPr>
                        <a:t>Univ. of Washington</a:t>
                      </a:r>
                    </a:p>
                  </a:txBody>
                  <a:tcPr/>
                </a:tc>
                <a:tc>
                  <a:txBody>
                    <a:bodyPr/>
                    <a:lstStyle/>
                    <a:p>
                      <a:r>
                        <a:rPr lang="en-US" b="0" dirty="0" smtClean="0">
                          <a:solidFill>
                            <a:srgbClr val="C00000"/>
                          </a:solidFill>
                        </a:rPr>
                        <a:t>Halevy</a:t>
                      </a:r>
                      <a:endParaRPr lang="en-US" b="0" dirty="0">
                        <a:solidFill>
                          <a:srgbClr val="C00000"/>
                        </a:solidFill>
                      </a:endParaRPr>
                    </a:p>
                  </a:txBody>
                  <a:tcPr/>
                </a:tc>
                <a:tc>
                  <a:txBody>
                    <a:bodyPr/>
                    <a:lstStyle/>
                    <a:p>
                      <a:r>
                        <a:rPr lang="en-US" b="0" dirty="0" smtClean="0">
                          <a:solidFill>
                            <a:srgbClr val="C00000"/>
                          </a:solidFill>
                        </a:rPr>
                        <a:t>2004</a:t>
                      </a:r>
                      <a:endParaRPr lang="en-US" b="0" dirty="0">
                        <a:solidFill>
                          <a:srgbClr val="C00000"/>
                        </a:solidFill>
                      </a:endParaRPr>
                    </a:p>
                  </a:txBody>
                  <a:tcPr/>
                </a:tc>
                <a:tc>
                  <a:txBody>
                    <a:bodyPr/>
                    <a:lstStyle/>
                    <a:p>
                      <a:r>
                        <a:rPr lang="en-US" b="0" dirty="0" smtClean="0">
                          <a:solidFill>
                            <a:srgbClr val="C00000"/>
                          </a:solidFill>
                        </a:rPr>
                        <a:t>2005</a:t>
                      </a:r>
                      <a:endParaRPr lang="en-US" b="0" dirty="0">
                        <a:solidFill>
                          <a:srgbClr val="C00000"/>
                        </a:solidFill>
                      </a:endParaRPr>
                    </a:p>
                  </a:txBody>
                  <a:tcPr/>
                </a:tc>
              </a:tr>
            </a:tbl>
          </a:graphicData>
        </a:graphic>
      </p:graphicFrame>
      <p:graphicFrame>
        <p:nvGraphicFramePr>
          <p:cNvPr id="9" name="Content Placeholder 3"/>
          <p:cNvGraphicFramePr>
            <a:graphicFrameLocks/>
          </p:cNvGraphicFramePr>
          <p:nvPr/>
        </p:nvGraphicFramePr>
        <p:xfrm>
          <a:off x="990600" y="1158240"/>
          <a:ext cx="7239000" cy="365760"/>
        </p:xfrm>
        <a:graphic>
          <a:graphicData uri="http://schemas.openxmlformats.org/drawingml/2006/table">
            <a:tbl>
              <a:tblPr firstRow="1" bandRow="1">
                <a:tableStyleId>{BC89EF96-8CEA-46FF-86C4-4CE0E7609802}</a:tableStyleId>
              </a:tblPr>
              <a:tblGrid>
                <a:gridCol w="473579"/>
                <a:gridCol w="1507621"/>
                <a:gridCol w="2010398"/>
                <a:gridCol w="1623701"/>
                <a:gridCol w="785501"/>
                <a:gridCol w="838200"/>
              </a:tblGrid>
              <a:tr h="328246">
                <a:tc>
                  <a:txBody>
                    <a:bodyPr/>
                    <a:lstStyle/>
                    <a:p>
                      <a:r>
                        <a:rPr lang="en-US" b="0" dirty="0" smtClean="0"/>
                        <a:t>r1</a:t>
                      </a:r>
                      <a:endParaRPr lang="en-US" b="0" dirty="0"/>
                    </a:p>
                  </a:txBody>
                  <a:tcPr/>
                </a:tc>
                <a:tc>
                  <a:txBody>
                    <a:bodyPr/>
                    <a:lstStyle/>
                    <a:p>
                      <a:r>
                        <a:rPr lang="en-US" b="0" dirty="0" smtClean="0"/>
                        <a:t>Xin</a:t>
                      </a:r>
                      <a:r>
                        <a:rPr lang="en-US" b="0" baseline="0" dirty="0" smtClean="0"/>
                        <a:t> Dong</a:t>
                      </a:r>
                      <a:endParaRPr lang="en-US" b="0" dirty="0"/>
                    </a:p>
                  </a:txBody>
                  <a:tcPr/>
                </a:tc>
                <a:tc>
                  <a:txBody>
                    <a:bodyPr/>
                    <a:lstStyle/>
                    <a:p>
                      <a:r>
                        <a:rPr lang="en-US" b="0" dirty="0" smtClean="0"/>
                        <a:t>R. P. Institute</a:t>
                      </a:r>
                      <a:endParaRPr lang="en-US" b="0" dirty="0"/>
                    </a:p>
                  </a:txBody>
                  <a:tcPr/>
                </a:tc>
                <a:tc>
                  <a:txBody>
                    <a:bodyPr/>
                    <a:lstStyle/>
                    <a:p>
                      <a:r>
                        <a:rPr lang="en-US" b="0" smtClean="0"/>
                        <a:t>Wozny</a:t>
                      </a:r>
                      <a:endParaRPr lang="en-US" b="0" dirty="0"/>
                    </a:p>
                  </a:txBody>
                  <a:tcPr/>
                </a:tc>
                <a:tc>
                  <a:txBody>
                    <a:bodyPr/>
                    <a:lstStyle/>
                    <a:p>
                      <a:r>
                        <a:rPr lang="en-US" b="0" dirty="0" smtClean="0"/>
                        <a:t>1991</a:t>
                      </a:r>
                      <a:endParaRPr lang="en-US" b="0" dirty="0"/>
                    </a:p>
                  </a:txBody>
                  <a:tcPr/>
                </a:tc>
                <a:tc>
                  <a:txBody>
                    <a:bodyPr/>
                    <a:lstStyle/>
                    <a:p>
                      <a:r>
                        <a:rPr lang="en-US" b="0" dirty="0" smtClean="0"/>
                        <a:t>1991</a:t>
                      </a:r>
                      <a:endParaRPr lang="en-US" b="0" dirty="0"/>
                    </a:p>
                  </a:txBody>
                  <a:tcPr/>
                </a:tc>
              </a:tr>
            </a:tbl>
          </a:graphicData>
        </a:graphic>
      </p:graphicFrame>
      <p:graphicFrame>
        <p:nvGraphicFramePr>
          <p:cNvPr id="10" name="Content Placeholder 3"/>
          <p:cNvGraphicFramePr>
            <a:graphicFrameLocks/>
          </p:cNvGraphicFramePr>
          <p:nvPr/>
        </p:nvGraphicFramePr>
        <p:xfrm>
          <a:off x="990600" y="3474720"/>
          <a:ext cx="7238999" cy="365760"/>
        </p:xfrm>
        <a:graphic>
          <a:graphicData uri="http://schemas.openxmlformats.org/drawingml/2006/table">
            <a:tbl>
              <a:tblPr firstRow="1" bandRow="1">
                <a:tableStyleId>{BC89EF96-8CEA-46FF-86C4-4CE0E7609802}</a:tableStyleId>
              </a:tblPr>
              <a:tblGrid>
                <a:gridCol w="473579"/>
                <a:gridCol w="1050421"/>
                <a:gridCol w="2133600"/>
                <a:gridCol w="1957699"/>
                <a:gridCol w="811850"/>
                <a:gridCol w="811850"/>
              </a:tblGrid>
              <a:tr h="328246">
                <a:tc>
                  <a:txBody>
                    <a:bodyPr/>
                    <a:lstStyle/>
                    <a:p>
                      <a:r>
                        <a:rPr lang="en-US" b="0" dirty="0" smtClean="0">
                          <a:solidFill>
                            <a:srgbClr val="0070C0"/>
                          </a:solidFill>
                        </a:rPr>
                        <a:t>r7</a:t>
                      </a:r>
                      <a:endParaRPr lang="en-US" b="0" dirty="0">
                        <a:solidFill>
                          <a:srgbClr val="0070C0"/>
                        </a:solidFill>
                      </a:endParaRPr>
                    </a:p>
                  </a:txBody>
                  <a:tcPr/>
                </a:tc>
                <a:tc>
                  <a:txBody>
                    <a:bodyPr/>
                    <a:lstStyle/>
                    <a:p>
                      <a:r>
                        <a:rPr lang="en-US" b="0" smtClean="0">
                          <a:solidFill>
                            <a:srgbClr val="0070C0"/>
                          </a:solidFill>
                        </a:rPr>
                        <a:t>Dong Xin</a:t>
                      </a:r>
                      <a:r>
                        <a:rPr lang="en-US" b="0" baseline="0" smtClean="0">
                          <a:solidFill>
                            <a:srgbClr val="0070C0"/>
                          </a:solidFill>
                        </a:rPr>
                        <a:t> </a:t>
                      </a:r>
                      <a:endParaRPr lang="en-US" b="0" dirty="0">
                        <a:solidFill>
                          <a:srgbClr val="0070C0"/>
                        </a:solidFill>
                      </a:endParaRPr>
                    </a:p>
                  </a:txBody>
                  <a:tcPr/>
                </a:tc>
                <a:tc>
                  <a:txBody>
                    <a:bodyPr/>
                    <a:lstStyle/>
                    <a:p>
                      <a:r>
                        <a:rPr lang="en-US" b="0" dirty="0" smtClean="0">
                          <a:solidFill>
                            <a:srgbClr val="0070C0"/>
                          </a:solidFill>
                        </a:rPr>
                        <a:t>University of Illinois</a:t>
                      </a:r>
                      <a:endParaRPr lang="en-US" b="0" dirty="0">
                        <a:solidFill>
                          <a:srgbClr val="0070C0"/>
                        </a:solidFill>
                      </a:endParaRPr>
                    </a:p>
                  </a:txBody>
                  <a:tcPr/>
                </a:tc>
                <a:tc>
                  <a:txBody>
                    <a:bodyPr/>
                    <a:lstStyle/>
                    <a:p>
                      <a:r>
                        <a:rPr lang="en-US" b="0" dirty="0" smtClean="0">
                          <a:solidFill>
                            <a:srgbClr val="0070C0"/>
                          </a:solidFill>
                        </a:rPr>
                        <a:t>Han, </a:t>
                      </a:r>
                      <a:r>
                        <a:rPr lang="en-US" b="0" dirty="0" err="1" smtClean="0">
                          <a:solidFill>
                            <a:srgbClr val="0070C0"/>
                          </a:solidFill>
                        </a:rPr>
                        <a:t>Wah</a:t>
                      </a:r>
                      <a:endParaRPr lang="en-US" b="0" dirty="0">
                        <a:solidFill>
                          <a:srgbClr val="0070C0"/>
                        </a:solidFill>
                      </a:endParaRPr>
                    </a:p>
                  </a:txBody>
                  <a:tcPr/>
                </a:tc>
                <a:tc>
                  <a:txBody>
                    <a:bodyPr/>
                    <a:lstStyle/>
                    <a:p>
                      <a:r>
                        <a:rPr lang="en-US" b="0" dirty="0" smtClean="0">
                          <a:solidFill>
                            <a:srgbClr val="0070C0"/>
                          </a:solidFill>
                        </a:rPr>
                        <a:t>2004</a:t>
                      </a:r>
                      <a:endParaRPr lang="en-US" b="0" dirty="0">
                        <a:solidFill>
                          <a:srgbClr val="0070C0"/>
                        </a:solidFill>
                      </a:endParaRPr>
                    </a:p>
                  </a:txBody>
                  <a:tcPr/>
                </a:tc>
                <a:tc>
                  <a:txBody>
                    <a:bodyPr/>
                    <a:lstStyle/>
                    <a:p>
                      <a:r>
                        <a:rPr lang="en-US" b="0" dirty="0" smtClean="0">
                          <a:solidFill>
                            <a:srgbClr val="0070C0"/>
                          </a:solidFill>
                        </a:rPr>
                        <a:t>2004</a:t>
                      </a:r>
                      <a:endParaRPr lang="en-US" b="0" dirty="0">
                        <a:solidFill>
                          <a:srgbClr val="0070C0"/>
                        </a:solidFill>
                      </a:endParaRPr>
                    </a:p>
                  </a:txBody>
                  <a:tcPr/>
                </a:tc>
              </a:tr>
            </a:tbl>
          </a:graphicData>
        </a:graphic>
      </p:graphicFrame>
      <p:sp>
        <p:nvSpPr>
          <p:cNvPr id="12" name="Left Arrow 11"/>
          <p:cNvSpPr/>
          <p:nvPr/>
        </p:nvSpPr>
        <p:spPr>
          <a:xfrm>
            <a:off x="8382000" y="120396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eft Arrow 12"/>
          <p:cNvSpPr/>
          <p:nvPr/>
        </p:nvSpPr>
        <p:spPr>
          <a:xfrm>
            <a:off x="8382000" y="158496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Left Arrow 13"/>
          <p:cNvSpPr/>
          <p:nvPr/>
        </p:nvSpPr>
        <p:spPr>
          <a:xfrm>
            <a:off x="8382000" y="355092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Left Arrow 14"/>
          <p:cNvSpPr/>
          <p:nvPr/>
        </p:nvSpPr>
        <p:spPr>
          <a:xfrm>
            <a:off x="8382000" y="196596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Content Placeholder 3"/>
          <p:cNvGraphicFramePr>
            <a:graphicFrameLocks/>
          </p:cNvGraphicFramePr>
          <p:nvPr/>
        </p:nvGraphicFramePr>
        <p:xfrm>
          <a:off x="990600" y="3810000"/>
          <a:ext cx="7238999" cy="365760"/>
        </p:xfrm>
        <a:graphic>
          <a:graphicData uri="http://schemas.openxmlformats.org/drawingml/2006/table">
            <a:tbl>
              <a:tblPr firstRow="1" bandRow="1">
                <a:tableStyleId>{BC89EF96-8CEA-46FF-86C4-4CE0E7609802}</a:tableStyleId>
              </a:tblPr>
              <a:tblGrid>
                <a:gridCol w="473579"/>
                <a:gridCol w="1050421"/>
                <a:gridCol w="2133600"/>
                <a:gridCol w="1957699"/>
                <a:gridCol w="811850"/>
                <a:gridCol w="811850"/>
              </a:tblGrid>
              <a:tr h="328246">
                <a:tc>
                  <a:txBody>
                    <a:bodyPr/>
                    <a:lstStyle/>
                    <a:p>
                      <a:r>
                        <a:rPr lang="en-US" b="0" dirty="0" smtClean="0">
                          <a:solidFill>
                            <a:srgbClr val="0070C0"/>
                          </a:solidFill>
                        </a:rPr>
                        <a:t>r8</a:t>
                      </a:r>
                      <a:endParaRPr lang="en-US" b="0"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rgbClr val="0070C0"/>
                          </a:solidFill>
                        </a:rPr>
                        <a:t>Dong Xin</a:t>
                      </a:r>
                      <a:r>
                        <a:rPr lang="en-US" b="0" baseline="0" dirty="0" smtClean="0">
                          <a:solidFill>
                            <a:srgbClr val="0070C0"/>
                          </a:solidFill>
                        </a:rPr>
                        <a:t> </a:t>
                      </a:r>
                      <a:endParaRPr lang="en-US" b="0" dirty="0" smtClean="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rgbClr val="0070C0"/>
                          </a:solidFill>
                        </a:rPr>
                        <a:t>University of Illinois</a:t>
                      </a:r>
                    </a:p>
                  </a:txBody>
                  <a:tcPr/>
                </a:tc>
                <a:tc>
                  <a:txBody>
                    <a:bodyPr/>
                    <a:lstStyle/>
                    <a:p>
                      <a:r>
                        <a:rPr lang="en-US" b="0" dirty="0" err="1" smtClean="0">
                          <a:solidFill>
                            <a:srgbClr val="0070C0"/>
                          </a:solidFill>
                        </a:rPr>
                        <a:t>Wah</a:t>
                      </a:r>
                      <a:endParaRPr lang="en-US" b="0" dirty="0">
                        <a:solidFill>
                          <a:srgbClr val="0070C0"/>
                        </a:solidFill>
                      </a:endParaRPr>
                    </a:p>
                  </a:txBody>
                  <a:tcPr/>
                </a:tc>
                <a:tc>
                  <a:txBody>
                    <a:bodyPr/>
                    <a:lstStyle/>
                    <a:p>
                      <a:r>
                        <a:rPr lang="en-US" b="0" dirty="0" smtClean="0">
                          <a:solidFill>
                            <a:srgbClr val="0070C0"/>
                          </a:solidFill>
                        </a:rPr>
                        <a:t>2004</a:t>
                      </a:r>
                      <a:endParaRPr lang="en-US" b="0" dirty="0">
                        <a:solidFill>
                          <a:srgbClr val="0070C0"/>
                        </a:solidFill>
                      </a:endParaRPr>
                    </a:p>
                  </a:txBody>
                  <a:tcPr/>
                </a:tc>
                <a:tc>
                  <a:txBody>
                    <a:bodyPr/>
                    <a:lstStyle/>
                    <a:p>
                      <a:r>
                        <a:rPr lang="en-US" b="0" dirty="0" smtClean="0">
                          <a:solidFill>
                            <a:srgbClr val="0070C0"/>
                          </a:solidFill>
                        </a:rPr>
                        <a:t>2007</a:t>
                      </a:r>
                      <a:endParaRPr lang="en-US" b="0" dirty="0">
                        <a:solidFill>
                          <a:srgbClr val="0070C0"/>
                        </a:solidFill>
                      </a:endParaRPr>
                    </a:p>
                  </a:txBody>
                  <a:tcPr/>
                </a:tc>
              </a:tr>
            </a:tbl>
          </a:graphicData>
        </a:graphic>
      </p:graphicFrame>
      <p:sp>
        <p:nvSpPr>
          <p:cNvPr id="17" name="Left Arrow 16"/>
          <p:cNvSpPr/>
          <p:nvPr/>
        </p:nvSpPr>
        <p:spPr>
          <a:xfrm>
            <a:off x="8382000" y="393192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Content Placeholder 3"/>
          <p:cNvGraphicFramePr>
            <a:graphicFrameLocks/>
          </p:cNvGraphicFramePr>
          <p:nvPr/>
        </p:nvGraphicFramePr>
        <p:xfrm>
          <a:off x="990600" y="2209800"/>
          <a:ext cx="7238999" cy="365760"/>
        </p:xfrm>
        <a:graphic>
          <a:graphicData uri="http://schemas.openxmlformats.org/drawingml/2006/table">
            <a:tbl>
              <a:tblPr firstRow="1" bandRow="1">
                <a:tableStyleId>{BC89EF96-8CEA-46FF-86C4-4CE0E7609802}</a:tableStyleId>
              </a:tblPr>
              <a:tblGrid>
                <a:gridCol w="473579"/>
                <a:gridCol w="1507621"/>
                <a:gridCol w="2010398"/>
                <a:gridCol w="1623701"/>
                <a:gridCol w="811850"/>
                <a:gridCol w="811850"/>
              </a:tblGrid>
              <a:tr h="328246">
                <a:tc>
                  <a:txBody>
                    <a:bodyPr/>
                    <a:lstStyle/>
                    <a:p>
                      <a:r>
                        <a:rPr lang="en-US" b="0" dirty="0" smtClean="0">
                          <a:solidFill>
                            <a:srgbClr val="C00000"/>
                          </a:solidFill>
                        </a:rPr>
                        <a:t>r4</a:t>
                      </a:r>
                      <a:endParaRPr lang="en-US" b="0" dirty="0">
                        <a:solidFill>
                          <a:srgbClr val="C00000"/>
                        </a:solidFill>
                      </a:endParaRPr>
                    </a:p>
                  </a:txBody>
                  <a:tcPr/>
                </a:tc>
                <a:tc>
                  <a:txBody>
                    <a:bodyPr/>
                    <a:lstStyle/>
                    <a:p>
                      <a:r>
                        <a:rPr lang="en-US" b="0" dirty="0" smtClean="0">
                          <a:solidFill>
                            <a:srgbClr val="C00000"/>
                          </a:solidFill>
                        </a:rPr>
                        <a:t>Xin Luna</a:t>
                      </a:r>
                      <a:r>
                        <a:rPr lang="en-US" b="0" baseline="0" dirty="0" smtClean="0">
                          <a:solidFill>
                            <a:srgbClr val="C00000"/>
                          </a:solidFill>
                        </a:rPr>
                        <a:t> Dong</a:t>
                      </a:r>
                      <a:endParaRPr lang="en-US" b="0" dirty="0">
                        <a:solidFill>
                          <a:srgbClr val="C00000"/>
                        </a:solidFill>
                      </a:endParaRPr>
                    </a:p>
                  </a:txBody>
                  <a:tcPr/>
                </a:tc>
                <a:tc>
                  <a:txBody>
                    <a:bodyPr/>
                    <a:lstStyle/>
                    <a:p>
                      <a:r>
                        <a:rPr lang="en-US" b="0" dirty="0" smtClean="0">
                          <a:solidFill>
                            <a:srgbClr val="C00000"/>
                          </a:solidFill>
                        </a:rPr>
                        <a:t>Univ. of Washington</a:t>
                      </a:r>
                      <a:endParaRPr lang="en-US" b="0" dirty="0">
                        <a:solidFill>
                          <a:srgbClr val="C00000"/>
                        </a:solidFill>
                      </a:endParaRPr>
                    </a:p>
                  </a:txBody>
                  <a:tcPr/>
                </a:tc>
                <a:tc>
                  <a:txBody>
                    <a:bodyPr/>
                    <a:lstStyle/>
                    <a:p>
                      <a:r>
                        <a:rPr lang="en-US" b="0" dirty="0" smtClean="0">
                          <a:solidFill>
                            <a:srgbClr val="C00000"/>
                          </a:solidFill>
                        </a:rPr>
                        <a:t>Halevy, Yu</a:t>
                      </a:r>
                      <a:endParaRPr lang="en-US" b="0" dirty="0">
                        <a:solidFill>
                          <a:srgbClr val="C00000"/>
                        </a:solidFill>
                      </a:endParaRPr>
                    </a:p>
                  </a:txBody>
                  <a:tcPr/>
                </a:tc>
                <a:tc>
                  <a:txBody>
                    <a:bodyPr/>
                    <a:lstStyle/>
                    <a:p>
                      <a:r>
                        <a:rPr lang="en-US" b="0" dirty="0" smtClean="0">
                          <a:solidFill>
                            <a:srgbClr val="C00000"/>
                          </a:solidFill>
                        </a:rPr>
                        <a:t>2004</a:t>
                      </a:r>
                      <a:endParaRPr lang="en-US" b="0" dirty="0">
                        <a:solidFill>
                          <a:srgbClr val="C00000"/>
                        </a:solidFill>
                      </a:endParaRPr>
                    </a:p>
                  </a:txBody>
                  <a:tcPr/>
                </a:tc>
                <a:tc>
                  <a:txBody>
                    <a:bodyPr/>
                    <a:lstStyle/>
                    <a:p>
                      <a:r>
                        <a:rPr lang="en-US" b="0" dirty="0" smtClean="0">
                          <a:solidFill>
                            <a:srgbClr val="C00000"/>
                          </a:solidFill>
                        </a:rPr>
                        <a:t>2007</a:t>
                      </a:r>
                      <a:endParaRPr lang="en-US" b="0" dirty="0">
                        <a:solidFill>
                          <a:srgbClr val="C00000"/>
                        </a:solidFill>
                      </a:endParaRPr>
                    </a:p>
                  </a:txBody>
                  <a:tcPr/>
                </a:tc>
              </a:tr>
            </a:tbl>
          </a:graphicData>
        </a:graphic>
      </p:graphicFrame>
      <p:sp>
        <p:nvSpPr>
          <p:cNvPr id="19" name="Left Arrow 18"/>
          <p:cNvSpPr/>
          <p:nvPr/>
        </p:nvSpPr>
        <p:spPr>
          <a:xfrm>
            <a:off x="8382000" y="234696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0" name="Content Placeholder 3"/>
          <p:cNvGraphicFramePr>
            <a:graphicFrameLocks/>
          </p:cNvGraphicFramePr>
          <p:nvPr/>
        </p:nvGraphicFramePr>
        <p:xfrm>
          <a:off x="990600" y="4191000"/>
          <a:ext cx="7238999" cy="365760"/>
        </p:xfrm>
        <a:graphic>
          <a:graphicData uri="http://schemas.openxmlformats.org/drawingml/2006/table">
            <a:tbl>
              <a:tblPr firstRow="1" bandRow="1">
                <a:tableStyleId>{BC89EF96-8CEA-46FF-86C4-4CE0E7609802}</a:tableStyleId>
              </a:tblPr>
              <a:tblGrid>
                <a:gridCol w="473579"/>
                <a:gridCol w="1050421"/>
                <a:gridCol w="2133600"/>
                <a:gridCol w="1957699"/>
                <a:gridCol w="811850"/>
                <a:gridCol w="811850"/>
              </a:tblGrid>
              <a:tr h="328246">
                <a:tc>
                  <a:txBody>
                    <a:bodyPr/>
                    <a:lstStyle/>
                    <a:p>
                      <a:r>
                        <a:rPr lang="en-US" b="0" dirty="0" smtClean="0">
                          <a:solidFill>
                            <a:srgbClr val="0070C0"/>
                          </a:solidFill>
                        </a:rPr>
                        <a:t>r9</a:t>
                      </a:r>
                      <a:endParaRPr lang="en-US" b="0"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rgbClr val="0070C0"/>
                          </a:solidFill>
                        </a:rPr>
                        <a:t>Dong Xin</a:t>
                      </a:r>
                      <a:r>
                        <a:rPr lang="en-US" b="0" baseline="0" dirty="0" smtClean="0">
                          <a:solidFill>
                            <a:srgbClr val="0070C0"/>
                          </a:solidFill>
                        </a:rPr>
                        <a:t> </a:t>
                      </a:r>
                      <a:endParaRPr lang="en-US" b="0" dirty="0" smtClean="0">
                        <a:solidFill>
                          <a:srgbClr val="0070C0"/>
                        </a:solidFill>
                      </a:endParaRPr>
                    </a:p>
                  </a:txBody>
                  <a:tcPr/>
                </a:tc>
                <a:tc>
                  <a:txBody>
                    <a:bodyPr/>
                    <a:lstStyle/>
                    <a:p>
                      <a:r>
                        <a:rPr lang="en-US" b="0" dirty="0" smtClean="0">
                          <a:solidFill>
                            <a:srgbClr val="0070C0"/>
                          </a:solidFill>
                        </a:rPr>
                        <a:t>Microsoft Research</a:t>
                      </a:r>
                      <a:endParaRPr lang="en-US" b="0" dirty="0">
                        <a:solidFill>
                          <a:srgbClr val="0070C0"/>
                        </a:solidFill>
                      </a:endParaRPr>
                    </a:p>
                  </a:txBody>
                  <a:tcPr/>
                </a:tc>
                <a:tc>
                  <a:txBody>
                    <a:bodyPr/>
                    <a:lstStyle/>
                    <a:p>
                      <a:r>
                        <a:rPr lang="en-US" b="0" dirty="0" smtClean="0">
                          <a:solidFill>
                            <a:srgbClr val="0070C0"/>
                          </a:solidFill>
                        </a:rPr>
                        <a:t>Wu, Han</a:t>
                      </a:r>
                      <a:endParaRPr lang="en-US" b="0" dirty="0">
                        <a:solidFill>
                          <a:srgbClr val="0070C0"/>
                        </a:solidFill>
                      </a:endParaRPr>
                    </a:p>
                  </a:txBody>
                  <a:tcPr/>
                </a:tc>
                <a:tc>
                  <a:txBody>
                    <a:bodyPr/>
                    <a:lstStyle/>
                    <a:p>
                      <a:r>
                        <a:rPr lang="en-US" b="0" dirty="0" smtClean="0">
                          <a:solidFill>
                            <a:srgbClr val="0070C0"/>
                          </a:solidFill>
                        </a:rPr>
                        <a:t>2008</a:t>
                      </a:r>
                      <a:endParaRPr lang="en-US" b="0" dirty="0">
                        <a:solidFill>
                          <a:srgbClr val="0070C0"/>
                        </a:solidFill>
                      </a:endParaRPr>
                    </a:p>
                  </a:txBody>
                  <a:tcPr/>
                </a:tc>
                <a:tc>
                  <a:txBody>
                    <a:bodyPr/>
                    <a:lstStyle/>
                    <a:p>
                      <a:r>
                        <a:rPr lang="en-US" b="0" dirty="0" smtClean="0">
                          <a:solidFill>
                            <a:srgbClr val="0070C0"/>
                          </a:solidFill>
                        </a:rPr>
                        <a:t>2008</a:t>
                      </a:r>
                      <a:endParaRPr lang="en-US" b="0" dirty="0">
                        <a:solidFill>
                          <a:srgbClr val="0070C0"/>
                        </a:solidFill>
                      </a:endParaRPr>
                    </a:p>
                  </a:txBody>
                  <a:tcPr/>
                </a:tc>
              </a:tr>
            </a:tbl>
          </a:graphicData>
        </a:graphic>
      </p:graphicFrame>
      <p:sp>
        <p:nvSpPr>
          <p:cNvPr id="21" name="Left Arrow 20"/>
          <p:cNvSpPr/>
          <p:nvPr/>
        </p:nvSpPr>
        <p:spPr>
          <a:xfrm>
            <a:off x="8382000" y="431292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Content Placeholder 3"/>
          <p:cNvGraphicFramePr>
            <a:graphicFrameLocks/>
          </p:cNvGraphicFramePr>
          <p:nvPr/>
        </p:nvGraphicFramePr>
        <p:xfrm>
          <a:off x="990600" y="2590800"/>
          <a:ext cx="7238999" cy="365760"/>
        </p:xfrm>
        <a:graphic>
          <a:graphicData uri="http://schemas.openxmlformats.org/drawingml/2006/table">
            <a:tbl>
              <a:tblPr firstRow="1" bandRow="1">
                <a:tableStyleId>{BC89EF96-8CEA-46FF-86C4-4CE0E7609802}</a:tableStyleId>
              </a:tblPr>
              <a:tblGrid>
                <a:gridCol w="473579"/>
                <a:gridCol w="1507621"/>
                <a:gridCol w="2010398"/>
                <a:gridCol w="1623701"/>
                <a:gridCol w="811850"/>
                <a:gridCol w="811850"/>
              </a:tblGrid>
              <a:tr h="328246">
                <a:tc>
                  <a:txBody>
                    <a:bodyPr/>
                    <a:lstStyle/>
                    <a:p>
                      <a:r>
                        <a:rPr lang="en-US" b="0" dirty="0" smtClean="0">
                          <a:solidFill>
                            <a:srgbClr val="0070C0"/>
                          </a:solidFill>
                        </a:rPr>
                        <a:t>r10</a:t>
                      </a:r>
                      <a:endParaRPr lang="en-US" b="0"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rgbClr val="0070C0"/>
                          </a:solidFill>
                        </a:rPr>
                        <a:t>Dong Xin</a:t>
                      </a:r>
                      <a:r>
                        <a:rPr lang="en-US" b="0" baseline="0" dirty="0" smtClean="0">
                          <a:solidFill>
                            <a:srgbClr val="0070C0"/>
                          </a:solidFill>
                        </a:rPr>
                        <a:t> </a:t>
                      </a:r>
                      <a:endParaRPr lang="en-US" b="0" dirty="0" smtClean="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rgbClr val="0070C0"/>
                          </a:solidFill>
                        </a:rPr>
                        <a:t>University of Illinois</a:t>
                      </a:r>
                    </a:p>
                  </a:txBody>
                  <a:tcPr/>
                </a:tc>
                <a:tc>
                  <a:txBody>
                    <a:bodyPr/>
                    <a:lstStyle/>
                    <a:p>
                      <a:r>
                        <a:rPr lang="en-US" b="0" dirty="0" smtClean="0">
                          <a:solidFill>
                            <a:srgbClr val="0070C0"/>
                          </a:solidFill>
                        </a:rPr>
                        <a:t>Ling, He</a:t>
                      </a:r>
                      <a:endParaRPr lang="en-US" b="0" dirty="0">
                        <a:solidFill>
                          <a:srgbClr val="0070C0"/>
                        </a:solidFill>
                      </a:endParaRPr>
                    </a:p>
                  </a:txBody>
                  <a:tcPr/>
                </a:tc>
                <a:tc>
                  <a:txBody>
                    <a:bodyPr/>
                    <a:lstStyle/>
                    <a:p>
                      <a:r>
                        <a:rPr lang="en-US" b="0" dirty="0" smtClean="0">
                          <a:solidFill>
                            <a:srgbClr val="0070C0"/>
                          </a:solidFill>
                        </a:rPr>
                        <a:t>2009</a:t>
                      </a:r>
                      <a:endParaRPr lang="en-US" b="0" dirty="0">
                        <a:solidFill>
                          <a:srgbClr val="0070C0"/>
                        </a:solidFill>
                      </a:endParaRPr>
                    </a:p>
                  </a:txBody>
                  <a:tcPr/>
                </a:tc>
                <a:tc>
                  <a:txBody>
                    <a:bodyPr/>
                    <a:lstStyle/>
                    <a:p>
                      <a:r>
                        <a:rPr lang="en-US" b="0" dirty="0" smtClean="0">
                          <a:solidFill>
                            <a:srgbClr val="0070C0"/>
                          </a:solidFill>
                        </a:rPr>
                        <a:t>2009</a:t>
                      </a:r>
                      <a:endParaRPr lang="en-US" b="0" dirty="0">
                        <a:solidFill>
                          <a:srgbClr val="0070C0"/>
                        </a:solidFill>
                      </a:endParaRPr>
                    </a:p>
                  </a:txBody>
                  <a:tcPr/>
                </a:tc>
              </a:tr>
            </a:tbl>
          </a:graphicData>
        </a:graphic>
      </p:graphicFrame>
      <p:sp>
        <p:nvSpPr>
          <p:cNvPr id="23" name="Left Arrow 22"/>
          <p:cNvSpPr/>
          <p:nvPr/>
        </p:nvSpPr>
        <p:spPr>
          <a:xfrm>
            <a:off x="8382000" y="266700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4" name="Content Placeholder 3"/>
          <p:cNvGraphicFramePr>
            <a:graphicFrameLocks/>
          </p:cNvGraphicFramePr>
          <p:nvPr/>
        </p:nvGraphicFramePr>
        <p:xfrm>
          <a:off x="990600" y="5562600"/>
          <a:ext cx="7238999" cy="365760"/>
        </p:xfrm>
        <a:graphic>
          <a:graphicData uri="http://schemas.openxmlformats.org/drawingml/2006/table">
            <a:tbl>
              <a:tblPr firstRow="1" bandRow="1">
                <a:tableStyleId>{17292A2E-F333-43FB-9621-5CBBE7FDCDCB}</a:tableStyleId>
              </a:tblPr>
              <a:tblGrid>
                <a:gridCol w="473579"/>
                <a:gridCol w="1507621"/>
                <a:gridCol w="2010398"/>
                <a:gridCol w="1799602"/>
                <a:gridCol w="762000"/>
                <a:gridCol w="685799"/>
              </a:tblGrid>
              <a:tr h="328246">
                <a:tc>
                  <a:txBody>
                    <a:bodyPr/>
                    <a:lstStyle/>
                    <a:p>
                      <a:r>
                        <a:rPr lang="en-US" dirty="0" smtClean="0"/>
                        <a:t>ID</a:t>
                      </a:r>
                      <a:endParaRPr lang="en-US" dirty="0"/>
                    </a:p>
                  </a:txBody>
                  <a:tcPr/>
                </a:tc>
                <a:tc>
                  <a:txBody>
                    <a:bodyPr/>
                    <a:lstStyle/>
                    <a:p>
                      <a:r>
                        <a:rPr lang="en-US" dirty="0" smtClean="0"/>
                        <a:t>Name</a:t>
                      </a:r>
                      <a:endParaRPr lang="en-US" dirty="0"/>
                    </a:p>
                  </a:txBody>
                  <a:tcPr/>
                </a:tc>
                <a:tc>
                  <a:txBody>
                    <a:bodyPr/>
                    <a:lstStyle/>
                    <a:p>
                      <a:r>
                        <a:rPr lang="en-US" dirty="0" smtClean="0"/>
                        <a:t>Affiliation</a:t>
                      </a:r>
                      <a:endParaRPr lang="en-US" dirty="0"/>
                    </a:p>
                  </a:txBody>
                  <a:tcPr/>
                </a:tc>
                <a:tc>
                  <a:txBody>
                    <a:bodyPr/>
                    <a:lstStyle/>
                    <a:p>
                      <a:r>
                        <a:rPr lang="en-US" dirty="0" smtClean="0"/>
                        <a:t>Co-authors</a:t>
                      </a:r>
                      <a:endParaRPr lang="en-US" dirty="0"/>
                    </a:p>
                  </a:txBody>
                  <a:tcPr/>
                </a:tc>
                <a:tc>
                  <a:txBody>
                    <a:bodyPr/>
                    <a:lstStyle/>
                    <a:p>
                      <a:r>
                        <a:rPr lang="en-US" dirty="0" smtClean="0"/>
                        <a:t>From</a:t>
                      </a:r>
                      <a:endParaRPr lang="en-US" dirty="0"/>
                    </a:p>
                  </a:txBody>
                  <a:tcPr/>
                </a:tc>
                <a:tc>
                  <a:txBody>
                    <a:bodyPr/>
                    <a:lstStyle/>
                    <a:p>
                      <a:r>
                        <a:rPr lang="en-US" dirty="0" smtClean="0"/>
                        <a:t>To</a:t>
                      </a:r>
                      <a:endParaRPr lang="en-US" dirty="0"/>
                    </a:p>
                  </a:txBody>
                  <a:tcPr/>
                </a:tc>
              </a:tr>
            </a:tbl>
          </a:graphicData>
        </a:graphic>
      </p:graphicFrame>
      <p:graphicFrame>
        <p:nvGraphicFramePr>
          <p:cNvPr id="25" name="Content Placeholder 3"/>
          <p:cNvGraphicFramePr>
            <a:graphicFrameLocks/>
          </p:cNvGraphicFramePr>
          <p:nvPr/>
        </p:nvGraphicFramePr>
        <p:xfrm>
          <a:off x="990600" y="5943600"/>
          <a:ext cx="7238999" cy="365760"/>
        </p:xfrm>
        <a:graphic>
          <a:graphicData uri="http://schemas.openxmlformats.org/drawingml/2006/table">
            <a:tbl>
              <a:tblPr firstRow="1" bandRow="1">
                <a:tableStyleId>{BC89EF96-8CEA-46FF-86C4-4CE0E7609802}</a:tableStyleId>
              </a:tblPr>
              <a:tblGrid>
                <a:gridCol w="473579"/>
                <a:gridCol w="1507621"/>
                <a:gridCol w="2010398"/>
                <a:gridCol w="1799602"/>
                <a:gridCol w="762000"/>
                <a:gridCol w="685799"/>
              </a:tblGrid>
              <a:tr h="328246">
                <a:tc>
                  <a:txBody>
                    <a:bodyPr/>
                    <a:lstStyle/>
                    <a:p>
                      <a:r>
                        <a:rPr lang="en-US" b="0" dirty="0" smtClean="0">
                          <a:solidFill>
                            <a:srgbClr val="C00000"/>
                          </a:solidFill>
                        </a:rPr>
                        <a:t>r5</a:t>
                      </a:r>
                      <a:endParaRPr lang="en-US" b="0" dirty="0">
                        <a:solidFill>
                          <a:srgbClr val="C00000"/>
                        </a:solidFill>
                      </a:endParaRPr>
                    </a:p>
                  </a:txBody>
                  <a:tcPr/>
                </a:tc>
                <a:tc>
                  <a:txBody>
                    <a:bodyPr/>
                    <a:lstStyle/>
                    <a:p>
                      <a:r>
                        <a:rPr lang="en-US" b="0" dirty="0" smtClean="0">
                          <a:solidFill>
                            <a:srgbClr val="C00000"/>
                          </a:solidFill>
                        </a:rPr>
                        <a:t>Xin Luna</a:t>
                      </a:r>
                      <a:r>
                        <a:rPr lang="en-US" b="0" baseline="0" dirty="0" smtClean="0">
                          <a:solidFill>
                            <a:srgbClr val="C00000"/>
                          </a:solidFill>
                        </a:rPr>
                        <a:t> Dong</a:t>
                      </a:r>
                      <a:endParaRPr lang="en-US" b="0" dirty="0">
                        <a:solidFill>
                          <a:srgbClr val="C00000"/>
                        </a:solidFill>
                      </a:endParaRPr>
                    </a:p>
                  </a:txBody>
                  <a:tcPr/>
                </a:tc>
                <a:tc>
                  <a:txBody>
                    <a:bodyPr/>
                    <a:lstStyle/>
                    <a:p>
                      <a:r>
                        <a:rPr lang="en-US" b="0" dirty="0" smtClean="0">
                          <a:solidFill>
                            <a:srgbClr val="C00000"/>
                          </a:solidFill>
                        </a:rPr>
                        <a:t>AT&amp;T Labs-Research</a:t>
                      </a:r>
                      <a:endParaRPr lang="en-US" b="0"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rgbClr val="C00000"/>
                          </a:solidFill>
                        </a:rPr>
                        <a:t>Das </a:t>
                      </a:r>
                      <a:r>
                        <a:rPr lang="en-US" b="0" dirty="0" err="1" smtClean="0">
                          <a:solidFill>
                            <a:srgbClr val="C00000"/>
                          </a:solidFill>
                        </a:rPr>
                        <a:t>Sarma</a:t>
                      </a:r>
                      <a:r>
                        <a:rPr lang="en-US" b="0" dirty="0" smtClean="0">
                          <a:solidFill>
                            <a:srgbClr val="C00000"/>
                          </a:solidFill>
                        </a:rPr>
                        <a:t>, Halevy</a:t>
                      </a:r>
                    </a:p>
                  </a:txBody>
                  <a:tcPr/>
                </a:tc>
                <a:tc>
                  <a:txBody>
                    <a:bodyPr/>
                    <a:lstStyle/>
                    <a:p>
                      <a:r>
                        <a:rPr lang="en-US" b="0" dirty="0" smtClean="0">
                          <a:solidFill>
                            <a:srgbClr val="C00000"/>
                          </a:solidFill>
                        </a:rPr>
                        <a:t>2009</a:t>
                      </a:r>
                      <a:endParaRPr lang="en-US" b="0" dirty="0">
                        <a:solidFill>
                          <a:srgbClr val="C00000"/>
                        </a:solidFill>
                      </a:endParaRPr>
                    </a:p>
                  </a:txBody>
                  <a:tcPr/>
                </a:tc>
                <a:tc>
                  <a:txBody>
                    <a:bodyPr/>
                    <a:lstStyle/>
                    <a:p>
                      <a:r>
                        <a:rPr lang="en-US" b="0" dirty="0" smtClean="0">
                          <a:solidFill>
                            <a:srgbClr val="C00000"/>
                          </a:solidFill>
                        </a:rPr>
                        <a:t>2009</a:t>
                      </a:r>
                      <a:endParaRPr lang="en-US" b="0" dirty="0">
                        <a:solidFill>
                          <a:srgbClr val="C00000"/>
                        </a:solidFill>
                      </a:endParaRPr>
                    </a:p>
                  </a:txBody>
                  <a:tcPr/>
                </a:tc>
              </a:tr>
            </a:tbl>
          </a:graphicData>
        </a:graphic>
      </p:graphicFrame>
      <p:sp>
        <p:nvSpPr>
          <p:cNvPr id="26" name="Left Arrow 25"/>
          <p:cNvSpPr/>
          <p:nvPr/>
        </p:nvSpPr>
        <p:spPr>
          <a:xfrm>
            <a:off x="8382000" y="597408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Content Placeholder 3"/>
          <p:cNvGraphicFramePr>
            <a:graphicFrameLocks/>
          </p:cNvGraphicFramePr>
          <p:nvPr/>
        </p:nvGraphicFramePr>
        <p:xfrm>
          <a:off x="990600" y="4572000"/>
          <a:ext cx="7238999" cy="365760"/>
        </p:xfrm>
        <a:graphic>
          <a:graphicData uri="http://schemas.openxmlformats.org/drawingml/2006/table">
            <a:tbl>
              <a:tblPr firstRow="1" bandRow="1">
                <a:tableStyleId>{BC89EF96-8CEA-46FF-86C4-4CE0E7609802}</a:tableStyleId>
              </a:tblPr>
              <a:tblGrid>
                <a:gridCol w="473579"/>
                <a:gridCol w="1050421"/>
                <a:gridCol w="2133600"/>
                <a:gridCol w="1957699"/>
                <a:gridCol w="811850"/>
                <a:gridCol w="811850"/>
              </a:tblGrid>
              <a:tr h="328246">
                <a:tc>
                  <a:txBody>
                    <a:bodyPr/>
                    <a:lstStyle/>
                    <a:p>
                      <a:r>
                        <a:rPr lang="en-US" b="0" dirty="0" smtClean="0">
                          <a:solidFill>
                            <a:srgbClr val="0070C0"/>
                          </a:solidFill>
                        </a:rPr>
                        <a:t>r11</a:t>
                      </a:r>
                      <a:endParaRPr lang="en-US" b="0"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rgbClr val="0070C0"/>
                          </a:solidFill>
                        </a:rPr>
                        <a:t>Dong Xin</a:t>
                      </a:r>
                      <a:r>
                        <a:rPr lang="en-US" b="0" baseline="0" dirty="0" smtClean="0">
                          <a:solidFill>
                            <a:srgbClr val="0070C0"/>
                          </a:solidFill>
                        </a:rPr>
                        <a:t> </a:t>
                      </a:r>
                      <a:endParaRPr lang="en-US" b="0" dirty="0" smtClean="0">
                        <a:solidFill>
                          <a:srgbClr val="0070C0"/>
                        </a:solidFill>
                      </a:endParaRPr>
                    </a:p>
                  </a:txBody>
                  <a:tcPr/>
                </a:tc>
                <a:tc>
                  <a:txBody>
                    <a:bodyPr/>
                    <a:lstStyle/>
                    <a:p>
                      <a:r>
                        <a:rPr lang="en-US" b="0" dirty="0" smtClean="0">
                          <a:solidFill>
                            <a:srgbClr val="0070C0"/>
                          </a:solidFill>
                        </a:rPr>
                        <a:t>Microsoft Research</a:t>
                      </a:r>
                      <a:endParaRPr lang="en-US" b="0" dirty="0">
                        <a:solidFill>
                          <a:srgbClr val="0070C0"/>
                        </a:solidFill>
                      </a:endParaRPr>
                    </a:p>
                  </a:txBody>
                  <a:tcPr/>
                </a:tc>
                <a:tc>
                  <a:txBody>
                    <a:bodyPr/>
                    <a:lstStyle/>
                    <a:p>
                      <a:r>
                        <a:rPr lang="en-US" b="0" dirty="0" err="1" smtClean="0">
                          <a:solidFill>
                            <a:srgbClr val="0070C0"/>
                          </a:solidFill>
                        </a:rPr>
                        <a:t>Chaudhuri</a:t>
                      </a:r>
                      <a:r>
                        <a:rPr lang="en-US" b="0" dirty="0" smtClean="0">
                          <a:solidFill>
                            <a:srgbClr val="0070C0"/>
                          </a:solidFill>
                        </a:rPr>
                        <a:t>, </a:t>
                      </a:r>
                      <a:r>
                        <a:rPr lang="en-US" b="0" dirty="0" err="1" smtClean="0">
                          <a:solidFill>
                            <a:srgbClr val="0070C0"/>
                          </a:solidFill>
                        </a:rPr>
                        <a:t>Ganti</a:t>
                      </a:r>
                      <a:endParaRPr lang="en-US" b="0" dirty="0">
                        <a:solidFill>
                          <a:srgbClr val="0070C0"/>
                        </a:solidFill>
                      </a:endParaRPr>
                    </a:p>
                  </a:txBody>
                  <a:tcPr/>
                </a:tc>
                <a:tc>
                  <a:txBody>
                    <a:bodyPr/>
                    <a:lstStyle/>
                    <a:p>
                      <a:r>
                        <a:rPr lang="en-US" b="0" dirty="0" smtClean="0">
                          <a:solidFill>
                            <a:srgbClr val="0070C0"/>
                          </a:solidFill>
                        </a:rPr>
                        <a:t>2008</a:t>
                      </a:r>
                      <a:endParaRPr lang="en-US" b="0" dirty="0">
                        <a:solidFill>
                          <a:srgbClr val="0070C0"/>
                        </a:solidFill>
                      </a:endParaRPr>
                    </a:p>
                  </a:txBody>
                  <a:tcPr/>
                </a:tc>
                <a:tc>
                  <a:txBody>
                    <a:bodyPr/>
                    <a:lstStyle/>
                    <a:p>
                      <a:r>
                        <a:rPr lang="en-US" b="0" dirty="0" smtClean="0">
                          <a:solidFill>
                            <a:srgbClr val="0070C0"/>
                          </a:solidFill>
                        </a:rPr>
                        <a:t>2009</a:t>
                      </a:r>
                      <a:endParaRPr lang="en-US" b="0" dirty="0">
                        <a:solidFill>
                          <a:srgbClr val="0070C0"/>
                        </a:solidFill>
                      </a:endParaRPr>
                    </a:p>
                  </a:txBody>
                  <a:tcPr/>
                </a:tc>
              </a:tr>
            </a:tbl>
          </a:graphicData>
        </a:graphic>
      </p:graphicFrame>
      <p:sp>
        <p:nvSpPr>
          <p:cNvPr id="28" name="Left Arrow 27"/>
          <p:cNvSpPr/>
          <p:nvPr/>
        </p:nvSpPr>
        <p:spPr>
          <a:xfrm>
            <a:off x="8382000" y="467868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9" name="Content Placeholder 3"/>
          <p:cNvGraphicFramePr>
            <a:graphicFrameLocks/>
          </p:cNvGraphicFramePr>
          <p:nvPr/>
        </p:nvGraphicFramePr>
        <p:xfrm>
          <a:off x="990600" y="6324600"/>
          <a:ext cx="7238999" cy="365760"/>
        </p:xfrm>
        <a:graphic>
          <a:graphicData uri="http://schemas.openxmlformats.org/drawingml/2006/table">
            <a:tbl>
              <a:tblPr firstRow="1" bandRow="1">
                <a:tableStyleId>{BC89EF96-8CEA-46FF-86C4-4CE0E7609802}</a:tableStyleId>
              </a:tblPr>
              <a:tblGrid>
                <a:gridCol w="473579"/>
                <a:gridCol w="1507621"/>
                <a:gridCol w="2010398"/>
                <a:gridCol w="1799602"/>
                <a:gridCol w="762000"/>
                <a:gridCol w="685799"/>
              </a:tblGrid>
              <a:tr h="328246">
                <a:tc>
                  <a:txBody>
                    <a:bodyPr/>
                    <a:lstStyle/>
                    <a:p>
                      <a:r>
                        <a:rPr lang="en-US" b="0" dirty="0" smtClean="0">
                          <a:solidFill>
                            <a:srgbClr val="C00000"/>
                          </a:solidFill>
                        </a:rPr>
                        <a:t>r6</a:t>
                      </a:r>
                      <a:endParaRPr lang="en-US" b="0" dirty="0">
                        <a:solidFill>
                          <a:srgbClr val="C00000"/>
                        </a:solidFill>
                      </a:endParaRPr>
                    </a:p>
                  </a:txBody>
                  <a:tcPr/>
                </a:tc>
                <a:tc>
                  <a:txBody>
                    <a:bodyPr/>
                    <a:lstStyle/>
                    <a:p>
                      <a:r>
                        <a:rPr lang="en-US" b="0" dirty="0" smtClean="0">
                          <a:solidFill>
                            <a:srgbClr val="C00000"/>
                          </a:solidFill>
                        </a:rPr>
                        <a:t>Xin Luna</a:t>
                      </a:r>
                      <a:r>
                        <a:rPr lang="en-US" b="0" baseline="0" dirty="0" smtClean="0">
                          <a:solidFill>
                            <a:srgbClr val="C00000"/>
                          </a:solidFill>
                        </a:rPr>
                        <a:t> Dong</a:t>
                      </a:r>
                      <a:endParaRPr lang="en-US" b="0" dirty="0">
                        <a:solidFill>
                          <a:srgbClr val="C00000"/>
                        </a:solidFill>
                      </a:endParaRPr>
                    </a:p>
                  </a:txBody>
                  <a:tcPr/>
                </a:tc>
                <a:tc>
                  <a:txBody>
                    <a:bodyPr/>
                    <a:lstStyle/>
                    <a:p>
                      <a:r>
                        <a:rPr lang="en-US" b="0" dirty="0" smtClean="0">
                          <a:solidFill>
                            <a:srgbClr val="C00000"/>
                          </a:solidFill>
                        </a:rPr>
                        <a:t>AT&amp;T Labs-Research</a:t>
                      </a:r>
                      <a:endParaRPr lang="en-US" b="0"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err="1" smtClean="0">
                          <a:solidFill>
                            <a:srgbClr val="C00000"/>
                          </a:solidFill>
                        </a:rPr>
                        <a:t>Naumann</a:t>
                      </a:r>
                      <a:endParaRPr lang="en-US" b="0" dirty="0">
                        <a:solidFill>
                          <a:srgbClr val="C00000"/>
                        </a:solidFill>
                      </a:endParaRPr>
                    </a:p>
                  </a:txBody>
                  <a:tcPr/>
                </a:tc>
                <a:tc>
                  <a:txBody>
                    <a:bodyPr/>
                    <a:lstStyle/>
                    <a:p>
                      <a:r>
                        <a:rPr lang="en-US" b="0" dirty="0" smtClean="0">
                          <a:solidFill>
                            <a:srgbClr val="C00000"/>
                          </a:solidFill>
                        </a:rPr>
                        <a:t>2009</a:t>
                      </a:r>
                      <a:endParaRPr lang="en-US" b="0" dirty="0">
                        <a:solidFill>
                          <a:srgbClr val="C00000"/>
                        </a:solidFill>
                      </a:endParaRPr>
                    </a:p>
                  </a:txBody>
                  <a:tcPr/>
                </a:tc>
                <a:tc>
                  <a:txBody>
                    <a:bodyPr/>
                    <a:lstStyle/>
                    <a:p>
                      <a:r>
                        <a:rPr lang="en-US" b="0" dirty="0" smtClean="0">
                          <a:solidFill>
                            <a:srgbClr val="C00000"/>
                          </a:solidFill>
                        </a:rPr>
                        <a:t>2010</a:t>
                      </a:r>
                      <a:endParaRPr lang="en-US" b="0" dirty="0">
                        <a:solidFill>
                          <a:srgbClr val="C00000"/>
                        </a:solidFill>
                      </a:endParaRPr>
                    </a:p>
                  </a:txBody>
                  <a:tcPr/>
                </a:tc>
              </a:tr>
            </a:tbl>
          </a:graphicData>
        </a:graphic>
      </p:graphicFrame>
      <p:sp>
        <p:nvSpPr>
          <p:cNvPr id="30" name="Left Arrow 29"/>
          <p:cNvSpPr/>
          <p:nvPr/>
        </p:nvSpPr>
        <p:spPr>
          <a:xfrm>
            <a:off x="8382000" y="632460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1" name="Content Placeholder 3"/>
          <p:cNvGraphicFramePr>
            <a:graphicFrameLocks/>
          </p:cNvGraphicFramePr>
          <p:nvPr/>
        </p:nvGraphicFramePr>
        <p:xfrm>
          <a:off x="990600" y="4953000"/>
          <a:ext cx="7238999" cy="365760"/>
        </p:xfrm>
        <a:graphic>
          <a:graphicData uri="http://schemas.openxmlformats.org/drawingml/2006/table">
            <a:tbl>
              <a:tblPr firstRow="1" bandRow="1">
                <a:tableStyleId>{BC89EF96-8CEA-46FF-86C4-4CE0E7609802}</a:tableStyleId>
              </a:tblPr>
              <a:tblGrid>
                <a:gridCol w="473579"/>
                <a:gridCol w="1050421"/>
                <a:gridCol w="2133600"/>
                <a:gridCol w="1957699"/>
                <a:gridCol w="811850"/>
                <a:gridCol w="811850"/>
              </a:tblGrid>
              <a:tr h="328246">
                <a:tc>
                  <a:txBody>
                    <a:bodyPr/>
                    <a:lstStyle/>
                    <a:p>
                      <a:r>
                        <a:rPr lang="en-US" b="0" dirty="0" smtClean="0">
                          <a:solidFill>
                            <a:srgbClr val="0070C0"/>
                          </a:solidFill>
                        </a:rPr>
                        <a:t>r12</a:t>
                      </a:r>
                      <a:endParaRPr lang="en-US" b="0"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rgbClr val="0070C0"/>
                          </a:solidFill>
                        </a:rPr>
                        <a:t>Dong Xin</a:t>
                      </a:r>
                      <a:r>
                        <a:rPr lang="en-US" b="0" baseline="0" dirty="0" smtClean="0">
                          <a:solidFill>
                            <a:srgbClr val="0070C0"/>
                          </a:solidFill>
                        </a:rPr>
                        <a:t> </a:t>
                      </a:r>
                      <a:endParaRPr lang="en-US" b="0" dirty="0" smtClean="0">
                        <a:solidFill>
                          <a:srgbClr val="0070C0"/>
                        </a:solidFill>
                      </a:endParaRPr>
                    </a:p>
                  </a:txBody>
                  <a:tcPr/>
                </a:tc>
                <a:tc>
                  <a:txBody>
                    <a:bodyPr/>
                    <a:lstStyle/>
                    <a:p>
                      <a:r>
                        <a:rPr lang="en-US" b="0" dirty="0" smtClean="0">
                          <a:solidFill>
                            <a:srgbClr val="0070C0"/>
                          </a:solidFill>
                        </a:rPr>
                        <a:t>Microsoft Research</a:t>
                      </a:r>
                      <a:endParaRPr lang="en-US" b="0" dirty="0">
                        <a:solidFill>
                          <a:srgbClr val="0070C0"/>
                        </a:solidFill>
                      </a:endParaRPr>
                    </a:p>
                  </a:txBody>
                  <a:tcPr/>
                </a:tc>
                <a:tc>
                  <a:txBody>
                    <a:bodyPr/>
                    <a:lstStyle/>
                    <a:p>
                      <a:r>
                        <a:rPr lang="en-US" b="0" dirty="0" smtClean="0">
                          <a:solidFill>
                            <a:srgbClr val="0070C0"/>
                          </a:solidFill>
                        </a:rPr>
                        <a:t>He</a:t>
                      </a:r>
                      <a:endParaRPr lang="en-US" b="0" dirty="0">
                        <a:solidFill>
                          <a:srgbClr val="0070C0"/>
                        </a:solidFill>
                      </a:endParaRPr>
                    </a:p>
                  </a:txBody>
                  <a:tcPr/>
                </a:tc>
                <a:tc>
                  <a:txBody>
                    <a:bodyPr/>
                    <a:lstStyle/>
                    <a:p>
                      <a:r>
                        <a:rPr lang="en-US" b="0" dirty="0" smtClean="0">
                          <a:solidFill>
                            <a:srgbClr val="0070C0"/>
                          </a:solidFill>
                        </a:rPr>
                        <a:t>2008</a:t>
                      </a:r>
                      <a:endParaRPr lang="en-US" b="0" dirty="0">
                        <a:solidFill>
                          <a:srgbClr val="0070C0"/>
                        </a:solidFill>
                      </a:endParaRPr>
                    </a:p>
                  </a:txBody>
                  <a:tcPr/>
                </a:tc>
                <a:tc>
                  <a:txBody>
                    <a:bodyPr/>
                    <a:lstStyle/>
                    <a:p>
                      <a:r>
                        <a:rPr lang="en-US" b="0" dirty="0" smtClean="0">
                          <a:solidFill>
                            <a:srgbClr val="0070C0"/>
                          </a:solidFill>
                        </a:rPr>
                        <a:t>2011</a:t>
                      </a:r>
                      <a:endParaRPr lang="en-US" b="0" dirty="0">
                        <a:solidFill>
                          <a:srgbClr val="0070C0"/>
                        </a:solidFill>
                      </a:endParaRPr>
                    </a:p>
                  </a:txBody>
                  <a:tcPr/>
                </a:tc>
              </a:tr>
            </a:tbl>
          </a:graphicData>
        </a:graphic>
      </p:graphicFrame>
      <p:sp>
        <p:nvSpPr>
          <p:cNvPr id="32" name="Left Arrow 31"/>
          <p:cNvSpPr/>
          <p:nvPr/>
        </p:nvSpPr>
        <p:spPr>
          <a:xfrm>
            <a:off x="8382000" y="5029200"/>
            <a:ext cx="2286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304800" y="762000"/>
            <a:ext cx="457200" cy="400110"/>
          </a:xfrm>
          <a:prstGeom prst="rect">
            <a:avLst/>
          </a:prstGeom>
          <a:noFill/>
        </p:spPr>
        <p:txBody>
          <a:bodyPr wrap="square" rtlCol="0">
            <a:spAutoFit/>
          </a:bodyPr>
          <a:lstStyle/>
          <a:p>
            <a:r>
              <a:rPr lang="en-US" sz="2000" b="1" dirty="0" smtClean="0"/>
              <a:t>C</a:t>
            </a:r>
            <a:r>
              <a:rPr lang="en-US" sz="1200" b="1" dirty="0" smtClean="0"/>
              <a:t>1</a:t>
            </a:r>
            <a:endParaRPr lang="en-US" sz="2000" b="1" dirty="0"/>
          </a:p>
        </p:txBody>
      </p:sp>
      <p:sp>
        <p:nvSpPr>
          <p:cNvPr id="34" name="TextBox 33"/>
          <p:cNvSpPr txBox="1"/>
          <p:nvPr/>
        </p:nvSpPr>
        <p:spPr>
          <a:xfrm>
            <a:off x="304800" y="3124200"/>
            <a:ext cx="457200" cy="400110"/>
          </a:xfrm>
          <a:prstGeom prst="rect">
            <a:avLst/>
          </a:prstGeom>
          <a:noFill/>
        </p:spPr>
        <p:txBody>
          <a:bodyPr wrap="square" rtlCol="0">
            <a:spAutoFit/>
          </a:bodyPr>
          <a:lstStyle/>
          <a:p>
            <a:r>
              <a:rPr lang="en-US" sz="2000" b="1" dirty="0" smtClean="0"/>
              <a:t>C</a:t>
            </a:r>
            <a:r>
              <a:rPr lang="en-US" sz="1200" b="1" dirty="0" smtClean="0"/>
              <a:t>2</a:t>
            </a:r>
            <a:endParaRPr lang="en-US" sz="2000" b="1" dirty="0"/>
          </a:p>
        </p:txBody>
      </p:sp>
      <p:sp>
        <p:nvSpPr>
          <p:cNvPr id="35" name="TextBox 34"/>
          <p:cNvSpPr txBox="1"/>
          <p:nvPr/>
        </p:nvSpPr>
        <p:spPr>
          <a:xfrm>
            <a:off x="304800" y="5562600"/>
            <a:ext cx="457200" cy="400110"/>
          </a:xfrm>
          <a:prstGeom prst="rect">
            <a:avLst/>
          </a:prstGeom>
          <a:noFill/>
        </p:spPr>
        <p:txBody>
          <a:bodyPr wrap="square" rtlCol="0">
            <a:spAutoFit/>
          </a:bodyPr>
          <a:lstStyle/>
          <a:p>
            <a:r>
              <a:rPr lang="en-US" sz="2000" b="1" dirty="0" smtClean="0"/>
              <a:t>C</a:t>
            </a:r>
            <a:r>
              <a:rPr lang="en-US" sz="1200" b="1" dirty="0" smtClean="0"/>
              <a:t>3</a:t>
            </a:r>
            <a:endParaRPr lang="en-US" sz="2000" b="1" dirty="0"/>
          </a:p>
        </p:txBody>
      </p:sp>
      <p:sp>
        <p:nvSpPr>
          <p:cNvPr id="37" name="Rounded Rectangle 36"/>
          <p:cNvSpPr/>
          <p:nvPr/>
        </p:nvSpPr>
        <p:spPr>
          <a:xfrm>
            <a:off x="990600" y="1143000"/>
            <a:ext cx="7239000" cy="381000"/>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ed Rectangle 37"/>
          <p:cNvSpPr/>
          <p:nvPr/>
        </p:nvSpPr>
        <p:spPr>
          <a:xfrm>
            <a:off x="990600" y="5943600"/>
            <a:ext cx="7239000" cy="762000"/>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ounded Rectangle 35"/>
          <p:cNvSpPr/>
          <p:nvPr/>
        </p:nvSpPr>
        <p:spPr>
          <a:xfrm>
            <a:off x="990600" y="2590800"/>
            <a:ext cx="7239000" cy="381000"/>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ounded Rectangle 38"/>
          <p:cNvSpPr/>
          <p:nvPr/>
        </p:nvSpPr>
        <p:spPr>
          <a:xfrm>
            <a:off x="990600" y="3505200"/>
            <a:ext cx="7239000" cy="17526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39"/>
          <p:cNvSpPr/>
          <p:nvPr/>
        </p:nvSpPr>
        <p:spPr>
          <a:xfrm>
            <a:off x="838200" y="1600200"/>
            <a:ext cx="74676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bg1"/>
                </a:solidFill>
                <a:latin typeface="Corbel" pitchFamily="34" charset="0"/>
                <a:sym typeface="Wingdings" pitchFamily="2" charset="2"/>
              </a:rPr>
              <a:t>earlier mistakes prevent later merging</a:t>
            </a:r>
            <a:r>
              <a:rPr lang="en-US" sz="2800" b="1" dirty="0" smtClean="0">
                <a:solidFill>
                  <a:schemeClr val="bg1"/>
                </a:solidFill>
                <a:latin typeface="Corbel" pitchFamily="34" charset="0"/>
              </a:rPr>
              <a:t>!!</a:t>
            </a:r>
            <a:endParaRPr lang="en-US" sz="2800" b="1" dirty="0">
              <a:solidFill>
                <a:schemeClr val="bg1"/>
              </a:solidFill>
              <a:latin typeface="Corbel" pitchFamily="34" charset="0"/>
            </a:endParaRPr>
          </a:p>
        </p:txBody>
      </p:sp>
      <p:sp>
        <p:nvSpPr>
          <p:cNvPr id="41" name="Rounded Rectangle 40"/>
          <p:cNvSpPr/>
          <p:nvPr/>
        </p:nvSpPr>
        <p:spPr>
          <a:xfrm>
            <a:off x="762000" y="3962400"/>
            <a:ext cx="74676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Corbel" pitchFamily="34" charset="0"/>
                <a:sym typeface="Wingdings" pitchFamily="2" charset="2"/>
              </a:rPr>
              <a:t> Avoid a lot of false positives!</a:t>
            </a:r>
            <a:endParaRPr lang="en-US" sz="2800" b="1" dirty="0">
              <a:latin typeface="Corbe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right)">
                                      <p:cBhvr>
                                        <p:cTn id="10" dur="500"/>
                                        <p:tgtEl>
                                          <p:spTgt spid="12"/>
                                        </p:tgtEl>
                                      </p:cBhvr>
                                    </p:animEffect>
                                  </p:childTnLst>
                                </p:cTn>
                              </p:par>
                              <p:par>
                                <p:cTn id="11" presetID="1"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par>
                                <p:cTn id="18" presetID="22" presetClass="entr" presetSubtype="2" fill="hold" grpId="0"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right)">
                                      <p:cBhvr>
                                        <p:cTn id="20" dur="500"/>
                                        <p:tgtEl>
                                          <p:spTgt spid="13"/>
                                        </p:tgtEl>
                                      </p:cBhvr>
                                    </p:animEffect>
                                  </p:childTnLst>
                                </p:cTn>
                              </p:par>
                              <p:par>
                                <p:cTn id="21" presetID="22" presetClass="exit" presetSubtype="2" fill="hold" grpId="1" nodeType="withEffect">
                                  <p:stCondLst>
                                    <p:cond delay="0"/>
                                  </p:stCondLst>
                                  <p:childTnLst>
                                    <p:animEffect transition="out" filter="wipe(right)">
                                      <p:cBhvr>
                                        <p:cTn id="22" dur="500"/>
                                        <p:tgtEl>
                                          <p:spTgt spid="12"/>
                                        </p:tgtEl>
                                      </p:cBhvr>
                                    </p:animEffect>
                                    <p:set>
                                      <p:cBhvr>
                                        <p:cTn id="23" dur="1" fill="hold">
                                          <p:stCondLst>
                                            <p:cond delay="499"/>
                                          </p:stCondLst>
                                        </p:cTn>
                                        <p:tgtEl>
                                          <p:spTgt spid="1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down)">
                                      <p:cBhvr>
                                        <p:cTn id="28" dur="500"/>
                                        <p:tgtEl>
                                          <p:spTgt spid="10"/>
                                        </p:tgtEl>
                                      </p:cBhvr>
                                    </p:animEffect>
                                  </p:childTnLst>
                                </p:cTn>
                              </p:par>
                              <p:par>
                                <p:cTn id="29" presetID="22" presetClass="entr" presetSubtype="4" fill="hold"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ipe(down)">
                                      <p:cBhvr>
                                        <p:cTn id="31" dur="500"/>
                                        <p:tgtEl>
                                          <p:spTgt spid="6"/>
                                        </p:tgtEl>
                                      </p:cBhvr>
                                    </p:animEffect>
                                  </p:childTnLst>
                                </p:cTn>
                              </p:par>
                              <p:par>
                                <p:cTn id="32" presetID="22" presetClass="entr" presetSubtype="2"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right)">
                                      <p:cBhvr>
                                        <p:cTn id="34" dur="500"/>
                                        <p:tgtEl>
                                          <p:spTgt spid="14"/>
                                        </p:tgtEl>
                                      </p:cBhvr>
                                    </p:animEffect>
                                  </p:childTnLst>
                                </p:cTn>
                              </p:par>
                              <p:par>
                                <p:cTn id="35" presetID="1" presetClass="entr" presetSubtype="0" fill="hold" grpId="0" nodeType="with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wipe(down)">
                                      <p:cBhvr>
                                        <p:cTn id="41" dur="500"/>
                                        <p:tgtEl>
                                          <p:spTgt spid="8"/>
                                        </p:tgtEl>
                                      </p:cBhvr>
                                    </p:animEffect>
                                  </p:childTnLst>
                                </p:cTn>
                              </p:par>
                              <p:par>
                                <p:cTn id="42" presetID="22" presetClass="exit" presetSubtype="2" fill="hold" grpId="1" nodeType="withEffect">
                                  <p:stCondLst>
                                    <p:cond delay="0"/>
                                  </p:stCondLst>
                                  <p:childTnLst>
                                    <p:animEffect transition="out" filter="wipe(right)">
                                      <p:cBhvr>
                                        <p:cTn id="43" dur="500"/>
                                        <p:tgtEl>
                                          <p:spTgt spid="13"/>
                                        </p:tgtEl>
                                      </p:cBhvr>
                                    </p:animEffect>
                                    <p:set>
                                      <p:cBhvr>
                                        <p:cTn id="44" dur="1" fill="hold">
                                          <p:stCondLst>
                                            <p:cond delay="499"/>
                                          </p:stCondLst>
                                        </p:cTn>
                                        <p:tgtEl>
                                          <p:spTgt spid="13"/>
                                        </p:tgtEl>
                                        <p:attrNameLst>
                                          <p:attrName>style.visibility</p:attrName>
                                        </p:attrNameLst>
                                      </p:cBhvr>
                                      <p:to>
                                        <p:strVal val="hidden"/>
                                      </p:to>
                                    </p:set>
                                  </p:childTnLst>
                                </p:cTn>
                              </p:par>
                              <p:par>
                                <p:cTn id="45" presetID="22" presetClass="entr" presetSubtype="2"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wipe(right)">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ipe(down)">
                                      <p:cBhvr>
                                        <p:cTn id="52" dur="500"/>
                                        <p:tgtEl>
                                          <p:spTgt spid="16"/>
                                        </p:tgtEl>
                                      </p:cBhvr>
                                    </p:animEffect>
                                  </p:childTnLst>
                                </p:cTn>
                              </p:par>
                              <p:par>
                                <p:cTn id="53" presetID="22" presetClass="entr" presetSubtype="2" fill="hold" grpId="0" nodeType="withEffect">
                                  <p:stCondLst>
                                    <p:cond delay="0"/>
                                  </p:stCondLst>
                                  <p:childTnLst>
                                    <p:set>
                                      <p:cBhvr>
                                        <p:cTn id="54" dur="1" fill="hold">
                                          <p:stCondLst>
                                            <p:cond delay="0"/>
                                          </p:stCondLst>
                                        </p:cTn>
                                        <p:tgtEl>
                                          <p:spTgt spid="17"/>
                                        </p:tgtEl>
                                        <p:attrNameLst>
                                          <p:attrName>style.visibility</p:attrName>
                                        </p:attrNameLst>
                                      </p:cBhvr>
                                      <p:to>
                                        <p:strVal val="visible"/>
                                      </p:to>
                                    </p:set>
                                    <p:animEffect transition="in" filter="wipe(right)">
                                      <p:cBhvr>
                                        <p:cTn id="55" dur="500"/>
                                        <p:tgtEl>
                                          <p:spTgt spid="17"/>
                                        </p:tgtEl>
                                      </p:cBhvr>
                                    </p:animEffect>
                                  </p:childTnLst>
                                </p:cTn>
                              </p:par>
                              <p:par>
                                <p:cTn id="56" presetID="22" presetClass="exit" presetSubtype="2" fill="hold" grpId="1" nodeType="withEffect">
                                  <p:stCondLst>
                                    <p:cond delay="0"/>
                                  </p:stCondLst>
                                  <p:childTnLst>
                                    <p:animEffect transition="out" filter="wipe(right)">
                                      <p:cBhvr>
                                        <p:cTn id="57" dur="500"/>
                                        <p:tgtEl>
                                          <p:spTgt spid="14"/>
                                        </p:tgtEl>
                                      </p:cBhvr>
                                    </p:animEffect>
                                    <p:set>
                                      <p:cBhvr>
                                        <p:cTn id="58" dur="1" fill="hold">
                                          <p:stCondLst>
                                            <p:cond delay="499"/>
                                          </p:stCondLst>
                                        </p:cTn>
                                        <p:tgtEl>
                                          <p:spTgt spid="14"/>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wipe(down)">
                                      <p:cBhvr>
                                        <p:cTn id="63" dur="500"/>
                                        <p:tgtEl>
                                          <p:spTgt spid="18"/>
                                        </p:tgtEl>
                                      </p:cBhvr>
                                    </p:animEffect>
                                  </p:childTnLst>
                                </p:cTn>
                              </p:par>
                              <p:par>
                                <p:cTn id="64" presetID="22" presetClass="entr" presetSubtype="2" fill="hold" grpId="0" nodeType="with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wipe(right)">
                                      <p:cBhvr>
                                        <p:cTn id="66" dur="500"/>
                                        <p:tgtEl>
                                          <p:spTgt spid="19"/>
                                        </p:tgtEl>
                                      </p:cBhvr>
                                    </p:animEffect>
                                  </p:childTnLst>
                                </p:cTn>
                              </p:par>
                              <p:par>
                                <p:cTn id="67" presetID="22" presetClass="exit" presetSubtype="2" fill="hold" grpId="1" nodeType="withEffect">
                                  <p:stCondLst>
                                    <p:cond delay="0"/>
                                  </p:stCondLst>
                                  <p:childTnLst>
                                    <p:animEffect transition="out" filter="wipe(right)">
                                      <p:cBhvr>
                                        <p:cTn id="68" dur="500"/>
                                        <p:tgtEl>
                                          <p:spTgt spid="15"/>
                                        </p:tgtEl>
                                      </p:cBhvr>
                                    </p:animEffect>
                                    <p:set>
                                      <p:cBhvr>
                                        <p:cTn id="69" dur="1" fill="hold">
                                          <p:stCondLst>
                                            <p:cond delay="499"/>
                                          </p:stCondLst>
                                        </p:cTn>
                                        <p:tgtEl>
                                          <p:spTgt spid="15"/>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nodeType="click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wipe(down)">
                                      <p:cBhvr>
                                        <p:cTn id="74" dur="500"/>
                                        <p:tgtEl>
                                          <p:spTgt spid="20"/>
                                        </p:tgtEl>
                                      </p:cBhvr>
                                    </p:animEffect>
                                  </p:childTnLst>
                                </p:cTn>
                              </p:par>
                              <p:par>
                                <p:cTn id="75" presetID="22" presetClass="entr" presetSubtype="2" fill="hold" grpId="0" nodeType="with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wipe(right)">
                                      <p:cBhvr>
                                        <p:cTn id="77" dur="500"/>
                                        <p:tgtEl>
                                          <p:spTgt spid="21"/>
                                        </p:tgtEl>
                                      </p:cBhvr>
                                    </p:animEffect>
                                  </p:childTnLst>
                                </p:cTn>
                              </p:par>
                              <p:par>
                                <p:cTn id="78" presetID="22" presetClass="exit" presetSubtype="2" fill="hold" grpId="1" nodeType="withEffect">
                                  <p:stCondLst>
                                    <p:cond delay="0"/>
                                  </p:stCondLst>
                                  <p:childTnLst>
                                    <p:animEffect transition="out" filter="wipe(right)">
                                      <p:cBhvr>
                                        <p:cTn id="79" dur="500"/>
                                        <p:tgtEl>
                                          <p:spTgt spid="17"/>
                                        </p:tgtEl>
                                      </p:cBhvr>
                                    </p:animEffect>
                                    <p:set>
                                      <p:cBhvr>
                                        <p:cTn id="80" dur="1" fill="hold">
                                          <p:stCondLst>
                                            <p:cond delay="499"/>
                                          </p:stCondLst>
                                        </p:cTn>
                                        <p:tgtEl>
                                          <p:spTgt spid="17"/>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nodeType="clickEffect">
                                  <p:stCondLst>
                                    <p:cond delay="0"/>
                                  </p:stCondLst>
                                  <p:childTnLst>
                                    <p:set>
                                      <p:cBhvr>
                                        <p:cTn id="84" dur="1" fill="hold">
                                          <p:stCondLst>
                                            <p:cond delay="0"/>
                                          </p:stCondLst>
                                        </p:cTn>
                                        <p:tgtEl>
                                          <p:spTgt spid="22"/>
                                        </p:tgtEl>
                                        <p:attrNameLst>
                                          <p:attrName>style.visibility</p:attrName>
                                        </p:attrNameLst>
                                      </p:cBhvr>
                                      <p:to>
                                        <p:strVal val="visible"/>
                                      </p:to>
                                    </p:set>
                                    <p:animEffect transition="in" filter="wipe(down)">
                                      <p:cBhvr>
                                        <p:cTn id="85" dur="500"/>
                                        <p:tgtEl>
                                          <p:spTgt spid="22"/>
                                        </p:tgtEl>
                                      </p:cBhvr>
                                    </p:animEffect>
                                  </p:childTnLst>
                                </p:cTn>
                              </p:par>
                              <p:par>
                                <p:cTn id="86" presetID="22" presetClass="entr" presetSubtype="2" fill="hold" grpId="0" nodeType="withEffect">
                                  <p:stCondLst>
                                    <p:cond delay="0"/>
                                  </p:stCondLst>
                                  <p:childTnLst>
                                    <p:set>
                                      <p:cBhvr>
                                        <p:cTn id="87" dur="1" fill="hold">
                                          <p:stCondLst>
                                            <p:cond delay="0"/>
                                          </p:stCondLst>
                                        </p:cTn>
                                        <p:tgtEl>
                                          <p:spTgt spid="23"/>
                                        </p:tgtEl>
                                        <p:attrNameLst>
                                          <p:attrName>style.visibility</p:attrName>
                                        </p:attrNameLst>
                                      </p:cBhvr>
                                      <p:to>
                                        <p:strVal val="visible"/>
                                      </p:to>
                                    </p:set>
                                    <p:animEffect transition="in" filter="wipe(right)">
                                      <p:cBhvr>
                                        <p:cTn id="88" dur="500"/>
                                        <p:tgtEl>
                                          <p:spTgt spid="23"/>
                                        </p:tgtEl>
                                      </p:cBhvr>
                                    </p:animEffect>
                                  </p:childTnLst>
                                </p:cTn>
                              </p:par>
                              <p:par>
                                <p:cTn id="89" presetID="22" presetClass="exit" presetSubtype="2" fill="hold" grpId="1" nodeType="withEffect">
                                  <p:stCondLst>
                                    <p:cond delay="0"/>
                                  </p:stCondLst>
                                  <p:childTnLst>
                                    <p:animEffect transition="out" filter="wipe(right)">
                                      <p:cBhvr>
                                        <p:cTn id="90" dur="500"/>
                                        <p:tgtEl>
                                          <p:spTgt spid="19"/>
                                        </p:tgtEl>
                                      </p:cBhvr>
                                    </p:animEffect>
                                    <p:set>
                                      <p:cBhvr>
                                        <p:cTn id="91" dur="1" fill="hold">
                                          <p:stCondLst>
                                            <p:cond delay="499"/>
                                          </p:stCondLst>
                                        </p:cTn>
                                        <p:tgtEl>
                                          <p:spTgt spid="19"/>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22" presetClass="entr" presetSubtype="4" fill="hold" nodeType="clickEffect">
                                  <p:stCondLst>
                                    <p:cond delay="0"/>
                                  </p:stCondLst>
                                  <p:childTnLst>
                                    <p:set>
                                      <p:cBhvr>
                                        <p:cTn id="95" dur="1" fill="hold">
                                          <p:stCondLst>
                                            <p:cond delay="0"/>
                                          </p:stCondLst>
                                        </p:cTn>
                                        <p:tgtEl>
                                          <p:spTgt spid="25"/>
                                        </p:tgtEl>
                                        <p:attrNameLst>
                                          <p:attrName>style.visibility</p:attrName>
                                        </p:attrNameLst>
                                      </p:cBhvr>
                                      <p:to>
                                        <p:strVal val="visible"/>
                                      </p:to>
                                    </p:set>
                                    <p:animEffect transition="in" filter="wipe(down)">
                                      <p:cBhvr>
                                        <p:cTn id="96" dur="500"/>
                                        <p:tgtEl>
                                          <p:spTgt spid="25"/>
                                        </p:tgtEl>
                                      </p:cBhvr>
                                    </p:animEffect>
                                  </p:childTnLst>
                                </p:cTn>
                              </p:par>
                              <p:par>
                                <p:cTn id="97" presetID="22" presetClass="entr" presetSubtype="4" fill="hold" nodeType="withEffect">
                                  <p:stCondLst>
                                    <p:cond delay="0"/>
                                  </p:stCondLst>
                                  <p:childTnLst>
                                    <p:set>
                                      <p:cBhvr>
                                        <p:cTn id="98" dur="1" fill="hold">
                                          <p:stCondLst>
                                            <p:cond delay="0"/>
                                          </p:stCondLst>
                                        </p:cTn>
                                        <p:tgtEl>
                                          <p:spTgt spid="24"/>
                                        </p:tgtEl>
                                        <p:attrNameLst>
                                          <p:attrName>style.visibility</p:attrName>
                                        </p:attrNameLst>
                                      </p:cBhvr>
                                      <p:to>
                                        <p:strVal val="visible"/>
                                      </p:to>
                                    </p:set>
                                    <p:animEffect transition="in" filter="wipe(down)">
                                      <p:cBhvr>
                                        <p:cTn id="99" dur="500"/>
                                        <p:tgtEl>
                                          <p:spTgt spid="24"/>
                                        </p:tgtEl>
                                      </p:cBhvr>
                                    </p:animEffect>
                                  </p:childTnLst>
                                </p:cTn>
                              </p:par>
                              <p:par>
                                <p:cTn id="100" presetID="22" presetClass="entr" presetSubtype="2" fill="hold" grpId="0" nodeType="withEffect">
                                  <p:stCondLst>
                                    <p:cond delay="0"/>
                                  </p:stCondLst>
                                  <p:childTnLst>
                                    <p:set>
                                      <p:cBhvr>
                                        <p:cTn id="101" dur="1" fill="hold">
                                          <p:stCondLst>
                                            <p:cond delay="0"/>
                                          </p:stCondLst>
                                        </p:cTn>
                                        <p:tgtEl>
                                          <p:spTgt spid="26"/>
                                        </p:tgtEl>
                                        <p:attrNameLst>
                                          <p:attrName>style.visibility</p:attrName>
                                        </p:attrNameLst>
                                      </p:cBhvr>
                                      <p:to>
                                        <p:strVal val="visible"/>
                                      </p:to>
                                    </p:set>
                                    <p:animEffect transition="in" filter="wipe(right)">
                                      <p:cBhvr>
                                        <p:cTn id="102" dur="500"/>
                                        <p:tgtEl>
                                          <p:spTgt spid="26"/>
                                        </p:tgtEl>
                                      </p:cBhvr>
                                    </p:animEffect>
                                  </p:childTnLst>
                                </p:cTn>
                              </p:par>
                              <p:par>
                                <p:cTn id="103" presetID="1" presetClass="entr" presetSubtype="0" fill="hold" grpId="0" nodeType="withEffect">
                                  <p:stCondLst>
                                    <p:cond delay="0"/>
                                  </p:stCondLst>
                                  <p:childTnLst>
                                    <p:set>
                                      <p:cBhvr>
                                        <p:cTn id="104" dur="1" fill="hold">
                                          <p:stCondLst>
                                            <p:cond delay="0"/>
                                          </p:stCondLst>
                                        </p:cTn>
                                        <p:tgtEl>
                                          <p:spTgt spid="35"/>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22" presetClass="entr" presetSubtype="4" fill="hold" nodeType="clickEffect">
                                  <p:stCondLst>
                                    <p:cond delay="0"/>
                                  </p:stCondLst>
                                  <p:childTnLst>
                                    <p:set>
                                      <p:cBhvr>
                                        <p:cTn id="108" dur="1" fill="hold">
                                          <p:stCondLst>
                                            <p:cond delay="0"/>
                                          </p:stCondLst>
                                        </p:cTn>
                                        <p:tgtEl>
                                          <p:spTgt spid="27"/>
                                        </p:tgtEl>
                                        <p:attrNameLst>
                                          <p:attrName>style.visibility</p:attrName>
                                        </p:attrNameLst>
                                      </p:cBhvr>
                                      <p:to>
                                        <p:strVal val="visible"/>
                                      </p:to>
                                    </p:set>
                                    <p:animEffect transition="in" filter="wipe(down)">
                                      <p:cBhvr>
                                        <p:cTn id="109" dur="500"/>
                                        <p:tgtEl>
                                          <p:spTgt spid="27"/>
                                        </p:tgtEl>
                                      </p:cBhvr>
                                    </p:animEffect>
                                  </p:childTnLst>
                                </p:cTn>
                              </p:par>
                              <p:par>
                                <p:cTn id="110" presetID="22" presetClass="entr" presetSubtype="2" fill="hold" grpId="0" nodeType="withEffect">
                                  <p:stCondLst>
                                    <p:cond delay="0"/>
                                  </p:stCondLst>
                                  <p:childTnLst>
                                    <p:set>
                                      <p:cBhvr>
                                        <p:cTn id="111" dur="1" fill="hold">
                                          <p:stCondLst>
                                            <p:cond delay="0"/>
                                          </p:stCondLst>
                                        </p:cTn>
                                        <p:tgtEl>
                                          <p:spTgt spid="28"/>
                                        </p:tgtEl>
                                        <p:attrNameLst>
                                          <p:attrName>style.visibility</p:attrName>
                                        </p:attrNameLst>
                                      </p:cBhvr>
                                      <p:to>
                                        <p:strVal val="visible"/>
                                      </p:to>
                                    </p:set>
                                    <p:animEffect transition="in" filter="wipe(right)">
                                      <p:cBhvr>
                                        <p:cTn id="112" dur="500"/>
                                        <p:tgtEl>
                                          <p:spTgt spid="28"/>
                                        </p:tgtEl>
                                      </p:cBhvr>
                                    </p:animEffect>
                                  </p:childTnLst>
                                </p:cTn>
                              </p:par>
                              <p:par>
                                <p:cTn id="113" presetID="22" presetClass="exit" presetSubtype="2" fill="hold" grpId="1" nodeType="withEffect">
                                  <p:stCondLst>
                                    <p:cond delay="0"/>
                                  </p:stCondLst>
                                  <p:childTnLst>
                                    <p:animEffect transition="out" filter="wipe(right)">
                                      <p:cBhvr>
                                        <p:cTn id="114" dur="500"/>
                                        <p:tgtEl>
                                          <p:spTgt spid="21"/>
                                        </p:tgtEl>
                                      </p:cBhvr>
                                    </p:animEffect>
                                    <p:set>
                                      <p:cBhvr>
                                        <p:cTn id="115" dur="1" fill="hold">
                                          <p:stCondLst>
                                            <p:cond delay="499"/>
                                          </p:stCondLst>
                                        </p:cTn>
                                        <p:tgtEl>
                                          <p:spTgt spid="21"/>
                                        </p:tgtEl>
                                        <p:attrNameLst>
                                          <p:attrName>style.visibility</p:attrName>
                                        </p:attrNameLst>
                                      </p:cBhvr>
                                      <p:to>
                                        <p:strVal val="hidden"/>
                                      </p:to>
                                    </p:set>
                                  </p:childTnLst>
                                </p:cTn>
                              </p:par>
                            </p:childTnLst>
                          </p:cTn>
                        </p:par>
                      </p:childTnLst>
                    </p:cTn>
                  </p:par>
                  <p:par>
                    <p:cTn id="116" fill="hold">
                      <p:stCondLst>
                        <p:cond delay="indefinite"/>
                      </p:stCondLst>
                      <p:childTnLst>
                        <p:par>
                          <p:cTn id="117" fill="hold">
                            <p:stCondLst>
                              <p:cond delay="0"/>
                            </p:stCondLst>
                            <p:childTnLst>
                              <p:par>
                                <p:cTn id="118" presetID="22" presetClass="entr" presetSubtype="4" fill="hold" nodeType="clickEffect">
                                  <p:stCondLst>
                                    <p:cond delay="0"/>
                                  </p:stCondLst>
                                  <p:childTnLst>
                                    <p:set>
                                      <p:cBhvr>
                                        <p:cTn id="119" dur="1" fill="hold">
                                          <p:stCondLst>
                                            <p:cond delay="0"/>
                                          </p:stCondLst>
                                        </p:cTn>
                                        <p:tgtEl>
                                          <p:spTgt spid="29"/>
                                        </p:tgtEl>
                                        <p:attrNameLst>
                                          <p:attrName>style.visibility</p:attrName>
                                        </p:attrNameLst>
                                      </p:cBhvr>
                                      <p:to>
                                        <p:strVal val="visible"/>
                                      </p:to>
                                    </p:set>
                                    <p:animEffect transition="in" filter="wipe(down)">
                                      <p:cBhvr>
                                        <p:cTn id="120" dur="500"/>
                                        <p:tgtEl>
                                          <p:spTgt spid="29"/>
                                        </p:tgtEl>
                                      </p:cBhvr>
                                    </p:animEffect>
                                  </p:childTnLst>
                                </p:cTn>
                              </p:par>
                              <p:par>
                                <p:cTn id="121" presetID="22" presetClass="entr" presetSubtype="2" fill="hold" grpId="0" nodeType="withEffect">
                                  <p:stCondLst>
                                    <p:cond delay="0"/>
                                  </p:stCondLst>
                                  <p:childTnLst>
                                    <p:set>
                                      <p:cBhvr>
                                        <p:cTn id="122" dur="1" fill="hold">
                                          <p:stCondLst>
                                            <p:cond delay="0"/>
                                          </p:stCondLst>
                                        </p:cTn>
                                        <p:tgtEl>
                                          <p:spTgt spid="30"/>
                                        </p:tgtEl>
                                        <p:attrNameLst>
                                          <p:attrName>style.visibility</p:attrName>
                                        </p:attrNameLst>
                                      </p:cBhvr>
                                      <p:to>
                                        <p:strVal val="visible"/>
                                      </p:to>
                                    </p:set>
                                    <p:animEffect transition="in" filter="wipe(right)">
                                      <p:cBhvr>
                                        <p:cTn id="123" dur="500"/>
                                        <p:tgtEl>
                                          <p:spTgt spid="30"/>
                                        </p:tgtEl>
                                      </p:cBhvr>
                                    </p:animEffect>
                                  </p:childTnLst>
                                </p:cTn>
                              </p:par>
                              <p:par>
                                <p:cTn id="124" presetID="22" presetClass="exit" presetSubtype="2" fill="hold" grpId="1" nodeType="withEffect">
                                  <p:stCondLst>
                                    <p:cond delay="0"/>
                                  </p:stCondLst>
                                  <p:childTnLst>
                                    <p:animEffect transition="out" filter="wipe(right)">
                                      <p:cBhvr>
                                        <p:cTn id="125" dur="500"/>
                                        <p:tgtEl>
                                          <p:spTgt spid="26"/>
                                        </p:tgtEl>
                                      </p:cBhvr>
                                    </p:animEffect>
                                    <p:set>
                                      <p:cBhvr>
                                        <p:cTn id="126" dur="1" fill="hold">
                                          <p:stCondLst>
                                            <p:cond delay="499"/>
                                          </p:stCondLst>
                                        </p:cTn>
                                        <p:tgtEl>
                                          <p:spTgt spid="26"/>
                                        </p:tgtEl>
                                        <p:attrNameLst>
                                          <p:attrName>style.visibility</p:attrName>
                                        </p:attrNameLst>
                                      </p:cBhvr>
                                      <p:to>
                                        <p:strVal val="hidden"/>
                                      </p:to>
                                    </p:set>
                                  </p:childTnLst>
                                </p:cTn>
                              </p:par>
                            </p:childTnLst>
                          </p:cTn>
                        </p:par>
                      </p:childTnLst>
                    </p:cTn>
                  </p:par>
                  <p:par>
                    <p:cTn id="127" fill="hold">
                      <p:stCondLst>
                        <p:cond delay="indefinite"/>
                      </p:stCondLst>
                      <p:childTnLst>
                        <p:par>
                          <p:cTn id="128" fill="hold">
                            <p:stCondLst>
                              <p:cond delay="0"/>
                            </p:stCondLst>
                            <p:childTnLst>
                              <p:par>
                                <p:cTn id="129" presetID="22" presetClass="entr" presetSubtype="4" fill="hold" nodeType="clickEffect">
                                  <p:stCondLst>
                                    <p:cond delay="0"/>
                                  </p:stCondLst>
                                  <p:childTnLst>
                                    <p:set>
                                      <p:cBhvr>
                                        <p:cTn id="130" dur="1" fill="hold">
                                          <p:stCondLst>
                                            <p:cond delay="0"/>
                                          </p:stCondLst>
                                        </p:cTn>
                                        <p:tgtEl>
                                          <p:spTgt spid="31"/>
                                        </p:tgtEl>
                                        <p:attrNameLst>
                                          <p:attrName>style.visibility</p:attrName>
                                        </p:attrNameLst>
                                      </p:cBhvr>
                                      <p:to>
                                        <p:strVal val="visible"/>
                                      </p:to>
                                    </p:set>
                                    <p:animEffect transition="in" filter="wipe(down)">
                                      <p:cBhvr>
                                        <p:cTn id="131" dur="500"/>
                                        <p:tgtEl>
                                          <p:spTgt spid="31"/>
                                        </p:tgtEl>
                                      </p:cBhvr>
                                    </p:animEffect>
                                  </p:childTnLst>
                                </p:cTn>
                              </p:par>
                              <p:par>
                                <p:cTn id="132" presetID="22" presetClass="entr" presetSubtype="2" fill="hold" grpId="0" nodeType="withEffect">
                                  <p:stCondLst>
                                    <p:cond delay="0"/>
                                  </p:stCondLst>
                                  <p:childTnLst>
                                    <p:set>
                                      <p:cBhvr>
                                        <p:cTn id="133" dur="1" fill="hold">
                                          <p:stCondLst>
                                            <p:cond delay="0"/>
                                          </p:stCondLst>
                                        </p:cTn>
                                        <p:tgtEl>
                                          <p:spTgt spid="32"/>
                                        </p:tgtEl>
                                        <p:attrNameLst>
                                          <p:attrName>style.visibility</p:attrName>
                                        </p:attrNameLst>
                                      </p:cBhvr>
                                      <p:to>
                                        <p:strVal val="visible"/>
                                      </p:to>
                                    </p:set>
                                    <p:animEffect transition="in" filter="wipe(right)">
                                      <p:cBhvr>
                                        <p:cTn id="134" dur="500"/>
                                        <p:tgtEl>
                                          <p:spTgt spid="32"/>
                                        </p:tgtEl>
                                      </p:cBhvr>
                                    </p:animEffect>
                                  </p:childTnLst>
                                </p:cTn>
                              </p:par>
                              <p:par>
                                <p:cTn id="135" presetID="22" presetClass="exit" presetSubtype="8" fill="hold" grpId="1" nodeType="withEffect">
                                  <p:stCondLst>
                                    <p:cond delay="0"/>
                                  </p:stCondLst>
                                  <p:childTnLst>
                                    <p:animEffect transition="out" filter="wipe(left)">
                                      <p:cBhvr>
                                        <p:cTn id="136" dur="500"/>
                                        <p:tgtEl>
                                          <p:spTgt spid="28"/>
                                        </p:tgtEl>
                                      </p:cBhvr>
                                    </p:animEffect>
                                    <p:set>
                                      <p:cBhvr>
                                        <p:cTn id="137" dur="1" fill="hold">
                                          <p:stCondLst>
                                            <p:cond delay="499"/>
                                          </p:stCondLst>
                                        </p:cTn>
                                        <p:tgtEl>
                                          <p:spTgt spid="28"/>
                                        </p:tgtEl>
                                        <p:attrNameLst>
                                          <p:attrName>style.visibility</p:attrName>
                                        </p:attrNameLst>
                                      </p:cBhvr>
                                      <p:to>
                                        <p:strVal val="hidden"/>
                                      </p:to>
                                    </p:set>
                                  </p:childTnLst>
                                </p:cTn>
                              </p:par>
                            </p:childTnLst>
                          </p:cTn>
                        </p:par>
                      </p:childTnLst>
                    </p:cTn>
                  </p:par>
                  <p:par>
                    <p:cTn id="138" fill="hold">
                      <p:stCondLst>
                        <p:cond delay="indefinite"/>
                      </p:stCondLst>
                      <p:childTnLst>
                        <p:par>
                          <p:cTn id="139" fill="hold">
                            <p:stCondLst>
                              <p:cond delay="0"/>
                            </p:stCondLst>
                            <p:childTnLst>
                              <p:par>
                                <p:cTn id="140" presetID="1" presetClass="entr" presetSubtype="0" fill="hold" grpId="0" nodeType="clickEffect">
                                  <p:stCondLst>
                                    <p:cond delay="0"/>
                                  </p:stCondLst>
                                  <p:childTnLst>
                                    <p:set>
                                      <p:cBhvr>
                                        <p:cTn id="141" dur="1" fill="hold">
                                          <p:stCondLst>
                                            <p:cond delay="0"/>
                                          </p:stCondLst>
                                        </p:cTn>
                                        <p:tgtEl>
                                          <p:spTgt spid="39"/>
                                        </p:tgtEl>
                                        <p:attrNameLst>
                                          <p:attrName>style.visibility</p:attrName>
                                        </p:attrNameLst>
                                      </p:cBhvr>
                                      <p:to>
                                        <p:strVal val="visible"/>
                                      </p:to>
                                    </p:set>
                                  </p:childTnLst>
                                </p:cTn>
                              </p:par>
                              <p:par>
                                <p:cTn id="142" presetID="1" presetClass="entr" presetSubtype="0" fill="hold" grpId="0" nodeType="withEffect">
                                  <p:stCondLst>
                                    <p:cond delay="0"/>
                                  </p:stCondLst>
                                  <p:childTnLst>
                                    <p:set>
                                      <p:cBhvr>
                                        <p:cTn id="143" dur="1" fill="hold">
                                          <p:stCondLst>
                                            <p:cond delay="0"/>
                                          </p:stCondLst>
                                        </p:cTn>
                                        <p:tgtEl>
                                          <p:spTgt spid="41"/>
                                        </p:tgtEl>
                                        <p:attrNameLst>
                                          <p:attrName>style.visibility</p:attrName>
                                        </p:attrNameLst>
                                      </p:cBhvr>
                                      <p:to>
                                        <p:strVal val="visible"/>
                                      </p:to>
                                    </p:set>
                                  </p:childTnLst>
                                </p:cTn>
                              </p:par>
                            </p:childTnLst>
                          </p:cTn>
                        </p:par>
                      </p:childTnLst>
                    </p:cTn>
                  </p:par>
                  <p:par>
                    <p:cTn id="144" fill="hold">
                      <p:stCondLst>
                        <p:cond delay="indefinite"/>
                      </p:stCondLst>
                      <p:childTnLst>
                        <p:par>
                          <p:cTn id="145" fill="hold">
                            <p:stCondLst>
                              <p:cond delay="0"/>
                            </p:stCondLst>
                            <p:childTnLst>
                              <p:par>
                                <p:cTn id="146" presetID="1" presetClass="entr" presetSubtype="0" fill="hold" grpId="0" nodeType="clickEffect">
                                  <p:stCondLst>
                                    <p:cond delay="0"/>
                                  </p:stCondLst>
                                  <p:childTnLst>
                                    <p:set>
                                      <p:cBhvr>
                                        <p:cTn id="147" dur="1" fill="hold">
                                          <p:stCondLst>
                                            <p:cond delay="0"/>
                                          </p:stCondLst>
                                        </p:cTn>
                                        <p:tgtEl>
                                          <p:spTgt spid="38"/>
                                        </p:tgtEl>
                                        <p:attrNameLst>
                                          <p:attrName>style.visibility</p:attrName>
                                        </p:attrNameLst>
                                      </p:cBhvr>
                                      <p:to>
                                        <p:strVal val="visible"/>
                                      </p:to>
                                    </p:set>
                                  </p:childTnLst>
                                </p:cTn>
                              </p:par>
                              <p:par>
                                <p:cTn id="148" presetID="1" presetClass="entr" presetSubtype="0" fill="hold" grpId="0" nodeType="withEffect">
                                  <p:stCondLst>
                                    <p:cond delay="0"/>
                                  </p:stCondLst>
                                  <p:childTnLst>
                                    <p:set>
                                      <p:cBhvr>
                                        <p:cTn id="149" dur="1" fill="hold">
                                          <p:stCondLst>
                                            <p:cond delay="0"/>
                                          </p:stCondLst>
                                        </p:cTn>
                                        <p:tgtEl>
                                          <p:spTgt spid="37"/>
                                        </p:tgtEl>
                                        <p:attrNameLst>
                                          <p:attrName>style.visibility</p:attrName>
                                        </p:attrNameLst>
                                      </p:cBhvr>
                                      <p:to>
                                        <p:strVal val="visible"/>
                                      </p:to>
                                    </p:set>
                                  </p:childTnLst>
                                </p:cTn>
                              </p:par>
                              <p:par>
                                <p:cTn id="150" presetID="1" presetClass="entr" presetSubtype="0" fill="hold" grpId="0" nodeType="withEffect">
                                  <p:stCondLst>
                                    <p:cond delay="0"/>
                                  </p:stCondLst>
                                  <p:childTnLst>
                                    <p:set>
                                      <p:cBhvr>
                                        <p:cTn id="151" dur="1" fill="hold">
                                          <p:stCondLst>
                                            <p:cond delay="0"/>
                                          </p:stCondLst>
                                        </p:cTn>
                                        <p:tgtEl>
                                          <p:spTgt spid="36"/>
                                        </p:tgtEl>
                                        <p:attrNameLst>
                                          <p:attrName>style.visibility</p:attrName>
                                        </p:attrNameLst>
                                      </p:cBhvr>
                                      <p:to>
                                        <p:strVal val="visible"/>
                                      </p:to>
                                    </p:set>
                                  </p:childTnLst>
                                </p:cTn>
                              </p:par>
                              <p:par>
                                <p:cTn id="152" presetID="1" presetClass="entr" presetSubtype="0" fill="hold" grpId="0" nodeType="withEffect">
                                  <p:stCondLst>
                                    <p:cond delay="0"/>
                                  </p:stCondLst>
                                  <p:childTnLst>
                                    <p:set>
                                      <p:cBhvr>
                                        <p:cTn id="153" dur="1" fill="hold">
                                          <p:stCondLst>
                                            <p:cond delay="0"/>
                                          </p:stCondLst>
                                        </p:cTn>
                                        <p:tgtEl>
                                          <p:spTgt spid="40"/>
                                        </p:tgtEl>
                                        <p:attrNameLst>
                                          <p:attrName>style.visibility</p:attrName>
                                        </p:attrNameLst>
                                      </p:cBhvr>
                                      <p:to>
                                        <p:strVal val="visible"/>
                                      </p:to>
                                    </p:set>
                                  </p:childTnLst>
                                </p:cTn>
                              </p:par>
                              <p:par>
                                <p:cTn id="154" presetID="10" presetClass="exit" presetSubtype="0" fill="hold" grpId="1" nodeType="withEffect">
                                  <p:stCondLst>
                                    <p:cond delay="0"/>
                                  </p:stCondLst>
                                  <p:childTnLst>
                                    <p:animEffect transition="out" filter="fade">
                                      <p:cBhvr>
                                        <p:cTn id="155" dur="500"/>
                                        <p:tgtEl>
                                          <p:spTgt spid="41"/>
                                        </p:tgtEl>
                                      </p:cBhvr>
                                    </p:animEffect>
                                    <p:set>
                                      <p:cBhvr>
                                        <p:cTn id="156" dur="1" fill="hold">
                                          <p:stCondLst>
                                            <p:cond delay="499"/>
                                          </p:stCondLst>
                                        </p:cTn>
                                        <p:tgtEl>
                                          <p:spTgt spid="41"/>
                                        </p:tgtEl>
                                        <p:attrNameLst>
                                          <p:attrName>style.visibility</p:attrName>
                                        </p:attrNameLst>
                                      </p:cBhvr>
                                      <p:to>
                                        <p:strVal val="hidden"/>
                                      </p:to>
                                    </p:set>
                                  </p:childTnLst>
                                </p:cTn>
                              </p:par>
                              <p:par>
                                <p:cTn id="157" presetID="10" presetClass="exit" presetSubtype="0" fill="hold" grpId="1" nodeType="withEffect">
                                  <p:stCondLst>
                                    <p:cond delay="0"/>
                                  </p:stCondLst>
                                  <p:childTnLst>
                                    <p:animEffect transition="out" filter="fade">
                                      <p:cBhvr>
                                        <p:cTn id="158" dur="2000"/>
                                        <p:tgtEl>
                                          <p:spTgt spid="39"/>
                                        </p:tgtEl>
                                      </p:cBhvr>
                                    </p:animEffect>
                                    <p:set>
                                      <p:cBhvr>
                                        <p:cTn id="159" dur="1" fill="hold">
                                          <p:stCondLst>
                                            <p:cond delay="1999"/>
                                          </p:stCondLst>
                                        </p:cTn>
                                        <p:tgtEl>
                                          <p:spTgt spid="3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3" grpId="0" animBg="1"/>
      <p:bldP spid="13" grpId="1" animBg="1"/>
      <p:bldP spid="14" grpId="0" animBg="1"/>
      <p:bldP spid="14" grpId="1" animBg="1"/>
      <p:bldP spid="15" grpId="0" animBg="1"/>
      <p:bldP spid="15" grpId="1" animBg="1"/>
      <p:bldP spid="17" grpId="0" animBg="1"/>
      <p:bldP spid="17" grpId="1" animBg="1"/>
      <p:bldP spid="19" grpId="0" animBg="1"/>
      <p:bldP spid="19" grpId="1" animBg="1"/>
      <p:bldP spid="21" grpId="0" animBg="1"/>
      <p:bldP spid="21" grpId="1" animBg="1"/>
      <p:bldP spid="23" grpId="0" animBg="1"/>
      <p:bldP spid="26" grpId="0" animBg="1"/>
      <p:bldP spid="26" grpId="1" animBg="1"/>
      <p:bldP spid="28" grpId="0" animBg="1"/>
      <p:bldP spid="28" grpId="1" animBg="1"/>
      <p:bldP spid="30" grpId="0" animBg="1"/>
      <p:bldP spid="32" grpId="0" animBg="1"/>
      <p:bldP spid="33" grpId="0"/>
      <p:bldP spid="34" grpId="0"/>
      <p:bldP spid="35" grpId="0"/>
      <p:bldP spid="37" grpId="0" animBg="1"/>
      <p:bldP spid="38" grpId="0" animBg="1"/>
      <p:bldP spid="36" grpId="0" animBg="1"/>
      <p:bldP spid="39" grpId="0" animBg="1"/>
      <p:bldP spid="39" grpId="1" animBg="1"/>
      <p:bldP spid="40" grpId="0" animBg="1"/>
      <p:bldP spid="41" grpId="0" animBg="1"/>
      <p:bldP spid="41"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Late Binding</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normAutofit/>
          </a:bodyPr>
          <a:lstStyle/>
          <a:p>
            <a:r>
              <a:rPr lang="en-US" sz="3600" dirty="0" smtClean="0">
                <a:latin typeface="Corbel" pitchFamily="34" charset="0"/>
              </a:rPr>
              <a:t>Keep all evidence in record-cluster comparison</a:t>
            </a:r>
          </a:p>
          <a:p>
            <a:endParaRPr lang="en-US" sz="3600" dirty="0" smtClean="0">
              <a:latin typeface="Corbel" pitchFamily="34" charset="0"/>
            </a:endParaRPr>
          </a:p>
          <a:p>
            <a:r>
              <a:rPr lang="en-US" sz="3600" dirty="0" smtClean="0">
                <a:latin typeface="Corbel" pitchFamily="34" charset="0"/>
              </a:rPr>
              <a:t>Make a global decision at the end</a:t>
            </a:r>
          </a:p>
          <a:p>
            <a:endParaRPr lang="en-US" sz="3600" dirty="0" smtClean="0">
              <a:latin typeface="Corbel" pitchFamily="34" charset="0"/>
            </a:endParaRPr>
          </a:p>
          <a:p>
            <a:r>
              <a:rPr lang="en-US" sz="3600" dirty="0" smtClean="0">
                <a:latin typeface="Corbel" pitchFamily="34" charset="0"/>
              </a:rPr>
              <a:t>Facilitate with a bi-partite graph </a:t>
            </a:r>
            <a:endParaRPr lang="en-US" sz="3600" dirty="0">
              <a:latin typeface="Corbe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Late Binding</a:t>
            </a:r>
            <a:endParaRPr lang="en-US" dirty="0">
              <a:effectLst>
                <a:outerShdw blurRad="38100" dist="38100" dir="2700000" algn="tl">
                  <a:srgbClr val="000000">
                    <a:alpha val="43137"/>
                  </a:srgbClr>
                </a:outerShdw>
              </a:effectLst>
              <a:latin typeface="Corbel" pitchFamily="34" charset="0"/>
            </a:endParaRPr>
          </a:p>
        </p:txBody>
      </p:sp>
      <p:sp>
        <p:nvSpPr>
          <p:cNvPr id="5" name="TextBox 4"/>
          <p:cNvSpPr txBox="1"/>
          <p:nvPr/>
        </p:nvSpPr>
        <p:spPr>
          <a:xfrm>
            <a:off x="2406203" y="1524000"/>
            <a:ext cx="1352282" cy="369332"/>
          </a:xfrm>
          <a:prstGeom prst="rect">
            <a:avLst/>
          </a:prstGeom>
          <a:noFill/>
        </p:spPr>
        <p:txBody>
          <a:bodyPr wrap="square" rtlCol="0">
            <a:spAutoFit/>
          </a:bodyPr>
          <a:lstStyle/>
          <a:p>
            <a:r>
              <a:rPr lang="en-US" b="1" dirty="0" smtClean="0">
                <a:solidFill>
                  <a:srgbClr val="C00000"/>
                </a:solidFill>
              </a:rPr>
              <a:t>1</a:t>
            </a:r>
            <a:endParaRPr lang="en-US" b="1" dirty="0">
              <a:solidFill>
                <a:srgbClr val="C00000"/>
              </a:solidFill>
            </a:endParaRPr>
          </a:p>
        </p:txBody>
      </p:sp>
      <p:sp>
        <p:nvSpPr>
          <p:cNvPr id="7" name="TextBox 6"/>
          <p:cNvSpPr txBox="1"/>
          <p:nvPr/>
        </p:nvSpPr>
        <p:spPr>
          <a:xfrm>
            <a:off x="152400" y="1596008"/>
            <a:ext cx="2290625" cy="861774"/>
          </a:xfrm>
          <a:prstGeom prst="rect">
            <a:avLst/>
          </a:prstGeom>
          <a:noFill/>
        </p:spPr>
        <p:txBody>
          <a:bodyPr wrap="square" rtlCol="0">
            <a:spAutoFit/>
          </a:bodyPr>
          <a:lstStyle/>
          <a:p>
            <a:pPr lvl="0" algn="ctr"/>
            <a:r>
              <a:rPr lang="en-US" sz="3200" b="1" dirty="0" smtClean="0"/>
              <a:t>r</a:t>
            </a:r>
            <a:r>
              <a:rPr lang="en-US" b="1" dirty="0" smtClean="0"/>
              <a:t>1</a:t>
            </a:r>
            <a:endParaRPr lang="en-US" sz="3200" b="1" dirty="0" smtClean="0"/>
          </a:p>
          <a:p>
            <a:pPr lvl="0" algn="ctr"/>
            <a:r>
              <a:rPr lang="en-US" b="1" noProof="0" dirty="0" smtClean="0"/>
              <a:t>XinDong@R.P.I -1991</a:t>
            </a:r>
            <a:endParaRPr kumimoji="0" lang="en-US" sz="1800" b="1" i="0" u="none" strike="noStrike" kern="0" cap="none" spc="0" normalizeH="0" baseline="0" noProof="0" dirty="0">
              <a:ln>
                <a:noFill/>
              </a:ln>
              <a:solidFill>
                <a:sysClr val="windowText" lastClr="000000"/>
              </a:solidFill>
              <a:effectLst/>
              <a:uLnTx/>
              <a:uFillTx/>
            </a:endParaRPr>
          </a:p>
        </p:txBody>
      </p:sp>
      <p:sp>
        <p:nvSpPr>
          <p:cNvPr id="8" name="TextBox 7"/>
          <p:cNvSpPr txBox="1"/>
          <p:nvPr/>
        </p:nvSpPr>
        <p:spPr>
          <a:xfrm>
            <a:off x="152400" y="2820144"/>
            <a:ext cx="2290625" cy="861774"/>
          </a:xfrm>
          <a:prstGeom prst="rect">
            <a:avLst/>
          </a:prstGeom>
          <a:noFill/>
        </p:spPr>
        <p:txBody>
          <a:bodyPr wrap="square" rtlCol="0">
            <a:spAutoFit/>
          </a:bodyPr>
          <a:lstStyle/>
          <a:p>
            <a:pPr lvl="0" algn="ctr"/>
            <a:r>
              <a:rPr lang="en-US" sz="3200" b="1" dirty="0" smtClean="0"/>
              <a:t>r</a:t>
            </a:r>
            <a:r>
              <a:rPr lang="en-US" b="1" dirty="0" smtClean="0"/>
              <a:t>2</a:t>
            </a:r>
            <a:endParaRPr lang="en-US" sz="3200" b="1" dirty="0" smtClean="0"/>
          </a:p>
          <a:p>
            <a:pPr lvl="0" algn="ctr"/>
            <a:r>
              <a:rPr lang="en-US" b="1" noProof="0" dirty="0" err="1" smtClean="0"/>
              <a:t>XinDong@UW</a:t>
            </a:r>
            <a:r>
              <a:rPr lang="en-US" b="1" noProof="0" dirty="0" smtClean="0"/>
              <a:t> -2004</a:t>
            </a:r>
            <a:endParaRPr kumimoji="0" lang="en-US" sz="1800" b="1" i="0" u="none" strike="noStrike" kern="0" cap="none" spc="0" normalizeH="0" baseline="0" noProof="0" dirty="0">
              <a:ln>
                <a:noFill/>
              </a:ln>
              <a:solidFill>
                <a:sysClr val="windowText" lastClr="000000"/>
              </a:solidFill>
              <a:effectLst/>
              <a:uLnTx/>
              <a:uFillTx/>
            </a:endParaRPr>
          </a:p>
        </p:txBody>
      </p:sp>
      <p:sp>
        <p:nvSpPr>
          <p:cNvPr id="9" name="TextBox 3"/>
          <p:cNvSpPr txBox="1"/>
          <p:nvPr/>
        </p:nvSpPr>
        <p:spPr>
          <a:xfrm>
            <a:off x="152400" y="4260304"/>
            <a:ext cx="2290625" cy="861774"/>
          </a:xfrm>
          <a:prstGeom prst="rect">
            <a:avLst/>
          </a:prstGeom>
          <a:noFill/>
        </p:spPr>
        <p:txBody>
          <a:bodyPr wrap="square" rtlCol="0">
            <a:spAutoFit/>
          </a:bodyPr>
          <a:lstStyle/>
          <a:p>
            <a:pPr lvl="0" algn="ctr"/>
            <a:r>
              <a:rPr lang="en-US" sz="3200" b="1" dirty="0" smtClean="0"/>
              <a:t>r</a:t>
            </a:r>
            <a:r>
              <a:rPr lang="en-US" b="1" dirty="0" smtClean="0"/>
              <a:t>7</a:t>
            </a:r>
            <a:endParaRPr lang="en-US" sz="3200" b="1" dirty="0" smtClean="0"/>
          </a:p>
          <a:p>
            <a:pPr lvl="0" algn="ctr"/>
            <a:r>
              <a:rPr lang="en-US" b="1" noProof="0" dirty="0" err="1" smtClean="0"/>
              <a:t>DongXin@UI</a:t>
            </a:r>
            <a:r>
              <a:rPr lang="en-US" b="1" noProof="0" dirty="0" smtClean="0"/>
              <a:t> -2004</a:t>
            </a:r>
            <a:endParaRPr kumimoji="0" lang="en-US" sz="1800" b="1" i="0" u="none" strike="noStrike" kern="0" cap="none" spc="0" normalizeH="0" baseline="0" noProof="0" dirty="0">
              <a:ln>
                <a:noFill/>
              </a:ln>
              <a:solidFill>
                <a:sysClr val="windowText" lastClr="000000"/>
              </a:solidFill>
              <a:effectLst/>
              <a:uLnTx/>
              <a:uFillTx/>
            </a:endParaRPr>
          </a:p>
        </p:txBody>
      </p:sp>
      <p:sp>
        <p:nvSpPr>
          <p:cNvPr id="10" name="TextBox 4"/>
          <p:cNvSpPr txBox="1"/>
          <p:nvPr/>
        </p:nvSpPr>
        <p:spPr>
          <a:xfrm>
            <a:off x="3436513" y="1596008"/>
            <a:ext cx="1287887" cy="584775"/>
          </a:xfrm>
          <a:prstGeom prst="rect">
            <a:avLst/>
          </a:prstGeom>
          <a:noFill/>
        </p:spPr>
        <p:txBody>
          <a:bodyPr wrap="square" rtlCol="0">
            <a:spAutoFit/>
          </a:bodyPr>
          <a:lstStyle/>
          <a:p>
            <a:pPr lvl="0" algn="ctr"/>
            <a:r>
              <a:rPr lang="en-US" sz="3200" b="1" dirty="0" smtClean="0"/>
              <a:t>C</a:t>
            </a:r>
            <a:r>
              <a:rPr lang="en-US" sz="2000" b="1" dirty="0" smtClean="0"/>
              <a:t>1</a:t>
            </a:r>
            <a:endParaRPr kumimoji="0" lang="en-US" sz="1800" b="1" i="0" u="none" strike="noStrike" kern="0" cap="none" spc="0" normalizeH="0" baseline="0" noProof="0" dirty="0">
              <a:ln>
                <a:noFill/>
              </a:ln>
              <a:solidFill>
                <a:sysClr val="windowText" lastClr="000000"/>
              </a:solidFill>
              <a:effectLst/>
              <a:uLnTx/>
              <a:uFillTx/>
            </a:endParaRPr>
          </a:p>
        </p:txBody>
      </p:sp>
      <p:sp>
        <p:nvSpPr>
          <p:cNvPr id="11" name="TextBox 5"/>
          <p:cNvSpPr txBox="1"/>
          <p:nvPr/>
        </p:nvSpPr>
        <p:spPr>
          <a:xfrm>
            <a:off x="3436513" y="2811433"/>
            <a:ext cx="1287887" cy="584775"/>
          </a:xfrm>
          <a:prstGeom prst="rect">
            <a:avLst/>
          </a:prstGeom>
          <a:noFill/>
        </p:spPr>
        <p:txBody>
          <a:bodyPr wrap="square" rtlCol="0">
            <a:spAutoFit/>
          </a:bodyPr>
          <a:lstStyle/>
          <a:p>
            <a:pPr lvl="0" algn="ctr"/>
            <a:r>
              <a:rPr lang="en-US" sz="3200" b="1" dirty="0" smtClean="0"/>
              <a:t>C</a:t>
            </a:r>
            <a:r>
              <a:rPr lang="en-US" sz="2000" b="1" dirty="0" smtClean="0"/>
              <a:t>2</a:t>
            </a:r>
            <a:endParaRPr kumimoji="0" lang="en-US" sz="1800" b="1" i="0" u="none" strike="noStrike" kern="0" cap="none" spc="0" normalizeH="0" baseline="0" noProof="0" dirty="0">
              <a:ln>
                <a:noFill/>
              </a:ln>
              <a:solidFill>
                <a:sysClr val="windowText" lastClr="000000"/>
              </a:solidFill>
              <a:effectLst/>
              <a:uLnTx/>
              <a:uFillTx/>
            </a:endParaRPr>
          </a:p>
        </p:txBody>
      </p:sp>
      <p:sp>
        <p:nvSpPr>
          <p:cNvPr id="12" name="TextBox 6"/>
          <p:cNvSpPr txBox="1"/>
          <p:nvPr/>
        </p:nvSpPr>
        <p:spPr>
          <a:xfrm>
            <a:off x="3436513" y="4395609"/>
            <a:ext cx="1287887" cy="584775"/>
          </a:xfrm>
          <a:prstGeom prst="rect">
            <a:avLst/>
          </a:prstGeom>
          <a:noFill/>
        </p:spPr>
        <p:txBody>
          <a:bodyPr wrap="square" rtlCol="0">
            <a:spAutoFit/>
          </a:bodyPr>
          <a:lstStyle/>
          <a:p>
            <a:pPr lvl="0" algn="ctr"/>
            <a:r>
              <a:rPr lang="en-US" sz="3200" b="1" dirty="0" smtClean="0"/>
              <a:t>C</a:t>
            </a:r>
            <a:r>
              <a:rPr lang="en-US" sz="2000" b="1" dirty="0" smtClean="0"/>
              <a:t>3</a:t>
            </a:r>
            <a:endParaRPr kumimoji="0" lang="en-US" sz="1800" b="1" i="0" u="none" strike="noStrike" kern="0" cap="none" spc="0" normalizeH="0" baseline="0" noProof="0" dirty="0">
              <a:ln>
                <a:noFill/>
              </a:ln>
              <a:solidFill>
                <a:sysClr val="windowText" lastClr="000000"/>
              </a:solidFill>
              <a:effectLst/>
              <a:uLnTx/>
              <a:uFillTx/>
            </a:endParaRPr>
          </a:p>
        </p:txBody>
      </p:sp>
      <p:cxnSp>
        <p:nvCxnSpPr>
          <p:cNvPr id="13" name="Elbow Connector 7"/>
          <p:cNvCxnSpPr/>
          <p:nvPr/>
        </p:nvCxnSpPr>
        <p:spPr>
          <a:xfrm>
            <a:off x="1504682" y="1884040"/>
            <a:ext cx="2318197" cy="1588"/>
          </a:xfrm>
          <a:prstGeom prst="bentConnector3">
            <a:avLst>
              <a:gd name="adj1" fmla="val 50000"/>
            </a:avLst>
          </a:prstGeom>
        </p:spPr>
        <p:style>
          <a:lnRef idx="2">
            <a:schemeClr val="dk1"/>
          </a:lnRef>
          <a:fillRef idx="0">
            <a:schemeClr val="dk1"/>
          </a:fillRef>
          <a:effectRef idx="1">
            <a:schemeClr val="dk1"/>
          </a:effectRef>
          <a:fontRef idx="minor">
            <a:schemeClr val="tx1"/>
          </a:fontRef>
        </p:style>
      </p:cxnSp>
      <p:cxnSp>
        <p:nvCxnSpPr>
          <p:cNvPr id="14" name="Elbow Connector 8"/>
          <p:cNvCxnSpPr/>
          <p:nvPr/>
        </p:nvCxnSpPr>
        <p:spPr>
          <a:xfrm>
            <a:off x="1504682" y="3178596"/>
            <a:ext cx="2318197" cy="1588"/>
          </a:xfrm>
          <a:prstGeom prst="bentConnector3">
            <a:avLst>
              <a:gd name="adj1" fmla="val 50000"/>
            </a:avLst>
          </a:prstGeom>
          <a:ln>
            <a:prstDash val="dash"/>
          </a:ln>
        </p:spPr>
        <p:style>
          <a:lnRef idx="2">
            <a:schemeClr val="dk1"/>
          </a:lnRef>
          <a:fillRef idx="0">
            <a:schemeClr val="dk1"/>
          </a:fillRef>
          <a:effectRef idx="1">
            <a:schemeClr val="dk1"/>
          </a:effectRef>
          <a:fontRef idx="minor">
            <a:schemeClr val="tx1"/>
          </a:fontRef>
        </p:style>
      </p:cxnSp>
      <p:cxnSp>
        <p:nvCxnSpPr>
          <p:cNvPr id="15" name="Elbow Connector 9"/>
          <p:cNvCxnSpPr/>
          <p:nvPr/>
        </p:nvCxnSpPr>
        <p:spPr>
          <a:xfrm>
            <a:off x="1504682" y="4690764"/>
            <a:ext cx="2318197" cy="1588"/>
          </a:xfrm>
          <a:prstGeom prst="bentConnector3">
            <a:avLst>
              <a:gd name="adj1" fmla="val 50000"/>
            </a:avLst>
          </a:prstGeom>
        </p:spPr>
        <p:style>
          <a:lnRef idx="2">
            <a:schemeClr val="dk1"/>
          </a:lnRef>
          <a:fillRef idx="0">
            <a:schemeClr val="dk1"/>
          </a:fillRef>
          <a:effectRef idx="1">
            <a:schemeClr val="dk1"/>
          </a:effectRef>
          <a:fontRef idx="minor">
            <a:schemeClr val="tx1"/>
          </a:fontRef>
        </p:style>
      </p:cxnSp>
      <p:cxnSp>
        <p:nvCxnSpPr>
          <p:cNvPr id="16" name="Straight Connector 10"/>
          <p:cNvCxnSpPr/>
          <p:nvPr/>
        </p:nvCxnSpPr>
        <p:spPr>
          <a:xfrm rot="10800000" flipV="1">
            <a:off x="1504682" y="1956048"/>
            <a:ext cx="2253803" cy="1224136"/>
          </a:xfrm>
          <a:prstGeom prst="line">
            <a:avLst/>
          </a:prstGeom>
        </p:spPr>
        <p:style>
          <a:lnRef idx="2">
            <a:schemeClr val="dk1"/>
          </a:lnRef>
          <a:fillRef idx="0">
            <a:schemeClr val="dk1"/>
          </a:fillRef>
          <a:effectRef idx="1">
            <a:schemeClr val="dk1"/>
          </a:effectRef>
          <a:fontRef idx="minor">
            <a:schemeClr val="tx1"/>
          </a:fontRef>
        </p:style>
      </p:cxnSp>
      <p:cxnSp>
        <p:nvCxnSpPr>
          <p:cNvPr id="17" name="Straight Connector 11"/>
          <p:cNvCxnSpPr/>
          <p:nvPr/>
        </p:nvCxnSpPr>
        <p:spPr>
          <a:xfrm rot="5400000">
            <a:off x="1259624" y="2129097"/>
            <a:ext cx="2808312" cy="2318197"/>
          </a:xfrm>
          <a:prstGeom prst="line">
            <a:avLst/>
          </a:prstGeom>
          <a:ln>
            <a:prstDash val="dash"/>
          </a:ln>
        </p:spPr>
        <p:style>
          <a:lnRef idx="2">
            <a:schemeClr val="dk1"/>
          </a:lnRef>
          <a:fillRef idx="0">
            <a:schemeClr val="dk1"/>
          </a:fillRef>
          <a:effectRef idx="1">
            <a:schemeClr val="dk1"/>
          </a:effectRef>
          <a:fontRef idx="minor">
            <a:schemeClr val="tx1"/>
          </a:fontRef>
        </p:style>
      </p:cxnSp>
      <p:sp>
        <p:nvSpPr>
          <p:cNvPr id="18" name="TextBox 13"/>
          <p:cNvSpPr txBox="1"/>
          <p:nvPr/>
        </p:nvSpPr>
        <p:spPr>
          <a:xfrm>
            <a:off x="2019837" y="2460104"/>
            <a:ext cx="1352282" cy="369332"/>
          </a:xfrm>
          <a:prstGeom prst="rect">
            <a:avLst/>
          </a:prstGeom>
          <a:noFill/>
        </p:spPr>
        <p:txBody>
          <a:bodyPr wrap="square" rtlCol="0">
            <a:spAutoFit/>
          </a:bodyPr>
          <a:lstStyle/>
          <a:p>
            <a:r>
              <a:rPr lang="en-US" b="1" dirty="0" smtClean="0"/>
              <a:t>0.5</a:t>
            </a:r>
            <a:endParaRPr lang="en-US" b="1" dirty="0"/>
          </a:p>
        </p:txBody>
      </p:sp>
      <p:cxnSp>
        <p:nvCxnSpPr>
          <p:cNvPr id="19" name="Straight Connector 14"/>
          <p:cNvCxnSpPr/>
          <p:nvPr/>
        </p:nvCxnSpPr>
        <p:spPr>
          <a:xfrm rot="10800000" flipV="1">
            <a:off x="1504682" y="3180184"/>
            <a:ext cx="2318197" cy="1512168"/>
          </a:xfrm>
          <a:prstGeom prst="line">
            <a:avLst/>
          </a:prstGeom>
          <a:ln>
            <a:prstDash val="dash"/>
          </a:ln>
        </p:spPr>
        <p:style>
          <a:lnRef idx="2">
            <a:schemeClr val="dk1"/>
          </a:lnRef>
          <a:fillRef idx="0">
            <a:schemeClr val="dk1"/>
          </a:fillRef>
          <a:effectRef idx="1">
            <a:schemeClr val="dk1"/>
          </a:effectRef>
          <a:fontRef idx="minor">
            <a:schemeClr val="tx1"/>
          </a:fontRef>
        </p:style>
      </p:cxnSp>
      <p:sp>
        <p:nvSpPr>
          <p:cNvPr id="20" name="TextBox 15"/>
          <p:cNvSpPr txBox="1"/>
          <p:nvPr/>
        </p:nvSpPr>
        <p:spPr>
          <a:xfrm>
            <a:off x="2019837" y="2892152"/>
            <a:ext cx="1352282" cy="369332"/>
          </a:xfrm>
          <a:prstGeom prst="rect">
            <a:avLst/>
          </a:prstGeom>
          <a:noFill/>
        </p:spPr>
        <p:txBody>
          <a:bodyPr wrap="square" rtlCol="0">
            <a:spAutoFit/>
          </a:bodyPr>
          <a:lstStyle/>
          <a:p>
            <a:r>
              <a:rPr lang="en-US" b="1" dirty="0" smtClean="0">
                <a:solidFill>
                  <a:srgbClr val="C00000"/>
                </a:solidFill>
              </a:rPr>
              <a:t>0.5</a:t>
            </a:r>
            <a:endParaRPr lang="en-US" b="1" dirty="0">
              <a:solidFill>
                <a:srgbClr val="C00000"/>
              </a:solidFill>
            </a:endParaRPr>
          </a:p>
        </p:txBody>
      </p:sp>
      <p:sp>
        <p:nvSpPr>
          <p:cNvPr id="21" name="TextBox 16"/>
          <p:cNvSpPr txBox="1"/>
          <p:nvPr/>
        </p:nvSpPr>
        <p:spPr>
          <a:xfrm>
            <a:off x="1504682" y="3828256"/>
            <a:ext cx="1352282" cy="369332"/>
          </a:xfrm>
          <a:prstGeom prst="rect">
            <a:avLst/>
          </a:prstGeom>
          <a:noFill/>
        </p:spPr>
        <p:txBody>
          <a:bodyPr wrap="square" rtlCol="0">
            <a:spAutoFit/>
          </a:bodyPr>
          <a:lstStyle/>
          <a:p>
            <a:r>
              <a:rPr lang="en-US" b="1" dirty="0" smtClean="0"/>
              <a:t>0.33</a:t>
            </a:r>
            <a:endParaRPr lang="en-US" b="1" dirty="0"/>
          </a:p>
        </p:txBody>
      </p:sp>
      <p:sp>
        <p:nvSpPr>
          <p:cNvPr id="22" name="TextBox 17"/>
          <p:cNvSpPr txBox="1"/>
          <p:nvPr/>
        </p:nvSpPr>
        <p:spPr>
          <a:xfrm>
            <a:off x="2470597" y="3468216"/>
            <a:ext cx="1352282" cy="369332"/>
          </a:xfrm>
          <a:prstGeom prst="rect">
            <a:avLst/>
          </a:prstGeom>
          <a:noFill/>
        </p:spPr>
        <p:txBody>
          <a:bodyPr wrap="square" rtlCol="0">
            <a:spAutoFit/>
          </a:bodyPr>
          <a:lstStyle/>
          <a:p>
            <a:r>
              <a:rPr lang="en-US" b="1" dirty="0" smtClean="0"/>
              <a:t>0.22</a:t>
            </a:r>
            <a:endParaRPr lang="en-US" b="1" dirty="0"/>
          </a:p>
        </p:txBody>
      </p:sp>
      <p:sp>
        <p:nvSpPr>
          <p:cNvPr id="23" name="TextBox 18"/>
          <p:cNvSpPr txBox="1"/>
          <p:nvPr/>
        </p:nvSpPr>
        <p:spPr>
          <a:xfrm>
            <a:off x="2406203" y="4395028"/>
            <a:ext cx="1352282" cy="369332"/>
          </a:xfrm>
          <a:prstGeom prst="rect">
            <a:avLst/>
          </a:prstGeom>
          <a:noFill/>
        </p:spPr>
        <p:txBody>
          <a:bodyPr wrap="square" rtlCol="0">
            <a:spAutoFit/>
          </a:bodyPr>
          <a:lstStyle/>
          <a:p>
            <a:r>
              <a:rPr lang="en-US" b="1" dirty="0" smtClean="0">
                <a:solidFill>
                  <a:srgbClr val="C00000"/>
                </a:solidFill>
              </a:rPr>
              <a:t>0.45</a:t>
            </a:r>
            <a:endParaRPr lang="en-US" b="1" dirty="0">
              <a:solidFill>
                <a:srgbClr val="C00000"/>
              </a:solidFill>
            </a:endParaRPr>
          </a:p>
        </p:txBody>
      </p:sp>
      <p:graphicFrame>
        <p:nvGraphicFramePr>
          <p:cNvPr id="29" name="Content Placeholder 3"/>
          <p:cNvGraphicFramePr>
            <a:graphicFrameLocks/>
          </p:cNvGraphicFramePr>
          <p:nvPr/>
        </p:nvGraphicFramePr>
        <p:xfrm>
          <a:off x="4267200" y="1600200"/>
          <a:ext cx="4267200" cy="335280"/>
        </p:xfrm>
        <a:graphic>
          <a:graphicData uri="http://schemas.openxmlformats.org/drawingml/2006/table">
            <a:tbl>
              <a:tblPr firstRow="1" bandRow="1">
                <a:tableStyleId>{BC89EF96-8CEA-46FF-86C4-4CE0E7609802}</a:tableStyleId>
              </a:tblPr>
              <a:tblGrid>
                <a:gridCol w="381000"/>
                <a:gridCol w="533400"/>
                <a:gridCol w="762000"/>
                <a:gridCol w="1444388"/>
                <a:gridCol w="573206"/>
                <a:gridCol w="573206"/>
              </a:tblGrid>
              <a:tr h="328246">
                <a:tc>
                  <a:txBody>
                    <a:bodyPr/>
                    <a:lstStyle/>
                    <a:p>
                      <a:r>
                        <a:rPr lang="en-US" sz="1600" b="0" dirty="0" smtClean="0"/>
                        <a:t>r1</a:t>
                      </a:r>
                      <a:endParaRPr lang="en-US" sz="1600" b="0" dirty="0"/>
                    </a:p>
                  </a:txBody>
                  <a:tcPr/>
                </a:tc>
                <a:tc>
                  <a:txBody>
                    <a:bodyPr/>
                    <a:lstStyle/>
                    <a:p>
                      <a:r>
                        <a:rPr lang="en-US" sz="1600" b="0" dirty="0" smtClean="0"/>
                        <a:t>X.D</a:t>
                      </a:r>
                      <a:endParaRPr lang="en-US" sz="1600" b="0" dirty="0"/>
                    </a:p>
                  </a:txBody>
                  <a:tcPr/>
                </a:tc>
                <a:tc>
                  <a:txBody>
                    <a:bodyPr/>
                    <a:lstStyle/>
                    <a:p>
                      <a:r>
                        <a:rPr lang="en-US" sz="1600" b="0" dirty="0" smtClean="0"/>
                        <a:t>R.P. I.</a:t>
                      </a:r>
                      <a:endParaRPr lang="en-US" sz="1600" b="0" dirty="0"/>
                    </a:p>
                  </a:txBody>
                  <a:tcPr/>
                </a:tc>
                <a:tc>
                  <a:txBody>
                    <a:bodyPr/>
                    <a:lstStyle/>
                    <a:p>
                      <a:r>
                        <a:rPr lang="en-US" sz="1600" b="0" dirty="0" err="1" smtClean="0"/>
                        <a:t>Wozny</a:t>
                      </a:r>
                      <a:endParaRPr lang="en-US" sz="1600" b="0" dirty="0"/>
                    </a:p>
                  </a:txBody>
                  <a:tcPr/>
                </a:tc>
                <a:tc>
                  <a:txBody>
                    <a:bodyPr/>
                    <a:lstStyle/>
                    <a:p>
                      <a:r>
                        <a:rPr lang="en-US" sz="1600" b="0" dirty="0" smtClean="0"/>
                        <a:t>1991</a:t>
                      </a:r>
                      <a:endParaRPr lang="en-US" sz="1600" b="0" dirty="0"/>
                    </a:p>
                  </a:txBody>
                  <a:tcPr/>
                </a:tc>
                <a:tc>
                  <a:txBody>
                    <a:bodyPr/>
                    <a:lstStyle/>
                    <a:p>
                      <a:r>
                        <a:rPr lang="en-US" sz="1600" b="0" dirty="0" smtClean="0"/>
                        <a:t>1</a:t>
                      </a:r>
                      <a:endParaRPr lang="en-US" sz="1600" b="0" dirty="0"/>
                    </a:p>
                  </a:txBody>
                  <a:tcPr/>
                </a:tc>
              </a:tr>
            </a:tbl>
          </a:graphicData>
        </a:graphic>
      </p:graphicFrame>
      <p:graphicFrame>
        <p:nvGraphicFramePr>
          <p:cNvPr id="31" name="Content Placeholder 3"/>
          <p:cNvGraphicFramePr>
            <a:graphicFrameLocks/>
          </p:cNvGraphicFramePr>
          <p:nvPr/>
        </p:nvGraphicFramePr>
        <p:xfrm>
          <a:off x="4267200" y="1950720"/>
          <a:ext cx="4267200" cy="335280"/>
        </p:xfrm>
        <a:graphic>
          <a:graphicData uri="http://schemas.openxmlformats.org/drawingml/2006/table">
            <a:tbl>
              <a:tblPr firstRow="1" bandRow="1">
                <a:tableStyleId>{BC89EF96-8CEA-46FF-86C4-4CE0E7609802}</a:tableStyleId>
              </a:tblPr>
              <a:tblGrid>
                <a:gridCol w="381000"/>
                <a:gridCol w="533400"/>
                <a:gridCol w="762000"/>
                <a:gridCol w="1444388"/>
                <a:gridCol w="573206"/>
                <a:gridCol w="573206"/>
              </a:tblGrid>
              <a:tr h="328246">
                <a:tc>
                  <a:txBody>
                    <a:bodyPr/>
                    <a:lstStyle/>
                    <a:p>
                      <a:r>
                        <a:rPr lang="en-US" sz="1600" b="0" dirty="0" smtClean="0"/>
                        <a:t>r2</a:t>
                      </a:r>
                      <a:endParaRPr lang="en-US" sz="1600" b="0" dirty="0"/>
                    </a:p>
                  </a:txBody>
                  <a:tcPr/>
                </a:tc>
                <a:tc>
                  <a:txBody>
                    <a:bodyPr/>
                    <a:lstStyle/>
                    <a:p>
                      <a:r>
                        <a:rPr lang="en-US" sz="1600" b="0" dirty="0" smtClean="0"/>
                        <a:t>X.D</a:t>
                      </a:r>
                      <a:endParaRPr lang="en-US" sz="1600" b="0" dirty="0"/>
                    </a:p>
                  </a:txBody>
                  <a:tcPr/>
                </a:tc>
                <a:tc>
                  <a:txBody>
                    <a:bodyPr/>
                    <a:lstStyle/>
                    <a:p>
                      <a:r>
                        <a:rPr lang="en-US" sz="1600" b="0" dirty="0" smtClean="0"/>
                        <a:t>UW</a:t>
                      </a:r>
                      <a:endParaRPr lang="en-US" sz="1600"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mn-lt"/>
                          <a:ea typeface="+mn-ea"/>
                          <a:cs typeface="+mn-cs"/>
                        </a:rPr>
                        <a:t>Halevy, </a:t>
                      </a:r>
                      <a:r>
                        <a:rPr kumimoji="0" lang="en-US" sz="1600" b="0" i="0" u="none" strike="noStrike" kern="1200" cap="none" spc="0" normalizeH="0" baseline="0" noProof="0" dirty="0" err="1" smtClean="0">
                          <a:ln>
                            <a:noFill/>
                          </a:ln>
                          <a:solidFill>
                            <a:prstClr val="black"/>
                          </a:solidFill>
                          <a:effectLst/>
                          <a:uLnTx/>
                          <a:uFillTx/>
                          <a:latin typeface="+mn-lt"/>
                          <a:ea typeface="+mn-ea"/>
                          <a:cs typeface="+mn-cs"/>
                        </a:rPr>
                        <a:t>Tatarinov</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sz="1600" b="0" dirty="0" smtClean="0"/>
                        <a:t>2004</a:t>
                      </a:r>
                      <a:endParaRPr lang="en-US" sz="1600" b="0" dirty="0"/>
                    </a:p>
                  </a:txBody>
                  <a:tcPr/>
                </a:tc>
                <a:tc>
                  <a:txBody>
                    <a:bodyPr/>
                    <a:lstStyle/>
                    <a:p>
                      <a:r>
                        <a:rPr lang="en-US" sz="1600" b="0" dirty="0" smtClean="0"/>
                        <a:t>.5</a:t>
                      </a:r>
                      <a:endParaRPr lang="en-US" sz="1600" b="0" dirty="0"/>
                    </a:p>
                  </a:txBody>
                  <a:tcPr/>
                </a:tc>
              </a:tr>
            </a:tbl>
          </a:graphicData>
        </a:graphic>
      </p:graphicFrame>
      <p:graphicFrame>
        <p:nvGraphicFramePr>
          <p:cNvPr id="35" name="Content Placeholder 3"/>
          <p:cNvGraphicFramePr>
            <a:graphicFrameLocks/>
          </p:cNvGraphicFramePr>
          <p:nvPr/>
        </p:nvGraphicFramePr>
        <p:xfrm>
          <a:off x="4267200" y="2286000"/>
          <a:ext cx="4267200" cy="335280"/>
        </p:xfrm>
        <a:graphic>
          <a:graphicData uri="http://schemas.openxmlformats.org/drawingml/2006/table">
            <a:tbl>
              <a:tblPr firstRow="1" bandRow="1">
                <a:tableStyleId>{BC89EF96-8CEA-46FF-86C4-4CE0E7609802}</a:tableStyleId>
              </a:tblPr>
              <a:tblGrid>
                <a:gridCol w="381000"/>
                <a:gridCol w="533400"/>
                <a:gridCol w="762000"/>
                <a:gridCol w="1444388"/>
                <a:gridCol w="573206"/>
                <a:gridCol w="573206"/>
              </a:tblGrid>
              <a:tr h="328246">
                <a:tc>
                  <a:txBody>
                    <a:bodyPr/>
                    <a:lstStyle/>
                    <a:p>
                      <a:r>
                        <a:rPr lang="en-US" sz="1600" b="0" dirty="0" smtClean="0"/>
                        <a:t>r7</a:t>
                      </a:r>
                      <a:endParaRPr lang="en-US" sz="1600" b="0" dirty="0"/>
                    </a:p>
                  </a:txBody>
                  <a:tcPr/>
                </a:tc>
                <a:tc>
                  <a:txBody>
                    <a:bodyPr/>
                    <a:lstStyle/>
                    <a:p>
                      <a:r>
                        <a:rPr lang="en-US" sz="1600" b="0" dirty="0" smtClean="0"/>
                        <a:t>D.X</a:t>
                      </a:r>
                      <a:r>
                        <a:rPr lang="en-US" sz="1600" b="0" baseline="0" dirty="0" smtClean="0"/>
                        <a:t> </a:t>
                      </a:r>
                      <a:endParaRPr lang="en-US" sz="1600" b="0" dirty="0"/>
                    </a:p>
                  </a:txBody>
                  <a:tcPr/>
                </a:tc>
                <a:tc>
                  <a:txBody>
                    <a:bodyPr/>
                    <a:lstStyle/>
                    <a:p>
                      <a:r>
                        <a:rPr lang="en-US" sz="1600" b="0" dirty="0" smtClean="0"/>
                        <a:t>UI</a:t>
                      </a:r>
                      <a:endParaRPr lang="en-US" sz="1600" b="0" dirty="0"/>
                    </a:p>
                  </a:txBody>
                  <a:tcPr/>
                </a:tc>
                <a:tc>
                  <a:txBody>
                    <a:bodyPr/>
                    <a:lstStyle/>
                    <a:p>
                      <a:r>
                        <a:rPr lang="en-US" sz="1600" b="0" dirty="0" smtClean="0"/>
                        <a:t>Han, </a:t>
                      </a:r>
                      <a:r>
                        <a:rPr lang="en-US" sz="1600" b="0" dirty="0" err="1" smtClean="0"/>
                        <a:t>Wah</a:t>
                      </a:r>
                      <a:endParaRPr lang="en-US" sz="1600" b="0" dirty="0"/>
                    </a:p>
                  </a:txBody>
                  <a:tcPr/>
                </a:tc>
                <a:tc>
                  <a:txBody>
                    <a:bodyPr/>
                    <a:lstStyle/>
                    <a:p>
                      <a:r>
                        <a:rPr lang="en-US" sz="1600" b="0" dirty="0" smtClean="0"/>
                        <a:t>2004</a:t>
                      </a:r>
                      <a:endParaRPr lang="en-US" sz="1600" b="0" dirty="0"/>
                    </a:p>
                  </a:txBody>
                  <a:tcPr/>
                </a:tc>
                <a:tc>
                  <a:txBody>
                    <a:bodyPr/>
                    <a:lstStyle/>
                    <a:p>
                      <a:r>
                        <a:rPr lang="en-US" sz="1600" b="0" dirty="0" smtClean="0"/>
                        <a:t>.33</a:t>
                      </a:r>
                      <a:endParaRPr lang="en-US" sz="1600" b="0" dirty="0"/>
                    </a:p>
                  </a:txBody>
                  <a:tcPr/>
                </a:tc>
              </a:tr>
            </a:tbl>
          </a:graphicData>
        </a:graphic>
      </p:graphicFrame>
      <p:graphicFrame>
        <p:nvGraphicFramePr>
          <p:cNvPr id="36" name="Content Placeholder 3"/>
          <p:cNvGraphicFramePr>
            <a:graphicFrameLocks/>
          </p:cNvGraphicFramePr>
          <p:nvPr/>
        </p:nvGraphicFramePr>
        <p:xfrm>
          <a:off x="4267200" y="2971800"/>
          <a:ext cx="4267200" cy="335280"/>
        </p:xfrm>
        <a:graphic>
          <a:graphicData uri="http://schemas.openxmlformats.org/drawingml/2006/table">
            <a:tbl>
              <a:tblPr firstRow="1" bandRow="1">
                <a:tableStyleId>{BC89EF96-8CEA-46FF-86C4-4CE0E7609802}</a:tableStyleId>
              </a:tblPr>
              <a:tblGrid>
                <a:gridCol w="381000"/>
                <a:gridCol w="533400"/>
                <a:gridCol w="762000"/>
                <a:gridCol w="1444388"/>
                <a:gridCol w="573206"/>
                <a:gridCol w="573206"/>
              </a:tblGrid>
              <a:tr h="328246">
                <a:tc>
                  <a:txBody>
                    <a:bodyPr/>
                    <a:lstStyle/>
                    <a:p>
                      <a:r>
                        <a:rPr lang="en-US" sz="1600" b="0" dirty="0" smtClean="0"/>
                        <a:t>r2</a:t>
                      </a:r>
                      <a:endParaRPr lang="en-US" sz="1600" b="0" dirty="0"/>
                    </a:p>
                  </a:txBody>
                  <a:tcPr/>
                </a:tc>
                <a:tc>
                  <a:txBody>
                    <a:bodyPr/>
                    <a:lstStyle/>
                    <a:p>
                      <a:r>
                        <a:rPr lang="en-US" sz="1600" b="0" dirty="0" smtClean="0"/>
                        <a:t>D.X</a:t>
                      </a:r>
                      <a:endParaRPr lang="en-US" sz="1600" b="0" dirty="0"/>
                    </a:p>
                  </a:txBody>
                  <a:tcPr/>
                </a:tc>
                <a:tc>
                  <a:txBody>
                    <a:bodyPr/>
                    <a:lstStyle/>
                    <a:p>
                      <a:r>
                        <a:rPr lang="en-US" sz="1600" b="0" dirty="0" smtClean="0"/>
                        <a:t>UW</a:t>
                      </a:r>
                      <a:endParaRPr lang="en-US" sz="1600"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mn-lt"/>
                          <a:ea typeface="+mn-ea"/>
                          <a:cs typeface="+mn-cs"/>
                        </a:rPr>
                        <a:t>Halevy, </a:t>
                      </a:r>
                      <a:r>
                        <a:rPr kumimoji="0" lang="en-US" sz="1600" b="0" i="0" u="none" strike="noStrike" kern="1200" cap="none" spc="0" normalizeH="0" baseline="0" noProof="0" dirty="0" err="1" smtClean="0">
                          <a:ln>
                            <a:noFill/>
                          </a:ln>
                          <a:solidFill>
                            <a:prstClr val="black"/>
                          </a:solidFill>
                          <a:effectLst/>
                          <a:uLnTx/>
                          <a:uFillTx/>
                          <a:latin typeface="+mn-lt"/>
                          <a:ea typeface="+mn-ea"/>
                          <a:cs typeface="+mn-cs"/>
                        </a:rPr>
                        <a:t>Tatarinov</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US" sz="1600" b="0" dirty="0" smtClean="0"/>
                        <a:t>2004</a:t>
                      </a:r>
                      <a:endParaRPr lang="en-US" sz="1600" b="0" dirty="0"/>
                    </a:p>
                  </a:txBody>
                  <a:tcPr/>
                </a:tc>
                <a:tc>
                  <a:txBody>
                    <a:bodyPr/>
                    <a:lstStyle/>
                    <a:p>
                      <a:r>
                        <a:rPr lang="en-US" sz="1600" b="0" dirty="0" smtClean="0"/>
                        <a:t>.5</a:t>
                      </a:r>
                      <a:endParaRPr lang="en-US" sz="1600" b="0" dirty="0"/>
                    </a:p>
                  </a:txBody>
                  <a:tcPr/>
                </a:tc>
              </a:tr>
            </a:tbl>
          </a:graphicData>
        </a:graphic>
      </p:graphicFrame>
      <p:graphicFrame>
        <p:nvGraphicFramePr>
          <p:cNvPr id="37" name="Content Placeholder 3"/>
          <p:cNvGraphicFramePr>
            <a:graphicFrameLocks/>
          </p:cNvGraphicFramePr>
          <p:nvPr/>
        </p:nvGraphicFramePr>
        <p:xfrm>
          <a:off x="4267200" y="3307080"/>
          <a:ext cx="4267200" cy="335280"/>
        </p:xfrm>
        <a:graphic>
          <a:graphicData uri="http://schemas.openxmlformats.org/drawingml/2006/table">
            <a:tbl>
              <a:tblPr firstRow="1" bandRow="1">
                <a:tableStyleId>{BC89EF96-8CEA-46FF-86C4-4CE0E7609802}</a:tableStyleId>
              </a:tblPr>
              <a:tblGrid>
                <a:gridCol w="381000"/>
                <a:gridCol w="533400"/>
                <a:gridCol w="762000"/>
                <a:gridCol w="1444388"/>
                <a:gridCol w="573206"/>
                <a:gridCol w="573206"/>
              </a:tblGrid>
              <a:tr h="328246">
                <a:tc>
                  <a:txBody>
                    <a:bodyPr/>
                    <a:lstStyle/>
                    <a:p>
                      <a:r>
                        <a:rPr lang="en-US" sz="1600" b="0" dirty="0" smtClean="0"/>
                        <a:t>r7</a:t>
                      </a:r>
                      <a:endParaRPr lang="en-US" sz="1600" b="0" dirty="0"/>
                    </a:p>
                  </a:txBody>
                  <a:tcPr/>
                </a:tc>
                <a:tc>
                  <a:txBody>
                    <a:bodyPr/>
                    <a:lstStyle/>
                    <a:p>
                      <a:r>
                        <a:rPr lang="en-US" sz="1600" b="0" dirty="0" smtClean="0"/>
                        <a:t>D.X</a:t>
                      </a:r>
                      <a:r>
                        <a:rPr lang="en-US" sz="1600" b="0" baseline="0" dirty="0" smtClean="0"/>
                        <a:t> </a:t>
                      </a:r>
                      <a:endParaRPr lang="en-US" sz="1600" b="0" dirty="0"/>
                    </a:p>
                  </a:txBody>
                  <a:tcPr/>
                </a:tc>
                <a:tc>
                  <a:txBody>
                    <a:bodyPr/>
                    <a:lstStyle/>
                    <a:p>
                      <a:r>
                        <a:rPr lang="en-US" sz="1600" b="0" dirty="0" smtClean="0"/>
                        <a:t>UI</a:t>
                      </a:r>
                      <a:endParaRPr lang="en-US" sz="1600" b="0" dirty="0"/>
                    </a:p>
                  </a:txBody>
                  <a:tcPr/>
                </a:tc>
                <a:tc>
                  <a:txBody>
                    <a:bodyPr/>
                    <a:lstStyle/>
                    <a:p>
                      <a:r>
                        <a:rPr lang="en-US" sz="1600" b="0" dirty="0" smtClean="0"/>
                        <a:t>Han, </a:t>
                      </a:r>
                      <a:r>
                        <a:rPr lang="en-US" sz="1600" b="0" dirty="0" err="1" smtClean="0"/>
                        <a:t>Wah</a:t>
                      </a:r>
                      <a:endParaRPr lang="en-US" sz="1600" b="0" dirty="0"/>
                    </a:p>
                  </a:txBody>
                  <a:tcPr/>
                </a:tc>
                <a:tc>
                  <a:txBody>
                    <a:bodyPr/>
                    <a:lstStyle/>
                    <a:p>
                      <a:r>
                        <a:rPr lang="en-US" sz="1600" b="0" dirty="0" smtClean="0"/>
                        <a:t>2004</a:t>
                      </a:r>
                      <a:endParaRPr lang="en-US" sz="1600" b="0" dirty="0"/>
                    </a:p>
                  </a:txBody>
                  <a:tcPr/>
                </a:tc>
                <a:tc>
                  <a:txBody>
                    <a:bodyPr/>
                    <a:lstStyle/>
                    <a:p>
                      <a:r>
                        <a:rPr lang="en-US" sz="1600" b="0" dirty="0" smtClean="0"/>
                        <a:t>.22</a:t>
                      </a:r>
                      <a:endParaRPr lang="en-US" sz="1600" b="0" dirty="0"/>
                    </a:p>
                  </a:txBody>
                  <a:tcPr/>
                </a:tc>
              </a:tr>
            </a:tbl>
          </a:graphicData>
        </a:graphic>
      </p:graphicFrame>
      <p:graphicFrame>
        <p:nvGraphicFramePr>
          <p:cNvPr id="38" name="Content Placeholder 3"/>
          <p:cNvGraphicFramePr>
            <a:graphicFrameLocks/>
          </p:cNvGraphicFramePr>
          <p:nvPr/>
        </p:nvGraphicFramePr>
        <p:xfrm>
          <a:off x="4267200" y="4495800"/>
          <a:ext cx="4267200" cy="335280"/>
        </p:xfrm>
        <a:graphic>
          <a:graphicData uri="http://schemas.openxmlformats.org/drawingml/2006/table">
            <a:tbl>
              <a:tblPr firstRow="1" bandRow="1">
                <a:tableStyleId>{BC89EF96-8CEA-46FF-86C4-4CE0E7609802}</a:tableStyleId>
              </a:tblPr>
              <a:tblGrid>
                <a:gridCol w="381000"/>
                <a:gridCol w="533400"/>
                <a:gridCol w="762000"/>
                <a:gridCol w="1444388"/>
                <a:gridCol w="573206"/>
                <a:gridCol w="573206"/>
              </a:tblGrid>
              <a:tr h="328246">
                <a:tc>
                  <a:txBody>
                    <a:bodyPr/>
                    <a:lstStyle/>
                    <a:p>
                      <a:r>
                        <a:rPr lang="en-US" sz="1600" b="0" dirty="0" smtClean="0"/>
                        <a:t>r7</a:t>
                      </a:r>
                      <a:endParaRPr lang="en-US" sz="1600" b="0" dirty="0"/>
                    </a:p>
                  </a:txBody>
                  <a:tcPr/>
                </a:tc>
                <a:tc>
                  <a:txBody>
                    <a:bodyPr/>
                    <a:lstStyle/>
                    <a:p>
                      <a:r>
                        <a:rPr lang="en-US" sz="1600" b="0" dirty="0" smtClean="0"/>
                        <a:t>D.X</a:t>
                      </a:r>
                      <a:r>
                        <a:rPr lang="en-US" sz="1600" b="0" baseline="0" dirty="0" smtClean="0"/>
                        <a:t> </a:t>
                      </a:r>
                      <a:endParaRPr lang="en-US" sz="1600" b="0" dirty="0"/>
                    </a:p>
                  </a:txBody>
                  <a:tcPr/>
                </a:tc>
                <a:tc>
                  <a:txBody>
                    <a:bodyPr/>
                    <a:lstStyle/>
                    <a:p>
                      <a:r>
                        <a:rPr lang="en-US" sz="1600" b="0" dirty="0" smtClean="0"/>
                        <a:t>UI</a:t>
                      </a:r>
                      <a:endParaRPr lang="en-US" sz="1600" b="0" dirty="0"/>
                    </a:p>
                  </a:txBody>
                  <a:tcPr/>
                </a:tc>
                <a:tc>
                  <a:txBody>
                    <a:bodyPr/>
                    <a:lstStyle/>
                    <a:p>
                      <a:r>
                        <a:rPr lang="en-US" sz="1600" b="0" dirty="0" smtClean="0"/>
                        <a:t>Han, </a:t>
                      </a:r>
                      <a:r>
                        <a:rPr lang="en-US" sz="1600" b="0" dirty="0" err="1" smtClean="0"/>
                        <a:t>Wah</a:t>
                      </a:r>
                      <a:endParaRPr lang="en-US" sz="1600" b="0" dirty="0"/>
                    </a:p>
                  </a:txBody>
                  <a:tcPr/>
                </a:tc>
                <a:tc>
                  <a:txBody>
                    <a:bodyPr/>
                    <a:lstStyle/>
                    <a:p>
                      <a:r>
                        <a:rPr lang="en-US" sz="1600" b="0" dirty="0" smtClean="0"/>
                        <a:t>2004</a:t>
                      </a:r>
                      <a:endParaRPr lang="en-US" sz="1600" b="0" dirty="0"/>
                    </a:p>
                  </a:txBody>
                  <a:tcPr/>
                </a:tc>
                <a:tc>
                  <a:txBody>
                    <a:bodyPr/>
                    <a:lstStyle/>
                    <a:p>
                      <a:r>
                        <a:rPr lang="en-US" sz="1600" b="0" dirty="0" smtClean="0"/>
                        <a:t>.45</a:t>
                      </a:r>
                      <a:endParaRPr lang="en-US" sz="1600" b="0" dirty="0"/>
                    </a:p>
                  </a:txBody>
                  <a:tcPr/>
                </a:tc>
              </a:tr>
            </a:tbl>
          </a:graphicData>
        </a:graphic>
      </p:graphicFrame>
      <p:sp>
        <p:nvSpPr>
          <p:cNvPr id="39" name="TextBox 38"/>
          <p:cNvSpPr txBox="1"/>
          <p:nvPr/>
        </p:nvSpPr>
        <p:spPr>
          <a:xfrm>
            <a:off x="762000" y="5181600"/>
            <a:ext cx="8382000" cy="646331"/>
          </a:xfrm>
          <a:prstGeom prst="rect">
            <a:avLst/>
          </a:prstGeom>
          <a:noFill/>
        </p:spPr>
        <p:txBody>
          <a:bodyPr wrap="square" rtlCol="0">
            <a:spAutoFit/>
          </a:bodyPr>
          <a:lstStyle/>
          <a:p>
            <a:r>
              <a:rPr lang="en-US" b="1" dirty="0" smtClean="0">
                <a:latin typeface="Corbel" pitchFamily="34" charset="0"/>
              </a:rPr>
              <a:t>create C2</a:t>
            </a:r>
          </a:p>
          <a:p>
            <a:r>
              <a:rPr lang="en-US" b="1" dirty="0" smtClean="0">
                <a:latin typeface="Corbel" pitchFamily="34" charset="0"/>
              </a:rPr>
              <a:t>p(r2, C1)=.5, p(r2, C2)=.5 </a:t>
            </a:r>
            <a:endParaRPr lang="en-US" b="1" dirty="0">
              <a:latin typeface="Corbel" pitchFamily="34" charset="0"/>
            </a:endParaRPr>
          </a:p>
        </p:txBody>
      </p:sp>
      <p:sp>
        <p:nvSpPr>
          <p:cNvPr id="40" name="TextBox 39"/>
          <p:cNvSpPr txBox="1"/>
          <p:nvPr/>
        </p:nvSpPr>
        <p:spPr>
          <a:xfrm>
            <a:off x="762000" y="5830669"/>
            <a:ext cx="8382000" cy="646331"/>
          </a:xfrm>
          <a:prstGeom prst="rect">
            <a:avLst/>
          </a:prstGeom>
          <a:noFill/>
        </p:spPr>
        <p:txBody>
          <a:bodyPr wrap="square" rtlCol="0">
            <a:spAutoFit/>
          </a:bodyPr>
          <a:lstStyle/>
          <a:p>
            <a:r>
              <a:rPr lang="en-US" b="1" dirty="0" smtClean="0">
                <a:latin typeface="Corbel" pitchFamily="34" charset="0"/>
              </a:rPr>
              <a:t>create C3</a:t>
            </a:r>
          </a:p>
          <a:p>
            <a:r>
              <a:rPr lang="en-US" b="1" dirty="0" smtClean="0">
                <a:latin typeface="Corbel" pitchFamily="34" charset="0"/>
              </a:rPr>
              <a:t>p(r7, C1)=.33, p(r7, C2)=.22, p(r7, C3)=.45 </a:t>
            </a:r>
            <a:endParaRPr lang="en-US" b="1" dirty="0">
              <a:latin typeface="Corbel" pitchFamily="34" charset="0"/>
            </a:endParaRPr>
          </a:p>
        </p:txBody>
      </p:sp>
      <p:sp>
        <p:nvSpPr>
          <p:cNvPr id="30" name="TextBox 29"/>
          <p:cNvSpPr txBox="1"/>
          <p:nvPr/>
        </p:nvSpPr>
        <p:spPr>
          <a:xfrm>
            <a:off x="4648200" y="5029200"/>
            <a:ext cx="4495800" cy="954107"/>
          </a:xfrm>
          <a:prstGeom prst="rect">
            <a:avLst/>
          </a:prstGeom>
          <a:noFill/>
        </p:spPr>
        <p:txBody>
          <a:bodyPr wrap="square" rtlCol="0">
            <a:spAutoFit/>
          </a:bodyPr>
          <a:lstStyle/>
          <a:p>
            <a:r>
              <a:rPr lang="en-US" sz="2800" b="1" dirty="0" smtClean="0">
                <a:latin typeface="Corbel" pitchFamily="34" charset="0"/>
              </a:rPr>
              <a:t>Choose the possible world with highest probability</a:t>
            </a:r>
            <a:endParaRPr lang="en-US" sz="2800" b="1" dirty="0">
              <a:latin typeface="Corbe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par>
                                <p:cTn id="11" presetID="22" presetClass="entr" presetSubtype="8"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left)">
                                      <p:cBhvr>
                                        <p:cTn id="13" dur="500"/>
                                        <p:tgtEl>
                                          <p:spTgt spid="13"/>
                                        </p:tgtEl>
                                      </p:cBhvr>
                                    </p:animEffect>
                                  </p:childTnLst>
                                </p:cTn>
                              </p:par>
                              <p:par>
                                <p:cTn id="14" presetID="22" presetClass="entr" presetSubtype="8" fill="hold"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wipe(left)">
                                      <p:cBhvr>
                                        <p:cTn id="16" dur="500"/>
                                        <p:tgtEl>
                                          <p:spTgt spid="29"/>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left)">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39"/>
                                        </p:tgtEl>
                                        <p:attrNameLst>
                                          <p:attrName>style.visibility</p:attrName>
                                        </p:attrNameLst>
                                      </p:cBhvr>
                                      <p:to>
                                        <p:strVal val="visible"/>
                                      </p:to>
                                    </p:set>
                                    <p:animEffect transition="in" filter="wipe(left)">
                                      <p:cBhvr>
                                        <p:cTn id="24" dur="500"/>
                                        <p:tgtEl>
                                          <p:spTgt spid="39"/>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left)">
                                      <p:cBhvr>
                                        <p:cTn id="27" dur="500"/>
                                        <p:tgtEl>
                                          <p:spTgt spid="8"/>
                                        </p:tgtEl>
                                      </p:cBhvr>
                                    </p:animEffect>
                                  </p:childTnLst>
                                </p:cTn>
                              </p:par>
                              <p:par>
                                <p:cTn id="28" presetID="22" presetClass="entr" presetSubtype="8" fill="hold"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wipe(left)">
                                      <p:cBhvr>
                                        <p:cTn id="30" dur="500"/>
                                        <p:tgtEl>
                                          <p:spTgt spid="16"/>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wipe(left)">
                                      <p:cBhvr>
                                        <p:cTn id="33" dur="500"/>
                                        <p:tgtEl>
                                          <p:spTgt spid="18"/>
                                        </p:tgtEl>
                                      </p:cBhvr>
                                    </p:animEffect>
                                  </p:childTnLst>
                                </p:cTn>
                              </p:par>
                              <p:par>
                                <p:cTn id="34" presetID="22" presetClass="entr" presetSubtype="8" fill="hold" nodeType="withEffect">
                                  <p:stCondLst>
                                    <p:cond delay="0"/>
                                  </p:stCondLst>
                                  <p:childTnLst>
                                    <p:set>
                                      <p:cBhvr>
                                        <p:cTn id="35" dur="1" fill="hold">
                                          <p:stCondLst>
                                            <p:cond delay="0"/>
                                          </p:stCondLst>
                                        </p:cTn>
                                        <p:tgtEl>
                                          <p:spTgt spid="31"/>
                                        </p:tgtEl>
                                        <p:attrNameLst>
                                          <p:attrName>style.visibility</p:attrName>
                                        </p:attrNameLst>
                                      </p:cBhvr>
                                      <p:to>
                                        <p:strVal val="visible"/>
                                      </p:to>
                                    </p:set>
                                    <p:animEffect transition="in" filter="wipe(left)">
                                      <p:cBhvr>
                                        <p:cTn id="36" dur="500"/>
                                        <p:tgtEl>
                                          <p:spTgt spid="31"/>
                                        </p:tgtEl>
                                      </p:cBhvr>
                                    </p:animEffect>
                                  </p:childTnLst>
                                </p:cTn>
                              </p:par>
                              <p:par>
                                <p:cTn id="37" presetID="22" presetClass="entr" presetSubtype="8"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wipe(left)">
                                      <p:cBhvr>
                                        <p:cTn id="39" dur="500"/>
                                        <p:tgtEl>
                                          <p:spTgt spid="20"/>
                                        </p:tgtEl>
                                      </p:cBhvr>
                                    </p:animEffect>
                                  </p:childTnLst>
                                </p:cTn>
                              </p:par>
                              <p:par>
                                <p:cTn id="40" presetID="22" presetClass="entr" presetSubtype="8" fill="hold"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wipe(left)">
                                      <p:cBhvr>
                                        <p:cTn id="42" dur="500"/>
                                        <p:tgtEl>
                                          <p:spTgt spid="14"/>
                                        </p:tgtEl>
                                      </p:cBhvr>
                                    </p:animEffect>
                                  </p:childTnLst>
                                </p:cTn>
                              </p:par>
                              <p:par>
                                <p:cTn id="43" presetID="22" presetClass="entr" presetSubtype="8" fill="hold" nodeType="with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wipe(left)">
                                      <p:cBhvr>
                                        <p:cTn id="45" dur="500"/>
                                        <p:tgtEl>
                                          <p:spTgt spid="36"/>
                                        </p:tgtEl>
                                      </p:cBhvr>
                                    </p:animEffect>
                                  </p:childTnLst>
                                </p:cTn>
                              </p:par>
                              <p:par>
                                <p:cTn id="46" presetID="22" presetClass="entr" presetSubtype="8" fill="hold" grpId="0" nodeType="with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wipe(left)">
                                      <p:cBhvr>
                                        <p:cTn id="48" dur="500"/>
                                        <p:tgtEl>
                                          <p:spTgt spid="11"/>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40"/>
                                        </p:tgtEl>
                                        <p:attrNameLst>
                                          <p:attrName>style.visibility</p:attrName>
                                        </p:attrNameLst>
                                      </p:cBhvr>
                                      <p:to>
                                        <p:strVal val="visible"/>
                                      </p:to>
                                    </p:set>
                                    <p:animEffect transition="in" filter="wipe(left)">
                                      <p:cBhvr>
                                        <p:cTn id="53" dur="500"/>
                                        <p:tgtEl>
                                          <p:spTgt spid="40"/>
                                        </p:tgtEl>
                                      </p:cBhvr>
                                    </p:animEffect>
                                  </p:childTnLst>
                                </p:cTn>
                              </p:par>
                              <p:par>
                                <p:cTn id="54" presetID="22" presetClass="entr" presetSubtype="8" fill="hold" grpId="0" nodeType="with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wipe(left)">
                                      <p:cBhvr>
                                        <p:cTn id="56" dur="500"/>
                                        <p:tgtEl>
                                          <p:spTgt spid="9"/>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21"/>
                                        </p:tgtEl>
                                        <p:attrNameLst>
                                          <p:attrName>style.visibility</p:attrName>
                                        </p:attrNameLst>
                                      </p:cBhvr>
                                      <p:to>
                                        <p:strVal val="visible"/>
                                      </p:to>
                                    </p:set>
                                    <p:animEffect transition="in" filter="wipe(down)">
                                      <p:cBhvr>
                                        <p:cTn id="59" dur="500"/>
                                        <p:tgtEl>
                                          <p:spTgt spid="21"/>
                                        </p:tgtEl>
                                      </p:cBhvr>
                                    </p:animEffect>
                                  </p:childTnLst>
                                </p:cTn>
                              </p:par>
                              <p:par>
                                <p:cTn id="60" presetID="22" presetClass="entr" presetSubtype="4" fill="hold" nodeType="with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wipe(down)">
                                      <p:cBhvr>
                                        <p:cTn id="62" dur="500"/>
                                        <p:tgtEl>
                                          <p:spTgt spid="17"/>
                                        </p:tgtEl>
                                      </p:cBhvr>
                                    </p:animEffect>
                                  </p:childTnLst>
                                </p:cTn>
                              </p:par>
                              <p:par>
                                <p:cTn id="63" presetID="22" presetClass="entr" presetSubtype="4" fill="hold" nodeType="withEffect">
                                  <p:stCondLst>
                                    <p:cond delay="0"/>
                                  </p:stCondLst>
                                  <p:childTnLst>
                                    <p:set>
                                      <p:cBhvr>
                                        <p:cTn id="64" dur="1" fill="hold">
                                          <p:stCondLst>
                                            <p:cond delay="0"/>
                                          </p:stCondLst>
                                        </p:cTn>
                                        <p:tgtEl>
                                          <p:spTgt spid="35"/>
                                        </p:tgtEl>
                                        <p:attrNameLst>
                                          <p:attrName>style.visibility</p:attrName>
                                        </p:attrNameLst>
                                      </p:cBhvr>
                                      <p:to>
                                        <p:strVal val="visible"/>
                                      </p:to>
                                    </p:set>
                                    <p:animEffect transition="in" filter="wipe(down)">
                                      <p:cBhvr>
                                        <p:cTn id="65" dur="500"/>
                                        <p:tgtEl>
                                          <p:spTgt spid="35"/>
                                        </p:tgtEl>
                                      </p:cBhvr>
                                    </p:animEffect>
                                  </p:childTnLst>
                                </p:cTn>
                              </p:par>
                              <p:par>
                                <p:cTn id="66" presetID="22" presetClass="entr" presetSubtype="8" fill="hold" grpId="0" nodeType="withEffect">
                                  <p:stCondLst>
                                    <p:cond delay="0"/>
                                  </p:stCondLst>
                                  <p:childTnLst>
                                    <p:set>
                                      <p:cBhvr>
                                        <p:cTn id="67" dur="1" fill="hold">
                                          <p:stCondLst>
                                            <p:cond delay="0"/>
                                          </p:stCondLst>
                                        </p:cTn>
                                        <p:tgtEl>
                                          <p:spTgt spid="22"/>
                                        </p:tgtEl>
                                        <p:attrNameLst>
                                          <p:attrName>style.visibility</p:attrName>
                                        </p:attrNameLst>
                                      </p:cBhvr>
                                      <p:to>
                                        <p:strVal val="visible"/>
                                      </p:to>
                                    </p:set>
                                    <p:animEffect transition="in" filter="wipe(left)">
                                      <p:cBhvr>
                                        <p:cTn id="68" dur="500"/>
                                        <p:tgtEl>
                                          <p:spTgt spid="22"/>
                                        </p:tgtEl>
                                      </p:cBhvr>
                                    </p:animEffect>
                                  </p:childTnLst>
                                </p:cTn>
                              </p:par>
                              <p:par>
                                <p:cTn id="69" presetID="22" presetClass="entr" presetSubtype="8" fill="hold" nodeType="with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wipe(left)">
                                      <p:cBhvr>
                                        <p:cTn id="71" dur="500"/>
                                        <p:tgtEl>
                                          <p:spTgt spid="19"/>
                                        </p:tgtEl>
                                      </p:cBhvr>
                                    </p:animEffect>
                                  </p:childTnLst>
                                </p:cTn>
                              </p:par>
                              <p:par>
                                <p:cTn id="72" presetID="22" presetClass="entr" presetSubtype="8" fill="hold" nodeType="withEffect">
                                  <p:stCondLst>
                                    <p:cond delay="0"/>
                                  </p:stCondLst>
                                  <p:childTnLst>
                                    <p:set>
                                      <p:cBhvr>
                                        <p:cTn id="73" dur="1" fill="hold">
                                          <p:stCondLst>
                                            <p:cond delay="0"/>
                                          </p:stCondLst>
                                        </p:cTn>
                                        <p:tgtEl>
                                          <p:spTgt spid="37"/>
                                        </p:tgtEl>
                                        <p:attrNameLst>
                                          <p:attrName>style.visibility</p:attrName>
                                        </p:attrNameLst>
                                      </p:cBhvr>
                                      <p:to>
                                        <p:strVal val="visible"/>
                                      </p:to>
                                    </p:set>
                                    <p:animEffect transition="in" filter="wipe(left)">
                                      <p:cBhvr>
                                        <p:cTn id="74" dur="500"/>
                                        <p:tgtEl>
                                          <p:spTgt spid="37"/>
                                        </p:tgtEl>
                                      </p:cBhvr>
                                    </p:animEffect>
                                  </p:childTnLst>
                                </p:cTn>
                              </p:par>
                              <p:par>
                                <p:cTn id="75" presetID="22" presetClass="entr" presetSubtype="8" fill="hold" nodeType="withEffect">
                                  <p:stCondLst>
                                    <p:cond delay="0"/>
                                  </p:stCondLst>
                                  <p:childTnLst>
                                    <p:set>
                                      <p:cBhvr>
                                        <p:cTn id="76" dur="1" fill="hold">
                                          <p:stCondLst>
                                            <p:cond delay="0"/>
                                          </p:stCondLst>
                                        </p:cTn>
                                        <p:tgtEl>
                                          <p:spTgt spid="15"/>
                                        </p:tgtEl>
                                        <p:attrNameLst>
                                          <p:attrName>style.visibility</p:attrName>
                                        </p:attrNameLst>
                                      </p:cBhvr>
                                      <p:to>
                                        <p:strVal val="visible"/>
                                      </p:to>
                                    </p:set>
                                    <p:animEffect transition="in" filter="wipe(left)">
                                      <p:cBhvr>
                                        <p:cTn id="77" dur="500"/>
                                        <p:tgtEl>
                                          <p:spTgt spid="15"/>
                                        </p:tgtEl>
                                      </p:cBhvr>
                                    </p:animEffect>
                                  </p:childTnLst>
                                </p:cTn>
                              </p:par>
                              <p:par>
                                <p:cTn id="78" presetID="22" presetClass="entr" presetSubtype="8" fill="hold" grpId="0" nodeType="withEffect">
                                  <p:stCondLst>
                                    <p:cond delay="0"/>
                                  </p:stCondLst>
                                  <p:childTnLst>
                                    <p:set>
                                      <p:cBhvr>
                                        <p:cTn id="79" dur="1" fill="hold">
                                          <p:stCondLst>
                                            <p:cond delay="0"/>
                                          </p:stCondLst>
                                        </p:cTn>
                                        <p:tgtEl>
                                          <p:spTgt spid="23"/>
                                        </p:tgtEl>
                                        <p:attrNameLst>
                                          <p:attrName>style.visibility</p:attrName>
                                        </p:attrNameLst>
                                      </p:cBhvr>
                                      <p:to>
                                        <p:strVal val="visible"/>
                                      </p:to>
                                    </p:set>
                                    <p:animEffect transition="in" filter="wipe(left)">
                                      <p:cBhvr>
                                        <p:cTn id="80" dur="500"/>
                                        <p:tgtEl>
                                          <p:spTgt spid="23"/>
                                        </p:tgtEl>
                                      </p:cBhvr>
                                    </p:animEffect>
                                  </p:childTnLst>
                                </p:cTn>
                              </p:par>
                              <p:par>
                                <p:cTn id="81" presetID="22" presetClass="entr" presetSubtype="8" fill="hold" grpId="0" nodeType="withEffect">
                                  <p:stCondLst>
                                    <p:cond delay="0"/>
                                  </p:stCondLst>
                                  <p:childTnLst>
                                    <p:set>
                                      <p:cBhvr>
                                        <p:cTn id="82" dur="1" fill="hold">
                                          <p:stCondLst>
                                            <p:cond delay="0"/>
                                          </p:stCondLst>
                                        </p:cTn>
                                        <p:tgtEl>
                                          <p:spTgt spid="12"/>
                                        </p:tgtEl>
                                        <p:attrNameLst>
                                          <p:attrName>style.visibility</p:attrName>
                                        </p:attrNameLst>
                                      </p:cBhvr>
                                      <p:to>
                                        <p:strVal val="visible"/>
                                      </p:to>
                                    </p:set>
                                    <p:animEffect transition="in" filter="wipe(left)">
                                      <p:cBhvr>
                                        <p:cTn id="83" dur="500"/>
                                        <p:tgtEl>
                                          <p:spTgt spid="12"/>
                                        </p:tgtEl>
                                      </p:cBhvr>
                                    </p:animEffect>
                                  </p:childTnLst>
                                </p:cTn>
                              </p:par>
                              <p:par>
                                <p:cTn id="84" presetID="22" presetClass="entr" presetSubtype="8" fill="hold" nodeType="withEffect">
                                  <p:stCondLst>
                                    <p:cond delay="0"/>
                                  </p:stCondLst>
                                  <p:childTnLst>
                                    <p:set>
                                      <p:cBhvr>
                                        <p:cTn id="85" dur="1" fill="hold">
                                          <p:stCondLst>
                                            <p:cond delay="0"/>
                                          </p:stCondLst>
                                        </p:cTn>
                                        <p:tgtEl>
                                          <p:spTgt spid="38"/>
                                        </p:tgtEl>
                                        <p:attrNameLst>
                                          <p:attrName>style.visibility</p:attrName>
                                        </p:attrNameLst>
                                      </p:cBhvr>
                                      <p:to>
                                        <p:strVal val="visible"/>
                                      </p:to>
                                    </p:set>
                                    <p:animEffect transition="in" filter="wipe(left)">
                                      <p:cBhvr>
                                        <p:cTn id="86" dur="500"/>
                                        <p:tgtEl>
                                          <p:spTgt spid="38"/>
                                        </p:tgtEl>
                                      </p:cBhvr>
                                    </p:animEffec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P spid="11" grpId="0"/>
      <p:bldP spid="12" grpId="0"/>
      <p:bldP spid="18" grpId="0"/>
      <p:bldP spid="20" grpId="0"/>
      <p:bldP spid="21" grpId="0"/>
      <p:bldP spid="22" grpId="0"/>
      <p:bldP spid="23" grpId="0"/>
      <p:bldP spid="39" grpId="0"/>
      <p:bldP spid="40" grpId="0"/>
      <p:bldP spid="3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772400" cy="1143000"/>
          </a:xfrm>
        </p:spPr>
        <p:txBody>
          <a:bodyPr/>
          <a:lstStyle/>
          <a:p>
            <a:r>
              <a:rPr lang="en-US" dirty="0" smtClean="0">
                <a:effectLst>
                  <a:outerShdw blurRad="38100" dist="38100" dir="2700000" algn="tl">
                    <a:srgbClr val="000000">
                      <a:alpha val="43137"/>
                    </a:srgbClr>
                  </a:outerShdw>
                </a:effectLst>
                <a:latin typeface="Corbel" pitchFamily="34" charset="0"/>
              </a:rPr>
              <a:t>Late Binding</a:t>
            </a:r>
            <a:endParaRPr lang="en-US" dirty="0">
              <a:effectLst>
                <a:outerShdw blurRad="38100" dist="38100" dir="2700000" algn="tl">
                  <a:srgbClr val="000000">
                    <a:alpha val="43137"/>
                  </a:srgbClr>
                </a:outerShdw>
              </a:effectLst>
              <a:latin typeface="Corbel" pitchFamily="34" charset="0"/>
            </a:endParaRPr>
          </a:p>
        </p:txBody>
      </p:sp>
      <p:sp>
        <p:nvSpPr>
          <p:cNvPr id="23" name="TextBox 6"/>
          <p:cNvSpPr txBox="1"/>
          <p:nvPr/>
        </p:nvSpPr>
        <p:spPr>
          <a:xfrm>
            <a:off x="-228600" y="1701225"/>
            <a:ext cx="1287887" cy="584775"/>
          </a:xfrm>
          <a:prstGeom prst="rect">
            <a:avLst/>
          </a:prstGeom>
          <a:noFill/>
        </p:spPr>
        <p:txBody>
          <a:bodyPr wrap="square" rtlCol="0">
            <a:spAutoFit/>
          </a:bodyPr>
          <a:lstStyle/>
          <a:p>
            <a:pPr lvl="0" algn="ctr"/>
            <a:r>
              <a:rPr lang="en-US" sz="3200" b="1" dirty="0" smtClean="0"/>
              <a:t>C</a:t>
            </a:r>
            <a:r>
              <a:rPr lang="en-US" sz="2000" b="1" dirty="0" smtClean="0"/>
              <a:t>1</a:t>
            </a:r>
            <a:endParaRPr kumimoji="0" lang="en-US" sz="1800" b="1" i="0" u="none" strike="noStrike" kern="0" cap="none" spc="0" normalizeH="0" baseline="0" noProof="0" dirty="0">
              <a:ln>
                <a:noFill/>
              </a:ln>
              <a:solidFill>
                <a:sysClr val="windowText" lastClr="000000"/>
              </a:solidFill>
              <a:effectLst/>
              <a:uLnTx/>
              <a:uFillTx/>
            </a:endParaRPr>
          </a:p>
        </p:txBody>
      </p:sp>
      <p:sp>
        <p:nvSpPr>
          <p:cNvPr id="24" name="TextBox 6"/>
          <p:cNvSpPr txBox="1"/>
          <p:nvPr/>
        </p:nvSpPr>
        <p:spPr>
          <a:xfrm>
            <a:off x="-221087" y="2133600"/>
            <a:ext cx="1287887" cy="584775"/>
          </a:xfrm>
          <a:prstGeom prst="rect">
            <a:avLst/>
          </a:prstGeom>
          <a:noFill/>
        </p:spPr>
        <p:txBody>
          <a:bodyPr wrap="square" rtlCol="0">
            <a:spAutoFit/>
          </a:bodyPr>
          <a:lstStyle/>
          <a:p>
            <a:pPr lvl="0" algn="ctr"/>
            <a:r>
              <a:rPr lang="en-US" sz="3200" b="1" dirty="0" smtClean="0"/>
              <a:t>C</a:t>
            </a:r>
            <a:r>
              <a:rPr lang="en-US" sz="2000" b="1" dirty="0" smtClean="0"/>
              <a:t>2</a:t>
            </a:r>
            <a:endParaRPr kumimoji="0" lang="en-US" sz="1800" b="1" i="0" u="none" strike="noStrike" kern="0" cap="none" spc="0" normalizeH="0" baseline="0" noProof="0" dirty="0">
              <a:ln>
                <a:noFill/>
              </a:ln>
              <a:solidFill>
                <a:sysClr val="windowText" lastClr="000000"/>
              </a:solidFill>
              <a:effectLst/>
              <a:uLnTx/>
              <a:uFillTx/>
            </a:endParaRPr>
          </a:p>
        </p:txBody>
      </p:sp>
      <p:sp>
        <p:nvSpPr>
          <p:cNvPr id="25" name="TextBox 6"/>
          <p:cNvSpPr txBox="1"/>
          <p:nvPr/>
        </p:nvSpPr>
        <p:spPr>
          <a:xfrm>
            <a:off x="-228600" y="3911025"/>
            <a:ext cx="1287887" cy="584775"/>
          </a:xfrm>
          <a:prstGeom prst="rect">
            <a:avLst/>
          </a:prstGeom>
          <a:noFill/>
        </p:spPr>
        <p:txBody>
          <a:bodyPr wrap="square" rtlCol="0">
            <a:spAutoFit/>
          </a:bodyPr>
          <a:lstStyle/>
          <a:p>
            <a:pPr lvl="0" algn="ctr"/>
            <a:r>
              <a:rPr lang="en-US" sz="3200" b="1" dirty="0" smtClean="0"/>
              <a:t>C</a:t>
            </a:r>
            <a:r>
              <a:rPr lang="en-US" sz="2000" b="1" dirty="0" smtClean="0"/>
              <a:t>3</a:t>
            </a:r>
            <a:endParaRPr kumimoji="0" lang="en-US" sz="1800" b="1" i="0" u="none" strike="noStrike" kern="0" cap="none" spc="0" normalizeH="0" baseline="0" noProof="0" dirty="0">
              <a:ln>
                <a:noFill/>
              </a:ln>
              <a:solidFill>
                <a:sysClr val="windowText" lastClr="000000"/>
              </a:solidFill>
              <a:effectLst/>
              <a:uLnTx/>
              <a:uFillTx/>
            </a:endParaRPr>
          </a:p>
        </p:txBody>
      </p:sp>
      <p:sp>
        <p:nvSpPr>
          <p:cNvPr id="26" name="TextBox 6"/>
          <p:cNvSpPr txBox="1"/>
          <p:nvPr/>
        </p:nvSpPr>
        <p:spPr>
          <a:xfrm>
            <a:off x="-228600" y="4596825"/>
            <a:ext cx="1287887" cy="584775"/>
          </a:xfrm>
          <a:prstGeom prst="rect">
            <a:avLst/>
          </a:prstGeom>
          <a:noFill/>
        </p:spPr>
        <p:txBody>
          <a:bodyPr wrap="square" rtlCol="0">
            <a:spAutoFit/>
          </a:bodyPr>
          <a:lstStyle/>
          <a:p>
            <a:pPr lvl="0" algn="ctr"/>
            <a:r>
              <a:rPr lang="en-US" sz="3200" b="1" dirty="0" smtClean="0"/>
              <a:t>C</a:t>
            </a:r>
            <a:r>
              <a:rPr lang="en-US" sz="2000" b="1" dirty="0" smtClean="0"/>
              <a:t>4</a:t>
            </a:r>
            <a:endParaRPr kumimoji="0" lang="en-US" sz="1800" b="1" i="0" u="none" strike="noStrike" kern="0" cap="none" spc="0" normalizeH="0" baseline="0" noProof="0" dirty="0">
              <a:ln>
                <a:noFill/>
              </a:ln>
              <a:solidFill>
                <a:sysClr val="windowText" lastClr="000000"/>
              </a:solidFill>
              <a:effectLst/>
              <a:uLnTx/>
              <a:uFillTx/>
            </a:endParaRPr>
          </a:p>
        </p:txBody>
      </p:sp>
      <p:sp>
        <p:nvSpPr>
          <p:cNvPr id="27" name="TextBox 6"/>
          <p:cNvSpPr txBox="1"/>
          <p:nvPr/>
        </p:nvSpPr>
        <p:spPr>
          <a:xfrm>
            <a:off x="-228600" y="5739825"/>
            <a:ext cx="1287887" cy="584775"/>
          </a:xfrm>
          <a:prstGeom prst="rect">
            <a:avLst/>
          </a:prstGeom>
          <a:noFill/>
        </p:spPr>
        <p:txBody>
          <a:bodyPr wrap="square" rtlCol="0">
            <a:spAutoFit/>
          </a:bodyPr>
          <a:lstStyle/>
          <a:p>
            <a:pPr lvl="0" algn="ctr"/>
            <a:r>
              <a:rPr lang="en-US" sz="3200" b="1" dirty="0" smtClean="0"/>
              <a:t>C</a:t>
            </a:r>
            <a:r>
              <a:rPr lang="en-US" sz="2000" b="1" dirty="0" smtClean="0"/>
              <a:t>5</a:t>
            </a:r>
            <a:endParaRPr kumimoji="0" lang="en-US" sz="1800" b="1" i="0" u="none" strike="noStrike" kern="0" cap="none" spc="0" normalizeH="0" baseline="0" noProof="0" dirty="0">
              <a:ln>
                <a:noFill/>
              </a:ln>
              <a:solidFill>
                <a:sysClr val="windowText" lastClr="000000"/>
              </a:solidFill>
              <a:effectLst/>
              <a:uLnTx/>
              <a:uFillTx/>
            </a:endParaRPr>
          </a:p>
        </p:txBody>
      </p:sp>
      <p:graphicFrame>
        <p:nvGraphicFramePr>
          <p:cNvPr id="28" name="Content Placeholder 3"/>
          <p:cNvGraphicFramePr>
            <a:graphicFrameLocks/>
          </p:cNvGraphicFramePr>
          <p:nvPr/>
        </p:nvGraphicFramePr>
        <p:xfrm>
          <a:off x="914400" y="1447800"/>
          <a:ext cx="7239000" cy="4754880"/>
        </p:xfrm>
        <a:graphic>
          <a:graphicData uri="http://schemas.openxmlformats.org/drawingml/2006/table">
            <a:tbl>
              <a:tblPr firstRow="1" bandRow="1">
                <a:tableStyleId>{17292A2E-F333-43FB-9621-5CBBE7FDCDCB}</a:tableStyleId>
              </a:tblPr>
              <a:tblGrid>
                <a:gridCol w="533400"/>
                <a:gridCol w="1524000"/>
                <a:gridCol w="2438400"/>
                <a:gridCol w="1828800"/>
                <a:gridCol w="914400"/>
              </a:tblGrid>
              <a:tr h="328246">
                <a:tc>
                  <a:txBody>
                    <a:bodyPr/>
                    <a:lstStyle/>
                    <a:p>
                      <a:r>
                        <a:rPr lang="en-US" dirty="0" smtClean="0"/>
                        <a:t>ID</a:t>
                      </a:r>
                      <a:endParaRPr lang="en-US" dirty="0"/>
                    </a:p>
                  </a:txBody>
                  <a:tcPr/>
                </a:tc>
                <a:tc>
                  <a:txBody>
                    <a:bodyPr/>
                    <a:lstStyle/>
                    <a:p>
                      <a:r>
                        <a:rPr lang="en-US" dirty="0" smtClean="0"/>
                        <a:t>Name</a:t>
                      </a:r>
                      <a:endParaRPr lang="en-US" dirty="0"/>
                    </a:p>
                  </a:txBody>
                  <a:tcPr/>
                </a:tc>
                <a:tc>
                  <a:txBody>
                    <a:bodyPr/>
                    <a:lstStyle/>
                    <a:p>
                      <a:r>
                        <a:rPr lang="en-US" dirty="0" smtClean="0"/>
                        <a:t>Affiliation</a:t>
                      </a:r>
                      <a:endParaRPr lang="en-US" dirty="0"/>
                    </a:p>
                  </a:txBody>
                  <a:tcPr/>
                </a:tc>
                <a:tc>
                  <a:txBody>
                    <a:bodyPr/>
                    <a:lstStyle/>
                    <a:p>
                      <a:r>
                        <a:rPr lang="en-US" dirty="0" smtClean="0"/>
                        <a:t>Co-authors</a:t>
                      </a:r>
                      <a:endParaRPr lang="en-US" dirty="0"/>
                    </a:p>
                  </a:txBody>
                  <a:tcPr/>
                </a:tc>
                <a:tc>
                  <a:txBody>
                    <a:bodyPr/>
                    <a:lstStyle/>
                    <a:p>
                      <a:r>
                        <a:rPr lang="en-US" dirty="0" smtClean="0"/>
                        <a:t>Year</a:t>
                      </a:r>
                      <a:endParaRPr lang="en-US" dirty="0"/>
                    </a:p>
                  </a:txBody>
                  <a:tcPr/>
                </a:tc>
              </a:tr>
              <a:tr h="328246">
                <a:tc>
                  <a:txBody>
                    <a:bodyPr/>
                    <a:lstStyle/>
                    <a:p>
                      <a:r>
                        <a:rPr lang="en-US" dirty="0" smtClean="0"/>
                        <a:t>r1</a:t>
                      </a:r>
                      <a:endParaRPr lang="en-US" dirty="0"/>
                    </a:p>
                  </a:txBody>
                  <a:tcPr/>
                </a:tc>
                <a:tc>
                  <a:txBody>
                    <a:bodyPr/>
                    <a:lstStyle/>
                    <a:p>
                      <a:r>
                        <a:rPr lang="en-US" dirty="0" smtClean="0"/>
                        <a:t>Xin</a:t>
                      </a:r>
                      <a:r>
                        <a:rPr lang="en-US" baseline="0" dirty="0" smtClean="0"/>
                        <a:t> Dong</a:t>
                      </a:r>
                      <a:endParaRPr lang="en-US" dirty="0"/>
                    </a:p>
                  </a:txBody>
                  <a:tcPr/>
                </a:tc>
                <a:tc>
                  <a:txBody>
                    <a:bodyPr/>
                    <a:lstStyle/>
                    <a:p>
                      <a:r>
                        <a:rPr lang="en-US" dirty="0" smtClean="0"/>
                        <a:t>R. Polytechnic Institute</a:t>
                      </a:r>
                      <a:endParaRPr lang="en-US" dirty="0"/>
                    </a:p>
                  </a:txBody>
                  <a:tcPr/>
                </a:tc>
                <a:tc>
                  <a:txBody>
                    <a:bodyPr/>
                    <a:lstStyle/>
                    <a:p>
                      <a:r>
                        <a:rPr lang="en-US" dirty="0" err="1" smtClean="0"/>
                        <a:t>Wozny</a:t>
                      </a:r>
                      <a:endParaRPr lang="en-US" dirty="0"/>
                    </a:p>
                  </a:txBody>
                  <a:tcPr/>
                </a:tc>
                <a:tc>
                  <a:txBody>
                    <a:bodyPr/>
                    <a:lstStyle/>
                    <a:p>
                      <a:r>
                        <a:rPr lang="en-US" dirty="0" smtClean="0"/>
                        <a:t>1991</a:t>
                      </a:r>
                      <a:endParaRPr lang="en-US" dirty="0"/>
                    </a:p>
                  </a:txBody>
                  <a:tcPr/>
                </a:tc>
              </a:tr>
              <a:tr h="328246">
                <a:tc>
                  <a:txBody>
                    <a:bodyPr/>
                    <a:lstStyle/>
                    <a:p>
                      <a:r>
                        <a:rPr lang="en-US" dirty="0" smtClean="0">
                          <a:solidFill>
                            <a:srgbClr val="C00000"/>
                          </a:solidFill>
                        </a:rPr>
                        <a:t>r2</a:t>
                      </a:r>
                      <a:endParaRPr lang="en-US" dirty="0">
                        <a:solidFill>
                          <a:srgbClr val="C00000"/>
                        </a:solidFill>
                      </a:endParaRPr>
                    </a:p>
                  </a:txBody>
                  <a:tcPr/>
                </a:tc>
                <a:tc>
                  <a:txBody>
                    <a:bodyPr/>
                    <a:lstStyle/>
                    <a:p>
                      <a:r>
                        <a:rPr lang="en-US" dirty="0" smtClean="0">
                          <a:solidFill>
                            <a:srgbClr val="C00000"/>
                          </a:solidFill>
                        </a:rPr>
                        <a:t>Xin Dong</a:t>
                      </a:r>
                      <a:endParaRPr lang="en-US" dirty="0">
                        <a:solidFill>
                          <a:srgbClr val="C00000"/>
                        </a:solidFill>
                      </a:endParaRPr>
                    </a:p>
                  </a:txBody>
                  <a:tcPr/>
                </a:tc>
                <a:tc>
                  <a:txBody>
                    <a:bodyPr/>
                    <a:lstStyle/>
                    <a:p>
                      <a:r>
                        <a:rPr lang="en-US" dirty="0" smtClean="0">
                          <a:solidFill>
                            <a:srgbClr val="C00000"/>
                          </a:solidFill>
                        </a:rPr>
                        <a:t>University of Washington</a:t>
                      </a:r>
                      <a:endParaRPr lang="en-US" dirty="0">
                        <a:solidFill>
                          <a:srgbClr val="C00000"/>
                        </a:solidFill>
                      </a:endParaRPr>
                    </a:p>
                  </a:txBody>
                  <a:tcPr/>
                </a:tc>
                <a:tc>
                  <a:txBody>
                    <a:bodyPr/>
                    <a:lstStyle/>
                    <a:p>
                      <a:r>
                        <a:rPr lang="en-US" dirty="0" smtClean="0">
                          <a:solidFill>
                            <a:srgbClr val="C00000"/>
                          </a:solidFill>
                        </a:rPr>
                        <a:t>Halevy, </a:t>
                      </a:r>
                      <a:r>
                        <a:rPr lang="en-US" dirty="0" err="1" smtClean="0">
                          <a:solidFill>
                            <a:srgbClr val="C00000"/>
                          </a:solidFill>
                        </a:rPr>
                        <a:t>Tatarinov</a:t>
                      </a:r>
                      <a:endParaRPr lang="en-US" dirty="0">
                        <a:solidFill>
                          <a:srgbClr val="C00000"/>
                        </a:solidFill>
                      </a:endParaRPr>
                    </a:p>
                  </a:txBody>
                  <a:tcPr/>
                </a:tc>
                <a:tc>
                  <a:txBody>
                    <a:bodyPr/>
                    <a:lstStyle/>
                    <a:p>
                      <a:r>
                        <a:rPr lang="en-US" dirty="0" smtClean="0">
                          <a:solidFill>
                            <a:srgbClr val="C00000"/>
                          </a:solidFill>
                        </a:rPr>
                        <a:t>2004</a:t>
                      </a:r>
                      <a:endParaRPr lang="en-US" dirty="0">
                        <a:solidFill>
                          <a:srgbClr val="C00000"/>
                        </a:solidFill>
                      </a:endParaRPr>
                    </a:p>
                  </a:txBody>
                  <a:tcPr/>
                </a:tc>
              </a:tr>
              <a:tr h="328246">
                <a:tc>
                  <a:txBody>
                    <a:bodyPr/>
                    <a:lstStyle/>
                    <a:p>
                      <a:r>
                        <a:rPr lang="en-US" dirty="0" smtClean="0">
                          <a:solidFill>
                            <a:srgbClr val="C00000"/>
                          </a:solidFill>
                        </a:rPr>
                        <a:t>r3</a:t>
                      </a:r>
                      <a:endParaRPr lang="en-US" dirty="0">
                        <a:solidFill>
                          <a:srgbClr val="C00000"/>
                        </a:solidFill>
                      </a:endParaRPr>
                    </a:p>
                  </a:txBody>
                  <a:tcPr/>
                </a:tc>
                <a:tc>
                  <a:txBody>
                    <a:bodyPr/>
                    <a:lstStyle/>
                    <a:p>
                      <a:r>
                        <a:rPr lang="en-US" dirty="0" smtClean="0">
                          <a:solidFill>
                            <a:srgbClr val="C00000"/>
                          </a:solidFill>
                        </a:rPr>
                        <a:t>Xin Dong</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C00000"/>
                          </a:solidFill>
                        </a:rPr>
                        <a:t>University of Washington</a:t>
                      </a:r>
                    </a:p>
                  </a:txBody>
                  <a:tcPr/>
                </a:tc>
                <a:tc>
                  <a:txBody>
                    <a:bodyPr/>
                    <a:lstStyle/>
                    <a:p>
                      <a:r>
                        <a:rPr lang="en-US" dirty="0" smtClean="0">
                          <a:solidFill>
                            <a:srgbClr val="C00000"/>
                          </a:solidFill>
                        </a:rPr>
                        <a:t>Halevy</a:t>
                      </a:r>
                      <a:endParaRPr lang="en-US" dirty="0">
                        <a:solidFill>
                          <a:srgbClr val="C00000"/>
                        </a:solidFill>
                      </a:endParaRPr>
                    </a:p>
                  </a:txBody>
                  <a:tcPr/>
                </a:tc>
                <a:tc>
                  <a:txBody>
                    <a:bodyPr/>
                    <a:lstStyle/>
                    <a:p>
                      <a:r>
                        <a:rPr lang="en-US" dirty="0" smtClean="0">
                          <a:solidFill>
                            <a:srgbClr val="C00000"/>
                          </a:solidFill>
                        </a:rPr>
                        <a:t>2005</a:t>
                      </a:r>
                      <a:endParaRPr lang="en-US" dirty="0">
                        <a:solidFill>
                          <a:srgbClr val="C00000"/>
                        </a:solidFill>
                      </a:endParaRPr>
                    </a:p>
                  </a:txBody>
                  <a:tcPr/>
                </a:tc>
              </a:tr>
              <a:tr h="328246">
                <a:tc>
                  <a:txBody>
                    <a:bodyPr/>
                    <a:lstStyle/>
                    <a:p>
                      <a:r>
                        <a:rPr lang="en-US" dirty="0" smtClean="0">
                          <a:solidFill>
                            <a:srgbClr val="C00000"/>
                          </a:solidFill>
                        </a:rPr>
                        <a:t>r4</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University of Washington</a:t>
                      </a:r>
                      <a:endParaRPr lang="en-US" dirty="0">
                        <a:solidFill>
                          <a:srgbClr val="C00000"/>
                        </a:solidFill>
                      </a:endParaRPr>
                    </a:p>
                  </a:txBody>
                  <a:tcPr/>
                </a:tc>
                <a:tc>
                  <a:txBody>
                    <a:bodyPr/>
                    <a:lstStyle/>
                    <a:p>
                      <a:r>
                        <a:rPr lang="en-US" dirty="0" smtClean="0">
                          <a:solidFill>
                            <a:srgbClr val="C00000"/>
                          </a:solidFill>
                        </a:rPr>
                        <a:t>Halevy, Yu</a:t>
                      </a:r>
                      <a:endParaRPr lang="en-US" dirty="0">
                        <a:solidFill>
                          <a:srgbClr val="C00000"/>
                        </a:solidFill>
                      </a:endParaRPr>
                    </a:p>
                  </a:txBody>
                  <a:tcPr/>
                </a:tc>
                <a:tc>
                  <a:txBody>
                    <a:bodyPr/>
                    <a:lstStyle/>
                    <a:p>
                      <a:r>
                        <a:rPr lang="en-US" dirty="0" smtClean="0">
                          <a:solidFill>
                            <a:srgbClr val="C00000"/>
                          </a:solidFill>
                        </a:rPr>
                        <a:t>2007</a:t>
                      </a:r>
                      <a:endParaRPr lang="en-US" dirty="0">
                        <a:solidFill>
                          <a:srgbClr val="C00000"/>
                        </a:solidFill>
                      </a:endParaRPr>
                    </a:p>
                  </a:txBody>
                  <a:tcPr/>
                </a:tc>
              </a:tr>
              <a:tr h="328246">
                <a:tc>
                  <a:txBody>
                    <a:bodyPr/>
                    <a:lstStyle/>
                    <a:p>
                      <a:r>
                        <a:rPr lang="en-US" dirty="0" smtClean="0">
                          <a:solidFill>
                            <a:srgbClr val="C00000"/>
                          </a:solidFill>
                        </a:rPr>
                        <a:t>r5</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AT&amp;T Labs-Research</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C00000"/>
                          </a:solidFill>
                        </a:rPr>
                        <a:t>Das </a:t>
                      </a:r>
                      <a:r>
                        <a:rPr lang="en-US" dirty="0" err="1" smtClean="0">
                          <a:solidFill>
                            <a:srgbClr val="C00000"/>
                          </a:solidFill>
                        </a:rPr>
                        <a:t>Sarma</a:t>
                      </a:r>
                      <a:r>
                        <a:rPr lang="en-US" dirty="0" smtClean="0">
                          <a:solidFill>
                            <a:srgbClr val="C00000"/>
                          </a:solidFill>
                        </a:rPr>
                        <a:t>, Halevy</a:t>
                      </a:r>
                    </a:p>
                  </a:txBody>
                  <a:tcPr/>
                </a:tc>
                <a:tc>
                  <a:txBody>
                    <a:bodyPr/>
                    <a:lstStyle/>
                    <a:p>
                      <a:r>
                        <a:rPr lang="en-US" dirty="0" smtClean="0">
                          <a:solidFill>
                            <a:srgbClr val="C00000"/>
                          </a:solidFill>
                        </a:rPr>
                        <a:t>2009</a:t>
                      </a:r>
                      <a:endParaRPr lang="en-US" dirty="0">
                        <a:solidFill>
                          <a:srgbClr val="C00000"/>
                        </a:solidFill>
                      </a:endParaRPr>
                    </a:p>
                  </a:txBody>
                  <a:tcPr/>
                </a:tc>
              </a:tr>
              <a:tr h="328246">
                <a:tc>
                  <a:txBody>
                    <a:bodyPr/>
                    <a:lstStyle/>
                    <a:p>
                      <a:r>
                        <a:rPr lang="en-US" dirty="0" smtClean="0">
                          <a:solidFill>
                            <a:srgbClr val="C00000"/>
                          </a:solidFill>
                        </a:rPr>
                        <a:t>r6</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AT&amp;T Labs-Research</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solidFill>
                            <a:srgbClr val="C00000"/>
                          </a:solidFill>
                        </a:rPr>
                        <a:t>Naumann</a:t>
                      </a:r>
                      <a:endParaRPr lang="en-US" dirty="0">
                        <a:solidFill>
                          <a:srgbClr val="C00000"/>
                        </a:solidFill>
                      </a:endParaRPr>
                    </a:p>
                  </a:txBody>
                  <a:tcPr/>
                </a:tc>
                <a:tc>
                  <a:txBody>
                    <a:bodyPr/>
                    <a:lstStyle/>
                    <a:p>
                      <a:r>
                        <a:rPr lang="en-US" dirty="0" smtClean="0">
                          <a:solidFill>
                            <a:srgbClr val="C00000"/>
                          </a:solidFill>
                        </a:rPr>
                        <a:t>2010</a:t>
                      </a:r>
                      <a:endParaRPr lang="en-US" dirty="0">
                        <a:solidFill>
                          <a:srgbClr val="C00000"/>
                        </a:solidFill>
                      </a:endParaRPr>
                    </a:p>
                  </a:txBody>
                  <a:tcPr/>
                </a:tc>
              </a:tr>
              <a:tr h="328246">
                <a:tc>
                  <a:txBody>
                    <a:bodyPr/>
                    <a:lstStyle/>
                    <a:p>
                      <a:r>
                        <a:rPr lang="en-US" dirty="0" smtClean="0">
                          <a:solidFill>
                            <a:srgbClr val="0070C0"/>
                          </a:solidFill>
                        </a:rPr>
                        <a:t>r7</a:t>
                      </a:r>
                      <a:endParaRPr lang="en-US" dirty="0">
                        <a:solidFill>
                          <a:srgbClr val="0070C0"/>
                        </a:solidFill>
                      </a:endParaRPr>
                    </a:p>
                  </a:txBody>
                  <a:tcPr/>
                </a:tc>
                <a:tc>
                  <a:txBody>
                    <a:bodyPr/>
                    <a:lstStyle/>
                    <a:p>
                      <a:r>
                        <a:rPr lang="en-US" dirty="0" smtClean="0">
                          <a:solidFill>
                            <a:srgbClr val="0070C0"/>
                          </a:solidFill>
                        </a:rPr>
                        <a:t>Dong Xin</a:t>
                      </a:r>
                      <a:r>
                        <a:rPr lang="en-US" baseline="0" dirty="0" smtClean="0">
                          <a:solidFill>
                            <a:srgbClr val="0070C0"/>
                          </a:solidFill>
                        </a:rPr>
                        <a:t> </a:t>
                      </a:r>
                      <a:endParaRPr lang="en-US" dirty="0">
                        <a:solidFill>
                          <a:srgbClr val="0070C0"/>
                        </a:solidFill>
                      </a:endParaRPr>
                    </a:p>
                  </a:txBody>
                  <a:tcPr/>
                </a:tc>
                <a:tc>
                  <a:txBody>
                    <a:bodyPr/>
                    <a:lstStyle/>
                    <a:p>
                      <a:r>
                        <a:rPr lang="en-US" dirty="0" smtClean="0">
                          <a:solidFill>
                            <a:srgbClr val="0070C0"/>
                          </a:solidFill>
                        </a:rPr>
                        <a:t>University of Illinois</a:t>
                      </a:r>
                      <a:endParaRPr lang="en-US" dirty="0">
                        <a:solidFill>
                          <a:srgbClr val="0070C0"/>
                        </a:solidFill>
                      </a:endParaRPr>
                    </a:p>
                  </a:txBody>
                  <a:tcPr/>
                </a:tc>
                <a:tc>
                  <a:txBody>
                    <a:bodyPr/>
                    <a:lstStyle/>
                    <a:p>
                      <a:r>
                        <a:rPr lang="en-US" dirty="0" smtClean="0">
                          <a:solidFill>
                            <a:srgbClr val="0070C0"/>
                          </a:solidFill>
                        </a:rPr>
                        <a:t>Han, </a:t>
                      </a:r>
                      <a:r>
                        <a:rPr lang="en-US" dirty="0" err="1" smtClean="0">
                          <a:solidFill>
                            <a:srgbClr val="0070C0"/>
                          </a:solidFill>
                        </a:rPr>
                        <a:t>Wah</a:t>
                      </a:r>
                      <a:endParaRPr lang="en-US" dirty="0">
                        <a:solidFill>
                          <a:srgbClr val="0070C0"/>
                        </a:solidFill>
                      </a:endParaRPr>
                    </a:p>
                  </a:txBody>
                  <a:tcPr/>
                </a:tc>
                <a:tc>
                  <a:txBody>
                    <a:bodyPr/>
                    <a:lstStyle/>
                    <a:p>
                      <a:r>
                        <a:rPr lang="en-US" dirty="0" smtClean="0">
                          <a:solidFill>
                            <a:srgbClr val="0070C0"/>
                          </a:solidFill>
                        </a:rPr>
                        <a:t>2004</a:t>
                      </a:r>
                      <a:endParaRPr lang="en-US" dirty="0">
                        <a:solidFill>
                          <a:srgbClr val="0070C0"/>
                        </a:solidFill>
                      </a:endParaRPr>
                    </a:p>
                  </a:txBody>
                  <a:tcPr/>
                </a:tc>
              </a:tr>
              <a:tr h="328246">
                <a:tc>
                  <a:txBody>
                    <a:bodyPr/>
                    <a:lstStyle/>
                    <a:p>
                      <a:r>
                        <a:rPr lang="en-US" dirty="0" smtClean="0">
                          <a:solidFill>
                            <a:srgbClr val="0070C0"/>
                          </a:solidFill>
                        </a:rPr>
                        <a:t>r8</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University of Illinois</a:t>
                      </a:r>
                    </a:p>
                  </a:txBody>
                  <a:tcPr/>
                </a:tc>
                <a:tc>
                  <a:txBody>
                    <a:bodyPr/>
                    <a:lstStyle/>
                    <a:p>
                      <a:r>
                        <a:rPr lang="en-US" dirty="0" err="1" smtClean="0">
                          <a:solidFill>
                            <a:srgbClr val="0070C0"/>
                          </a:solidFill>
                        </a:rPr>
                        <a:t>Wah</a:t>
                      </a:r>
                      <a:endParaRPr lang="en-US" dirty="0">
                        <a:solidFill>
                          <a:srgbClr val="0070C0"/>
                        </a:solidFill>
                      </a:endParaRPr>
                    </a:p>
                  </a:txBody>
                  <a:tcPr/>
                </a:tc>
                <a:tc>
                  <a:txBody>
                    <a:bodyPr/>
                    <a:lstStyle/>
                    <a:p>
                      <a:r>
                        <a:rPr lang="en-US" dirty="0" smtClean="0">
                          <a:solidFill>
                            <a:srgbClr val="0070C0"/>
                          </a:solidFill>
                        </a:rPr>
                        <a:t>2007</a:t>
                      </a:r>
                      <a:endParaRPr lang="en-US" dirty="0">
                        <a:solidFill>
                          <a:srgbClr val="0070C0"/>
                        </a:solidFill>
                      </a:endParaRPr>
                    </a:p>
                  </a:txBody>
                  <a:tcPr/>
                </a:tc>
              </a:tr>
              <a:tr h="328246">
                <a:tc>
                  <a:txBody>
                    <a:bodyPr/>
                    <a:lstStyle/>
                    <a:p>
                      <a:r>
                        <a:rPr lang="en-US" dirty="0" smtClean="0">
                          <a:solidFill>
                            <a:srgbClr val="0070C0"/>
                          </a:solidFill>
                        </a:rPr>
                        <a:t>r9</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r>
                        <a:rPr lang="en-US" dirty="0" smtClean="0">
                          <a:solidFill>
                            <a:srgbClr val="0070C0"/>
                          </a:solidFill>
                        </a:rPr>
                        <a:t>Microsoft Research</a:t>
                      </a:r>
                      <a:endParaRPr lang="en-US" dirty="0">
                        <a:solidFill>
                          <a:srgbClr val="0070C0"/>
                        </a:solidFill>
                      </a:endParaRPr>
                    </a:p>
                  </a:txBody>
                  <a:tcPr/>
                </a:tc>
                <a:tc>
                  <a:txBody>
                    <a:bodyPr/>
                    <a:lstStyle/>
                    <a:p>
                      <a:r>
                        <a:rPr lang="en-US" dirty="0" smtClean="0">
                          <a:solidFill>
                            <a:srgbClr val="0070C0"/>
                          </a:solidFill>
                        </a:rPr>
                        <a:t>Wu, Han</a:t>
                      </a:r>
                      <a:endParaRPr lang="en-US" dirty="0">
                        <a:solidFill>
                          <a:srgbClr val="0070C0"/>
                        </a:solidFill>
                      </a:endParaRPr>
                    </a:p>
                  </a:txBody>
                  <a:tcPr/>
                </a:tc>
                <a:tc>
                  <a:txBody>
                    <a:bodyPr/>
                    <a:lstStyle/>
                    <a:p>
                      <a:r>
                        <a:rPr lang="en-US" dirty="0" smtClean="0">
                          <a:solidFill>
                            <a:srgbClr val="0070C0"/>
                          </a:solidFill>
                        </a:rPr>
                        <a:t>2008</a:t>
                      </a:r>
                      <a:endParaRPr lang="en-US" dirty="0">
                        <a:solidFill>
                          <a:srgbClr val="0070C0"/>
                        </a:solidFill>
                      </a:endParaRPr>
                    </a:p>
                  </a:txBody>
                  <a:tcPr/>
                </a:tc>
              </a:tr>
              <a:tr h="328246">
                <a:tc>
                  <a:txBody>
                    <a:bodyPr/>
                    <a:lstStyle/>
                    <a:p>
                      <a:r>
                        <a:rPr lang="en-US" dirty="0" smtClean="0">
                          <a:solidFill>
                            <a:srgbClr val="0070C0"/>
                          </a:solidFill>
                        </a:rPr>
                        <a:t>r11</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r>
                        <a:rPr lang="en-US" dirty="0" smtClean="0">
                          <a:solidFill>
                            <a:srgbClr val="0070C0"/>
                          </a:solidFill>
                        </a:rPr>
                        <a:t>Microsoft Research</a:t>
                      </a:r>
                      <a:endParaRPr lang="en-US" dirty="0">
                        <a:solidFill>
                          <a:srgbClr val="0070C0"/>
                        </a:solidFill>
                      </a:endParaRPr>
                    </a:p>
                  </a:txBody>
                  <a:tcPr/>
                </a:tc>
                <a:tc>
                  <a:txBody>
                    <a:bodyPr/>
                    <a:lstStyle/>
                    <a:p>
                      <a:r>
                        <a:rPr lang="en-US" dirty="0" err="1" smtClean="0">
                          <a:solidFill>
                            <a:srgbClr val="0070C0"/>
                          </a:solidFill>
                        </a:rPr>
                        <a:t>Chaudhuri</a:t>
                      </a:r>
                      <a:r>
                        <a:rPr lang="en-US" dirty="0" smtClean="0">
                          <a:solidFill>
                            <a:srgbClr val="0070C0"/>
                          </a:solidFill>
                        </a:rPr>
                        <a:t>, </a:t>
                      </a:r>
                      <a:r>
                        <a:rPr lang="en-US" dirty="0" err="1" smtClean="0">
                          <a:solidFill>
                            <a:srgbClr val="0070C0"/>
                          </a:solidFill>
                        </a:rPr>
                        <a:t>Ganti</a:t>
                      </a:r>
                      <a:endParaRPr lang="en-US" dirty="0">
                        <a:solidFill>
                          <a:srgbClr val="0070C0"/>
                        </a:solidFill>
                      </a:endParaRPr>
                    </a:p>
                  </a:txBody>
                  <a:tcPr/>
                </a:tc>
                <a:tc>
                  <a:txBody>
                    <a:bodyPr/>
                    <a:lstStyle/>
                    <a:p>
                      <a:r>
                        <a:rPr lang="en-US" dirty="0" smtClean="0">
                          <a:solidFill>
                            <a:srgbClr val="0070C0"/>
                          </a:solidFill>
                        </a:rPr>
                        <a:t>2009</a:t>
                      </a:r>
                      <a:endParaRPr lang="en-US" dirty="0">
                        <a:solidFill>
                          <a:srgbClr val="0070C0"/>
                        </a:solidFill>
                      </a:endParaRPr>
                    </a:p>
                  </a:txBody>
                  <a:tcPr/>
                </a:tc>
              </a:tr>
              <a:tr h="328246">
                <a:tc>
                  <a:txBody>
                    <a:bodyPr/>
                    <a:lstStyle/>
                    <a:p>
                      <a:r>
                        <a:rPr lang="en-US" dirty="0" smtClean="0">
                          <a:solidFill>
                            <a:srgbClr val="0070C0"/>
                          </a:solidFill>
                        </a:rPr>
                        <a:t>r12</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r>
                        <a:rPr lang="en-US" dirty="0" smtClean="0">
                          <a:solidFill>
                            <a:srgbClr val="0070C0"/>
                          </a:solidFill>
                        </a:rPr>
                        <a:t>Microsoft Research</a:t>
                      </a:r>
                      <a:endParaRPr lang="en-US" dirty="0">
                        <a:solidFill>
                          <a:srgbClr val="0070C0"/>
                        </a:solidFill>
                      </a:endParaRPr>
                    </a:p>
                  </a:txBody>
                  <a:tcPr/>
                </a:tc>
                <a:tc>
                  <a:txBody>
                    <a:bodyPr/>
                    <a:lstStyle/>
                    <a:p>
                      <a:r>
                        <a:rPr lang="en-US" dirty="0" smtClean="0">
                          <a:solidFill>
                            <a:srgbClr val="0070C0"/>
                          </a:solidFill>
                        </a:rPr>
                        <a:t>He</a:t>
                      </a:r>
                      <a:endParaRPr lang="en-US" dirty="0">
                        <a:solidFill>
                          <a:srgbClr val="0070C0"/>
                        </a:solidFill>
                      </a:endParaRPr>
                    </a:p>
                  </a:txBody>
                  <a:tcPr/>
                </a:tc>
                <a:tc>
                  <a:txBody>
                    <a:bodyPr/>
                    <a:lstStyle/>
                    <a:p>
                      <a:r>
                        <a:rPr lang="en-US" dirty="0" smtClean="0">
                          <a:solidFill>
                            <a:srgbClr val="0070C0"/>
                          </a:solidFill>
                        </a:rPr>
                        <a:t>2011</a:t>
                      </a:r>
                      <a:endParaRPr lang="en-US" dirty="0">
                        <a:solidFill>
                          <a:srgbClr val="0070C0"/>
                        </a:solidFill>
                      </a:endParaRPr>
                    </a:p>
                  </a:txBody>
                  <a:tcPr/>
                </a:tc>
              </a:tr>
              <a:tr h="328246">
                <a:tc>
                  <a:txBody>
                    <a:bodyPr/>
                    <a:lstStyle/>
                    <a:p>
                      <a:r>
                        <a:rPr lang="en-US" dirty="0" smtClean="0">
                          <a:solidFill>
                            <a:srgbClr val="0070C0"/>
                          </a:solidFill>
                        </a:rPr>
                        <a:t>r10</a:t>
                      </a:r>
                      <a:endParaRPr lang="en-US" dirty="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Dong Xin</a:t>
                      </a:r>
                      <a:r>
                        <a:rPr lang="en-US" baseline="0" dirty="0" smtClean="0">
                          <a:solidFill>
                            <a:srgbClr val="0070C0"/>
                          </a:solidFill>
                        </a:rPr>
                        <a:t> </a:t>
                      </a:r>
                      <a:endParaRPr lang="en-US" dirty="0" smtClean="0">
                        <a:solidFill>
                          <a:srgbClr val="0070C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70C0"/>
                          </a:solidFill>
                        </a:rPr>
                        <a:t>University of Illinois</a:t>
                      </a:r>
                    </a:p>
                  </a:txBody>
                  <a:tcPr/>
                </a:tc>
                <a:tc>
                  <a:txBody>
                    <a:bodyPr/>
                    <a:lstStyle/>
                    <a:p>
                      <a:r>
                        <a:rPr lang="en-US" dirty="0" smtClean="0">
                          <a:solidFill>
                            <a:srgbClr val="0070C0"/>
                          </a:solidFill>
                        </a:rPr>
                        <a:t>Ling, He</a:t>
                      </a:r>
                      <a:endParaRPr lang="en-US" dirty="0">
                        <a:solidFill>
                          <a:srgbClr val="0070C0"/>
                        </a:solidFill>
                      </a:endParaRPr>
                    </a:p>
                  </a:txBody>
                  <a:tcPr/>
                </a:tc>
                <a:tc>
                  <a:txBody>
                    <a:bodyPr/>
                    <a:lstStyle/>
                    <a:p>
                      <a:r>
                        <a:rPr lang="en-US" dirty="0" smtClean="0">
                          <a:solidFill>
                            <a:srgbClr val="0070C0"/>
                          </a:solidFill>
                        </a:rPr>
                        <a:t>2009</a:t>
                      </a:r>
                      <a:endParaRPr lang="en-US" dirty="0">
                        <a:solidFill>
                          <a:srgbClr val="0070C0"/>
                        </a:solidFill>
                      </a:endParaRPr>
                    </a:p>
                  </a:txBody>
                  <a:tcPr/>
                </a:tc>
              </a:tr>
            </a:tbl>
          </a:graphicData>
        </a:graphic>
      </p:graphicFrame>
      <p:sp>
        <p:nvSpPr>
          <p:cNvPr id="29" name="Rounded Rectangle 28"/>
          <p:cNvSpPr/>
          <p:nvPr/>
        </p:nvSpPr>
        <p:spPr>
          <a:xfrm>
            <a:off x="914400" y="1828800"/>
            <a:ext cx="7239000" cy="304800"/>
          </a:xfrm>
          <a:prstGeom prst="roundRect">
            <a:avLst/>
          </a:prstGeom>
          <a:noFill/>
          <a:ln w="38100">
            <a:solidFill>
              <a:srgbClr val="FF993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ounded Rectangle 29"/>
          <p:cNvSpPr/>
          <p:nvPr/>
        </p:nvSpPr>
        <p:spPr>
          <a:xfrm>
            <a:off x="914400" y="2209800"/>
            <a:ext cx="7239000" cy="1752600"/>
          </a:xfrm>
          <a:prstGeom prst="roundRect">
            <a:avLst/>
          </a:prstGeom>
          <a:noFill/>
          <a:ln w="38100">
            <a:solidFill>
              <a:srgbClr val="FF993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0"/>
          <p:cNvSpPr/>
          <p:nvPr/>
        </p:nvSpPr>
        <p:spPr>
          <a:xfrm>
            <a:off x="914400" y="4038600"/>
            <a:ext cx="7239000" cy="685800"/>
          </a:xfrm>
          <a:prstGeom prst="roundRect">
            <a:avLst/>
          </a:prstGeom>
          <a:noFill/>
          <a:ln w="38100">
            <a:solidFill>
              <a:srgbClr val="FF993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p:cNvSpPr/>
          <p:nvPr/>
        </p:nvSpPr>
        <p:spPr>
          <a:xfrm>
            <a:off x="914400" y="4800600"/>
            <a:ext cx="7239000" cy="990600"/>
          </a:xfrm>
          <a:prstGeom prst="roundRect">
            <a:avLst/>
          </a:prstGeom>
          <a:noFill/>
          <a:ln w="38100">
            <a:solidFill>
              <a:srgbClr val="FF993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ounded Rectangle 32"/>
          <p:cNvSpPr/>
          <p:nvPr/>
        </p:nvSpPr>
        <p:spPr>
          <a:xfrm>
            <a:off x="914400" y="5867400"/>
            <a:ext cx="7239000" cy="304800"/>
          </a:xfrm>
          <a:prstGeom prst="roundRect">
            <a:avLst/>
          </a:prstGeom>
          <a:noFill/>
          <a:ln w="38100">
            <a:solidFill>
              <a:srgbClr val="FF993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ounded Rectangle 34"/>
          <p:cNvSpPr/>
          <p:nvPr/>
        </p:nvSpPr>
        <p:spPr>
          <a:xfrm>
            <a:off x="1371600" y="4800600"/>
            <a:ext cx="74676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Corbel" pitchFamily="34" charset="0"/>
                <a:sym typeface="Wingdings" pitchFamily="2" charset="2"/>
              </a:rPr>
              <a:t> </a:t>
            </a:r>
            <a:r>
              <a:rPr lang="en-US" sz="2800" b="1" dirty="0" smtClean="0">
                <a:latin typeface="Corbel" pitchFamily="34" charset="0"/>
              </a:rPr>
              <a:t>Failed to merge C</a:t>
            </a:r>
            <a:r>
              <a:rPr lang="en-US" b="1" dirty="0" smtClean="0">
                <a:latin typeface="Corbel" pitchFamily="34" charset="0"/>
              </a:rPr>
              <a:t>3</a:t>
            </a:r>
            <a:r>
              <a:rPr lang="en-US" sz="2800" b="1" dirty="0" smtClean="0">
                <a:latin typeface="Corbel" pitchFamily="34" charset="0"/>
              </a:rPr>
              <a:t>, C</a:t>
            </a:r>
            <a:r>
              <a:rPr lang="en-US" b="1" dirty="0" smtClean="0">
                <a:latin typeface="Corbel" pitchFamily="34" charset="0"/>
              </a:rPr>
              <a:t>4</a:t>
            </a:r>
            <a:r>
              <a:rPr lang="en-US" sz="2800" b="1" dirty="0" smtClean="0">
                <a:latin typeface="Corbel" pitchFamily="34" charset="0"/>
              </a:rPr>
              <a:t>, C</a:t>
            </a:r>
            <a:r>
              <a:rPr lang="en-US" b="1" dirty="0" smtClean="0">
                <a:latin typeface="Corbel" pitchFamily="34" charset="0"/>
              </a:rPr>
              <a:t>5</a:t>
            </a:r>
            <a:endParaRPr lang="en-US" sz="2800" b="1" dirty="0">
              <a:latin typeface="Corbel" pitchFamily="34" charset="0"/>
            </a:endParaRPr>
          </a:p>
        </p:txBody>
      </p:sp>
      <p:sp>
        <p:nvSpPr>
          <p:cNvPr id="16" name="Rounded Rectangle 15"/>
          <p:cNvSpPr/>
          <p:nvPr/>
        </p:nvSpPr>
        <p:spPr>
          <a:xfrm>
            <a:off x="1447800" y="2514600"/>
            <a:ext cx="74676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Corbel" pitchFamily="34" charset="0"/>
                <a:sym typeface="Wingdings" pitchFamily="2" charset="2"/>
              </a:rPr>
              <a:t> Correctly split</a:t>
            </a:r>
            <a:r>
              <a:rPr lang="en-US" sz="2800" b="1" dirty="0" smtClean="0">
                <a:latin typeface="Corbel" pitchFamily="34" charset="0"/>
              </a:rPr>
              <a:t> r</a:t>
            </a:r>
            <a:r>
              <a:rPr lang="en-US" b="1" dirty="0" smtClean="0">
                <a:latin typeface="Corbel" pitchFamily="34" charset="0"/>
              </a:rPr>
              <a:t>1</a:t>
            </a:r>
            <a:r>
              <a:rPr lang="en-US" sz="2800" b="1" dirty="0" smtClean="0">
                <a:latin typeface="Corbel" pitchFamily="34" charset="0"/>
              </a:rPr>
              <a:t>, r</a:t>
            </a:r>
            <a:r>
              <a:rPr lang="en-US" b="1" dirty="0" smtClean="0">
                <a:latin typeface="Corbel" pitchFamily="34" charset="0"/>
              </a:rPr>
              <a:t>10</a:t>
            </a:r>
            <a:r>
              <a:rPr lang="en-US" sz="2800" b="1" dirty="0" smtClean="0">
                <a:latin typeface="Corbel" pitchFamily="34" charset="0"/>
              </a:rPr>
              <a:t> from C</a:t>
            </a:r>
            <a:r>
              <a:rPr lang="en-US" b="1" dirty="0" smtClean="0">
                <a:latin typeface="Corbel" pitchFamily="34" charset="0"/>
              </a:rPr>
              <a:t>2</a:t>
            </a:r>
            <a:endParaRPr lang="en-US" sz="2800" b="1" dirty="0">
              <a:latin typeface="Corbe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1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Adjusted Binding</a:t>
            </a:r>
            <a:endParaRPr lang="en-US" dirty="0">
              <a:effectLst>
                <a:outerShdw blurRad="38100" dist="38100" dir="2700000" algn="tl">
                  <a:srgbClr val="000000">
                    <a:alpha val="43137"/>
                  </a:srgbClr>
                </a:outerShdw>
              </a:effectLst>
              <a:latin typeface="Corbel" pitchFamily="34" charset="0"/>
            </a:endParaRPr>
          </a:p>
        </p:txBody>
      </p:sp>
      <p:sp>
        <p:nvSpPr>
          <p:cNvPr id="6" name="Content Placeholder 5"/>
          <p:cNvSpPr>
            <a:spLocks noGrp="1"/>
          </p:cNvSpPr>
          <p:nvPr>
            <p:ph sz="quarter" idx="1"/>
          </p:nvPr>
        </p:nvSpPr>
        <p:spPr>
          <a:xfrm>
            <a:off x="457200" y="1447800"/>
            <a:ext cx="7924800" cy="4572000"/>
          </a:xfrm>
        </p:spPr>
        <p:txBody>
          <a:bodyPr>
            <a:noAutofit/>
          </a:bodyPr>
          <a:lstStyle/>
          <a:p>
            <a:r>
              <a:rPr lang="en-US" sz="3200" dirty="0" smtClean="0">
                <a:latin typeface="Corbel" pitchFamily="34" charset="0"/>
              </a:rPr>
              <a:t>Compare earlier records with clusters </a:t>
            </a:r>
            <a:r>
              <a:rPr lang="en-US" sz="3200" dirty="0" smtClean="0">
                <a:latin typeface="Corbel" pitchFamily="34" charset="0"/>
              </a:rPr>
              <a:t>created later</a:t>
            </a:r>
            <a:endParaRPr lang="en-US" sz="3200" dirty="0" smtClean="0">
              <a:latin typeface="Corbel" pitchFamily="34" charset="0"/>
            </a:endParaRPr>
          </a:p>
          <a:p>
            <a:r>
              <a:rPr lang="en-US" sz="3200" dirty="0" smtClean="0">
                <a:latin typeface="Corbel" pitchFamily="34" charset="0"/>
              </a:rPr>
              <a:t>Proceed in EM-style</a:t>
            </a:r>
          </a:p>
          <a:p>
            <a:pPr marL="777240" lvl="1" indent="-457200">
              <a:buFont typeface="+mj-lt"/>
              <a:buAutoNum type="arabicPeriod"/>
            </a:pPr>
            <a:r>
              <a:rPr lang="en-US" sz="2800" b="1" u="sng" dirty="0" smtClean="0">
                <a:latin typeface="Corbel" pitchFamily="34" charset="0"/>
              </a:rPr>
              <a:t>Initialization: </a:t>
            </a:r>
            <a:r>
              <a:rPr lang="en-US" sz="2800" dirty="0" smtClean="0">
                <a:latin typeface="Corbel" pitchFamily="34" charset="0"/>
              </a:rPr>
              <a:t>Start with the result of early / late binding</a:t>
            </a:r>
          </a:p>
          <a:p>
            <a:pPr marL="777240" lvl="1" indent="-457200">
              <a:buFont typeface="+mj-lt"/>
              <a:buAutoNum type="arabicPeriod"/>
            </a:pPr>
            <a:r>
              <a:rPr lang="en-US" sz="2800" b="1" u="sng" dirty="0" smtClean="0">
                <a:latin typeface="Corbel" pitchFamily="34" charset="0"/>
              </a:rPr>
              <a:t>Estimation: </a:t>
            </a:r>
            <a:r>
              <a:rPr lang="en-US" sz="2800" dirty="0" smtClean="0">
                <a:latin typeface="Corbel" pitchFamily="34" charset="0"/>
              </a:rPr>
              <a:t>Compute record-cluster similarity</a:t>
            </a:r>
          </a:p>
          <a:p>
            <a:pPr marL="777240" lvl="1" indent="-457200">
              <a:buFont typeface="+mj-lt"/>
              <a:buAutoNum type="arabicPeriod"/>
            </a:pPr>
            <a:r>
              <a:rPr lang="en-US" sz="2800" b="1" u="sng" dirty="0" smtClean="0">
                <a:latin typeface="Corbel" pitchFamily="34" charset="0"/>
              </a:rPr>
              <a:t>Maximization: </a:t>
            </a:r>
            <a:r>
              <a:rPr lang="en-US" sz="2800" dirty="0" smtClean="0">
                <a:latin typeface="Corbel" pitchFamily="34" charset="0"/>
              </a:rPr>
              <a:t>Choose the optimal clustering</a:t>
            </a:r>
          </a:p>
          <a:p>
            <a:pPr marL="777240" lvl="1" indent="-457200">
              <a:buFont typeface="+mj-lt"/>
              <a:buAutoNum type="arabicPeriod"/>
            </a:pPr>
            <a:r>
              <a:rPr lang="en-US" sz="2800" b="1" u="sng" dirty="0" smtClean="0">
                <a:latin typeface="Corbel" pitchFamily="34" charset="0"/>
              </a:rPr>
              <a:t>Termination: </a:t>
            </a:r>
            <a:r>
              <a:rPr lang="en-US" sz="2800" dirty="0" smtClean="0">
                <a:latin typeface="Corbel" pitchFamily="34" charset="0"/>
              </a:rPr>
              <a:t>Repeat until the results converge or oscillate</a:t>
            </a:r>
          </a:p>
          <a:p>
            <a:pPr marL="777240" lvl="1" indent="-457200">
              <a:buFont typeface="+mj-lt"/>
              <a:buAutoNum type="arabicPeriod"/>
            </a:pPr>
            <a:endParaRPr lang="en-US" sz="2600" dirty="0">
              <a:latin typeface="Corbe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Adjusted Binding</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lstStyle/>
          <a:p>
            <a:r>
              <a:rPr lang="en-US" sz="3200" dirty="0" smtClean="0">
                <a:latin typeface="Corbel" pitchFamily="34" charset="0"/>
              </a:rPr>
              <a:t>Compute similarity by </a:t>
            </a:r>
          </a:p>
          <a:p>
            <a:pPr lvl="1"/>
            <a:r>
              <a:rPr lang="en-US" sz="2800" u="sng" dirty="0" smtClean="0">
                <a:latin typeface="Corbel" pitchFamily="34" charset="0"/>
              </a:rPr>
              <a:t>Consistency</a:t>
            </a:r>
            <a:r>
              <a:rPr lang="en-US" sz="2800" dirty="0" smtClean="0">
                <a:latin typeface="Corbel" pitchFamily="34" charset="0"/>
              </a:rPr>
              <a:t>: consistency in evolution of values</a:t>
            </a:r>
          </a:p>
          <a:p>
            <a:pPr lvl="1"/>
            <a:r>
              <a:rPr lang="en-US" sz="2800" u="sng" dirty="0" smtClean="0">
                <a:latin typeface="Corbel" pitchFamily="34" charset="0"/>
              </a:rPr>
              <a:t>Continuity</a:t>
            </a:r>
            <a:r>
              <a:rPr lang="en-US" sz="2800" dirty="0" smtClean="0">
                <a:latin typeface="Corbel" pitchFamily="34" charset="0"/>
              </a:rPr>
              <a:t>: continuity of records in time  </a:t>
            </a:r>
          </a:p>
          <a:p>
            <a:endParaRPr lang="en-US" dirty="0" smtClean="0">
              <a:latin typeface="Corbel" pitchFamily="34" charset="0"/>
            </a:endParaRPr>
          </a:p>
        </p:txBody>
      </p:sp>
      <p:cxnSp>
        <p:nvCxnSpPr>
          <p:cNvPr id="50" name="Straight Arrow Connector 49"/>
          <p:cNvCxnSpPr/>
          <p:nvPr/>
        </p:nvCxnSpPr>
        <p:spPr>
          <a:xfrm>
            <a:off x="1134365" y="4323610"/>
            <a:ext cx="7162800" cy="1257"/>
          </a:xfrm>
          <a:prstGeom prst="straightConnector1">
            <a:avLst/>
          </a:prstGeom>
          <a:noFill/>
          <a:ln w="25400" cap="flat" cmpd="sng" algn="ctr">
            <a:solidFill>
              <a:srgbClr val="F79646"/>
            </a:solidFill>
            <a:prstDash val="solid"/>
            <a:tailEnd type="arrow"/>
          </a:ln>
          <a:effectLst>
            <a:outerShdw blurRad="40000" dist="20000" dir="5400000" rotWithShape="0">
              <a:srgbClr val="000000">
                <a:alpha val="38000"/>
              </a:srgbClr>
            </a:outerShdw>
          </a:effectLst>
        </p:spPr>
      </p:cxnSp>
      <p:sp>
        <p:nvSpPr>
          <p:cNvPr id="51" name="TextBox 50"/>
          <p:cNvSpPr txBox="1"/>
          <p:nvPr/>
        </p:nvSpPr>
        <p:spPr>
          <a:xfrm>
            <a:off x="224282" y="4151832"/>
            <a:ext cx="811441"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smtClean="0">
                <a:ln>
                  <a:noFill/>
                </a:ln>
                <a:solidFill>
                  <a:sysClr val="windowText" lastClr="000000"/>
                </a:solidFill>
                <a:effectLst/>
                <a:uLnTx/>
                <a:uFillTx/>
              </a:rPr>
              <a:t>Case 1:</a:t>
            </a:r>
            <a:endParaRPr kumimoji="0" lang="en-US" sz="1800" b="1" i="1" u="none" strike="noStrike" kern="0" cap="none" spc="0" normalizeH="0" baseline="0" noProof="0" dirty="0">
              <a:ln>
                <a:noFill/>
              </a:ln>
              <a:solidFill>
                <a:sysClr val="windowText" lastClr="000000"/>
              </a:solidFill>
              <a:effectLst/>
              <a:uLnTx/>
              <a:uFillTx/>
            </a:endParaRPr>
          </a:p>
        </p:txBody>
      </p:sp>
      <p:sp>
        <p:nvSpPr>
          <p:cNvPr id="52" name="Oval 51"/>
          <p:cNvSpPr/>
          <p:nvPr/>
        </p:nvSpPr>
        <p:spPr>
          <a:xfrm>
            <a:off x="1178989" y="4263271"/>
            <a:ext cx="152400" cy="120678"/>
          </a:xfrm>
          <a:prstGeom prst="ellipse">
            <a:avLst/>
          </a:prstGeom>
          <a:solidFill>
            <a:srgbClr val="F79646"/>
          </a:solidFill>
          <a:ln w="25400" cap="flat" cmpd="sng" algn="ctr">
            <a:solidFill>
              <a:srgbClr val="F79646">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53" name="Oval 52"/>
          <p:cNvSpPr/>
          <p:nvPr/>
        </p:nvSpPr>
        <p:spPr>
          <a:xfrm>
            <a:off x="5020565" y="4263271"/>
            <a:ext cx="152400" cy="120678"/>
          </a:xfrm>
          <a:prstGeom prst="ellipse">
            <a:avLst/>
          </a:prstGeom>
          <a:solidFill>
            <a:sysClr val="window" lastClr="FFFFFF"/>
          </a:solidFill>
          <a:ln w="25400" cap="flat" cmpd="sng" algn="ctr">
            <a:solidFill>
              <a:srgbClr val="F7964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54" name="TextBox 53"/>
          <p:cNvSpPr txBox="1"/>
          <p:nvPr/>
        </p:nvSpPr>
        <p:spPr>
          <a:xfrm>
            <a:off x="1030906" y="4323610"/>
            <a:ext cx="838200"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r.t</a:t>
            </a:r>
            <a:endParaRPr kumimoji="0" lang="en-US" sz="1800" b="1" i="1" u="none" strike="noStrike" kern="0" cap="none" spc="0" normalizeH="0" baseline="0" noProof="0" dirty="0" smtClean="0">
              <a:ln>
                <a:noFill/>
              </a:ln>
              <a:solidFill>
                <a:sysClr val="windowText" lastClr="000000"/>
              </a:solidFill>
              <a:effectLst/>
              <a:uLnTx/>
              <a:uFillTx/>
            </a:endParaRPr>
          </a:p>
        </p:txBody>
      </p:sp>
      <p:sp>
        <p:nvSpPr>
          <p:cNvPr id="55" name="TextBox 54"/>
          <p:cNvSpPr txBox="1"/>
          <p:nvPr/>
        </p:nvSpPr>
        <p:spPr>
          <a:xfrm>
            <a:off x="4679333" y="4323610"/>
            <a:ext cx="878949"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C.late</a:t>
            </a:r>
            <a:endParaRPr kumimoji="0" lang="en-US" sz="1800" b="1" i="1" u="none" strike="noStrike" kern="0" cap="none" spc="0" normalizeH="0" baseline="0" noProof="0" dirty="0">
              <a:ln>
                <a:noFill/>
              </a:ln>
              <a:solidFill>
                <a:sysClr val="windowText" lastClr="000000"/>
              </a:solidFill>
              <a:effectLst/>
              <a:uLnTx/>
              <a:uFillTx/>
            </a:endParaRPr>
          </a:p>
        </p:txBody>
      </p:sp>
      <p:sp>
        <p:nvSpPr>
          <p:cNvPr id="56" name="Oval 55"/>
          <p:cNvSpPr/>
          <p:nvPr/>
        </p:nvSpPr>
        <p:spPr>
          <a:xfrm>
            <a:off x="2510282" y="6473483"/>
            <a:ext cx="152400" cy="120678"/>
          </a:xfrm>
          <a:prstGeom prst="ellipse">
            <a:avLst/>
          </a:prstGeom>
          <a:solidFill>
            <a:srgbClr val="F79646"/>
          </a:solidFill>
          <a:ln w="25400" cap="flat" cmpd="sng" algn="ctr">
            <a:solidFill>
              <a:srgbClr val="F79646">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57" name="TextBox 56"/>
          <p:cNvSpPr txBox="1"/>
          <p:nvPr/>
        </p:nvSpPr>
        <p:spPr>
          <a:xfrm>
            <a:off x="2815082" y="6413144"/>
            <a:ext cx="2590800"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smtClean="0">
                <a:ln>
                  <a:noFill/>
                </a:ln>
                <a:solidFill>
                  <a:sysClr val="windowText" lastClr="000000"/>
                </a:solidFill>
                <a:effectLst/>
                <a:uLnTx/>
                <a:uFillTx/>
              </a:rPr>
              <a:t>record time stamp</a:t>
            </a:r>
          </a:p>
        </p:txBody>
      </p:sp>
      <p:sp>
        <p:nvSpPr>
          <p:cNvPr id="58" name="Oval 57"/>
          <p:cNvSpPr/>
          <p:nvPr/>
        </p:nvSpPr>
        <p:spPr>
          <a:xfrm>
            <a:off x="5549647" y="6473483"/>
            <a:ext cx="152400" cy="120678"/>
          </a:xfrm>
          <a:prstGeom prst="ellipse">
            <a:avLst/>
          </a:prstGeom>
          <a:solidFill>
            <a:sysClr val="window" lastClr="FFFFFF"/>
          </a:solidFill>
          <a:ln w="25400" cap="flat" cmpd="sng" algn="ctr">
            <a:solidFill>
              <a:srgbClr val="F7964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59" name="TextBox 58"/>
          <p:cNvSpPr txBox="1"/>
          <p:nvPr/>
        </p:nvSpPr>
        <p:spPr>
          <a:xfrm>
            <a:off x="5782564" y="6413144"/>
            <a:ext cx="2823718"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smtClean="0">
                <a:ln>
                  <a:noFill/>
                </a:ln>
                <a:solidFill>
                  <a:sysClr val="windowText" lastClr="000000"/>
                </a:solidFill>
                <a:effectLst/>
                <a:uLnTx/>
                <a:uFillTx/>
              </a:rPr>
              <a:t>cluster time stamp</a:t>
            </a:r>
          </a:p>
        </p:txBody>
      </p:sp>
      <p:sp>
        <p:nvSpPr>
          <p:cNvPr id="60" name="TextBox 59"/>
          <p:cNvSpPr txBox="1"/>
          <p:nvPr/>
        </p:nvSpPr>
        <p:spPr>
          <a:xfrm>
            <a:off x="2759842" y="4332849"/>
            <a:ext cx="1295400"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C.early</a:t>
            </a:r>
            <a:endParaRPr kumimoji="0" lang="en-US" sz="1800" b="1" i="1" u="none" strike="noStrike" kern="0" cap="none" spc="0" normalizeH="0" baseline="0" noProof="0" dirty="0">
              <a:ln>
                <a:noFill/>
              </a:ln>
              <a:solidFill>
                <a:sysClr val="windowText" lastClr="000000"/>
              </a:solidFill>
              <a:effectLst/>
              <a:uLnTx/>
              <a:uFillTx/>
            </a:endParaRPr>
          </a:p>
        </p:txBody>
      </p:sp>
      <p:sp>
        <p:nvSpPr>
          <p:cNvPr id="61" name="Oval 60"/>
          <p:cNvSpPr/>
          <p:nvPr/>
        </p:nvSpPr>
        <p:spPr>
          <a:xfrm>
            <a:off x="3196082" y="4272510"/>
            <a:ext cx="152400" cy="120678"/>
          </a:xfrm>
          <a:prstGeom prst="ellipse">
            <a:avLst/>
          </a:prstGeom>
          <a:solidFill>
            <a:sysClr val="window" lastClr="FFFFFF"/>
          </a:solidFill>
          <a:ln w="25400" cap="flat" cmpd="sng" algn="ctr">
            <a:solidFill>
              <a:srgbClr val="F7964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cxnSp>
        <p:nvCxnSpPr>
          <p:cNvPr id="62" name="Straight Arrow Connector 61"/>
          <p:cNvCxnSpPr/>
          <p:nvPr/>
        </p:nvCxnSpPr>
        <p:spPr>
          <a:xfrm>
            <a:off x="1138682" y="4936240"/>
            <a:ext cx="7162800" cy="1257"/>
          </a:xfrm>
          <a:prstGeom prst="straightConnector1">
            <a:avLst/>
          </a:prstGeom>
          <a:noFill/>
          <a:ln w="25400" cap="flat" cmpd="sng" algn="ctr">
            <a:solidFill>
              <a:srgbClr val="F79646"/>
            </a:solidFill>
            <a:prstDash val="solid"/>
            <a:tailEnd type="arrow"/>
          </a:ln>
          <a:effectLst>
            <a:outerShdw blurRad="40000" dist="20000" dir="5400000" rotWithShape="0">
              <a:srgbClr val="000000">
                <a:alpha val="38000"/>
              </a:srgbClr>
            </a:outerShdw>
          </a:effectLst>
        </p:spPr>
      </p:cxnSp>
      <p:sp>
        <p:nvSpPr>
          <p:cNvPr id="63" name="TextBox 62"/>
          <p:cNvSpPr txBox="1"/>
          <p:nvPr/>
        </p:nvSpPr>
        <p:spPr>
          <a:xfrm>
            <a:off x="224282" y="4764462"/>
            <a:ext cx="865943" cy="292456"/>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smtClean="0">
                <a:ln>
                  <a:noFill/>
                </a:ln>
                <a:solidFill>
                  <a:sysClr val="windowText" lastClr="000000"/>
                </a:solidFill>
                <a:effectLst/>
                <a:uLnTx/>
                <a:uFillTx/>
              </a:rPr>
              <a:t>Case 2:</a:t>
            </a:r>
            <a:endParaRPr kumimoji="0" lang="en-US" sz="1800" b="1" i="1" u="none" strike="noStrike" kern="0" cap="none" spc="0" normalizeH="0" baseline="0" noProof="0" dirty="0">
              <a:ln>
                <a:noFill/>
              </a:ln>
              <a:solidFill>
                <a:sysClr val="windowText" lastClr="000000"/>
              </a:solidFill>
              <a:effectLst/>
              <a:uLnTx/>
              <a:uFillTx/>
            </a:endParaRPr>
          </a:p>
        </p:txBody>
      </p:sp>
      <p:sp>
        <p:nvSpPr>
          <p:cNvPr id="64" name="Oval 63"/>
          <p:cNvSpPr/>
          <p:nvPr/>
        </p:nvSpPr>
        <p:spPr>
          <a:xfrm>
            <a:off x="2815082" y="4875901"/>
            <a:ext cx="152400" cy="120678"/>
          </a:xfrm>
          <a:prstGeom prst="ellipse">
            <a:avLst/>
          </a:prstGeom>
          <a:solidFill>
            <a:srgbClr val="F79646"/>
          </a:solidFill>
          <a:ln w="25400" cap="flat" cmpd="sng" algn="ctr">
            <a:solidFill>
              <a:srgbClr val="F79646">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65" name="Oval 64"/>
          <p:cNvSpPr/>
          <p:nvPr/>
        </p:nvSpPr>
        <p:spPr>
          <a:xfrm>
            <a:off x="4985114" y="4875901"/>
            <a:ext cx="152400" cy="120678"/>
          </a:xfrm>
          <a:prstGeom prst="ellipse">
            <a:avLst/>
          </a:prstGeom>
          <a:solidFill>
            <a:sysClr val="window" lastClr="FFFFFF"/>
          </a:solidFill>
          <a:ln w="25400" cap="flat" cmpd="sng" algn="ctr">
            <a:solidFill>
              <a:srgbClr val="F7964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66" name="TextBox 65"/>
          <p:cNvSpPr txBox="1"/>
          <p:nvPr/>
        </p:nvSpPr>
        <p:spPr>
          <a:xfrm>
            <a:off x="2590799" y="4936240"/>
            <a:ext cx="681483"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r.t</a:t>
            </a:r>
            <a:endParaRPr kumimoji="0" lang="en-US" sz="1800" b="1" i="1" u="none" strike="noStrike" kern="0" cap="none" spc="0" normalizeH="0" baseline="0" noProof="0" dirty="0" smtClean="0">
              <a:ln>
                <a:noFill/>
              </a:ln>
              <a:solidFill>
                <a:sysClr val="windowText" lastClr="000000"/>
              </a:solidFill>
              <a:effectLst/>
              <a:uLnTx/>
              <a:uFillTx/>
            </a:endParaRPr>
          </a:p>
        </p:txBody>
      </p:sp>
      <p:sp>
        <p:nvSpPr>
          <p:cNvPr id="67" name="TextBox 66"/>
          <p:cNvSpPr txBox="1"/>
          <p:nvPr/>
        </p:nvSpPr>
        <p:spPr>
          <a:xfrm>
            <a:off x="4643882" y="4936240"/>
            <a:ext cx="878949"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C.late</a:t>
            </a:r>
            <a:endParaRPr kumimoji="0" lang="en-US" sz="1800" b="1" i="1" u="none" strike="noStrike" kern="0" cap="none" spc="0" normalizeH="0" baseline="0" noProof="0" dirty="0">
              <a:ln>
                <a:noFill/>
              </a:ln>
              <a:solidFill>
                <a:sysClr val="windowText" lastClr="000000"/>
              </a:solidFill>
              <a:effectLst/>
              <a:uLnTx/>
              <a:uFillTx/>
            </a:endParaRPr>
          </a:p>
        </p:txBody>
      </p:sp>
      <p:sp>
        <p:nvSpPr>
          <p:cNvPr id="68" name="TextBox 67"/>
          <p:cNvSpPr txBox="1"/>
          <p:nvPr/>
        </p:nvSpPr>
        <p:spPr>
          <a:xfrm>
            <a:off x="2967482" y="4936240"/>
            <a:ext cx="1295400"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C.early</a:t>
            </a:r>
            <a:endParaRPr kumimoji="0" lang="en-US" sz="1800" b="1" i="1" u="none" strike="noStrike" kern="0" cap="none" spc="0" normalizeH="0" baseline="0" noProof="0" dirty="0">
              <a:ln>
                <a:noFill/>
              </a:ln>
              <a:solidFill>
                <a:sysClr val="windowText" lastClr="000000"/>
              </a:solidFill>
              <a:effectLst/>
              <a:uLnTx/>
              <a:uFillTx/>
            </a:endParaRPr>
          </a:p>
        </p:txBody>
      </p:sp>
      <p:sp>
        <p:nvSpPr>
          <p:cNvPr id="69" name="Oval 68"/>
          <p:cNvSpPr/>
          <p:nvPr/>
        </p:nvSpPr>
        <p:spPr>
          <a:xfrm>
            <a:off x="3196082" y="4885140"/>
            <a:ext cx="152400" cy="120678"/>
          </a:xfrm>
          <a:prstGeom prst="ellipse">
            <a:avLst/>
          </a:prstGeom>
          <a:solidFill>
            <a:sysClr val="window" lastClr="FFFFFF"/>
          </a:solidFill>
          <a:ln w="25400" cap="flat" cmpd="sng" algn="ctr">
            <a:solidFill>
              <a:srgbClr val="F7964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cxnSp>
        <p:nvCxnSpPr>
          <p:cNvPr id="70" name="Straight Arrow Connector 69"/>
          <p:cNvCxnSpPr/>
          <p:nvPr/>
        </p:nvCxnSpPr>
        <p:spPr>
          <a:xfrm>
            <a:off x="1134365" y="5488531"/>
            <a:ext cx="7162800" cy="1257"/>
          </a:xfrm>
          <a:prstGeom prst="straightConnector1">
            <a:avLst/>
          </a:prstGeom>
          <a:noFill/>
          <a:ln w="25400" cap="flat" cmpd="sng" algn="ctr">
            <a:solidFill>
              <a:srgbClr val="F79646"/>
            </a:solidFill>
            <a:prstDash val="solid"/>
            <a:tailEnd type="arrow"/>
          </a:ln>
          <a:effectLst>
            <a:outerShdw blurRad="40000" dist="20000" dir="5400000" rotWithShape="0">
              <a:srgbClr val="000000">
                <a:alpha val="38000"/>
              </a:srgbClr>
            </a:outerShdw>
          </a:effectLst>
        </p:spPr>
      </p:cxnSp>
      <p:sp>
        <p:nvSpPr>
          <p:cNvPr id="71" name="TextBox 70"/>
          <p:cNvSpPr txBox="1"/>
          <p:nvPr/>
        </p:nvSpPr>
        <p:spPr>
          <a:xfrm>
            <a:off x="224282" y="5316753"/>
            <a:ext cx="865943" cy="292456"/>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smtClean="0">
                <a:ln>
                  <a:noFill/>
                </a:ln>
                <a:solidFill>
                  <a:sysClr val="windowText" lastClr="000000"/>
                </a:solidFill>
                <a:effectLst/>
                <a:uLnTx/>
                <a:uFillTx/>
              </a:rPr>
              <a:t>Case 3:</a:t>
            </a:r>
            <a:endParaRPr kumimoji="0" lang="en-US" sz="1800" b="1" i="1" u="none" strike="noStrike" kern="0" cap="none" spc="0" normalizeH="0" baseline="0" noProof="0" dirty="0">
              <a:ln>
                <a:noFill/>
              </a:ln>
              <a:solidFill>
                <a:sysClr val="windowText" lastClr="000000"/>
              </a:solidFill>
              <a:effectLst/>
              <a:uLnTx/>
              <a:uFillTx/>
            </a:endParaRPr>
          </a:p>
        </p:txBody>
      </p:sp>
      <p:sp>
        <p:nvSpPr>
          <p:cNvPr id="72" name="Oval 71"/>
          <p:cNvSpPr/>
          <p:nvPr/>
        </p:nvSpPr>
        <p:spPr>
          <a:xfrm>
            <a:off x="3191765" y="5428192"/>
            <a:ext cx="152400" cy="120678"/>
          </a:xfrm>
          <a:prstGeom prst="ellipse">
            <a:avLst/>
          </a:prstGeom>
          <a:solidFill>
            <a:sysClr val="window" lastClr="FFFFFF"/>
          </a:solidFill>
          <a:ln w="25400" cap="flat" cmpd="sng" algn="ctr">
            <a:solidFill>
              <a:srgbClr val="F7964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73" name="Oval 72"/>
          <p:cNvSpPr/>
          <p:nvPr/>
        </p:nvSpPr>
        <p:spPr>
          <a:xfrm>
            <a:off x="4985114" y="5428192"/>
            <a:ext cx="152400" cy="120678"/>
          </a:xfrm>
          <a:prstGeom prst="ellipse">
            <a:avLst/>
          </a:prstGeom>
          <a:solidFill>
            <a:sysClr val="window" lastClr="FFFFFF"/>
          </a:solidFill>
          <a:ln w="25400" cap="flat" cmpd="sng" algn="ctr">
            <a:solidFill>
              <a:srgbClr val="F7964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74" name="TextBox 73"/>
          <p:cNvSpPr txBox="1"/>
          <p:nvPr/>
        </p:nvSpPr>
        <p:spPr>
          <a:xfrm>
            <a:off x="3424682" y="5479292"/>
            <a:ext cx="533400"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r.t</a:t>
            </a:r>
            <a:endParaRPr kumimoji="0" lang="en-US" sz="1800" b="1" i="1" u="none" strike="noStrike" kern="0" cap="none" spc="0" normalizeH="0" baseline="0" noProof="0" dirty="0" smtClean="0">
              <a:ln>
                <a:noFill/>
              </a:ln>
              <a:solidFill>
                <a:sysClr val="windowText" lastClr="000000"/>
              </a:solidFill>
              <a:effectLst/>
              <a:uLnTx/>
              <a:uFillTx/>
            </a:endParaRPr>
          </a:p>
        </p:txBody>
      </p:sp>
      <p:sp>
        <p:nvSpPr>
          <p:cNvPr id="75" name="TextBox 74"/>
          <p:cNvSpPr txBox="1"/>
          <p:nvPr/>
        </p:nvSpPr>
        <p:spPr>
          <a:xfrm>
            <a:off x="4643882" y="5488531"/>
            <a:ext cx="878949"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C.late</a:t>
            </a:r>
            <a:endParaRPr kumimoji="0" lang="en-US" sz="1800" b="1" i="1" u="none" strike="noStrike" kern="0" cap="none" spc="0" normalizeH="0" baseline="0" noProof="0" dirty="0">
              <a:ln>
                <a:noFill/>
              </a:ln>
              <a:solidFill>
                <a:sysClr val="windowText" lastClr="000000"/>
              </a:solidFill>
              <a:effectLst/>
              <a:uLnTx/>
              <a:uFillTx/>
            </a:endParaRPr>
          </a:p>
        </p:txBody>
      </p:sp>
      <p:sp>
        <p:nvSpPr>
          <p:cNvPr id="76" name="TextBox 75"/>
          <p:cNvSpPr txBox="1"/>
          <p:nvPr/>
        </p:nvSpPr>
        <p:spPr>
          <a:xfrm>
            <a:off x="2586482" y="5488531"/>
            <a:ext cx="990600"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C.early</a:t>
            </a:r>
            <a:endParaRPr kumimoji="0" lang="en-US" sz="1800" b="1" i="1" u="none" strike="noStrike" kern="0" cap="none" spc="0" normalizeH="0" baseline="0" noProof="0" dirty="0">
              <a:ln>
                <a:noFill/>
              </a:ln>
              <a:solidFill>
                <a:sysClr val="windowText" lastClr="000000"/>
              </a:solidFill>
              <a:effectLst/>
              <a:uLnTx/>
              <a:uFillTx/>
            </a:endParaRPr>
          </a:p>
        </p:txBody>
      </p:sp>
      <p:sp>
        <p:nvSpPr>
          <p:cNvPr id="77" name="Oval 76"/>
          <p:cNvSpPr/>
          <p:nvPr/>
        </p:nvSpPr>
        <p:spPr>
          <a:xfrm>
            <a:off x="3577082" y="5418953"/>
            <a:ext cx="152400" cy="120678"/>
          </a:xfrm>
          <a:prstGeom prst="ellipse">
            <a:avLst/>
          </a:prstGeom>
          <a:solidFill>
            <a:srgbClr val="F79646"/>
          </a:solidFill>
          <a:ln w="25400" cap="flat" cmpd="sng" algn="ctr">
            <a:solidFill>
              <a:srgbClr val="F79646">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cxnSp>
        <p:nvCxnSpPr>
          <p:cNvPr id="86" name="Straight Arrow Connector 85"/>
          <p:cNvCxnSpPr/>
          <p:nvPr/>
        </p:nvCxnSpPr>
        <p:spPr>
          <a:xfrm>
            <a:off x="1134365" y="6000010"/>
            <a:ext cx="7162800" cy="1257"/>
          </a:xfrm>
          <a:prstGeom prst="straightConnector1">
            <a:avLst/>
          </a:prstGeom>
          <a:noFill/>
          <a:ln w="25400" cap="flat" cmpd="sng" algn="ctr">
            <a:solidFill>
              <a:srgbClr val="F79646"/>
            </a:solidFill>
            <a:prstDash val="solid"/>
            <a:tailEnd type="arrow"/>
          </a:ln>
          <a:effectLst>
            <a:outerShdw blurRad="40000" dist="20000" dir="5400000" rotWithShape="0">
              <a:srgbClr val="000000">
                <a:alpha val="38000"/>
              </a:srgbClr>
            </a:outerShdw>
          </a:effectLst>
        </p:spPr>
      </p:cxnSp>
      <p:sp>
        <p:nvSpPr>
          <p:cNvPr id="87" name="TextBox 86"/>
          <p:cNvSpPr txBox="1"/>
          <p:nvPr/>
        </p:nvSpPr>
        <p:spPr>
          <a:xfrm>
            <a:off x="224282" y="5828232"/>
            <a:ext cx="811441"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smtClean="0">
                <a:ln>
                  <a:noFill/>
                </a:ln>
                <a:solidFill>
                  <a:sysClr val="windowText" lastClr="000000"/>
                </a:solidFill>
                <a:effectLst/>
                <a:uLnTx/>
                <a:uFillTx/>
              </a:rPr>
              <a:t>Case 4:</a:t>
            </a:r>
            <a:endParaRPr kumimoji="0" lang="en-US" sz="1800" b="1" i="1" u="none" strike="noStrike" kern="0" cap="none" spc="0" normalizeH="0" baseline="0" noProof="0" dirty="0">
              <a:ln>
                <a:noFill/>
              </a:ln>
              <a:solidFill>
                <a:sysClr val="windowText" lastClr="000000"/>
              </a:solidFill>
              <a:effectLst/>
              <a:uLnTx/>
              <a:uFillTx/>
            </a:endParaRPr>
          </a:p>
        </p:txBody>
      </p:sp>
      <p:sp>
        <p:nvSpPr>
          <p:cNvPr id="88" name="Oval 87"/>
          <p:cNvSpPr/>
          <p:nvPr/>
        </p:nvSpPr>
        <p:spPr>
          <a:xfrm>
            <a:off x="3191765" y="5939671"/>
            <a:ext cx="152400" cy="120678"/>
          </a:xfrm>
          <a:prstGeom prst="ellipse">
            <a:avLst/>
          </a:prstGeom>
          <a:solidFill>
            <a:sysClr val="window" lastClr="FFFFFF"/>
          </a:solidFill>
          <a:ln w="25400" cap="flat" cmpd="sng" algn="ctr">
            <a:solidFill>
              <a:srgbClr val="F7964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89" name="Oval 88"/>
          <p:cNvSpPr/>
          <p:nvPr/>
        </p:nvSpPr>
        <p:spPr>
          <a:xfrm>
            <a:off x="7458965" y="5939671"/>
            <a:ext cx="152400" cy="120678"/>
          </a:xfrm>
          <a:prstGeom prst="ellipse">
            <a:avLst/>
          </a:prstGeom>
          <a:solidFill>
            <a:srgbClr val="F79646"/>
          </a:solidFill>
          <a:ln w="25400" cap="flat" cmpd="sng" algn="ctr">
            <a:solidFill>
              <a:srgbClr val="F79646">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90" name="TextBox 89"/>
          <p:cNvSpPr txBox="1"/>
          <p:nvPr/>
        </p:nvSpPr>
        <p:spPr>
          <a:xfrm>
            <a:off x="7310882" y="5990770"/>
            <a:ext cx="1833118"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r.t</a:t>
            </a:r>
            <a:endParaRPr kumimoji="0" lang="en-US" sz="1800" b="1" i="1" u="none" strike="noStrike" kern="0" cap="none" spc="0" normalizeH="0" baseline="0" noProof="0" dirty="0" smtClean="0">
              <a:ln>
                <a:noFill/>
              </a:ln>
              <a:solidFill>
                <a:sysClr val="windowText" lastClr="000000"/>
              </a:solidFill>
              <a:effectLst/>
              <a:uLnTx/>
              <a:uFillTx/>
            </a:endParaRPr>
          </a:p>
        </p:txBody>
      </p:sp>
      <p:sp>
        <p:nvSpPr>
          <p:cNvPr id="91" name="TextBox 90"/>
          <p:cNvSpPr txBox="1"/>
          <p:nvPr/>
        </p:nvSpPr>
        <p:spPr>
          <a:xfrm>
            <a:off x="4643882" y="5990770"/>
            <a:ext cx="878949"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C.late</a:t>
            </a:r>
            <a:endParaRPr kumimoji="0" lang="en-US" sz="1800" b="1" i="1" u="none" strike="noStrike" kern="0" cap="none" spc="0" normalizeH="0" baseline="0" noProof="0" dirty="0">
              <a:ln>
                <a:noFill/>
              </a:ln>
              <a:solidFill>
                <a:sysClr val="windowText" lastClr="000000"/>
              </a:solidFill>
              <a:effectLst/>
              <a:uLnTx/>
              <a:uFillTx/>
            </a:endParaRPr>
          </a:p>
        </p:txBody>
      </p:sp>
      <p:sp>
        <p:nvSpPr>
          <p:cNvPr id="92" name="TextBox 91"/>
          <p:cNvSpPr txBox="1"/>
          <p:nvPr/>
        </p:nvSpPr>
        <p:spPr>
          <a:xfrm>
            <a:off x="2759842" y="6000010"/>
            <a:ext cx="1295400" cy="29245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1" i="1" u="none" strike="noStrike" kern="0" cap="none" spc="0" normalizeH="0" baseline="0" noProof="0" dirty="0" err="1" smtClean="0">
                <a:ln>
                  <a:noFill/>
                </a:ln>
                <a:solidFill>
                  <a:sysClr val="windowText" lastClr="000000"/>
                </a:solidFill>
                <a:effectLst/>
                <a:uLnTx/>
                <a:uFillTx/>
              </a:rPr>
              <a:t>C.early</a:t>
            </a:r>
            <a:endParaRPr kumimoji="0" lang="en-US" sz="1800" b="1" i="1" u="none" strike="noStrike" kern="0" cap="none" spc="0" normalizeH="0" baseline="0" noProof="0" dirty="0">
              <a:ln>
                <a:noFill/>
              </a:ln>
              <a:solidFill>
                <a:sysClr val="windowText" lastClr="000000"/>
              </a:solidFill>
              <a:effectLst/>
              <a:uLnTx/>
              <a:uFillTx/>
            </a:endParaRPr>
          </a:p>
        </p:txBody>
      </p:sp>
      <p:sp>
        <p:nvSpPr>
          <p:cNvPr id="93" name="Oval 92"/>
          <p:cNvSpPr/>
          <p:nvPr/>
        </p:nvSpPr>
        <p:spPr>
          <a:xfrm>
            <a:off x="4985113" y="5930431"/>
            <a:ext cx="152400" cy="120678"/>
          </a:xfrm>
          <a:prstGeom prst="ellipse">
            <a:avLst/>
          </a:prstGeom>
          <a:solidFill>
            <a:sysClr val="window" lastClr="FFFFFF"/>
          </a:solidFill>
          <a:ln w="25400" cap="flat" cmpd="sng" algn="ctr">
            <a:solidFill>
              <a:srgbClr val="F7964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 lastClr="FFFFFF"/>
              </a:solidFill>
              <a:effectLst/>
              <a:uLnTx/>
              <a:uFillTx/>
              <a:latin typeface="Corbel"/>
              <a:ea typeface="+mn-ea"/>
              <a:cs typeface="+mn-cs"/>
            </a:endParaRPr>
          </a:p>
        </p:txBody>
      </p:sp>
      <p:sp>
        <p:nvSpPr>
          <p:cNvPr id="142" name="TextBox 141"/>
          <p:cNvSpPr txBox="1"/>
          <p:nvPr/>
        </p:nvSpPr>
        <p:spPr>
          <a:xfrm>
            <a:off x="4953000" y="1550313"/>
            <a:ext cx="4572000" cy="430887"/>
          </a:xfrm>
          <a:prstGeom prst="rect">
            <a:avLst/>
          </a:prstGeom>
          <a:noFill/>
        </p:spPr>
        <p:txBody>
          <a:bodyPr wrap="square" rtlCol="0">
            <a:spAutoFit/>
          </a:bodyPr>
          <a:lstStyle/>
          <a:p>
            <a:r>
              <a:rPr lang="en-US" sz="2200" b="1" u="sng" dirty="0" err="1" smtClean="0">
                <a:latin typeface="Corbel" pitchFamily="34" charset="0"/>
              </a:rPr>
              <a:t>sim</a:t>
            </a:r>
            <a:r>
              <a:rPr lang="en-US" sz="2200" b="1" u="sng" dirty="0" smtClean="0">
                <a:latin typeface="Corbel" pitchFamily="34" charset="0"/>
              </a:rPr>
              <a:t>(r, C)=cont(r, C)*cons(r, C)</a:t>
            </a:r>
            <a:endParaRPr lang="en-US" sz="2200" b="1" u="sng" dirty="0">
              <a:latin typeface="Corbel" pitchFamily="34" charset="0"/>
            </a:endParaRPr>
          </a:p>
        </p:txBody>
      </p:sp>
      <p:pic>
        <p:nvPicPr>
          <p:cNvPr id="143" name="Picture 3"/>
          <p:cNvPicPr>
            <a:picLocks noChangeAspect="1" noChangeArrowheads="1"/>
          </p:cNvPicPr>
          <p:nvPr/>
        </p:nvPicPr>
        <p:blipFill>
          <a:blip r:embed="rId3" cstate="print"/>
          <a:srcRect/>
          <a:stretch>
            <a:fillRect/>
          </a:stretch>
        </p:blipFill>
        <p:spPr bwMode="auto">
          <a:xfrm>
            <a:off x="2590800" y="3200400"/>
            <a:ext cx="3695700" cy="971550"/>
          </a:xfrm>
          <a:prstGeom prst="rect">
            <a:avLst/>
          </a:prstGeom>
          <a:noFill/>
          <a:ln w="9525">
            <a:noFill/>
            <a:miter lim="800000"/>
            <a:headEnd/>
            <a:tailEnd/>
          </a:ln>
        </p:spPr>
      </p:pic>
      <p:sp>
        <p:nvSpPr>
          <p:cNvPr id="144" name="Rectangle 143"/>
          <p:cNvSpPr/>
          <p:nvPr/>
        </p:nvSpPr>
        <p:spPr>
          <a:xfrm>
            <a:off x="2667000" y="3124200"/>
            <a:ext cx="3429000" cy="1066800"/>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Some Statistics from DBLP</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lstStyle/>
          <a:p>
            <a:endParaRPr lang="en-US"/>
          </a:p>
        </p:txBody>
      </p:sp>
      <p:grpSp>
        <p:nvGrpSpPr>
          <p:cNvPr id="4" name="Group 3"/>
          <p:cNvGrpSpPr/>
          <p:nvPr/>
        </p:nvGrpSpPr>
        <p:grpSpPr>
          <a:xfrm>
            <a:off x="304800" y="1371600"/>
            <a:ext cx="8610600" cy="4953000"/>
            <a:chOff x="228600" y="1371600"/>
            <a:chExt cx="8610600" cy="4953000"/>
          </a:xfrm>
        </p:grpSpPr>
        <p:pic>
          <p:nvPicPr>
            <p:cNvPr id="5" name="Picture 2"/>
            <p:cNvPicPr>
              <a:picLocks noChangeAspect="1" noChangeArrowheads="1"/>
            </p:cNvPicPr>
            <p:nvPr/>
          </p:nvPicPr>
          <p:blipFill>
            <a:blip r:embed="rId3" cstate="print"/>
            <a:srcRect/>
            <a:stretch>
              <a:fillRect/>
            </a:stretch>
          </p:blipFill>
          <p:spPr bwMode="auto">
            <a:xfrm>
              <a:off x="228600" y="1371600"/>
              <a:ext cx="8610600" cy="4953000"/>
            </a:xfrm>
            <a:prstGeom prst="rect">
              <a:avLst/>
            </a:prstGeom>
            <a:noFill/>
            <a:ln w="9525">
              <a:noFill/>
              <a:miter lim="800000"/>
              <a:headEnd/>
              <a:tailEnd/>
            </a:ln>
          </p:spPr>
        </p:pic>
        <p:sp>
          <p:nvSpPr>
            <p:cNvPr id="6" name="Oval 5"/>
            <p:cNvSpPr/>
            <p:nvPr/>
          </p:nvSpPr>
          <p:spPr>
            <a:xfrm>
              <a:off x="228600" y="3733800"/>
              <a:ext cx="381000" cy="228600"/>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1143000"/>
          </a:xfrm>
        </p:spPr>
        <p:txBody>
          <a:bodyPr/>
          <a:lstStyle/>
          <a:p>
            <a:r>
              <a:rPr lang="en-US" dirty="0" smtClean="0">
                <a:effectLst>
                  <a:outerShdw blurRad="38100" dist="38100" dir="2700000" algn="tl">
                    <a:srgbClr val="000000">
                      <a:alpha val="43137"/>
                    </a:srgbClr>
                  </a:outerShdw>
                </a:effectLst>
                <a:latin typeface="Corbel" pitchFamily="34" charset="0"/>
              </a:rPr>
              <a:t>Adjusted Binding</a:t>
            </a:r>
            <a:endParaRPr lang="en-US" dirty="0">
              <a:effectLst>
                <a:outerShdw blurRad="38100" dist="38100" dir="2700000" algn="tl">
                  <a:srgbClr val="000000">
                    <a:alpha val="43137"/>
                  </a:srgbClr>
                </a:outerShdw>
              </a:effectLst>
              <a:latin typeface="Corbel" pitchFamily="34" charset="0"/>
            </a:endParaRPr>
          </a:p>
        </p:txBody>
      </p:sp>
      <p:sp>
        <p:nvSpPr>
          <p:cNvPr id="5" name="TextBox 4"/>
          <p:cNvSpPr txBox="1"/>
          <p:nvPr/>
        </p:nvSpPr>
        <p:spPr>
          <a:xfrm>
            <a:off x="152400" y="1138808"/>
            <a:ext cx="2290625" cy="861774"/>
          </a:xfrm>
          <a:prstGeom prst="rect">
            <a:avLst/>
          </a:prstGeom>
          <a:noFill/>
        </p:spPr>
        <p:txBody>
          <a:bodyPr wrap="square" rtlCol="0">
            <a:spAutoFit/>
          </a:bodyPr>
          <a:lstStyle/>
          <a:p>
            <a:pPr lvl="0" algn="ctr"/>
            <a:r>
              <a:rPr lang="en-US" sz="3200" b="1" dirty="0" smtClean="0"/>
              <a:t>r</a:t>
            </a:r>
            <a:r>
              <a:rPr lang="en-US" b="1" dirty="0" smtClean="0"/>
              <a:t>7</a:t>
            </a:r>
            <a:endParaRPr lang="en-US" sz="3200" b="1" dirty="0" smtClean="0"/>
          </a:p>
          <a:p>
            <a:pPr lvl="0" algn="ctr"/>
            <a:r>
              <a:rPr lang="en-US" b="1" dirty="0" err="1" smtClean="0"/>
              <a:t>DongXin@UI</a:t>
            </a:r>
            <a:r>
              <a:rPr lang="en-US" b="1" dirty="0" smtClean="0"/>
              <a:t> -2004</a:t>
            </a:r>
            <a:endParaRPr lang="en-US" b="1" kern="0" dirty="0">
              <a:solidFill>
                <a:sysClr val="windowText" lastClr="000000"/>
              </a:solidFill>
            </a:endParaRPr>
          </a:p>
        </p:txBody>
      </p:sp>
      <p:sp>
        <p:nvSpPr>
          <p:cNvPr id="6" name="TextBox 5"/>
          <p:cNvSpPr txBox="1"/>
          <p:nvPr/>
        </p:nvSpPr>
        <p:spPr>
          <a:xfrm>
            <a:off x="152400" y="2751911"/>
            <a:ext cx="2438400" cy="861774"/>
          </a:xfrm>
          <a:prstGeom prst="rect">
            <a:avLst/>
          </a:prstGeom>
          <a:noFill/>
        </p:spPr>
        <p:txBody>
          <a:bodyPr wrap="square" rtlCol="0">
            <a:spAutoFit/>
          </a:bodyPr>
          <a:lstStyle/>
          <a:p>
            <a:pPr lvl="0" algn="ctr"/>
            <a:r>
              <a:rPr lang="en-US" sz="3200" b="1" dirty="0" smtClean="0"/>
              <a:t>r</a:t>
            </a:r>
            <a:r>
              <a:rPr lang="en-US" b="1" dirty="0" smtClean="0"/>
              <a:t>9</a:t>
            </a:r>
            <a:endParaRPr lang="en-US" sz="3200" b="1" dirty="0" smtClean="0"/>
          </a:p>
          <a:p>
            <a:pPr lvl="0" algn="ctr"/>
            <a:r>
              <a:rPr lang="en-US" b="1" noProof="0" dirty="0" err="1" smtClean="0"/>
              <a:t>DongXin@MSR</a:t>
            </a:r>
            <a:r>
              <a:rPr lang="en-US" b="1" noProof="0" dirty="0" smtClean="0"/>
              <a:t> -2008</a:t>
            </a:r>
            <a:endParaRPr kumimoji="0" lang="en-US" sz="1800" b="1" i="0" u="none" strike="noStrike" kern="0" cap="none" spc="0" normalizeH="0" baseline="0" noProof="0" dirty="0">
              <a:ln>
                <a:noFill/>
              </a:ln>
              <a:solidFill>
                <a:sysClr val="windowText" lastClr="000000"/>
              </a:solidFill>
              <a:effectLst/>
              <a:uLnTx/>
              <a:uFillTx/>
            </a:endParaRPr>
          </a:p>
        </p:txBody>
      </p:sp>
      <p:sp>
        <p:nvSpPr>
          <p:cNvPr id="7" name="TextBox 4"/>
          <p:cNvSpPr txBox="1"/>
          <p:nvPr/>
        </p:nvSpPr>
        <p:spPr>
          <a:xfrm>
            <a:off x="3436513" y="1138808"/>
            <a:ext cx="1287887" cy="584775"/>
          </a:xfrm>
          <a:prstGeom prst="rect">
            <a:avLst/>
          </a:prstGeom>
          <a:noFill/>
        </p:spPr>
        <p:txBody>
          <a:bodyPr wrap="square" rtlCol="0">
            <a:spAutoFit/>
          </a:bodyPr>
          <a:lstStyle/>
          <a:p>
            <a:pPr lvl="0" algn="ctr"/>
            <a:r>
              <a:rPr lang="en-US" sz="3200" b="1" dirty="0" smtClean="0"/>
              <a:t>C</a:t>
            </a:r>
            <a:r>
              <a:rPr lang="en-US" sz="2000" b="1" dirty="0" smtClean="0"/>
              <a:t>3</a:t>
            </a:r>
            <a:endParaRPr kumimoji="0" lang="en-US" sz="1800" b="1" i="0" u="none" strike="noStrike" kern="0" cap="none" spc="0" normalizeH="0" baseline="0" noProof="0" dirty="0">
              <a:ln>
                <a:noFill/>
              </a:ln>
              <a:solidFill>
                <a:sysClr val="windowText" lastClr="000000"/>
              </a:solidFill>
              <a:effectLst/>
              <a:uLnTx/>
              <a:uFillTx/>
            </a:endParaRPr>
          </a:p>
        </p:txBody>
      </p:sp>
      <p:sp>
        <p:nvSpPr>
          <p:cNvPr id="8" name="TextBox 5"/>
          <p:cNvSpPr txBox="1"/>
          <p:nvPr/>
        </p:nvSpPr>
        <p:spPr>
          <a:xfrm>
            <a:off x="3436513" y="2743200"/>
            <a:ext cx="1287887" cy="584775"/>
          </a:xfrm>
          <a:prstGeom prst="rect">
            <a:avLst/>
          </a:prstGeom>
          <a:noFill/>
        </p:spPr>
        <p:txBody>
          <a:bodyPr wrap="square" rtlCol="0">
            <a:spAutoFit/>
          </a:bodyPr>
          <a:lstStyle/>
          <a:p>
            <a:pPr lvl="0" algn="ctr"/>
            <a:r>
              <a:rPr lang="en-US" sz="3200" b="1" dirty="0" smtClean="0"/>
              <a:t>C</a:t>
            </a:r>
            <a:r>
              <a:rPr lang="en-US" sz="2000" b="1" dirty="0" smtClean="0"/>
              <a:t>4</a:t>
            </a:r>
            <a:endParaRPr kumimoji="0" lang="en-US" sz="1800" b="1" i="0" u="none" strike="noStrike" kern="0" cap="none" spc="0" normalizeH="0" baseline="0" noProof="0" dirty="0">
              <a:ln>
                <a:noFill/>
              </a:ln>
              <a:solidFill>
                <a:sysClr val="windowText" lastClr="000000"/>
              </a:solidFill>
              <a:effectLst/>
              <a:uLnTx/>
              <a:uFillTx/>
            </a:endParaRPr>
          </a:p>
        </p:txBody>
      </p:sp>
      <p:sp>
        <p:nvSpPr>
          <p:cNvPr id="9" name="TextBox 6"/>
          <p:cNvSpPr txBox="1"/>
          <p:nvPr/>
        </p:nvSpPr>
        <p:spPr>
          <a:xfrm>
            <a:off x="3436513" y="3488105"/>
            <a:ext cx="1287887" cy="584775"/>
          </a:xfrm>
          <a:prstGeom prst="rect">
            <a:avLst/>
          </a:prstGeom>
          <a:noFill/>
        </p:spPr>
        <p:txBody>
          <a:bodyPr wrap="square" rtlCol="0">
            <a:spAutoFit/>
          </a:bodyPr>
          <a:lstStyle/>
          <a:p>
            <a:pPr lvl="0" algn="ctr"/>
            <a:r>
              <a:rPr lang="en-US" sz="3200" b="1" dirty="0" smtClean="0"/>
              <a:t>C</a:t>
            </a:r>
            <a:r>
              <a:rPr lang="en-US" sz="2000" b="1" dirty="0" smtClean="0"/>
              <a:t>5</a:t>
            </a:r>
            <a:endParaRPr kumimoji="0" lang="en-US" sz="1800" b="1" i="0" u="none" strike="noStrike" kern="0" cap="none" spc="0" normalizeH="0" baseline="0" noProof="0" dirty="0">
              <a:ln>
                <a:noFill/>
              </a:ln>
              <a:solidFill>
                <a:sysClr val="windowText" lastClr="000000"/>
              </a:solidFill>
              <a:effectLst/>
              <a:uLnTx/>
              <a:uFillTx/>
            </a:endParaRPr>
          </a:p>
        </p:txBody>
      </p:sp>
      <p:cxnSp>
        <p:nvCxnSpPr>
          <p:cNvPr id="10" name="Elbow Connector 7"/>
          <p:cNvCxnSpPr/>
          <p:nvPr/>
        </p:nvCxnSpPr>
        <p:spPr>
          <a:xfrm>
            <a:off x="1504682" y="1426840"/>
            <a:ext cx="2318197" cy="1588"/>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cxnSp>
        <p:nvCxnSpPr>
          <p:cNvPr id="12" name="Elbow Connector 9"/>
          <p:cNvCxnSpPr/>
          <p:nvPr/>
        </p:nvCxnSpPr>
        <p:spPr>
          <a:xfrm>
            <a:off x="1524000" y="3755786"/>
            <a:ext cx="2318197" cy="1588"/>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sp>
        <p:nvSpPr>
          <p:cNvPr id="21" name="TextBox 3"/>
          <p:cNvSpPr txBox="1"/>
          <p:nvPr/>
        </p:nvSpPr>
        <p:spPr>
          <a:xfrm>
            <a:off x="223975" y="3405426"/>
            <a:ext cx="2290625" cy="861774"/>
          </a:xfrm>
          <a:prstGeom prst="rect">
            <a:avLst/>
          </a:prstGeom>
          <a:noFill/>
        </p:spPr>
        <p:txBody>
          <a:bodyPr wrap="square" rtlCol="0">
            <a:spAutoFit/>
          </a:bodyPr>
          <a:lstStyle/>
          <a:p>
            <a:pPr lvl="0" algn="ctr"/>
            <a:r>
              <a:rPr lang="en-US" sz="3200" b="1" dirty="0" smtClean="0"/>
              <a:t>r</a:t>
            </a:r>
            <a:r>
              <a:rPr lang="en-US" b="1" dirty="0" smtClean="0"/>
              <a:t>10</a:t>
            </a:r>
            <a:endParaRPr lang="en-US" sz="3200" b="1" dirty="0" smtClean="0"/>
          </a:p>
          <a:p>
            <a:pPr lvl="0" algn="ctr"/>
            <a:r>
              <a:rPr lang="en-US" b="1" noProof="0" dirty="0" err="1" smtClean="0"/>
              <a:t>DongXin@UI</a:t>
            </a:r>
            <a:r>
              <a:rPr lang="en-US" b="1" noProof="0" dirty="0" smtClean="0"/>
              <a:t> -2009</a:t>
            </a:r>
            <a:endParaRPr kumimoji="0" lang="en-US" sz="1800" b="1" i="0" u="none" strike="noStrike" kern="0" cap="none" spc="0" normalizeH="0" baseline="0" noProof="0" dirty="0">
              <a:ln>
                <a:noFill/>
              </a:ln>
              <a:solidFill>
                <a:sysClr val="windowText" lastClr="000000"/>
              </a:solidFill>
              <a:effectLst/>
              <a:uLnTx/>
              <a:uFillTx/>
            </a:endParaRPr>
          </a:p>
        </p:txBody>
      </p:sp>
      <p:cxnSp>
        <p:nvCxnSpPr>
          <p:cNvPr id="23" name="Elbow Connector 7"/>
          <p:cNvCxnSpPr/>
          <p:nvPr/>
        </p:nvCxnSpPr>
        <p:spPr>
          <a:xfrm>
            <a:off x="1524000" y="3130579"/>
            <a:ext cx="2318197" cy="1588"/>
          </a:xfrm>
          <a:prstGeom prst="bentConnector3">
            <a:avLst>
              <a:gd name="adj1" fmla="val 50000"/>
            </a:avLst>
          </a:prstGeom>
        </p:spPr>
        <p:style>
          <a:lnRef idx="3">
            <a:schemeClr val="dk1"/>
          </a:lnRef>
          <a:fillRef idx="0">
            <a:schemeClr val="dk1"/>
          </a:fillRef>
          <a:effectRef idx="2">
            <a:schemeClr val="dk1"/>
          </a:effectRef>
          <a:fontRef idx="minor">
            <a:schemeClr val="tx1"/>
          </a:fontRef>
        </p:style>
      </p:cxnSp>
      <p:sp>
        <p:nvSpPr>
          <p:cNvPr id="24" name="TextBox 3"/>
          <p:cNvSpPr txBox="1"/>
          <p:nvPr/>
        </p:nvSpPr>
        <p:spPr>
          <a:xfrm>
            <a:off x="228600" y="1905000"/>
            <a:ext cx="2290625" cy="861774"/>
          </a:xfrm>
          <a:prstGeom prst="rect">
            <a:avLst/>
          </a:prstGeom>
          <a:noFill/>
        </p:spPr>
        <p:txBody>
          <a:bodyPr wrap="square" rtlCol="0">
            <a:spAutoFit/>
          </a:bodyPr>
          <a:lstStyle/>
          <a:p>
            <a:pPr lvl="0" algn="ctr"/>
            <a:r>
              <a:rPr lang="en-US" sz="3200" b="1" dirty="0" smtClean="0"/>
              <a:t>r</a:t>
            </a:r>
            <a:r>
              <a:rPr lang="en-US" b="1" dirty="0" smtClean="0"/>
              <a:t>8</a:t>
            </a:r>
            <a:endParaRPr lang="en-US" sz="3200" b="1" dirty="0" smtClean="0"/>
          </a:p>
          <a:p>
            <a:pPr lvl="0" algn="ctr"/>
            <a:r>
              <a:rPr lang="en-US" b="1" noProof="0" dirty="0" err="1" smtClean="0"/>
              <a:t>DongXin@UI</a:t>
            </a:r>
            <a:r>
              <a:rPr lang="en-US" b="1" noProof="0" dirty="0" smtClean="0"/>
              <a:t> -2007</a:t>
            </a:r>
            <a:endParaRPr kumimoji="0" lang="en-US" sz="1800" b="1" i="0" u="none" strike="noStrike" kern="0" cap="none" spc="0" normalizeH="0" baseline="0" noProof="0" dirty="0">
              <a:ln>
                <a:noFill/>
              </a:ln>
              <a:solidFill>
                <a:sysClr val="windowText" lastClr="000000"/>
              </a:solidFill>
              <a:effectLst/>
              <a:uLnTx/>
              <a:uFillTx/>
            </a:endParaRPr>
          </a:p>
        </p:txBody>
      </p:sp>
      <p:cxnSp>
        <p:nvCxnSpPr>
          <p:cNvPr id="27" name="Straight Connector 10"/>
          <p:cNvCxnSpPr/>
          <p:nvPr/>
        </p:nvCxnSpPr>
        <p:spPr>
          <a:xfrm rot="10800000" flipV="1">
            <a:off x="1600200" y="1447800"/>
            <a:ext cx="2209800" cy="762000"/>
          </a:xfrm>
          <a:prstGeom prst="line">
            <a:avLst/>
          </a:prstGeom>
        </p:spPr>
        <p:style>
          <a:lnRef idx="3">
            <a:schemeClr val="dk1"/>
          </a:lnRef>
          <a:fillRef idx="0">
            <a:schemeClr val="dk1"/>
          </a:fillRef>
          <a:effectRef idx="2">
            <a:schemeClr val="dk1"/>
          </a:effectRef>
          <a:fontRef idx="minor">
            <a:schemeClr val="tx1"/>
          </a:fontRef>
        </p:style>
      </p:cxnSp>
      <p:sp>
        <p:nvSpPr>
          <p:cNvPr id="30" name="TextBox 29"/>
          <p:cNvSpPr txBox="1"/>
          <p:nvPr/>
        </p:nvSpPr>
        <p:spPr>
          <a:xfrm>
            <a:off x="152400" y="4114800"/>
            <a:ext cx="2438400" cy="861774"/>
          </a:xfrm>
          <a:prstGeom prst="rect">
            <a:avLst/>
          </a:prstGeom>
          <a:noFill/>
        </p:spPr>
        <p:txBody>
          <a:bodyPr wrap="square" rtlCol="0">
            <a:spAutoFit/>
          </a:bodyPr>
          <a:lstStyle/>
          <a:p>
            <a:pPr lvl="0" algn="ctr"/>
            <a:r>
              <a:rPr lang="en-US" sz="3200" b="1" dirty="0" smtClean="0"/>
              <a:t>r</a:t>
            </a:r>
            <a:r>
              <a:rPr lang="en-US" b="1" dirty="0" smtClean="0"/>
              <a:t>11</a:t>
            </a:r>
            <a:endParaRPr lang="en-US" sz="3200" b="1" dirty="0" smtClean="0"/>
          </a:p>
          <a:p>
            <a:pPr lvl="0" algn="ctr"/>
            <a:r>
              <a:rPr lang="en-US" b="1" noProof="0" dirty="0" err="1" smtClean="0"/>
              <a:t>DongXin@MSR</a:t>
            </a:r>
            <a:r>
              <a:rPr lang="en-US" b="1" noProof="0" dirty="0" smtClean="0"/>
              <a:t> -2009</a:t>
            </a:r>
            <a:endParaRPr kumimoji="0" lang="en-US" sz="1800" b="1" i="0" u="none" strike="noStrike" kern="0" cap="none" spc="0" normalizeH="0" baseline="0" noProof="0" dirty="0">
              <a:ln>
                <a:noFill/>
              </a:ln>
              <a:solidFill>
                <a:sysClr val="windowText" lastClr="000000"/>
              </a:solidFill>
              <a:effectLst/>
              <a:uLnTx/>
              <a:uFillTx/>
            </a:endParaRPr>
          </a:p>
        </p:txBody>
      </p:sp>
      <p:sp>
        <p:nvSpPr>
          <p:cNvPr id="31" name="TextBox 30"/>
          <p:cNvSpPr txBox="1"/>
          <p:nvPr/>
        </p:nvSpPr>
        <p:spPr>
          <a:xfrm>
            <a:off x="152400" y="4876800"/>
            <a:ext cx="2438400" cy="861774"/>
          </a:xfrm>
          <a:prstGeom prst="rect">
            <a:avLst/>
          </a:prstGeom>
          <a:noFill/>
        </p:spPr>
        <p:txBody>
          <a:bodyPr wrap="square" rtlCol="0">
            <a:spAutoFit/>
          </a:bodyPr>
          <a:lstStyle/>
          <a:p>
            <a:pPr lvl="0" algn="ctr"/>
            <a:r>
              <a:rPr lang="en-US" sz="3200" b="1" dirty="0" smtClean="0"/>
              <a:t>r</a:t>
            </a:r>
            <a:r>
              <a:rPr lang="en-US" b="1" dirty="0" smtClean="0"/>
              <a:t>12</a:t>
            </a:r>
            <a:endParaRPr lang="en-US" sz="3200" b="1" dirty="0" smtClean="0"/>
          </a:p>
          <a:p>
            <a:pPr lvl="0" algn="ctr"/>
            <a:r>
              <a:rPr lang="en-US" b="1" noProof="0" dirty="0" err="1" smtClean="0"/>
              <a:t>DongXin@MSR</a:t>
            </a:r>
            <a:r>
              <a:rPr lang="en-US" b="1" noProof="0" dirty="0" smtClean="0"/>
              <a:t> -2011</a:t>
            </a:r>
            <a:endParaRPr kumimoji="0" lang="en-US" sz="1800" b="1" i="0" u="none" strike="noStrike" kern="0" cap="none" spc="0" normalizeH="0" baseline="0" noProof="0" dirty="0">
              <a:ln>
                <a:noFill/>
              </a:ln>
              <a:solidFill>
                <a:sysClr val="windowText" lastClr="000000"/>
              </a:solidFill>
              <a:effectLst/>
              <a:uLnTx/>
              <a:uFillTx/>
            </a:endParaRPr>
          </a:p>
        </p:txBody>
      </p:sp>
      <p:cxnSp>
        <p:nvCxnSpPr>
          <p:cNvPr id="32" name="Straight Connector 10"/>
          <p:cNvCxnSpPr/>
          <p:nvPr/>
        </p:nvCxnSpPr>
        <p:spPr>
          <a:xfrm rot="10800000" flipV="1">
            <a:off x="1600200" y="3124200"/>
            <a:ext cx="2209800" cy="1295400"/>
          </a:xfrm>
          <a:prstGeom prst="line">
            <a:avLst/>
          </a:prstGeom>
        </p:spPr>
        <p:style>
          <a:lnRef idx="3">
            <a:schemeClr val="dk1"/>
          </a:lnRef>
          <a:fillRef idx="0">
            <a:schemeClr val="dk1"/>
          </a:fillRef>
          <a:effectRef idx="2">
            <a:schemeClr val="dk1"/>
          </a:effectRef>
          <a:fontRef idx="minor">
            <a:schemeClr val="tx1"/>
          </a:fontRef>
        </p:style>
      </p:cxnSp>
      <p:cxnSp>
        <p:nvCxnSpPr>
          <p:cNvPr id="37" name="Straight Connector 10"/>
          <p:cNvCxnSpPr/>
          <p:nvPr/>
        </p:nvCxnSpPr>
        <p:spPr>
          <a:xfrm rot="10800000" flipV="1">
            <a:off x="1600200" y="3124200"/>
            <a:ext cx="2209800" cy="2057400"/>
          </a:xfrm>
          <a:prstGeom prst="line">
            <a:avLst/>
          </a:prstGeom>
        </p:spPr>
        <p:style>
          <a:lnRef idx="3">
            <a:schemeClr val="dk1"/>
          </a:lnRef>
          <a:fillRef idx="0">
            <a:schemeClr val="dk1"/>
          </a:fillRef>
          <a:effectRef idx="2">
            <a:schemeClr val="dk1"/>
          </a:effectRef>
          <a:fontRef idx="minor">
            <a:schemeClr val="tx1"/>
          </a:fontRef>
        </p:style>
      </p:cxnSp>
      <p:cxnSp>
        <p:nvCxnSpPr>
          <p:cNvPr id="20" name="Straight Connector 10"/>
          <p:cNvCxnSpPr/>
          <p:nvPr/>
        </p:nvCxnSpPr>
        <p:spPr>
          <a:xfrm rot="10800000" flipV="1">
            <a:off x="1524000" y="3124200"/>
            <a:ext cx="2286000" cy="609600"/>
          </a:xfrm>
          <a:prstGeom prst="line">
            <a:avLst/>
          </a:prstGeom>
        </p:spPr>
        <p:style>
          <a:lnRef idx="3">
            <a:schemeClr val="dk1"/>
          </a:lnRef>
          <a:fillRef idx="0">
            <a:schemeClr val="dk1"/>
          </a:fillRef>
          <a:effectRef idx="2">
            <a:schemeClr val="dk1"/>
          </a:effectRef>
          <a:fontRef idx="minor">
            <a:schemeClr val="tx1"/>
          </a:fontRef>
        </p:style>
      </p:cxnSp>
      <p:cxnSp>
        <p:nvCxnSpPr>
          <p:cNvPr id="28" name="Straight Connector 10"/>
          <p:cNvCxnSpPr/>
          <p:nvPr/>
        </p:nvCxnSpPr>
        <p:spPr>
          <a:xfrm rot="10800000">
            <a:off x="1600200" y="2209800"/>
            <a:ext cx="2209800" cy="914400"/>
          </a:xfrm>
          <a:prstGeom prst="line">
            <a:avLst/>
          </a:prstGeom>
        </p:spPr>
        <p:style>
          <a:lnRef idx="3">
            <a:schemeClr val="dk1"/>
          </a:lnRef>
          <a:fillRef idx="0">
            <a:schemeClr val="dk1"/>
          </a:fillRef>
          <a:effectRef idx="2">
            <a:schemeClr val="dk1"/>
          </a:effectRef>
          <a:fontRef idx="minor">
            <a:schemeClr val="tx1"/>
          </a:fontRef>
        </p:style>
      </p:cxnSp>
      <p:cxnSp>
        <p:nvCxnSpPr>
          <p:cNvPr id="34" name="Straight Connector 10"/>
          <p:cNvCxnSpPr/>
          <p:nvPr/>
        </p:nvCxnSpPr>
        <p:spPr>
          <a:xfrm rot="10800000">
            <a:off x="1524000" y="1447800"/>
            <a:ext cx="2286000" cy="1676400"/>
          </a:xfrm>
          <a:prstGeom prst="line">
            <a:avLst/>
          </a:prstGeom>
        </p:spPr>
        <p:style>
          <a:lnRef idx="3">
            <a:schemeClr val="dk1"/>
          </a:lnRef>
          <a:fillRef idx="0">
            <a:schemeClr val="dk1"/>
          </a:fillRef>
          <a:effectRef idx="2">
            <a:schemeClr val="dk1"/>
          </a:effectRef>
          <a:fontRef idx="minor">
            <a:schemeClr val="tx1"/>
          </a:fontRef>
        </p:style>
      </p:cxnSp>
      <p:sp>
        <p:nvSpPr>
          <p:cNvPr id="38" name="Line Callout 1 (Accent Bar) 37"/>
          <p:cNvSpPr/>
          <p:nvPr/>
        </p:nvSpPr>
        <p:spPr>
          <a:xfrm>
            <a:off x="4114800" y="4648200"/>
            <a:ext cx="4495800" cy="457200"/>
          </a:xfrm>
          <a:prstGeom prst="accentCallout1">
            <a:avLst>
              <a:gd name="adj1" fmla="val 18750"/>
              <a:gd name="adj2" fmla="val -8333"/>
              <a:gd name="adj3" fmla="val -197948"/>
              <a:gd name="adj4" fmla="val -5624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solidFill>
                  <a:schemeClr val="tx1"/>
                </a:solidFill>
                <a:latin typeface="Corbel" pitchFamily="34" charset="0"/>
              </a:rPr>
              <a:t>r10 has higher continuity with C4 </a:t>
            </a:r>
            <a:endParaRPr lang="en-US" sz="2200" b="1" dirty="0">
              <a:solidFill>
                <a:schemeClr val="tx1"/>
              </a:solidFill>
              <a:latin typeface="Corbel" pitchFamily="34" charset="0"/>
            </a:endParaRPr>
          </a:p>
        </p:txBody>
      </p:sp>
      <p:sp>
        <p:nvSpPr>
          <p:cNvPr id="39" name="Line Callout 1 (Accent Bar) 38"/>
          <p:cNvSpPr/>
          <p:nvPr/>
        </p:nvSpPr>
        <p:spPr>
          <a:xfrm>
            <a:off x="4114800" y="2286000"/>
            <a:ext cx="4800600" cy="457200"/>
          </a:xfrm>
          <a:prstGeom prst="accentCallout1">
            <a:avLst>
              <a:gd name="adj1" fmla="val 18750"/>
              <a:gd name="adj2" fmla="val -8333"/>
              <a:gd name="adj3" fmla="val -15858"/>
              <a:gd name="adj4" fmla="val -5472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smtClean="0">
                <a:solidFill>
                  <a:schemeClr val="tx1"/>
                </a:solidFill>
                <a:latin typeface="Corbel" pitchFamily="34" charset="0"/>
              </a:rPr>
              <a:t>r8 has higher continuity with C4 </a:t>
            </a:r>
            <a:endParaRPr lang="en-US" sz="2200" b="1" dirty="0">
              <a:solidFill>
                <a:schemeClr val="tx1"/>
              </a:solidFill>
              <a:latin typeface="Corbel" pitchFamily="34" charset="0"/>
            </a:endParaRPr>
          </a:p>
        </p:txBody>
      </p:sp>
      <p:sp>
        <p:nvSpPr>
          <p:cNvPr id="40" name="Line Callout 1 (Accent Bar) 39"/>
          <p:cNvSpPr/>
          <p:nvPr/>
        </p:nvSpPr>
        <p:spPr>
          <a:xfrm>
            <a:off x="4191000" y="1524000"/>
            <a:ext cx="4800600" cy="457200"/>
          </a:xfrm>
          <a:prstGeom prst="accentCallout1">
            <a:avLst>
              <a:gd name="adj1" fmla="val 18750"/>
              <a:gd name="adj2" fmla="val -8333"/>
              <a:gd name="adj3" fmla="val -15858"/>
              <a:gd name="adj4" fmla="val -5472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smtClean="0">
                <a:solidFill>
                  <a:schemeClr val="tx1"/>
                </a:solidFill>
                <a:latin typeface="Corbel" pitchFamily="34" charset="0"/>
              </a:rPr>
              <a:t>Once r8 is merged to C4, r7 has higher continuity with C4</a:t>
            </a:r>
            <a:endParaRPr lang="en-US" sz="2200" b="1" dirty="0">
              <a:solidFill>
                <a:schemeClr val="tx1"/>
              </a:solidFill>
              <a:latin typeface="Corbe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par>
                                <p:cTn id="7" presetID="22" presetClass="entr" presetSubtype="8" fill="hold" nodeType="withEffect">
                                  <p:stCondLst>
                                    <p:cond delay="0"/>
                                  </p:stCondLst>
                                  <p:childTnLst>
                                    <p:set>
                                      <p:cBhvr>
                                        <p:cTn id="8" dur="1" fill="hold">
                                          <p:stCondLst>
                                            <p:cond delay="0"/>
                                          </p:stCondLst>
                                        </p:cTn>
                                        <p:tgtEl>
                                          <p:spTgt spid="20"/>
                                        </p:tgtEl>
                                        <p:attrNameLst>
                                          <p:attrName>style.visibility</p:attrName>
                                        </p:attrNameLst>
                                      </p:cBhvr>
                                      <p:to>
                                        <p:strVal val="visible"/>
                                      </p:to>
                                    </p:set>
                                    <p:animEffect transition="in" filter="wipe(left)">
                                      <p:cBhvr>
                                        <p:cTn id="9" dur="500"/>
                                        <p:tgtEl>
                                          <p:spTgt spid="20"/>
                                        </p:tgtEl>
                                      </p:cBhvr>
                                    </p:animEffect>
                                  </p:childTnLst>
                                </p:cTn>
                              </p:par>
                              <p:par>
                                <p:cTn id="10" presetID="22" presetClass="exit" presetSubtype="4" fill="hold" nodeType="withEffect">
                                  <p:stCondLst>
                                    <p:cond delay="0"/>
                                  </p:stCondLst>
                                  <p:childTnLst>
                                    <p:animEffect transition="out" filter="wipe(down)">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par>
                                <p:cTn id="17" presetID="22" presetClass="exit" presetSubtype="8" fill="hold" nodeType="withEffect">
                                  <p:stCondLst>
                                    <p:cond delay="0"/>
                                  </p:stCondLst>
                                  <p:childTnLst>
                                    <p:animEffect transition="out" filter="wipe(left)">
                                      <p:cBhvr>
                                        <p:cTn id="18" dur="500"/>
                                        <p:tgtEl>
                                          <p:spTgt spid="27"/>
                                        </p:tgtEl>
                                      </p:cBhvr>
                                    </p:animEffect>
                                    <p:set>
                                      <p:cBhvr>
                                        <p:cTn id="19" dur="1" fill="hold">
                                          <p:stCondLst>
                                            <p:cond delay="499"/>
                                          </p:stCondLst>
                                        </p:cTn>
                                        <p:tgtEl>
                                          <p:spTgt spid="27"/>
                                        </p:tgtEl>
                                        <p:attrNameLst>
                                          <p:attrName>style.visibility</p:attrName>
                                        </p:attrNameLst>
                                      </p:cBhvr>
                                      <p:to>
                                        <p:strVal val="hidden"/>
                                      </p:to>
                                    </p:set>
                                  </p:childTnLst>
                                </p:cTn>
                              </p:par>
                              <p:par>
                                <p:cTn id="20" presetID="22" presetClass="entr" presetSubtype="8" fill="hold"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wipe(left)">
                                      <p:cBhvr>
                                        <p:cTn id="22" dur="500"/>
                                        <p:tgtEl>
                                          <p:spTgt spid="2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nodeType="clickEffect">
                                  <p:stCondLst>
                                    <p:cond delay="0"/>
                                  </p:stCondLst>
                                  <p:childTnLst>
                                    <p:animEffect transition="out" filter="wipe(left)">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par>
                                <p:cTn id="28" presetID="22" presetClass="entr" presetSubtype="8" fill="hold" nodeType="withEffect">
                                  <p:stCondLst>
                                    <p:cond delay="0"/>
                                  </p:stCondLst>
                                  <p:childTnLst>
                                    <p:set>
                                      <p:cBhvr>
                                        <p:cTn id="29" dur="1" fill="hold">
                                          <p:stCondLst>
                                            <p:cond delay="0"/>
                                          </p:stCondLst>
                                        </p:cTn>
                                        <p:tgtEl>
                                          <p:spTgt spid="34"/>
                                        </p:tgtEl>
                                        <p:attrNameLst>
                                          <p:attrName>style.visibility</p:attrName>
                                        </p:attrNameLst>
                                      </p:cBhvr>
                                      <p:to>
                                        <p:strVal val="visible"/>
                                      </p:to>
                                    </p:set>
                                    <p:animEffect transition="in" filter="wipe(left)">
                                      <p:cBhvr>
                                        <p:cTn id="30" dur="500"/>
                                        <p:tgtEl>
                                          <p:spTgt spid="34"/>
                                        </p:tgtEl>
                                      </p:cBhvr>
                                    </p:animEffect>
                                  </p:childTnLst>
                                </p:cTn>
                              </p:par>
                              <p:par>
                                <p:cTn id="31" presetID="1" presetClass="entr" presetSubtype="0" fill="hold" grpId="0"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0" grpId="0" animBg="1"/>
      <p:bldP spid="40" grpId="1"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Adjusted Binding</a:t>
            </a:r>
            <a:endParaRPr lang="en-US" dirty="0">
              <a:effectLst>
                <a:outerShdw blurRad="38100" dist="38100" dir="2700000" algn="tl">
                  <a:srgbClr val="000000">
                    <a:alpha val="43137"/>
                  </a:srgbClr>
                </a:outerShdw>
              </a:effectLst>
              <a:latin typeface="Corbel" pitchFamily="34" charset="0"/>
            </a:endParaRPr>
          </a:p>
        </p:txBody>
      </p:sp>
      <p:sp>
        <p:nvSpPr>
          <p:cNvPr id="4" name="TextBox 6"/>
          <p:cNvSpPr txBox="1"/>
          <p:nvPr/>
        </p:nvSpPr>
        <p:spPr>
          <a:xfrm>
            <a:off x="-228600" y="1701225"/>
            <a:ext cx="1287887" cy="584775"/>
          </a:xfrm>
          <a:prstGeom prst="rect">
            <a:avLst/>
          </a:prstGeom>
          <a:noFill/>
        </p:spPr>
        <p:txBody>
          <a:bodyPr wrap="square" rtlCol="0">
            <a:spAutoFit/>
          </a:bodyPr>
          <a:lstStyle/>
          <a:p>
            <a:pPr lvl="0" algn="ctr"/>
            <a:r>
              <a:rPr lang="en-US" sz="3200" b="1" dirty="0" smtClean="0"/>
              <a:t>C</a:t>
            </a:r>
            <a:r>
              <a:rPr lang="en-US" sz="2000" b="1" dirty="0" smtClean="0"/>
              <a:t>1</a:t>
            </a:r>
            <a:endParaRPr kumimoji="0" lang="en-US" sz="1800" b="1" i="0" u="none" strike="noStrike" kern="0" cap="none" spc="0" normalizeH="0" baseline="0" noProof="0" dirty="0">
              <a:ln>
                <a:noFill/>
              </a:ln>
              <a:solidFill>
                <a:sysClr val="windowText" lastClr="000000"/>
              </a:solidFill>
              <a:effectLst/>
              <a:uLnTx/>
              <a:uFillTx/>
            </a:endParaRPr>
          </a:p>
        </p:txBody>
      </p:sp>
      <p:sp>
        <p:nvSpPr>
          <p:cNvPr id="5" name="TextBox 6"/>
          <p:cNvSpPr txBox="1"/>
          <p:nvPr/>
        </p:nvSpPr>
        <p:spPr>
          <a:xfrm>
            <a:off x="-221087" y="2133600"/>
            <a:ext cx="1287887" cy="584775"/>
          </a:xfrm>
          <a:prstGeom prst="rect">
            <a:avLst/>
          </a:prstGeom>
          <a:noFill/>
        </p:spPr>
        <p:txBody>
          <a:bodyPr wrap="square" rtlCol="0">
            <a:spAutoFit/>
          </a:bodyPr>
          <a:lstStyle/>
          <a:p>
            <a:pPr lvl="0" algn="ctr"/>
            <a:r>
              <a:rPr lang="en-US" sz="3200" b="1" dirty="0" smtClean="0"/>
              <a:t>C</a:t>
            </a:r>
            <a:r>
              <a:rPr lang="en-US" sz="2000" b="1" dirty="0" smtClean="0"/>
              <a:t>2</a:t>
            </a:r>
            <a:endParaRPr kumimoji="0" lang="en-US" sz="1800" b="1" i="0" u="none" strike="noStrike" kern="0" cap="none" spc="0" normalizeH="0" baseline="0" noProof="0" dirty="0">
              <a:ln>
                <a:noFill/>
              </a:ln>
              <a:solidFill>
                <a:sysClr val="windowText" lastClr="000000"/>
              </a:solidFill>
              <a:effectLst/>
              <a:uLnTx/>
              <a:uFillTx/>
            </a:endParaRPr>
          </a:p>
        </p:txBody>
      </p:sp>
      <p:sp>
        <p:nvSpPr>
          <p:cNvPr id="6" name="TextBox 6"/>
          <p:cNvSpPr txBox="1"/>
          <p:nvPr/>
        </p:nvSpPr>
        <p:spPr>
          <a:xfrm>
            <a:off x="-228600" y="3911025"/>
            <a:ext cx="1287887" cy="584775"/>
          </a:xfrm>
          <a:prstGeom prst="rect">
            <a:avLst/>
          </a:prstGeom>
          <a:noFill/>
        </p:spPr>
        <p:txBody>
          <a:bodyPr wrap="square" rtlCol="0">
            <a:spAutoFit/>
          </a:bodyPr>
          <a:lstStyle/>
          <a:p>
            <a:pPr lvl="0" algn="ctr"/>
            <a:r>
              <a:rPr lang="en-US" sz="3200" b="1" dirty="0" smtClean="0"/>
              <a:t>C</a:t>
            </a:r>
            <a:r>
              <a:rPr lang="en-US" sz="2000" b="1" dirty="0" smtClean="0"/>
              <a:t>3</a:t>
            </a:r>
            <a:endParaRPr kumimoji="0" lang="en-US" sz="1800" b="1" i="0" u="none" strike="noStrike" kern="0" cap="none" spc="0" normalizeH="0" baseline="0" noProof="0" dirty="0">
              <a:ln>
                <a:noFill/>
              </a:ln>
              <a:solidFill>
                <a:sysClr val="windowText" lastClr="000000"/>
              </a:solidFill>
              <a:effectLst/>
              <a:uLnTx/>
              <a:uFillTx/>
            </a:endParaRPr>
          </a:p>
        </p:txBody>
      </p:sp>
      <p:graphicFrame>
        <p:nvGraphicFramePr>
          <p:cNvPr id="9" name="Content Placeholder 3"/>
          <p:cNvGraphicFramePr>
            <a:graphicFrameLocks/>
          </p:cNvGraphicFramePr>
          <p:nvPr/>
        </p:nvGraphicFramePr>
        <p:xfrm>
          <a:off x="914400" y="1447800"/>
          <a:ext cx="7239000" cy="4754880"/>
        </p:xfrm>
        <a:graphic>
          <a:graphicData uri="http://schemas.openxmlformats.org/drawingml/2006/table">
            <a:tbl>
              <a:tblPr firstRow="1" bandRow="1">
                <a:tableStyleId>{17292A2E-F333-43FB-9621-5CBBE7FDCDCB}</a:tableStyleId>
              </a:tblPr>
              <a:tblGrid>
                <a:gridCol w="533400"/>
                <a:gridCol w="1524000"/>
                <a:gridCol w="2438400"/>
                <a:gridCol w="1828800"/>
                <a:gridCol w="914400"/>
              </a:tblGrid>
              <a:tr h="328246">
                <a:tc>
                  <a:txBody>
                    <a:bodyPr/>
                    <a:lstStyle/>
                    <a:p>
                      <a:r>
                        <a:rPr lang="en-US" dirty="0" smtClean="0"/>
                        <a:t>ID</a:t>
                      </a:r>
                      <a:endParaRPr lang="en-US" dirty="0"/>
                    </a:p>
                  </a:txBody>
                  <a:tcPr/>
                </a:tc>
                <a:tc>
                  <a:txBody>
                    <a:bodyPr/>
                    <a:lstStyle/>
                    <a:p>
                      <a:r>
                        <a:rPr lang="en-US" dirty="0" smtClean="0"/>
                        <a:t>Name</a:t>
                      </a:r>
                      <a:endParaRPr lang="en-US" dirty="0"/>
                    </a:p>
                  </a:txBody>
                  <a:tcPr/>
                </a:tc>
                <a:tc>
                  <a:txBody>
                    <a:bodyPr/>
                    <a:lstStyle/>
                    <a:p>
                      <a:r>
                        <a:rPr lang="en-US" dirty="0" smtClean="0"/>
                        <a:t>Affiliation</a:t>
                      </a:r>
                      <a:endParaRPr lang="en-US" dirty="0"/>
                    </a:p>
                  </a:txBody>
                  <a:tcPr/>
                </a:tc>
                <a:tc>
                  <a:txBody>
                    <a:bodyPr/>
                    <a:lstStyle/>
                    <a:p>
                      <a:r>
                        <a:rPr lang="en-US" dirty="0" smtClean="0"/>
                        <a:t>Co-authors</a:t>
                      </a:r>
                      <a:endParaRPr lang="en-US" dirty="0"/>
                    </a:p>
                  </a:txBody>
                  <a:tcPr/>
                </a:tc>
                <a:tc>
                  <a:txBody>
                    <a:bodyPr/>
                    <a:lstStyle/>
                    <a:p>
                      <a:r>
                        <a:rPr lang="en-US" dirty="0" smtClean="0"/>
                        <a:t>Year</a:t>
                      </a:r>
                      <a:endParaRPr lang="en-US" dirty="0"/>
                    </a:p>
                  </a:txBody>
                  <a:tcPr/>
                </a:tc>
              </a:tr>
              <a:tr h="328246">
                <a:tc>
                  <a:txBody>
                    <a:bodyPr/>
                    <a:lstStyle/>
                    <a:p>
                      <a:r>
                        <a:rPr lang="en-US" dirty="0" smtClean="0"/>
                        <a:t>r1</a:t>
                      </a:r>
                      <a:endParaRPr lang="en-US" dirty="0"/>
                    </a:p>
                  </a:txBody>
                  <a:tcPr/>
                </a:tc>
                <a:tc>
                  <a:txBody>
                    <a:bodyPr/>
                    <a:lstStyle/>
                    <a:p>
                      <a:r>
                        <a:rPr lang="en-US" dirty="0" smtClean="0"/>
                        <a:t>Xin</a:t>
                      </a:r>
                      <a:r>
                        <a:rPr lang="en-US" baseline="0" dirty="0" smtClean="0"/>
                        <a:t> Dong</a:t>
                      </a:r>
                      <a:endParaRPr lang="en-US" dirty="0"/>
                    </a:p>
                  </a:txBody>
                  <a:tcPr/>
                </a:tc>
                <a:tc>
                  <a:txBody>
                    <a:bodyPr/>
                    <a:lstStyle/>
                    <a:p>
                      <a:r>
                        <a:rPr lang="en-US" dirty="0" smtClean="0"/>
                        <a:t>R. Polytechnic Institute</a:t>
                      </a:r>
                      <a:endParaRPr lang="en-US" dirty="0"/>
                    </a:p>
                  </a:txBody>
                  <a:tcPr/>
                </a:tc>
                <a:tc>
                  <a:txBody>
                    <a:bodyPr/>
                    <a:lstStyle/>
                    <a:p>
                      <a:r>
                        <a:rPr lang="en-US" dirty="0" err="1" smtClean="0"/>
                        <a:t>Wozny</a:t>
                      </a:r>
                      <a:endParaRPr lang="en-US" dirty="0"/>
                    </a:p>
                  </a:txBody>
                  <a:tcPr/>
                </a:tc>
                <a:tc>
                  <a:txBody>
                    <a:bodyPr/>
                    <a:lstStyle/>
                    <a:p>
                      <a:r>
                        <a:rPr lang="en-US" dirty="0" smtClean="0"/>
                        <a:t>1991</a:t>
                      </a:r>
                      <a:endParaRPr lang="en-US" dirty="0"/>
                    </a:p>
                  </a:txBody>
                  <a:tcPr/>
                </a:tc>
              </a:tr>
              <a:tr h="328246">
                <a:tc>
                  <a:txBody>
                    <a:bodyPr/>
                    <a:lstStyle/>
                    <a:p>
                      <a:r>
                        <a:rPr lang="en-US" dirty="0" smtClean="0">
                          <a:solidFill>
                            <a:srgbClr val="C00000"/>
                          </a:solidFill>
                        </a:rPr>
                        <a:t>r2</a:t>
                      </a:r>
                      <a:endParaRPr lang="en-US" dirty="0">
                        <a:solidFill>
                          <a:srgbClr val="C00000"/>
                        </a:solidFill>
                      </a:endParaRPr>
                    </a:p>
                  </a:txBody>
                  <a:tcPr/>
                </a:tc>
                <a:tc>
                  <a:txBody>
                    <a:bodyPr/>
                    <a:lstStyle/>
                    <a:p>
                      <a:r>
                        <a:rPr lang="en-US" dirty="0" smtClean="0">
                          <a:solidFill>
                            <a:srgbClr val="C00000"/>
                          </a:solidFill>
                        </a:rPr>
                        <a:t>Xin Dong</a:t>
                      </a:r>
                      <a:endParaRPr lang="en-US" dirty="0">
                        <a:solidFill>
                          <a:srgbClr val="C00000"/>
                        </a:solidFill>
                      </a:endParaRPr>
                    </a:p>
                  </a:txBody>
                  <a:tcPr/>
                </a:tc>
                <a:tc>
                  <a:txBody>
                    <a:bodyPr/>
                    <a:lstStyle/>
                    <a:p>
                      <a:r>
                        <a:rPr lang="en-US" dirty="0" smtClean="0">
                          <a:solidFill>
                            <a:srgbClr val="C00000"/>
                          </a:solidFill>
                        </a:rPr>
                        <a:t>University of Washington</a:t>
                      </a:r>
                      <a:endParaRPr lang="en-US" dirty="0">
                        <a:solidFill>
                          <a:srgbClr val="C00000"/>
                        </a:solidFill>
                      </a:endParaRPr>
                    </a:p>
                  </a:txBody>
                  <a:tcPr/>
                </a:tc>
                <a:tc>
                  <a:txBody>
                    <a:bodyPr/>
                    <a:lstStyle/>
                    <a:p>
                      <a:r>
                        <a:rPr lang="en-US" dirty="0" smtClean="0">
                          <a:solidFill>
                            <a:srgbClr val="C00000"/>
                          </a:solidFill>
                        </a:rPr>
                        <a:t>Halevy, </a:t>
                      </a:r>
                      <a:r>
                        <a:rPr lang="en-US" dirty="0" err="1" smtClean="0">
                          <a:solidFill>
                            <a:srgbClr val="C00000"/>
                          </a:solidFill>
                        </a:rPr>
                        <a:t>Tatarinov</a:t>
                      </a:r>
                      <a:endParaRPr lang="en-US" dirty="0">
                        <a:solidFill>
                          <a:srgbClr val="C00000"/>
                        </a:solidFill>
                      </a:endParaRPr>
                    </a:p>
                  </a:txBody>
                  <a:tcPr/>
                </a:tc>
                <a:tc>
                  <a:txBody>
                    <a:bodyPr/>
                    <a:lstStyle/>
                    <a:p>
                      <a:r>
                        <a:rPr lang="en-US" dirty="0" smtClean="0">
                          <a:solidFill>
                            <a:srgbClr val="C00000"/>
                          </a:solidFill>
                        </a:rPr>
                        <a:t>2004</a:t>
                      </a:r>
                      <a:endParaRPr lang="en-US" dirty="0">
                        <a:solidFill>
                          <a:srgbClr val="C00000"/>
                        </a:solidFill>
                      </a:endParaRPr>
                    </a:p>
                  </a:txBody>
                  <a:tcPr/>
                </a:tc>
              </a:tr>
              <a:tr h="328246">
                <a:tc>
                  <a:txBody>
                    <a:bodyPr/>
                    <a:lstStyle/>
                    <a:p>
                      <a:r>
                        <a:rPr lang="en-US" dirty="0" smtClean="0">
                          <a:solidFill>
                            <a:srgbClr val="C00000"/>
                          </a:solidFill>
                        </a:rPr>
                        <a:t>r3</a:t>
                      </a:r>
                      <a:endParaRPr lang="en-US" dirty="0">
                        <a:solidFill>
                          <a:srgbClr val="C00000"/>
                        </a:solidFill>
                      </a:endParaRPr>
                    </a:p>
                  </a:txBody>
                  <a:tcPr/>
                </a:tc>
                <a:tc>
                  <a:txBody>
                    <a:bodyPr/>
                    <a:lstStyle/>
                    <a:p>
                      <a:r>
                        <a:rPr lang="en-US" dirty="0" smtClean="0">
                          <a:solidFill>
                            <a:srgbClr val="C00000"/>
                          </a:solidFill>
                        </a:rPr>
                        <a:t>Xin Dong</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C00000"/>
                          </a:solidFill>
                        </a:rPr>
                        <a:t>University of Washington</a:t>
                      </a:r>
                    </a:p>
                  </a:txBody>
                  <a:tcPr/>
                </a:tc>
                <a:tc>
                  <a:txBody>
                    <a:bodyPr/>
                    <a:lstStyle/>
                    <a:p>
                      <a:r>
                        <a:rPr lang="en-US" dirty="0" smtClean="0">
                          <a:solidFill>
                            <a:srgbClr val="C00000"/>
                          </a:solidFill>
                        </a:rPr>
                        <a:t>Halevy</a:t>
                      </a:r>
                      <a:endParaRPr lang="en-US" dirty="0">
                        <a:solidFill>
                          <a:srgbClr val="C00000"/>
                        </a:solidFill>
                      </a:endParaRPr>
                    </a:p>
                  </a:txBody>
                  <a:tcPr/>
                </a:tc>
                <a:tc>
                  <a:txBody>
                    <a:bodyPr/>
                    <a:lstStyle/>
                    <a:p>
                      <a:r>
                        <a:rPr lang="en-US" dirty="0" smtClean="0">
                          <a:solidFill>
                            <a:srgbClr val="C00000"/>
                          </a:solidFill>
                        </a:rPr>
                        <a:t>2005</a:t>
                      </a:r>
                      <a:endParaRPr lang="en-US" dirty="0">
                        <a:solidFill>
                          <a:srgbClr val="C00000"/>
                        </a:solidFill>
                      </a:endParaRPr>
                    </a:p>
                  </a:txBody>
                  <a:tcPr/>
                </a:tc>
              </a:tr>
              <a:tr h="328246">
                <a:tc>
                  <a:txBody>
                    <a:bodyPr/>
                    <a:lstStyle/>
                    <a:p>
                      <a:r>
                        <a:rPr lang="en-US" dirty="0" smtClean="0">
                          <a:solidFill>
                            <a:srgbClr val="C00000"/>
                          </a:solidFill>
                        </a:rPr>
                        <a:t>r4</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University of Washington</a:t>
                      </a:r>
                      <a:endParaRPr lang="en-US" dirty="0">
                        <a:solidFill>
                          <a:srgbClr val="C00000"/>
                        </a:solidFill>
                      </a:endParaRPr>
                    </a:p>
                  </a:txBody>
                  <a:tcPr/>
                </a:tc>
                <a:tc>
                  <a:txBody>
                    <a:bodyPr/>
                    <a:lstStyle/>
                    <a:p>
                      <a:r>
                        <a:rPr lang="en-US" dirty="0" smtClean="0">
                          <a:solidFill>
                            <a:srgbClr val="C00000"/>
                          </a:solidFill>
                        </a:rPr>
                        <a:t>Halevy, Yu</a:t>
                      </a:r>
                      <a:endParaRPr lang="en-US" dirty="0">
                        <a:solidFill>
                          <a:srgbClr val="C00000"/>
                        </a:solidFill>
                      </a:endParaRPr>
                    </a:p>
                  </a:txBody>
                  <a:tcPr/>
                </a:tc>
                <a:tc>
                  <a:txBody>
                    <a:bodyPr/>
                    <a:lstStyle/>
                    <a:p>
                      <a:r>
                        <a:rPr lang="en-US" dirty="0" smtClean="0">
                          <a:solidFill>
                            <a:srgbClr val="C00000"/>
                          </a:solidFill>
                        </a:rPr>
                        <a:t>2007</a:t>
                      </a:r>
                      <a:endParaRPr lang="en-US" dirty="0">
                        <a:solidFill>
                          <a:srgbClr val="C00000"/>
                        </a:solidFill>
                      </a:endParaRPr>
                    </a:p>
                  </a:txBody>
                  <a:tcPr/>
                </a:tc>
              </a:tr>
              <a:tr h="328246">
                <a:tc>
                  <a:txBody>
                    <a:bodyPr/>
                    <a:lstStyle/>
                    <a:p>
                      <a:r>
                        <a:rPr lang="en-US" dirty="0" smtClean="0">
                          <a:solidFill>
                            <a:srgbClr val="C00000"/>
                          </a:solidFill>
                        </a:rPr>
                        <a:t>r5</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AT&amp;T Labs-Research</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C00000"/>
                          </a:solidFill>
                        </a:rPr>
                        <a:t>Das </a:t>
                      </a:r>
                      <a:r>
                        <a:rPr lang="en-US" dirty="0" err="1" smtClean="0">
                          <a:solidFill>
                            <a:srgbClr val="C00000"/>
                          </a:solidFill>
                        </a:rPr>
                        <a:t>Sarma</a:t>
                      </a:r>
                      <a:r>
                        <a:rPr lang="en-US" dirty="0" smtClean="0">
                          <a:solidFill>
                            <a:srgbClr val="C00000"/>
                          </a:solidFill>
                        </a:rPr>
                        <a:t>, Halevy</a:t>
                      </a:r>
                    </a:p>
                  </a:txBody>
                  <a:tcPr/>
                </a:tc>
                <a:tc>
                  <a:txBody>
                    <a:bodyPr/>
                    <a:lstStyle/>
                    <a:p>
                      <a:r>
                        <a:rPr lang="en-US" dirty="0" smtClean="0">
                          <a:solidFill>
                            <a:srgbClr val="C00000"/>
                          </a:solidFill>
                        </a:rPr>
                        <a:t>2009</a:t>
                      </a:r>
                      <a:endParaRPr lang="en-US" dirty="0">
                        <a:solidFill>
                          <a:srgbClr val="C00000"/>
                        </a:solidFill>
                      </a:endParaRPr>
                    </a:p>
                  </a:txBody>
                  <a:tcPr/>
                </a:tc>
              </a:tr>
              <a:tr h="328246">
                <a:tc>
                  <a:txBody>
                    <a:bodyPr/>
                    <a:lstStyle/>
                    <a:p>
                      <a:r>
                        <a:rPr lang="en-US" dirty="0" smtClean="0">
                          <a:solidFill>
                            <a:srgbClr val="C00000"/>
                          </a:solidFill>
                        </a:rPr>
                        <a:t>r6</a:t>
                      </a:r>
                      <a:endParaRPr lang="en-US" dirty="0">
                        <a:solidFill>
                          <a:srgbClr val="C00000"/>
                        </a:solidFill>
                      </a:endParaRPr>
                    </a:p>
                  </a:txBody>
                  <a:tcPr/>
                </a:tc>
                <a:tc>
                  <a:txBody>
                    <a:bodyPr/>
                    <a:lstStyle/>
                    <a:p>
                      <a:r>
                        <a:rPr lang="en-US" dirty="0" smtClean="0">
                          <a:solidFill>
                            <a:srgbClr val="C00000"/>
                          </a:solidFill>
                        </a:rPr>
                        <a:t>Xin Luna</a:t>
                      </a:r>
                      <a:r>
                        <a:rPr lang="en-US" baseline="0" dirty="0" smtClean="0">
                          <a:solidFill>
                            <a:srgbClr val="C00000"/>
                          </a:solidFill>
                        </a:rPr>
                        <a:t> Dong</a:t>
                      </a:r>
                      <a:endParaRPr lang="en-US" dirty="0">
                        <a:solidFill>
                          <a:srgbClr val="C00000"/>
                        </a:solidFill>
                      </a:endParaRPr>
                    </a:p>
                  </a:txBody>
                  <a:tcPr/>
                </a:tc>
                <a:tc>
                  <a:txBody>
                    <a:bodyPr/>
                    <a:lstStyle/>
                    <a:p>
                      <a:r>
                        <a:rPr lang="en-US" dirty="0" smtClean="0">
                          <a:solidFill>
                            <a:srgbClr val="C00000"/>
                          </a:solidFill>
                        </a:rPr>
                        <a:t>AT&amp;T Labs-Research</a:t>
                      </a:r>
                      <a:endParaRPr lang="en-US" dirty="0">
                        <a:solidFill>
                          <a:srgbClr val="C0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solidFill>
                            <a:srgbClr val="C00000"/>
                          </a:solidFill>
                        </a:rPr>
                        <a:t>Naumann</a:t>
                      </a:r>
                      <a:endParaRPr lang="en-US" dirty="0">
                        <a:solidFill>
                          <a:srgbClr val="C00000"/>
                        </a:solidFill>
                      </a:endParaRPr>
                    </a:p>
                  </a:txBody>
                  <a:tcPr/>
                </a:tc>
                <a:tc>
                  <a:txBody>
                    <a:bodyPr/>
                    <a:lstStyle/>
                    <a:p>
                      <a:r>
                        <a:rPr lang="en-US" dirty="0" smtClean="0">
                          <a:solidFill>
                            <a:srgbClr val="C00000"/>
                          </a:solidFill>
                        </a:rPr>
                        <a:t>2010</a:t>
                      </a:r>
                      <a:endParaRPr lang="en-US" dirty="0">
                        <a:solidFill>
                          <a:srgbClr val="C00000"/>
                        </a:solidFill>
                      </a:endParaRPr>
                    </a:p>
                  </a:txBody>
                  <a:tcPr/>
                </a:tc>
              </a:tr>
              <a:tr h="328246">
                <a:tc>
                  <a:txBody>
                    <a:bodyPr/>
                    <a:lstStyle/>
                    <a:p>
                      <a:r>
                        <a:rPr kumimoji="0" lang="en-US" kern="1200" dirty="0" smtClean="0">
                          <a:solidFill>
                            <a:srgbClr val="0070C0"/>
                          </a:solidFill>
                        </a:rPr>
                        <a:t>r7</a:t>
                      </a:r>
                      <a:endParaRPr kumimoji="0" lang="en-US" kern="1200" dirty="0">
                        <a:solidFill>
                          <a:srgbClr val="0070C0"/>
                        </a:solidFill>
                        <a:latin typeface="+mn-lt"/>
                        <a:ea typeface="+mn-ea"/>
                        <a:cs typeface="+mn-cs"/>
                      </a:endParaRPr>
                    </a:p>
                  </a:txBody>
                  <a:tcPr/>
                </a:tc>
                <a:tc>
                  <a:txBody>
                    <a:bodyPr/>
                    <a:lstStyle/>
                    <a:p>
                      <a:r>
                        <a:rPr kumimoji="0" lang="en-US" kern="1200" dirty="0" smtClean="0">
                          <a:solidFill>
                            <a:srgbClr val="0070C0"/>
                          </a:solidFill>
                        </a:rPr>
                        <a:t>Dong Xin </a:t>
                      </a:r>
                      <a:endParaRPr kumimoji="0" lang="en-US" kern="1200" dirty="0">
                        <a:solidFill>
                          <a:srgbClr val="0070C0"/>
                        </a:solidFill>
                        <a:latin typeface="+mn-lt"/>
                        <a:ea typeface="+mn-ea"/>
                        <a:cs typeface="+mn-cs"/>
                      </a:endParaRPr>
                    </a:p>
                  </a:txBody>
                  <a:tcPr/>
                </a:tc>
                <a:tc>
                  <a:txBody>
                    <a:bodyPr/>
                    <a:lstStyle/>
                    <a:p>
                      <a:r>
                        <a:rPr kumimoji="0" lang="en-US" kern="1200" dirty="0" smtClean="0">
                          <a:solidFill>
                            <a:srgbClr val="0070C0"/>
                          </a:solidFill>
                        </a:rPr>
                        <a:t>University of Illinois</a:t>
                      </a:r>
                      <a:endParaRPr kumimoji="0" lang="en-US" kern="1200" dirty="0">
                        <a:solidFill>
                          <a:srgbClr val="0070C0"/>
                        </a:solidFill>
                        <a:latin typeface="+mn-lt"/>
                        <a:ea typeface="+mn-ea"/>
                        <a:cs typeface="+mn-cs"/>
                      </a:endParaRPr>
                    </a:p>
                  </a:txBody>
                  <a:tcPr/>
                </a:tc>
                <a:tc>
                  <a:txBody>
                    <a:bodyPr/>
                    <a:lstStyle/>
                    <a:p>
                      <a:pPr marL="0" algn="l" rtl="0" eaLnBrk="1" latinLnBrk="0" hangingPunct="1"/>
                      <a:r>
                        <a:rPr kumimoji="0" lang="en-US" kern="1200" dirty="0" smtClean="0">
                          <a:solidFill>
                            <a:srgbClr val="0070C0"/>
                          </a:solidFill>
                        </a:rPr>
                        <a:t>Han, </a:t>
                      </a:r>
                      <a:r>
                        <a:rPr kumimoji="0" lang="en-US" kern="1200" dirty="0" err="1" smtClean="0">
                          <a:solidFill>
                            <a:srgbClr val="0070C0"/>
                          </a:solidFill>
                        </a:rPr>
                        <a:t>Wah</a:t>
                      </a:r>
                      <a:endParaRPr kumimoji="0" lang="en-US" kern="1200" dirty="0">
                        <a:solidFill>
                          <a:srgbClr val="0070C0"/>
                        </a:solidFill>
                        <a:latin typeface="+mn-lt"/>
                        <a:ea typeface="+mn-ea"/>
                        <a:cs typeface="+mn-cs"/>
                      </a:endParaRPr>
                    </a:p>
                  </a:txBody>
                  <a:tcPr/>
                </a:tc>
                <a:tc>
                  <a:txBody>
                    <a:bodyPr/>
                    <a:lstStyle/>
                    <a:p>
                      <a:pPr marL="0" algn="l" rtl="0" eaLnBrk="1" latinLnBrk="0" hangingPunct="1"/>
                      <a:r>
                        <a:rPr kumimoji="0" lang="en-US" kern="1200" dirty="0" smtClean="0">
                          <a:solidFill>
                            <a:srgbClr val="0070C0"/>
                          </a:solidFill>
                        </a:rPr>
                        <a:t>2004</a:t>
                      </a:r>
                      <a:endParaRPr kumimoji="0" lang="en-US" kern="1200" dirty="0">
                        <a:solidFill>
                          <a:srgbClr val="0070C0"/>
                        </a:solidFill>
                        <a:latin typeface="+mn-lt"/>
                        <a:ea typeface="+mn-ea"/>
                        <a:cs typeface="+mn-cs"/>
                      </a:endParaRPr>
                    </a:p>
                  </a:txBody>
                  <a:tcPr/>
                </a:tc>
              </a:tr>
              <a:tr h="328246">
                <a:tc>
                  <a:txBody>
                    <a:bodyPr/>
                    <a:lstStyle/>
                    <a:p>
                      <a:r>
                        <a:rPr kumimoji="0" lang="en-US" kern="1200" dirty="0" smtClean="0">
                          <a:solidFill>
                            <a:srgbClr val="0070C0"/>
                          </a:solidFill>
                        </a:rPr>
                        <a:t>r8</a:t>
                      </a:r>
                      <a:endParaRPr kumimoji="0" lang="en-US" kern="1200" dirty="0">
                        <a:solidFill>
                          <a:srgbClr val="0070C0"/>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kern="1200" dirty="0" smtClean="0">
                          <a:solidFill>
                            <a:srgbClr val="0070C0"/>
                          </a:solidFill>
                        </a:rPr>
                        <a:t>Dong Xin </a:t>
                      </a:r>
                      <a:endParaRPr kumimoji="0" lang="en-US" kern="1200" dirty="0" smtClean="0">
                        <a:solidFill>
                          <a:srgbClr val="0070C0"/>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kern="1200" dirty="0" smtClean="0">
                          <a:solidFill>
                            <a:srgbClr val="0070C0"/>
                          </a:solidFill>
                        </a:rPr>
                        <a:t>University of Illinois</a:t>
                      </a:r>
                      <a:endParaRPr kumimoji="0" lang="en-US" kern="1200" dirty="0" smtClean="0">
                        <a:solidFill>
                          <a:srgbClr val="0070C0"/>
                        </a:solidFill>
                        <a:latin typeface="+mn-lt"/>
                        <a:ea typeface="+mn-ea"/>
                        <a:cs typeface="+mn-cs"/>
                      </a:endParaRPr>
                    </a:p>
                  </a:txBody>
                  <a:tcPr/>
                </a:tc>
                <a:tc>
                  <a:txBody>
                    <a:bodyPr/>
                    <a:lstStyle/>
                    <a:p>
                      <a:pPr marL="0" algn="l" rtl="0" eaLnBrk="1" latinLnBrk="0" hangingPunct="1"/>
                      <a:r>
                        <a:rPr kumimoji="0" lang="en-US" kern="1200" dirty="0" err="1" smtClean="0">
                          <a:solidFill>
                            <a:srgbClr val="0070C0"/>
                          </a:solidFill>
                        </a:rPr>
                        <a:t>Wah</a:t>
                      </a:r>
                      <a:endParaRPr kumimoji="0" lang="en-US" kern="1200" dirty="0">
                        <a:solidFill>
                          <a:srgbClr val="0070C0"/>
                        </a:solidFill>
                        <a:latin typeface="+mn-lt"/>
                        <a:ea typeface="+mn-ea"/>
                        <a:cs typeface="+mn-cs"/>
                      </a:endParaRPr>
                    </a:p>
                  </a:txBody>
                  <a:tcPr/>
                </a:tc>
                <a:tc>
                  <a:txBody>
                    <a:bodyPr/>
                    <a:lstStyle/>
                    <a:p>
                      <a:pPr marL="0" algn="l" rtl="0" eaLnBrk="1" latinLnBrk="0" hangingPunct="1"/>
                      <a:r>
                        <a:rPr kumimoji="0" lang="en-US" kern="1200" dirty="0" smtClean="0">
                          <a:solidFill>
                            <a:srgbClr val="0070C0"/>
                          </a:solidFill>
                        </a:rPr>
                        <a:t>2007</a:t>
                      </a:r>
                      <a:endParaRPr kumimoji="0" lang="en-US" kern="1200" dirty="0">
                        <a:solidFill>
                          <a:srgbClr val="0070C0"/>
                        </a:solidFill>
                        <a:latin typeface="+mn-lt"/>
                        <a:ea typeface="+mn-ea"/>
                        <a:cs typeface="+mn-cs"/>
                      </a:endParaRPr>
                    </a:p>
                  </a:txBody>
                  <a:tcPr/>
                </a:tc>
              </a:tr>
              <a:tr h="328246">
                <a:tc>
                  <a:txBody>
                    <a:bodyPr/>
                    <a:lstStyle/>
                    <a:p>
                      <a:r>
                        <a:rPr kumimoji="0" lang="en-US" kern="1200" dirty="0" smtClean="0">
                          <a:solidFill>
                            <a:srgbClr val="0070C0"/>
                          </a:solidFill>
                        </a:rPr>
                        <a:t>r9</a:t>
                      </a:r>
                      <a:endParaRPr kumimoji="0" lang="en-US" kern="1200" dirty="0">
                        <a:solidFill>
                          <a:srgbClr val="0070C0"/>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kern="1200" dirty="0" smtClean="0">
                          <a:solidFill>
                            <a:srgbClr val="0070C0"/>
                          </a:solidFill>
                        </a:rPr>
                        <a:t>Dong Xin </a:t>
                      </a:r>
                      <a:endParaRPr kumimoji="0" lang="en-US" kern="1200" dirty="0" smtClean="0">
                        <a:solidFill>
                          <a:srgbClr val="0070C0"/>
                        </a:solidFill>
                        <a:latin typeface="+mn-lt"/>
                        <a:ea typeface="+mn-ea"/>
                        <a:cs typeface="+mn-cs"/>
                      </a:endParaRPr>
                    </a:p>
                  </a:txBody>
                  <a:tcPr/>
                </a:tc>
                <a:tc>
                  <a:txBody>
                    <a:bodyPr/>
                    <a:lstStyle/>
                    <a:p>
                      <a:r>
                        <a:rPr kumimoji="0" lang="en-US" kern="1200" dirty="0" smtClean="0">
                          <a:solidFill>
                            <a:srgbClr val="0070C0"/>
                          </a:solidFill>
                        </a:rPr>
                        <a:t>Microsoft Research</a:t>
                      </a:r>
                      <a:endParaRPr kumimoji="0" lang="en-US" kern="1200" dirty="0">
                        <a:solidFill>
                          <a:srgbClr val="0070C0"/>
                        </a:solidFill>
                        <a:latin typeface="+mn-lt"/>
                        <a:ea typeface="+mn-ea"/>
                        <a:cs typeface="+mn-cs"/>
                      </a:endParaRPr>
                    </a:p>
                  </a:txBody>
                  <a:tcPr/>
                </a:tc>
                <a:tc>
                  <a:txBody>
                    <a:bodyPr/>
                    <a:lstStyle/>
                    <a:p>
                      <a:pPr marL="0" algn="l" rtl="0" eaLnBrk="1" latinLnBrk="0" hangingPunct="1"/>
                      <a:r>
                        <a:rPr kumimoji="0" lang="en-US" kern="1200" dirty="0" smtClean="0">
                          <a:solidFill>
                            <a:srgbClr val="0070C0"/>
                          </a:solidFill>
                        </a:rPr>
                        <a:t>Wu, Han</a:t>
                      </a:r>
                      <a:endParaRPr kumimoji="0" lang="en-US" kern="1200" dirty="0">
                        <a:solidFill>
                          <a:srgbClr val="0070C0"/>
                        </a:solidFill>
                        <a:latin typeface="+mn-lt"/>
                        <a:ea typeface="+mn-ea"/>
                        <a:cs typeface="+mn-cs"/>
                      </a:endParaRPr>
                    </a:p>
                  </a:txBody>
                  <a:tcPr/>
                </a:tc>
                <a:tc>
                  <a:txBody>
                    <a:bodyPr/>
                    <a:lstStyle/>
                    <a:p>
                      <a:pPr marL="0" algn="l" rtl="0" eaLnBrk="1" latinLnBrk="0" hangingPunct="1"/>
                      <a:r>
                        <a:rPr kumimoji="0" lang="en-US" kern="1200" dirty="0" smtClean="0">
                          <a:solidFill>
                            <a:srgbClr val="0070C0"/>
                          </a:solidFill>
                        </a:rPr>
                        <a:t>2008</a:t>
                      </a:r>
                      <a:endParaRPr kumimoji="0" lang="en-US" kern="1200" dirty="0">
                        <a:solidFill>
                          <a:srgbClr val="0070C0"/>
                        </a:solidFill>
                        <a:latin typeface="+mn-lt"/>
                        <a:ea typeface="+mn-ea"/>
                        <a:cs typeface="+mn-cs"/>
                      </a:endParaRPr>
                    </a:p>
                  </a:txBody>
                  <a:tcPr/>
                </a:tc>
              </a:tr>
              <a:tr h="328246">
                <a:tc>
                  <a:txBody>
                    <a:bodyPr/>
                    <a:lstStyle/>
                    <a:p>
                      <a:r>
                        <a:rPr kumimoji="0" lang="en-US" kern="1200" dirty="0" smtClean="0">
                          <a:solidFill>
                            <a:srgbClr val="0070C0"/>
                          </a:solidFill>
                        </a:rPr>
                        <a:t>r10</a:t>
                      </a:r>
                      <a:endParaRPr kumimoji="0" lang="en-US" kern="1200" dirty="0">
                        <a:solidFill>
                          <a:srgbClr val="0070C0"/>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kern="1200" dirty="0" smtClean="0">
                          <a:solidFill>
                            <a:srgbClr val="0070C0"/>
                          </a:solidFill>
                        </a:rPr>
                        <a:t>Dong Xin </a:t>
                      </a:r>
                      <a:endParaRPr kumimoji="0" lang="en-US" kern="1200" dirty="0" smtClean="0">
                        <a:solidFill>
                          <a:srgbClr val="0070C0"/>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kern="1200" dirty="0" smtClean="0">
                          <a:solidFill>
                            <a:srgbClr val="0070C0"/>
                          </a:solidFill>
                        </a:rPr>
                        <a:t>University of Illinois</a:t>
                      </a:r>
                      <a:endParaRPr kumimoji="0" lang="en-US" kern="1200" dirty="0" smtClean="0">
                        <a:solidFill>
                          <a:srgbClr val="0070C0"/>
                        </a:solidFill>
                        <a:latin typeface="+mn-lt"/>
                        <a:ea typeface="+mn-ea"/>
                        <a:cs typeface="+mn-cs"/>
                      </a:endParaRPr>
                    </a:p>
                  </a:txBody>
                  <a:tcPr/>
                </a:tc>
                <a:tc>
                  <a:txBody>
                    <a:bodyPr/>
                    <a:lstStyle/>
                    <a:p>
                      <a:pPr marL="0" algn="l" rtl="0" eaLnBrk="1" latinLnBrk="0" hangingPunct="1"/>
                      <a:r>
                        <a:rPr kumimoji="0" lang="en-US" kern="1200" dirty="0" smtClean="0">
                          <a:solidFill>
                            <a:srgbClr val="0070C0"/>
                          </a:solidFill>
                        </a:rPr>
                        <a:t>Ling, He</a:t>
                      </a:r>
                      <a:endParaRPr kumimoji="0" lang="en-US" kern="1200" dirty="0">
                        <a:solidFill>
                          <a:srgbClr val="0070C0"/>
                        </a:solidFill>
                        <a:latin typeface="+mn-lt"/>
                        <a:ea typeface="+mn-ea"/>
                        <a:cs typeface="+mn-cs"/>
                      </a:endParaRPr>
                    </a:p>
                  </a:txBody>
                  <a:tcPr/>
                </a:tc>
                <a:tc>
                  <a:txBody>
                    <a:bodyPr/>
                    <a:lstStyle/>
                    <a:p>
                      <a:pPr marL="0" algn="l" rtl="0" eaLnBrk="1" latinLnBrk="0" hangingPunct="1"/>
                      <a:r>
                        <a:rPr kumimoji="0" lang="en-US" kern="1200" dirty="0" smtClean="0">
                          <a:solidFill>
                            <a:srgbClr val="0070C0"/>
                          </a:solidFill>
                        </a:rPr>
                        <a:t>2009</a:t>
                      </a:r>
                      <a:endParaRPr kumimoji="0" lang="en-US" kern="1200" dirty="0">
                        <a:solidFill>
                          <a:srgbClr val="0070C0"/>
                        </a:solidFill>
                        <a:latin typeface="+mn-lt"/>
                        <a:ea typeface="+mn-ea"/>
                        <a:cs typeface="+mn-cs"/>
                      </a:endParaRPr>
                    </a:p>
                  </a:txBody>
                  <a:tcPr/>
                </a:tc>
              </a:tr>
              <a:tr h="328246">
                <a:tc>
                  <a:txBody>
                    <a:bodyPr/>
                    <a:lstStyle/>
                    <a:p>
                      <a:r>
                        <a:rPr kumimoji="0" lang="en-US" kern="1200" dirty="0" smtClean="0">
                          <a:solidFill>
                            <a:srgbClr val="0070C0"/>
                          </a:solidFill>
                        </a:rPr>
                        <a:t>r11</a:t>
                      </a:r>
                      <a:endParaRPr kumimoji="0" lang="en-US" kern="1200" dirty="0">
                        <a:solidFill>
                          <a:srgbClr val="0070C0"/>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kern="1200" dirty="0" smtClean="0">
                          <a:solidFill>
                            <a:srgbClr val="0070C0"/>
                          </a:solidFill>
                        </a:rPr>
                        <a:t>Dong Xin </a:t>
                      </a:r>
                      <a:endParaRPr kumimoji="0" lang="en-US" kern="1200" dirty="0" smtClean="0">
                        <a:solidFill>
                          <a:srgbClr val="0070C0"/>
                        </a:solidFill>
                        <a:latin typeface="+mn-lt"/>
                        <a:ea typeface="+mn-ea"/>
                        <a:cs typeface="+mn-cs"/>
                      </a:endParaRPr>
                    </a:p>
                  </a:txBody>
                  <a:tcPr/>
                </a:tc>
                <a:tc>
                  <a:txBody>
                    <a:bodyPr/>
                    <a:lstStyle/>
                    <a:p>
                      <a:r>
                        <a:rPr kumimoji="0" lang="en-US" kern="1200" dirty="0" smtClean="0">
                          <a:solidFill>
                            <a:srgbClr val="0070C0"/>
                          </a:solidFill>
                        </a:rPr>
                        <a:t>Microsoft Research</a:t>
                      </a:r>
                      <a:endParaRPr kumimoji="0" lang="en-US" kern="1200" dirty="0">
                        <a:solidFill>
                          <a:srgbClr val="0070C0"/>
                        </a:solidFill>
                        <a:latin typeface="+mn-lt"/>
                        <a:ea typeface="+mn-ea"/>
                        <a:cs typeface="+mn-cs"/>
                      </a:endParaRPr>
                    </a:p>
                  </a:txBody>
                  <a:tcPr/>
                </a:tc>
                <a:tc>
                  <a:txBody>
                    <a:bodyPr/>
                    <a:lstStyle/>
                    <a:p>
                      <a:pPr marL="0" algn="l" rtl="0" eaLnBrk="1" latinLnBrk="0" hangingPunct="1"/>
                      <a:r>
                        <a:rPr kumimoji="0" lang="en-US" kern="1200" dirty="0" err="1" smtClean="0">
                          <a:solidFill>
                            <a:srgbClr val="0070C0"/>
                          </a:solidFill>
                        </a:rPr>
                        <a:t>Chaudhuri</a:t>
                      </a:r>
                      <a:r>
                        <a:rPr kumimoji="0" lang="en-US" kern="1200" dirty="0" smtClean="0">
                          <a:solidFill>
                            <a:srgbClr val="0070C0"/>
                          </a:solidFill>
                        </a:rPr>
                        <a:t>, </a:t>
                      </a:r>
                      <a:r>
                        <a:rPr kumimoji="0" lang="en-US" kern="1200" dirty="0" err="1" smtClean="0">
                          <a:solidFill>
                            <a:srgbClr val="0070C0"/>
                          </a:solidFill>
                        </a:rPr>
                        <a:t>Ganti</a:t>
                      </a:r>
                      <a:endParaRPr kumimoji="0" lang="en-US" kern="1200" dirty="0">
                        <a:solidFill>
                          <a:srgbClr val="0070C0"/>
                        </a:solidFill>
                        <a:latin typeface="+mn-lt"/>
                        <a:ea typeface="+mn-ea"/>
                        <a:cs typeface="+mn-cs"/>
                      </a:endParaRPr>
                    </a:p>
                  </a:txBody>
                  <a:tcPr/>
                </a:tc>
                <a:tc>
                  <a:txBody>
                    <a:bodyPr/>
                    <a:lstStyle/>
                    <a:p>
                      <a:pPr marL="0" algn="l" rtl="0" eaLnBrk="1" latinLnBrk="0" hangingPunct="1"/>
                      <a:r>
                        <a:rPr kumimoji="0" lang="en-US" kern="1200" dirty="0" smtClean="0">
                          <a:solidFill>
                            <a:srgbClr val="0070C0"/>
                          </a:solidFill>
                        </a:rPr>
                        <a:t>2009</a:t>
                      </a:r>
                      <a:endParaRPr kumimoji="0" lang="en-US" kern="1200" dirty="0">
                        <a:solidFill>
                          <a:srgbClr val="0070C0"/>
                        </a:solidFill>
                        <a:latin typeface="+mn-lt"/>
                        <a:ea typeface="+mn-ea"/>
                        <a:cs typeface="+mn-cs"/>
                      </a:endParaRPr>
                    </a:p>
                  </a:txBody>
                  <a:tcPr/>
                </a:tc>
              </a:tr>
              <a:tr h="328246">
                <a:tc>
                  <a:txBody>
                    <a:bodyPr/>
                    <a:lstStyle/>
                    <a:p>
                      <a:r>
                        <a:rPr kumimoji="0" lang="en-US" kern="1200" dirty="0" smtClean="0">
                          <a:solidFill>
                            <a:srgbClr val="0070C0"/>
                          </a:solidFill>
                        </a:rPr>
                        <a:t>r12</a:t>
                      </a:r>
                      <a:endParaRPr kumimoji="0" lang="en-US" kern="1200" dirty="0">
                        <a:solidFill>
                          <a:srgbClr val="0070C0"/>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kern="1200" dirty="0" smtClean="0">
                          <a:solidFill>
                            <a:srgbClr val="0070C0"/>
                          </a:solidFill>
                        </a:rPr>
                        <a:t>Dong Xin </a:t>
                      </a:r>
                      <a:endParaRPr kumimoji="0" lang="en-US" kern="1200" dirty="0" smtClean="0">
                        <a:solidFill>
                          <a:srgbClr val="0070C0"/>
                        </a:solidFill>
                        <a:latin typeface="+mn-lt"/>
                        <a:ea typeface="+mn-ea"/>
                        <a:cs typeface="+mn-cs"/>
                      </a:endParaRPr>
                    </a:p>
                  </a:txBody>
                  <a:tcPr/>
                </a:tc>
                <a:tc>
                  <a:txBody>
                    <a:bodyPr/>
                    <a:lstStyle/>
                    <a:p>
                      <a:r>
                        <a:rPr kumimoji="0" lang="en-US" kern="1200" dirty="0" smtClean="0">
                          <a:solidFill>
                            <a:srgbClr val="0070C0"/>
                          </a:solidFill>
                        </a:rPr>
                        <a:t>Microsoft Research</a:t>
                      </a:r>
                      <a:endParaRPr kumimoji="0" lang="en-US" kern="1200" dirty="0">
                        <a:solidFill>
                          <a:srgbClr val="0070C0"/>
                        </a:solidFill>
                        <a:latin typeface="+mn-lt"/>
                        <a:ea typeface="+mn-ea"/>
                        <a:cs typeface="+mn-cs"/>
                      </a:endParaRPr>
                    </a:p>
                  </a:txBody>
                  <a:tcPr/>
                </a:tc>
                <a:tc>
                  <a:txBody>
                    <a:bodyPr/>
                    <a:lstStyle/>
                    <a:p>
                      <a:r>
                        <a:rPr lang="en-US" dirty="0" smtClean="0">
                          <a:solidFill>
                            <a:srgbClr val="0070C0"/>
                          </a:solidFill>
                        </a:rPr>
                        <a:t>He</a:t>
                      </a:r>
                      <a:endParaRPr lang="en-US" dirty="0">
                        <a:solidFill>
                          <a:srgbClr val="0070C0"/>
                        </a:solidFill>
                      </a:endParaRPr>
                    </a:p>
                  </a:txBody>
                  <a:tcPr/>
                </a:tc>
                <a:tc>
                  <a:txBody>
                    <a:bodyPr/>
                    <a:lstStyle/>
                    <a:p>
                      <a:r>
                        <a:rPr lang="en-US" dirty="0" smtClean="0">
                          <a:solidFill>
                            <a:srgbClr val="0070C0"/>
                          </a:solidFill>
                        </a:rPr>
                        <a:t>2011</a:t>
                      </a:r>
                      <a:endParaRPr lang="en-US" dirty="0">
                        <a:solidFill>
                          <a:srgbClr val="0070C0"/>
                        </a:solidFill>
                      </a:endParaRPr>
                    </a:p>
                  </a:txBody>
                  <a:tcPr/>
                </a:tc>
              </a:tr>
            </a:tbl>
          </a:graphicData>
        </a:graphic>
      </p:graphicFrame>
      <p:sp>
        <p:nvSpPr>
          <p:cNvPr id="10" name="Rounded Rectangle 9"/>
          <p:cNvSpPr/>
          <p:nvPr/>
        </p:nvSpPr>
        <p:spPr>
          <a:xfrm>
            <a:off x="914400" y="1828800"/>
            <a:ext cx="7239000" cy="304800"/>
          </a:xfrm>
          <a:prstGeom prst="roundRect">
            <a:avLst/>
          </a:prstGeom>
          <a:noFill/>
          <a:ln w="38100">
            <a:solidFill>
              <a:srgbClr val="FF993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914400" y="2209800"/>
            <a:ext cx="7239000" cy="1752600"/>
          </a:xfrm>
          <a:prstGeom prst="roundRect">
            <a:avLst/>
          </a:prstGeom>
          <a:noFill/>
          <a:ln w="38100">
            <a:solidFill>
              <a:srgbClr val="FF993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914400" y="4038600"/>
            <a:ext cx="7239000" cy="2057400"/>
          </a:xfrm>
          <a:prstGeom prst="roundRect">
            <a:avLst/>
          </a:prstGeom>
          <a:noFill/>
          <a:ln w="38100">
            <a:solidFill>
              <a:srgbClr val="FF993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1371600" y="2895600"/>
            <a:ext cx="74676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atin typeface="Corbel" pitchFamily="34" charset="0"/>
                <a:sym typeface="Wingdings" pitchFamily="2" charset="2"/>
              </a:rPr>
              <a:t> Correctly cluster all records</a:t>
            </a:r>
            <a:endParaRPr lang="en-US" sz="2800" b="1" dirty="0">
              <a:latin typeface="Corbe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Outline</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normAutofit/>
          </a:bodyPr>
          <a:lstStyle/>
          <a:p>
            <a:r>
              <a:rPr lang="en-US" sz="3200" dirty="0" smtClean="0">
                <a:solidFill>
                  <a:schemeClr val="bg1">
                    <a:lumMod val="75000"/>
                  </a:schemeClr>
                </a:solidFill>
                <a:latin typeface="Corbel" pitchFamily="34" charset="0"/>
              </a:rPr>
              <a:t>Motivation &amp; intuitions </a:t>
            </a:r>
          </a:p>
          <a:p>
            <a:r>
              <a:rPr lang="en-US" sz="3200" dirty="0" smtClean="0">
                <a:solidFill>
                  <a:schemeClr val="bg1">
                    <a:lumMod val="75000"/>
                  </a:schemeClr>
                </a:solidFill>
                <a:latin typeface="Corbel" pitchFamily="34" charset="0"/>
              </a:rPr>
              <a:t>Problem statement</a:t>
            </a:r>
          </a:p>
          <a:p>
            <a:r>
              <a:rPr lang="en-US" sz="3200" dirty="0" smtClean="0">
                <a:solidFill>
                  <a:schemeClr val="bg1">
                    <a:lumMod val="75000"/>
                  </a:schemeClr>
                </a:solidFill>
                <a:latin typeface="Corbel" pitchFamily="34" charset="0"/>
              </a:rPr>
              <a:t>Solution </a:t>
            </a:r>
          </a:p>
          <a:p>
            <a:pPr lvl="1"/>
            <a:r>
              <a:rPr lang="en-US" sz="3200" dirty="0" smtClean="0">
                <a:solidFill>
                  <a:schemeClr val="bg1">
                    <a:lumMod val="75000"/>
                  </a:schemeClr>
                </a:solidFill>
                <a:latin typeface="Corbel" pitchFamily="34" charset="0"/>
              </a:rPr>
              <a:t>Decay</a:t>
            </a:r>
          </a:p>
          <a:p>
            <a:pPr lvl="1"/>
            <a:r>
              <a:rPr lang="en-US" sz="3200" dirty="0" smtClean="0">
                <a:solidFill>
                  <a:schemeClr val="bg1">
                    <a:lumMod val="75000"/>
                  </a:schemeClr>
                </a:solidFill>
                <a:latin typeface="Corbel" pitchFamily="34" charset="0"/>
              </a:rPr>
              <a:t>Temporal clustering</a:t>
            </a:r>
          </a:p>
          <a:p>
            <a:r>
              <a:rPr lang="en-US" sz="3200" dirty="0" smtClean="0">
                <a:latin typeface="Corbel" pitchFamily="34" charset="0"/>
              </a:rPr>
              <a:t>Experimental evaluation</a:t>
            </a:r>
          </a:p>
          <a:p>
            <a:r>
              <a:rPr lang="en-US" sz="3200" dirty="0" smtClean="0">
                <a:latin typeface="Corbel" pitchFamily="34" charset="0"/>
              </a:rPr>
              <a:t>Conclusions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Experiment Setting </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normAutofit lnSpcReduction="10000"/>
          </a:bodyPr>
          <a:lstStyle/>
          <a:p>
            <a:pPr marL="274320" lvl="1" indent="-274320">
              <a:spcBef>
                <a:spcPts val="580"/>
              </a:spcBef>
              <a:buClr>
                <a:schemeClr val="accent1"/>
              </a:buClr>
            </a:pPr>
            <a:r>
              <a:rPr lang="en-US" sz="3600" dirty="0" smtClean="0">
                <a:latin typeface="Corbel" pitchFamily="34" charset="0"/>
              </a:rPr>
              <a:t>Implementation</a:t>
            </a:r>
          </a:p>
          <a:p>
            <a:pPr marL="548640" lvl="2" indent="-274320">
              <a:spcBef>
                <a:spcPts val="580"/>
              </a:spcBef>
              <a:buClr>
                <a:schemeClr val="accent1"/>
              </a:buClr>
            </a:pPr>
            <a:r>
              <a:rPr lang="en-US" sz="3200" dirty="0" smtClean="0">
                <a:latin typeface="Corbel" pitchFamily="34" charset="0"/>
              </a:rPr>
              <a:t>Baseline: PARTITION, CENTER, MERGE</a:t>
            </a:r>
          </a:p>
          <a:p>
            <a:pPr marL="548640" lvl="2" indent="-274320">
              <a:spcBef>
                <a:spcPts val="580"/>
              </a:spcBef>
              <a:buClr>
                <a:schemeClr val="accent1"/>
              </a:buClr>
            </a:pPr>
            <a:r>
              <a:rPr lang="en-US" sz="3200" dirty="0" smtClean="0">
                <a:latin typeface="Corbel" pitchFamily="34" charset="0"/>
              </a:rPr>
              <a:t>Our approaches: EARLY, LATE, ADJUST</a:t>
            </a:r>
          </a:p>
          <a:p>
            <a:pPr marL="274320" lvl="1" indent="-274320">
              <a:spcBef>
                <a:spcPts val="580"/>
              </a:spcBef>
              <a:buClr>
                <a:schemeClr val="accent1"/>
              </a:buClr>
            </a:pPr>
            <a:r>
              <a:rPr lang="en-US" sz="3600" dirty="0" smtClean="0">
                <a:latin typeface="Corbel" pitchFamily="34" charset="0"/>
              </a:rPr>
              <a:t>Comparison: Precision/Recall/F-measure </a:t>
            </a:r>
          </a:p>
          <a:p>
            <a:pPr marL="548640" lvl="2" indent="-274320">
              <a:spcBef>
                <a:spcPts val="580"/>
              </a:spcBef>
              <a:buClr>
                <a:schemeClr val="accent1"/>
              </a:buClr>
            </a:pPr>
            <a:r>
              <a:rPr lang="en-US" sz="3200" dirty="0" smtClean="0">
                <a:latin typeface="Corbel" pitchFamily="34" charset="0"/>
              </a:rPr>
              <a:t>Precision = |TP|/(|TP|+|FP|)</a:t>
            </a:r>
          </a:p>
          <a:p>
            <a:pPr marL="548640" lvl="2" indent="-274320">
              <a:spcBef>
                <a:spcPts val="580"/>
              </a:spcBef>
              <a:buClr>
                <a:schemeClr val="accent1"/>
              </a:buClr>
            </a:pPr>
            <a:r>
              <a:rPr lang="en-US" sz="3200" dirty="0" smtClean="0">
                <a:latin typeface="Corbel" pitchFamily="34" charset="0"/>
              </a:rPr>
              <a:t>Recall =|TP|/(|TP|+|FN|)</a:t>
            </a:r>
          </a:p>
          <a:p>
            <a:pPr marL="548640" lvl="2" indent="-274320">
              <a:spcBef>
                <a:spcPts val="580"/>
              </a:spcBef>
              <a:buClr>
                <a:schemeClr val="accent1"/>
              </a:buClr>
            </a:pPr>
            <a:r>
              <a:rPr lang="en-US" sz="3200" dirty="0" smtClean="0">
                <a:latin typeface="Corbel" pitchFamily="34" charset="0"/>
              </a:rPr>
              <a:t>F-measure = 2PR/(P+R)</a:t>
            </a:r>
          </a:p>
          <a:p>
            <a:endParaRPr lang="en-US" dirty="0" smtClean="0">
              <a:latin typeface="Corbel" pitchFamily="34" charset="0"/>
            </a:endParaRPr>
          </a:p>
          <a:p>
            <a:endParaRPr lang="en-US" dirty="0">
              <a:latin typeface="Corbe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143000"/>
          </a:xfrm>
        </p:spPr>
        <p:txBody>
          <a:bodyPr/>
          <a:lstStyle/>
          <a:p>
            <a:r>
              <a:rPr lang="en-US" dirty="0" smtClean="0">
                <a:effectLst>
                  <a:outerShdw blurRad="38100" dist="38100" dir="2700000" algn="tl">
                    <a:srgbClr val="000000">
                      <a:alpha val="43137"/>
                    </a:srgbClr>
                  </a:outerShdw>
                </a:effectLst>
                <a:latin typeface="Corbel" pitchFamily="34" charset="0"/>
              </a:rPr>
              <a:t>Accuracy on Patent Data </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a:xfrm>
            <a:off x="685800" y="1143000"/>
            <a:ext cx="8001000" cy="4572000"/>
          </a:xfrm>
        </p:spPr>
        <p:txBody>
          <a:bodyPr>
            <a:normAutofit/>
          </a:bodyPr>
          <a:lstStyle/>
          <a:p>
            <a:r>
              <a:rPr lang="en-US" sz="2800" dirty="0" smtClean="0">
                <a:latin typeface="Corbel" pitchFamily="34" charset="0"/>
              </a:rPr>
              <a:t>Data set: a benchmark of European patent data set</a:t>
            </a:r>
          </a:p>
          <a:p>
            <a:pPr lvl="1"/>
            <a:r>
              <a:rPr lang="en-US" sz="2600" dirty="0" smtClean="0">
                <a:latin typeface="Corbel" pitchFamily="34" charset="0"/>
              </a:rPr>
              <a:t>1871 records, 359 entities, in 1978-2003</a:t>
            </a:r>
          </a:p>
          <a:p>
            <a:pPr lvl="1"/>
            <a:r>
              <a:rPr lang="en-US" sz="2600" dirty="0" smtClean="0">
                <a:latin typeface="Corbel" pitchFamily="34" charset="0"/>
              </a:rPr>
              <a:t>Compare name &amp; affiliation </a:t>
            </a:r>
          </a:p>
          <a:p>
            <a:r>
              <a:rPr lang="en-US" sz="2800" dirty="0" smtClean="0">
                <a:latin typeface="Corbel" pitchFamily="34" charset="0"/>
              </a:rPr>
              <a:t>Golden standard: </a:t>
            </a:r>
            <a:r>
              <a:rPr lang="en-US" dirty="0" smtClean="0">
                <a:latin typeface="Corbel" pitchFamily="34" charset="0"/>
                <a:hlinkClick r:id="rId3"/>
              </a:rPr>
              <a:t>http://www.esf-ape-inv.eu/</a:t>
            </a:r>
            <a:endParaRPr lang="en-US" dirty="0" smtClean="0">
              <a:latin typeface="Corbel" pitchFamily="34" charset="0"/>
            </a:endParaRPr>
          </a:p>
          <a:p>
            <a:pPr lvl="1">
              <a:buNone/>
            </a:pPr>
            <a:endParaRPr lang="en-US" dirty="0" smtClean="0">
              <a:latin typeface="Corbel" pitchFamily="34" charset="0"/>
            </a:endParaRPr>
          </a:p>
          <a:p>
            <a:pPr lvl="1">
              <a:buNone/>
            </a:pPr>
            <a:endParaRPr lang="en-US" dirty="0" smtClean="0">
              <a:latin typeface="Corbel" pitchFamily="34" charset="0"/>
            </a:endParaRPr>
          </a:p>
          <a:p>
            <a:pPr>
              <a:buNone/>
            </a:pPr>
            <a:r>
              <a:rPr lang="en-US" dirty="0" smtClean="0">
                <a:latin typeface="Corbel" pitchFamily="34" charset="0"/>
              </a:rPr>
              <a:t>  </a:t>
            </a:r>
          </a:p>
          <a:p>
            <a:pPr lvl="1"/>
            <a:endParaRPr lang="en-US" dirty="0">
              <a:latin typeface="Corbel" pitchFamily="34" charset="0"/>
            </a:endParaRPr>
          </a:p>
        </p:txBody>
      </p:sp>
      <p:graphicFrame>
        <p:nvGraphicFramePr>
          <p:cNvPr id="6" name="Chart 5"/>
          <p:cNvGraphicFramePr/>
          <p:nvPr/>
        </p:nvGraphicFramePr>
        <p:xfrm>
          <a:off x="3810000" y="3124200"/>
          <a:ext cx="4648200" cy="3505200"/>
        </p:xfrm>
        <a:graphic>
          <a:graphicData uri="http://schemas.openxmlformats.org/drawingml/2006/chart">
            <c:chart xmlns:c="http://schemas.openxmlformats.org/drawingml/2006/chart" xmlns:r="http://schemas.openxmlformats.org/officeDocument/2006/relationships" r:id="rId4"/>
          </a:graphicData>
        </a:graphic>
      </p:graphicFrame>
      <p:sp>
        <p:nvSpPr>
          <p:cNvPr id="16" name="Line Callout 2 (Border and Accent Bar) 15"/>
          <p:cNvSpPr/>
          <p:nvPr/>
        </p:nvSpPr>
        <p:spPr>
          <a:xfrm>
            <a:off x="533400" y="3352800"/>
            <a:ext cx="2743200" cy="1295400"/>
          </a:xfrm>
          <a:prstGeom prst="accentBorderCallout2">
            <a:avLst>
              <a:gd name="adj1" fmla="val 4957"/>
              <a:gd name="adj2" fmla="val 106035"/>
              <a:gd name="adj3" fmla="val 4957"/>
              <a:gd name="adj4" fmla="val 116666"/>
              <a:gd name="adj5" fmla="val 57327"/>
              <a:gd name="adj6" fmla="val 171149"/>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latin typeface="Corbel" pitchFamily="34" charset="0"/>
              </a:rPr>
              <a:t>Adjust improves over baseline by 11-22%</a:t>
            </a:r>
            <a:endParaRPr lang="en-US" sz="2400" b="1" dirty="0">
              <a:latin typeface="Corbe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372600" cy="1143000"/>
          </a:xfrm>
        </p:spPr>
        <p:txBody>
          <a:bodyPr>
            <a:normAutofit fontScale="90000"/>
          </a:bodyPr>
          <a:lstStyle/>
          <a:p>
            <a:r>
              <a:rPr lang="en-US" dirty="0" smtClean="0">
                <a:effectLst>
                  <a:outerShdw blurRad="38100" dist="38100" dir="2700000" algn="tl">
                    <a:srgbClr val="000000">
                      <a:alpha val="43137"/>
                    </a:srgbClr>
                  </a:outerShdw>
                </a:effectLst>
                <a:latin typeface="Corbel" pitchFamily="34" charset="0"/>
              </a:rPr>
              <a:t>Contribution of Decay and Temporal Clustering</a:t>
            </a:r>
            <a:endParaRPr lang="en-US" dirty="0">
              <a:effectLst>
                <a:outerShdw blurRad="38100" dist="38100" dir="2700000" algn="tl">
                  <a:srgbClr val="000000">
                    <a:alpha val="43137"/>
                  </a:srgbClr>
                </a:outerShdw>
              </a:effectLst>
              <a:latin typeface="Corbel" pitchFamily="34" charset="0"/>
            </a:endParaRPr>
          </a:p>
        </p:txBody>
      </p:sp>
      <p:graphicFrame>
        <p:nvGraphicFramePr>
          <p:cNvPr id="4" name="Chart 3"/>
          <p:cNvGraphicFramePr/>
          <p:nvPr/>
        </p:nvGraphicFramePr>
        <p:xfrm>
          <a:off x="4038600" y="2667000"/>
          <a:ext cx="5105400" cy="3733800"/>
        </p:xfrm>
        <a:graphic>
          <a:graphicData uri="http://schemas.openxmlformats.org/drawingml/2006/chart">
            <c:chart xmlns:c="http://schemas.openxmlformats.org/drawingml/2006/chart" xmlns:r="http://schemas.openxmlformats.org/officeDocument/2006/relationships" r:id="rId3"/>
          </a:graphicData>
        </a:graphic>
      </p:graphicFrame>
      <p:sp>
        <p:nvSpPr>
          <p:cNvPr id="9" name="Line Callout 2 (Border and Accent Bar) 8"/>
          <p:cNvSpPr/>
          <p:nvPr/>
        </p:nvSpPr>
        <p:spPr>
          <a:xfrm>
            <a:off x="381000" y="1295400"/>
            <a:ext cx="4572000" cy="990600"/>
          </a:xfrm>
          <a:prstGeom prst="accentBorderCallout2">
            <a:avLst>
              <a:gd name="adj1" fmla="val 4957"/>
              <a:gd name="adj2" fmla="val 106035"/>
              <a:gd name="adj3" fmla="val 4957"/>
              <a:gd name="adj4" fmla="val 116666"/>
              <a:gd name="adj5" fmla="val 232659"/>
              <a:gd name="adj6" fmla="val 167754"/>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latin typeface="Corbel" pitchFamily="34" charset="0"/>
              </a:rPr>
              <a:t>Applying decay in itself increases recall by sacrificing precision</a:t>
            </a:r>
            <a:endParaRPr lang="en-US" sz="2400" b="1" dirty="0">
              <a:latin typeface="Corbel" pitchFamily="34" charset="0"/>
            </a:endParaRPr>
          </a:p>
        </p:txBody>
      </p:sp>
      <p:sp>
        <p:nvSpPr>
          <p:cNvPr id="10" name="Line Callout 2 (Border and Accent Bar) 9"/>
          <p:cNvSpPr/>
          <p:nvPr/>
        </p:nvSpPr>
        <p:spPr>
          <a:xfrm>
            <a:off x="381000" y="2819400"/>
            <a:ext cx="3581400" cy="1828800"/>
          </a:xfrm>
          <a:prstGeom prst="accentBorderCallout2">
            <a:avLst>
              <a:gd name="adj1" fmla="val 4957"/>
              <a:gd name="adj2" fmla="val 106035"/>
              <a:gd name="adj3" fmla="val 4957"/>
              <a:gd name="adj4" fmla="val 116666"/>
              <a:gd name="adj5" fmla="val 97639"/>
              <a:gd name="adj6" fmla="val 222213"/>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latin typeface="Corbel" pitchFamily="34" charset="0"/>
              </a:rPr>
              <a:t>Temporal clustering increases recall moderately without reducing precision much</a:t>
            </a:r>
            <a:endParaRPr lang="en-US" sz="2400" b="1" dirty="0">
              <a:latin typeface="Corbel" pitchFamily="34" charset="0"/>
            </a:endParaRPr>
          </a:p>
        </p:txBody>
      </p:sp>
      <p:sp>
        <p:nvSpPr>
          <p:cNvPr id="6" name="Line Callout 2 (Border and Accent Bar) 5"/>
          <p:cNvSpPr/>
          <p:nvPr/>
        </p:nvSpPr>
        <p:spPr>
          <a:xfrm>
            <a:off x="381000" y="5029200"/>
            <a:ext cx="3581400" cy="1143000"/>
          </a:xfrm>
          <a:prstGeom prst="accentBorderCallout2">
            <a:avLst>
              <a:gd name="adj1" fmla="val 4957"/>
              <a:gd name="adj2" fmla="val 106035"/>
              <a:gd name="adj3" fmla="val 4957"/>
              <a:gd name="adj4" fmla="val 116666"/>
              <a:gd name="adj5" fmla="val -92221"/>
              <a:gd name="adj6" fmla="val 151600"/>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latin typeface="Corbel" pitchFamily="34" charset="0"/>
              </a:rPr>
              <a:t>Combining both obtains the best results</a:t>
            </a:r>
            <a:endParaRPr lang="en-US" sz="2400" b="1" dirty="0">
              <a:latin typeface="Corbe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448800" cy="1143000"/>
          </a:xfrm>
        </p:spPr>
        <p:txBody>
          <a:bodyPr>
            <a:normAutofit fontScale="90000"/>
          </a:bodyPr>
          <a:lstStyle/>
          <a:p>
            <a:r>
              <a:rPr lang="en-US" dirty="0" smtClean="0">
                <a:effectLst>
                  <a:outerShdw blurRad="38100" dist="38100" dir="2700000" algn="tl">
                    <a:srgbClr val="000000">
                      <a:alpha val="43137"/>
                    </a:srgbClr>
                  </a:outerShdw>
                </a:effectLst>
                <a:latin typeface="Corbel" pitchFamily="34" charset="0"/>
              </a:rPr>
              <a:t>Comparison of Temporal Clustering Algorithms</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a:xfrm>
            <a:off x="457200" y="1447800"/>
            <a:ext cx="8229600" cy="4572000"/>
          </a:xfrm>
        </p:spPr>
        <p:txBody>
          <a:bodyPr/>
          <a:lstStyle/>
          <a:p>
            <a:endParaRPr lang="en-US" dirty="0" smtClean="0"/>
          </a:p>
          <a:p>
            <a:endParaRPr lang="en-US" dirty="0"/>
          </a:p>
        </p:txBody>
      </p:sp>
      <p:graphicFrame>
        <p:nvGraphicFramePr>
          <p:cNvPr id="4" name="Chart 3"/>
          <p:cNvGraphicFramePr/>
          <p:nvPr/>
        </p:nvGraphicFramePr>
        <p:xfrm>
          <a:off x="3810000" y="2286000"/>
          <a:ext cx="48768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9" name="Line Callout 2 (Border and Accent Bar) 8"/>
          <p:cNvSpPr/>
          <p:nvPr/>
        </p:nvSpPr>
        <p:spPr>
          <a:xfrm>
            <a:off x="304800" y="2743200"/>
            <a:ext cx="2971800" cy="838200"/>
          </a:xfrm>
          <a:prstGeom prst="accentBorderCallout2">
            <a:avLst>
              <a:gd name="adj1" fmla="val 4957"/>
              <a:gd name="adj2" fmla="val 106035"/>
              <a:gd name="adj3" fmla="val 4957"/>
              <a:gd name="adj4" fmla="val 116666"/>
              <a:gd name="adj5" fmla="val 59007"/>
              <a:gd name="adj6" fmla="val 203511"/>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latin typeface="Corbel" pitchFamily="34" charset="0"/>
              </a:rPr>
              <a:t>Early has a lower precision</a:t>
            </a:r>
            <a:endParaRPr lang="en-US" sz="2400" b="1" dirty="0">
              <a:latin typeface="Corbel" pitchFamily="34" charset="0"/>
            </a:endParaRPr>
          </a:p>
        </p:txBody>
      </p:sp>
      <p:sp>
        <p:nvSpPr>
          <p:cNvPr id="10" name="Line Callout 2 (Border and Accent Bar) 9"/>
          <p:cNvSpPr/>
          <p:nvPr/>
        </p:nvSpPr>
        <p:spPr>
          <a:xfrm>
            <a:off x="304800" y="4876800"/>
            <a:ext cx="3124200" cy="838200"/>
          </a:xfrm>
          <a:prstGeom prst="accentBorderCallout2">
            <a:avLst>
              <a:gd name="adj1" fmla="val 4957"/>
              <a:gd name="adj2" fmla="val 106035"/>
              <a:gd name="adj3" fmla="val 4957"/>
              <a:gd name="adj4" fmla="val 116666"/>
              <a:gd name="adj5" fmla="val -20431"/>
              <a:gd name="adj6" fmla="val 248531"/>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latin typeface="Corbel" pitchFamily="34" charset="0"/>
              </a:rPr>
              <a:t>Late has a lower recall</a:t>
            </a:r>
            <a:endParaRPr lang="en-US" sz="2400" b="1" dirty="0">
              <a:latin typeface="Corbel" pitchFamily="34" charset="0"/>
            </a:endParaRPr>
          </a:p>
        </p:txBody>
      </p:sp>
      <p:sp>
        <p:nvSpPr>
          <p:cNvPr id="7" name="Line Callout 2 (Border and Accent Bar) 6"/>
          <p:cNvSpPr/>
          <p:nvPr/>
        </p:nvSpPr>
        <p:spPr>
          <a:xfrm>
            <a:off x="990600" y="1219200"/>
            <a:ext cx="3886200" cy="838200"/>
          </a:xfrm>
          <a:prstGeom prst="accentBorderCallout2">
            <a:avLst>
              <a:gd name="adj1" fmla="val 4957"/>
              <a:gd name="adj2" fmla="val 106035"/>
              <a:gd name="adj3" fmla="val 4957"/>
              <a:gd name="adj4" fmla="val 116666"/>
              <a:gd name="adj5" fmla="val 312419"/>
              <a:gd name="adj6" fmla="val 186691"/>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latin typeface="Corbel" pitchFamily="34" charset="0"/>
              </a:rPr>
              <a:t>Adjust improves over both</a:t>
            </a:r>
            <a:endParaRPr lang="en-US" sz="2400" b="1" dirty="0">
              <a:latin typeface="Corbe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1143000"/>
          </a:xfrm>
        </p:spPr>
        <p:txBody>
          <a:bodyPr>
            <a:normAutofit/>
          </a:bodyPr>
          <a:lstStyle/>
          <a:p>
            <a:r>
              <a:rPr lang="en-US" dirty="0" smtClean="0">
                <a:effectLst>
                  <a:outerShdw blurRad="38100" dist="38100" dir="2700000" algn="tl">
                    <a:srgbClr val="000000">
                      <a:alpha val="43137"/>
                    </a:srgbClr>
                  </a:outerShdw>
                </a:effectLst>
                <a:latin typeface="Corbel" pitchFamily="34" charset="0"/>
              </a:rPr>
              <a:t>Accuracy on DBLP Data – Xin Dong</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a:xfrm>
            <a:off x="838200" y="914400"/>
            <a:ext cx="7772400" cy="4572000"/>
          </a:xfrm>
        </p:spPr>
        <p:txBody>
          <a:bodyPr/>
          <a:lstStyle/>
          <a:p>
            <a:r>
              <a:rPr lang="en-US" sz="3200" dirty="0" smtClean="0">
                <a:latin typeface="Corbel" pitchFamily="34" charset="0"/>
              </a:rPr>
              <a:t>Data set: Xin Dong data set from DBLP</a:t>
            </a:r>
          </a:p>
          <a:p>
            <a:pPr lvl="1"/>
            <a:r>
              <a:rPr lang="en-US" sz="3000" dirty="0" smtClean="0">
                <a:latin typeface="Corbel" pitchFamily="34" charset="0"/>
              </a:rPr>
              <a:t>72 records,  8 entities, in 1991-2010</a:t>
            </a:r>
          </a:p>
          <a:p>
            <a:pPr lvl="1"/>
            <a:r>
              <a:rPr lang="en-US" sz="3000" dirty="0" smtClean="0">
                <a:latin typeface="Corbel" pitchFamily="34" charset="0"/>
              </a:rPr>
              <a:t>Compare name, affiliation, title &amp; co-authors</a:t>
            </a:r>
          </a:p>
          <a:p>
            <a:r>
              <a:rPr lang="en-US" sz="3200" dirty="0" smtClean="0">
                <a:latin typeface="Corbel" pitchFamily="34" charset="0"/>
              </a:rPr>
              <a:t>Golden standard: by manually checking </a:t>
            </a:r>
          </a:p>
          <a:p>
            <a:endParaRPr lang="en-US" dirty="0">
              <a:latin typeface="Corbel" pitchFamily="34" charset="0"/>
            </a:endParaRPr>
          </a:p>
        </p:txBody>
      </p:sp>
      <p:graphicFrame>
        <p:nvGraphicFramePr>
          <p:cNvPr id="4" name="Chart 3"/>
          <p:cNvGraphicFramePr/>
          <p:nvPr/>
        </p:nvGraphicFramePr>
        <p:xfrm>
          <a:off x="4114800" y="3352800"/>
          <a:ext cx="4419600"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6" name="Line Callout 2 (Border and Accent Bar) 5"/>
          <p:cNvSpPr/>
          <p:nvPr/>
        </p:nvSpPr>
        <p:spPr>
          <a:xfrm>
            <a:off x="381000" y="3886200"/>
            <a:ext cx="2895600" cy="1143000"/>
          </a:xfrm>
          <a:prstGeom prst="accentBorderCallout2">
            <a:avLst>
              <a:gd name="adj1" fmla="val 4957"/>
              <a:gd name="adj2" fmla="val 106035"/>
              <a:gd name="adj3" fmla="val 4957"/>
              <a:gd name="adj4" fmla="val 116666"/>
              <a:gd name="adj5" fmla="val 15948"/>
              <a:gd name="adj6" fmla="val 183792"/>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latin typeface="Corbel" pitchFamily="34" charset="0"/>
              </a:rPr>
              <a:t>Adjust improves over baseline by</a:t>
            </a:r>
          </a:p>
          <a:p>
            <a:r>
              <a:rPr lang="en-US" sz="2400" b="1" dirty="0" smtClean="0">
                <a:latin typeface="Corbel" pitchFamily="34" charset="0"/>
              </a:rPr>
              <a:t>37-43%</a:t>
            </a:r>
            <a:endParaRPr lang="en-US" sz="2400" b="1" dirty="0">
              <a:latin typeface="Corbe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Error We Fixed</a:t>
            </a:r>
            <a:endParaRPr lang="en-US" dirty="0">
              <a:effectLst>
                <a:outerShdw blurRad="38100" dist="38100" dir="2700000" algn="tl">
                  <a:srgbClr val="000000">
                    <a:alpha val="43137"/>
                  </a:srgbClr>
                </a:outerShdw>
              </a:effectLst>
              <a:latin typeface="Corbel" pitchFamily="34" charset="0"/>
            </a:endParaRPr>
          </a:p>
        </p:txBody>
      </p:sp>
      <p:pic>
        <p:nvPicPr>
          <p:cNvPr id="2050" name="Picture 2"/>
          <p:cNvPicPr>
            <a:picLocks noChangeAspect="1" noChangeArrowheads="1"/>
          </p:cNvPicPr>
          <p:nvPr/>
        </p:nvPicPr>
        <p:blipFill>
          <a:blip r:embed="rId3" cstate="print"/>
          <a:srcRect/>
          <a:stretch>
            <a:fillRect/>
          </a:stretch>
        </p:blipFill>
        <p:spPr bwMode="auto">
          <a:xfrm>
            <a:off x="252413" y="1776413"/>
            <a:ext cx="8639175" cy="4014787"/>
          </a:xfrm>
          <a:prstGeom prst="rect">
            <a:avLst/>
          </a:prstGeom>
          <a:noFill/>
          <a:ln w="9525">
            <a:noFill/>
            <a:miter lim="800000"/>
            <a:headEnd/>
            <a:tailEnd/>
          </a:ln>
        </p:spPr>
      </p:pic>
      <p:sp>
        <p:nvSpPr>
          <p:cNvPr id="5" name="Rounded Rectangle 4"/>
          <p:cNvSpPr/>
          <p:nvPr/>
        </p:nvSpPr>
        <p:spPr>
          <a:xfrm>
            <a:off x="228600" y="2590800"/>
            <a:ext cx="8686800" cy="9906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rot="5400000">
            <a:off x="2896394" y="4723606"/>
            <a:ext cx="228600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8" name="TextBox 7"/>
          <p:cNvSpPr txBox="1"/>
          <p:nvPr/>
        </p:nvSpPr>
        <p:spPr>
          <a:xfrm>
            <a:off x="838200" y="5943600"/>
            <a:ext cx="7772400" cy="830997"/>
          </a:xfrm>
          <a:prstGeom prst="rect">
            <a:avLst/>
          </a:prstGeom>
          <a:noFill/>
        </p:spPr>
        <p:txBody>
          <a:bodyPr wrap="square" rtlCol="0">
            <a:spAutoFit/>
          </a:bodyPr>
          <a:lstStyle/>
          <a:p>
            <a:r>
              <a:rPr lang="en-US" sz="2400" b="1" dirty="0" smtClean="0">
                <a:solidFill>
                  <a:srgbClr val="FF0000"/>
                </a:solidFill>
                <a:latin typeface="Corbel" pitchFamily="34" charset="0"/>
              </a:rPr>
              <a:t>Records with affiliation University of Nebraska–Lincoln</a:t>
            </a:r>
          </a:p>
          <a:p>
            <a:r>
              <a:rPr lang="en-US" sz="2400" b="1" dirty="0" smtClean="0">
                <a:solidFill>
                  <a:srgbClr val="FF0000"/>
                </a:solidFill>
                <a:latin typeface="Corbel" pitchFamily="34" charset="0"/>
              </a:rPr>
              <a:t> </a:t>
            </a:r>
            <a:endParaRPr lang="en-US" sz="2400" b="1" dirty="0">
              <a:solidFill>
                <a:srgbClr val="FF0000"/>
              </a:solidFill>
              <a:latin typeface="Corbe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We Only Made One Mistake</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lstStyle/>
          <a:p>
            <a:endParaRPr lang="en-US"/>
          </a:p>
        </p:txBody>
      </p:sp>
      <p:pic>
        <p:nvPicPr>
          <p:cNvPr id="1027" name="Picture 3"/>
          <p:cNvPicPr>
            <a:picLocks noChangeAspect="1" noChangeArrowheads="1"/>
          </p:cNvPicPr>
          <p:nvPr/>
        </p:nvPicPr>
        <p:blipFill>
          <a:blip r:embed="rId3" cstate="print"/>
          <a:srcRect/>
          <a:stretch>
            <a:fillRect/>
          </a:stretch>
        </p:blipFill>
        <p:spPr bwMode="auto">
          <a:xfrm>
            <a:off x="242888" y="1419224"/>
            <a:ext cx="8658225" cy="4676775"/>
          </a:xfrm>
          <a:prstGeom prst="rect">
            <a:avLst/>
          </a:prstGeom>
          <a:noFill/>
          <a:ln w="9525">
            <a:noFill/>
            <a:miter lim="800000"/>
            <a:headEnd/>
            <a:tailEnd/>
          </a:ln>
        </p:spPr>
      </p:pic>
      <p:sp>
        <p:nvSpPr>
          <p:cNvPr id="6" name="Rounded Rectangle 5"/>
          <p:cNvSpPr/>
          <p:nvPr/>
        </p:nvSpPr>
        <p:spPr>
          <a:xfrm>
            <a:off x="228600" y="4038600"/>
            <a:ext cx="8686800" cy="9906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066800" y="6172200"/>
            <a:ext cx="7315200" cy="461665"/>
          </a:xfrm>
          <a:prstGeom prst="rect">
            <a:avLst/>
          </a:prstGeom>
          <a:noFill/>
        </p:spPr>
        <p:txBody>
          <a:bodyPr wrap="square" rtlCol="0">
            <a:spAutoFit/>
          </a:bodyPr>
          <a:lstStyle/>
          <a:p>
            <a:r>
              <a:rPr lang="en-US" sz="2400" b="1" dirty="0" smtClean="0">
                <a:solidFill>
                  <a:srgbClr val="FF0000"/>
                </a:solidFill>
                <a:latin typeface="Corbel" pitchFamily="34" charset="0"/>
              </a:rPr>
              <a:t>Author’s affiliation on Journal papers are out of date </a:t>
            </a:r>
            <a:endParaRPr lang="en-US" sz="2400" b="1" dirty="0">
              <a:solidFill>
                <a:srgbClr val="FF0000"/>
              </a:solidFill>
              <a:latin typeface="Corbel" pitchFamily="34" charset="0"/>
            </a:endParaRPr>
          </a:p>
        </p:txBody>
      </p:sp>
      <p:cxnSp>
        <p:nvCxnSpPr>
          <p:cNvPr id="9" name="Straight Arrow Connector 8"/>
          <p:cNvCxnSpPr/>
          <p:nvPr/>
        </p:nvCxnSpPr>
        <p:spPr>
          <a:xfrm rot="5400000">
            <a:off x="3429000" y="5638800"/>
            <a:ext cx="121920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Real-life Stories from Luna (I)</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lstStyle/>
          <a:p>
            <a:endParaRPr lang="en-US"/>
          </a:p>
        </p:txBody>
      </p:sp>
      <p:pic>
        <p:nvPicPr>
          <p:cNvPr id="4" name="Picture 2"/>
          <p:cNvPicPr>
            <a:picLocks noChangeAspect="1" noChangeArrowheads="1"/>
          </p:cNvPicPr>
          <p:nvPr/>
        </p:nvPicPr>
        <p:blipFill>
          <a:blip r:embed="rId3" cstate="print"/>
          <a:srcRect/>
          <a:stretch>
            <a:fillRect/>
          </a:stretch>
        </p:blipFill>
        <p:spPr bwMode="auto">
          <a:xfrm>
            <a:off x="228600" y="1409700"/>
            <a:ext cx="8667750" cy="5295900"/>
          </a:xfrm>
          <a:prstGeom prst="rect">
            <a:avLst/>
          </a:prstGeom>
          <a:noFill/>
          <a:ln w="9525">
            <a:noFill/>
            <a:miter lim="800000"/>
            <a:headEnd/>
            <a:tailEnd/>
          </a:ln>
        </p:spPr>
      </p:pic>
      <p:sp>
        <p:nvSpPr>
          <p:cNvPr id="5" name="Rounded Rectangle 4"/>
          <p:cNvSpPr/>
          <p:nvPr/>
        </p:nvSpPr>
        <p:spPr>
          <a:xfrm>
            <a:off x="152400" y="4076700"/>
            <a:ext cx="8763000" cy="83820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Accuracy on DBLP Data (Wei Wang) </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lstStyle/>
          <a:p>
            <a:r>
              <a:rPr lang="en-US" sz="2800" dirty="0" smtClean="0">
                <a:latin typeface="Corbel" pitchFamily="34" charset="0"/>
              </a:rPr>
              <a:t>Data set: Wei Wang data set from DBLP</a:t>
            </a:r>
          </a:p>
          <a:p>
            <a:pPr lvl="1"/>
            <a:r>
              <a:rPr lang="en-US" sz="2600" dirty="0" smtClean="0">
                <a:latin typeface="Corbel" pitchFamily="34" charset="0"/>
              </a:rPr>
              <a:t>738 records, 18 entities + potpourri, in 1992-2011</a:t>
            </a:r>
          </a:p>
          <a:p>
            <a:pPr lvl="1"/>
            <a:r>
              <a:rPr lang="en-US" sz="2600" dirty="0" smtClean="0">
                <a:latin typeface="Corbel" pitchFamily="34" charset="0"/>
              </a:rPr>
              <a:t>Compare name, affiliation &amp; co-authors</a:t>
            </a:r>
          </a:p>
          <a:p>
            <a:r>
              <a:rPr lang="en-US" sz="2800" dirty="0" smtClean="0">
                <a:latin typeface="Corbel" pitchFamily="34" charset="0"/>
              </a:rPr>
              <a:t>Golden standard: from DBLP + manually checking</a:t>
            </a:r>
          </a:p>
          <a:p>
            <a:endParaRPr lang="en-US" dirty="0">
              <a:latin typeface="Corbel" pitchFamily="34" charset="0"/>
            </a:endParaRPr>
          </a:p>
        </p:txBody>
      </p:sp>
      <p:graphicFrame>
        <p:nvGraphicFramePr>
          <p:cNvPr id="6" name="Chart 5"/>
          <p:cNvGraphicFramePr/>
          <p:nvPr/>
        </p:nvGraphicFramePr>
        <p:xfrm>
          <a:off x="4343400" y="3352800"/>
          <a:ext cx="4343400" cy="3276600"/>
        </p:xfrm>
        <a:graphic>
          <a:graphicData uri="http://schemas.openxmlformats.org/drawingml/2006/chart">
            <c:chart xmlns:c="http://schemas.openxmlformats.org/drawingml/2006/chart" xmlns:r="http://schemas.openxmlformats.org/officeDocument/2006/relationships" r:id="rId3"/>
          </a:graphicData>
        </a:graphic>
      </p:graphicFrame>
      <p:sp>
        <p:nvSpPr>
          <p:cNvPr id="9" name="Line Callout 2 (Border and Accent Bar) 8"/>
          <p:cNvSpPr/>
          <p:nvPr/>
        </p:nvSpPr>
        <p:spPr>
          <a:xfrm>
            <a:off x="457200" y="3657600"/>
            <a:ext cx="2895600" cy="1143000"/>
          </a:xfrm>
          <a:prstGeom prst="accentBorderCallout2">
            <a:avLst>
              <a:gd name="adj1" fmla="val 4957"/>
              <a:gd name="adj2" fmla="val 106035"/>
              <a:gd name="adj3" fmla="val 4957"/>
              <a:gd name="adj4" fmla="val 116666"/>
              <a:gd name="adj5" fmla="val 29741"/>
              <a:gd name="adj6" fmla="val 184881"/>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latin typeface="Corbel" pitchFamily="34" charset="0"/>
              </a:rPr>
              <a:t>Adjust improves over baseline by</a:t>
            </a:r>
          </a:p>
          <a:p>
            <a:r>
              <a:rPr lang="en-US" sz="2400" b="1" dirty="0" smtClean="0">
                <a:latin typeface="Corbel" pitchFamily="34" charset="0"/>
              </a:rPr>
              <a:t>11-15%</a:t>
            </a:r>
            <a:endParaRPr lang="en-US" sz="2400" b="1" dirty="0">
              <a:latin typeface="Corbel" pitchFamily="34" charset="0"/>
            </a:endParaRPr>
          </a:p>
        </p:txBody>
      </p:sp>
      <p:sp>
        <p:nvSpPr>
          <p:cNvPr id="10" name="Line Callout 2 (Border and Accent Bar) 9"/>
          <p:cNvSpPr/>
          <p:nvPr/>
        </p:nvSpPr>
        <p:spPr>
          <a:xfrm>
            <a:off x="457200" y="4953000"/>
            <a:ext cx="2895600" cy="1143000"/>
          </a:xfrm>
          <a:prstGeom prst="accentBorderCallout2">
            <a:avLst>
              <a:gd name="adj1" fmla="val 4957"/>
              <a:gd name="adj2" fmla="val 106035"/>
              <a:gd name="adj3" fmla="val 4957"/>
              <a:gd name="adj4" fmla="val 116666"/>
              <a:gd name="adj5" fmla="val -86121"/>
              <a:gd name="adj6" fmla="val 230072"/>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latin typeface="Corbel" pitchFamily="34" charset="0"/>
              </a:rPr>
              <a:t>High precision (.98) and high recall (.97)</a:t>
            </a:r>
            <a:endParaRPr lang="en-US" sz="2400" b="1" dirty="0">
              <a:latin typeface="Corbel" pitchFamily="34" charset="0"/>
            </a:endParaRPr>
          </a:p>
        </p:txBody>
      </p:sp>
      <p:cxnSp>
        <p:nvCxnSpPr>
          <p:cNvPr id="12" name="Straight Connector 11"/>
          <p:cNvCxnSpPr/>
          <p:nvPr/>
        </p:nvCxnSpPr>
        <p:spPr>
          <a:xfrm flipV="1">
            <a:off x="3810000" y="4114800"/>
            <a:ext cx="4419600" cy="914400"/>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Mistakes We Made</a:t>
            </a:r>
            <a:endParaRPr lang="en-US" dirty="0">
              <a:effectLst>
                <a:outerShdw blurRad="38100" dist="38100" dir="2700000" algn="tl">
                  <a:srgbClr val="000000">
                    <a:alpha val="43137"/>
                  </a:srgbClr>
                </a:outerShdw>
              </a:effectLst>
              <a:latin typeface="Corbel" pitchFamily="34" charset="0"/>
            </a:endParaRPr>
          </a:p>
        </p:txBody>
      </p:sp>
      <p:pic>
        <p:nvPicPr>
          <p:cNvPr id="4" name="Picture 5"/>
          <p:cNvPicPr>
            <a:picLocks noChangeAspect="1" noChangeArrowheads="1"/>
          </p:cNvPicPr>
          <p:nvPr/>
        </p:nvPicPr>
        <p:blipFill>
          <a:blip r:embed="rId3" cstate="print"/>
          <a:srcRect/>
          <a:stretch>
            <a:fillRect/>
          </a:stretch>
        </p:blipFill>
        <p:spPr bwMode="auto">
          <a:xfrm>
            <a:off x="762000" y="1295400"/>
            <a:ext cx="7391400" cy="5181600"/>
          </a:xfrm>
          <a:prstGeom prst="rect">
            <a:avLst/>
          </a:prstGeom>
          <a:noFill/>
          <a:ln w="9525">
            <a:noFill/>
            <a:miter lim="800000"/>
            <a:headEnd/>
            <a:tailEnd/>
          </a:ln>
        </p:spPr>
      </p:pic>
      <p:cxnSp>
        <p:nvCxnSpPr>
          <p:cNvPr id="6" name="Elbow Connector 5"/>
          <p:cNvCxnSpPr/>
          <p:nvPr/>
        </p:nvCxnSpPr>
        <p:spPr>
          <a:xfrm>
            <a:off x="1143000" y="3124200"/>
            <a:ext cx="4419600" cy="1588"/>
          </a:xfrm>
          <a:prstGeom prst="bentConnector3">
            <a:avLst>
              <a:gd name="adj1" fmla="val 50000"/>
            </a:avLst>
          </a:prstGeom>
          <a:ln>
            <a:headEnd type="none" w="med" len="med"/>
            <a:tailEnd type="arrow" w="med" len="med"/>
          </a:ln>
        </p:spPr>
        <p:style>
          <a:lnRef idx="3">
            <a:schemeClr val="accent1"/>
          </a:lnRef>
          <a:fillRef idx="0">
            <a:schemeClr val="accent1"/>
          </a:fillRef>
          <a:effectRef idx="2">
            <a:schemeClr val="accent1"/>
          </a:effectRef>
          <a:fontRef idx="minor">
            <a:schemeClr val="tx1"/>
          </a:fontRef>
        </p:style>
      </p:cxnSp>
      <p:cxnSp>
        <p:nvCxnSpPr>
          <p:cNvPr id="8" name="Elbow Connector 7"/>
          <p:cNvCxnSpPr/>
          <p:nvPr/>
        </p:nvCxnSpPr>
        <p:spPr>
          <a:xfrm>
            <a:off x="1143000" y="6170612"/>
            <a:ext cx="4419600" cy="1588"/>
          </a:xfrm>
          <a:prstGeom prst="bentConnector3">
            <a:avLst>
              <a:gd name="adj1" fmla="val 50000"/>
            </a:avLst>
          </a:prstGeom>
          <a:ln>
            <a:headEnd type="none" w="med" len="med"/>
            <a:tailEnd type="arrow" w="med" len="med"/>
          </a:ln>
        </p:spPr>
        <p:style>
          <a:lnRef idx="3">
            <a:schemeClr val="accent1"/>
          </a:lnRef>
          <a:fillRef idx="0">
            <a:schemeClr val="accent1"/>
          </a:fillRef>
          <a:effectRef idx="2">
            <a:schemeClr val="accent1"/>
          </a:effectRef>
          <a:fontRef idx="minor">
            <a:schemeClr val="tx1"/>
          </a:fontRef>
        </p:style>
      </p:cxnSp>
      <p:sp>
        <p:nvSpPr>
          <p:cNvPr id="9" name="TextBox 8"/>
          <p:cNvSpPr txBox="1"/>
          <p:nvPr/>
        </p:nvSpPr>
        <p:spPr>
          <a:xfrm>
            <a:off x="5715000" y="2647890"/>
            <a:ext cx="2667000" cy="461665"/>
          </a:xfrm>
          <a:prstGeom prst="rect">
            <a:avLst/>
          </a:prstGeom>
          <a:noFill/>
        </p:spPr>
        <p:txBody>
          <a:bodyPr wrap="square" rtlCol="0">
            <a:spAutoFit/>
          </a:bodyPr>
          <a:lstStyle/>
          <a:p>
            <a:r>
              <a:rPr lang="en-US" sz="2400" b="1" dirty="0" smtClean="0">
                <a:solidFill>
                  <a:srgbClr val="FF0000"/>
                </a:solidFill>
                <a:latin typeface="Corbel" pitchFamily="34" charset="0"/>
              </a:rPr>
              <a:t>1 record @ 2006</a:t>
            </a:r>
            <a:endParaRPr lang="en-US" sz="2400" b="1" dirty="0">
              <a:solidFill>
                <a:srgbClr val="FF0000"/>
              </a:solidFill>
              <a:latin typeface="Corbel" pitchFamily="34" charset="0"/>
            </a:endParaRPr>
          </a:p>
        </p:txBody>
      </p:sp>
      <p:sp>
        <p:nvSpPr>
          <p:cNvPr id="10" name="TextBox 9"/>
          <p:cNvSpPr txBox="1"/>
          <p:nvPr/>
        </p:nvSpPr>
        <p:spPr>
          <a:xfrm>
            <a:off x="5638800" y="6076890"/>
            <a:ext cx="3505200" cy="461665"/>
          </a:xfrm>
          <a:prstGeom prst="rect">
            <a:avLst/>
          </a:prstGeom>
          <a:noFill/>
        </p:spPr>
        <p:txBody>
          <a:bodyPr wrap="square" rtlCol="0">
            <a:spAutoFit/>
          </a:bodyPr>
          <a:lstStyle/>
          <a:p>
            <a:r>
              <a:rPr lang="en-US" sz="2400" b="1" dirty="0" smtClean="0">
                <a:solidFill>
                  <a:srgbClr val="FF0000"/>
                </a:solidFill>
                <a:latin typeface="Corbel" pitchFamily="34" charset="0"/>
              </a:rPr>
              <a:t>72 records @ 2000-2011</a:t>
            </a:r>
            <a:endParaRPr lang="en-US" sz="2400" b="1" dirty="0">
              <a:solidFill>
                <a:srgbClr val="FF0000"/>
              </a:solidFill>
              <a:latin typeface="Corbe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3" cstate="print"/>
          <a:srcRect/>
          <a:stretch>
            <a:fillRect/>
          </a:stretch>
        </p:blipFill>
        <p:spPr bwMode="auto">
          <a:xfrm>
            <a:off x="276225" y="1428750"/>
            <a:ext cx="8715375" cy="5124450"/>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Mistakes We Made</a:t>
            </a:r>
            <a:endParaRPr lang="en-US" dirty="0">
              <a:effectLst>
                <a:outerShdw blurRad="38100" dist="38100" dir="2700000" algn="tl">
                  <a:srgbClr val="000000">
                    <a:alpha val="43137"/>
                  </a:srgbClr>
                </a:outerShdw>
              </a:effectLst>
              <a:latin typeface="Corbel" pitchFamily="34" charset="0"/>
            </a:endParaRPr>
          </a:p>
        </p:txBody>
      </p:sp>
      <p:cxnSp>
        <p:nvCxnSpPr>
          <p:cNvPr id="6" name="Elbow Connector 5"/>
          <p:cNvCxnSpPr/>
          <p:nvPr/>
        </p:nvCxnSpPr>
        <p:spPr>
          <a:xfrm>
            <a:off x="1447800" y="2514600"/>
            <a:ext cx="4419600" cy="1588"/>
          </a:xfrm>
          <a:prstGeom prst="bentConnector3">
            <a:avLst>
              <a:gd name="adj1" fmla="val 50000"/>
            </a:avLst>
          </a:prstGeom>
          <a:ln>
            <a:headEnd type="none" w="med" len="med"/>
            <a:tailEnd type="arrow" w="med" len="med"/>
          </a:ln>
        </p:spPr>
        <p:style>
          <a:lnRef idx="3">
            <a:schemeClr val="accent1"/>
          </a:lnRef>
          <a:fillRef idx="0">
            <a:schemeClr val="accent1"/>
          </a:fillRef>
          <a:effectRef idx="2">
            <a:schemeClr val="accent1"/>
          </a:effectRef>
          <a:fontRef idx="minor">
            <a:schemeClr val="tx1"/>
          </a:fontRef>
        </p:style>
      </p:cxnSp>
      <p:cxnSp>
        <p:nvCxnSpPr>
          <p:cNvPr id="8" name="Elbow Connector 7"/>
          <p:cNvCxnSpPr/>
          <p:nvPr/>
        </p:nvCxnSpPr>
        <p:spPr>
          <a:xfrm>
            <a:off x="1371600" y="6553200"/>
            <a:ext cx="4419600" cy="1588"/>
          </a:xfrm>
          <a:prstGeom prst="bentConnector3">
            <a:avLst>
              <a:gd name="adj1" fmla="val 50000"/>
            </a:avLst>
          </a:prstGeom>
          <a:ln>
            <a:headEnd type="none" w="med" len="med"/>
            <a:tailEnd type="arrow" w="med" len="med"/>
          </a:ln>
        </p:spPr>
        <p:style>
          <a:lnRef idx="3">
            <a:schemeClr val="accent1"/>
          </a:lnRef>
          <a:fillRef idx="0">
            <a:schemeClr val="accent1"/>
          </a:fillRef>
          <a:effectRef idx="2">
            <a:schemeClr val="accent1"/>
          </a:effectRef>
          <a:fontRef idx="minor">
            <a:schemeClr val="tx1"/>
          </a:fontRef>
        </p:style>
      </p:cxnSp>
      <p:sp>
        <p:nvSpPr>
          <p:cNvPr id="9" name="TextBox 8"/>
          <p:cNvSpPr txBox="1"/>
          <p:nvPr/>
        </p:nvSpPr>
        <p:spPr>
          <a:xfrm>
            <a:off x="5867400" y="2286000"/>
            <a:ext cx="2667000" cy="461665"/>
          </a:xfrm>
          <a:prstGeom prst="rect">
            <a:avLst/>
          </a:prstGeom>
          <a:noFill/>
        </p:spPr>
        <p:txBody>
          <a:bodyPr wrap="square" rtlCol="0">
            <a:spAutoFit/>
          </a:bodyPr>
          <a:lstStyle/>
          <a:p>
            <a:r>
              <a:rPr lang="en-US" sz="2400" b="1" dirty="0" smtClean="0">
                <a:solidFill>
                  <a:srgbClr val="FF0000"/>
                </a:solidFill>
                <a:latin typeface="Corbel" pitchFamily="34" charset="0"/>
              </a:rPr>
              <a:t>Purdue University</a:t>
            </a:r>
            <a:endParaRPr lang="en-US" sz="2400" b="1" dirty="0">
              <a:solidFill>
                <a:srgbClr val="FF0000"/>
              </a:solidFill>
              <a:latin typeface="Corbel" pitchFamily="34" charset="0"/>
            </a:endParaRPr>
          </a:p>
        </p:txBody>
      </p:sp>
      <p:sp>
        <p:nvSpPr>
          <p:cNvPr id="10" name="TextBox 9"/>
          <p:cNvSpPr txBox="1"/>
          <p:nvPr/>
        </p:nvSpPr>
        <p:spPr>
          <a:xfrm>
            <a:off x="5867400" y="6381690"/>
            <a:ext cx="3276600" cy="461665"/>
          </a:xfrm>
          <a:prstGeom prst="rect">
            <a:avLst/>
          </a:prstGeom>
          <a:noFill/>
        </p:spPr>
        <p:txBody>
          <a:bodyPr wrap="square" rtlCol="0">
            <a:spAutoFit/>
          </a:bodyPr>
          <a:lstStyle/>
          <a:p>
            <a:r>
              <a:rPr lang="en-US" sz="2400" b="1" dirty="0" smtClean="0">
                <a:solidFill>
                  <a:srgbClr val="FF0000"/>
                </a:solidFill>
                <a:latin typeface="Corbel" pitchFamily="34" charset="0"/>
              </a:rPr>
              <a:t>Concordia University</a:t>
            </a:r>
          </a:p>
        </p:txBody>
      </p:sp>
      <p:cxnSp>
        <p:nvCxnSpPr>
          <p:cNvPr id="11" name="Elbow Connector 10"/>
          <p:cNvCxnSpPr/>
          <p:nvPr/>
        </p:nvCxnSpPr>
        <p:spPr>
          <a:xfrm>
            <a:off x="1447800" y="3657600"/>
            <a:ext cx="4114800" cy="1588"/>
          </a:xfrm>
          <a:prstGeom prst="bentConnector3">
            <a:avLst>
              <a:gd name="adj1" fmla="val 50000"/>
            </a:avLst>
          </a:prstGeom>
          <a:ln>
            <a:headEnd type="none" w="med" len="med"/>
            <a:tailEnd type="arrow" w="med" len="med"/>
          </a:ln>
        </p:spPr>
        <p:style>
          <a:lnRef idx="3">
            <a:schemeClr val="accent1"/>
          </a:lnRef>
          <a:fillRef idx="0">
            <a:schemeClr val="accent1"/>
          </a:fillRef>
          <a:effectRef idx="2">
            <a:schemeClr val="accent1"/>
          </a:effectRef>
          <a:fontRef idx="minor">
            <a:schemeClr val="tx1"/>
          </a:fontRef>
        </p:style>
      </p:cxnSp>
      <p:sp>
        <p:nvSpPr>
          <p:cNvPr id="12" name="TextBox 11"/>
          <p:cNvSpPr txBox="1"/>
          <p:nvPr/>
        </p:nvSpPr>
        <p:spPr>
          <a:xfrm>
            <a:off x="5638800" y="3505200"/>
            <a:ext cx="4343400" cy="461665"/>
          </a:xfrm>
          <a:prstGeom prst="rect">
            <a:avLst/>
          </a:prstGeom>
          <a:noFill/>
        </p:spPr>
        <p:txBody>
          <a:bodyPr wrap="square" rtlCol="0">
            <a:spAutoFit/>
          </a:bodyPr>
          <a:lstStyle/>
          <a:p>
            <a:r>
              <a:rPr lang="en-US" sz="2400" b="1" dirty="0" smtClean="0">
                <a:solidFill>
                  <a:srgbClr val="FF0000"/>
                </a:solidFill>
                <a:latin typeface="Corbel" pitchFamily="34" charset="0"/>
              </a:rPr>
              <a:t>Univ. of Western Ontario</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686800" cy="1143000"/>
          </a:xfrm>
        </p:spPr>
        <p:txBody>
          <a:bodyPr>
            <a:normAutofit fontScale="90000"/>
          </a:bodyPr>
          <a:lstStyle/>
          <a:p>
            <a:r>
              <a:rPr lang="en-US" dirty="0" smtClean="0">
                <a:effectLst>
                  <a:outerShdw blurRad="38100" dist="38100" dir="2700000" algn="tl">
                    <a:srgbClr val="000000">
                      <a:alpha val="43137"/>
                    </a:srgbClr>
                  </a:outerShdw>
                </a:effectLst>
                <a:latin typeface="Corbel" pitchFamily="34" charset="0"/>
              </a:rPr>
              <a:t>Errors We Fixed … despite some mistakes</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a:xfrm>
            <a:off x="152400" y="1600200"/>
            <a:ext cx="8991600" cy="4572000"/>
          </a:xfrm>
        </p:spPr>
        <p:txBody>
          <a:bodyPr>
            <a:noAutofit/>
          </a:bodyPr>
          <a:lstStyle/>
          <a:p>
            <a:r>
              <a:rPr lang="en-US" sz="3200" dirty="0" smtClean="0">
                <a:solidFill>
                  <a:srgbClr val="C00000"/>
                </a:solidFill>
                <a:latin typeface="Corbel" pitchFamily="34" charset="0"/>
              </a:rPr>
              <a:t>546</a:t>
            </a:r>
            <a:r>
              <a:rPr lang="en-US" sz="3200" dirty="0" smtClean="0">
                <a:latin typeface="Corbel" pitchFamily="34" charset="0"/>
              </a:rPr>
              <a:t> records in potpourri</a:t>
            </a:r>
          </a:p>
          <a:p>
            <a:pPr lvl="1"/>
            <a:r>
              <a:rPr lang="en-US" sz="3000" dirty="0" smtClean="0">
                <a:latin typeface="Corbel" pitchFamily="34" charset="0"/>
              </a:rPr>
              <a:t>Correctly merged </a:t>
            </a:r>
            <a:r>
              <a:rPr lang="en-US" sz="3000" dirty="0" smtClean="0">
                <a:solidFill>
                  <a:srgbClr val="C00000"/>
                </a:solidFill>
                <a:latin typeface="Corbel" pitchFamily="34" charset="0"/>
              </a:rPr>
              <a:t>63</a:t>
            </a:r>
            <a:r>
              <a:rPr lang="en-US" sz="3000" dirty="0" smtClean="0">
                <a:latin typeface="Corbel" pitchFamily="34" charset="0"/>
              </a:rPr>
              <a:t> records to existing Wei Wang entries</a:t>
            </a:r>
          </a:p>
          <a:p>
            <a:pPr lvl="1"/>
            <a:r>
              <a:rPr lang="en-US" sz="3000" dirty="0" smtClean="0">
                <a:latin typeface="Corbel" pitchFamily="34" charset="0"/>
              </a:rPr>
              <a:t>Wrongly merged </a:t>
            </a:r>
            <a:r>
              <a:rPr lang="en-US" sz="3000" dirty="0" smtClean="0">
                <a:solidFill>
                  <a:srgbClr val="C00000"/>
                </a:solidFill>
                <a:latin typeface="Corbel" pitchFamily="34" charset="0"/>
              </a:rPr>
              <a:t>61</a:t>
            </a:r>
            <a:r>
              <a:rPr lang="en-US" sz="3000" dirty="0" smtClean="0">
                <a:latin typeface="Corbel" pitchFamily="34" charset="0"/>
              </a:rPr>
              <a:t> records</a:t>
            </a:r>
          </a:p>
          <a:p>
            <a:pPr lvl="2"/>
            <a:r>
              <a:rPr lang="en-US" sz="2800" dirty="0" smtClean="0">
                <a:solidFill>
                  <a:srgbClr val="C00000"/>
                </a:solidFill>
                <a:latin typeface="Corbel" pitchFamily="34" charset="0"/>
              </a:rPr>
              <a:t>26</a:t>
            </a:r>
            <a:r>
              <a:rPr lang="en-US" sz="2800" dirty="0" smtClean="0">
                <a:latin typeface="Corbel" pitchFamily="34" charset="0"/>
              </a:rPr>
              <a:t> records: due to missing department information </a:t>
            </a:r>
          </a:p>
          <a:p>
            <a:pPr lvl="2"/>
            <a:r>
              <a:rPr lang="en-US" sz="2800" dirty="0" smtClean="0">
                <a:solidFill>
                  <a:srgbClr val="C00000"/>
                </a:solidFill>
                <a:latin typeface="Corbel" pitchFamily="34" charset="0"/>
              </a:rPr>
              <a:t>35</a:t>
            </a:r>
            <a:r>
              <a:rPr lang="en-US" sz="2800" dirty="0" smtClean="0">
                <a:latin typeface="Corbel" pitchFamily="34" charset="0"/>
              </a:rPr>
              <a:t> records: due to high similarity of affiliation </a:t>
            </a:r>
          </a:p>
          <a:p>
            <a:pPr lvl="3"/>
            <a:r>
              <a:rPr lang="en-US" sz="2800" dirty="0" smtClean="0">
                <a:latin typeface="Corbel" pitchFamily="34" charset="0"/>
              </a:rPr>
              <a:t>E.g.,  Northwest University of Science &amp; Technology</a:t>
            </a:r>
          </a:p>
          <a:p>
            <a:pPr lvl="3">
              <a:buNone/>
            </a:pPr>
            <a:r>
              <a:rPr lang="en-US" sz="2800" dirty="0" smtClean="0">
                <a:latin typeface="Corbel" pitchFamily="34" charset="0"/>
              </a:rPr>
              <a:t>		 </a:t>
            </a:r>
            <a:r>
              <a:rPr lang="en-US" sz="2800" dirty="0" smtClean="0">
                <a:latin typeface="Corbel" pitchFamily="34" charset="0"/>
              </a:rPr>
              <a:t>Northeast </a:t>
            </a:r>
            <a:r>
              <a:rPr lang="en-US" sz="2800" dirty="0" smtClean="0">
                <a:latin typeface="Corbel" pitchFamily="34" charset="0"/>
              </a:rPr>
              <a:t>University of Science &amp; </a:t>
            </a:r>
            <a:r>
              <a:rPr lang="en-US" sz="2800" dirty="0" smtClean="0">
                <a:latin typeface="Corbel" pitchFamily="34" charset="0"/>
              </a:rPr>
              <a:t>Technology</a:t>
            </a:r>
          </a:p>
          <a:p>
            <a:pPr lvl="1"/>
            <a:r>
              <a:rPr lang="en-US" sz="3200" dirty="0" smtClean="0">
                <a:latin typeface="Corbel" pitchFamily="34" charset="0"/>
              </a:rPr>
              <a:t>Precision and recall of .94 w. consideration of these records</a:t>
            </a:r>
            <a:endParaRPr lang="en-US" sz="3200" dirty="0" smtClean="0">
              <a:latin typeface="Corbel" pitchFamily="34" charset="0"/>
            </a:endParaRPr>
          </a:p>
          <a:p>
            <a:pPr lvl="3">
              <a:buNone/>
            </a:pPr>
            <a:endParaRPr lang="en-US" sz="2800" dirty="0" smtClean="0">
              <a:latin typeface="Corbel" pitchFamily="34" charset="0"/>
            </a:endParaRPr>
          </a:p>
          <a:p>
            <a:pPr lvl="2">
              <a:buNone/>
            </a:pPr>
            <a:r>
              <a:rPr lang="en-US" dirty="0" smtClean="0">
                <a:latin typeface="Corbel" pitchFamily="34" charset="0"/>
              </a:rPr>
              <a:t>   </a:t>
            </a:r>
            <a:endParaRPr lang="en-US" dirty="0">
              <a:latin typeface="Corbel"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772400" cy="1143000"/>
          </a:xfrm>
        </p:spPr>
        <p:txBody>
          <a:bodyPr/>
          <a:lstStyle/>
          <a:p>
            <a:r>
              <a:rPr lang="en-US" dirty="0" smtClean="0">
                <a:effectLst>
                  <a:outerShdw blurRad="38100" dist="38100" dir="2700000" algn="tl">
                    <a:srgbClr val="000000">
                      <a:alpha val="43137"/>
                    </a:srgbClr>
                  </a:outerShdw>
                </a:effectLst>
                <a:latin typeface="Corbel" pitchFamily="34" charset="0"/>
              </a:rPr>
              <a:t>Related Work</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a:xfrm>
            <a:off x="152400" y="762000"/>
            <a:ext cx="9144000" cy="5105400"/>
          </a:xfrm>
        </p:spPr>
        <p:txBody>
          <a:bodyPr>
            <a:noAutofit/>
          </a:bodyPr>
          <a:lstStyle/>
          <a:p>
            <a:r>
              <a:rPr lang="en-US" sz="3200" b="1" dirty="0" smtClean="0">
                <a:latin typeface="Corbel" pitchFamily="34" charset="0"/>
              </a:rPr>
              <a:t>Record linkage techniques</a:t>
            </a:r>
          </a:p>
          <a:p>
            <a:pPr lvl="1"/>
            <a:r>
              <a:rPr lang="en-US" sz="3000" u="sng" dirty="0" smtClean="0">
                <a:latin typeface="Corbel" pitchFamily="34" charset="0"/>
              </a:rPr>
              <a:t>Record similarity computation</a:t>
            </a:r>
          </a:p>
          <a:p>
            <a:pPr lvl="2"/>
            <a:r>
              <a:rPr lang="en-US" sz="2600" dirty="0" smtClean="0">
                <a:latin typeface="Corbel" pitchFamily="34" charset="0"/>
              </a:rPr>
              <a:t>Classification [Fellegi,69], Distance [Dey,08], Rule [Hernandez,98]</a:t>
            </a:r>
          </a:p>
          <a:p>
            <a:pPr lvl="1"/>
            <a:r>
              <a:rPr lang="en-US" sz="3000" u="sng" dirty="0" smtClean="0">
                <a:latin typeface="Corbel" pitchFamily="34" charset="0"/>
              </a:rPr>
              <a:t>Record clustering</a:t>
            </a:r>
          </a:p>
          <a:p>
            <a:pPr lvl="2"/>
            <a:r>
              <a:rPr lang="en-US" sz="2600" dirty="0" smtClean="0">
                <a:latin typeface="Corbel" pitchFamily="34" charset="0"/>
              </a:rPr>
              <a:t>Transitive rule [Hernandez,98], Optimization [Wijaya,09] </a:t>
            </a:r>
          </a:p>
          <a:p>
            <a:pPr lvl="1"/>
            <a:r>
              <a:rPr lang="en-US" sz="3000" u="sng" dirty="0" smtClean="0">
                <a:latin typeface="Corbel" pitchFamily="34" charset="0"/>
              </a:rPr>
              <a:t>Behavior-based linkage </a:t>
            </a:r>
          </a:p>
          <a:p>
            <a:pPr lvl="2"/>
            <a:r>
              <a:rPr lang="en-US" sz="2600" dirty="0" smtClean="0">
                <a:latin typeface="Corbel" pitchFamily="34" charset="0"/>
              </a:rPr>
              <a:t>Periodical behavior patterns [Yakout,10] </a:t>
            </a:r>
          </a:p>
          <a:p>
            <a:r>
              <a:rPr lang="en-US" sz="3200" b="1" dirty="0" smtClean="0">
                <a:latin typeface="Corbel" pitchFamily="34" charset="0"/>
              </a:rPr>
              <a:t>Temporal information</a:t>
            </a:r>
          </a:p>
          <a:p>
            <a:pPr lvl="1"/>
            <a:r>
              <a:rPr lang="en-US" sz="3000" u="sng" dirty="0" smtClean="0">
                <a:latin typeface="Corbel" pitchFamily="34" charset="0"/>
              </a:rPr>
              <a:t>Temporal data models:</a:t>
            </a:r>
            <a:r>
              <a:rPr lang="en-US" sz="2600" dirty="0" smtClean="0">
                <a:latin typeface="Corbel" pitchFamily="34" charset="0"/>
              </a:rPr>
              <a:t>[Ozsoyoglu,95], [Roddick,02]</a:t>
            </a:r>
          </a:p>
          <a:p>
            <a:pPr lvl="1"/>
            <a:r>
              <a:rPr lang="en-US" sz="3000" u="sng" dirty="0" smtClean="0">
                <a:latin typeface="Corbel" pitchFamily="34" charset="0"/>
              </a:rPr>
              <a:t>Decay models</a:t>
            </a:r>
          </a:p>
          <a:p>
            <a:pPr lvl="2"/>
            <a:r>
              <a:rPr lang="en-US" sz="2600" dirty="0" smtClean="0">
                <a:latin typeface="Corbel" pitchFamily="34" charset="0"/>
              </a:rPr>
              <a:t>Backward decay [Cohen,03], Forward decay [Cormode,09]</a:t>
            </a:r>
          </a:p>
          <a:p>
            <a:endParaRPr lang="en-US" dirty="0">
              <a:latin typeface="Corbel"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Conclusions &amp; Future Work</a:t>
            </a:r>
            <a:endParaRPr lang="en-US" dirty="0">
              <a:effectLst>
                <a:outerShdw blurRad="38100" dist="38100" dir="2700000" algn="tl">
                  <a:srgbClr val="000000">
                    <a:alpha val="43137"/>
                  </a:srgbClr>
                </a:outerShdw>
              </a:effectLst>
              <a:latin typeface="Corbel" pitchFamily="34" charset="0"/>
            </a:endParaRPr>
          </a:p>
        </p:txBody>
      </p:sp>
      <p:sp>
        <p:nvSpPr>
          <p:cNvPr id="6" name="Content Placeholder 5"/>
          <p:cNvSpPr>
            <a:spLocks noGrp="1"/>
          </p:cNvSpPr>
          <p:nvPr>
            <p:ph sz="quarter" idx="1"/>
          </p:nvPr>
        </p:nvSpPr>
        <p:spPr>
          <a:xfrm>
            <a:off x="457200" y="1447800"/>
            <a:ext cx="8382000" cy="4572000"/>
          </a:xfrm>
        </p:spPr>
        <p:txBody>
          <a:bodyPr>
            <a:noAutofit/>
          </a:bodyPr>
          <a:lstStyle/>
          <a:p>
            <a:r>
              <a:rPr lang="en-US" sz="3200" dirty="0" smtClean="0">
                <a:latin typeface="Corbel" pitchFamily="34" charset="0"/>
              </a:rPr>
              <a:t>Many data applications can benefit from leveraging </a:t>
            </a:r>
            <a:r>
              <a:rPr lang="en-US" sz="3200" b="1" dirty="0" smtClean="0">
                <a:latin typeface="Corbel" pitchFamily="34" charset="0"/>
              </a:rPr>
              <a:t>temporal information </a:t>
            </a:r>
            <a:r>
              <a:rPr lang="en-US" sz="3200" dirty="0" smtClean="0">
                <a:latin typeface="Corbel" pitchFamily="34" charset="0"/>
              </a:rPr>
              <a:t>for record linkage</a:t>
            </a:r>
          </a:p>
          <a:p>
            <a:r>
              <a:rPr lang="en-US" sz="2800" b="1" dirty="0" smtClean="0">
                <a:latin typeface="Corbel" pitchFamily="34" charset="0"/>
              </a:rPr>
              <a:t>Our </a:t>
            </a:r>
            <a:r>
              <a:rPr lang="en-US" sz="3200" b="1" dirty="0" smtClean="0">
                <a:latin typeface="Corbel" pitchFamily="34" charset="0"/>
              </a:rPr>
              <a:t>solution</a:t>
            </a:r>
            <a:endParaRPr lang="en-US" sz="2800" b="1" dirty="0" smtClean="0">
              <a:latin typeface="Corbel" pitchFamily="34" charset="0"/>
            </a:endParaRPr>
          </a:p>
          <a:p>
            <a:pPr lvl="1"/>
            <a:r>
              <a:rPr lang="en-US" sz="2800" dirty="0" smtClean="0">
                <a:latin typeface="Corbel" pitchFamily="34" charset="0"/>
              </a:rPr>
              <a:t>Apply decay in record-similarity computation</a:t>
            </a:r>
          </a:p>
          <a:p>
            <a:pPr lvl="1"/>
            <a:r>
              <a:rPr lang="en-US" sz="2800" dirty="0" smtClean="0">
                <a:latin typeface="Corbel" pitchFamily="34" charset="0"/>
              </a:rPr>
              <a:t>Consider records in time order for clustering </a:t>
            </a:r>
            <a:endParaRPr lang="en-US" dirty="0" smtClean="0">
              <a:latin typeface="Corbel" pitchFamily="34" charset="0"/>
            </a:endParaRPr>
          </a:p>
          <a:p>
            <a:r>
              <a:rPr lang="en-US" sz="3200" b="1" dirty="0" smtClean="0">
                <a:latin typeface="Corbel" pitchFamily="34" charset="0"/>
              </a:rPr>
              <a:t>Future</a:t>
            </a:r>
            <a:r>
              <a:rPr lang="en-US" sz="2800" b="1" dirty="0" smtClean="0">
                <a:latin typeface="Corbel" pitchFamily="34" charset="0"/>
              </a:rPr>
              <a:t> work</a:t>
            </a:r>
          </a:p>
          <a:p>
            <a:pPr lvl="1"/>
            <a:r>
              <a:rPr lang="en-US" sz="2800" dirty="0" smtClean="0">
                <a:latin typeface="Corbel" pitchFamily="34" charset="0"/>
              </a:rPr>
              <a:t>Combine with other dimension (e.g., spatial info) </a:t>
            </a:r>
          </a:p>
          <a:p>
            <a:pPr lvl="1"/>
            <a:r>
              <a:rPr lang="en-US" sz="2800" dirty="0" smtClean="0">
                <a:latin typeface="Corbel" pitchFamily="34" charset="0"/>
              </a:rPr>
              <a:t>Consider erroneous data, especially erroneous time stamps </a:t>
            </a:r>
            <a:endParaRPr lang="en-US" sz="2800" dirty="0">
              <a:latin typeface="Corbel"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7"/>
          <p:cNvSpPr>
            <a:spLocks noGrp="1"/>
          </p:cNvSpPr>
          <p:nvPr>
            <p:ph type="subTitle" idx="1"/>
          </p:nvPr>
        </p:nvSpPr>
        <p:spPr/>
        <p:txBody>
          <a:bodyPr>
            <a:normAutofit/>
          </a:bodyPr>
          <a:lstStyle/>
          <a:p>
            <a:r>
              <a:rPr lang="en-US" sz="4000" dirty="0" smtClean="0">
                <a:effectLst>
                  <a:outerShdw blurRad="38100" dist="38100" dir="2700000" algn="tl">
                    <a:srgbClr val="000000">
                      <a:alpha val="43137"/>
                    </a:srgbClr>
                  </a:outerShdw>
                </a:effectLst>
                <a:latin typeface="Corbel" pitchFamily="34" charset="0"/>
              </a:rPr>
              <a:t>Questions? </a:t>
            </a:r>
            <a:endParaRPr lang="en-US" sz="4000" dirty="0">
              <a:effectLst>
                <a:outerShdw blurRad="38100" dist="38100" dir="2700000" algn="tl">
                  <a:srgbClr val="000000">
                    <a:alpha val="43137"/>
                  </a:srgbClr>
                </a:outerShdw>
              </a:effectLst>
              <a:latin typeface="Corbel" pitchFamily="34" charset="0"/>
            </a:endParaRPr>
          </a:p>
        </p:txBody>
      </p:sp>
      <p:sp>
        <p:nvSpPr>
          <p:cNvPr id="7" name="Title 6"/>
          <p:cNvSpPr>
            <a:spLocks noGrp="1"/>
          </p:cNvSpPr>
          <p:nvPr>
            <p:ph type="ctrTitle"/>
          </p:nvPr>
        </p:nvSpPr>
        <p:spPr/>
        <p:txBody>
          <a:bodyPr/>
          <a:lstStyle/>
          <a:p>
            <a:r>
              <a:rPr lang="en-US" dirty="0" smtClean="0">
                <a:effectLst>
                  <a:outerShdw blurRad="38100" dist="38100" dir="2700000" algn="tl">
                    <a:srgbClr val="000000">
                      <a:alpha val="43137"/>
                    </a:srgbClr>
                  </a:outerShdw>
                </a:effectLst>
                <a:latin typeface="Corbel" pitchFamily="34" charset="0"/>
              </a:rPr>
              <a:t>Thanks!</a:t>
            </a:r>
            <a:endParaRPr lang="en-US" dirty="0">
              <a:effectLst>
                <a:outerShdw blurRad="38100" dist="38100" dir="2700000" algn="tl">
                  <a:srgbClr val="000000">
                    <a:alpha val="43137"/>
                  </a:srgbClr>
                </a:outerShdw>
              </a:effectLst>
              <a:latin typeface="Corbe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Real-life Stories from Luna (II)</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normAutofit/>
          </a:bodyPr>
          <a:lstStyle/>
          <a:p>
            <a:r>
              <a:rPr lang="en-US" sz="3600" dirty="0" smtClean="0">
                <a:latin typeface="Corbel" pitchFamily="34" charset="0"/>
              </a:rPr>
              <a:t>Luna’s DBLP entry </a:t>
            </a:r>
            <a:endParaRPr lang="en-US" sz="3600" dirty="0">
              <a:latin typeface="Corbel" pitchFamily="34" charset="0"/>
            </a:endParaRPr>
          </a:p>
        </p:txBody>
      </p:sp>
      <p:pic>
        <p:nvPicPr>
          <p:cNvPr id="4" name="Picture 3"/>
          <p:cNvPicPr>
            <a:picLocks noChangeAspect="1" noChangeArrowheads="1"/>
          </p:cNvPicPr>
          <p:nvPr/>
        </p:nvPicPr>
        <p:blipFill>
          <a:blip r:embed="rId3" cstate="print"/>
          <a:srcRect/>
          <a:stretch>
            <a:fillRect/>
          </a:stretch>
        </p:blipFill>
        <p:spPr bwMode="auto">
          <a:xfrm>
            <a:off x="1905000" y="2286000"/>
            <a:ext cx="5065522" cy="3733800"/>
          </a:xfrm>
          <a:prstGeom prst="rect">
            <a:avLst/>
          </a:prstGeom>
          <a:noFill/>
          <a:ln w="9525">
            <a:noFill/>
            <a:miter lim="800000"/>
            <a:headEnd/>
            <a:tailEnd/>
          </a:ln>
        </p:spPr>
      </p:pic>
      <p:cxnSp>
        <p:nvCxnSpPr>
          <p:cNvPr id="13" name="Straight Connector 12"/>
          <p:cNvCxnSpPr/>
          <p:nvPr/>
        </p:nvCxnSpPr>
        <p:spPr>
          <a:xfrm>
            <a:off x="1905000" y="3352800"/>
            <a:ext cx="1143000" cy="0"/>
          </a:xfrm>
          <a:prstGeom prst="line">
            <a:avLst/>
          </a:prstGeom>
          <a:ln w="57150">
            <a:solidFill>
              <a:srgbClr val="C00000"/>
            </a:solidFill>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2590800"/>
            <a:ext cx="8287653" cy="707886"/>
          </a:xfrm>
          <a:prstGeom prst="rect">
            <a:avLst/>
          </a:prstGeom>
          <a:noFill/>
        </p:spPr>
        <p:txBody>
          <a:bodyPr wrap="none" rtlCol="0">
            <a:spAutoFit/>
          </a:bodyPr>
          <a:lstStyle/>
          <a:p>
            <a:r>
              <a:rPr lang="en-US" sz="4000" b="1" dirty="0" smtClean="0"/>
              <a:t>Sorry, no entry is found for Xin Dong</a:t>
            </a:r>
            <a:endParaRPr lang="en-US" sz="4000" b="1" dirty="0"/>
          </a:p>
        </p:txBody>
      </p:sp>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latin typeface="Corbel" pitchFamily="34" charset="0"/>
              </a:rPr>
              <a:t>Real-life Stories from Luna (III)</a:t>
            </a:r>
            <a:endParaRPr lang="en-US" dirty="0">
              <a:effectLst>
                <a:outerShdw blurRad="38100" dist="38100" dir="2700000" algn="tl">
                  <a:srgbClr val="000000">
                    <a:alpha val="43137"/>
                  </a:srgbClr>
                </a:outerShdw>
              </a:effectLst>
              <a:latin typeface="Corbel" pitchFamily="34" charset="0"/>
            </a:endParaRPr>
          </a:p>
        </p:txBody>
      </p:sp>
      <p:sp>
        <p:nvSpPr>
          <p:cNvPr id="3" name="Content Placeholder 2"/>
          <p:cNvSpPr>
            <a:spLocks noGrp="1"/>
          </p:cNvSpPr>
          <p:nvPr>
            <p:ph sz="quarter" idx="1"/>
          </p:nvPr>
        </p:nvSpPr>
        <p:spPr/>
        <p:txBody>
          <a:bodyPr>
            <a:normAutofit/>
          </a:bodyPr>
          <a:lstStyle/>
          <a:p>
            <a:r>
              <a:rPr lang="en-US" sz="3600" dirty="0" smtClean="0">
                <a:latin typeface="Corbel" pitchFamily="34" charset="0"/>
              </a:rPr>
              <a:t>Lab visiting </a:t>
            </a:r>
            <a:endParaRPr lang="en-US" sz="3600" dirty="0">
              <a:latin typeface="Corbel" pitchFamily="34" charset="0"/>
            </a:endParaRPr>
          </a:p>
        </p:txBody>
      </p:sp>
      <p:pic>
        <p:nvPicPr>
          <p:cNvPr id="2051" name="Picture 3"/>
          <p:cNvPicPr>
            <a:picLocks noChangeAspect="1" noChangeArrowheads="1"/>
          </p:cNvPicPr>
          <p:nvPr/>
        </p:nvPicPr>
        <p:blipFill>
          <a:blip r:embed="rId3" cstate="print"/>
          <a:srcRect/>
          <a:stretch>
            <a:fillRect/>
          </a:stretch>
        </p:blipFill>
        <p:spPr bwMode="auto">
          <a:xfrm>
            <a:off x="247650" y="2114550"/>
            <a:ext cx="8820150" cy="45148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Arrow 2"/>
          <p:cNvSpPr/>
          <p:nvPr/>
        </p:nvSpPr>
        <p:spPr>
          <a:xfrm>
            <a:off x="1676400" y="3124200"/>
            <a:ext cx="7315200" cy="609600"/>
          </a:xfrm>
          <a:prstGeom prst="rightArrow">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 name="Rectangle 4"/>
          <p:cNvSpPr/>
          <p:nvPr/>
        </p:nvSpPr>
        <p:spPr>
          <a:xfrm>
            <a:off x="152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1991</a:t>
            </a:r>
          </a:p>
        </p:txBody>
      </p:sp>
      <p:sp>
        <p:nvSpPr>
          <p:cNvPr id="7" name="Rectangle 6"/>
          <p:cNvSpPr/>
          <p:nvPr/>
        </p:nvSpPr>
        <p:spPr>
          <a:xfrm>
            <a:off x="14478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 name="Rectangle 7"/>
          <p:cNvSpPr/>
          <p:nvPr/>
        </p:nvSpPr>
        <p:spPr>
          <a:xfrm>
            <a:off x="12192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Rectangle 8"/>
          <p:cNvSpPr/>
          <p:nvPr/>
        </p:nvSpPr>
        <p:spPr>
          <a:xfrm>
            <a:off x="9906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 name="Rectangle 9"/>
          <p:cNvSpPr/>
          <p:nvPr/>
        </p:nvSpPr>
        <p:spPr>
          <a:xfrm>
            <a:off x="16764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1" name="Rectangle 10"/>
          <p:cNvSpPr/>
          <p:nvPr/>
        </p:nvSpPr>
        <p:spPr>
          <a:xfrm>
            <a:off x="23622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2" name="Rectangle 11"/>
          <p:cNvSpPr/>
          <p:nvPr/>
        </p:nvSpPr>
        <p:spPr>
          <a:xfrm>
            <a:off x="30480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3" name="Rectangle 12"/>
          <p:cNvSpPr/>
          <p:nvPr/>
        </p:nvSpPr>
        <p:spPr>
          <a:xfrm>
            <a:off x="37338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4" name="Rectangle 13"/>
          <p:cNvSpPr/>
          <p:nvPr/>
        </p:nvSpPr>
        <p:spPr>
          <a:xfrm>
            <a:off x="1676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2004</a:t>
            </a:r>
          </a:p>
        </p:txBody>
      </p:sp>
      <p:sp>
        <p:nvSpPr>
          <p:cNvPr id="15" name="Rectangle 14"/>
          <p:cNvSpPr/>
          <p:nvPr/>
        </p:nvSpPr>
        <p:spPr>
          <a:xfrm>
            <a:off x="2438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2005</a:t>
            </a:r>
          </a:p>
        </p:txBody>
      </p:sp>
      <p:sp>
        <p:nvSpPr>
          <p:cNvPr id="16" name="Rectangle 15"/>
          <p:cNvSpPr/>
          <p:nvPr/>
        </p:nvSpPr>
        <p:spPr>
          <a:xfrm>
            <a:off x="3200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2006</a:t>
            </a:r>
          </a:p>
        </p:txBody>
      </p:sp>
      <p:sp>
        <p:nvSpPr>
          <p:cNvPr id="17" name="Rectangle 16"/>
          <p:cNvSpPr/>
          <p:nvPr/>
        </p:nvSpPr>
        <p:spPr>
          <a:xfrm>
            <a:off x="3962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2007</a:t>
            </a:r>
          </a:p>
        </p:txBody>
      </p:sp>
      <p:sp>
        <p:nvSpPr>
          <p:cNvPr id="18" name="Rectangle 17"/>
          <p:cNvSpPr/>
          <p:nvPr/>
        </p:nvSpPr>
        <p:spPr>
          <a:xfrm>
            <a:off x="4724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2008</a:t>
            </a:r>
          </a:p>
        </p:txBody>
      </p:sp>
      <p:sp>
        <p:nvSpPr>
          <p:cNvPr id="19" name="Rectangle 18"/>
          <p:cNvSpPr/>
          <p:nvPr/>
        </p:nvSpPr>
        <p:spPr>
          <a:xfrm>
            <a:off x="5486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2009</a:t>
            </a:r>
          </a:p>
        </p:txBody>
      </p:sp>
      <p:sp>
        <p:nvSpPr>
          <p:cNvPr id="20" name="Rectangle 19"/>
          <p:cNvSpPr/>
          <p:nvPr/>
        </p:nvSpPr>
        <p:spPr>
          <a:xfrm>
            <a:off x="6248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2010</a:t>
            </a:r>
          </a:p>
        </p:txBody>
      </p:sp>
      <p:sp>
        <p:nvSpPr>
          <p:cNvPr id="21" name="Line Callout 1 (Accent Bar) 20"/>
          <p:cNvSpPr/>
          <p:nvPr/>
        </p:nvSpPr>
        <p:spPr>
          <a:xfrm>
            <a:off x="381000" y="304800"/>
            <a:ext cx="3200400" cy="457200"/>
          </a:xfrm>
          <a:prstGeom prst="accentCallout1">
            <a:avLst>
              <a:gd name="adj1" fmla="val 62662"/>
              <a:gd name="adj2" fmla="val -2949"/>
              <a:gd name="adj3" fmla="val 649575"/>
              <a:gd name="adj4" fmla="val -375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a:t>
            </a:r>
            <a:r>
              <a:rPr lang="en-US" sz="2000" b="1" u="sng" dirty="0" smtClean="0">
                <a:solidFill>
                  <a:sysClr val="windowText" lastClr="000000"/>
                </a:solidFill>
              </a:rPr>
              <a:t>: Xin Dong </a:t>
            </a:r>
          </a:p>
          <a:p>
            <a:r>
              <a:rPr lang="en-US" sz="2000" b="1" u="sng" dirty="0" smtClean="0">
                <a:solidFill>
                  <a:sysClr val="windowText" lastClr="000000"/>
                </a:solidFill>
              </a:rPr>
              <a:t>R. Polytechnic Institute</a:t>
            </a:r>
          </a:p>
        </p:txBody>
      </p:sp>
      <p:sp>
        <p:nvSpPr>
          <p:cNvPr id="22" name="Line Callout 1 (Accent Bar) 21"/>
          <p:cNvSpPr/>
          <p:nvPr/>
        </p:nvSpPr>
        <p:spPr>
          <a:xfrm>
            <a:off x="1905000" y="914400"/>
            <a:ext cx="3429000" cy="685800"/>
          </a:xfrm>
          <a:prstGeom prst="accentCallout1">
            <a:avLst>
              <a:gd name="adj1" fmla="val 44480"/>
              <a:gd name="adj2" fmla="val -2578"/>
              <a:gd name="adj3" fmla="val 347888"/>
              <a:gd name="adj4" fmla="val -3038"/>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r2</a:t>
            </a:r>
            <a:r>
              <a:rPr lang="en-US" sz="2000" b="1" u="sng" dirty="0" smtClean="0">
                <a:solidFill>
                  <a:sysClr val="windowText" lastClr="000000"/>
                </a:solidFill>
              </a:rPr>
              <a:t>: Xin Dong  </a:t>
            </a:r>
          </a:p>
          <a:p>
            <a:pPr lvl="0"/>
            <a:r>
              <a:rPr lang="en-US" sz="2000" b="1" u="sng" dirty="0" smtClean="0">
                <a:solidFill>
                  <a:sysClr val="windowText" lastClr="000000"/>
                </a:solidFill>
              </a:rPr>
              <a:t>University of Washington</a:t>
            </a:r>
          </a:p>
        </p:txBody>
      </p:sp>
      <p:sp>
        <p:nvSpPr>
          <p:cNvPr id="23" name="Line Callout 1 (Accent Bar) 22"/>
          <p:cNvSpPr/>
          <p:nvPr/>
        </p:nvSpPr>
        <p:spPr>
          <a:xfrm>
            <a:off x="1905000" y="6019800"/>
            <a:ext cx="2895600" cy="457200"/>
          </a:xfrm>
          <a:prstGeom prst="accentCallout1">
            <a:avLst>
              <a:gd name="adj1" fmla="val 49778"/>
              <a:gd name="adj2" fmla="val -2840"/>
              <a:gd name="adj3" fmla="val -529715"/>
              <a:gd name="adj4" fmla="val -3118"/>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r7</a:t>
            </a:r>
            <a:r>
              <a:rPr lang="en-US" sz="2000" b="1" u="sng" dirty="0" smtClean="0">
                <a:solidFill>
                  <a:sysClr val="windowText" lastClr="000000"/>
                </a:solidFill>
              </a:rPr>
              <a:t>: Dong Xin  </a:t>
            </a:r>
          </a:p>
          <a:p>
            <a:r>
              <a:rPr lang="en-US" sz="2000" b="1" u="sng" dirty="0" smtClean="0">
                <a:solidFill>
                  <a:sysClr val="windowText" lastClr="000000"/>
                </a:solidFill>
              </a:rPr>
              <a:t>University of Illinois</a:t>
            </a:r>
          </a:p>
        </p:txBody>
      </p:sp>
      <p:sp>
        <p:nvSpPr>
          <p:cNvPr id="25" name="Line Callout 1 (Accent Bar) 24"/>
          <p:cNvSpPr/>
          <p:nvPr/>
        </p:nvSpPr>
        <p:spPr>
          <a:xfrm>
            <a:off x="2590800" y="1752600"/>
            <a:ext cx="2895600" cy="457200"/>
          </a:xfrm>
          <a:prstGeom prst="accentCallout1">
            <a:avLst>
              <a:gd name="adj1" fmla="val 89313"/>
              <a:gd name="adj2" fmla="val -2840"/>
              <a:gd name="adj3" fmla="val 335763"/>
              <a:gd name="adj4" fmla="val -2574"/>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r3</a:t>
            </a:r>
            <a:r>
              <a:rPr lang="en-US" sz="2000" b="1" u="sng" dirty="0" smtClean="0">
                <a:solidFill>
                  <a:sysClr val="windowText" lastClr="000000"/>
                </a:solidFill>
              </a:rPr>
              <a:t>: Xin Dong  </a:t>
            </a:r>
          </a:p>
          <a:p>
            <a:pPr lvl="0"/>
            <a:r>
              <a:rPr lang="en-US" sz="2000" b="1" u="sng" dirty="0" smtClean="0">
                <a:solidFill>
                  <a:sysClr val="windowText" lastClr="000000"/>
                </a:solidFill>
              </a:rPr>
              <a:t>University of Washington</a:t>
            </a:r>
          </a:p>
        </p:txBody>
      </p:sp>
      <p:sp>
        <p:nvSpPr>
          <p:cNvPr id="26" name="Line Callout 1 (Accent Bar) 25"/>
          <p:cNvSpPr/>
          <p:nvPr/>
        </p:nvSpPr>
        <p:spPr>
          <a:xfrm>
            <a:off x="4114800" y="381000"/>
            <a:ext cx="2971800" cy="457200"/>
          </a:xfrm>
          <a:prstGeom prst="accentCallout1">
            <a:avLst>
              <a:gd name="adj1" fmla="val 41883"/>
              <a:gd name="adj2" fmla="val -2578"/>
              <a:gd name="adj3" fmla="val 631635"/>
              <a:gd name="adj4" fmla="val -3236"/>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r4</a:t>
            </a:r>
            <a:r>
              <a:rPr lang="en-US" sz="2000" b="1" u="sng" dirty="0" smtClean="0">
                <a:solidFill>
                  <a:sysClr val="windowText" lastClr="000000"/>
                </a:solidFill>
              </a:rPr>
              <a:t>: Xin Luna Dong</a:t>
            </a:r>
          </a:p>
          <a:p>
            <a:r>
              <a:rPr lang="en-US" sz="2000" b="1" u="sng" dirty="0" smtClean="0">
                <a:solidFill>
                  <a:sysClr val="windowText" lastClr="000000"/>
                </a:solidFill>
              </a:rPr>
              <a:t>University of Washington</a:t>
            </a:r>
          </a:p>
        </p:txBody>
      </p:sp>
      <p:sp>
        <p:nvSpPr>
          <p:cNvPr id="27" name="Line Callout 1 (Accent Bar) 26"/>
          <p:cNvSpPr/>
          <p:nvPr/>
        </p:nvSpPr>
        <p:spPr>
          <a:xfrm>
            <a:off x="4114800" y="4419600"/>
            <a:ext cx="2895600" cy="457200"/>
          </a:xfrm>
          <a:prstGeom prst="accentCallout1">
            <a:avLst>
              <a:gd name="adj1" fmla="val 49778"/>
              <a:gd name="adj2" fmla="val -2840"/>
              <a:gd name="adj3" fmla="val -177224"/>
              <a:gd name="adj4" fmla="val -356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r8</a:t>
            </a:r>
            <a:r>
              <a:rPr lang="en-US" sz="2000" b="1" u="sng" dirty="0" smtClean="0">
                <a:solidFill>
                  <a:sysClr val="windowText" lastClr="000000"/>
                </a:solidFill>
              </a:rPr>
              <a:t>:Dong Xin</a:t>
            </a:r>
          </a:p>
          <a:p>
            <a:r>
              <a:rPr lang="en-US" sz="2000" b="1" u="sng" dirty="0" smtClean="0">
                <a:solidFill>
                  <a:sysClr val="windowText" lastClr="000000"/>
                </a:solidFill>
              </a:rPr>
              <a:t>University of Illinois</a:t>
            </a:r>
          </a:p>
        </p:txBody>
      </p:sp>
      <p:sp>
        <p:nvSpPr>
          <p:cNvPr id="28" name="Line Callout 1 (Accent Bar) 27"/>
          <p:cNvSpPr/>
          <p:nvPr/>
        </p:nvSpPr>
        <p:spPr>
          <a:xfrm>
            <a:off x="4876800" y="5181600"/>
            <a:ext cx="2819400" cy="457200"/>
          </a:xfrm>
          <a:prstGeom prst="accentCallout1">
            <a:avLst>
              <a:gd name="adj1" fmla="val 41883"/>
              <a:gd name="adj2" fmla="val -2578"/>
              <a:gd name="adj3" fmla="val -347624"/>
              <a:gd name="adj4" fmla="val -2163"/>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r9</a:t>
            </a:r>
            <a:r>
              <a:rPr lang="en-US" sz="2000" b="1" u="sng" dirty="0" smtClean="0">
                <a:solidFill>
                  <a:sysClr val="windowText" lastClr="000000"/>
                </a:solidFill>
              </a:rPr>
              <a:t>: Dong Xin</a:t>
            </a:r>
          </a:p>
          <a:p>
            <a:r>
              <a:rPr lang="en-US" sz="2000" b="1" u="sng" dirty="0" smtClean="0">
                <a:solidFill>
                  <a:sysClr val="windowText" lastClr="000000"/>
                </a:solidFill>
              </a:rPr>
              <a:t>Microsoft Research</a:t>
            </a:r>
          </a:p>
        </p:txBody>
      </p:sp>
      <p:sp>
        <p:nvSpPr>
          <p:cNvPr id="29" name="Line Callout 1 (Accent Bar) 28"/>
          <p:cNvSpPr/>
          <p:nvPr/>
        </p:nvSpPr>
        <p:spPr>
          <a:xfrm>
            <a:off x="5715000" y="1066800"/>
            <a:ext cx="2514600" cy="457200"/>
          </a:xfrm>
          <a:prstGeom prst="accentCallout1">
            <a:avLst>
              <a:gd name="adj1" fmla="val 41883"/>
              <a:gd name="adj2" fmla="val -2578"/>
              <a:gd name="adj3" fmla="val 470833"/>
              <a:gd name="adj4" fmla="val -303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r5</a:t>
            </a:r>
            <a:r>
              <a:rPr lang="en-US" sz="2000" b="1" u="sng" dirty="0" smtClean="0">
                <a:solidFill>
                  <a:sysClr val="windowText" lastClr="000000"/>
                </a:solidFill>
              </a:rPr>
              <a:t>: Xin Luna Dong</a:t>
            </a:r>
          </a:p>
          <a:p>
            <a:pPr lvl="0"/>
            <a:r>
              <a:rPr lang="en-US" sz="2000" b="1" u="sng" dirty="0" smtClean="0">
                <a:solidFill>
                  <a:sysClr val="windowText" lastClr="000000"/>
                </a:solidFill>
              </a:rPr>
              <a:t>AT&amp;T Labs-Research</a:t>
            </a:r>
          </a:p>
        </p:txBody>
      </p:sp>
      <p:sp>
        <p:nvSpPr>
          <p:cNvPr id="31" name="Line Callout 1 (Accent Bar) 30"/>
          <p:cNvSpPr/>
          <p:nvPr/>
        </p:nvSpPr>
        <p:spPr>
          <a:xfrm>
            <a:off x="5715000" y="5791200"/>
            <a:ext cx="2895600" cy="457200"/>
          </a:xfrm>
          <a:prstGeom prst="accentCallout1">
            <a:avLst>
              <a:gd name="adj1" fmla="val 49778"/>
              <a:gd name="adj2" fmla="val -2840"/>
              <a:gd name="adj3" fmla="val -475442"/>
              <a:gd name="adj4" fmla="val -2345"/>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r10</a:t>
            </a:r>
            <a:r>
              <a:rPr lang="en-US" sz="2000" b="1" u="sng" dirty="0" smtClean="0">
                <a:solidFill>
                  <a:sysClr val="windowText" lastClr="000000"/>
                </a:solidFill>
              </a:rPr>
              <a:t>: Dong Xin  </a:t>
            </a:r>
          </a:p>
          <a:p>
            <a:r>
              <a:rPr lang="en-US" sz="2000" b="1" u="sng" dirty="0" smtClean="0">
                <a:solidFill>
                  <a:sysClr val="windowText" lastClr="000000"/>
                </a:solidFill>
              </a:rPr>
              <a:t>University of Illinois</a:t>
            </a:r>
          </a:p>
        </p:txBody>
      </p:sp>
      <p:sp>
        <p:nvSpPr>
          <p:cNvPr id="32" name="Line Callout 1 (Accent Bar) 31"/>
          <p:cNvSpPr/>
          <p:nvPr/>
        </p:nvSpPr>
        <p:spPr>
          <a:xfrm>
            <a:off x="5715000" y="3962400"/>
            <a:ext cx="2514600" cy="457200"/>
          </a:xfrm>
          <a:prstGeom prst="accentCallout1">
            <a:avLst>
              <a:gd name="adj1" fmla="val 41883"/>
              <a:gd name="adj2" fmla="val -2578"/>
              <a:gd name="adj3" fmla="val -85737"/>
              <a:gd name="adj4" fmla="val -2516"/>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r11</a:t>
            </a:r>
            <a:r>
              <a:rPr lang="en-US" sz="2000" b="1" u="sng" dirty="0" smtClean="0">
                <a:solidFill>
                  <a:sysClr val="windowText" lastClr="000000"/>
                </a:solidFill>
              </a:rPr>
              <a:t>: Dong Xin  </a:t>
            </a:r>
          </a:p>
          <a:p>
            <a:r>
              <a:rPr lang="en-US" sz="2000" b="1" u="sng" dirty="0" smtClean="0">
                <a:solidFill>
                  <a:sysClr val="windowText" lastClr="000000"/>
                </a:solidFill>
              </a:rPr>
              <a:t>Microsoft Research</a:t>
            </a:r>
          </a:p>
        </p:txBody>
      </p:sp>
      <p:sp>
        <p:nvSpPr>
          <p:cNvPr id="33" name="Line Callout 1 (Accent Bar) 32"/>
          <p:cNvSpPr/>
          <p:nvPr/>
        </p:nvSpPr>
        <p:spPr>
          <a:xfrm>
            <a:off x="6629400" y="1676400"/>
            <a:ext cx="2514600" cy="457200"/>
          </a:xfrm>
          <a:prstGeom prst="accentCallout1">
            <a:avLst>
              <a:gd name="adj1" fmla="val 41883"/>
              <a:gd name="adj2" fmla="val -2578"/>
              <a:gd name="adj3" fmla="val 348753"/>
              <a:gd name="adj4" fmla="val -2565"/>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r6</a:t>
            </a:r>
            <a:r>
              <a:rPr lang="en-US" sz="2000" b="1" u="sng" dirty="0" smtClean="0">
                <a:solidFill>
                  <a:sysClr val="windowText" lastClr="000000"/>
                </a:solidFill>
              </a:rPr>
              <a:t>: Xin Luna Dong</a:t>
            </a:r>
          </a:p>
          <a:p>
            <a:pPr lvl="0"/>
            <a:r>
              <a:rPr lang="en-US" sz="2000" b="1" u="sng" dirty="0" smtClean="0">
                <a:solidFill>
                  <a:sysClr val="windowText" lastClr="000000"/>
                </a:solidFill>
              </a:rPr>
              <a:t>AT&amp;T Labs-Research</a:t>
            </a:r>
          </a:p>
        </p:txBody>
      </p:sp>
      <p:sp>
        <p:nvSpPr>
          <p:cNvPr id="35" name="Line Callout 1 (Accent Bar) 34"/>
          <p:cNvSpPr/>
          <p:nvPr/>
        </p:nvSpPr>
        <p:spPr>
          <a:xfrm>
            <a:off x="6629400" y="4724400"/>
            <a:ext cx="2895600" cy="457200"/>
          </a:xfrm>
          <a:prstGeom prst="accentCallout1">
            <a:avLst>
              <a:gd name="adj1" fmla="val -968"/>
              <a:gd name="adj2" fmla="val 20255"/>
              <a:gd name="adj3" fmla="val -251734"/>
              <a:gd name="adj4" fmla="val 20254"/>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r12</a:t>
            </a:r>
            <a:r>
              <a:rPr lang="en-US" sz="2000" b="1" u="sng" dirty="0" smtClean="0">
                <a:solidFill>
                  <a:sysClr val="windowText" lastClr="000000"/>
                </a:solidFill>
              </a:rPr>
              <a:t>: Dong Xin  </a:t>
            </a:r>
          </a:p>
          <a:p>
            <a:r>
              <a:rPr lang="en-US" sz="2000" b="1" u="sng" dirty="0" smtClean="0">
                <a:solidFill>
                  <a:sysClr val="windowText" lastClr="000000"/>
                </a:solidFill>
              </a:rPr>
              <a:t>Microsoft Research</a:t>
            </a:r>
          </a:p>
        </p:txBody>
      </p:sp>
      <p:grpSp>
        <p:nvGrpSpPr>
          <p:cNvPr id="38" name="Group 37"/>
          <p:cNvGrpSpPr/>
          <p:nvPr/>
        </p:nvGrpSpPr>
        <p:grpSpPr>
          <a:xfrm>
            <a:off x="304800" y="2158425"/>
            <a:ext cx="6629400" cy="1118175"/>
            <a:chOff x="-152400" y="1969532"/>
            <a:chExt cx="7924800" cy="1118175"/>
          </a:xfrm>
        </p:grpSpPr>
        <p:pic>
          <p:nvPicPr>
            <p:cNvPr id="36" name="Picture 4"/>
            <p:cNvPicPr>
              <a:picLocks noChangeAspect="1" noChangeArrowheads="1"/>
            </p:cNvPicPr>
            <p:nvPr/>
          </p:nvPicPr>
          <p:blipFill>
            <a:blip r:embed="rId3" cstate="print"/>
            <a:srcRect/>
            <a:stretch>
              <a:fillRect/>
            </a:stretch>
          </p:blipFill>
          <p:spPr bwMode="auto">
            <a:xfrm>
              <a:off x="-152400" y="1969532"/>
              <a:ext cx="1057275" cy="1085850"/>
            </a:xfrm>
            <a:prstGeom prst="rect">
              <a:avLst/>
            </a:prstGeom>
            <a:noFill/>
            <a:ln w="9525">
              <a:noFill/>
              <a:miter lim="800000"/>
              <a:headEnd/>
              <a:tailEnd/>
            </a:ln>
          </p:spPr>
        </p:pic>
        <p:sp>
          <p:nvSpPr>
            <p:cNvPr id="37" name="TextBox 36"/>
            <p:cNvSpPr txBox="1"/>
            <p:nvPr/>
          </p:nvSpPr>
          <p:spPr>
            <a:xfrm>
              <a:off x="838200" y="2133600"/>
              <a:ext cx="6934200" cy="954107"/>
            </a:xfrm>
            <a:prstGeom prst="rect">
              <a:avLst/>
            </a:prstGeom>
            <a:noFill/>
          </p:spPr>
          <p:txBody>
            <a:bodyPr wrap="square" rtlCol="0">
              <a:spAutoFit/>
            </a:bodyPr>
            <a:lstStyle/>
            <a:p>
              <a:pPr>
                <a:buFontTx/>
                <a:buChar char="-"/>
              </a:pPr>
              <a:r>
                <a:rPr lang="en-US" sz="2800" b="1" dirty="0" smtClean="0">
                  <a:solidFill>
                    <a:srgbClr val="C00000"/>
                  </a:solidFill>
                </a:rPr>
                <a:t>How many authors?</a:t>
              </a:r>
            </a:p>
            <a:p>
              <a:pPr>
                <a:buFontTx/>
                <a:buChar char="-"/>
              </a:pPr>
              <a:r>
                <a:rPr lang="en-US" sz="2800" b="1" dirty="0" smtClean="0">
                  <a:solidFill>
                    <a:srgbClr val="C00000"/>
                  </a:solidFill>
                </a:rPr>
                <a:t>What are their authoring histories?</a:t>
              </a:r>
              <a:endParaRPr lang="en-US" sz="2800" b="1" dirty="0">
                <a:solidFill>
                  <a:srgbClr val="C00000"/>
                </a:solidFill>
              </a:endParaRPr>
            </a:p>
          </p:txBody>
        </p:sp>
      </p:grpSp>
      <p:sp>
        <p:nvSpPr>
          <p:cNvPr id="34" name="Rectangle 33"/>
          <p:cNvSpPr/>
          <p:nvPr/>
        </p:nvSpPr>
        <p:spPr>
          <a:xfrm>
            <a:off x="7010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2011</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Arrow 2"/>
          <p:cNvSpPr/>
          <p:nvPr/>
        </p:nvSpPr>
        <p:spPr>
          <a:xfrm>
            <a:off x="1676400" y="3124200"/>
            <a:ext cx="7315200" cy="609600"/>
          </a:xfrm>
          <a:prstGeom prst="rightArrow">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 name="Rectangle 4"/>
          <p:cNvSpPr/>
          <p:nvPr/>
        </p:nvSpPr>
        <p:spPr>
          <a:xfrm>
            <a:off x="152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1991</a:t>
            </a:r>
          </a:p>
        </p:txBody>
      </p:sp>
      <p:sp>
        <p:nvSpPr>
          <p:cNvPr id="7" name="Rectangle 6"/>
          <p:cNvSpPr/>
          <p:nvPr/>
        </p:nvSpPr>
        <p:spPr>
          <a:xfrm>
            <a:off x="14478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 name="Rectangle 7"/>
          <p:cNvSpPr/>
          <p:nvPr/>
        </p:nvSpPr>
        <p:spPr>
          <a:xfrm>
            <a:off x="12192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Rectangle 8"/>
          <p:cNvSpPr/>
          <p:nvPr/>
        </p:nvSpPr>
        <p:spPr>
          <a:xfrm>
            <a:off x="9906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 name="Rectangle 9"/>
          <p:cNvSpPr/>
          <p:nvPr/>
        </p:nvSpPr>
        <p:spPr>
          <a:xfrm>
            <a:off x="16764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1" name="Rectangle 10"/>
          <p:cNvSpPr/>
          <p:nvPr/>
        </p:nvSpPr>
        <p:spPr>
          <a:xfrm>
            <a:off x="23622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2" name="Rectangle 11"/>
          <p:cNvSpPr/>
          <p:nvPr/>
        </p:nvSpPr>
        <p:spPr>
          <a:xfrm>
            <a:off x="30480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3" name="Rectangle 12"/>
          <p:cNvSpPr/>
          <p:nvPr/>
        </p:nvSpPr>
        <p:spPr>
          <a:xfrm>
            <a:off x="37338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4" name="Rectangle 13"/>
          <p:cNvSpPr/>
          <p:nvPr/>
        </p:nvSpPr>
        <p:spPr>
          <a:xfrm>
            <a:off x="1676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2004</a:t>
            </a:r>
          </a:p>
        </p:txBody>
      </p:sp>
      <p:sp>
        <p:nvSpPr>
          <p:cNvPr id="15" name="Rectangle 14"/>
          <p:cNvSpPr/>
          <p:nvPr/>
        </p:nvSpPr>
        <p:spPr>
          <a:xfrm>
            <a:off x="2438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2005</a:t>
            </a:r>
          </a:p>
        </p:txBody>
      </p:sp>
      <p:sp>
        <p:nvSpPr>
          <p:cNvPr id="16" name="Rectangle 15"/>
          <p:cNvSpPr/>
          <p:nvPr/>
        </p:nvSpPr>
        <p:spPr>
          <a:xfrm>
            <a:off x="3200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2006</a:t>
            </a:r>
          </a:p>
        </p:txBody>
      </p:sp>
      <p:sp>
        <p:nvSpPr>
          <p:cNvPr id="17" name="Rectangle 16"/>
          <p:cNvSpPr/>
          <p:nvPr/>
        </p:nvSpPr>
        <p:spPr>
          <a:xfrm>
            <a:off x="3962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2007</a:t>
            </a:r>
          </a:p>
        </p:txBody>
      </p:sp>
      <p:sp>
        <p:nvSpPr>
          <p:cNvPr id="18" name="Rectangle 17"/>
          <p:cNvSpPr/>
          <p:nvPr/>
        </p:nvSpPr>
        <p:spPr>
          <a:xfrm>
            <a:off x="4724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2008</a:t>
            </a:r>
          </a:p>
        </p:txBody>
      </p:sp>
      <p:sp>
        <p:nvSpPr>
          <p:cNvPr id="19" name="Rectangle 18"/>
          <p:cNvSpPr/>
          <p:nvPr/>
        </p:nvSpPr>
        <p:spPr>
          <a:xfrm>
            <a:off x="5486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2009</a:t>
            </a:r>
          </a:p>
        </p:txBody>
      </p:sp>
      <p:sp>
        <p:nvSpPr>
          <p:cNvPr id="20" name="Rectangle 19"/>
          <p:cNvSpPr/>
          <p:nvPr/>
        </p:nvSpPr>
        <p:spPr>
          <a:xfrm>
            <a:off x="6248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2010</a:t>
            </a:r>
          </a:p>
        </p:txBody>
      </p:sp>
      <p:sp>
        <p:nvSpPr>
          <p:cNvPr id="21" name="Line Callout 1 (Accent Bar) 20"/>
          <p:cNvSpPr/>
          <p:nvPr/>
        </p:nvSpPr>
        <p:spPr>
          <a:xfrm>
            <a:off x="381000" y="304800"/>
            <a:ext cx="3200400" cy="457200"/>
          </a:xfrm>
          <a:prstGeom prst="accentCallout1">
            <a:avLst>
              <a:gd name="adj1" fmla="val 62662"/>
              <a:gd name="adj2" fmla="val -2949"/>
              <a:gd name="adj3" fmla="val 649575"/>
              <a:gd name="adj4" fmla="val -375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a:t>
            </a:r>
            <a:r>
              <a:rPr lang="en-US" sz="2000" b="1" u="sng" dirty="0" smtClean="0">
                <a:solidFill>
                  <a:sysClr val="windowText" lastClr="000000"/>
                </a:solidFill>
              </a:rPr>
              <a:t>: Xin Dong </a:t>
            </a:r>
          </a:p>
          <a:p>
            <a:r>
              <a:rPr lang="en-US" sz="2000" b="1" u="sng" dirty="0" smtClean="0">
                <a:solidFill>
                  <a:sysClr val="windowText" lastClr="000000"/>
                </a:solidFill>
              </a:rPr>
              <a:t>R. Polytechnic Institute</a:t>
            </a:r>
          </a:p>
        </p:txBody>
      </p:sp>
      <p:sp>
        <p:nvSpPr>
          <p:cNvPr id="22" name="Line Callout 1 (Accent Bar) 21"/>
          <p:cNvSpPr/>
          <p:nvPr/>
        </p:nvSpPr>
        <p:spPr>
          <a:xfrm>
            <a:off x="1905000" y="914400"/>
            <a:ext cx="3429000" cy="685800"/>
          </a:xfrm>
          <a:prstGeom prst="accentCallout1">
            <a:avLst>
              <a:gd name="adj1" fmla="val 44480"/>
              <a:gd name="adj2" fmla="val -2578"/>
              <a:gd name="adj3" fmla="val 347888"/>
              <a:gd name="adj4" fmla="val -3038"/>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r2</a:t>
            </a:r>
            <a:r>
              <a:rPr lang="en-US" sz="2000" b="1" u="sng" dirty="0" smtClean="0">
                <a:solidFill>
                  <a:sysClr val="windowText" lastClr="000000"/>
                </a:solidFill>
              </a:rPr>
              <a:t>: Xin Dong  </a:t>
            </a:r>
          </a:p>
          <a:p>
            <a:pPr lvl="0"/>
            <a:r>
              <a:rPr lang="en-US" sz="2000" b="1" u="sng" dirty="0" smtClean="0">
                <a:solidFill>
                  <a:sysClr val="windowText" lastClr="000000"/>
                </a:solidFill>
              </a:rPr>
              <a:t>University of Washington</a:t>
            </a:r>
          </a:p>
        </p:txBody>
      </p:sp>
      <p:sp>
        <p:nvSpPr>
          <p:cNvPr id="23" name="Line Callout 1 (Accent Bar) 22"/>
          <p:cNvSpPr/>
          <p:nvPr/>
        </p:nvSpPr>
        <p:spPr>
          <a:xfrm>
            <a:off x="1905000" y="6019800"/>
            <a:ext cx="2895600" cy="457200"/>
          </a:xfrm>
          <a:prstGeom prst="accentCallout1">
            <a:avLst>
              <a:gd name="adj1" fmla="val 49778"/>
              <a:gd name="adj2" fmla="val -2840"/>
              <a:gd name="adj3" fmla="val -529715"/>
              <a:gd name="adj4" fmla="val -3118"/>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r7</a:t>
            </a:r>
            <a:r>
              <a:rPr lang="en-US" sz="2000" b="1" u="sng" dirty="0" smtClean="0">
                <a:solidFill>
                  <a:sysClr val="windowText" lastClr="000000"/>
                </a:solidFill>
              </a:rPr>
              <a:t>: Dong Xin  </a:t>
            </a:r>
          </a:p>
          <a:p>
            <a:r>
              <a:rPr lang="en-US" sz="2000" b="1" u="sng" dirty="0" smtClean="0">
                <a:solidFill>
                  <a:sysClr val="windowText" lastClr="000000"/>
                </a:solidFill>
              </a:rPr>
              <a:t>University of Illinois</a:t>
            </a:r>
          </a:p>
        </p:txBody>
      </p:sp>
      <p:sp>
        <p:nvSpPr>
          <p:cNvPr id="25" name="Line Callout 1 (Accent Bar) 24"/>
          <p:cNvSpPr/>
          <p:nvPr/>
        </p:nvSpPr>
        <p:spPr>
          <a:xfrm>
            <a:off x="2590800" y="1752600"/>
            <a:ext cx="2895600" cy="457200"/>
          </a:xfrm>
          <a:prstGeom prst="accentCallout1">
            <a:avLst>
              <a:gd name="adj1" fmla="val 89313"/>
              <a:gd name="adj2" fmla="val -2840"/>
              <a:gd name="adj3" fmla="val 335763"/>
              <a:gd name="adj4" fmla="val -2574"/>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r3</a:t>
            </a:r>
            <a:r>
              <a:rPr lang="en-US" sz="2000" b="1" u="sng" dirty="0" smtClean="0">
                <a:solidFill>
                  <a:sysClr val="windowText" lastClr="000000"/>
                </a:solidFill>
              </a:rPr>
              <a:t>: Xin Dong  </a:t>
            </a:r>
          </a:p>
          <a:p>
            <a:pPr lvl="0"/>
            <a:r>
              <a:rPr lang="en-US" sz="2000" b="1" u="sng" dirty="0" smtClean="0">
                <a:solidFill>
                  <a:sysClr val="windowText" lastClr="000000"/>
                </a:solidFill>
              </a:rPr>
              <a:t>University of Washington</a:t>
            </a:r>
          </a:p>
        </p:txBody>
      </p:sp>
      <p:sp>
        <p:nvSpPr>
          <p:cNvPr id="26" name="Line Callout 1 (Accent Bar) 25"/>
          <p:cNvSpPr/>
          <p:nvPr/>
        </p:nvSpPr>
        <p:spPr>
          <a:xfrm>
            <a:off x="4114800" y="381000"/>
            <a:ext cx="2971800" cy="457200"/>
          </a:xfrm>
          <a:prstGeom prst="accentCallout1">
            <a:avLst>
              <a:gd name="adj1" fmla="val 41883"/>
              <a:gd name="adj2" fmla="val -2578"/>
              <a:gd name="adj3" fmla="val 631635"/>
              <a:gd name="adj4" fmla="val -3236"/>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r4</a:t>
            </a:r>
            <a:r>
              <a:rPr lang="en-US" sz="2000" b="1" u="sng" dirty="0" smtClean="0">
                <a:solidFill>
                  <a:sysClr val="windowText" lastClr="000000"/>
                </a:solidFill>
              </a:rPr>
              <a:t>: Xin Luna Dong</a:t>
            </a:r>
          </a:p>
          <a:p>
            <a:r>
              <a:rPr lang="en-US" sz="2000" b="1" u="sng" dirty="0" smtClean="0">
                <a:solidFill>
                  <a:sysClr val="windowText" lastClr="000000"/>
                </a:solidFill>
              </a:rPr>
              <a:t>University of Washington</a:t>
            </a:r>
          </a:p>
        </p:txBody>
      </p:sp>
      <p:sp>
        <p:nvSpPr>
          <p:cNvPr id="27" name="Line Callout 1 (Accent Bar) 26"/>
          <p:cNvSpPr/>
          <p:nvPr/>
        </p:nvSpPr>
        <p:spPr>
          <a:xfrm>
            <a:off x="4114800" y="4419600"/>
            <a:ext cx="2895600" cy="457200"/>
          </a:xfrm>
          <a:prstGeom prst="accentCallout1">
            <a:avLst>
              <a:gd name="adj1" fmla="val 49778"/>
              <a:gd name="adj2" fmla="val -2840"/>
              <a:gd name="adj3" fmla="val -177224"/>
              <a:gd name="adj4" fmla="val -356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r8</a:t>
            </a:r>
            <a:r>
              <a:rPr lang="en-US" sz="2000" b="1" u="sng" dirty="0" smtClean="0">
                <a:solidFill>
                  <a:sysClr val="windowText" lastClr="000000"/>
                </a:solidFill>
              </a:rPr>
              <a:t>:Dong Xin</a:t>
            </a:r>
          </a:p>
          <a:p>
            <a:r>
              <a:rPr lang="en-US" sz="2000" b="1" u="sng" dirty="0" smtClean="0">
                <a:solidFill>
                  <a:sysClr val="windowText" lastClr="000000"/>
                </a:solidFill>
              </a:rPr>
              <a:t>University of Illinois</a:t>
            </a:r>
          </a:p>
        </p:txBody>
      </p:sp>
      <p:sp>
        <p:nvSpPr>
          <p:cNvPr id="28" name="Line Callout 1 (Accent Bar) 27"/>
          <p:cNvSpPr/>
          <p:nvPr/>
        </p:nvSpPr>
        <p:spPr>
          <a:xfrm>
            <a:off x="4876800" y="5181600"/>
            <a:ext cx="2819400" cy="457200"/>
          </a:xfrm>
          <a:prstGeom prst="accentCallout1">
            <a:avLst>
              <a:gd name="adj1" fmla="val 41883"/>
              <a:gd name="adj2" fmla="val -2578"/>
              <a:gd name="adj3" fmla="val -347624"/>
              <a:gd name="adj4" fmla="val -2163"/>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r9</a:t>
            </a:r>
            <a:r>
              <a:rPr lang="en-US" sz="2000" b="1" u="sng" dirty="0" smtClean="0">
                <a:solidFill>
                  <a:sysClr val="windowText" lastClr="000000"/>
                </a:solidFill>
              </a:rPr>
              <a:t>: Dong Xin</a:t>
            </a:r>
          </a:p>
          <a:p>
            <a:r>
              <a:rPr lang="en-US" sz="2000" b="1" u="sng" dirty="0" smtClean="0">
                <a:solidFill>
                  <a:sysClr val="windowText" lastClr="000000"/>
                </a:solidFill>
              </a:rPr>
              <a:t>Microsoft Research</a:t>
            </a:r>
          </a:p>
        </p:txBody>
      </p:sp>
      <p:sp>
        <p:nvSpPr>
          <p:cNvPr id="29" name="Line Callout 1 (Accent Bar) 28"/>
          <p:cNvSpPr/>
          <p:nvPr/>
        </p:nvSpPr>
        <p:spPr>
          <a:xfrm>
            <a:off x="5715000" y="1066800"/>
            <a:ext cx="2514600" cy="457200"/>
          </a:xfrm>
          <a:prstGeom prst="accentCallout1">
            <a:avLst>
              <a:gd name="adj1" fmla="val 41883"/>
              <a:gd name="adj2" fmla="val -2578"/>
              <a:gd name="adj3" fmla="val 478625"/>
              <a:gd name="adj4" fmla="val -303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r5</a:t>
            </a:r>
            <a:r>
              <a:rPr lang="en-US" sz="2000" b="1" u="sng" dirty="0" smtClean="0">
                <a:solidFill>
                  <a:sysClr val="windowText" lastClr="000000"/>
                </a:solidFill>
              </a:rPr>
              <a:t>: Xin Luna Dong</a:t>
            </a:r>
          </a:p>
          <a:p>
            <a:pPr lvl="0"/>
            <a:r>
              <a:rPr lang="en-US" sz="2000" b="1" u="sng" dirty="0" smtClean="0">
                <a:solidFill>
                  <a:sysClr val="windowText" lastClr="000000"/>
                </a:solidFill>
              </a:rPr>
              <a:t>AT&amp;T Labs-Research</a:t>
            </a:r>
          </a:p>
        </p:txBody>
      </p:sp>
      <p:sp>
        <p:nvSpPr>
          <p:cNvPr id="31" name="Line Callout 1 (Accent Bar) 30"/>
          <p:cNvSpPr/>
          <p:nvPr/>
        </p:nvSpPr>
        <p:spPr>
          <a:xfrm>
            <a:off x="5715000" y="5791200"/>
            <a:ext cx="2895600" cy="457200"/>
          </a:xfrm>
          <a:prstGeom prst="accentCallout1">
            <a:avLst>
              <a:gd name="adj1" fmla="val 49778"/>
              <a:gd name="adj2" fmla="val -2840"/>
              <a:gd name="adj3" fmla="val -475442"/>
              <a:gd name="adj4" fmla="val -2345"/>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r10</a:t>
            </a:r>
            <a:r>
              <a:rPr lang="en-US" sz="2000" b="1" u="sng" dirty="0" smtClean="0">
                <a:solidFill>
                  <a:sysClr val="windowText" lastClr="000000"/>
                </a:solidFill>
              </a:rPr>
              <a:t>: Dong Xin  </a:t>
            </a:r>
          </a:p>
          <a:p>
            <a:r>
              <a:rPr lang="en-US" sz="2000" b="1" u="sng" dirty="0" smtClean="0">
                <a:solidFill>
                  <a:sysClr val="windowText" lastClr="000000"/>
                </a:solidFill>
              </a:rPr>
              <a:t>University of Illinois</a:t>
            </a:r>
          </a:p>
        </p:txBody>
      </p:sp>
      <p:sp>
        <p:nvSpPr>
          <p:cNvPr id="32" name="Line Callout 1 (Accent Bar) 31"/>
          <p:cNvSpPr/>
          <p:nvPr/>
        </p:nvSpPr>
        <p:spPr>
          <a:xfrm>
            <a:off x="5715000" y="3962400"/>
            <a:ext cx="2514600" cy="457200"/>
          </a:xfrm>
          <a:prstGeom prst="accentCallout1">
            <a:avLst>
              <a:gd name="adj1" fmla="val 41883"/>
              <a:gd name="adj2" fmla="val -2578"/>
              <a:gd name="adj3" fmla="val -85737"/>
              <a:gd name="adj4" fmla="val -2516"/>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r11</a:t>
            </a:r>
            <a:r>
              <a:rPr lang="en-US" sz="2000" b="1" u="sng" dirty="0" smtClean="0">
                <a:solidFill>
                  <a:sysClr val="windowText" lastClr="000000"/>
                </a:solidFill>
              </a:rPr>
              <a:t>: Dong Xin  </a:t>
            </a:r>
          </a:p>
          <a:p>
            <a:r>
              <a:rPr lang="en-US" sz="2000" b="1" u="sng" dirty="0" smtClean="0">
                <a:solidFill>
                  <a:sysClr val="windowText" lastClr="000000"/>
                </a:solidFill>
              </a:rPr>
              <a:t>Microsoft Research</a:t>
            </a:r>
          </a:p>
        </p:txBody>
      </p:sp>
      <p:sp>
        <p:nvSpPr>
          <p:cNvPr id="33" name="Line Callout 1 (Accent Bar) 32"/>
          <p:cNvSpPr/>
          <p:nvPr/>
        </p:nvSpPr>
        <p:spPr>
          <a:xfrm>
            <a:off x="6629400" y="1676400"/>
            <a:ext cx="2514600" cy="457200"/>
          </a:xfrm>
          <a:prstGeom prst="accentCallout1">
            <a:avLst>
              <a:gd name="adj1" fmla="val 41883"/>
              <a:gd name="adj2" fmla="val -2578"/>
              <a:gd name="adj3" fmla="val 348753"/>
              <a:gd name="adj4" fmla="val -2565"/>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r6</a:t>
            </a:r>
            <a:r>
              <a:rPr lang="en-US" sz="2000" b="1" u="sng" dirty="0" smtClean="0">
                <a:solidFill>
                  <a:sysClr val="windowText" lastClr="000000"/>
                </a:solidFill>
              </a:rPr>
              <a:t>: Xin Luna Dong</a:t>
            </a:r>
          </a:p>
          <a:p>
            <a:pPr lvl="0"/>
            <a:r>
              <a:rPr lang="en-US" sz="2000" b="1" u="sng" dirty="0" smtClean="0">
                <a:solidFill>
                  <a:sysClr val="windowText" lastClr="000000"/>
                </a:solidFill>
              </a:rPr>
              <a:t>AT&amp;T Labs-Research</a:t>
            </a:r>
          </a:p>
        </p:txBody>
      </p:sp>
      <p:sp>
        <p:nvSpPr>
          <p:cNvPr id="35" name="Line Callout 1 (Accent Bar) 34"/>
          <p:cNvSpPr/>
          <p:nvPr/>
        </p:nvSpPr>
        <p:spPr>
          <a:xfrm>
            <a:off x="6629400" y="4724400"/>
            <a:ext cx="2895600" cy="457200"/>
          </a:xfrm>
          <a:prstGeom prst="accentCallout1">
            <a:avLst>
              <a:gd name="adj1" fmla="val 2017"/>
              <a:gd name="adj2" fmla="val 24026"/>
              <a:gd name="adj3" fmla="val -248749"/>
              <a:gd name="adj4" fmla="val 23554"/>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r12</a:t>
            </a:r>
            <a:r>
              <a:rPr lang="en-US" sz="2000" b="1" u="sng" dirty="0" smtClean="0">
                <a:solidFill>
                  <a:sysClr val="windowText" lastClr="000000"/>
                </a:solidFill>
              </a:rPr>
              <a:t>: Dong Xin  </a:t>
            </a:r>
          </a:p>
          <a:p>
            <a:r>
              <a:rPr lang="en-US" sz="2000" b="1" u="sng" dirty="0" smtClean="0">
                <a:solidFill>
                  <a:sysClr val="windowText" lastClr="000000"/>
                </a:solidFill>
              </a:rPr>
              <a:t>Microsoft Research</a:t>
            </a:r>
          </a:p>
        </p:txBody>
      </p:sp>
      <p:grpSp>
        <p:nvGrpSpPr>
          <p:cNvPr id="2" name="Group 39"/>
          <p:cNvGrpSpPr/>
          <p:nvPr/>
        </p:nvGrpSpPr>
        <p:grpSpPr>
          <a:xfrm>
            <a:off x="304800" y="2158425"/>
            <a:ext cx="6629400" cy="1085850"/>
            <a:chOff x="-152400" y="1969532"/>
            <a:chExt cx="7924800" cy="1085850"/>
          </a:xfrm>
        </p:grpSpPr>
        <p:pic>
          <p:nvPicPr>
            <p:cNvPr id="41" name="Picture 4"/>
            <p:cNvPicPr>
              <a:picLocks noChangeAspect="1" noChangeArrowheads="1"/>
            </p:cNvPicPr>
            <p:nvPr/>
          </p:nvPicPr>
          <p:blipFill>
            <a:blip r:embed="rId3" cstate="print"/>
            <a:srcRect/>
            <a:stretch>
              <a:fillRect/>
            </a:stretch>
          </p:blipFill>
          <p:spPr bwMode="auto">
            <a:xfrm>
              <a:off x="-152400" y="1969532"/>
              <a:ext cx="1057275" cy="1085850"/>
            </a:xfrm>
            <a:prstGeom prst="rect">
              <a:avLst/>
            </a:prstGeom>
            <a:noFill/>
            <a:ln w="9525">
              <a:noFill/>
              <a:miter lim="800000"/>
              <a:headEnd/>
              <a:tailEnd/>
            </a:ln>
          </p:spPr>
        </p:pic>
        <p:sp>
          <p:nvSpPr>
            <p:cNvPr id="42" name="TextBox 41"/>
            <p:cNvSpPr txBox="1"/>
            <p:nvPr/>
          </p:nvSpPr>
          <p:spPr>
            <a:xfrm>
              <a:off x="838200" y="2133600"/>
              <a:ext cx="6934200" cy="523220"/>
            </a:xfrm>
            <a:prstGeom prst="rect">
              <a:avLst/>
            </a:prstGeom>
            <a:noFill/>
          </p:spPr>
          <p:txBody>
            <a:bodyPr wrap="square" rtlCol="0">
              <a:spAutoFit/>
            </a:bodyPr>
            <a:lstStyle/>
            <a:p>
              <a:pPr>
                <a:buFontTx/>
                <a:buChar char="-"/>
              </a:pPr>
              <a:r>
                <a:rPr lang="en-US" sz="2800" b="1" dirty="0" smtClean="0">
                  <a:solidFill>
                    <a:srgbClr val="C00000"/>
                  </a:solidFill>
                </a:rPr>
                <a:t>Ground Truth</a:t>
              </a:r>
            </a:p>
          </p:txBody>
        </p:sp>
      </p:grpSp>
      <p:sp>
        <p:nvSpPr>
          <p:cNvPr id="43" name="TextBox 42"/>
          <p:cNvSpPr txBox="1"/>
          <p:nvPr/>
        </p:nvSpPr>
        <p:spPr>
          <a:xfrm>
            <a:off x="609600" y="4572000"/>
            <a:ext cx="2819400" cy="523220"/>
          </a:xfrm>
          <a:prstGeom prst="rect">
            <a:avLst/>
          </a:prstGeom>
          <a:noFill/>
        </p:spPr>
        <p:txBody>
          <a:bodyPr wrap="square" rtlCol="0">
            <a:spAutoFit/>
          </a:bodyPr>
          <a:lstStyle/>
          <a:p>
            <a:r>
              <a:rPr lang="en-US" sz="2800" b="1" dirty="0" smtClean="0">
                <a:solidFill>
                  <a:srgbClr val="C00000"/>
                </a:solidFill>
              </a:rPr>
              <a:t>3 authors </a:t>
            </a:r>
            <a:endParaRPr lang="en-US" sz="2800" b="1" dirty="0">
              <a:solidFill>
                <a:srgbClr val="C00000"/>
              </a:solidFill>
            </a:endParaRPr>
          </a:p>
        </p:txBody>
      </p:sp>
      <p:sp>
        <p:nvSpPr>
          <p:cNvPr id="44" name="Freeform 43"/>
          <p:cNvSpPr/>
          <p:nvPr/>
        </p:nvSpPr>
        <p:spPr>
          <a:xfrm>
            <a:off x="967839" y="3689268"/>
            <a:ext cx="8281060" cy="3119251"/>
          </a:xfrm>
          <a:custGeom>
            <a:avLst/>
            <a:gdLst>
              <a:gd name="connsiteX0" fmla="*/ 4684816 w 8281060"/>
              <a:gd name="connsiteY0" fmla="*/ 134587 h 3119251"/>
              <a:gd name="connsiteX1" fmla="*/ 2369127 w 8281060"/>
              <a:gd name="connsiteY1" fmla="*/ 1072737 h 3119251"/>
              <a:gd name="connsiteX2" fmla="*/ 659080 w 8281060"/>
              <a:gd name="connsiteY2" fmla="*/ 2379023 h 3119251"/>
              <a:gd name="connsiteX3" fmla="*/ 1086592 w 8281060"/>
              <a:gd name="connsiteY3" fmla="*/ 2949038 h 3119251"/>
              <a:gd name="connsiteX4" fmla="*/ 7178634 w 8281060"/>
              <a:gd name="connsiteY4" fmla="*/ 2723407 h 3119251"/>
              <a:gd name="connsiteX5" fmla="*/ 7701148 w 8281060"/>
              <a:gd name="connsiteY5" fmla="*/ 573974 h 3119251"/>
              <a:gd name="connsiteX6" fmla="*/ 6002977 w 8281060"/>
              <a:gd name="connsiteY6" fmla="*/ 63335 h 3119251"/>
              <a:gd name="connsiteX7" fmla="*/ 4352306 w 8281060"/>
              <a:gd name="connsiteY7" fmla="*/ 193963 h 3119251"/>
              <a:gd name="connsiteX8" fmla="*/ 4352306 w 8281060"/>
              <a:gd name="connsiteY8" fmla="*/ 193963 h 3119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81060" h="3119251">
                <a:moveTo>
                  <a:pt x="4684816" y="134587"/>
                </a:moveTo>
                <a:cubicBezTo>
                  <a:pt x="3862449" y="416625"/>
                  <a:pt x="3040083" y="698664"/>
                  <a:pt x="2369127" y="1072737"/>
                </a:cubicBezTo>
                <a:cubicBezTo>
                  <a:pt x="1698171" y="1446810"/>
                  <a:pt x="872836" y="2066306"/>
                  <a:pt x="659080" y="2379023"/>
                </a:cubicBezTo>
                <a:cubicBezTo>
                  <a:pt x="445324" y="2691740"/>
                  <a:pt x="0" y="2891641"/>
                  <a:pt x="1086592" y="2949038"/>
                </a:cubicBezTo>
                <a:cubicBezTo>
                  <a:pt x="2173184" y="3006435"/>
                  <a:pt x="6076208" y="3119251"/>
                  <a:pt x="7178634" y="2723407"/>
                </a:cubicBezTo>
                <a:cubicBezTo>
                  <a:pt x="8281060" y="2327563"/>
                  <a:pt x="7897091" y="1017319"/>
                  <a:pt x="7701148" y="573974"/>
                </a:cubicBezTo>
                <a:cubicBezTo>
                  <a:pt x="7505205" y="130629"/>
                  <a:pt x="6561117" y="126670"/>
                  <a:pt x="6002977" y="63335"/>
                </a:cubicBezTo>
                <a:cubicBezTo>
                  <a:pt x="5444837" y="0"/>
                  <a:pt x="4352306" y="193963"/>
                  <a:pt x="4352306" y="193963"/>
                </a:cubicBezTo>
                <a:lnTo>
                  <a:pt x="4352306" y="193963"/>
                </a:ln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Freeform 35"/>
          <p:cNvSpPr/>
          <p:nvPr/>
        </p:nvSpPr>
        <p:spPr>
          <a:xfrm>
            <a:off x="45522" y="65315"/>
            <a:ext cx="3329049" cy="1033152"/>
          </a:xfrm>
          <a:custGeom>
            <a:avLst/>
            <a:gdLst>
              <a:gd name="connsiteX0" fmla="*/ 1723901 w 3329049"/>
              <a:gd name="connsiteY0" fmla="*/ 112815 h 1033152"/>
              <a:gd name="connsiteX1" fmla="*/ 405740 w 3329049"/>
              <a:gd name="connsiteY1" fmla="*/ 136566 h 1033152"/>
              <a:gd name="connsiteX2" fmla="*/ 417616 w 3329049"/>
              <a:gd name="connsiteY2" fmla="*/ 932212 h 1033152"/>
              <a:gd name="connsiteX3" fmla="*/ 2911434 w 3329049"/>
              <a:gd name="connsiteY3" fmla="*/ 742207 h 1033152"/>
              <a:gd name="connsiteX4" fmla="*/ 2923309 w 3329049"/>
              <a:gd name="connsiteY4" fmla="*/ 207817 h 1033152"/>
              <a:gd name="connsiteX5" fmla="*/ 1581397 w 3329049"/>
              <a:gd name="connsiteY5" fmla="*/ 100940 h 1033152"/>
              <a:gd name="connsiteX6" fmla="*/ 1581397 w 3329049"/>
              <a:gd name="connsiteY6" fmla="*/ 100940 h 1033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29049" h="1033152">
                <a:moveTo>
                  <a:pt x="1723901" y="112815"/>
                </a:moveTo>
                <a:cubicBezTo>
                  <a:pt x="1173677" y="56407"/>
                  <a:pt x="623454" y="0"/>
                  <a:pt x="405740" y="136566"/>
                </a:cubicBezTo>
                <a:cubicBezTo>
                  <a:pt x="188026" y="273132"/>
                  <a:pt x="0" y="831272"/>
                  <a:pt x="417616" y="932212"/>
                </a:cubicBezTo>
                <a:cubicBezTo>
                  <a:pt x="835232" y="1033152"/>
                  <a:pt x="2493819" y="862939"/>
                  <a:pt x="2911434" y="742207"/>
                </a:cubicBezTo>
                <a:cubicBezTo>
                  <a:pt x="3329049" y="621475"/>
                  <a:pt x="3144982" y="314695"/>
                  <a:pt x="2923309" y="207817"/>
                </a:cubicBezTo>
                <a:cubicBezTo>
                  <a:pt x="2701636" y="100939"/>
                  <a:pt x="1581397" y="100940"/>
                  <a:pt x="1581397" y="100940"/>
                </a:cubicBezTo>
                <a:lnTo>
                  <a:pt x="1581397" y="100940"/>
                </a:lnTo>
              </a:path>
            </a:pathLst>
          </a:custGeom>
          <a:ln w="28575">
            <a:solidFill>
              <a:srgbClr val="C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Freeform 36"/>
          <p:cNvSpPr/>
          <p:nvPr/>
        </p:nvSpPr>
        <p:spPr>
          <a:xfrm>
            <a:off x="1622962" y="118754"/>
            <a:ext cx="7703127" cy="2420586"/>
          </a:xfrm>
          <a:custGeom>
            <a:avLst/>
            <a:gdLst>
              <a:gd name="connsiteX0" fmla="*/ 2759033 w 7703127"/>
              <a:gd name="connsiteY0" fmla="*/ 142503 h 2420586"/>
              <a:gd name="connsiteX1" fmla="*/ 2010887 w 7703127"/>
              <a:gd name="connsiteY1" fmla="*/ 653142 h 2420586"/>
              <a:gd name="connsiteX2" fmla="*/ 229589 w 7703127"/>
              <a:gd name="connsiteY2" fmla="*/ 914399 h 2420586"/>
              <a:gd name="connsiteX3" fmla="*/ 633350 w 7703127"/>
              <a:gd name="connsiteY3" fmla="*/ 2101932 h 2420586"/>
              <a:gd name="connsiteX4" fmla="*/ 3792186 w 7703127"/>
              <a:gd name="connsiteY4" fmla="*/ 2291937 h 2420586"/>
              <a:gd name="connsiteX5" fmla="*/ 7283532 w 7703127"/>
              <a:gd name="connsiteY5" fmla="*/ 2161308 h 2420586"/>
              <a:gd name="connsiteX6" fmla="*/ 6309755 w 7703127"/>
              <a:gd name="connsiteY6" fmla="*/ 736269 h 2420586"/>
              <a:gd name="connsiteX7" fmla="*/ 4421578 w 7703127"/>
              <a:gd name="connsiteY7" fmla="*/ 95002 h 2420586"/>
              <a:gd name="connsiteX8" fmla="*/ 2687781 w 7703127"/>
              <a:gd name="connsiteY8" fmla="*/ 166254 h 2420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03127" h="2420586">
                <a:moveTo>
                  <a:pt x="2759033" y="142503"/>
                </a:moveTo>
                <a:cubicBezTo>
                  <a:pt x="2595747" y="333498"/>
                  <a:pt x="2432461" y="524493"/>
                  <a:pt x="2010887" y="653142"/>
                </a:cubicBezTo>
                <a:cubicBezTo>
                  <a:pt x="1589313" y="781791"/>
                  <a:pt x="459179" y="672934"/>
                  <a:pt x="229589" y="914399"/>
                </a:cubicBezTo>
                <a:cubicBezTo>
                  <a:pt x="0" y="1155864"/>
                  <a:pt x="39584" y="1872342"/>
                  <a:pt x="633350" y="2101932"/>
                </a:cubicBezTo>
                <a:cubicBezTo>
                  <a:pt x="1227116" y="2331522"/>
                  <a:pt x="2683822" y="2282041"/>
                  <a:pt x="3792186" y="2291937"/>
                </a:cubicBezTo>
                <a:cubicBezTo>
                  <a:pt x="4900550" y="2301833"/>
                  <a:pt x="6863937" y="2420586"/>
                  <a:pt x="7283532" y="2161308"/>
                </a:cubicBezTo>
                <a:cubicBezTo>
                  <a:pt x="7703127" y="1902030"/>
                  <a:pt x="6786747" y="1080653"/>
                  <a:pt x="6309755" y="736269"/>
                </a:cubicBezTo>
                <a:cubicBezTo>
                  <a:pt x="5832763" y="391885"/>
                  <a:pt x="5025240" y="190005"/>
                  <a:pt x="4421578" y="95002"/>
                </a:cubicBezTo>
                <a:cubicBezTo>
                  <a:pt x="3817916" y="0"/>
                  <a:pt x="3252848" y="83127"/>
                  <a:pt x="2687781" y="166254"/>
                </a:cubicBezTo>
              </a:path>
            </a:pathLst>
          </a:custGeom>
          <a:noFill/>
          <a:ln w="28575">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Rectangle 37"/>
          <p:cNvSpPr/>
          <p:nvPr/>
        </p:nvSpPr>
        <p:spPr>
          <a:xfrm>
            <a:off x="7010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2011</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Arrow 2"/>
          <p:cNvSpPr/>
          <p:nvPr/>
        </p:nvSpPr>
        <p:spPr>
          <a:xfrm>
            <a:off x="1676400" y="3124200"/>
            <a:ext cx="7315200" cy="609600"/>
          </a:xfrm>
          <a:prstGeom prst="rightArrow">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 name="Rectangle 4"/>
          <p:cNvSpPr/>
          <p:nvPr/>
        </p:nvSpPr>
        <p:spPr>
          <a:xfrm>
            <a:off x="152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1991</a:t>
            </a:r>
          </a:p>
        </p:txBody>
      </p:sp>
      <p:sp>
        <p:nvSpPr>
          <p:cNvPr id="7" name="Rectangle 6"/>
          <p:cNvSpPr/>
          <p:nvPr/>
        </p:nvSpPr>
        <p:spPr>
          <a:xfrm>
            <a:off x="14478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 name="Rectangle 7"/>
          <p:cNvSpPr/>
          <p:nvPr/>
        </p:nvSpPr>
        <p:spPr>
          <a:xfrm>
            <a:off x="12192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Rectangle 8"/>
          <p:cNvSpPr/>
          <p:nvPr/>
        </p:nvSpPr>
        <p:spPr>
          <a:xfrm>
            <a:off x="990600" y="3276600"/>
            <a:ext cx="1524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 name="Rectangle 9"/>
          <p:cNvSpPr/>
          <p:nvPr/>
        </p:nvSpPr>
        <p:spPr>
          <a:xfrm>
            <a:off x="16764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1" name="Rectangle 10"/>
          <p:cNvSpPr/>
          <p:nvPr/>
        </p:nvSpPr>
        <p:spPr>
          <a:xfrm>
            <a:off x="23622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2" name="Rectangle 11"/>
          <p:cNvSpPr/>
          <p:nvPr/>
        </p:nvSpPr>
        <p:spPr>
          <a:xfrm>
            <a:off x="30480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3" name="Rectangle 12"/>
          <p:cNvSpPr/>
          <p:nvPr/>
        </p:nvSpPr>
        <p:spPr>
          <a:xfrm>
            <a:off x="3733800" y="3276600"/>
            <a:ext cx="6858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i="1" dirty="0" smtClean="0">
                <a:solidFill>
                  <a:srgbClr val="000000"/>
                </a:solidFill>
                <a:latin typeface="Corbel" pitchFamily="34" charset="0"/>
              </a:rPr>
              <a:t>1991</a:t>
            </a:r>
          </a:p>
        </p:txBody>
      </p:sp>
      <p:sp>
        <p:nvSpPr>
          <p:cNvPr id="14" name="Rectangle 13"/>
          <p:cNvSpPr/>
          <p:nvPr/>
        </p:nvSpPr>
        <p:spPr>
          <a:xfrm>
            <a:off x="1676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2004</a:t>
            </a:r>
          </a:p>
        </p:txBody>
      </p:sp>
      <p:sp>
        <p:nvSpPr>
          <p:cNvPr id="15" name="Rectangle 14"/>
          <p:cNvSpPr/>
          <p:nvPr/>
        </p:nvSpPr>
        <p:spPr>
          <a:xfrm>
            <a:off x="2438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2005</a:t>
            </a:r>
          </a:p>
        </p:txBody>
      </p:sp>
      <p:sp>
        <p:nvSpPr>
          <p:cNvPr id="16" name="Rectangle 15"/>
          <p:cNvSpPr/>
          <p:nvPr/>
        </p:nvSpPr>
        <p:spPr>
          <a:xfrm>
            <a:off x="3200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2006</a:t>
            </a:r>
          </a:p>
        </p:txBody>
      </p:sp>
      <p:sp>
        <p:nvSpPr>
          <p:cNvPr id="17" name="Rectangle 16"/>
          <p:cNvSpPr/>
          <p:nvPr/>
        </p:nvSpPr>
        <p:spPr>
          <a:xfrm>
            <a:off x="3962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2007</a:t>
            </a:r>
          </a:p>
        </p:txBody>
      </p:sp>
      <p:sp>
        <p:nvSpPr>
          <p:cNvPr id="18" name="Rectangle 17"/>
          <p:cNvSpPr/>
          <p:nvPr/>
        </p:nvSpPr>
        <p:spPr>
          <a:xfrm>
            <a:off x="4724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2008</a:t>
            </a:r>
          </a:p>
        </p:txBody>
      </p:sp>
      <p:sp>
        <p:nvSpPr>
          <p:cNvPr id="19" name="Rectangle 18"/>
          <p:cNvSpPr/>
          <p:nvPr/>
        </p:nvSpPr>
        <p:spPr>
          <a:xfrm>
            <a:off x="5486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2009</a:t>
            </a:r>
          </a:p>
        </p:txBody>
      </p:sp>
      <p:sp>
        <p:nvSpPr>
          <p:cNvPr id="20" name="Rectangle 19"/>
          <p:cNvSpPr/>
          <p:nvPr/>
        </p:nvSpPr>
        <p:spPr>
          <a:xfrm>
            <a:off x="6248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2010</a:t>
            </a:r>
          </a:p>
        </p:txBody>
      </p:sp>
      <p:sp>
        <p:nvSpPr>
          <p:cNvPr id="21" name="Line Callout 1 (Accent Bar) 20"/>
          <p:cNvSpPr/>
          <p:nvPr/>
        </p:nvSpPr>
        <p:spPr>
          <a:xfrm>
            <a:off x="381000" y="304800"/>
            <a:ext cx="3200400" cy="457200"/>
          </a:xfrm>
          <a:prstGeom prst="accentCallout1">
            <a:avLst>
              <a:gd name="adj1" fmla="val 62662"/>
              <a:gd name="adj2" fmla="val -2949"/>
              <a:gd name="adj3" fmla="val 649575"/>
              <a:gd name="adj4" fmla="val -375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a:t>
            </a:r>
            <a:r>
              <a:rPr lang="en-US" sz="2000" b="1" u="sng" dirty="0" smtClean="0">
                <a:solidFill>
                  <a:sysClr val="windowText" lastClr="000000"/>
                </a:solidFill>
              </a:rPr>
              <a:t>: Xin Dong </a:t>
            </a:r>
          </a:p>
          <a:p>
            <a:r>
              <a:rPr lang="en-US" sz="2000" b="1" u="sng" dirty="0" smtClean="0">
                <a:solidFill>
                  <a:sysClr val="windowText" lastClr="000000"/>
                </a:solidFill>
              </a:rPr>
              <a:t>R. Polytechnic Institute</a:t>
            </a:r>
          </a:p>
        </p:txBody>
      </p:sp>
      <p:sp>
        <p:nvSpPr>
          <p:cNvPr id="22" name="Line Callout 1 (Accent Bar) 21"/>
          <p:cNvSpPr/>
          <p:nvPr/>
        </p:nvSpPr>
        <p:spPr>
          <a:xfrm>
            <a:off x="1905000" y="914400"/>
            <a:ext cx="3429000" cy="685800"/>
          </a:xfrm>
          <a:prstGeom prst="accentCallout1">
            <a:avLst>
              <a:gd name="adj1" fmla="val 44480"/>
              <a:gd name="adj2" fmla="val -2578"/>
              <a:gd name="adj3" fmla="val 347888"/>
              <a:gd name="adj4" fmla="val -3038"/>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r2</a:t>
            </a:r>
            <a:r>
              <a:rPr lang="en-US" sz="2000" b="1" u="sng" dirty="0" smtClean="0">
                <a:solidFill>
                  <a:sysClr val="windowText" lastClr="000000"/>
                </a:solidFill>
              </a:rPr>
              <a:t>: Xin Dong  </a:t>
            </a:r>
          </a:p>
          <a:p>
            <a:pPr lvl="0"/>
            <a:r>
              <a:rPr lang="en-US" sz="2000" b="1" u="sng" dirty="0" smtClean="0">
                <a:solidFill>
                  <a:sysClr val="windowText" lastClr="000000"/>
                </a:solidFill>
              </a:rPr>
              <a:t>University of Washington</a:t>
            </a:r>
          </a:p>
        </p:txBody>
      </p:sp>
      <p:sp>
        <p:nvSpPr>
          <p:cNvPr id="23" name="Line Callout 1 (Accent Bar) 22"/>
          <p:cNvSpPr/>
          <p:nvPr/>
        </p:nvSpPr>
        <p:spPr>
          <a:xfrm>
            <a:off x="1905000" y="6019800"/>
            <a:ext cx="2895600" cy="457200"/>
          </a:xfrm>
          <a:prstGeom prst="accentCallout1">
            <a:avLst>
              <a:gd name="adj1" fmla="val 49778"/>
              <a:gd name="adj2" fmla="val -2840"/>
              <a:gd name="adj3" fmla="val -529715"/>
              <a:gd name="adj4" fmla="val -3118"/>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r7</a:t>
            </a:r>
            <a:r>
              <a:rPr lang="en-US" sz="2000" b="1" u="sng" dirty="0" smtClean="0">
                <a:solidFill>
                  <a:sysClr val="windowText" lastClr="000000"/>
                </a:solidFill>
              </a:rPr>
              <a:t>: Dong Xin  </a:t>
            </a:r>
          </a:p>
          <a:p>
            <a:r>
              <a:rPr lang="en-US" sz="2000" b="1" u="sng" dirty="0" smtClean="0">
                <a:solidFill>
                  <a:sysClr val="windowText" lastClr="000000"/>
                </a:solidFill>
              </a:rPr>
              <a:t>University of Illinois</a:t>
            </a:r>
          </a:p>
        </p:txBody>
      </p:sp>
      <p:sp>
        <p:nvSpPr>
          <p:cNvPr id="25" name="Line Callout 1 (Accent Bar) 24"/>
          <p:cNvSpPr/>
          <p:nvPr/>
        </p:nvSpPr>
        <p:spPr>
          <a:xfrm>
            <a:off x="2590800" y="1752600"/>
            <a:ext cx="2895600" cy="457200"/>
          </a:xfrm>
          <a:prstGeom prst="accentCallout1">
            <a:avLst>
              <a:gd name="adj1" fmla="val 89313"/>
              <a:gd name="adj2" fmla="val -2840"/>
              <a:gd name="adj3" fmla="val 335763"/>
              <a:gd name="adj4" fmla="val -2574"/>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r3</a:t>
            </a:r>
            <a:r>
              <a:rPr lang="en-US" sz="2000" b="1" u="sng" dirty="0" smtClean="0">
                <a:solidFill>
                  <a:sysClr val="windowText" lastClr="000000"/>
                </a:solidFill>
              </a:rPr>
              <a:t>: Xin Dong  </a:t>
            </a:r>
          </a:p>
          <a:p>
            <a:pPr lvl="0"/>
            <a:r>
              <a:rPr lang="en-US" sz="2000" b="1" u="sng" dirty="0" smtClean="0">
                <a:solidFill>
                  <a:sysClr val="windowText" lastClr="000000"/>
                </a:solidFill>
              </a:rPr>
              <a:t>University of Washington</a:t>
            </a:r>
          </a:p>
        </p:txBody>
      </p:sp>
      <p:sp>
        <p:nvSpPr>
          <p:cNvPr id="26" name="Line Callout 1 (Accent Bar) 25"/>
          <p:cNvSpPr/>
          <p:nvPr/>
        </p:nvSpPr>
        <p:spPr>
          <a:xfrm>
            <a:off x="4114800" y="381000"/>
            <a:ext cx="2971800" cy="457200"/>
          </a:xfrm>
          <a:prstGeom prst="accentCallout1">
            <a:avLst>
              <a:gd name="adj1" fmla="val 41883"/>
              <a:gd name="adj2" fmla="val -2578"/>
              <a:gd name="adj3" fmla="val 631635"/>
              <a:gd name="adj4" fmla="val -3236"/>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r4</a:t>
            </a:r>
            <a:r>
              <a:rPr lang="en-US" sz="2000" b="1" u="sng" dirty="0" smtClean="0">
                <a:solidFill>
                  <a:sysClr val="windowText" lastClr="000000"/>
                </a:solidFill>
              </a:rPr>
              <a:t>: Xin Luna Dong</a:t>
            </a:r>
          </a:p>
          <a:p>
            <a:r>
              <a:rPr lang="en-US" sz="2000" b="1" u="sng" dirty="0" smtClean="0">
                <a:solidFill>
                  <a:sysClr val="windowText" lastClr="000000"/>
                </a:solidFill>
              </a:rPr>
              <a:t>University of Washington</a:t>
            </a:r>
          </a:p>
        </p:txBody>
      </p:sp>
      <p:sp>
        <p:nvSpPr>
          <p:cNvPr id="27" name="Line Callout 1 (Accent Bar) 26"/>
          <p:cNvSpPr/>
          <p:nvPr/>
        </p:nvSpPr>
        <p:spPr>
          <a:xfrm>
            <a:off x="4114800" y="4419600"/>
            <a:ext cx="2895600" cy="457200"/>
          </a:xfrm>
          <a:prstGeom prst="accentCallout1">
            <a:avLst>
              <a:gd name="adj1" fmla="val 49778"/>
              <a:gd name="adj2" fmla="val -2840"/>
              <a:gd name="adj3" fmla="val -177224"/>
              <a:gd name="adj4" fmla="val -356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r8</a:t>
            </a:r>
            <a:r>
              <a:rPr lang="en-US" sz="2000" b="1" u="sng" dirty="0" smtClean="0">
                <a:solidFill>
                  <a:sysClr val="windowText" lastClr="000000"/>
                </a:solidFill>
              </a:rPr>
              <a:t>:Dong Xin</a:t>
            </a:r>
          </a:p>
          <a:p>
            <a:r>
              <a:rPr lang="en-US" sz="2000" b="1" u="sng" dirty="0" smtClean="0">
                <a:solidFill>
                  <a:sysClr val="windowText" lastClr="000000"/>
                </a:solidFill>
              </a:rPr>
              <a:t>University of Illinois</a:t>
            </a:r>
          </a:p>
        </p:txBody>
      </p:sp>
      <p:sp>
        <p:nvSpPr>
          <p:cNvPr id="28" name="Line Callout 1 (Accent Bar) 27"/>
          <p:cNvSpPr/>
          <p:nvPr/>
        </p:nvSpPr>
        <p:spPr>
          <a:xfrm>
            <a:off x="4876800" y="5181600"/>
            <a:ext cx="2819400" cy="457200"/>
          </a:xfrm>
          <a:prstGeom prst="accentCallout1">
            <a:avLst>
              <a:gd name="adj1" fmla="val 41883"/>
              <a:gd name="adj2" fmla="val -2578"/>
              <a:gd name="adj3" fmla="val -347624"/>
              <a:gd name="adj4" fmla="val -2163"/>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r9</a:t>
            </a:r>
            <a:r>
              <a:rPr lang="en-US" sz="2000" b="1" u="sng" dirty="0" smtClean="0">
                <a:solidFill>
                  <a:sysClr val="windowText" lastClr="000000"/>
                </a:solidFill>
              </a:rPr>
              <a:t>: Dong Xin</a:t>
            </a:r>
          </a:p>
          <a:p>
            <a:r>
              <a:rPr lang="en-US" sz="2000" b="1" u="sng" dirty="0" smtClean="0">
                <a:solidFill>
                  <a:sysClr val="windowText" lastClr="000000"/>
                </a:solidFill>
              </a:rPr>
              <a:t>Microsoft Research</a:t>
            </a:r>
          </a:p>
        </p:txBody>
      </p:sp>
      <p:sp>
        <p:nvSpPr>
          <p:cNvPr id="29" name="Line Callout 1 (Accent Bar) 28"/>
          <p:cNvSpPr/>
          <p:nvPr/>
        </p:nvSpPr>
        <p:spPr>
          <a:xfrm>
            <a:off x="5715000" y="1066800"/>
            <a:ext cx="2514600" cy="457200"/>
          </a:xfrm>
          <a:prstGeom prst="accentCallout1">
            <a:avLst>
              <a:gd name="adj1" fmla="val 41883"/>
              <a:gd name="adj2" fmla="val -2578"/>
              <a:gd name="adj3" fmla="val 478625"/>
              <a:gd name="adj4" fmla="val -303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r5</a:t>
            </a:r>
            <a:r>
              <a:rPr lang="en-US" sz="2000" b="1" u="sng" dirty="0" smtClean="0">
                <a:solidFill>
                  <a:sysClr val="windowText" lastClr="000000"/>
                </a:solidFill>
              </a:rPr>
              <a:t>: Xin Luna Dong</a:t>
            </a:r>
          </a:p>
          <a:p>
            <a:pPr lvl="0"/>
            <a:r>
              <a:rPr lang="en-US" sz="2000" b="1" u="sng" dirty="0" smtClean="0">
                <a:solidFill>
                  <a:sysClr val="windowText" lastClr="000000"/>
                </a:solidFill>
              </a:rPr>
              <a:t>AT&amp;T Labs-Research</a:t>
            </a:r>
          </a:p>
        </p:txBody>
      </p:sp>
      <p:sp>
        <p:nvSpPr>
          <p:cNvPr id="31" name="Line Callout 1 (Accent Bar) 30"/>
          <p:cNvSpPr/>
          <p:nvPr/>
        </p:nvSpPr>
        <p:spPr>
          <a:xfrm>
            <a:off x="5715000" y="5791200"/>
            <a:ext cx="2895600" cy="457200"/>
          </a:xfrm>
          <a:prstGeom prst="accentCallout1">
            <a:avLst>
              <a:gd name="adj1" fmla="val 49778"/>
              <a:gd name="adj2" fmla="val -2840"/>
              <a:gd name="adj3" fmla="val -475442"/>
              <a:gd name="adj4" fmla="val -2345"/>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r10</a:t>
            </a:r>
            <a:r>
              <a:rPr lang="en-US" sz="2000" b="1" u="sng" dirty="0" smtClean="0">
                <a:solidFill>
                  <a:sysClr val="windowText" lastClr="000000"/>
                </a:solidFill>
              </a:rPr>
              <a:t>: Dong Xin  </a:t>
            </a:r>
          </a:p>
          <a:p>
            <a:r>
              <a:rPr lang="en-US" sz="2000" b="1" u="sng" dirty="0" smtClean="0">
                <a:solidFill>
                  <a:sysClr val="windowText" lastClr="000000"/>
                </a:solidFill>
              </a:rPr>
              <a:t>University of Illinois</a:t>
            </a:r>
          </a:p>
        </p:txBody>
      </p:sp>
      <p:sp>
        <p:nvSpPr>
          <p:cNvPr id="32" name="Line Callout 1 (Accent Bar) 31"/>
          <p:cNvSpPr/>
          <p:nvPr/>
        </p:nvSpPr>
        <p:spPr>
          <a:xfrm>
            <a:off x="5715000" y="3962400"/>
            <a:ext cx="2514600" cy="457200"/>
          </a:xfrm>
          <a:prstGeom prst="accentCallout1">
            <a:avLst>
              <a:gd name="adj1" fmla="val 41883"/>
              <a:gd name="adj2" fmla="val -2578"/>
              <a:gd name="adj3" fmla="val -85737"/>
              <a:gd name="adj4" fmla="val -2516"/>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r11</a:t>
            </a:r>
            <a:r>
              <a:rPr lang="en-US" sz="2000" b="1" u="sng" dirty="0" smtClean="0">
                <a:solidFill>
                  <a:sysClr val="windowText" lastClr="000000"/>
                </a:solidFill>
              </a:rPr>
              <a:t>: Dong Xin  </a:t>
            </a:r>
          </a:p>
          <a:p>
            <a:r>
              <a:rPr lang="en-US" sz="2000" b="1" u="sng" dirty="0" smtClean="0">
                <a:solidFill>
                  <a:sysClr val="windowText" lastClr="000000"/>
                </a:solidFill>
              </a:rPr>
              <a:t>Microsoft Research</a:t>
            </a:r>
          </a:p>
        </p:txBody>
      </p:sp>
      <p:sp>
        <p:nvSpPr>
          <p:cNvPr id="33" name="Line Callout 1 (Accent Bar) 32"/>
          <p:cNvSpPr/>
          <p:nvPr/>
        </p:nvSpPr>
        <p:spPr>
          <a:xfrm>
            <a:off x="6629400" y="1676400"/>
            <a:ext cx="2514600" cy="457200"/>
          </a:xfrm>
          <a:prstGeom prst="accentCallout1">
            <a:avLst>
              <a:gd name="adj1" fmla="val 41883"/>
              <a:gd name="adj2" fmla="val -2578"/>
              <a:gd name="adj3" fmla="val 348753"/>
              <a:gd name="adj4" fmla="val -2565"/>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u="sng" dirty="0" smtClean="0">
                <a:solidFill>
                  <a:srgbClr val="C00000"/>
                </a:solidFill>
              </a:rPr>
              <a:t>r6</a:t>
            </a:r>
            <a:r>
              <a:rPr lang="en-US" sz="2000" b="1" u="sng" dirty="0" smtClean="0">
                <a:solidFill>
                  <a:sysClr val="windowText" lastClr="000000"/>
                </a:solidFill>
              </a:rPr>
              <a:t>: Xin Luna Dong</a:t>
            </a:r>
          </a:p>
          <a:p>
            <a:pPr lvl="0"/>
            <a:r>
              <a:rPr lang="en-US" sz="2000" b="1" u="sng" dirty="0" smtClean="0">
                <a:solidFill>
                  <a:sysClr val="windowText" lastClr="000000"/>
                </a:solidFill>
              </a:rPr>
              <a:t>AT&amp;T Labs-Research</a:t>
            </a:r>
          </a:p>
        </p:txBody>
      </p:sp>
      <p:sp>
        <p:nvSpPr>
          <p:cNvPr id="35" name="Line Callout 1 (Accent Bar) 34"/>
          <p:cNvSpPr/>
          <p:nvPr/>
        </p:nvSpPr>
        <p:spPr>
          <a:xfrm>
            <a:off x="6629400" y="4724400"/>
            <a:ext cx="2895600" cy="457200"/>
          </a:xfrm>
          <a:prstGeom prst="accentCallout1">
            <a:avLst>
              <a:gd name="adj1" fmla="val 2017"/>
              <a:gd name="adj2" fmla="val 21198"/>
              <a:gd name="adj3" fmla="val -248749"/>
              <a:gd name="adj4" fmla="val 21197"/>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u="sng" dirty="0" smtClean="0">
                <a:solidFill>
                  <a:srgbClr val="C00000"/>
                </a:solidFill>
              </a:rPr>
              <a:t>r12</a:t>
            </a:r>
            <a:r>
              <a:rPr lang="en-US" sz="2000" b="1" u="sng" dirty="0" smtClean="0">
                <a:solidFill>
                  <a:sysClr val="windowText" lastClr="000000"/>
                </a:solidFill>
              </a:rPr>
              <a:t>: Dong Xin  </a:t>
            </a:r>
          </a:p>
          <a:p>
            <a:r>
              <a:rPr lang="en-US" sz="2000" b="1" u="sng" dirty="0" smtClean="0">
                <a:solidFill>
                  <a:sysClr val="windowText" lastClr="000000"/>
                </a:solidFill>
              </a:rPr>
              <a:t>Microsoft Research</a:t>
            </a:r>
          </a:p>
        </p:txBody>
      </p:sp>
      <p:grpSp>
        <p:nvGrpSpPr>
          <p:cNvPr id="40" name="Group 39"/>
          <p:cNvGrpSpPr/>
          <p:nvPr/>
        </p:nvGrpSpPr>
        <p:grpSpPr>
          <a:xfrm>
            <a:off x="304800" y="2158425"/>
            <a:ext cx="6629400" cy="1118175"/>
            <a:chOff x="-152400" y="1969532"/>
            <a:chExt cx="7924800" cy="1118175"/>
          </a:xfrm>
        </p:grpSpPr>
        <p:pic>
          <p:nvPicPr>
            <p:cNvPr id="41" name="Picture 4"/>
            <p:cNvPicPr>
              <a:picLocks noChangeAspect="1" noChangeArrowheads="1"/>
            </p:cNvPicPr>
            <p:nvPr/>
          </p:nvPicPr>
          <p:blipFill>
            <a:blip r:embed="rId3" cstate="print"/>
            <a:srcRect/>
            <a:stretch>
              <a:fillRect/>
            </a:stretch>
          </p:blipFill>
          <p:spPr bwMode="auto">
            <a:xfrm>
              <a:off x="-152400" y="1969532"/>
              <a:ext cx="1057275" cy="1085850"/>
            </a:xfrm>
            <a:prstGeom prst="rect">
              <a:avLst/>
            </a:prstGeom>
            <a:noFill/>
            <a:ln w="9525">
              <a:noFill/>
              <a:miter lim="800000"/>
              <a:headEnd/>
              <a:tailEnd/>
            </a:ln>
          </p:spPr>
        </p:pic>
        <p:sp>
          <p:nvSpPr>
            <p:cNvPr id="42" name="TextBox 41"/>
            <p:cNvSpPr txBox="1"/>
            <p:nvPr/>
          </p:nvSpPr>
          <p:spPr>
            <a:xfrm>
              <a:off x="838200" y="2133600"/>
              <a:ext cx="6934200" cy="954107"/>
            </a:xfrm>
            <a:prstGeom prst="rect">
              <a:avLst/>
            </a:prstGeom>
            <a:noFill/>
          </p:spPr>
          <p:txBody>
            <a:bodyPr wrap="square" rtlCol="0">
              <a:spAutoFit/>
            </a:bodyPr>
            <a:lstStyle/>
            <a:p>
              <a:pPr>
                <a:buFontTx/>
                <a:buChar char="-"/>
              </a:pPr>
              <a:r>
                <a:rPr lang="en-US" sz="2800" b="1" dirty="0" smtClean="0">
                  <a:solidFill>
                    <a:srgbClr val="C00000"/>
                  </a:solidFill>
                </a:rPr>
                <a:t>Solution 1:</a:t>
              </a:r>
            </a:p>
            <a:p>
              <a:pPr>
                <a:buFontTx/>
                <a:buChar char="-"/>
              </a:pPr>
              <a:r>
                <a:rPr lang="en-US" sz="2800" b="1" dirty="0" smtClean="0">
                  <a:solidFill>
                    <a:srgbClr val="C00000"/>
                  </a:solidFill>
                </a:rPr>
                <a:t>requiring high value consistency</a:t>
              </a:r>
            </a:p>
          </p:txBody>
        </p:sp>
      </p:grpSp>
      <p:sp>
        <p:nvSpPr>
          <p:cNvPr id="43" name="TextBox 42"/>
          <p:cNvSpPr txBox="1"/>
          <p:nvPr/>
        </p:nvSpPr>
        <p:spPr>
          <a:xfrm>
            <a:off x="609600" y="4267200"/>
            <a:ext cx="2819400" cy="954107"/>
          </a:xfrm>
          <a:prstGeom prst="rect">
            <a:avLst/>
          </a:prstGeom>
          <a:noFill/>
        </p:spPr>
        <p:txBody>
          <a:bodyPr wrap="square" rtlCol="0">
            <a:spAutoFit/>
          </a:bodyPr>
          <a:lstStyle/>
          <a:p>
            <a:r>
              <a:rPr lang="en-US" sz="2800" b="1" dirty="0" smtClean="0">
                <a:solidFill>
                  <a:srgbClr val="C00000"/>
                </a:solidFill>
              </a:rPr>
              <a:t>5 authors</a:t>
            </a:r>
          </a:p>
          <a:p>
            <a:r>
              <a:rPr lang="en-US" sz="2800" b="1" dirty="0" smtClean="0">
                <a:solidFill>
                  <a:srgbClr val="C00000"/>
                </a:solidFill>
              </a:rPr>
              <a:t>false negative </a:t>
            </a:r>
            <a:endParaRPr lang="en-US" sz="2800" b="1" dirty="0">
              <a:solidFill>
                <a:srgbClr val="C00000"/>
              </a:solidFill>
            </a:endParaRPr>
          </a:p>
        </p:txBody>
      </p:sp>
      <p:sp>
        <p:nvSpPr>
          <p:cNvPr id="51" name="Freeform 50"/>
          <p:cNvSpPr/>
          <p:nvPr/>
        </p:nvSpPr>
        <p:spPr>
          <a:xfrm>
            <a:off x="45522" y="65315"/>
            <a:ext cx="3329049" cy="1033152"/>
          </a:xfrm>
          <a:custGeom>
            <a:avLst/>
            <a:gdLst>
              <a:gd name="connsiteX0" fmla="*/ 1723901 w 3329049"/>
              <a:gd name="connsiteY0" fmla="*/ 112815 h 1033152"/>
              <a:gd name="connsiteX1" fmla="*/ 405740 w 3329049"/>
              <a:gd name="connsiteY1" fmla="*/ 136566 h 1033152"/>
              <a:gd name="connsiteX2" fmla="*/ 417616 w 3329049"/>
              <a:gd name="connsiteY2" fmla="*/ 932212 h 1033152"/>
              <a:gd name="connsiteX3" fmla="*/ 2911434 w 3329049"/>
              <a:gd name="connsiteY3" fmla="*/ 742207 h 1033152"/>
              <a:gd name="connsiteX4" fmla="*/ 2923309 w 3329049"/>
              <a:gd name="connsiteY4" fmla="*/ 207817 h 1033152"/>
              <a:gd name="connsiteX5" fmla="*/ 1581397 w 3329049"/>
              <a:gd name="connsiteY5" fmla="*/ 100940 h 1033152"/>
              <a:gd name="connsiteX6" fmla="*/ 1581397 w 3329049"/>
              <a:gd name="connsiteY6" fmla="*/ 100940 h 1033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29049" h="1033152">
                <a:moveTo>
                  <a:pt x="1723901" y="112815"/>
                </a:moveTo>
                <a:cubicBezTo>
                  <a:pt x="1173677" y="56407"/>
                  <a:pt x="623454" y="0"/>
                  <a:pt x="405740" y="136566"/>
                </a:cubicBezTo>
                <a:cubicBezTo>
                  <a:pt x="188026" y="273132"/>
                  <a:pt x="0" y="831272"/>
                  <a:pt x="417616" y="932212"/>
                </a:cubicBezTo>
                <a:cubicBezTo>
                  <a:pt x="835232" y="1033152"/>
                  <a:pt x="2493819" y="862939"/>
                  <a:pt x="2911434" y="742207"/>
                </a:cubicBezTo>
                <a:cubicBezTo>
                  <a:pt x="3329049" y="621475"/>
                  <a:pt x="3144982" y="314695"/>
                  <a:pt x="2923309" y="207817"/>
                </a:cubicBezTo>
                <a:cubicBezTo>
                  <a:pt x="2701636" y="100939"/>
                  <a:pt x="1581397" y="100940"/>
                  <a:pt x="1581397" y="100940"/>
                </a:cubicBezTo>
                <a:lnTo>
                  <a:pt x="1581397" y="100940"/>
                </a:lnTo>
              </a:path>
            </a:pathLst>
          </a:custGeom>
          <a:ln w="28575">
            <a:solidFill>
              <a:srgbClr val="C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Freeform 52"/>
          <p:cNvSpPr/>
          <p:nvPr/>
        </p:nvSpPr>
        <p:spPr>
          <a:xfrm>
            <a:off x="1725881" y="130628"/>
            <a:ext cx="5494316" cy="2335481"/>
          </a:xfrm>
          <a:custGeom>
            <a:avLst/>
            <a:gdLst>
              <a:gd name="connsiteX0" fmla="*/ 2727366 w 5494316"/>
              <a:gd name="connsiteY0" fmla="*/ 106878 h 2335481"/>
              <a:gd name="connsiteX1" fmla="*/ 2014846 w 5494316"/>
              <a:gd name="connsiteY1" fmla="*/ 760021 h 2335481"/>
              <a:gd name="connsiteX2" fmla="*/ 281049 w 5494316"/>
              <a:gd name="connsiteY2" fmla="*/ 843149 h 2335481"/>
              <a:gd name="connsiteX3" fmla="*/ 328550 w 5494316"/>
              <a:gd name="connsiteY3" fmla="*/ 1579419 h 2335481"/>
              <a:gd name="connsiteX4" fmla="*/ 981693 w 5494316"/>
              <a:gd name="connsiteY4" fmla="*/ 2196936 h 2335481"/>
              <a:gd name="connsiteX5" fmla="*/ 3748644 w 5494316"/>
              <a:gd name="connsiteY5" fmla="*/ 2137559 h 2335481"/>
              <a:gd name="connsiteX6" fmla="*/ 3344883 w 5494316"/>
              <a:gd name="connsiteY6" fmla="*/ 1009403 h 2335481"/>
              <a:gd name="connsiteX7" fmla="*/ 5268685 w 5494316"/>
              <a:gd name="connsiteY7" fmla="*/ 795647 h 2335481"/>
              <a:gd name="connsiteX8" fmla="*/ 4698670 w 5494316"/>
              <a:gd name="connsiteY8" fmla="*/ 106878 h 2335481"/>
              <a:gd name="connsiteX9" fmla="*/ 2608613 w 5494316"/>
              <a:gd name="connsiteY9" fmla="*/ 154380 h 2335481"/>
              <a:gd name="connsiteX10" fmla="*/ 2608613 w 5494316"/>
              <a:gd name="connsiteY10" fmla="*/ 154380 h 2335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94316" h="2335481">
                <a:moveTo>
                  <a:pt x="2727366" y="106878"/>
                </a:moveTo>
                <a:cubicBezTo>
                  <a:pt x="2574965" y="372093"/>
                  <a:pt x="2422565" y="637309"/>
                  <a:pt x="2014846" y="760021"/>
                </a:cubicBezTo>
                <a:cubicBezTo>
                  <a:pt x="1607127" y="882733"/>
                  <a:pt x="562098" y="706583"/>
                  <a:pt x="281049" y="843149"/>
                </a:cubicBezTo>
                <a:cubicBezTo>
                  <a:pt x="0" y="979715"/>
                  <a:pt x="211776" y="1353788"/>
                  <a:pt x="328550" y="1579419"/>
                </a:cubicBezTo>
                <a:cubicBezTo>
                  <a:pt x="445324" y="1805050"/>
                  <a:pt x="411677" y="2103913"/>
                  <a:pt x="981693" y="2196936"/>
                </a:cubicBezTo>
                <a:cubicBezTo>
                  <a:pt x="1551709" y="2289959"/>
                  <a:pt x="3354779" y="2335481"/>
                  <a:pt x="3748644" y="2137559"/>
                </a:cubicBezTo>
                <a:cubicBezTo>
                  <a:pt x="4142509" y="1939637"/>
                  <a:pt x="3091543" y="1233055"/>
                  <a:pt x="3344883" y="1009403"/>
                </a:cubicBezTo>
                <a:cubicBezTo>
                  <a:pt x="3598223" y="785751"/>
                  <a:pt x="5043054" y="946068"/>
                  <a:pt x="5268685" y="795647"/>
                </a:cubicBezTo>
                <a:cubicBezTo>
                  <a:pt x="5494316" y="645226"/>
                  <a:pt x="5142015" y="213756"/>
                  <a:pt x="4698670" y="106878"/>
                </a:cubicBezTo>
                <a:cubicBezTo>
                  <a:pt x="4255325" y="0"/>
                  <a:pt x="2608613" y="154380"/>
                  <a:pt x="2608613" y="154380"/>
                </a:cubicBezTo>
                <a:lnTo>
                  <a:pt x="2608613" y="154380"/>
                </a:lnTo>
              </a:path>
            </a:pathLst>
          </a:custGeom>
          <a:ln w="2857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4" name="Freeform 53"/>
          <p:cNvSpPr/>
          <p:nvPr/>
        </p:nvSpPr>
        <p:spPr>
          <a:xfrm>
            <a:off x="5480462" y="938151"/>
            <a:ext cx="3738749" cy="1502228"/>
          </a:xfrm>
          <a:custGeom>
            <a:avLst/>
            <a:gdLst>
              <a:gd name="connsiteX0" fmla="*/ 2095995 w 3738749"/>
              <a:gd name="connsiteY0" fmla="*/ 35626 h 1502228"/>
              <a:gd name="connsiteX1" fmla="*/ 279070 w 3738749"/>
              <a:gd name="connsiteY1" fmla="*/ 106878 h 1502228"/>
              <a:gd name="connsiteX2" fmla="*/ 421574 w 3738749"/>
              <a:gd name="connsiteY2" fmla="*/ 831272 h 1502228"/>
              <a:gd name="connsiteX3" fmla="*/ 1347850 w 3738749"/>
              <a:gd name="connsiteY3" fmla="*/ 1413163 h 1502228"/>
              <a:gd name="connsiteX4" fmla="*/ 3390406 w 3738749"/>
              <a:gd name="connsiteY4" fmla="*/ 1365662 h 1502228"/>
              <a:gd name="connsiteX5" fmla="*/ 3437907 w 3738749"/>
              <a:gd name="connsiteY5" fmla="*/ 688768 h 1502228"/>
              <a:gd name="connsiteX6" fmla="*/ 1905990 w 3738749"/>
              <a:gd name="connsiteY6" fmla="*/ 0 h 1502228"/>
              <a:gd name="connsiteX7" fmla="*/ 1905990 w 3738749"/>
              <a:gd name="connsiteY7" fmla="*/ 0 h 1502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38749" h="1502228">
                <a:moveTo>
                  <a:pt x="2095995" y="35626"/>
                </a:moveTo>
                <a:lnTo>
                  <a:pt x="279070" y="106878"/>
                </a:lnTo>
                <a:cubicBezTo>
                  <a:pt x="0" y="239486"/>
                  <a:pt x="243444" y="613558"/>
                  <a:pt x="421574" y="831272"/>
                </a:cubicBezTo>
                <a:cubicBezTo>
                  <a:pt x="599704" y="1048986"/>
                  <a:pt x="853045" y="1324098"/>
                  <a:pt x="1347850" y="1413163"/>
                </a:cubicBezTo>
                <a:cubicBezTo>
                  <a:pt x="1842655" y="1502228"/>
                  <a:pt x="3042063" y="1486395"/>
                  <a:pt x="3390406" y="1365662"/>
                </a:cubicBezTo>
                <a:cubicBezTo>
                  <a:pt x="3738749" y="1244929"/>
                  <a:pt x="3685310" y="916378"/>
                  <a:pt x="3437907" y="688768"/>
                </a:cubicBezTo>
                <a:cubicBezTo>
                  <a:pt x="3190504" y="461158"/>
                  <a:pt x="1905990" y="0"/>
                  <a:pt x="1905990" y="0"/>
                </a:cubicBezTo>
                <a:lnTo>
                  <a:pt x="1905990" y="0"/>
                </a:lnTo>
              </a:path>
            </a:pathLst>
          </a:custGeom>
          <a:ln w="28575">
            <a:solidFill>
              <a:srgbClr val="92D0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5" name="Freeform 54"/>
          <p:cNvSpPr/>
          <p:nvPr/>
        </p:nvSpPr>
        <p:spPr>
          <a:xfrm>
            <a:off x="1092530" y="4148447"/>
            <a:ext cx="7443849" cy="2571008"/>
          </a:xfrm>
          <a:custGeom>
            <a:avLst/>
            <a:gdLst>
              <a:gd name="connsiteX0" fmla="*/ 4441371 w 7443849"/>
              <a:gd name="connsiteY0" fmla="*/ 186047 h 2571008"/>
              <a:gd name="connsiteX1" fmla="*/ 3170712 w 7443849"/>
              <a:gd name="connsiteY1" fmla="*/ 114795 h 2571008"/>
              <a:gd name="connsiteX2" fmla="*/ 2945080 w 7443849"/>
              <a:gd name="connsiteY2" fmla="*/ 874815 h 2571008"/>
              <a:gd name="connsiteX3" fmla="*/ 783771 w 7443849"/>
              <a:gd name="connsiteY3" fmla="*/ 1729839 h 2571008"/>
              <a:gd name="connsiteX4" fmla="*/ 783771 w 7443849"/>
              <a:gd name="connsiteY4" fmla="*/ 2466109 h 2571008"/>
              <a:gd name="connsiteX5" fmla="*/ 5486400 w 7443849"/>
              <a:gd name="connsiteY5" fmla="*/ 2359231 h 2571008"/>
              <a:gd name="connsiteX6" fmla="*/ 7243948 w 7443849"/>
              <a:gd name="connsiteY6" fmla="*/ 2109849 h 2571008"/>
              <a:gd name="connsiteX7" fmla="*/ 6685808 w 7443849"/>
              <a:gd name="connsiteY7" fmla="*/ 1670462 h 2571008"/>
              <a:gd name="connsiteX8" fmla="*/ 5747657 w 7443849"/>
              <a:gd name="connsiteY8" fmla="*/ 1563584 h 2571008"/>
              <a:gd name="connsiteX9" fmla="*/ 3835730 w 7443849"/>
              <a:gd name="connsiteY9" fmla="*/ 1670462 h 2571008"/>
              <a:gd name="connsiteX10" fmla="*/ 3063834 w 7443849"/>
              <a:gd name="connsiteY10" fmla="*/ 1195449 h 2571008"/>
              <a:gd name="connsiteX11" fmla="*/ 3621974 w 7443849"/>
              <a:gd name="connsiteY11" fmla="*/ 946067 h 2571008"/>
              <a:gd name="connsiteX12" fmla="*/ 5284519 w 7443849"/>
              <a:gd name="connsiteY12" fmla="*/ 910441 h 2571008"/>
              <a:gd name="connsiteX13" fmla="*/ 5213267 w 7443849"/>
              <a:gd name="connsiteY13" fmla="*/ 494805 h 2571008"/>
              <a:gd name="connsiteX14" fmla="*/ 4310743 w 7443849"/>
              <a:gd name="connsiteY14" fmla="*/ 197922 h 2571008"/>
              <a:gd name="connsiteX15" fmla="*/ 4310743 w 7443849"/>
              <a:gd name="connsiteY15" fmla="*/ 197922 h 2571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443849" h="2571008">
                <a:moveTo>
                  <a:pt x="4441371" y="186047"/>
                </a:moveTo>
                <a:cubicBezTo>
                  <a:pt x="3930732" y="93023"/>
                  <a:pt x="3420094" y="0"/>
                  <a:pt x="3170712" y="114795"/>
                </a:cubicBezTo>
                <a:cubicBezTo>
                  <a:pt x="2921330" y="229590"/>
                  <a:pt x="3342903" y="605641"/>
                  <a:pt x="2945080" y="874815"/>
                </a:cubicBezTo>
                <a:cubicBezTo>
                  <a:pt x="2547257" y="1143989"/>
                  <a:pt x="1143989" y="1464623"/>
                  <a:pt x="783771" y="1729839"/>
                </a:cubicBezTo>
                <a:cubicBezTo>
                  <a:pt x="423553" y="1995055"/>
                  <a:pt x="0" y="2361210"/>
                  <a:pt x="783771" y="2466109"/>
                </a:cubicBezTo>
                <a:cubicBezTo>
                  <a:pt x="1567543" y="2571008"/>
                  <a:pt x="4409704" y="2418608"/>
                  <a:pt x="5486400" y="2359231"/>
                </a:cubicBezTo>
                <a:cubicBezTo>
                  <a:pt x="6563096" y="2299854"/>
                  <a:pt x="7044047" y="2224644"/>
                  <a:pt x="7243948" y="2109849"/>
                </a:cubicBezTo>
                <a:cubicBezTo>
                  <a:pt x="7443849" y="1995054"/>
                  <a:pt x="6935190" y="1761506"/>
                  <a:pt x="6685808" y="1670462"/>
                </a:cubicBezTo>
                <a:cubicBezTo>
                  <a:pt x="6436426" y="1579418"/>
                  <a:pt x="6222670" y="1563584"/>
                  <a:pt x="5747657" y="1563584"/>
                </a:cubicBezTo>
                <a:cubicBezTo>
                  <a:pt x="5272644" y="1563584"/>
                  <a:pt x="4283034" y="1731818"/>
                  <a:pt x="3835730" y="1670462"/>
                </a:cubicBezTo>
                <a:cubicBezTo>
                  <a:pt x="3388426" y="1609106"/>
                  <a:pt x="3099460" y="1316182"/>
                  <a:pt x="3063834" y="1195449"/>
                </a:cubicBezTo>
                <a:cubicBezTo>
                  <a:pt x="3028208" y="1074716"/>
                  <a:pt x="3251860" y="993568"/>
                  <a:pt x="3621974" y="946067"/>
                </a:cubicBezTo>
                <a:cubicBezTo>
                  <a:pt x="3992088" y="898566"/>
                  <a:pt x="5019304" y="985651"/>
                  <a:pt x="5284519" y="910441"/>
                </a:cubicBezTo>
                <a:cubicBezTo>
                  <a:pt x="5549734" y="835231"/>
                  <a:pt x="5375563" y="613558"/>
                  <a:pt x="5213267" y="494805"/>
                </a:cubicBezTo>
                <a:cubicBezTo>
                  <a:pt x="5050971" y="376052"/>
                  <a:pt x="4310743" y="197922"/>
                  <a:pt x="4310743" y="197922"/>
                </a:cubicBezTo>
                <a:lnTo>
                  <a:pt x="4310743" y="197922"/>
                </a:lnTo>
              </a:path>
            </a:pathLst>
          </a:custGeom>
          <a:ln w="28575">
            <a:solidFill>
              <a:srgbClr val="FF9933"/>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6" name="Freeform 55"/>
          <p:cNvSpPr/>
          <p:nvPr/>
        </p:nvSpPr>
        <p:spPr>
          <a:xfrm>
            <a:off x="4540332" y="3772395"/>
            <a:ext cx="4534395" cy="2050472"/>
          </a:xfrm>
          <a:custGeom>
            <a:avLst/>
            <a:gdLst>
              <a:gd name="connsiteX0" fmla="*/ 2786743 w 4534395"/>
              <a:gd name="connsiteY0" fmla="*/ 98961 h 2050472"/>
              <a:gd name="connsiteX1" fmla="*/ 1183574 w 4534395"/>
              <a:gd name="connsiteY1" fmla="*/ 98961 h 2050472"/>
              <a:gd name="connsiteX2" fmla="*/ 1278577 w 4534395"/>
              <a:gd name="connsiteY2" fmla="*/ 692727 h 2050472"/>
              <a:gd name="connsiteX3" fmla="*/ 2026723 w 4534395"/>
              <a:gd name="connsiteY3" fmla="*/ 894608 h 2050472"/>
              <a:gd name="connsiteX4" fmla="*/ 2038598 w 4534395"/>
              <a:gd name="connsiteY4" fmla="*/ 1357745 h 2050472"/>
              <a:gd name="connsiteX5" fmla="*/ 827315 w 4534395"/>
              <a:gd name="connsiteY5" fmla="*/ 1345870 h 2050472"/>
              <a:gd name="connsiteX6" fmla="*/ 209798 w 4534395"/>
              <a:gd name="connsiteY6" fmla="*/ 1428997 h 2050472"/>
              <a:gd name="connsiteX7" fmla="*/ 411678 w 4534395"/>
              <a:gd name="connsiteY7" fmla="*/ 1975262 h 2050472"/>
              <a:gd name="connsiteX8" fmla="*/ 2679865 w 4534395"/>
              <a:gd name="connsiteY8" fmla="*/ 1880260 h 2050472"/>
              <a:gd name="connsiteX9" fmla="*/ 4318660 w 4534395"/>
              <a:gd name="connsiteY9" fmla="*/ 1535875 h 2050472"/>
              <a:gd name="connsiteX10" fmla="*/ 3974276 w 4534395"/>
              <a:gd name="connsiteY10" fmla="*/ 585849 h 2050472"/>
              <a:gd name="connsiteX11" fmla="*/ 2620489 w 4534395"/>
              <a:gd name="connsiteY11" fmla="*/ 75210 h 2050472"/>
              <a:gd name="connsiteX12" fmla="*/ 2620489 w 4534395"/>
              <a:gd name="connsiteY12" fmla="*/ 75210 h 2050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34395" h="2050472">
                <a:moveTo>
                  <a:pt x="2786743" y="98961"/>
                </a:moveTo>
                <a:cubicBezTo>
                  <a:pt x="2110839" y="49480"/>
                  <a:pt x="1434935" y="0"/>
                  <a:pt x="1183574" y="98961"/>
                </a:cubicBezTo>
                <a:cubicBezTo>
                  <a:pt x="932213" y="197922"/>
                  <a:pt x="1138052" y="560119"/>
                  <a:pt x="1278577" y="692727"/>
                </a:cubicBezTo>
                <a:cubicBezTo>
                  <a:pt x="1419102" y="825335"/>
                  <a:pt x="1900053" y="783772"/>
                  <a:pt x="2026723" y="894608"/>
                </a:cubicBezTo>
                <a:cubicBezTo>
                  <a:pt x="2153393" y="1005444"/>
                  <a:pt x="2238499" y="1282535"/>
                  <a:pt x="2038598" y="1357745"/>
                </a:cubicBezTo>
                <a:cubicBezTo>
                  <a:pt x="1838697" y="1432955"/>
                  <a:pt x="1132115" y="1333995"/>
                  <a:pt x="827315" y="1345870"/>
                </a:cubicBezTo>
                <a:cubicBezTo>
                  <a:pt x="522515" y="1357745"/>
                  <a:pt x="279071" y="1324098"/>
                  <a:pt x="209798" y="1428997"/>
                </a:cubicBezTo>
                <a:cubicBezTo>
                  <a:pt x="140525" y="1533896"/>
                  <a:pt x="0" y="1900052"/>
                  <a:pt x="411678" y="1975262"/>
                </a:cubicBezTo>
                <a:cubicBezTo>
                  <a:pt x="823356" y="2050472"/>
                  <a:pt x="2028701" y="1953491"/>
                  <a:pt x="2679865" y="1880260"/>
                </a:cubicBezTo>
                <a:cubicBezTo>
                  <a:pt x="3331029" y="1807029"/>
                  <a:pt x="4102925" y="1751610"/>
                  <a:pt x="4318660" y="1535875"/>
                </a:cubicBezTo>
                <a:cubicBezTo>
                  <a:pt x="4534395" y="1320140"/>
                  <a:pt x="4257304" y="829293"/>
                  <a:pt x="3974276" y="585849"/>
                </a:cubicBezTo>
                <a:cubicBezTo>
                  <a:pt x="3691248" y="342405"/>
                  <a:pt x="2620489" y="75210"/>
                  <a:pt x="2620489" y="75210"/>
                </a:cubicBezTo>
                <a:lnTo>
                  <a:pt x="2620489" y="75210"/>
                </a:lnTo>
              </a:path>
            </a:pathLst>
          </a:custGeom>
          <a:ln w="28575">
            <a:solidFill>
              <a:srgbClr val="00B0F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9" name="Rectangle 38"/>
          <p:cNvSpPr/>
          <p:nvPr/>
        </p:nvSpPr>
        <p:spPr>
          <a:xfrm>
            <a:off x="7010400" y="3276600"/>
            <a:ext cx="762000" cy="3048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fontAlgn="base">
              <a:spcBef>
                <a:spcPct val="0"/>
              </a:spcBef>
              <a:spcAft>
                <a:spcPct val="0"/>
              </a:spcAft>
            </a:pPr>
            <a:r>
              <a:rPr lang="en-US" sz="2000" b="1" i="1" dirty="0" smtClean="0">
                <a:solidFill>
                  <a:srgbClr val="000000"/>
                </a:solidFill>
                <a:latin typeface="Corbel" pitchFamily="34" charset="0"/>
              </a:rPr>
              <a:t>2011</a:t>
            </a:r>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1_Personalizza struttura">
  <a:themeElements>
    <a:clrScheme name="1_Personalizza struttur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1_Personalizza struttura">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Personalizza struttur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ersonalizza struttur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ersonalizza struttur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ersonalizza struttur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ersonalizza struttur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ersonalizza struttur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ersonalizza struttur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ersonalizza struttur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ersonalizza struttur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ersonalizza struttur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ersonalizza struttur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ersonalizza struttur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12104</TotalTime>
  <Words>4941</Words>
  <Application>Microsoft Office PowerPoint</Application>
  <PresentationFormat>On-screen Show (4:3)</PresentationFormat>
  <Paragraphs>1197</Paragraphs>
  <Slides>46</Slides>
  <Notes>43</Notes>
  <HiddenSlides>0</HiddenSlides>
  <MMClips>0</MMClips>
  <ScaleCrop>false</ScaleCrop>
  <HeadingPairs>
    <vt:vector size="4" baseType="variant">
      <vt:variant>
        <vt:lpstr>Theme</vt:lpstr>
      </vt:variant>
      <vt:variant>
        <vt:i4>2</vt:i4>
      </vt:variant>
      <vt:variant>
        <vt:lpstr>Slide Titles</vt:lpstr>
      </vt:variant>
      <vt:variant>
        <vt:i4>46</vt:i4>
      </vt:variant>
    </vt:vector>
  </HeadingPairs>
  <TitlesOfParts>
    <vt:vector size="48" baseType="lpstr">
      <vt:lpstr>1_Personalizza struttura</vt:lpstr>
      <vt:lpstr>Equity</vt:lpstr>
      <vt:lpstr>Linking Temporal Records</vt:lpstr>
      <vt:lpstr>Some Statistics from DBLP</vt:lpstr>
      <vt:lpstr>Some Statistics from DBLP</vt:lpstr>
      <vt:lpstr>Real-life Stories from Luna (I)</vt:lpstr>
      <vt:lpstr>Real-life Stories from Luna (II)</vt:lpstr>
      <vt:lpstr>Real-life Stories from Luna (III)</vt:lpstr>
      <vt:lpstr>Slide 7</vt:lpstr>
      <vt:lpstr>Slide 8</vt:lpstr>
      <vt:lpstr>Slide 9</vt:lpstr>
      <vt:lpstr>Slide 10</vt:lpstr>
      <vt:lpstr>Opportunities</vt:lpstr>
      <vt:lpstr>Intuitions</vt:lpstr>
      <vt:lpstr>Outline</vt:lpstr>
      <vt:lpstr>Problem Statement</vt:lpstr>
      <vt:lpstr>Outline</vt:lpstr>
      <vt:lpstr>Disagreement Decay</vt:lpstr>
      <vt:lpstr>Agreement Decay</vt:lpstr>
      <vt:lpstr>Decay Curves</vt:lpstr>
      <vt:lpstr>Learning Disagreement Decay </vt:lpstr>
      <vt:lpstr>Applying Decay </vt:lpstr>
      <vt:lpstr>Applying Decay </vt:lpstr>
      <vt:lpstr>Outline</vt:lpstr>
      <vt:lpstr>Early Binding</vt:lpstr>
      <vt:lpstr>Early Binding</vt:lpstr>
      <vt:lpstr>Late Binding</vt:lpstr>
      <vt:lpstr>Late Binding</vt:lpstr>
      <vt:lpstr>Late Binding</vt:lpstr>
      <vt:lpstr>Adjusted Binding</vt:lpstr>
      <vt:lpstr>Adjusted Binding</vt:lpstr>
      <vt:lpstr>Adjusted Binding</vt:lpstr>
      <vt:lpstr>Adjusted Binding</vt:lpstr>
      <vt:lpstr>Outline</vt:lpstr>
      <vt:lpstr>Experiment Setting </vt:lpstr>
      <vt:lpstr>Accuracy on Patent Data </vt:lpstr>
      <vt:lpstr>Contribution of Decay and Temporal Clustering</vt:lpstr>
      <vt:lpstr>Comparison of Temporal Clustering Algorithms</vt:lpstr>
      <vt:lpstr>Accuracy on DBLP Data – Xin Dong</vt:lpstr>
      <vt:lpstr>Error We Fixed</vt:lpstr>
      <vt:lpstr>We Only Made One Mistake</vt:lpstr>
      <vt:lpstr>Accuracy on DBLP Data (Wei Wang) </vt:lpstr>
      <vt:lpstr>Mistakes We Made</vt:lpstr>
      <vt:lpstr>Mistakes We Made</vt:lpstr>
      <vt:lpstr>Errors We Fixed … despite some mistakes</vt:lpstr>
      <vt:lpstr>Related Work</vt:lpstr>
      <vt:lpstr>Conclusions &amp; Future Work</vt:lpstr>
      <vt:lpstr>Thanks!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Linking Temporal Data</dc:title>
  <dc:creator/>
  <cp:lastModifiedBy>lunadong</cp:lastModifiedBy>
  <cp:revision>800</cp:revision>
  <dcterms:created xsi:type="dcterms:W3CDTF">2006-08-16T00:00:00Z</dcterms:created>
  <dcterms:modified xsi:type="dcterms:W3CDTF">2011-08-30T08:39:17Z</dcterms:modified>
</cp:coreProperties>
</file>