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34" r:id="rId1"/>
  </p:sldMasterIdLst>
  <p:notesMasterIdLst>
    <p:notesMasterId r:id="rId39"/>
  </p:notesMasterIdLst>
  <p:sldIdLst>
    <p:sldId id="256" r:id="rId2"/>
    <p:sldId id="257" r:id="rId3"/>
    <p:sldId id="305" r:id="rId4"/>
    <p:sldId id="285" r:id="rId5"/>
    <p:sldId id="306" r:id="rId6"/>
    <p:sldId id="289" r:id="rId7"/>
    <p:sldId id="287" r:id="rId8"/>
    <p:sldId id="290" r:id="rId9"/>
    <p:sldId id="292" r:id="rId10"/>
    <p:sldId id="291" r:id="rId11"/>
    <p:sldId id="304" r:id="rId12"/>
    <p:sldId id="307" r:id="rId13"/>
    <p:sldId id="308" r:id="rId14"/>
    <p:sldId id="309" r:id="rId15"/>
    <p:sldId id="270" r:id="rId16"/>
    <p:sldId id="273" r:id="rId17"/>
    <p:sldId id="302" r:id="rId18"/>
    <p:sldId id="268" r:id="rId19"/>
    <p:sldId id="274" r:id="rId20"/>
    <p:sldId id="275" r:id="rId21"/>
    <p:sldId id="276" r:id="rId22"/>
    <p:sldId id="262" r:id="rId23"/>
    <p:sldId id="263" r:id="rId24"/>
    <p:sldId id="264" r:id="rId25"/>
    <p:sldId id="280" r:id="rId26"/>
    <p:sldId id="310" r:id="rId27"/>
    <p:sldId id="293" r:id="rId28"/>
    <p:sldId id="294" r:id="rId29"/>
    <p:sldId id="301" r:id="rId30"/>
    <p:sldId id="296" r:id="rId31"/>
    <p:sldId id="297" r:id="rId32"/>
    <p:sldId id="299" r:id="rId33"/>
    <p:sldId id="300" r:id="rId34"/>
    <p:sldId id="269" r:id="rId35"/>
    <p:sldId id="282" r:id="rId36"/>
    <p:sldId id="265" r:id="rId37"/>
    <p:sldId id="266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3361" autoAdjust="0"/>
    <p:restoredTop sz="91502" autoAdjust="0"/>
  </p:normalViewPr>
  <p:slideViewPr>
    <p:cSldViewPr snapToObjects="1">
      <p:cViewPr>
        <p:scale>
          <a:sx n="110" d="100"/>
          <a:sy n="110" d="100"/>
        </p:scale>
        <p:origin x="-94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B86B58A1-337F-DE45-AA61-8212EDE979AA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96326E86-B193-D44D-B16D-0EBAAEB1B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C89025-A542-C345-BC34-8D653BD868F5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0C2D5B-6325-E04E-845B-5D254A8EA44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Not required!</a:t>
            </a:r>
          </a:p>
          <a:p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96039C-4222-CD49-91D9-0738EA194DA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5B9B71-2820-E849-B901-048F090E4FF8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Start from here perhaps..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775ED4-DB27-FE41-BDCF-9512B4F251F8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46DAE8-1B32-244B-9755-236AB0D326C6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C5742E-FFE3-C849-A9FB-DDDAA5611384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Add example and figure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4F74EF-A591-EC47-94D1-6D037B0CB05D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ea typeface="ＭＳ Ｐゴシック" charset="-128"/>
                <a:cs typeface="ＭＳ Ｐゴシック" charset="-128"/>
              </a:rPr>
              <a:t>Add example to show which matches are missed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A155A9-2BDF-294D-9235-71CB75DFD9A0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Add MLN can be replaced by rules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65A743-513D-1746-8C24-084A97487AF9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DFD607-13E7-D74B-9787-6E1C026C686C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Not required!</a:t>
            </a:r>
          </a:p>
          <a:p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96039C-4222-CD49-91D9-0738EA194DAB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4806E1-B317-D043-8361-73CA306895AF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5E39B9-3099-5345-B0BA-D92EB99655D9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Not required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32ADF4-DC94-B643-9C17-7C94D29BDAD5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Add color?</a:t>
            </a: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23AD42-8C99-1D45-921C-6674FD4F2404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28600" indent="-228600">
              <a:buFontTx/>
              <a:buAutoNum type="arabicPeriod"/>
            </a:pPr>
            <a:r>
              <a:rPr lang="en-US" smtClean="0">
                <a:ea typeface="ＭＳ Ｐゴシック" charset="-128"/>
                <a:cs typeface="ＭＳ Ｐゴシック" charset="-128"/>
              </a:rPr>
              <a:t>Add numbers to show remarkability</a:t>
            </a:r>
          </a:p>
          <a:p>
            <a:pPr marL="228600" indent="-228600">
              <a:buFontTx/>
              <a:buAutoNum type="arabicPeriod"/>
            </a:pPr>
            <a:r>
              <a:rPr lang="en-US" smtClean="0">
                <a:ea typeface="ＭＳ Ｐゴシック" charset="-128"/>
                <a:cs typeface="ＭＳ Ｐゴシック" charset="-128"/>
              </a:rPr>
              <a:t>Not clear what entities are being deduped!</a:t>
            </a:r>
          </a:p>
          <a:p>
            <a:pPr marL="228600" indent="-228600"/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67722F-DCCF-5148-AABD-A89BF2714860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28600" indent="-228600">
              <a:buFontTx/>
              <a:buAutoNum type="arabicPeriod"/>
            </a:pPr>
            <a:r>
              <a:rPr lang="en-US" smtClean="0">
                <a:ea typeface="ＭＳ Ｐゴシック" charset="-128"/>
                <a:cs typeface="ＭＳ Ｐゴシック" charset="-128"/>
              </a:rPr>
              <a:t>Add numbers to show remarkability</a:t>
            </a:r>
          </a:p>
          <a:p>
            <a:pPr marL="228600" indent="-228600">
              <a:buFontTx/>
              <a:buAutoNum type="arabicPeriod"/>
            </a:pPr>
            <a:r>
              <a:rPr lang="en-US" smtClean="0">
                <a:ea typeface="ＭＳ Ｐゴシック" charset="-128"/>
                <a:cs typeface="ＭＳ Ｐゴシック" charset="-128"/>
              </a:rPr>
              <a:t>Not clear what entities are being deduped!</a:t>
            </a:r>
          </a:p>
          <a:p>
            <a:pPr marL="228600" indent="-228600"/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67722F-DCCF-5148-AABD-A89BF271486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6BFBBC-8CB6-8849-8DE9-AF997FDBBE06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C72B9B-2D7E-FC41-AD8F-DA49825778AE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07D273-F8E0-4D4F-A73C-F3CA9EE6B05D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3C11715-3717-2341-B717-83D5F84CE98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  <a:cs typeface="ＭＳ Ｐゴシック" charset="-128"/>
              </a:rPr>
              <a:t>Not required!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B287715-D25D-A343-991B-0579E1E7B3C2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F411B-A9A6-434E-9CC3-688F49A5D4A0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59518-B752-0342-A23C-FF18A0A0C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17C84-B0D0-AD42-B8AA-6640182E0355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3F8F3-F27C-4C4C-A42B-6C3A8F8194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0A2B5-641D-6946-8E58-44B556BCE8A1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09990-2F55-1F46-8261-C8316749A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9607-5F2B-7A41-BB97-EE3B9F7A7B01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826A0-3260-F34F-A667-E41ADBD77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8FB8C-EDC8-A244-BD33-EC86C9C7B69A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E30C6-1E6A-5B40-8569-11460FAFF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B79BF-C481-2849-94A8-8902522A65F7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DCDBE-0B18-BC44-AC7D-76B08DD8A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52452-1282-0C49-80EA-DC3559B044B0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E9302-3E8E-9F4C-AA3A-F355F2A4A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A528B-86DD-9E44-8ADB-0C03F1794B19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A07B4-16C5-9F43-A426-14DBAAC24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AC042-6D3A-E943-990B-C08DA4F1AB0D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D587D-9A6B-6F49-861B-F7965DF2A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0455B-B18C-E746-A306-A144A6A6F539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3A0F8-9978-D048-9728-86333F43F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CC8CC-048E-564F-A97A-0628200EDE8F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CF869-3325-2249-BD35-575D32FCC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7CF33A0-A3F0-724D-BE16-D70D7E8662DE}" type="datetime1">
              <a:rPr lang="en-US"/>
              <a:pPr>
                <a:defRPr/>
              </a:pPr>
              <a:t>8/29/11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97433B-DF6C-B245-8AC7-45DE3B9C1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305800" cy="1924050"/>
          </a:xfrm>
        </p:spPr>
        <p:txBody>
          <a:bodyPr/>
          <a:lstStyle/>
          <a:p>
            <a:pPr eaLnBrk="1" hangingPunct="1"/>
            <a:r>
              <a:rPr lang="en-US" sz="5400" smtClean="0"/>
              <a:t>Large-Scale </a:t>
            </a:r>
            <a:br>
              <a:rPr lang="en-US" sz="5400" smtClean="0"/>
            </a:br>
            <a:r>
              <a:rPr lang="en-US" sz="5400" smtClean="0"/>
              <a:t>Collective Entity Matching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152400" y="3200400"/>
            <a:ext cx="8991600" cy="1752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898989"/>
                </a:solidFill>
              </a:rPr>
              <a:t>Vibhor Rastogi (Yahoo! Research) </a:t>
            </a:r>
          </a:p>
          <a:p>
            <a:pPr eaLnBrk="1" hangingPunct="1"/>
            <a:r>
              <a:rPr lang="en-US" smtClean="0">
                <a:solidFill>
                  <a:srgbClr val="898989"/>
                </a:solidFill>
              </a:rPr>
              <a:t>Nilesh Dalvi (Yahoo! Research) </a:t>
            </a:r>
          </a:p>
          <a:p>
            <a:pPr eaLnBrk="1" hangingPunct="1"/>
            <a:r>
              <a:rPr lang="en-US" smtClean="0">
                <a:solidFill>
                  <a:srgbClr val="898989"/>
                </a:solidFill>
              </a:rPr>
              <a:t>Minos Garofalakis (Univ. of Crete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Model for Collective EM</a:t>
            </a:r>
          </a:p>
          <a:p>
            <a:pPr eaLnBrk="1" hangingPunct="1"/>
            <a:r>
              <a:rPr lang="en-US" dirty="0" smtClean="0"/>
              <a:t>Our Algorithms</a:t>
            </a:r>
          </a:p>
          <a:p>
            <a:pPr eaLnBrk="1" hangingPunct="1"/>
            <a:r>
              <a:rPr lang="en-US" dirty="0" smtClean="0"/>
              <a:t>Experimental Results</a:t>
            </a:r>
          </a:p>
          <a:p>
            <a:pPr eaLnBrk="1" hangingPunct="1"/>
            <a:r>
              <a:rPr lang="en-US" dirty="0" smtClean="0"/>
              <a:t>Conclusion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 Collective EM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581400"/>
            <a:ext cx="8382000" cy="3200400"/>
          </a:xfrm>
          <a:solidFill>
            <a:srgbClr val="800000">
              <a:alpha val="30000"/>
            </a:srgbClr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i="1" dirty="0" smtClean="0"/>
              <a:t>Match </a:t>
            </a:r>
            <a:r>
              <a:rPr lang="en-US" sz="2400" dirty="0" smtClean="0"/>
              <a:t>Paper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&amp; </a:t>
            </a:r>
            <a:r>
              <a:rPr lang="en-US" sz="2400" dirty="0" smtClean="0"/>
              <a:t>Paper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(Same Title) </a:t>
            </a:r>
            <a:endParaRPr lang="en-US" sz="2400" dirty="0" smtClean="0"/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r>
              <a:rPr lang="en-US" sz="2400" i="1" dirty="0" smtClean="0">
                <a:ea typeface="+mn-ea"/>
              </a:rPr>
              <a:t>Match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smtClean="0">
                <a:solidFill>
                  <a:srgbClr val="17375E"/>
                </a:solidFill>
                <a:latin typeface="Calibri" charset="0"/>
                <a:cs typeface="ＭＳ Ｐゴシック" charset="-128"/>
              </a:rPr>
              <a:t>Richard </a:t>
            </a:r>
            <a:r>
              <a:rPr lang="en-US" sz="2400" dirty="0" smtClean="0">
                <a:solidFill>
                  <a:srgbClr val="17375E"/>
                </a:solidFill>
                <a:latin typeface="Calibri" charset="0"/>
                <a:cs typeface="ＭＳ Ｐゴシック" charset="-128"/>
              </a:rPr>
              <a:t>Johnson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sz="2400" dirty="0" smtClean="0">
                <a:ea typeface="+mn-ea"/>
              </a:rPr>
              <a:t>&amp;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378" dirty="0" smtClean="0">
                <a:solidFill>
                  <a:srgbClr val="17375E"/>
                </a:solidFill>
                <a:latin typeface="Calibri" charset="0"/>
                <a:cs typeface="ＭＳ Ｐゴシック" charset="-128"/>
              </a:rPr>
              <a:t>R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smtClean="0">
                <a:solidFill>
                  <a:srgbClr val="17375E"/>
                </a:solidFill>
                <a:latin typeface="Calibri" charset="0"/>
                <a:cs typeface="ＭＳ Ｐゴシック" charset="-128"/>
              </a:rPr>
              <a:t>Johnson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sz="2400" dirty="0" smtClean="0">
                <a:ea typeface="+mn-ea"/>
              </a:rPr>
              <a:t>(Since</a:t>
            </a:r>
            <a:r>
              <a:rPr lang="en-US" sz="2400" dirty="0" smtClean="0">
                <a:ea typeface="+mn-ea"/>
              </a:rPr>
              <a:t> Papers </a:t>
            </a:r>
            <a:r>
              <a:rPr lang="en-US" sz="2400" dirty="0" smtClean="0">
                <a:ea typeface="+mn-ea"/>
              </a:rPr>
              <a:t>matched</a:t>
            </a:r>
            <a:r>
              <a:rPr lang="en-US" sz="2400" dirty="0" smtClean="0">
                <a:ea typeface="+mn-ea"/>
              </a:rPr>
              <a:t>)</a:t>
            </a:r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ea typeface="+mn-ea"/>
              </a:rPr>
              <a:t>Match 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John Smith</a:t>
            </a:r>
            <a:r>
              <a:rPr lang="en-US" sz="2400" dirty="0" smtClean="0">
                <a:ea typeface="+mn-ea"/>
              </a:rPr>
              <a:t> &amp; 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J Smith</a:t>
            </a:r>
            <a:r>
              <a:rPr lang="en-US" sz="2400" dirty="0" smtClean="0">
                <a:ea typeface="+mn-ea"/>
              </a:rPr>
              <a:t> (Since </a:t>
            </a:r>
            <a:r>
              <a:rPr lang="en-US" sz="2400" dirty="0" err="1" smtClean="0">
                <a:ea typeface="+mn-ea"/>
              </a:rPr>
              <a:t>CoAuthors</a:t>
            </a:r>
            <a:r>
              <a:rPr lang="en-US" sz="2400" dirty="0" smtClean="0">
                <a:ea typeface="+mn-ea"/>
              </a:rPr>
              <a:t> matched)</a:t>
            </a:r>
            <a:endParaRPr lang="en-US" sz="2400" dirty="0" smtClean="0">
              <a:ea typeface="+mn-ea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" y="2933700"/>
            <a:ext cx="89154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200" dirty="0" smtClean="0"/>
              <a:t>CoAuthor(A</a:t>
            </a:r>
            <a:r>
              <a:rPr lang="en-US" sz="2200" baseline="-25000" dirty="0" smtClean="0"/>
              <a:t>1,</a:t>
            </a:r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 smtClean="0"/>
              <a:t> CoAuthor(A</a:t>
            </a:r>
            <a:r>
              <a:rPr lang="en-US" sz="2200" baseline="-25000" dirty="0" smtClean="0"/>
              <a:t>2,</a:t>
            </a:r>
            <a:r>
              <a:rPr lang="en-US" sz="2200" dirty="0" smtClean="0"/>
              <a:t>B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 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</a:t>
            </a:r>
            <a:r>
              <a:rPr lang="en-US" sz="2200" dirty="0" smtClean="0">
                <a:solidFill>
                  <a:srgbClr val="800000"/>
                </a:solidFill>
              </a:rPr>
              <a:t>(B</a:t>
            </a:r>
            <a:r>
              <a:rPr lang="en-US" sz="2200" baseline="-25000" dirty="0" smtClean="0">
                <a:solidFill>
                  <a:srgbClr val="800000"/>
                </a:solidFill>
              </a:rPr>
              <a:t>1</a:t>
            </a:r>
            <a:r>
              <a:rPr lang="en-US" sz="2200" dirty="0" smtClean="0">
                <a:solidFill>
                  <a:srgbClr val="800000"/>
                </a:solidFill>
              </a:rPr>
              <a:t>,B</a:t>
            </a:r>
            <a:r>
              <a:rPr lang="en-US" sz="2200" baseline="-25000" dirty="0" smtClean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r>
              <a:rPr lang="en-US" sz="2200" dirty="0"/>
              <a:t> </a:t>
            </a:r>
            <a:r>
              <a:rPr lang="en-US" sz="2200" dirty="0" err="1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match(A</a:t>
            </a:r>
            <a:r>
              <a:rPr lang="en-US" sz="2200" baseline="-25000" dirty="0">
                <a:solidFill>
                  <a:srgbClr val="800000"/>
                </a:solidFill>
              </a:rPr>
              <a:t>1</a:t>
            </a:r>
            <a:r>
              <a:rPr lang="en-US" sz="2200" dirty="0">
                <a:solidFill>
                  <a:srgbClr val="800000"/>
                </a:solidFill>
              </a:rPr>
              <a:t>,A</a:t>
            </a:r>
            <a:r>
              <a:rPr lang="en-US" sz="2200" baseline="-25000" dirty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endParaRPr lang="en-US" sz="2200" dirty="0"/>
          </a:p>
        </p:txBody>
      </p:sp>
      <p:sp>
        <p:nvSpPr>
          <p:cNvPr id="30745" name="Rectangle 8"/>
          <p:cNvSpPr>
            <a:spLocks noChangeArrowheads="1"/>
          </p:cNvSpPr>
          <p:nvPr/>
        </p:nvSpPr>
        <p:spPr bwMode="auto">
          <a:xfrm>
            <a:off x="1143000" y="15240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1"/>
            <a:r>
              <a:rPr lang="en-US" sz="2400" i="1" dirty="0"/>
              <a:t>Use rules to express correlation in matches</a:t>
            </a:r>
            <a:endParaRPr lang="en-US" sz="2400" dirty="0"/>
          </a:p>
        </p:txBody>
      </p:sp>
      <p:graphicFrame>
        <p:nvGraphicFramePr>
          <p:cNvPr id="11" name="Content Placeholder 3"/>
          <p:cNvGraphicFramePr>
            <a:graphicFrameLocks noGrp="1"/>
          </p:cNvGraphicFramePr>
          <p:nvPr/>
        </p:nvGraphicFramePr>
        <p:xfrm>
          <a:off x="1143000" y="5044440"/>
          <a:ext cx="6248400" cy="1584960"/>
        </p:xfrm>
        <a:graphic>
          <a:graphicData uri="http://schemas.openxmlformats.org/drawingml/2006/table">
            <a:tbl>
              <a:tblPr/>
              <a:tblGrid>
                <a:gridCol w="609600"/>
                <a:gridCol w="1600200"/>
                <a:gridCol w="1905000"/>
                <a:gridCol w="2133600"/>
              </a:tblGrid>
              <a:tr h="1371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CoAuthor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SQL Queries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Dr. Smyth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Johnson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057400"/>
            <a:ext cx="86868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200" dirty="0" smtClean="0"/>
              <a:t>Paper(A</a:t>
            </a:r>
            <a:r>
              <a:rPr lang="en-US" sz="2200" baseline="-25000" dirty="0" smtClean="0"/>
              <a:t>1,</a:t>
            </a:r>
            <a:r>
              <a:rPr lang="en-US" sz="2200" dirty="0" smtClean="0"/>
              <a:t>P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 smtClean="0"/>
              <a:t> Paper(A</a:t>
            </a:r>
            <a:r>
              <a:rPr lang="en-US" sz="2200" baseline="-25000" dirty="0" smtClean="0"/>
              <a:t>2,</a:t>
            </a:r>
            <a:r>
              <a:rPr lang="en-US" sz="2200" dirty="0" smtClean="0"/>
              <a:t>P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 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</a:t>
            </a:r>
            <a:r>
              <a:rPr lang="en-US" sz="2200" dirty="0" smtClean="0">
                <a:solidFill>
                  <a:srgbClr val="800000"/>
                </a:solidFill>
              </a:rPr>
              <a:t>(P</a:t>
            </a:r>
            <a:r>
              <a:rPr lang="en-US" sz="2200" baseline="-25000" dirty="0" smtClean="0">
                <a:solidFill>
                  <a:srgbClr val="800000"/>
                </a:solidFill>
              </a:rPr>
              <a:t>1</a:t>
            </a:r>
            <a:r>
              <a:rPr lang="en-US" sz="2200" dirty="0" smtClean="0">
                <a:solidFill>
                  <a:srgbClr val="800000"/>
                </a:solidFill>
              </a:rPr>
              <a:t>,P</a:t>
            </a:r>
            <a:r>
              <a:rPr lang="en-US" sz="2200" baseline="-25000" dirty="0" smtClean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r>
              <a:rPr lang="en-US" sz="2200" dirty="0"/>
              <a:t> </a:t>
            </a:r>
            <a:r>
              <a:rPr lang="en-US" sz="2200" dirty="0" err="1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match(A</a:t>
            </a:r>
            <a:r>
              <a:rPr lang="en-US" sz="2200" baseline="-25000" dirty="0">
                <a:solidFill>
                  <a:srgbClr val="800000"/>
                </a:solidFill>
              </a:rPr>
              <a:t>1</a:t>
            </a:r>
            <a:r>
              <a:rPr lang="en-US" sz="2200" dirty="0">
                <a:solidFill>
                  <a:srgbClr val="800000"/>
                </a:solidFill>
              </a:rPr>
              <a:t>,A</a:t>
            </a:r>
            <a:r>
              <a:rPr lang="en-US" sz="2200" baseline="-25000" dirty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8139128" y="2514600"/>
            <a:ext cx="928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</a:t>
            </a:r>
            <a:r>
              <a:rPr lang="en-US" dirty="0" smtClean="0"/>
              <a:t>CM05]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11316" y="3352800"/>
            <a:ext cx="1608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</a:t>
            </a:r>
            <a:r>
              <a:rPr lang="en-US" dirty="0" smtClean="0"/>
              <a:t>BG06, SD06]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12" grpId="0" animBg="1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Model: Collective EM</a:t>
            </a:r>
            <a:endParaRPr lang="en-US" dirty="0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715962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2800" dirty="0" smtClean="0"/>
              <a:t>We assume a black-box entity </a:t>
            </a:r>
            <a:r>
              <a:rPr lang="en-US" sz="2800" dirty="0" smtClean="0"/>
              <a:t>matcher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2133600"/>
            <a:ext cx="8077200" cy="1261884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sz="2800" dirty="0">
                <a:latin typeface="+mn-lt"/>
              </a:rPr>
              <a:t>Deterministic</a:t>
            </a:r>
            <a:r>
              <a:rPr lang="en-US" sz="2400" dirty="0" smtClean="0">
                <a:latin typeface="+mn-lt"/>
              </a:rPr>
              <a:t> Matcher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M</a:t>
            </a:r>
            <a:r>
              <a:rPr lang="en-US" sz="2400" baseline="-25000" dirty="0" smtClean="0">
                <a:latin typeface="+mn-lt"/>
              </a:rPr>
              <a:t>[BG06]</a:t>
            </a:r>
          </a:p>
          <a:p>
            <a:pPr lvl="1"/>
            <a:r>
              <a:rPr lang="en-US" sz="2400" dirty="0">
                <a:latin typeface="+mn-lt"/>
              </a:rPr>
              <a:t>Input: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S</a:t>
            </a:r>
            <a:r>
              <a:rPr lang="en-US" sz="2400" dirty="0" smtClean="0">
                <a:latin typeface="+mn-lt"/>
              </a:rPr>
              <a:t>et </a:t>
            </a:r>
            <a:r>
              <a:rPr lang="en-US" sz="2400" dirty="0">
                <a:latin typeface="+mn-lt"/>
              </a:rPr>
              <a:t>of</a:t>
            </a:r>
            <a:r>
              <a:rPr lang="en-US" sz="2400" dirty="0" smtClean="0">
                <a:latin typeface="+mn-lt"/>
              </a:rPr>
              <a:t> references </a:t>
            </a:r>
            <a:r>
              <a:rPr lang="en-US" sz="2400" b="1" i="1" dirty="0">
                <a:solidFill>
                  <a:srgbClr val="800000"/>
                </a:solidFill>
                <a:latin typeface="+mn-lt"/>
              </a:rPr>
              <a:t>R</a:t>
            </a:r>
            <a:r>
              <a:rPr lang="en-US" sz="2400" dirty="0" smtClean="0">
                <a:latin typeface="+mn-lt"/>
              </a:rPr>
              <a:t> &amp; </a:t>
            </a:r>
            <a:r>
              <a:rPr lang="en-US" sz="2400" dirty="0">
                <a:latin typeface="+mn-lt"/>
              </a:rPr>
              <a:t>S</a:t>
            </a:r>
            <a:r>
              <a:rPr lang="en-US" sz="2400" dirty="0" smtClean="0">
                <a:latin typeface="+mn-lt"/>
              </a:rPr>
              <a:t>et of evidence matches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E</a:t>
            </a:r>
          </a:p>
          <a:p>
            <a:pPr lvl="1"/>
            <a:r>
              <a:rPr lang="en-US" sz="2400" dirty="0">
                <a:latin typeface="+mn-lt"/>
              </a:rPr>
              <a:t>Output: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S</a:t>
            </a:r>
            <a:r>
              <a:rPr lang="en-US" sz="2400" dirty="0" smtClean="0">
                <a:latin typeface="+mn-lt"/>
              </a:rPr>
              <a:t>et of matches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M(R,</a:t>
            </a:r>
            <a:r>
              <a:rPr lang="en-US" sz="2400" b="1" i="1" dirty="0">
                <a:solidFill>
                  <a:srgbClr val="800000"/>
                </a:solidFill>
                <a:latin typeface="+mn-lt"/>
              </a:rPr>
              <a:t>E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) </a:t>
            </a:r>
            <a:r>
              <a:rPr lang="en-US" sz="2400" b="1" i="1" dirty="0">
                <a:solidFill>
                  <a:srgbClr val="800000"/>
                </a:solidFill>
                <a:latin typeface="+mn-lt"/>
              </a:rPr>
              <a:t>⊆ C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3733800"/>
            <a:ext cx="8077200" cy="1261884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n-lt"/>
              </a:rPr>
              <a:t>Probabilistic Matcher </a:t>
            </a:r>
            <a:r>
              <a:rPr lang="en-US" sz="2800" b="1" i="1" dirty="0" smtClean="0">
                <a:solidFill>
                  <a:srgbClr val="800000"/>
                </a:solidFill>
                <a:latin typeface="+mn-lt"/>
              </a:rPr>
              <a:t>M</a:t>
            </a:r>
            <a:r>
              <a:rPr lang="en-US" sz="2800" baseline="-25000" dirty="0" smtClean="0">
                <a:latin typeface="+mn-lt"/>
              </a:rPr>
              <a:t>[SD06,ARS09]</a:t>
            </a:r>
          </a:p>
          <a:p>
            <a:pPr lvl="1"/>
            <a:r>
              <a:rPr lang="en-US" sz="2400" dirty="0" smtClean="0">
                <a:latin typeface="+mn-lt"/>
              </a:rPr>
              <a:t>Input: Set of </a:t>
            </a:r>
            <a:r>
              <a:rPr lang="en-US" sz="2400" dirty="0" smtClean="0">
                <a:latin typeface="+mn-lt"/>
              </a:rPr>
              <a:t>references </a:t>
            </a:r>
            <a:r>
              <a:rPr lang="en-US" sz="2400" b="1" i="1" dirty="0">
                <a:solidFill>
                  <a:srgbClr val="800000"/>
                </a:solidFill>
                <a:latin typeface="+mn-lt"/>
              </a:rPr>
              <a:t>R</a:t>
            </a:r>
            <a:endParaRPr lang="en-US" sz="2400" b="1" i="1" dirty="0" smtClean="0">
              <a:solidFill>
                <a:srgbClr val="800000"/>
              </a:solidFill>
              <a:latin typeface="+mn-lt"/>
            </a:endParaRPr>
          </a:p>
          <a:p>
            <a:pPr lvl="1"/>
            <a:r>
              <a:rPr lang="en-US" sz="2400" dirty="0" smtClean="0">
                <a:latin typeface="+mn-lt"/>
              </a:rPr>
              <a:t>Output: </a:t>
            </a:r>
            <a:r>
              <a:rPr lang="en-US" sz="2400" dirty="0" err="1" smtClean="0">
                <a:latin typeface="+mn-lt"/>
              </a:rPr>
              <a:t>forall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S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⊆ R </a:t>
            </a:r>
            <a:r>
              <a:rPr lang="en-US" sz="2400" b="1" i="1" dirty="0" err="1" smtClean="0">
                <a:solidFill>
                  <a:srgbClr val="800000"/>
                </a:solidFill>
                <a:latin typeface="+mn-lt"/>
              </a:rPr>
              <a:t>x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 R</a:t>
            </a:r>
            <a:r>
              <a:rPr lang="en-US" sz="2400" dirty="0" smtClean="0">
                <a:latin typeface="+mn-lt"/>
              </a:rPr>
              <a:t>, probability that set of matches =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S</a:t>
            </a:r>
            <a:endParaRPr lang="en-US" sz="2400" b="1" i="1" dirty="0">
              <a:solidFill>
                <a:srgbClr val="80000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5334000"/>
            <a:ext cx="8458200" cy="523220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n-lt"/>
              </a:rPr>
              <a:t>Theorem: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A probabilistic matcher is also a deterministic matcher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Super-Modularity Requirement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2800" dirty="0" smtClean="0"/>
              <a:t>Collective matching with only positive correlations</a:t>
            </a:r>
            <a:endParaRPr lang="en-US" sz="28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2438400"/>
            <a:ext cx="8077200" cy="830997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latin typeface="+mn-lt"/>
              </a:rPr>
              <a:t>Super-modularity for deterministic matcher</a:t>
            </a:r>
          </a:p>
          <a:p>
            <a:pPr algn="ctr"/>
            <a:r>
              <a:rPr lang="en-US" sz="2400" dirty="0" smtClean="0">
                <a:latin typeface="+mn-lt"/>
              </a:rPr>
              <a:t>If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E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⊆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E</a:t>
            </a:r>
            <a:r>
              <a:rPr lang="en-US" sz="2400" dirty="0" smtClean="0">
                <a:solidFill>
                  <a:srgbClr val="800000"/>
                </a:solidFill>
                <a:latin typeface="+mn-lt"/>
              </a:rPr>
              <a:t>’</a:t>
            </a:r>
            <a:r>
              <a:rPr lang="en-US" sz="2400" dirty="0" smtClean="0">
                <a:latin typeface="+mn-lt"/>
              </a:rPr>
              <a:t>, then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M(R,E)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/>
              <a:t>⊆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M(R,E’)  </a:t>
            </a:r>
            <a:endParaRPr lang="en-US" sz="2400" b="1" i="1" dirty="0" smtClean="0">
              <a:solidFill>
                <a:srgbClr val="800000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810000"/>
            <a:ext cx="8077200" cy="830997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latin typeface="+mn-lt"/>
              </a:rPr>
              <a:t>Super-modularity for </a:t>
            </a:r>
            <a:r>
              <a:rPr lang="en-US" sz="2400" dirty="0" smtClean="0">
                <a:latin typeface="+mn-lt"/>
              </a:rPr>
              <a:t>probabilistic</a:t>
            </a:r>
            <a:r>
              <a:rPr lang="en-US" sz="2400" dirty="0" smtClean="0">
                <a:latin typeface="+mn-lt"/>
              </a:rPr>
              <a:t> matcher</a:t>
            </a:r>
          </a:p>
          <a:p>
            <a:pPr algn="ctr"/>
            <a:r>
              <a:rPr lang="en-US" sz="2400" b="1" i="1" dirty="0" smtClean="0">
                <a:solidFill>
                  <a:srgbClr val="800000"/>
                </a:solidFill>
                <a:latin typeface="+mn-lt"/>
              </a:rPr>
              <a:t>M</a:t>
            </a:r>
            <a:r>
              <a:rPr lang="en-US" sz="2400" dirty="0" smtClean="0">
                <a:latin typeface="+mn-lt"/>
              </a:rPr>
              <a:t> has a super-modular probability</a:t>
            </a:r>
            <a:endParaRPr lang="en-US" sz="2400" dirty="0" smtClean="0">
              <a:solidFill>
                <a:srgbClr val="80000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5029200"/>
            <a:ext cx="8458200" cy="892552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n-lt"/>
              </a:rPr>
              <a:t>Theorem: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A </a:t>
            </a:r>
            <a:r>
              <a:rPr lang="en-US" sz="2400" dirty="0" smtClean="0">
                <a:latin typeface="+mn-lt"/>
              </a:rPr>
              <a:t>super-modular </a:t>
            </a:r>
            <a:r>
              <a:rPr lang="en-US" sz="2400" dirty="0" smtClean="0">
                <a:latin typeface="+mn-lt"/>
              </a:rPr>
              <a:t>probabilistic matcher is also a  </a:t>
            </a:r>
          </a:p>
          <a:p>
            <a:r>
              <a:rPr lang="en-US" sz="2400" dirty="0" smtClean="0">
                <a:latin typeface="+mn-lt"/>
              </a:rPr>
              <a:t>                   super-modular </a:t>
            </a:r>
            <a:r>
              <a:rPr lang="en-US" sz="2400" dirty="0" smtClean="0">
                <a:latin typeface="+mn-lt"/>
              </a:rPr>
              <a:t>deterministic matcher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Some Examples</a:t>
            </a:r>
            <a:endParaRPr lang="en-US" sz="40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/>
              <a:t>Examples of super-modular</a:t>
            </a:r>
            <a:r>
              <a:rPr lang="en-US" sz="2800" dirty="0" smtClean="0"/>
              <a:t> correlations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2133600"/>
            <a:ext cx="86868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200" dirty="0" smtClean="0"/>
              <a:t>Paper(A</a:t>
            </a:r>
            <a:r>
              <a:rPr lang="en-US" sz="2200" baseline="-25000" dirty="0" smtClean="0"/>
              <a:t>1,</a:t>
            </a:r>
            <a:r>
              <a:rPr lang="en-US" sz="2200" dirty="0" smtClean="0"/>
              <a:t>P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 smtClean="0"/>
              <a:t> Paper(A</a:t>
            </a:r>
            <a:r>
              <a:rPr lang="en-US" sz="2200" baseline="-25000" dirty="0" smtClean="0"/>
              <a:t>2,</a:t>
            </a:r>
            <a:r>
              <a:rPr lang="en-US" sz="2200" dirty="0" smtClean="0"/>
              <a:t>P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 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</a:t>
            </a:r>
            <a:r>
              <a:rPr lang="en-US" sz="2200" dirty="0" smtClean="0">
                <a:solidFill>
                  <a:srgbClr val="800000"/>
                </a:solidFill>
              </a:rPr>
              <a:t>(P</a:t>
            </a:r>
            <a:r>
              <a:rPr lang="en-US" sz="2200" baseline="-25000" dirty="0" smtClean="0">
                <a:solidFill>
                  <a:srgbClr val="800000"/>
                </a:solidFill>
              </a:rPr>
              <a:t>1</a:t>
            </a:r>
            <a:r>
              <a:rPr lang="en-US" sz="2200" dirty="0" smtClean="0">
                <a:solidFill>
                  <a:srgbClr val="800000"/>
                </a:solidFill>
              </a:rPr>
              <a:t>,P</a:t>
            </a:r>
            <a:r>
              <a:rPr lang="en-US" sz="2200" baseline="-25000" dirty="0" smtClean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r>
              <a:rPr lang="en-US" sz="2200" dirty="0"/>
              <a:t> </a:t>
            </a:r>
            <a:r>
              <a:rPr lang="en-US" sz="2200" dirty="0" err="1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match(A</a:t>
            </a:r>
            <a:r>
              <a:rPr lang="en-US" sz="2200" baseline="-25000" dirty="0">
                <a:solidFill>
                  <a:srgbClr val="800000"/>
                </a:solidFill>
              </a:rPr>
              <a:t>1</a:t>
            </a:r>
            <a:r>
              <a:rPr lang="en-US" sz="2200" dirty="0">
                <a:solidFill>
                  <a:srgbClr val="800000"/>
                </a:solidFill>
              </a:rPr>
              <a:t>,A</a:t>
            </a:r>
            <a:r>
              <a:rPr lang="en-US" sz="2200" baseline="-25000" dirty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8001000" y="2602468"/>
            <a:ext cx="928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</a:t>
            </a:r>
            <a:r>
              <a:rPr lang="en-US" dirty="0" smtClean="0"/>
              <a:t>CM05]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3200400"/>
            <a:ext cx="89154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200" dirty="0" smtClean="0"/>
              <a:t>CoAuthor(A</a:t>
            </a:r>
            <a:r>
              <a:rPr lang="en-US" sz="2200" baseline="-25000" dirty="0" smtClean="0"/>
              <a:t>1,</a:t>
            </a:r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 smtClean="0"/>
              <a:t> CoAuthor(A</a:t>
            </a:r>
            <a:r>
              <a:rPr lang="en-US" sz="2200" baseline="-25000" dirty="0" smtClean="0"/>
              <a:t>2,</a:t>
            </a:r>
            <a:r>
              <a:rPr lang="en-US" sz="2200" dirty="0" smtClean="0"/>
              <a:t>B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  </a:t>
            </a:r>
            <a:r>
              <a:rPr lang="en-US" sz="2200" dirty="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</a:t>
            </a:r>
            <a:r>
              <a:rPr lang="en-US" sz="2200" dirty="0" smtClean="0">
                <a:solidFill>
                  <a:srgbClr val="800000"/>
                </a:solidFill>
              </a:rPr>
              <a:t>(B</a:t>
            </a:r>
            <a:r>
              <a:rPr lang="en-US" sz="2200" baseline="-25000" dirty="0" smtClean="0">
                <a:solidFill>
                  <a:srgbClr val="800000"/>
                </a:solidFill>
              </a:rPr>
              <a:t>1</a:t>
            </a:r>
            <a:r>
              <a:rPr lang="en-US" sz="2200" dirty="0" smtClean="0">
                <a:solidFill>
                  <a:srgbClr val="800000"/>
                </a:solidFill>
              </a:rPr>
              <a:t>,B</a:t>
            </a:r>
            <a:r>
              <a:rPr lang="en-US" sz="2200" baseline="-25000" dirty="0" smtClean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r>
              <a:rPr lang="en-US" sz="2200" dirty="0"/>
              <a:t> </a:t>
            </a:r>
            <a:r>
              <a:rPr lang="en-US" sz="2200" dirty="0" err="1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800000"/>
                </a:solidFill>
              </a:rPr>
              <a:t>match(A</a:t>
            </a:r>
            <a:r>
              <a:rPr lang="en-US" sz="2200" baseline="-25000" dirty="0">
                <a:solidFill>
                  <a:srgbClr val="800000"/>
                </a:solidFill>
              </a:rPr>
              <a:t>1</a:t>
            </a:r>
            <a:r>
              <a:rPr lang="en-US" sz="2200" dirty="0">
                <a:solidFill>
                  <a:srgbClr val="800000"/>
                </a:solidFill>
              </a:rPr>
              <a:t>,A</a:t>
            </a:r>
            <a:r>
              <a:rPr lang="en-US" sz="2200" baseline="-25000" dirty="0">
                <a:solidFill>
                  <a:srgbClr val="800000"/>
                </a:solidFill>
              </a:rPr>
              <a:t>2</a:t>
            </a:r>
            <a:r>
              <a:rPr lang="en-US" sz="2200" dirty="0">
                <a:solidFill>
                  <a:srgbClr val="800000"/>
                </a:solidFill>
              </a:rPr>
              <a:t>)</a:t>
            </a:r>
            <a:endParaRPr lang="en-US" sz="2200" dirty="0"/>
          </a:p>
        </p:txBody>
      </p:sp>
      <p:sp>
        <p:nvSpPr>
          <p:cNvPr id="10" name="Rectangle 9"/>
          <p:cNvSpPr/>
          <p:nvPr/>
        </p:nvSpPr>
        <p:spPr>
          <a:xfrm>
            <a:off x="7611316" y="3657600"/>
            <a:ext cx="1608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</a:t>
            </a:r>
            <a:r>
              <a:rPr lang="en-US" dirty="0" smtClean="0"/>
              <a:t>BG06, SD06]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28600" y="4495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Counter example: </a:t>
            </a:r>
            <a:r>
              <a:rPr lang="en-US" sz="2800" dirty="0" smtClean="0">
                <a:latin typeface="+mn-lt"/>
              </a:rPr>
              <a:t>Transitivity Constraint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5029200"/>
            <a:ext cx="85344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match(A</a:t>
            </a:r>
            <a:r>
              <a:rPr lang="en-US" sz="2400" baseline="-25000" dirty="0">
                <a:solidFill>
                  <a:srgbClr val="800000"/>
                </a:solidFill>
              </a:rPr>
              <a:t>1</a:t>
            </a:r>
            <a:r>
              <a:rPr lang="en-US" sz="2400" dirty="0">
                <a:solidFill>
                  <a:srgbClr val="800000"/>
                </a:solidFill>
              </a:rPr>
              <a:t>,A</a:t>
            </a:r>
            <a:r>
              <a:rPr lang="en-US" sz="2400" baseline="-25000" dirty="0">
                <a:solidFill>
                  <a:srgbClr val="800000"/>
                </a:solidFill>
              </a:rPr>
              <a:t>2</a:t>
            </a:r>
            <a:r>
              <a:rPr lang="en-US" sz="2400" dirty="0">
                <a:solidFill>
                  <a:srgbClr val="800000"/>
                </a:solidFill>
              </a:rPr>
              <a:t>) ^ match(A</a:t>
            </a:r>
            <a:r>
              <a:rPr lang="en-US" sz="2400" baseline="-25000" dirty="0">
                <a:solidFill>
                  <a:srgbClr val="800000"/>
                </a:solidFill>
              </a:rPr>
              <a:t>2</a:t>
            </a:r>
            <a:r>
              <a:rPr lang="en-US" sz="2400" dirty="0">
                <a:solidFill>
                  <a:srgbClr val="800000"/>
                </a:solidFill>
              </a:rPr>
              <a:t>,A</a:t>
            </a:r>
            <a:r>
              <a:rPr lang="en-US" sz="2400" baseline="-25000" dirty="0">
                <a:solidFill>
                  <a:srgbClr val="800000"/>
                </a:solidFill>
              </a:rPr>
              <a:t>3</a:t>
            </a:r>
            <a:r>
              <a:rPr lang="en-US" sz="2400" dirty="0">
                <a:solidFill>
                  <a:srgbClr val="800000"/>
                </a:solidFill>
              </a:rPr>
              <a:t>)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400" dirty="0">
                <a:latin typeface="Wingdings" charset="2"/>
                <a:ea typeface="Wingdings" charset="2"/>
                <a:cs typeface="Wingdings" charset="2"/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match</a:t>
            </a:r>
            <a:r>
              <a:rPr lang="en-US" sz="2400" dirty="0">
                <a:solidFill>
                  <a:srgbClr val="800000"/>
                </a:solidFill>
              </a:rPr>
              <a:t>(A</a:t>
            </a:r>
            <a:r>
              <a:rPr lang="en-US" sz="2400" baseline="-25000" dirty="0">
                <a:solidFill>
                  <a:srgbClr val="800000"/>
                </a:solidFill>
              </a:rPr>
              <a:t>1</a:t>
            </a:r>
            <a:r>
              <a:rPr lang="en-US" sz="2400" dirty="0">
                <a:solidFill>
                  <a:srgbClr val="800000"/>
                </a:solidFill>
              </a:rPr>
              <a:t>,A</a:t>
            </a:r>
            <a:r>
              <a:rPr lang="en-US" sz="2400" baseline="-25000" dirty="0">
                <a:solidFill>
                  <a:srgbClr val="800000"/>
                </a:solidFill>
              </a:rPr>
              <a:t>3</a:t>
            </a:r>
            <a:r>
              <a:rPr lang="en-US" sz="2400" dirty="0">
                <a:solidFill>
                  <a:srgbClr val="800000"/>
                </a:solidFill>
              </a:rPr>
              <a:t>)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8025050" y="5498068"/>
            <a:ext cx="890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[</a:t>
            </a:r>
            <a:r>
              <a:rPr lang="en-US" dirty="0" smtClean="0"/>
              <a:t>SD06]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5" grpId="0" animBg="1"/>
      <p:bldP spid="6" grpId="0"/>
      <p:bldP spid="9" grpId="0" animBg="1"/>
      <p:bldP spid="10" grpId="0"/>
      <p:bldP spid="11" grpId="0"/>
      <p:bldP spid="12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Related Work: Bird’s Eye View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838200" y="5073650"/>
          <a:ext cx="7467600" cy="1480185"/>
        </p:xfrm>
        <a:graphic>
          <a:graphicData uri="http://schemas.openxmlformats.org/drawingml/2006/table">
            <a:tbl>
              <a:tblPr/>
              <a:tblGrid>
                <a:gridCol w="990600"/>
                <a:gridCol w="2057400"/>
                <a:gridCol w="2057400"/>
                <a:gridCol w="2362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Paper-id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 Title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Political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Jane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1676400"/>
            <a:ext cx="6629400" cy="29718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Naïve approach </a:t>
            </a:r>
            <a:r>
              <a:rPr lang="en-US" sz="2400" b="1" i="1" dirty="0" smtClean="0">
                <a:solidFill>
                  <a:srgbClr val="000000"/>
                </a:solidFill>
              </a:rPr>
              <a:t>()</a:t>
            </a:r>
            <a:endParaRPr lang="en-US" sz="2400" b="1" i="1" dirty="0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en-US" sz="2400" dirty="0">
                <a:solidFill>
                  <a:srgbClr val="000000"/>
                </a:solidFill>
              </a:rPr>
              <a:t>Use string similarity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Relational approach ([BG04])</a:t>
            </a:r>
          </a:p>
          <a:p>
            <a:pPr lvl="1">
              <a:defRPr/>
            </a:pPr>
            <a:r>
              <a:rPr lang="en-US" sz="2400" dirty="0">
                <a:solidFill>
                  <a:srgbClr val="000000"/>
                </a:solidFill>
              </a:rPr>
              <a:t>Use string similarity in related attributes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Collective approach ([BG06],[SD06])</a:t>
            </a:r>
          </a:p>
          <a:p>
            <a:pPr lvl="1">
              <a:defRPr/>
            </a:pPr>
            <a:r>
              <a:rPr lang="en-US" sz="2400" dirty="0">
                <a:solidFill>
                  <a:srgbClr val="000000"/>
                </a:solidFill>
              </a:rPr>
              <a:t>Use related entities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</a:rPr>
              <a:t>	</a:t>
            </a:r>
            <a:endParaRPr lang="en-US" sz="2800" b="1" i="1" dirty="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Collective Entity Matching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3733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State-of-the-art: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Machine-learning approaches (</a:t>
            </a:r>
            <a:r>
              <a:rPr lang="en-US" sz="2400" dirty="0" err="1" smtClean="0"/>
              <a:t>Culotta</a:t>
            </a:r>
            <a:r>
              <a:rPr lang="en-US" sz="2400" dirty="0" smtClean="0"/>
              <a:t> et. al., </a:t>
            </a:r>
            <a:r>
              <a:rPr lang="en-US" sz="2400" dirty="0" err="1" smtClean="0"/>
              <a:t>Singla</a:t>
            </a:r>
            <a:r>
              <a:rPr lang="en-US" sz="2400" dirty="0" smtClean="0"/>
              <a:t> et. al.)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Use graphical models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Scalability a huge issue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 smtClean="0"/>
              <a:t>No efficient solution known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2133600"/>
            <a:ext cx="86868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400"/>
              <a:t>cites(A</a:t>
            </a:r>
            <a:r>
              <a:rPr lang="en-US" sz="2400" baseline="-25000"/>
              <a:t>1</a:t>
            </a:r>
            <a:r>
              <a:rPr lang="en-US" sz="2400"/>
              <a:t>,B</a:t>
            </a:r>
            <a:r>
              <a:rPr lang="en-US" sz="2400" baseline="-25000"/>
              <a:t>2</a:t>
            </a:r>
            <a:r>
              <a:rPr lang="en-US" sz="2400"/>
              <a:t>) </a:t>
            </a:r>
            <a:r>
              <a:rPr lang="en-US" sz="240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400"/>
              <a:t> cites(A</a:t>
            </a:r>
            <a:r>
              <a:rPr lang="en-US" sz="2400" baseline="-25000"/>
              <a:t>2</a:t>
            </a:r>
            <a:r>
              <a:rPr lang="en-US" sz="2400"/>
              <a:t>,B</a:t>
            </a:r>
            <a:r>
              <a:rPr lang="en-US" sz="2400" baseline="-25000"/>
              <a:t>2</a:t>
            </a:r>
            <a:r>
              <a:rPr lang="en-US" sz="2400"/>
              <a:t>) </a:t>
            </a:r>
            <a:r>
              <a:rPr lang="en-US" sz="240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400"/>
              <a:t> </a:t>
            </a:r>
            <a:r>
              <a:rPr lang="en-US" sz="2400">
                <a:solidFill>
                  <a:srgbClr val="800000"/>
                </a:solidFill>
              </a:rPr>
              <a:t>match(B</a:t>
            </a:r>
            <a:r>
              <a:rPr lang="en-US" sz="2400" baseline="-25000">
                <a:solidFill>
                  <a:srgbClr val="800000"/>
                </a:solidFill>
              </a:rPr>
              <a:t>1</a:t>
            </a:r>
            <a:r>
              <a:rPr lang="en-US" sz="2400">
                <a:solidFill>
                  <a:srgbClr val="800000"/>
                </a:solidFill>
              </a:rPr>
              <a:t>,B</a:t>
            </a:r>
            <a:r>
              <a:rPr lang="en-US" sz="2400" baseline="-25000">
                <a:solidFill>
                  <a:srgbClr val="800000"/>
                </a:solidFill>
              </a:rPr>
              <a:t>2</a:t>
            </a:r>
            <a:r>
              <a:rPr lang="en-US" sz="2400">
                <a:solidFill>
                  <a:srgbClr val="800000"/>
                </a:solidFill>
              </a:rPr>
              <a:t>) </a:t>
            </a:r>
            <a:r>
              <a:rPr lang="en-US" sz="2400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400"/>
              <a:t>  </a:t>
            </a:r>
            <a:r>
              <a:rPr lang="en-US" sz="2400">
                <a:solidFill>
                  <a:srgbClr val="800000"/>
                </a:solidFill>
              </a:rPr>
              <a:t>match(A</a:t>
            </a:r>
            <a:r>
              <a:rPr lang="en-US" sz="2400" baseline="-25000">
                <a:solidFill>
                  <a:srgbClr val="800000"/>
                </a:solidFill>
              </a:rPr>
              <a:t>1</a:t>
            </a:r>
            <a:r>
              <a:rPr lang="en-US" sz="2400">
                <a:solidFill>
                  <a:srgbClr val="800000"/>
                </a:solidFill>
              </a:rPr>
              <a:t>,A</a:t>
            </a:r>
            <a:r>
              <a:rPr lang="en-US" sz="2400" baseline="-25000">
                <a:solidFill>
                  <a:srgbClr val="800000"/>
                </a:solidFill>
              </a:rPr>
              <a:t>2</a:t>
            </a:r>
            <a:r>
              <a:rPr lang="en-US" sz="2400">
                <a:solidFill>
                  <a:srgbClr val="800000"/>
                </a:solidFill>
              </a:rPr>
              <a:t>)</a:t>
            </a:r>
            <a:endParaRPr lang="en-US" sz="220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3009900"/>
            <a:ext cx="8686800" cy="4953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400"/>
              <a:t>actor(M</a:t>
            </a:r>
            <a:r>
              <a:rPr lang="en-US" sz="2400" baseline="-25000"/>
              <a:t>1</a:t>
            </a:r>
            <a:r>
              <a:rPr lang="en-US" sz="2400"/>
              <a:t>,A</a:t>
            </a:r>
            <a:r>
              <a:rPr lang="en-US" sz="2400" baseline="-25000"/>
              <a:t>1</a:t>
            </a:r>
            <a:r>
              <a:rPr lang="en-US" sz="2400"/>
              <a:t>) </a:t>
            </a:r>
            <a:r>
              <a:rPr lang="en-US" sz="240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400"/>
              <a:t> actor(M</a:t>
            </a:r>
            <a:r>
              <a:rPr lang="en-US" sz="2400" baseline="-25000"/>
              <a:t>2</a:t>
            </a:r>
            <a:r>
              <a:rPr lang="en-US" sz="2400"/>
              <a:t>,A</a:t>
            </a:r>
            <a:r>
              <a:rPr lang="en-US" sz="2400" baseline="-25000"/>
              <a:t>2</a:t>
            </a:r>
            <a:r>
              <a:rPr lang="en-US" sz="2400"/>
              <a:t>) </a:t>
            </a:r>
            <a:r>
              <a:rPr lang="en-US" sz="2400">
                <a:latin typeface="ＭＳ ゴシック" charset="-128"/>
                <a:ea typeface="ＭＳ ゴシック" charset="-128"/>
                <a:cs typeface="ＭＳ ゴシック" charset="-128"/>
              </a:rPr>
              <a:t>∧</a:t>
            </a:r>
            <a:r>
              <a:rPr lang="en-US" sz="2400"/>
              <a:t> </a:t>
            </a:r>
            <a:r>
              <a:rPr lang="en-US" sz="2400">
                <a:solidFill>
                  <a:srgbClr val="800000"/>
                </a:solidFill>
              </a:rPr>
              <a:t>match(M</a:t>
            </a:r>
            <a:r>
              <a:rPr lang="en-US" sz="2400" baseline="-25000">
                <a:solidFill>
                  <a:srgbClr val="800000"/>
                </a:solidFill>
              </a:rPr>
              <a:t>1</a:t>
            </a:r>
            <a:r>
              <a:rPr lang="en-US" sz="2400">
                <a:solidFill>
                  <a:srgbClr val="800000"/>
                </a:solidFill>
              </a:rPr>
              <a:t>,M</a:t>
            </a:r>
            <a:r>
              <a:rPr lang="en-US" sz="2400" baseline="-25000">
                <a:solidFill>
                  <a:srgbClr val="800000"/>
                </a:solidFill>
              </a:rPr>
              <a:t>2</a:t>
            </a:r>
            <a:r>
              <a:rPr lang="en-US" sz="2400">
                <a:solidFill>
                  <a:srgbClr val="800000"/>
                </a:solidFill>
              </a:rPr>
              <a:t>) </a:t>
            </a:r>
            <a:r>
              <a:rPr lang="en-US" sz="2400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400"/>
              <a:t> </a:t>
            </a:r>
            <a:r>
              <a:rPr lang="en-US" sz="2400">
                <a:solidFill>
                  <a:srgbClr val="800000"/>
                </a:solidFill>
              </a:rPr>
              <a:t>match(A</a:t>
            </a:r>
            <a:r>
              <a:rPr lang="en-US" sz="2400" baseline="-25000">
                <a:solidFill>
                  <a:srgbClr val="800000"/>
                </a:solidFill>
              </a:rPr>
              <a:t>1</a:t>
            </a:r>
            <a:r>
              <a:rPr lang="en-US" sz="2400">
                <a:solidFill>
                  <a:srgbClr val="800000"/>
                </a:solidFill>
              </a:rPr>
              <a:t>,A</a:t>
            </a:r>
            <a:r>
              <a:rPr lang="en-US" sz="2400" baseline="-25000">
                <a:solidFill>
                  <a:srgbClr val="800000"/>
                </a:solidFill>
              </a:rPr>
              <a:t>2</a:t>
            </a:r>
            <a:r>
              <a:rPr lang="en-US" sz="2400">
                <a:solidFill>
                  <a:srgbClr val="800000"/>
                </a:solidFill>
              </a:rPr>
              <a:t>)</a:t>
            </a:r>
            <a:endParaRPr lang="en-US" sz="2200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228600" y="1665288"/>
            <a:ext cx="23907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Other Examples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4267200" y="2579688"/>
            <a:ext cx="4587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Model for Collective EM</a:t>
            </a:r>
          </a:p>
          <a:p>
            <a:pPr eaLnBrk="1" hangingPunct="1"/>
            <a:r>
              <a:rPr lang="en-US" dirty="0" smtClean="0">
                <a:solidFill>
                  <a:srgbClr val="800000"/>
                </a:solidFill>
              </a:rPr>
              <a:t>Our Algorithms</a:t>
            </a:r>
          </a:p>
          <a:p>
            <a:pPr eaLnBrk="1" hangingPunct="1"/>
            <a:r>
              <a:rPr lang="en-US" dirty="0" smtClean="0"/>
              <a:t>Experimental Results</a:t>
            </a:r>
          </a:p>
          <a:p>
            <a:pPr eaLnBrk="1" hangingPunct="1"/>
            <a:r>
              <a:rPr lang="en-US" dirty="0" smtClean="0"/>
              <a:t>Conclusion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685800" y="2971800"/>
            <a:ext cx="7924800" cy="35052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Divide references into overlapping </a:t>
            </a:r>
            <a:r>
              <a:rPr lang="en-US" sz="2400" dirty="0">
                <a:solidFill>
                  <a:srgbClr val="800000"/>
                </a:solidFill>
              </a:rPr>
              <a:t>canopies</a:t>
            </a:r>
          </a:p>
          <a:p>
            <a:pPr lvl="1">
              <a:buFont typeface="Arial"/>
              <a:buChar char="•"/>
              <a:defRPr/>
            </a:pPr>
            <a:r>
              <a:rPr lang="en-US" sz="2400" dirty="0"/>
              <a:t> Compare pairs only within canopies 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3481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mtClean="0"/>
              <a:t>Efficiency: Use Canopies</a:t>
            </a:r>
            <a:r>
              <a:rPr lang="en-US" baseline="-25000" smtClean="0"/>
              <a:t>[McCallum et. al.]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914400" y="3846513"/>
            <a:ext cx="6759575" cy="2478087"/>
            <a:chOff x="914400" y="3846513"/>
            <a:chExt cx="6759575" cy="2478087"/>
          </a:xfrm>
        </p:grpSpPr>
        <p:sp>
          <p:nvSpPr>
            <p:cNvPr id="8" name="Oval 7"/>
            <p:cNvSpPr/>
            <p:nvPr/>
          </p:nvSpPr>
          <p:spPr>
            <a:xfrm flipV="1">
              <a:off x="1981200" y="4183063"/>
              <a:ext cx="2109788" cy="179705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200400" y="3846513"/>
              <a:ext cx="2133600" cy="19050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648200" y="3846513"/>
              <a:ext cx="2057400" cy="16764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825" name="TextBox 10"/>
            <p:cNvSpPr txBox="1">
              <a:spLocks noChangeArrowheads="1"/>
            </p:cNvSpPr>
            <p:nvPr/>
          </p:nvSpPr>
          <p:spPr bwMode="auto">
            <a:xfrm>
              <a:off x="4648200" y="4379913"/>
              <a:ext cx="727075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John 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34826" name="TextBox 11"/>
            <p:cNvSpPr txBox="1">
              <a:spLocks noChangeArrowheads="1"/>
            </p:cNvSpPr>
            <p:nvPr/>
          </p:nvSpPr>
          <p:spPr bwMode="auto">
            <a:xfrm>
              <a:off x="3200400" y="4684713"/>
              <a:ext cx="890588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34827" name="TextBox 12"/>
            <p:cNvSpPr txBox="1">
              <a:spLocks noChangeArrowheads="1"/>
            </p:cNvSpPr>
            <p:nvPr/>
          </p:nvSpPr>
          <p:spPr bwMode="auto">
            <a:xfrm>
              <a:off x="3740150" y="4133850"/>
              <a:ext cx="1136650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J. Smith</a:t>
              </a: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r>
                <a:rPr lang="en-US">
                  <a:latin typeface="Calibri" charset="0"/>
                </a:rPr>
                <a:t>    </a:t>
              </a:r>
            </a:p>
          </p:txBody>
        </p:sp>
        <p:sp>
          <p:nvSpPr>
            <p:cNvPr id="34828" name="TextBox 13"/>
            <p:cNvSpPr txBox="1">
              <a:spLocks noChangeArrowheads="1"/>
            </p:cNvSpPr>
            <p:nvPr/>
          </p:nvSpPr>
          <p:spPr bwMode="auto">
            <a:xfrm>
              <a:off x="2155825" y="5105400"/>
              <a:ext cx="1198563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M.</a:t>
              </a:r>
            </a:p>
            <a:p>
              <a:pPr algn="ctr"/>
              <a:r>
                <a:rPr lang="en-US">
                  <a:latin typeface="Calibri" charset="0"/>
                </a:rPr>
                <a:t>Johnson</a:t>
              </a:r>
            </a:p>
          </p:txBody>
        </p:sp>
        <p:sp>
          <p:nvSpPr>
            <p:cNvPr id="34829" name="Rectangle 14"/>
            <p:cNvSpPr>
              <a:spLocks noChangeArrowheads="1"/>
            </p:cNvSpPr>
            <p:nvPr/>
          </p:nvSpPr>
          <p:spPr bwMode="auto">
            <a:xfrm>
              <a:off x="4038600" y="5153025"/>
              <a:ext cx="96361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R. Smith</a:t>
              </a:r>
            </a:p>
          </p:txBody>
        </p:sp>
        <p:sp>
          <p:nvSpPr>
            <p:cNvPr id="34830" name="Rectangle 15"/>
            <p:cNvSpPr>
              <a:spLocks noChangeArrowheads="1"/>
            </p:cNvSpPr>
            <p:nvPr/>
          </p:nvSpPr>
          <p:spPr bwMode="auto">
            <a:xfrm>
              <a:off x="5334000" y="4183063"/>
              <a:ext cx="1196975" cy="1201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John S.</a:t>
              </a:r>
            </a:p>
            <a:p>
              <a:endParaRPr lang="en-US">
                <a:latin typeface="Calibri" charset="0"/>
              </a:endParaRPr>
            </a:p>
            <a:p>
              <a:r>
                <a:rPr lang="en-US">
                  <a:latin typeface="Calibri" charset="0"/>
                </a:rPr>
                <a:t>John Jacob</a:t>
              </a:r>
            </a:p>
            <a:p>
              <a:endParaRPr lang="en-US">
                <a:latin typeface="Calibri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732756" y="5350669"/>
              <a:ext cx="344488" cy="30480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Parallelogram 18"/>
            <p:cNvSpPr/>
            <p:nvPr/>
          </p:nvSpPr>
          <p:spPr>
            <a:xfrm>
              <a:off x="914400" y="5751513"/>
              <a:ext cx="1219200" cy="573087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Richard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rot="10800000">
              <a:off x="4572000" y="5711825"/>
              <a:ext cx="430213" cy="22225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Parallelogram 23"/>
            <p:cNvSpPr/>
            <p:nvPr/>
          </p:nvSpPr>
          <p:spPr>
            <a:xfrm>
              <a:off x="4724400" y="5751513"/>
              <a:ext cx="1371600" cy="573087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Smith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rot="10800000">
              <a:off x="6515100" y="5173663"/>
              <a:ext cx="381000" cy="314325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elogram 28"/>
            <p:cNvSpPr/>
            <p:nvPr/>
          </p:nvSpPr>
          <p:spPr>
            <a:xfrm>
              <a:off x="6530975" y="5610225"/>
              <a:ext cx="1143000" cy="573088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 John</a:t>
              </a:r>
            </a:p>
          </p:txBody>
        </p:sp>
        <p:sp>
          <p:nvSpPr>
            <p:cNvPr id="34837" name="TextBox 30"/>
            <p:cNvSpPr txBox="1">
              <a:spLocks noChangeArrowheads="1"/>
            </p:cNvSpPr>
            <p:nvPr/>
          </p:nvSpPr>
          <p:spPr bwMode="auto">
            <a:xfrm>
              <a:off x="2155825" y="4419600"/>
              <a:ext cx="1196975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Johnson</a:t>
              </a:r>
            </a:p>
          </p:txBody>
        </p:sp>
      </p:grp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685800" y="1828800"/>
            <a:ext cx="7924800" cy="8382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2400" dirty="0">
                <a:solidFill>
                  <a:srgbClr val="800000"/>
                </a:solidFill>
              </a:rPr>
              <a:t>Ω(</a:t>
            </a:r>
            <a:r>
              <a:rPr lang="en-US" sz="2400" dirty="0" smtClean="0">
                <a:solidFill>
                  <a:srgbClr val="800000"/>
                </a:solidFill>
              </a:rPr>
              <a:t>|References|</a:t>
            </a:r>
            <a:r>
              <a:rPr lang="en-US" sz="2400" baseline="30000" dirty="0">
                <a:solidFill>
                  <a:srgbClr val="800000"/>
                </a:solidFill>
              </a:rPr>
              <a:t>2</a:t>
            </a:r>
            <a:r>
              <a:rPr lang="en-US" sz="2400" dirty="0">
                <a:solidFill>
                  <a:srgbClr val="800000"/>
                </a:solidFill>
              </a:rPr>
              <a:t>)</a:t>
            </a:r>
            <a:r>
              <a:rPr lang="en-US" sz="2400" dirty="0"/>
              <a:t> complexity for entity matching</a:t>
            </a:r>
          </a:p>
          <a:p>
            <a:pPr lvl="1"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</a:rPr>
              <a:t> All pairs need to be compared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mtClean="0"/>
              <a:t>Efficiency: Use Canopies</a:t>
            </a:r>
            <a:r>
              <a:rPr lang="en-US" baseline="-25000" smtClean="0"/>
              <a:t>[McCallum et. al.]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685800" y="1828800"/>
            <a:ext cx="7924800" cy="35814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2400" dirty="0"/>
              <a:t>Reduces # of candidate pairs from: </a:t>
            </a:r>
          </a:p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O</a:t>
            </a:r>
            <a:r>
              <a:rPr lang="en-US" sz="2400" dirty="0" smtClean="0">
                <a:solidFill>
                  <a:srgbClr val="800000"/>
                </a:solidFill>
              </a:rPr>
              <a:t>(|References|</a:t>
            </a:r>
            <a:r>
              <a:rPr lang="en-US" sz="2400" baseline="30000" dirty="0">
                <a:solidFill>
                  <a:srgbClr val="800000"/>
                </a:solidFill>
              </a:rPr>
              <a:t>2</a:t>
            </a:r>
            <a:r>
              <a:rPr lang="en-US" sz="2400" dirty="0">
                <a:solidFill>
                  <a:srgbClr val="800000"/>
                </a:solidFill>
              </a:rPr>
              <a:t> ) </a:t>
            </a:r>
            <a:r>
              <a:rPr lang="en-US" sz="2400" dirty="0"/>
              <a:t>to </a:t>
            </a:r>
            <a:r>
              <a:rPr lang="en-US" sz="2400" dirty="0">
                <a:solidFill>
                  <a:srgbClr val="800000"/>
                </a:solidFill>
              </a:rPr>
              <a:t>|Candidates|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609600" y="5715000"/>
            <a:ext cx="8077200" cy="6096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2400" dirty="0" smtClean="0"/>
              <a:t>Pair-wise approach </a:t>
            </a:r>
            <a:r>
              <a:rPr lang="en-US" sz="2400" dirty="0"/>
              <a:t>becomes efficient: </a:t>
            </a:r>
            <a:r>
              <a:rPr lang="en-US" sz="2400" dirty="0" err="1">
                <a:solidFill>
                  <a:srgbClr val="800000"/>
                </a:solidFill>
              </a:rPr>
              <a:t>O(|Candidates</a:t>
            </a:r>
            <a:r>
              <a:rPr lang="en-US" sz="2400" dirty="0">
                <a:solidFill>
                  <a:srgbClr val="800000"/>
                </a:solidFill>
              </a:rPr>
              <a:t>|)</a:t>
            </a:r>
            <a:endParaRPr lang="en-US" sz="2400" dirty="0"/>
          </a:p>
          <a:p>
            <a:pPr lvl="1">
              <a:buFont typeface="Arial" charset="0"/>
              <a:buNone/>
              <a:defRPr/>
            </a:pPr>
            <a:endParaRPr lang="en-US" dirty="0">
              <a:solidFill>
                <a:srgbClr val="800000"/>
              </a:solidFill>
            </a:endParaRP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143000" y="2779713"/>
            <a:ext cx="6759575" cy="2478087"/>
            <a:chOff x="914400" y="3846513"/>
            <a:chExt cx="6759575" cy="2478087"/>
          </a:xfrm>
        </p:grpSpPr>
        <p:sp>
          <p:nvSpPr>
            <p:cNvPr id="64" name="Oval 63"/>
            <p:cNvSpPr/>
            <p:nvPr/>
          </p:nvSpPr>
          <p:spPr>
            <a:xfrm flipV="1">
              <a:off x="1981200" y="4183063"/>
              <a:ext cx="2109788" cy="179705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200400" y="3846513"/>
              <a:ext cx="2133600" cy="19050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648200" y="3846513"/>
              <a:ext cx="2057400" cy="16764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873" name="TextBox 10"/>
            <p:cNvSpPr txBox="1">
              <a:spLocks noChangeArrowheads="1"/>
            </p:cNvSpPr>
            <p:nvPr/>
          </p:nvSpPr>
          <p:spPr bwMode="auto">
            <a:xfrm>
              <a:off x="4648200" y="4379913"/>
              <a:ext cx="727075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John 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36874" name="TextBox 11"/>
            <p:cNvSpPr txBox="1">
              <a:spLocks noChangeArrowheads="1"/>
            </p:cNvSpPr>
            <p:nvPr/>
          </p:nvSpPr>
          <p:spPr bwMode="auto">
            <a:xfrm>
              <a:off x="3200400" y="4684713"/>
              <a:ext cx="890588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36875" name="TextBox 12"/>
            <p:cNvSpPr txBox="1">
              <a:spLocks noChangeArrowheads="1"/>
            </p:cNvSpPr>
            <p:nvPr/>
          </p:nvSpPr>
          <p:spPr bwMode="auto">
            <a:xfrm>
              <a:off x="3740150" y="4133850"/>
              <a:ext cx="1136650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J. Smith</a:t>
              </a: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r>
                <a:rPr lang="en-US">
                  <a:latin typeface="Calibri" charset="0"/>
                </a:rPr>
                <a:t>    </a:t>
              </a:r>
            </a:p>
          </p:txBody>
        </p:sp>
        <p:sp>
          <p:nvSpPr>
            <p:cNvPr id="36876" name="TextBox 13"/>
            <p:cNvSpPr txBox="1">
              <a:spLocks noChangeArrowheads="1"/>
            </p:cNvSpPr>
            <p:nvPr/>
          </p:nvSpPr>
          <p:spPr bwMode="auto">
            <a:xfrm>
              <a:off x="2155825" y="5105400"/>
              <a:ext cx="1198563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M.</a:t>
              </a:r>
            </a:p>
            <a:p>
              <a:pPr algn="ctr"/>
              <a:r>
                <a:rPr lang="en-US">
                  <a:latin typeface="Calibri" charset="0"/>
                </a:rPr>
                <a:t>Johnson</a:t>
              </a:r>
            </a:p>
          </p:txBody>
        </p:sp>
        <p:sp>
          <p:nvSpPr>
            <p:cNvPr id="36877" name="Rectangle 14"/>
            <p:cNvSpPr>
              <a:spLocks noChangeArrowheads="1"/>
            </p:cNvSpPr>
            <p:nvPr/>
          </p:nvSpPr>
          <p:spPr bwMode="auto">
            <a:xfrm>
              <a:off x="4038600" y="5153025"/>
              <a:ext cx="96361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R. Smith</a:t>
              </a:r>
            </a:p>
          </p:txBody>
        </p:sp>
        <p:sp>
          <p:nvSpPr>
            <p:cNvPr id="36878" name="Rectangle 15"/>
            <p:cNvSpPr>
              <a:spLocks noChangeArrowheads="1"/>
            </p:cNvSpPr>
            <p:nvPr/>
          </p:nvSpPr>
          <p:spPr bwMode="auto">
            <a:xfrm>
              <a:off x="5334000" y="4183063"/>
              <a:ext cx="1196975" cy="1201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John S.</a:t>
              </a:r>
            </a:p>
            <a:p>
              <a:endParaRPr lang="en-US">
                <a:latin typeface="Calibri" charset="0"/>
              </a:endParaRPr>
            </a:p>
            <a:p>
              <a:r>
                <a:rPr lang="en-US">
                  <a:latin typeface="Calibri" charset="0"/>
                </a:rPr>
                <a:t>John Jacob</a:t>
              </a:r>
            </a:p>
            <a:p>
              <a:endParaRPr lang="en-US">
                <a:latin typeface="Calibri" charset="0"/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 rot="5400000" flipH="1" flipV="1">
              <a:off x="1732756" y="5350669"/>
              <a:ext cx="344488" cy="30480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Parallelogram 73"/>
            <p:cNvSpPr/>
            <p:nvPr/>
          </p:nvSpPr>
          <p:spPr>
            <a:xfrm>
              <a:off x="914400" y="5751513"/>
              <a:ext cx="1219200" cy="573087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Richard</a:t>
              </a:r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rot="10800000">
              <a:off x="4572000" y="5711825"/>
              <a:ext cx="430213" cy="22225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Parallelogram 75"/>
            <p:cNvSpPr/>
            <p:nvPr/>
          </p:nvSpPr>
          <p:spPr>
            <a:xfrm>
              <a:off x="4724400" y="5751513"/>
              <a:ext cx="1371600" cy="573087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Smith</a:t>
              </a:r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 rot="10800000">
              <a:off x="6515100" y="5173663"/>
              <a:ext cx="381000" cy="314325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Parallelogram 77"/>
            <p:cNvSpPr/>
            <p:nvPr/>
          </p:nvSpPr>
          <p:spPr>
            <a:xfrm>
              <a:off x="6530975" y="5610225"/>
              <a:ext cx="1143000" cy="573088"/>
            </a:xfrm>
            <a:prstGeom prst="parallelogram">
              <a:avLst>
                <a:gd name="adj" fmla="val 472"/>
              </a:avLst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rPr>
                <a:t>Canopy for  John</a:t>
              </a:r>
            </a:p>
          </p:txBody>
        </p:sp>
        <p:sp>
          <p:nvSpPr>
            <p:cNvPr id="36885" name="TextBox 30"/>
            <p:cNvSpPr txBox="1">
              <a:spLocks noChangeArrowheads="1"/>
            </p:cNvSpPr>
            <p:nvPr/>
          </p:nvSpPr>
          <p:spPr bwMode="auto">
            <a:xfrm>
              <a:off x="2155825" y="4419600"/>
              <a:ext cx="1196975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Johnson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uild="p" animBg="1"/>
      <p:bldP spid="4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 Description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720850"/>
            <a:ext cx="7924800" cy="23177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800" b="1" i="1">
                <a:latin typeface="Calibri" charset="0"/>
              </a:rPr>
              <a:t>Input: </a:t>
            </a:r>
            <a:r>
              <a:rPr lang="en-US" sz="2400">
                <a:latin typeface="Calibri" charset="0"/>
              </a:rPr>
              <a:t>Database containing </a:t>
            </a:r>
            <a:r>
              <a:rPr lang="en-US" sz="2400" b="1" i="1">
                <a:solidFill>
                  <a:srgbClr val="000000"/>
                </a:solidFill>
                <a:latin typeface="Calibri" charset="0"/>
              </a:rPr>
              <a:t>references</a:t>
            </a:r>
            <a:r>
              <a:rPr lang="en-US" sz="2400">
                <a:latin typeface="Calibri" charset="0"/>
              </a:rPr>
              <a:t> to </a:t>
            </a:r>
            <a:r>
              <a:rPr lang="en-US" sz="2400" b="1" i="1">
                <a:solidFill>
                  <a:srgbClr val="000000"/>
                </a:solidFill>
                <a:latin typeface="Calibri" charset="0"/>
              </a:rPr>
              <a:t>entities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/>
        </p:nvGraphicFramePr>
        <p:xfrm>
          <a:off x="1219200" y="2362200"/>
          <a:ext cx="6248400" cy="1584960"/>
        </p:xfrm>
        <a:graphic>
          <a:graphicData uri="http://schemas.openxmlformats.org/drawingml/2006/table">
            <a:tbl>
              <a:tblPr/>
              <a:tblGrid>
                <a:gridCol w="609600"/>
                <a:gridCol w="1600200"/>
                <a:gridCol w="1905000"/>
                <a:gridCol w="2133600"/>
              </a:tblGrid>
              <a:tr h="1371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SQL Queries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Dr. Smyth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Johnson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81000" y="4886325"/>
            <a:ext cx="7924800" cy="523875"/>
          </a:xfrm>
          <a:prstGeom prst="rect">
            <a:avLst/>
          </a:prstGeom>
          <a:solidFill>
            <a:schemeClr val="tx2">
              <a:lumMod val="60000"/>
              <a:lumOff val="4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800" b="1" i="1" dirty="0">
                <a:latin typeface="Calibri" charset="0"/>
              </a:rPr>
              <a:t>Goal:</a:t>
            </a:r>
            <a:r>
              <a:rPr lang="en-US" sz="2400" dirty="0">
                <a:latin typeface="Calibri" charset="0"/>
              </a:rPr>
              <a:t> </a:t>
            </a:r>
            <a:r>
              <a:rPr lang="en-US" sz="2400" b="1" i="1" dirty="0">
                <a:latin typeface="Calibri" charset="0"/>
              </a:rPr>
              <a:t>Automatically</a:t>
            </a:r>
            <a:r>
              <a:rPr lang="en-US" sz="2400" dirty="0">
                <a:latin typeface="Calibri" charset="0"/>
              </a:rPr>
              <a:t> </a:t>
            </a:r>
            <a:r>
              <a:rPr lang="en-US" sz="2400" b="1" i="1" dirty="0">
                <a:latin typeface="Calibri" charset="0"/>
              </a:rPr>
              <a:t>match</a:t>
            </a:r>
            <a:r>
              <a:rPr lang="en-US" sz="2400" dirty="0">
                <a:latin typeface="Calibri" charset="0"/>
              </a:rPr>
              <a:t> references to the same entity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 of Collective approach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438400"/>
          </a:xfr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Example for Collective methods</a:t>
            </a:r>
            <a:r>
              <a:rPr lang="en-US" sz="2400" baseline="-25000" dirty="0" smtClean="0"/>
              <a:t>[</a:t>
            </a:r>
            <a:r>
              <a:rPr lang="en-US" sz="2400" baseline="-25000" dirty="0" smtClean="0"/>
              <a:t>SD06]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|References|</a:t>
            </a:r>
            <a:r>
              <a:rPr lang="en-US" sz="2400" dirty="0" smtClean="0"/>
              <a:t>=</a:t>
            </a:r>
            <a:r>
              <a:rPr lang="en-US" sz="2400" dirty="0" smtClean="0"/>
              <a:t> 1000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800000"/>
                </a:solidFill>
              </a:rPr>
              <a:t>|Candidates|</a:t>
            </a:r>
            <a:r>
              <a:rPr lang="en-US" sz="2400" dirty="0" smtClean="0"/>
              <a:t> = 15,000</a:t>
            </a:r>
            <a:r>
              <a:rPr lang="en-US" sz="2400" dirty="0" smtClean="0"/>
              <a:t>, </a:t>
            </a:r>
            <a:endParaRPr lang="en-US" sz="2400" baseline="-25000" dirty="0" smtClean="0"/>
          </a:p>
          <a:p>
            <a:pPr lvl="1" eaLnBrk="1" hangingPunct="1">
              <a:defRPr/>
            </a:pPr>
            <a:r>
              <a:rPr lang="en-US" sz="2400" dirty="0" smtClean="0"/>
              <a:t>Time ~</a:t>
            </a:r>
            <a:r>
              <a:rPr lang="en-US" sz="2400" dirty="0" smtClean="0"/>
              <a:t> 5 minutes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|References|</a:t>
            </a:r>
            <a:r>
              <a:rPr lang="en-US" sz="2400" dirty="0" smtClean="0"/>
              <a:t> = 50,000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|Candidates| </a:t>
            </a:r>
            <a:r>
              <a:rPr lang="en-US" sz="2400" dirty="0" smtClean="0"/>
              <a:t>= 10 million</a:t>
            </a:r>
          </a:p>
          <a:p>
            <a:pPr lvl="1" eaLnBrk="1" hangingPunct="1">
              <a:defRPr/>
            </a:pPr>
            <a:r>
              <a:rPr lang="en-US" sz="2400" dirty="0" smtClean="0"/>
              <a:t>Time required = </a:t>
            </a:r>
            <a:r>
              <a:rPr lang="en-US" sz="2400" dirty="0" smtClean="0"/>
              <a:t>2,500 </a:t>
            </a:r>
            <a:r>
              <a:rPr lang="en-US" sz="2400" dirty="0" smtClean="0"/>
              <a:t>hours ~ 3 months 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828800"/>
            <a:ext cx="8077200" cy="609600"/>
          </a:xfrm>
          <a:prstGeom prst="rect">
            <a:avLst/>
          </a:prstGeom>
          <a:solidFill>
            <a:srgbClr val="8000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US" sz="2400" dirty="0"/>
              <a:t>Collective methods still not efficient: </a:t>
            </a:r>
            <a:r>
              <a:rPr lang="en-US" sz="2400" dirty="0">
                <a:solidFill>
                  <a:srgbClr val="800000"/>
                </a:solidFill>
              </a:rPr>
              <a:t>Ω(|Candidates|</a:t>
            </a:r>
            <a:r>
              <a:rPr lang="en-US" sz="2400" baseline="30000" dirty="0">
                <a:solidFill>
                  <a:srgbClr val="800000"/>
                </a:solidFill>
              </a:rPr>
              <a:t>2</a:t>
            </a:r>
            <a:r>
              <a:rPr lang="en-US" sz="2400" dirty="0">
                <a:solidFill>
                  <a:srgbClr val="800000"/>
                </a:solidFill>
              </a:rPr>
              <a:t>) </a:t>
            </a:r>
            <a:endParaRPr lang="en-US" dirty="0">
              <a:solidFill>
                <a:srgbClr val="800000"/>
              </a:solidFill>
            </a:endParaRP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Main Idea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828800" y="5715000"/>
            <a:ext cx="5105400" cy="533400"/>
          </a:xfrm>
          <a:solidFill>
            <a:srgbClr val="800000">
              <a:alpha val="30000"/>
            </a:srgbClr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 smtClean="0">
                <a:ea typeface="+mn-ea"/>
              </a:rPr>
              <a:t>Partitioning into smaller chunks helps!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90600" y="1485900"/>
            <a:ext cx="7239000" cy="5334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</a:rPr>
              <a:t>Run collective entity-matching over canopies separately</a:t>
            </a:r>
            <a:endParaRPr lang="en-US" sz="24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2286000"/>
            <a:ext cx="8229600" cy="3124200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Example for Collective methods</a:t>
            </a:r>
            <a:r>
              <a:rPr kumimoji="0" lang="en-US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[SD06]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|References|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= 1000,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|Candidates|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= 15,000, </a:t>
            </a:r>
            <a:endParaRPr kumimoji="0" lang="en-US" sz="24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Time = 5 minutes</a:t>
            </a:r>
          </a:p>
          <a:p>
            <a:pPr marL="285750" indent="-285750">
              <a:spcBef>
                <a:spcPct val="20000"/>
              </a:spcBef>
              <a:buClr>
                <a:srgbClr val="800000"/>
              </a:buClr>
              <a:buFont typeface="Arial"/>
              <a:buChar char="•"/>
              <a:defRPr/>
            </a:pPr>
            <a:r>
              <a:rPr lang="en-US" sz="2400" dirty="0" smtClean="0">
                <a:latin typeface="+mn-lt"/>
                <a:cs typeface="+mn-cs"/>
              </a:rPr>
              <a:t> One canopy: </a:t>
            </a:r>
            <a:r>
              <a:rPr lang="en-US" sz="2400" dirty="0" smtClean="0">
                <a:solidFill>
                  <a:srgbClr val="800000"/>
                </a:solidFill>
                <a:latin typeface="+mn-lt"/>
                <a:cs typeface="+mn-cs"/>
              </a:rPr>
              <a:t>|References|</a:t>
            </a:r>
            <a:r>
              <a:rPr lang="en-US" sz="2400" dirty="0" smtClean="0">
                <a:latin typeface="+mn-lt"/>
                <a:cs typeface="+mn-cs"/>
              </a:rPr>
              <a:t> = 100, </a:t>
            </a:r>
            <a:r>
              <a:rPr lang="en-US" sz="2400" dirty="0" smtClean="0">
                <a:solidFill>
                  <a:srgbClr val="800000"/>
                </a:solidFill>
                <a:latin typeface="+mn-lt"/>
                <a:cs typeface="+mn-cs"/>
              </a:rPr>
              <a:t>|Candidates| </a:t>
            </a:r>
            <a:r>
              <a:rPr lang="en-US" sz="2400" dirty="0" smtClean="0">
                <a:latin typeface="+mn-lt"/>
                <a:cs typeface="+mn-cs"/>
              </a:rPr>
              <a:t>~ 1000,</a:t>
            </a:r>
          </a:p>
          <a:p>
            <a:pPr marL="742950" lvl="1" indent="-285750">
              <a:spcBef>
                <a:spcPct val="20000"/>
              </a:spcBef>
              <a:buFont typeface="Lucida Grande"/>
              <a:buChar char="−"/>
              <a:defRPr/>
            </a:pPr>
            <a:r>
              <a:rPr lang="en-US" sz="2400" noProof="0" dirty="0" smtClean="0">
                <a:latin typeface="+mn-lt"/>
                <a:cs typeface="+mn-cs"/>
              </a:rPr>
              <a:t>Time ~ 10 Seconds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 smtClean="0">
                <a:solidFill>
                  <a:srgbClr val="800000"/>
                </a:solidFill>
                <a:latin typeface="+mn-lt"/>
              </a:rPr>
              <a:t>|References| </a:t>
            </a:r>
            <a:r>
              <a:rPr lang="en-US" sz="2400" dirty="0" smtClean="0">
                <a:latin typeface="+mn-lt"/>
              </a:rPr>
              <a:t>= 50,000,  # of canopies ~ 13k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Lucida Grande"/>
              <a:buChar char="−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Time ~ 20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+mn-lt"/>
                <a:cs typeface="+mn-cs"/>
              </a:rPr>
              <a:t>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ours &lt;&lt; 3 months!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One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803650"/>
          </a:xfr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Example:</a:t>
            </a:r>
            <a:r>
              <a:rPr lang="en-US" sz="2400" dirty="0" smtClean="0"/>
              <a:t> </a:t>
            </a:r>
            <a:r>
              <a:rPr lang="en-US" sz="2400" dirty="0" err="1" smtClean="0"/>
              <a:t>CoAuthor</a:t>
            </a:r>
            <a:r>
              <a:rPr lang="en-US" sz="2400" dirty="0" smtClean="0"/>
              <a:t> rule grounds </a:t>
            </a:r>
            <a:r>
              <a:rPr lang="en-US" sz="2400" dirty="0" smtClean="0"/>
              <a:t>to the correlation</a:t>
            </a: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dirty="0" smtClean="0"/>
              <a:t> </a:t>
            </a:r>
            <a:r>
              <a:rPr lang="en-US" sz="2000" dirty="0" err="1" smtClean="0">
                <a:solidFill>
                  <a:srgbClr val="800000"/>
                </a:solidFill>
              </a:rPr>
              <a:t>match(Richard</a:t>
            </a:r>
            <a:r>
              <a:rPr lang="en-US" sz="2000" dirty="0" smtClean="0">
                <a:solidFill>
                  <a:srgbClr val="800000"/>
                </a:solidFill>
              </a:rPr>
              <a:t> Johnson, </a:t>
            </a:r>
            <a:r>
              <a:rPr lang="en-US" sz="2000" dirty="0" smtClean="0">
                <a:solidFill>
                  <a:srgbClr val="800000"/>
                </a:solidFill>
              </a:rPr>
              <a:t>R </a:t>
            </a:r>
            <a:r>
              <a:rPr lang="en-US" sz="2000" dirty="0" smtClean="0">
                <a:solidFill>
                  <a:srgbClr val="800000"/>
                </a:solidFill>
              </a:rPr>
              <a:t>Johnson) =&gt;  </a:t>
            </a:r>
            <a:r>
              <a:rPr lang="en-US" sz="2000" dirty="0" err="1" smtClean="0">
                <a:solidFill>
                  <a:srgbClr val="800000"/>
                </a:solidFill>
              </a:rPr>
              <a:t>match(J</a:t>
            </a:r>
            <a:r>
              <a:rPr lang="en-US" sz="2000" dirty="0" smtClean="0">
                <a:solidFill>
                  <a:srgbClr val="800000"/>
                </a:solidFill>
              </a:rPr>
              <a:t>. Smith, John Smith)</a:t>
            </a:r>
            <a:endParaRPr lang="en-US" sz="2400" dirty="0" smtClean="0">
              <a:solidFill>
                <a:srgbClr val="800000"/>
              </a:solidFill>
            </a:endParaRPr>
          </a:p>
          <a:p>
            <a:pPr lvl="1" eaLnBrk="1" hangingPunct="1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600200" y="1600200"/>
            <a:ext cx="5867400" cy="609600"/>
          </a:xfrm>
          <a:prstGeom prst="rect">
            <a:avLst/>
          </a:prstGeom>
          <a:solidFill>
            <a:srgbClr val="8000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 fontScale="92500"/>
          </a:bodyPr>
          <a:lstStyle/>
          <a:p>
            <a:pPr marL="0" lvl="2" algn="ctr">
              <a:defRPr/>
            </a:pPr>
            <a:r>
              <a:rPr lang="en-US" sz="2595" dirty="0"/>
              <a:t>Correlations across canopies will be lost!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860425" y="3916363"/>
            <a:ext cx="6759575" cy="2478087"/>
            <a:chOff x="860425" y="3998913"/>
            <a:chExt cx="6759575" cy="2478087"/>
          </a:xfrm>
        </p:grpSpPr>
        <p:sp>
          <p:nvSpPr>
            <p:cNvPr id="22" name="Oval 21"/>
            <p:cNvSpPr/>
            <p:nvPr/>
          </p:nvSpPr>
          <p:spPr>
            <a:xfrm flipV="1">
              <a:off x="1927225" y="4335463"/>
              <a:ext cx="2109788" cy="179705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146425" y="3998913"/>
              <a:ext cx="2133600" cy="19050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4594225" y="3998913"/>
              <a:ext cx="2057400" cy="16764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1993" name="TextBox 6"/>
            <p:cNvSpPr txBox="1">
              <a:spLocks noChangeArrowheads="1"/>
            </p:cNvSpPr>
            <p:nvPr/>
          </p:nvSpPr>
          <p:spPr bwMode="auto">
            <a:xfrm>
              <a:off x="4594225" y="4532313"/>
              <a:ext cx="725488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John 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41994" name="TextBox 8"/>
            <p:cNvSpPr txBox="1">
              <a:spLocks noChangeArrowheads="1"/>
            </p:cNvSpPr>
            <p:nvPr/>
          </p:nvSpPr>
          <p:spPr bwMode="auto">
            <a:xfrm>
              <a:off x="3684588" y="4286250"/>
              <a:ext cx="1138237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J. Smith</a:t>
              </a: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r>
                <a:rPr lang="en-US">
                  <a:latin typeface="Calibri" charset="0"/>
                </a:rPr>
                <a:t>    </a:t>
              </a:r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5280025" y="4335463"/>
              <a:ext cx="1196975" cy="1201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John S.</a:t>
              </a:r>
            </a:p>
            <a:p>
              <a:endParaRPr lang="en-US">
                <a:latin typeface="Calibri" charset="0"/>
              </a:endParaRPr>
            </a:p>
            <a:p>
              <a:r>
                <a:rPr lang="en-US">
                  <a:latin typeface="Calibri" charset="0"/>
                </a:rPr>
                <a:t>John Jacob</a:t>
              </a:r>
            </a:p>
            <a:p>
              <a:endParaRPr lang="en-US">
                <a:latin typeface="Calibri" charset="0"/>
              </a:endParaRPr>
            </a:p>
          </p:txBody>
        </p:sp>
        <p:grpSp>
          <p:nvGrpSpPr>
            <p:cNvPr id="41996" name="Group 38"/>
            <p:cNvGrpSpPr>
              <a:grpSpLocks/>
            </p:cNvGrpSpPr>
            <p:nvPr/>
          </p:nvGrpSpPr>
          <p:grpSpPr bwMode="auto">
            <a:xfrm>
              <a:off x="860425" y="4730750"/>
              <a:ext cx="6759575" cy="1746250"/>
              <a:chOff x="860425" y="4730750"/>
              <a:chExt cx="6759575" cy="1746250"/>
            </a:xfrm>
          </p:grpSpPr>
          <p:sp>
            <p:nvSpPr>
              <p:cNvPr id="41998" name="TextBox 7"/>
              <p:cNvSpPr txBox="1">
                <a:spLocks noChangeArrowheads="1"/>
              </p:cNvSpPr>
              <p:nvPr/>
            </p:nvSpPr>
            <p:spPr bwMode="auto">
              <a:xfrm>
                <a:off x="3124200" y="4730750"/>
                <a:ext cx="95583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dirty="0" smtClean="0">
                    <a:latin typeface="Calibri" charset="0"/>
                  </a:rPr>
                  <a:t>Steve</a:t>
                </a:r>
              </a:p>
              <a:p>
                <a:pPr algn="ctr"/>
                <a:r>
                  <a:rPr lang="en-US" dirty="0" smtClean="0">
                    <a:latin typeface="Calibri" charset="0"/>
                  </a:rPr>
                  <a:t>Johnson</a:t>
                </a:r>
                <a:endParaRPr lang="en-US" dirty="0">
                  <a:latin typeface="Calibri" charset="0"/>
                </a:endParaRPr>
              </a:p>
            </p:txBody>
          </p:sp>
          <p:sp>
            <p:nvSpPr>
              <p:cNvPr id="41999" name="Rectangle 10"/>
              <p:cNvSpPr>
                <a:spLocks noChangeArrowheads="1"/>
              </p:cNvSpPr>
              <p:nvPr/>
            </p:nvSpPr>
            <p:spPr bwMode="auto">
              <a:xfrm>
                <a:off x="3984625" y="5305425"/>
                <a:ext cx="963613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charset="0"/>
                  </a:rPr>
                  <a:t>R. Smith</a:t>
                </a:r>
              </a:p>
            </p:txBody>
          </p:sp>
          <p:cxnSp>
            <p:nvCxnSpPr>
              <p:cNvPr id="31" name="Straight Arrow Connector 30"/>
              <p:cNvCxnSpPr/>
              <p:nvPr/>
            </p:nvCxnSpPr>
            <p:spPr>
              <a:xfrm rot="5400000" flipH="1" flipV="1">
                <a:off x="1678781" y="5503069"/>
                <a:ext cx="344488" cy="304800"/>
              </a:xfrm>
              <a:prstGeom prst="straightConnector1">
                <a:avLst/>
              </a:prstGeom>
              <a:ln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Parallelogram 31"/>
              <p:cNvSpPr/>
              <p:nvPr/>
            </p:nvSpPr>
            <p:spPr>
              <a:xfrm>
                <a:off x="860425" y="5903913"/>
                <a:ext cx="1219200" cy="573087"/>
              </a:xfrm>
              <a:prstGeom prst="parallelogram">
                <a:avLst>
                  <a:gd name="adj" fmla="val 472"/>
                </a:avLst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800000"/>
                    </a:solidFill>
                    <a:ea typeface="ＭＳ Ｐゴシック" charset="-128"/>
                    <a:cs typeface="ＭＳ Ｐゴシック" charset="-128"/>
                  </a:rPr>
                  <a:t>Canopy for</a:t>
                </a:r>
                <a:r>
                  <a:rPr lang="en-US" dirty="0" smtClean="0">
                    <a:solidFill>
                      <a:srgbClr val="800000"/>
                    </a:solidFill>
                    <a:ea typeface="ＭＳ Ｐゴシック" charset="-128"/>
                    <a:cs typeface="ＭＳ Ｐゴシック" charset="-128"/>
                  </a:rPr>
                  <a:t> Johnson</a:t>
                </a:r>
                <a:endParaRPr lang="en-US" dirty="0">
                  <a:solidFill>
                    <a:srgbClr val="800000"/>
                  </a:solidFill>
                  <a:ea typeface="ＭＳ Ｐゴシック" charset="-128"/>
                  <a:cs typeface="ＭＳ Ｐゴシック" charset="-128"/>
                </a:endParaRPr>
              </a:p>
            </p:txBody>
          </p:sp>
          <p:cxnSp>
            <p:nvCxnSpPr>
              <p:cNvPr id="33" name="Straight Arrow Connector 32"/>
              <p:cNvCxnSpPr/>
              <p:nvPr/>
            </p:nvCxnSpPr>
            <p:spPr>
              <a:xfrm rot="10800000">
                <a:off x="4518025" y="5864225"/>
                <a:ext cx="430213" cy="222250"/>
              </a:xfrm>
              <a:prstGeom prst="straightConnector1">
                <a:avLst/>
              </a:prstGeom>
              <a:ln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Parallelogram 33"/>
              <p:cNvSpPr/>
              <p:nvPr/>
            </p:nvSpPr>
            <p:spPr>
              <a:xfrm>
                <a:off x="4670425" y="5903913"/>
                <a:ext cx="1371600" cy="573087"/>
              </a:xfrm>
              <a:prstGeom prst="parallelogram">
                <a:avLst>
                  <a:gd name="adj" fmla="val 472"/>
                </a:avLst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>
                  <a:defRPr/>
                </a:pPr>
                <a:r>
                  <a:rPr lang="en-US">
                    <a:solidFill>
                      <a:srgbClr val="800000"/>
                    </a:solidFill>
                    <a:ea typeface="ＭＳ Ｐゴシック" charset="-128"/>
                    <a:cs typeface="ＭＳ Ｐゴシック" charset="-128"/>
                  </a:rPr>
                  <a:t>Canopy for Smith</a:t>
                </a:r>
              </a:p>
            </p:txBody>
          </p:sp>
          <p:cxnSp>
            <p:nvCxnSpPr>
              <p:cNvPr id="35" name="Straight Arrow Connector 34"/>
              <p:cNvCxnSpPr/>
              <p:nvPr/>
            </p:nvCxnSpPr>
            <p:spPr>
              <a:xfrm rot="10800000">
                <a:off x="6461125" y="5326063"/>
                <a:ext cx="381000" cy="314325"/>
              </a:xfrm>
              <a:prstGeom prst="straightConnector1">
                <a:avLst/>
              </a:prstGeom>
              <a:ln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Parallelogram 35"/>
              <p:cNvSpPr/>
              <p:nvPr/>
            </p:nvSpPr>
            <p:spPr>
              <a:xfrm>
                <a:off x="6477000" y="5762625"/>
                <a:ext cx="1143000" cy="573088"/>
              </a:xfrm>
              <a:prstGeom prst="parallelogram">
                <a:avLst>
                  <a:gd name="adj" fmla="val 472"/>
                </a:avLst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>
                  <a:defRPr/>
                </a:pPr>
                <a:r>
                  <a:rPr lang="en-US">
                    <a:solidFill>
                      <a:srgbClr val="800000"/>
                    </a:solidFill>
                    <a:ea typeface="ＭＳ Ｐゴシック" charset="-128"/>
                    <a:cs typeface="ＭＳ Ｐゴシック" charset="-128"/>
                  </a:rPr>
                  <a:t>Canopy for  John</a:t>
                </a:r>
              </a:p>
            </p:txBody>
          </p:sp>
          <p:sp>
            <p:nvSpPr>
              <p:cNvPr id="42006" name="TextBox 21"/>
              <p:cNvSpPr txBox="1">
                <a:spLocks noChangeArrowheads="1"/>
              </p:cNvSpPr>
              <p:nvPr/>
            </p:nvSpPr>
            <p:spPr bwMode="auto">
              <a:xfrm>
                <a:off x="2178763" y="5297488"/>
                <a:ext cx="95583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dirty="0" smtClean="0">
                    <a:latin typeface="Calibri" charset="0"/>
                  </a:rPr>
                  <a:t>R</a:t>
                </a:r>
              </a:p>
              <a:p>
                <a:pPr algn="ctr"/>
                <a:r>
                  <a:rPr lang="en-US" dirty="0">
                    <a:latin typeface="Calibri" charset="0"/>
                  </a:rPr>
                  <a:t>Johnson</a:t>
                </a:r>
              </a:p>
            </p:txBody>
          </p:sp>
        </p:grpSp>
        <p:sp>
          <p:nvSpPr>
            <p:cNvPr id="41997" name="TextBox 22"/>
            <p:cNvSpPr txBox="1">
              <a:spLocks noChangeArrowheads="1"/>
            </p:cNvSpPr>
            <p:nvPr/>
          </p:nvSpPr>
          <p:spPr bwMode="auto">
            <a:xfrm>
              <a:off x="2057400" y="4611688"/>
              <a:ext cx="1196975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Johnson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</a:t>
            </a:r>
            <a:r>
              <a:rPr lang="en-US" dirty="0" smtClean="0"/>
              <a:t> Algorithm</a:t>
            </a:r>
            <a:endParaRPr lang="en-US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S</a:t>
            </a:r>
            <a:r>
              <a:rPr lang="en-US" dirty="0" smtClean="0"/>
              <a:t>imple Message Passing (SMP)</a:t>
            </a:r>
          </a:p>
          <a:p>
            <a:pPr marL="971550" lvl="1" indent="-514350" eaLnBrk="1" hangingPunct="1">
              <a:buFont typeface="Calibri" charset="0"/>
              <a:buAutoNum type="arabicPeriod"/>
            </a:pPr>
            <a:r>
              <a:rPr lang="en-US" dirty="0" smtClean="0"/>
              <a:t>Run entity matcher </a:t>
            </a:r>
            <a:r>
              <a:rPr lang="en-US" dirty="0" smtClean="0">
                <a:solidFill>
                  <a:srgbClr val="800000"/>
                </a:solidFill>
              </a:rPr>
              <a:t>M</a:t>
            </a:r>
            <a:r>
              <a:rPr lang="en-US" dirty="0" smtClean="0"/>
              <a:t> locally in each canopy</a:t>
            </a:r>
          </a:p>
          <a:p>
            <a:pPr marL="971550" lvl="1" indent="-514350" eaLnBrk="1" hangingPunct="1">
              <a:buFont typeface="Calibri" charset="0"/>
              <a:buAutoNum type="arabicPeriod"/>
            </a:pPr>
            <a:r>
              <a:rPr lang="en-US" dirty="0" smtClean="0"/>
              <a:t>If </a:t>
            </a:r>
            <a:r>
              <a:rPr lang="en-US" dirty="0" smtClean="0">
                <a:solidFill>
                  <a:srgbClr val="800000"/>
                </a:solidFill>
              </a:rPr>
              <a:t>M</a:t>
            </a:r>
            <a:r>
              <a:rPr lang="en-US" dirty="0" smtClean="0"/>
              <a:t> finds a </a:t>
            </a:r>
            <a:r>
              <a:rPr lang="en-US" dirty="0" smtClean="0">
                <a:solidFill>
                  <a:srgbClr val="800000"/>
                </a:solidFill>
              </a:rPr>
              <a:t>match</a:t>
            </a:r>
            <a:r>
              <a:rPr lang="en-US" dirty="0" smtClean="0">
                <a:solidFill>
                  <a:srgbClr val="800000"/>
                </a:solidFill>
              </a:rPr>
              <a:t>(r</a:t>
            </a:r>
            <a:r>
              <a:rPr lang="en-US" baseline="-25000" dirty="0" smtClean="0">
                <a:solidFill>
                  <a:srgbClr val="800000"/>
                </a:solidFill>
              </a:rPr>
              <a:t>1</a:t>
            </a:r>
            <a:r>
              <a:rPr lang="en-US" dirty="0" smtClean="0">
                <a:solidFill>
                  <a:srgbClr val="800000"/>
                </a:solidFill>
              </a:rPr>
              <a:t>,r</a:t>
            </a:r>
            <a:r>
              <a:rPr lang="en-US" baseline="-25000" dirty="0" smtClean="0">
                <a:solidFill>
                  <a:srgbClr val="800000"/>
                </a:solidFill>
              </a:rPr>
              <a:t>2</a:t>
            </a:r>
            <a:r>
              <a:rPr lang="en-US" dirty="0" smtClean="0">
                <a:solidFill>
                  <a:srgbClr val="800000"/>
                </a:solidFill>
              </a:rPr>
              <a:t>) </a:t>
            </a:r>
            <a:r>
              <a:rPr lang="en-US" dirty="0" smtClean="0"/>
              <a:t>in some canopy, </a:t>
            </a:r>
            <a:r>
              <a:rPr lang="en-US" dirty="0" smtClean="0">
                <a:solidFill>
                  <a:srgbClr val="800000"/>
                </a:solidFill>
              </a:rPr>
              <a:t>pass </a:t>
            </a:r>
            <a:r>
              <a:rPr lang="en-US" dirty="0" smtClean="0"/>
              <a:t>it as evidence to all canopies </a:t>
            </a:r>
          </a:p>
          <a:p>
            <a:pPr marL="971550" lvl="1" indent="-514350" eaLnBrk="1" hangingPunct="1">
              <a:buFont typeface="Calibri" charset="0"/>
              <a:buAutoNum type="arabicPeriod"/>
            </a:pPr>
            <a:r>
              <a:rPr lang="en-US" dirty="0" smtClean="0"/>
              <a:t>Rerun </a:t>
            </a:r>
            <a:r>
              <a:rPr lang="en-US" dirty="0" smtClean="0">
                <a:solidFill>
                  <a:srgbClr val="800000"/>
                </a:solidFill>
              </a:rPr>
              <a:t>M</a:t>
            </a:r>
            <a:r>
              <a:rPr lang="en-US" dirty="0" smtClean="0"/>
              <a:t> within each canopy using </a:t>
            </a:r>
            <a:r>
              <a:rPr lang="en-US" dirty="0" smtClean="0">
                <a:solidFill>
                  <a:srgbClr val="800000"/>
                </a:solidFill>
              </a:rPr>
              <a:t>new evidence</a:t>
            </a:r>
          </a:p>
          <a:p>
            <a:pPr marL="971550" lvl="1" indent="-514350" eaLnBrk="1" hangingPunct="1">
              <a:buFont typeface="Calibri" charset="0"/>
              <a:buAutoNum type="arabicPeriod"/>
            </a:pPr>
            <a:r>
              <a:rPr lang="en-US" dirty="0" smtClean="0"/>
              <a:t>Repeat until no new matches found in each canopy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Formal Properties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7086600" cy="461665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+mn-lt"/>
              </a:rPr>
              <a:t>Convergence</a:t>
            </a:r>
            <a:r>
              <a:rPr lang="en-US" sz="2400" dirty="0" smtClean="0">
                <a:latin typeface="+mn-lt"/>
              </a:rPr>
              <a:t>: No. of steps ≤ no. of matches</a:t>
            </a:r>
            <a:endParaRPr lang="en-US" sz="24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276600"/>
            <a:ext cx="8001000" cy="461665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+mn-lt"/>
              </a:rPr>
              <a:t>Soundness</a:t>
            </a:r>
            <a:r>
              <a:rPr lang="en-US" sz="2400" dirty="0" smtClean="0">
                <a:latin typeface="+mn-lt"/>
              </a:rPr>
              <a:t>: Each output </a:t>
            </a:r>
            <a:r>
              <a:rPr lang="en-US" sz="2400" dirty="0">
                <a:latin typeface="+mn-lt"/>
              </a:rPr>
              <a:t>match is actually a global </a:t>
            </a:r>
            <a:r>
              <a:rPr lang="en-US" sz="2400" dirty="0" smtClean="0">
                <a:latin typeface="+mn-lt"/>
              </a:rPr>
              <a:t>match</a:t>
            </a:r>
            <a:endParaRPr 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2581870"/>
            <a:ext cx="8001000" cy="461665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+mn-lt"/>
              </a:rPr>
              <a:t>Consistency</a:t>
            </a:r>
            <a:r>
              <a:rPr lang="en-US" sz="2400" dirty="0" smtClean="0">
                <a:latin typeface="+mn-lt"/>
              </a:rPr>
              <a:t>: Output independent of the canopy order</a:t>
            </a:r>
            <a:endParaRPr lang="en-US" sz="2400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3962400"/>
            <a:ext cx="8001000" cy="461665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+mn-lt"/>
              </a:rPr>
              <a:t>Completeness</a:t>
            </a:r>
            <a:r>
              <a:rPr lang="en-US" sz="2400" dirty="0" smtClean="0">
                <a:latin typeface="+mn-lt"/>
              </a:rPr>
              <a:t>: Each global </a:t>
            </a:r>
            <a:r>
              <a:rPr lang="en-US" sz="2400" dirty="0">
                <a:latin typeface="+mn-lt"/>
              </a:rPr>
              <a:t>match is</a:t>
            </a:r>
            <a:r>
              <a:rPr lang="en-US" sz="2400" dirty="0" smtClean="0">
                <a:latin typeface="+mn-lt"/>
              </a:rPr>
              <a:t> also a output match</a:t>
            </a:r>
            <a:endParaRPr lang="en-US" sz="2400" dirty="0">
              <a:latin typeface="+mn-lt"/>
            </a:endParaRPr>
          </a:p>
        </p:txBody>
      </p:sp>
      <p:cxnSp>
        <p:nvCxnSpPr>
          <p:cNvPr id="10" name="Straight Connector 9"/>
          <p:cNvCxnSpPr>
            <a:stCxn id="7" idx="1"/>
            <a:endCxn id="7" idx="3"/>
          </p:cNvCxnSpPr>
          <p:nvPr/>
        </p:nvCxnSpPr>
        <p:spPr>
          <a:xfrm rot="10800000" flipH="1">
            <a:off x="457200" y="4193233"/>
            <a:ext cx="8001000" cy="1588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1981200" y="4500265"/>
            <a:ext cx="4724400" cy="2205335"/>
            <a:chOff x="1927225" y="3998913"/>
            <a:chExt cx="4724400" cy="2133600"/>
          </a:xfrm>
        </p:grpSpPr>
        <p:sp>
          <p:nvSpPr>
            <p:cNvPr id="13" name="Oval 12"/>
            <p:cNvSpPr/>
            <p:nvPr/>
          </p:nvSpPr>
          <p:spPr>
            <a:xfrm flipV="1">
              <a:off x="1927225" y="4335463"/>
              <a:ext cx="2109788" cy="179705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3146425" y="3998913"/>
              <a:ext cx="2133600" cy="19050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594225" y="3998913"/>
              <a:ext cx="2057400" cy="16764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TextBox 6"/>
            <p:cNvSpPr txBox="1">
              <a:spLocks noChangeArrowheads="1"/>
            </p:cNvSpPr>
            <p:nvPr/>
          </p:nvSpPr>
          <p:spPr bwMode="auto">
            <a:xfrm>
              <a:off x="4594225" y="4532313"/>
              <a:ext cx="725488" cy="625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John </a:t>
              </a:r>
            </a:p>
            <a:p>
              <a:pPr algn="ctr"/>
              <a:r>
                <a:rPr lang="en-US">
                  <a:latin typeface="Calibri" charset="0"/>
                </a:rPr>
                <a:t>Smith</a:t>
              </a:r>
            </a:p>
          </p:txBody>
        </p:sp>
        <p:sp>
          <p:nvSpPr>
            <p:cNvPr id="17" name="TextBox 8"/>
            <p:cNvSpPr txBox="1">
              <a:spLocks noChangeArrowheads="1"/>
            </p:cNvSpPr>
            <p:nvPr/>
          </p:nvSpPr>
          <p:spPr bwMode="auto">
            <a:xfrm>
              <a:off x="3684588" y="4286250"/>
              <a:ext cx="1138237" cy="1429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charset="0"/>
                </a:rPr>
                <a:t>J. Smith</a:t>
              </a: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endParaRPr lang="en-US">
                <a:latin typeface="Calibri" charset="0"/>
              </a:endParaRPr>
            </a:p>
            <a:p>
              <a:pPr algn="ctr"/>
              <a:r>
                <a:rPr lang="en-US">
                  <a:latin typeface="Calibri" charset="0"/>
                </a:rPr>
                <a:t>    </a:t>
              </a:r>
            </a:p>
          </p:txBody>
        </p:sp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5280025" y="4335463"/>
              <a:ext cx="1196975" cy="1161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latin typeface="Calibri" charset="0"/>
                </a:rPr>
                <a:t>John S.</a:t>
              </a:r>
            </a:p>
            <a:p>
              <a:endParaRPr lang="en-US" dirty="0">
                <a:latin typeface="Calibri" charset="0"/>
              </a:endParaRPr>
            </a:p>
            <a:p>
              <a:r>
                <a:rPr lang="en-US" dirty="0">
                  <a:latin typeface="Calibri" charset="0"/>
                </a:rPr>
                <a:t>John Jacob</a:t>
              </a:r>
            </a:p>
            <a:p>
              <a:endParaRPr lang="en-US" dirty="0">
                <a:latin typeface="Calibri" charset="0"/>
              </a:endParaRPr>
            </a:p>
          </p:txBody>
        </p:sp>
        <p:grpSp>
          <p:nvGrpSpPr>
            <p:cNvPr id="19" name="Group 38"/>
            <p:cNvGrpSpPr>
              <a:grpSpLocks/>
            </p:cNvGrpSpPr>
            <p:nvPr/>
          </p:nvGrpSpPr>
          <p:grpSpPr bwMode="auto">
            <a:xfrm>
              <a:off x="2057400" y="4837113"/>
              <a:ext cx="2890838" cy="1085682"/>
              <a:chOff x="2057400" y="4837113"/>
              <a:chExt cx="2890838" cy="1085682"/>
            </a:xfrm>
          </p:grpSpPr>
          <p:sp>
            <p:nvSpPr>
              <p:cNvPr id="21" name="TextBox 7"/>
              <p:cNvSpPr txBox="1">
                <a:spLocks noChangeArrowheads="1"/>
              </p:cNvSpPr>
              <p:nvPr/>
            </p:nvSpPr>
            <p:spPr bwMode="auto">
              <a:xfrm>
                <a:off x="3146425" y="4837113"/>
                <a:ext cx="890588" cy="625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>
                    <a:latin typeface="Calibri" charset="0"/>
                  </a:rPr>
                  <a:t>Richard</a:t>
                </a:r>
              </a:p>
              <a:p>
                <a:pPr algn="ctr"/>
                <a:r>
                  <a:rPr lang="en-US">
                    <a:latin typeface="Calibri" charset="0"/>
                  </a:rPr>
                  <a:t>Smith</a:t>
                </a:r>
              </a:p>
            </p:txBody>
          </p:sp>
          <p:sp>
            <p:nvSpPr>
              <p:cNvPr id="22" name="Rectangle 10"/>
              <p:cNvSpPr>
                <a:spLocks noChangeArrowheads="1"/>
              </p:cNvSpPr>
              <p:nvPr/>
            </p:nvSpPr>
            <p:spPr bwMode="auto">
              <a:xfrm>
                <a:off x="3984625" y="5305425"/>
                <a:ext cx="963613" cy="357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charset="0"/>
                  </a:rPr>
                  <a:t>R. Smith</a:t>
                </a:r>
              </a:p>
            </p:txBody>
          </p:sp>
          <p:sp>
            <p:nvSpPr>
              <p:cNvPr id="29" name="TextBox 21"/>
              <p:cNvSpPr txBox="1">
                <a:spLocks noChangeArrowheads="1"/>
              </p:cNvSpPr>
              <p:nvPr/>
            </p:nvSpPr>
            <p:spPr bwMode="auto">
              <a:xfrm>
                <a:off x="2057400" y="5297488"/>
                <a:ext cx="1198563" cy="625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>
                    <a:latin typeface="Calibri" charset="0"/>
                  </a:rPr>
                  <a:t>Richard M.</a:t>
                </a:r>
              </a:p>
              <a:p>
                <a:pPr algn="ctr"/>
                <a:r>
                  <a:rPr lang="en-US">
                    <a:latin typeface="Calibri" charset="0"/>
                  </a:rPr>
                  <a:t>Johnson</a:t>
                </a:r>
              </a:p>
            </p:txBody>
          </p:sp>
        </p:grpSp>
        <p:sp>
          <p:nvSpPr>
            <p:cNvPr id="20" name="TextBox 22"/>
            <p:cNvSpPr txBox="1">
              <a:spLocks noChangeArrowheads="1"/>
            </p:cNvSpPr>
            <p:nvPr/>
          </p:nvSpPr>
          <p:spPr bwMode="auto">
            <a:xfrm>
              <a:off x="2057400" y="4611688"/>
              <a:ext cx="1196975" cy="625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Calibri" charset="0"/>
                </a:rPr>
                <a:t>Richard Johnson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2111375" y="5133642"/>
            <a:ext cx="1196975" cy="1355189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solidFill>
              <a:schemeClr val="tx1">
                <a:alpha val="93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356225" y="4740811"/>
            <a:ext cx="1196975" cy="1355189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solidFill>
              <a:schemeClr val="tx1">
                <a:alpha val="93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31" grpId="0" animBg="1"/>
      <p:bldP spid="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Maximal Message Passing (MMP)</a:t>
            </a:r>
            <a:endParaRPr lang="en-US" sz="3600" dirty="0" smtClean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set of matches </a:t>
            </a:r>
            <a:r>
              <a:rPr lang="en-US" smtClean="0">
                <a:solidFill>
                  <a:srgbClr val="800000"/>
                </a:solidFill>
              </a:rPr>
              <a:t>S</a:t>
            </a:r>
            <a:r>
              <a:rPr lang="en-US" smtClean="0"/>
              <a:t> is </a:t>
            </a:r>
            <a:r>
              <a:rPr lang="en-US" i="1" smtClean="0"/>
              <a:t>maximal </a:t>
            </a:r>
            <a:r>
              <a:rPr lang="en-US" smtClean="0"/>
              <a:t>if</a:t>
            </a:r>
          </a:p>
          <a:p>
            <a:pPr lvl="1" eaLnBrk="1" hangingPunct="1"/>
            <a:r>
              <a:rPr lang="en-US" smtClean="0"/>
              <a:t>One globally correct match in </a:t>
            </a:r>
            <a:r>
              <a:rPr lang="en-US" smtClean="0">
                <a:solidFill>
                  <a:srgbClr val="800000"/>
                </a:solidFill>
              </a:rPr>
              <a:t>S</a:t>
            </a:r>
            <a:r>
              <a:rPr lang="en-US" smtClean="0"/>
              <a:t> =&gt; all matches in </a:t>
            </a:r>
            <a:r>
              <a:rPr lang="en-US" smtClean="0">
                <a:solidFill>
                  <a:srgbClr val="800000"/>
                </a:solidFill>
              </a:rPr>
              <a:t>S</a:t>
            </a:r>
            <a:r>
              <a:rPr lang="en-US" smtClean="0"/>
              <a:t> correct</a:t>
            </a:r>
          </a:p>
          <a:p>
            <a:pPr eaLnBrk="1" hangingPunct="1"/>
            <a:r>
              <a:rPr lang="en-US" smtClean="0"/>
              <a:t>We give a message passing algorithm using maximal messages</a:t>
            </a:r>
          </a:p>
          <a:p>
            <a:pPr lvl="1" eaLnBrk="1" hangingPunct="1"/>
            <a:r>
              <a:rPr lang="en-US" smtClean="0">
                <a:cs typeface="ＭＳ Ｐゴシック" charset="-128"/>
              </a:rPr>
              <a:t>It is provably sound</a:t>
            </a:r>
          </a:p>
          <a:p>
            <a:pPr lvl="1" eaLnBrk="1" hangingPunct="1"/>
            <a:r>
              <a:rPr lang="en-US" smtClean="0">
                <a:cs typeface="ＭＳ Ｐゴシック" charset="-128"/>
              </a:rPr>
              <a:t>It gives better completeness than sound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Model for Collective EM</a:t>
            </a:r>
          </a:p>
          <a:p>
            <a:pPr eaLnBrk="1" hangingPunct="1"/>
            <a:r>
              <a:rPr lang="en-US" dirty="0" smtClean="0"/>
              <a:t>Our Algorithms</a:t>
            </a:r>
          </a:p>
          <a:p>
            <a:pPr eaLnBrk="1" hangingPunct="1"/>
            <a:r>
              <a:rPr lang="en-US" dirty="0" smtClean="0">
                <a:solidFill>
                  <a:srgbClr val="800000"/>
                </a:solidFill>
              </a:rPr>
              <a:t>Experimental Results</a:t>
            </a:r>
          </a:p>
          <a:p>
            <a:pPr eaLnBrk="1" hangingPunct="1"/>
            <a:r>
              <a:rPr lang="en-US" dirty="0" smtClean="0"/>
              <a:t>Conclusion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720850"/>
            <a:ext cx="7924800" cy="21653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Data Sets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  <a:endParaRPr lang="en-US" sz="2400" b="1" i="1" dirty="0">
              <a:latin typeface="Calibri" charset="0"/>
            </a:endParaRPr>
          </a:p>
        </p:txBody>
      </p:sp>
      <p:sp>
        <p:nvSpPr>
          <p:cNvPr id="532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Experimental Evaluation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8320" y="2239963"/>
          <a:ext cx="597408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</a:t>
                      </a:r>
                      <a:r>
                        <a:rPr lang="en-US" baseline="0" dirty="0" smtClean="0"/>
                        <a:t> Entities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 Canopies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 Pairs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HEPTH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DBLP-Sample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DBLP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4343400"/>
            <a:ext cx="7924800" cy="19812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Methodology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Use </a:t>
            </a:r>
            <a:r>
              <a:rPr lang="en-US" sz="2400" b="1" i="1" dirty="0" err="1">
                <a:latin typeface="Calibri" charset="0"/>
              </a:rPr>
              <a:t>Canopies</a:t>
            </a:r>
            <a:r>
              <a:rPr lang="en-US" sz="2400" b="1" i="1" baseline="-25000" dirty="0" err="1">
                <a:latin typeface="Calibri" charset="0"/>
              </a:rPr>
              <a:t>[Mccallum</a:t>
            </a:r>
            <a:r>
              <a:rPr lang="en-US" sz="2400" b="1" i="1" baseline="-25000" dirty="0">
                <a:latin typeface="Calibri" charset="0"/>
              </a:rPr>
              <a:t> et. al.]</a:t>
            </a:r>
            <a:r>
              <a:rPr lang="en-US" sz="2400" dirty="0">
                <a:latin typeface="Calibri" charset="0"/>
              </a:rPr>
              <a:t> algorithm to partition data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Run </a:t>
            </a:r>
            <a:r>
              <a:rPr lang="en-US" sz="2400" b="1" i="1" dirty="0" err="1">
                <a:latin typeface="Calibri" charset="0"/>
              </a:rPr>
              <a:t>MLN</a:t>
            </a:r>
            <a:r>
              <a:rPr lang="en-US" sz="2400" b="1" i="1" baseline="-25000" dirty="0" err="1">
                <a:latin typeface="Calibri" charset="0"/>
              </a:rPr>
              <a:t>[Singla</a:t>
            </a:r>
            <a:r>
              <a:rPr lang="en-US" sz="2400" b="1" i="1" baseline="-25000" dirty="0">
                <a:latin typeface="Calibri" charset="0"/>
              </a:rPr>
              <a:t> et. al.]</a:t>
            </a:r>
            <a:r>
              <a:rPr lang="en-US" sz="2400" b="1" i="1" dirty="0">
                <a:latin typeface="Calibri" charset="0"/>
              </a:rPr>
              <a:t> </a:t>
            </a:r>
            <a:r>
              <a:rPr lang="en-US" sz="2400" dirty="0">
                <a:latin typeface="Calibri" charset="0"/>
              </a:rPr>
              <a:t>as black-box collective entity matcher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Our message-passing algorithms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 Results</a:t>
            </a: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-282575" y="2057400"/>
            <a:ext cx="5845175" cy="4419600"/>
            <a:chOff x="3298371" y="1892085"/>
            <a:chExt cx="5007429" cy="3670515"/>
          </a:xfrm>
        </p:grpSpPr>
        <p:pic>
          <p:nvPicPr>
            <p:cNvPr id="55303" name="Picture 3" descr="dblp-f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98371" y="2057400"/>
              <a:ext cx="5007429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5584490" y="5181574"/>
              <a:ext cx="1218538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Recall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440750" y="5181574"/>
              <a:ext cx="1372215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Precision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726869" y="5181574"/>
              <a:ext cx="839104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F1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516909" y="1892085"/>
              <a:ext cx="3255781" cy="3045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i="1" dirty="0">
                  <a:solidFill>
                    <a:schemeClr val="tx1"/>
                  </a:solidFill>
                </a:rPr>
                <a:t>HEPTH Dataset</a:t>
              </a:r>
            </a:p>
          </p:txBody>
        </p:sp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228600" y="1371600"/>
            <a:ext cx="8458200" cy="5334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Goal</a:t>
            </a:r>
            <a:r>
              <a:rPr lang="en-US" sz="2400" dirty="0">
                <a:latin typeface="Calibri" charset="0"/>
              </a:rPr>
              <a:t>:  Compare </a:t>
            </a:r>
            <a:r>
              <a:rPr lang="en-US" sz="2400" b="1" i="1" dirty="0">
                <a:latin typeface="Calibri" charset="0"/>
              </a:rPr>
              <a:t>precision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recall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F1</a:t>
            </a:r>
            <a:r>
              <a:rPr lang="en-US" sz="2400" dirty="0">
                <a:latin typeface="Calibri" charset="0"/>
              </a:rPr>
              <a:t> of message-passing algorithms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</a:t>
            </a:r>
            <a:endParaRPr lang="en-US" sz="2400" b="1" i="1" dirty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562600" y="2705100"/>
            <a:ext cx="3200400" cy="30099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Compare against what?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Global run of </a:t>
            </a:r>
            <a:r>
              <a:rPr lang="en-US" sz="2400" b="1" i="1" dirty="0">
                <a:latin typeface="Calibri" charset="0"/>
              </a:rPr>
              <a:t>MLN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    UB: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         </a:t>
            </a:r>
            <a:r>
              <a:rPr lang="en-US" sz="2400" dirty="0">
                <a:latin typeface="Calibri" charset="0"/>
              </a:rPr>
              <a:t>precision = 1,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     recall = </a:t>
            </a:r>
            <a:r>
              <a:rPr lang="en-US" sz="2400" b="1" i="1" dirty="0">
                <a:latin typeface="Calibri" charset="0"/>
              </a:rPr>
              <a:t>MLN</a:t>
            </a:r>
            <a:r>
              <a:rPr lang="en-US" sz="2400" dirty="0">
                <a:latin typeface="Calibri" charset="0"/>
              </a:rPr>
              <a:t> +                 </a:t>
            </a:r>
            <a:r>
              <a:rPr lang="en-US" sz="2400" dirty="0" smtClean="0">
                <a:latin typeface="Calibri" charset="0"/>
              </a:rPr>
              <a:t>perfect evidence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</a:t>
            </a:r>
            <a:endParaRPr lang="en-US" sz="2400" b="1" i="1" dirty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5943600" y="3429000"/>
            <a:ext cx="2209800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uild="p"/>
      <p:bldP spid="59" grpId="1" build="allAtOnce" animBg="1"/>
      <p:bldP spid="59" grpId="2" build="allAtOnce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 Results (Contd.)</a:t>
            </a:r>
          </a:p>
        </p:txBody>
      </p:sp>
      <p:grpSp>
        <p:nvGrpSpPr>
          <p:cNvPr id="57347" name="Group 56"/>
          <p:cNvGrpSpPr>
            <a:grpSpLocks/>
          </p:cNvGrpSpPr>
          <p:nvPr/>
        </p:nvGrpSpPr>
        <p:grpSpPr bwMode="auto">
          <a:xfrm>
            <a:off x="-282575" y="2057400"/>
            <a:ext cx="5845175" cy="4419600"/>
            <a:chOff x="3298371" y="1892085"/>
            <a:chExt cx="5007429" cy="3670515"/>
          </a:xfrm>
        </p:grpSpPr>
        <p:pic>
          <p:nvPicPr>
            <p:cNvPr id="57352" name="Picture 3" descr="dblp-f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98371" y="2057400"/>
              <a:ext cx="5007429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5584490" y="5181574"/>
              <a:ext cx="1218538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Recall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440750" y="5181574"/>
              <a:ext cx="1372215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Precision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726869" y="5181574"/>
              <a:ext cx="839104" cy="304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F1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516909" y="1892085"/>
              <a:ext cx="3255781" cy="3045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i="1" dirty="0">
                  <a:solidFill>
                    <a:schemeClr val="tx1"/>
                  </a:solidFill>
                </a:rPr>
                <a:t>HEPTH Dataset</a:t>
              </a:r>
            </a:p>
          </p:txBody>
        </p:sp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228600" y="1371600"/>
            <a:ext cx="8458200" cy="5334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Goal</a:t>
            </a:r>
            <a:r>
              <a:rPr lang="en-US" sz="2400" dirty="0">
                <a:latin typeface="Calibri" charset="0"/>
              </a:rPr>
              <a:t>:  Compare </a:t>
            </a:r>
            <a:r>
              <a:rPr lang="en-US" sz="2400" b="1" i="1" dirty="0">
                <a:latin typeface="Calibri" charset="0"/>
              </a:rPr>
              <a:t>precision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recall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F1</a:t>
            </a:r>
            <a:r>
              <a:rPr lang="en-US" sz="2400" dirty="0">
                <a:latin typeface="Calibri" charset="0"/>
              </a:rPr>
              <a:t> of message-passing algorithms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</a:t>
            </a:r>
            <a:endParaRPr lang="en-US" sz="2400" b="1" i="1" dirty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562600" y="2705100"/>
            <a:ext cx="3200400" cy="30099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>
                <a:latin typeface="Calibri" charset="0"/>
              </a:rPr>
              <a:t>Compare against what?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  Global run of </a:t>
            </a:r>
            <a:r>
              <a:rPr lang="en-US" sz="2400" b="1" i="1">
                <a:latin typeface="Calibri" charset="0"/>
              </a:rPr>
              <a:t>MLN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>
                <a:latin typeface="Calibri" charset="0"/>
              </a:rPr>
              <a:t>    UB: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>
                <a:latin typeface="Calibri" charset="0"/>
              </a:rPr>
              <a:t>         </a:t>
            </a:r>
            <a:r>
              <a:rPr lang="en-US" sz="2400">
                <a:latin typeface="Calibri" charset="0"/>
              </a:rPr>
              <a:t>precision = 1,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       recall = </a:t>
            </a:r>
            <a:r>
              <a:rPr lang="en-US" sz="2400" b="1" i="1">
                <a:latin typeface="Calibri" charset="0"/>
              </a:rPr>
              <a:t>MLN</a:t>
            </a:r>
            <a:r>
              <a:rPr lang="en-US" sz="2400">
                <a:latin typeface="Calibri" charset="0"/>
              </a:rPr>
              <a:t> +                 perfect-messages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 </a:t>
            </a:r>
            <a:endParaRPr lang="en-US" sz="2400" b="1" i="1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>
              <a:latin typeface="Calibri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5943600" y="3429000"/>
            <a:ext cx="2209800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11"/>
          <p:cNvGrpSpPr/>
          <p:nvPr/>
        </p:nvGrpSpPr>
        <p:grpSpPr>
          <a:xfrm>
            <a:off x="3069771" y="2057400"/>
            <a:ext cx="5921829" cy="4419600"/>
            <a:chOff x="4212771" y="2971800"/>
            <a:chExt cx="5007429" cy="3733800"/>
          </a:xfrm>
          <a:solidFill>
            <a:schemeClr val="bg1">
              <a:alpha val="95000"/>
            </a:schemeClr>
          </a:solidFill>
        </p:grpSpPr>
        <p:pic>
          <p:nvPicPr>
            <p:cNvPr id="14" name="Picture 13" descr="hepth-f1.pd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12771" y="3200400"/>
              <a:ext cx="5007429" cy="3505200"/>
            </a:xfrm>
            <a:prstGeom prst="rect">
              <a:avLst/>
            </a:prstGeom>
            <a:grpFill/>
          </p:spPr>
        </p:pic>
        <p:sp>
          <p:nvSpPr>
            <p:cNvPr id="15" name="Rectangle 14"/>
            <p:cNvSpPr/>
            <p:nvPr/>
          </p:nvSpPr>
          <p:spPr>
            <a:xfrm>
              <a:off x="6498772" y="6324600"/>
              <a:ext cx="1219200" cy="304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Recall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55772" y="6324600"/>
              <a:ext cx="1371600" cy="304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Precision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641772" y="6324600"/>
              <a:ext cx="838200" cy="304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F1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43600" y="2971800"/>
              <a:ext cx="2362200" cy="304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i="1" dirty="0">
                  <a:solidFill>
                    <a:schemeClr val="tx1"/>
                  </a:solidFill>
                </a:rPr>
                <a:t>DBLP Dataset</a:t>
              </a:r>
            </a:p>
          </p:txBody>
        </p:sp>
      </p:grpSp>
      <p:sp>
        <p:nvSpPr>
          <p:cNvPr id="19" name="Content Placeholder 2"/>
          <p:cNvSpPr txBox="1">
            <a:spLocks/>
          </p:cNvSpPr>
          <p:nvPr/>
        </p:nvSpPr>
        <p:spPr>
          <a:xfrm>
            <a:off x="1260140" y="3733800"/>
            <a:ext cx="6512259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 smtClean="0">
                <a:latin typeface="Calibri" charset="0"/>
              </a:rPr>
              <a:t>Run </a:t>
            </a:r>
            <a:r>
              <a:rPr lang="en-US" sz="2400" b="1" i="1" dirty="0" err="1" smtClean="0">
                <a:latin typeface="Calibri" charset="0"/>
              </a:rPr>
              <a:t>Dedupalog</a:t>
            </a:r>
            <a:r>
              <a:rPr lang="en-US" sz="2400" b="1" i="1" baseline="-25000" dirty="0" err="1" smtClean="0">
                <a:latin typeface="Calibri" charset="0"/>
              </a:rPr>
              <a:t>[Arasu</a:t>
            </a:r>
            <a:r>
              <a:rPr lang="en-US" sz="2400" b="1" i="1" baseline="-25000" dirty="0" smtClean="0">
                <a:latin typeface="Calibri" charset="0"/>
              </a:rPr>
              <a:t> et. </a:t>
            </a:r>
            <a:r>
              <a:rPr lang="en-US" sz="2400" b="1" i="1" baseline="-25000" dirty="0">
                <a:latin typeface="Calibri" charset="0"/>
              </a:rPr>
              <a:t>a</a:t>
            </a:r>
            <a:r>
              <a:rPr lang="en-US" sz="2400" b="1" i="1" baseline="-25000" dirty="0" smtClean="0">
                <a:latin typeface="Calibri" charset="0"/>
              </a:rPr>
              <a:t>l.] </a:t>
            </a:r>
            <a:r>
              <a:rPr lang="en-US" sz="2400" dirty="0" smtClean="0">
                <a:latin typeface="Calibri" charset="0"/>
              </a:rPr>
              <a:t>instead of </a:t>
            </a:r>
            <a:r>
              <a:rPr lang="en-US" sz="2400" b="1" i="1" dirty="0" err="1" smtClean="0">
                <a:latin typeface="Calibri" charset="0"/>
              </a:rPr>
              <a:t>MLN</a:t>
            </a:r>
            <a:r>
              <a:rPr lang="en-US" sz="2400" b="1" i="1" baseline="-25000" dirty="0" err="1">
                <a:latin typeface="Calibri" charset="0"/>
              </a:rPr>
              <a:t>[Singla</a:t>
            </a:r>
            <a:r>
              <a:rPr lang="en-US" sz="2400" b="1" i="1" baseline="-25000" dirty="0">
                <a:latin typeface="Calibri" charset="0"/>
              </a:rPr>
              <a:t> et. </a:t>
            </a:r>
            <a:r>
              <a:rPr lang="en-US" sz="2400" b="1" i="1" baseline="-25000" dirty="0">
                <a:latin typeface="Calibri" charset="0"/>
              </a:rPr>
              <a:t>al.]</a:t>
            </a:r>
            <a:r>
              <a:rPr lang="en-US" sz="2400" b="1" i="1" dirty="0" smtClean="0">
                <a:latin typeface="Calibri" charset="0"/>
              </a:rPr>
              <a:t> </a:t>
            </a:r>
          </a:p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 smtClean="0">
                <a:latin typeface="Calibri" charset="0"/>
              </a:rPr>
              <a:t>as </a:t>
            </a:r>
            <a:r>
              <a:rPr lang="en-US" sz="2400" dirty="0">
                <a:latin typeface="Calibri" charset="0"/>
              </a:rPr>
              <a:t>black-box collective entity matcher</a:t>
            </a:r>
            <a:endParaRPr lang="en-US" sz="2400" dirty="0" smtClean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 kinds of Approaches</a:t>
            </a: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676400"/>
            <a:ext cx="7239000" cy="838200"/>
          </a:xfrm>
          <a:prstGeom prst="rect">
            <a:avLst/>
          </a:prstGeom>
          <a:solidFill>
            <a:srgbClr val="800000">
              <a:alpha val="28000"/>
            </a:srgb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400" b="1" i="1" dirty="0" smtClean="0">
                <a:solidFill>
                  <a:srgbClr val="000000"/>
                </a:solidFill>
              </a:rPr>
              <a:t>Pair-wise Entity Matching</a:t>
            </a:r>
            <a:r>
              <a:rPr lang="en-US" sz="2400" b="1" i="1" baseline="-25000" dirty="0" smtClean="0">
                <a:solidFill>
                  <a:srgbClr val="000000"/>
                </a:solidFill>
              </a:rPr>
              <a:t>[FS69,BG04]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Label pairs as match/non-match </a:t>
            </a:r>
            <a:r>
              <a:rPr lang="en-US" sz="2400" b="1" i="1" dirty="0" smtClean="0">
                <a:solidFill>
                  <a:srgbClr val="000000"/>
                </a:solidFill>
              </a:rPr>
              <a:t>independently</a:t>
            </a:r>
          </a:p>
          <a:p>
            <a:pPr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3048000"/>
            <a:ext cx="7239000" cy="830997"/>
          </a:xfrm>
          <a:prstGeom prst="rect">
            <a:avLst/>
          </a:prstGeom>
          <a:solidFill>
            <a:schemeClr val="tx2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Collective Entity </a:t>
            </a:r>
            <a:r>
              <a:rPr lang="en-US" sz="2400" b="1" i="1" dirty="0" smtClean="0">
                <a:solidFill>
                  <a:srgbClr val="000000"/>
                </a:solidFill>
              </a:rPr>
              <a:t>Matching</a:t>
            </a:r>
            <a:r>
              <a:rPr lang="en-US" sz="2400" b="1" i="1" baseline="-25000" dirty="0" smtClean="0">
                <a:solidFill>
                  <a:srgbClr val="000000"/>
                </a:solidFill>
              </a:rPr>
              <a:t>[BG06,SD06,ARS09]</a:t>
            </a:r>
          </a:p>
          <a:p>
            <a:pPr lvl="1">
              <a:defRPr/>
            </a:pPr>
            <a:r>
              <a:rPr lang="en-US" sz="2400" dirty="0">
                <a:solidFill>
                  <a:srgbClr val="000000"/>
                </a:solidFill>
              </a:rPr>
              <a:t>Label all pairs </a:t>
            </a:r>
            <a:r>
              <a:rPr lang="en-US" sz="2400" b="1" i="1" dirty="0">
                <a:solidFill>
                  <a:srgbClr val="000000"/>
                </a:solidFill>
              </a:rPr>
              <a:t>collectively</a:t>
            </a:r>
            <a:endParaRPr lang="en-US" sz="2800" b="1" i="1" dirty="0">
              <a:solidFill>
                <a:srgbClr val="000000"/>
              </a:solidFill>
              <a:latin typeface="Calibri" charset="0"/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/>
        </p:nvGraphicFramePr>
        <p:xfrm>
          <a:off x="1295400" y="4419600"/>
          <a:ext cx="6248400" cy="1584960"/>
        </p:xfrm>
        <a:graphic>
          <a:graphicData uri="http://schemas.openxmlformats.org/drawingml/2006/table">
            <a:tbl>
              <a:tblPr/>
              <a:tblGrid>
                <a:gridCol w="609600"/>
                <a:gridCol w="1600200"/>
                <a:gridCol w="1905000"/>
                <a:gridCol w="2133600"/>
              </a:tblGrid>
              <a:tr h="1371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SQL Queries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Dr. Smyth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Johnson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 Results: DBLP</a:t>
            </a: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228600" y="1371600"/>
            <a:ext cx="8458200" cy="5334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Goal</a:t>
            </a:r>
            <a:r>
              <a:rPr lang="en-US" sz="2400" dirty="0">
                <a:latin typeface="Calibri" charset="0"/>
              </a:rPr>
              <a:t>:  Compare </a:t>
            </a:r>
            <a:r>
              <a:rPr lang="en-US" sz="2400" b="1" i="1" dirty="0">
                <a:latin typeface="Calibri" charset="0"/>
              </a:rPr>
              <a:t>precision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recall</a:t>
            </a:r>
            <a:r>
              <a:rPr lang="en-US" sz="2400" dirty="0">
                <a:latin typeface="Calibri" charset="0"/>
              </a:rPr>
              <a:t>, </a:t>
            </a:r>
            <a:r>
              <a:rPr lang="en-US" sz="2400" b="1" i="1" dirty="0">
                <a:latin typeface="Calibri" charset="0"/>
              </a:rPr>
              <a:t>F1</a:t>
            </a:r>
            <a:r>
              <a:rPr lang="en-US" sz="2400" dirty="0">
                <a:latin typeface="Calibri" charset="0"/>
              </a:rPr>
              <a:t> of message-passing algorithms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</a:t>
            </a:r>
            <a:endParaRPr lang="en-US" sz="2400" b="1" i="1" dirty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562600" y="2705100"/>
            <a:ext cx="3200400" cy="30099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Compare against what?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Global run of </a:t>
            </a:r>
            <a:r>
              <a:rPr lang="en-US" sz="2400" b="1" i="1" dirty="0">
                <a:latin typeface="Calibri" charset="0"/>
              </a:rPr>
              <a:t>MLN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    UB: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         </a:t>
            </a:r>
            <a:r>
              <a:rPr lang="en-US" sz="2400" dirty="0">
                <a:latin typeface="Calibri" charset="0"/>
              </a:rPr>
              <a:t>precision = 1,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     recall = </a:t>
            </a:r>
            <a:r>
              <a:rPr lang="en-US" sz="2400" b="1" i="1" dirty="0">
                <a:latin typeface="Calibri" charset="0"/>
              </a:rPr>
              <a:t>MLN</a:t>
            </a:r>
            <a:r>
              <a:rPr lang="en-US" sz="2400" dirty="0">
                <a:latin typeface="Calibri" charset="0"/>
              </a:rPr>
              <a:t> +                 </a:t>
            </a:r>
            <a:r>
              <a:rPr lang="en-US" sz="2400" dirty="0" smtClean="0">
                <a:latin typeface="Calibri" charset="0"/>
              </a:rPr>
              <a:t>perfect evidence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</a:t>
            </a:r>
            <a:endParaRPr lang="en-US" sz="2400" b="1" i="1" dirty="0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 dirty="0">
              <a:latin typeface="Calibri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5943600" y="3429000"/>
            <a:ext cx="2209800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9398" name="Group 11"/>
          <p:cNvGrpSpPr>
            <a:grpSpLocks/>
          </p:cNvGrpSpPr>
          <p:nvPr/>
        </p:nvGrpSpPr>
        <p:grpSpPr bwMode="auto">
          <a:xfrm>
            <a:off x="-304800" y="2057400"/>
            <a:ext cx="5921375" cy="4419600"/>
            <a:chOff x="4212771" y="2971800"/>
            <a:chExt cx="5007429" cy="3733800"/>
          </a:xfrm>
        </p:grpSpPr>
        <p:pic>
          <p:nvPicPr>
            <p:cNvPr id="59399" name="Picture 13" descr="hepth-f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12771" y="3200400"/>
              <a:ext cx="5007429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14"/>
            <p:cNvSpPr/>
            <p:nvPr/>
          </p:nvSpPr>
          <p:spPr>
            <a:xfrm>
              <a:off x="6499005" y="6324709"/>
              <a:ext cx="1218967" cy="3044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Recall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55217" y="6324709"/>
              <a:ext cx="1372009" cy="3044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Precision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641450" y="6324709"/>
              <a:ext cx="839047" cy="3044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200" dirty="0">
                  <a:solidFill>
                    <a:schemeClr val="tx1"/>
                  </a:solidFill>
                </a:rPr>
                <a:t>F1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43221" y="2971800"/>
              <a:ext cx="2362755" cy="3044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i="1" dirty="0">
                  <a:solidFill>
                    <a:schemeClr val="tx1"/>
                  </a:solidFill>
                </a:rPr>
                <a:t>DBLP Dataset</a:t>
              </a: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 Results (Contd.)</a:t>
            </a: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1676400" y="1600200"/>
            <a:ext cx="5334000" cy="5334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Completeness = ratio of recall w.r.t </a:t>
            </a:r>
            <a:r>
              <a:rPr lang="en-US" sz="2400" b="1" i="1">
                <a:latin typeface="Calibri" charset="0"/>
              </a:rPr>
              <a:t>UB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  </a:t>
            </a:r>
            <a:endParaRPr lang="en-US" sz="2400" b="1" i="1">
              <a:latin typeface="Calibri" charset="0"/>
            </a:endParaRP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  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i="1">
              <a:latin typeface="Calibri" charset="0"/>
            </a:endParaRPr>
          </a:p>
        </p:txBody>
      </p:sp>
      <p:pic>
        <p:nvPicPr>
          <p:cNvPr id="61444" name="Picture 11" descr="completeness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09800"/>
            <a:ext cx="5943600" cy="416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Scalability Results: HEPTH</a:t>
            </a:r>
          </a:p>
        </p:txBody>
      </p:sp>
      <p:pic>
        <p:nvPicPr>
          <p:cNvPr id="63491" name="Picture 3" descr="hepth-running2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676400"/>
            <a:ext cx="6324600" cy="442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Scalability Results: </a:t>
            </a:r>
            <a:r>
              <a:rPr lang="en-US" dirty="0" smtClean="0"/>
              <a:t>DBLP</a:t>
            </a: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7924800" cy="182880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The Ultimate Challenge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   </a:t>
            </a:r>
            <a:r>
              <a:rPr lang="en-US" sz="2400" dirty="0">
                <a:latin typeface="Calibri" charset="0"/>
              </a:rPr>
              <a:t> 4.6M entities and 41M candidate pairs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Use map-reduce for distributed processing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    Observed linear speed-up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3992563"/>
          <a:ext cx="6324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MMP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Single machine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Map-reduce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5562" name="Rectangle 8"/>
          <p:cNvSpPr>
            <a:spLocks noChangeArrowheads="1"/>
          </p:cNvSpPr>
          <p:nvPr/>
        </p:nvSpPr>
        <p:spPr bwMode="auto">
          <a:xfrm>
            <a:off x="2595563" y="5181600"/>
            <a:ext cx="2814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Running Times (minutes)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Current Implementation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smtClean="0">
                <a:solidFill>
                  <a:srgbClr val="595959"/>
                </a:solidFill>
              </a:rPr>
              <a:t>Choose a domain for Entity Matching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>
                <a:solidFill>
                  <a:srgbClr val="595959"/>
                </a:solidFill>
              </a:rPr>
              <a:t>Using ARXIV author database (57, 000 references)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900" smtClean="0">
                <a:solidFill>
                  <a:srgbClr val="595959"/>
                </a:solidFill>
              </a:rPr>
              <a:t>Has ground truth data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>
                <a:solidFill>
                  <a:srgbClr val="595959"/>
                </a:solidFill>
              </a:rPr>
              <a:t>Generate canopies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>
                <a:solidFill>
                  <a:srgbClr val="595959"/>
                </a:solidFill>
              </a:rPr>
              <a:t>Using Lucene’s inverted index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>
                <a:solidFill>
                  <a:srgbClr val="595959"/>
                </a:solidFill>
              </a:rPr>
              <a:t>Around 10,000 canopies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>
                <a:solidFill>
                  <a:srgbClr val="595959"/>
                </a:solidFill>
              </a:rPr>
              <a:t>Perform local EM within canopies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b="1" smtClean="0">
                <a:solidFill>
                  <a:srgbClr val="595959"/>
                </a:solidFill>
              </a:rPr>
              <a:t>Use Alchemy on each canopy (Domingos et. al.)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>
                <a:solidFill>
                  <a:srgbClr val="595959"/>
                </a:solidFill>
              </a:rPr>
              <a:t>Takes less than 2 minutes for largest canopies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595959"/>
                </a:solidFill>
              </a:rPr>
              <a:t>Implement simple message passing protocol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400" smtClean="0"/>
              <a:t>Implement maximal message passing protocol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Evaluate performance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interesting problems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mtClean="0"/>
              <a:t>Construct canopies for minimum overhead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mtClean="0">
                <a:cs typeface="ＭＳ Ｐゴシック" charset="-128"/>
              </a:rPr>
              <a:t>Number of messages is small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mtClean="0">
                <a:cs typeface="ＭＳ Ｐゴシック" charset="-128"/>
              </a:rPr>
              <a:t>Number of iterations to converge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mtClean="0"/>
              <a:t>We have a heuristic of adding extra related ref.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mtClean="0"/>
              <a:t>Design a scheduling algorithm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mtClean="0">
                <a:ea typeface="+mn-ea"/>
              </a:rPr>
              <a:t>Which canopy to schedule next for local EM?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mtClean="0"/>
              <a:t>Theoretically analyze completeness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mtClean="0">
                <a:ea typeface="+mn-ea"/>
              </a:rPr>
              <a:t>Empirically analyze completeness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mtClean="0"/>
              <a:t>	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Future Work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smtClean="0"/>
              <a:t>Use Hadoop for a distributed implementation </a:t>
            </a:r>
          </a:p>
          <a:p>
            <a:pPr marL="514350" indent="-514350" eaLnBrk="1" hangingPunct="1"/>
            <a:r>
              <a:rPr lang="en-US" smtClean="0"/>
              <a:t>Apply it to other domains (s.a. restaurants &amp; reviews, actors &amp; movies)</a:t>
            </a:r>
          </a:p>
          <a:p>
            <a:pPr marL="514350" indent="-514350" eaLnBrk="1" hangingPunct="1"/>
            <a:r>
              <a:rPr lang="en-US" smtClean="0"/>
              <a:t>Develop message passing scheme for rules with negative correlations</a:t>
            </a:r>
          </a:p>
          <a:p>
            <a:pPr marL="914400" lvl="1" indent="-514350" eaLnBrk="1" hangingPunct="1"/>
            <a:r>
              <a:rPr lang="en-US" smtClean="0"/>
              <a:t>Horn clauses  </a:t>
            </a:r>
          </a:p>
          <a:p>
            <a:pPr marL="1314450" lvl="2" indent="-514350" eaLnBrk="1" hangingPunct="1"/>
            <a:r>
              <a:rPr lang="en-US" smtClean="0"/>
              <a:t>Contain only one negative predicate</a:t>
            </a:r>
          </a:p>
          <a:p>
            <a:pPr marL="1314450" lvl="2" indent="-514350" eaLnBrk="1" hangingPunct="1"/>
            <a:r>
              <a:rPr lang="en-US" smtClean="0"/>
              <a:t>Almost supermodular</a:t>
            </a:r>
          </a:p>
          <a:p>
            <a:pPr marL="914400" lvl="1" indent="-514350" eaLnBrk="1" hangingPunct="1"/>
            <a:endParaRPr lang="en-US" smtClean="0"/>
          </a:p>
          <a:p>
            <a:pPr marL="914400" lvl="1" indent="-514350"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Collective</a:t>
            </a:r>
            <a:r>
              <a:rPr lang="en-US" dirty="0" smtClean="0"/>
              <a:t> approaches often do not </a:t>
            </a:r>
            <a:r>
              <a:rPr lang="en-US" dirty="0" smtClean="0"/>
              <a:t>scale</a:t>
            </a:r>
          </a:p>
          <a:p>
            <a:pPr eaLnBrk="1" hangingPunct="1"/>
            <a:r>
              <a:rPr lang="en-US" dirty="0" smtClean="0"/>
              <a:t>Naïve canopy-based approaches </a:t>
            </a:r>
            <a:r>
              <a:rPr lang="en-US" dirty="0" smtClean="0"/>
              <a:t>lose </a:t>
            </a:r>
            <a:r>
              <a:rPr lang="en-US" dirty="0" smtClean="0"/>
              <a:t>evidence across canopies</a:t>
            </a:r>
          </a:p>
          <a:p>
            <a:pPr eaLnBrk="1" hangingPunct="1"/>
            <a:r>
              <a:rPr lang="en-US" dirty="0" smtClean="0"/>
              <a:t>We give a distributed message-passing framework for collective entity matching</a:t>
            </a:r>
          </a:p>
          <a:p>
            <a:pPr lvl="1" eaLnBrk="1" hangingPunct="1"/>
            <a:r>
              <a:rPr lang="en-US" dirty="0" smtClean="0"/>
              <a:t>convergence, soundness guaranteed for rules with positive correlations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2216150"/>
            <a:ext cx="67056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Often scale only to a few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baseline="-25000" dirty="0">
              <a:latin typeface="Calibri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3397250"/>
            <a:ext cx="7924800" cy="2165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dirty="0" smtClean="0">
              <a:latin typeface="Calibri" charset="0"/>
            </a:endParaRPr>
          </a:p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 smtClean="0">
                <a:latin typeface="Calibri" charset="0"/>
              </a:rPr>
              <a:t>How can we </a:t>
            </a:r>
            <a:r>
              <a:rPr lang="en-US" sz="2400" dirty="0">
                <a:latin typeface="Calibri" charset="0"/>
              </a:rPr>
              <a:t>s</a:t>
            </a:r>
            <a:r>
              <a:rPr lang="en-US" sz="2400" dirty="0" smtClean="0">
                <a:latin typeface="Calibri" charset="0"/>
              </a:rPr>
              <a:t>cale </a:t>
            </a:r>
          </a:p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 smtClean="0">
                <a:latin typeface="Calibri" charset="0"/>
              </a:rPr>
              <a:t>Collective Entity Matching</a:t>
            </a:r>
            <a:r>
              <a:rPr lang="en-US" sz="2400" dirty="0" smtClean="0">
                <a:latin typeface="Calibri" charset="0"/>
              </a:rPr>
              <a:t> </a:t>
            </a:r>
          </a:p>
          <a:p>
            <a:pPr marL="273050" indent="-273050" algn="ctr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 smtClean="0">
                <a:latin typeface="Calibri" charset="0"/>
              </a:rPr>
              <a:t>to millions of entities?</a:t>
            </a:r>
            <a:endParaRPr lang="en-US" sz="2400" b="1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397250"/>
            <a:ext cx="7924800" cy="21653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>
                <a:latin typeface="Calibri" charset="0"/>
              </a:rPr>
              <a:t>Our Approach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>
                <a:latin typeface="Calibri" charset="0"/>
              </a:rPr>
              <a:t>	</a:t>
            </a:r>
            <a:endParaRPr lang="en-US" sz="2400" b="1" i="1">
              <a:latin typeface="Calibri" charset="0"/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2216150"/>
            <a:ext cx="67056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Often </a:t>
            </a:r>
            <a:r>
              <a:rPr lang="en-US" sz="2400" dirty="0">
                <a:latin typeface="Calibri" charset="0"/>
              </a:rPr>
              <a:t>s</a:t>
            </a:r>
            <a:r>
              <a:rPr lang="en-US" sz="2400" dirty="0" smtClean="0">
                <a:latin typeface="Calibri" charset="0"/>
              </a:rPr>
              <a:t>cale only to </a:t>
            </a:r>
            <a:r>
              <a:rPr lang="en-US" sz="2400" dirty="0" smtClean="0">
                <a:latin typeface="Calibri" charset="0"/>
              </a:rPr>
              <a:t>a few</a:t>
            </a:r>
            <a:r>
              <a:rPr lang="en-US" sz="2400" dirty="0" smtClean="0">
                <a:latin typeface="Calibri" charset="0"/>
              </a:rPr>
              <a:t>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dirty="0">
              <a:latin typeface="Calibri" charset="0"/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/>
        </p:nvGraphicFramePr>
        <p:xfrm>
          <a:off x="1219200" y="3886200"/>
          <a:ext cx="6248400" cy="1584960"/>
        </p:xfrm>
        <a:graphic>
          <a:graphicData uri="http://schemas.openxmlformats.org/drawingml/2006/table">
            <a:tbl>
              <a:tblPr/>
              <a:tblGrid>
                <a:gridCol w="609600"/>
                <a:gridCol w="1600200"/>
                <a:gridCol w="1905000"/>
                <a:gridCol w="2133600"/>
              </a:tblGrid>
              <a:tr h="1371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Author-2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Paper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SQL Queries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Dr. Smyth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 Johnson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397250"/>
            <a:ext cx="7924800" cy="23939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Our Approach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  <a:endParaRPr lang="en-US" sz="2400" b="1" i="1" dirty="0">
              <a:latin typeface="Calibri" charset="0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0" y="2216150"/>
            <a:ext cx="77724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Often </a:t>
            </a:r>
            <a:r>
              <a:rPr lang="en-US" sz="2400" dirty="0">
                <a:latin typeface="Calibri" charset="0"/>
              </a:rPr>
              <a:t>s</a:t>
            </a:r>
            <a:r>
              <a:rPr lang="en-US" sz="2400" dirty="0" smtClean="0">
                <a:latin typeface="Calibri" charset="0"/>
              </a:rPr>
              <a:t>cale only to a few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dirty="0">
              <a:latin typeface="Calibri" charset="0"/>
            </a:endParaRPr>
          </a:p>
        </p:txBody>
      </p:sp>
      <p:graphicFrame>
        <p:nvGraphicFramePr>
          <p:cNvPr id="12" name="Content Placeholder 3"/>
          <p:cNvGraphicFramePr>
            <a:graphicFrameLocks noGrp="1"/>
          </p:cNvGraphicFramePr>
          <p:nvPr/>
        </p:nvGraphicFramePr>
        <p:xfrm>
          <a:off x="2438400" y="3946525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Content Placeholder 3"/>
          <p:cNvGraphicFramePr>
            <a:graphicFrameLocks noGrp="1"/>
          </p:cNvGraphicFramePr>
          <p:nvPr/>
        </p:nvGraphicFramePr>
        <p:xfrm>
          <a:off x="2438400" y="5029200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Political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Jane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14350" y="438785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397250"/>
            <a:ext cx="7924800" cy="23939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Our Approach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  <a:endParaRPr lang="en-US" sz="2400" b="1" i="1" dirty="0">
              <a:latin typeface="Calibri" charset="0"/>
            </a:endParaRPr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0" y="2216150"/>
            <a:ext cx="63246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Often </a:t>
            </a:r>
            <a:r>
              <a:rPr lang="en-US" sz="2400" dirty="0">
                <a:latin typeface="Calibri" charset="0"/>
              </a:rPr>
              <a:t>s</a:t>
            </a:r>
            <a:r>
              <a:rPr lang="en-US" sz="2400" dirty="0" smtClean="0">
                <a:latin typeface="Calibri" charset="0"/>
              </a:rPr>
              <a:t>cale only to </a:t>
            </a:r>
            <a:r>
              <a:rPr lang="en-US" sz="2400" dirty="0" smtClean="0">
                <a:latin typeface="Calibri" charset="0"/>
              </a:rPr>
              <a:t>a few</a:t>
            </a:r>
            <a:r>
              <a:rPr lang="en-US" sz="2400" dirty="0" smtClean="0">
                <a:latin typeface="Calibri" charset="0"/>
              </a:rPr>
              <a:t>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dirty="0">
              <a:latin typeface="Calibri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85800" y="388620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85800" y="507365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Up-Down Arrow 16"/>
          <p:cNvSpPr/>
          <p:nvPr/>
        </p:nvSpPr>
        <p:spPr>
          <a:xfrm>
            <a:off x="7543800" y="4495800"/>
            <a:ext cx="381000" cy="5334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239000" y="4572000"/>
            <a:ext cx="1100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charset="0"/>
              </a:rPr>
              <a:t>Messages</a:t>
            </a:r>
            <a:endParaRPr lang="en-US"/>
          </a:p>
        </p:txBody>
      </p:sp>
      <p:graphicFrame>
        <p:nvGraphicFramePr>
          <p:cNvPr id="19" name="Content Placeholder 3"/>
          <p:cNvGraphicFramePr>
            <a:graphicFrameLocks noGrp="1"/>
          </p:cNvGraphicFramePr>
          <p:nvPr/>
        </p:nvGraphicFramePr>
        <p:xfrm>
          <a:off x="2438400" y="3932238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 noGrp="1"/>
          </p:cNvGraphicFramePr>
          <p:nvPr/>
        </p:nvGraphicFramePr>
        <p:xfrm>
          <a:off x="2438400" y="5089525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Political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Jane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18519E-6 L 0.65 -5.1851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879 L 0.65017 -0.008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397250"/>
            <a:ext cx="7924800" cy="23939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Our Approach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  <a:endParaRPr lang="en-US" sz="2400" b="1" i="1" dirty="0">
              <a:latin typeface="Calibri" charset="0"/>
            </a:endParaRPr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0" y="2216150"/>
            <a:ext cx="66294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Often </a:t>
            </a:r>
            <a:r>
              <a:rPr lang="en-US" sz="2400" dirty="0">
                <a:latin typeface="Calibri" charset="0"/>
              </a:rPr>
              <a:t>s</a:t>
            </a:r>
            <a:r>
              <a:rPr lang="en-US" sz="2400" dirty="0" smtClean="0">
                <a:latin typeface="Calibri" charset="0"/>
              </a:rPr>
              <a:t>cale only to </a:t>
            </a:r>
            <a:r>
              <a:rPr lang="en-US" sz="2400" dirty="0" smtClean="0">
                <a:latin typeface="Calibri" charset="0"/>
              </a:rPr>
              <a:t>a few</a:t>
            </a:r>
            <a:r>
              <a:rPr lang="en-US" sz="2400" dirty="0" smtClean="0">
                <a:latin typeface="Calibri" charset="0"/>
              </a:rPr>
              <a:t>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dirty="0">
              <a:latin typeface="Calibri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85800" y="388620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85800" y="507365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Up-Down Arrow 16"/>
          <p:cNvSpPr/>
          <p:nvPr/>
        </p:nvSpPr>
        <p:spPr>
          <a:xfrm>
            <a:off x="7543800" y="4495800"/>
            <a:ext cx="381000" cy="5334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239000" y="4572000"/>
            <a:ext cx="1100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charset="0"/>
              </a:rPr>
              <a:t>Messages</a:t>
            </a:r>
            <a:endParaRPr lang="en-US"/>
          </a:p>
        </p:txBody>
      </p:sp>
      <p:graphicFrame>
        <p:nvGraphicFramePr>
          <p:cNvPr id="19" name="Content Placeholder 3"/>
          <p:cNvGraphicFramePr>
            <a:graphicFrameLocks noGrp="1"/>
          </p:cNvGraphicFramePr>
          <p:nvPr/>
        </p:nvGraphicFramePr>
        <p:xfrm>
          <a:off x="2438400" y="3932238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 noGrp="1"/>
          </p:cNvGraphicFramePr>
          <p:nvPr/>
        </p:nvGraphicFramePr>
        <p:xfrm>
          <a:off x="2438400" y="5089525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Political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Jane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18519E-6 L 0.65 -5.1851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879 L 0.65017 -0.008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Slide Summary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568450"/>
            <a:ext cx="7924800" cy="641350"/>
          </a:xfrm>
          <a:prstGeom prst="rect">
            <a:avLst/>
          </a:prstGeom>
          <a:solidFill>
            <a:schemeClr val="accent2">
              <a:lumMod val="75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  <a:normAutofit/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Current state-of-the-art: </a:t>
            </a:r>
            <a:r>
              <a:rPr lang="en-US" sz="2400" b="1" dirty="0">
                <a:latin typeface="Calibri" charset="0"/>
              </a:rPr>
              <a:t>Collective Entity Matching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397250"/>
            <a:ext cx="7924800" cy="2393950"/>
          </a:xfrm>
          <a:prstGeom prst="rect">
            <a:avLst/>
          </a:prstGeom>
          <a:solidFill>
            <a:schemeClr val="tx2">
              <a:lumMod val="40000"/>
              <a:lumOff val="60000"/>
              <a:alpha val="28000"/>
            </a:schemeClr>
          </a:solidFill>
          <a:ln>
            <a:solidFill>
              <a:schemeClr val="tx1"/>
            </a:solidFill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i="1" dirty="0">
                <a:latin typeface="Calibri" charset="0"/>
              </a:rPr>
              <a:t>Our Approach</a:t>
            </a:r>
          </a:p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latin typeface="Calibri" charset="0"/>
              </a:rPr>
              <a:t>	</a:t>
            </a:r>
            <a:endParaRPr lang="en-US" sz="2400" b="1" i="1" dirty="0">
              <a:latin typeface="Calibri" charset="0"/>
            </a:endParaRPr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0" y="2216150"/>
            <a:ext cx="59436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High </a:t>
            </a:r>
            <a:r>
              <a:rPr lang="en-US" sz="2400" b="1" i="1" dirty="0">
                <a:latin typeface="Calibri" charset="0"/>
              </a:rPr>
              <a:t>accuracy</a:t>
            </a:r>
          </a:p>
          <a:p>
            <a:pPr marL="730250" lvl="1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(-)</a:t>
            </a:r>
            <a:r>
              <a:rPr lang="en-US" sz="2400" dirty="0" smtClean="0">
                <a:latin typeface="Calibri" charset="0"/>
              </a:rPr>
              <a:t> </a:t>
            </a:r>
            <a:r>
              <a:rPr lang="en-US" sz="2400" dirty="0" smtClean="0">
                <a:latin typeface="Calibri" charset="0"/>
              </a:rPr>
              <a:t>Scale only to roughly 1000 entities</a:t>
            </a:r>
            <a:r>
              <a:rPr lang="en-US" sz="2400" baseline="-25000" dirty="0" smtClean="0">
                <a:latin typeface="Calibri" charset="0"/>
              </a:rPr>
              <a:t>[SD06]</a:t>
            </a:r>
            <a:endParaRPr lang="en-US" sz="2400" dirty="0">
              <a:latin typeface="Calibri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85800" y="388620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85800" y="5073650"/>
            <a:ext cx="1695450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Collective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charset="0"/>
              </a:rPr>
              <a:t> Entity Matcher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Up-Down Arrow 16"/>
          <p:cNvSpPr/>
          <p:nvPr/>
        </p:nvSpPr>
        <p:spPr>
          <a:xfrm>
            <a:off x="7543800" y="4495800"/>
            <a:ext cx="381000" cy="5334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239000" y="4572000"/>
            <a:ext cx="1100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charset="0"/>
              </a:rPr>
              <a:t>Messages</a:t>
            </a:r>
            <a:endParaRPr lang="en-US"/>
          </a:p>
        </p:txBody>
      </p:sp>
      <p:graphicFrame>
        <p:nvGraphicFramePr>
          <p:cNvPr id="19" name="Content Placeholder 3"/>
          <p:cNvGraphicFramePr>
            <a:graphicFrameLocks noGrp="1"/>
          </p:cNvGraphicFramePr>
          <p:nvPr/>
        </p:nvGraphicFramePr>
        <p:xfrm>
          <a:off x="2438400" y="3932238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and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John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Richard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Content Placeholder 3"/>
          <p:cNvGraphicFramePr>
            <a:graphicFrameLocks noGrp="1"/>
          </p:cNvGraphicFramePr>
          <p:nvPr/>
        </p:nvGraphicFramePr>
        <p:xfrm>
          <a:off x="2438400" y="5089525"/>
          <a:ext cx="4876800" cy="548640"/>
        </p:xfrm>
        <a:graphic>
          <a:graphicData uri="http://schemas.openxmlformats.org/drawingml/2006/table">
            <a:tbl>
              <a:tblPr/>
              <a:tblGrid>
                <a:gridCol w="762000"/>
                <a:gridCol w="1600200"/>
                <a:gridCol w="1219200"/>
                <a:gridCol w="1295400"/>
              </a:tblGrid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Indices &amp;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J.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37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Political Views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Jane Smith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R. Johnson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76200" y="5334000"/>
            <a:ext cx="8839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sz="2400" dirty="0">
              <a:latin typeface="Calibri" charset="0"/>
            </a:endParaRPr>
          </a:p>
          <a:p>
            <a:pPr marL="730250" lvl="2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Formal </a:t>
            </a:r>
            <a:r>
              <a:rPr lang="en-US" sz="2400" b="1" i="1" dirty="0">
                <a:latin typeface="Calibri" charset="0"/>
              </a:rPr>
              <a:t>accuracy guarantees </a:t>
            </a:r>
            <a:r>
              <a:rPr lang="en-US" sz="2400" dirty="0">
                <a:latin typeface="Calibri" charset="0"/>
              </a:rPr>
              <a:t>if entity matcher is </a:t>
            </a:r>
            <a:r>
              <a:rPr lang="en-US" sz="2400" b="1" i="1" dirty="0">
                <a:latin typeface="Calibri" charset="0"/>
              </a:rPr>
              <a:t>well-behaved</a:t>
            </a:r>
          </a:p>
          <a:p>
            <a:pPr marL="730250" lvl="2" indent="-273050" defTabSz="91440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>
                <a:latin typeface="Calibri" charset="0"/>
              </a:rPr>
              <a:t>(+) </a:t>
            </a:r>
            <a:r>
              <a:rPr lang="en-US" sz="2400" b="1" i="1" dirty="0">
                <a:latin typeface="Calibri" charset="0"/>
              </a:rPr>
              <a:t>Scales</a:t>
            </a:r>
            <a:r>
              <a:rPr lang="en-US" sz="2400" dirty="0">
                <a:latin typeface="Calibri" charset="0"/>
              </a:rPr>
              <a:t> to</a:t>
            </a:r>
            <a:r>
              <a:rPr lang="en-US" sz="2400" dirty="0" smtClean="0">
                <a:latin typeface="Calibri" charset="0"/>
              </a:rPr>
              <a:t> datasets with millions of entities</a:t>
            </a:r>
            <a:endParaRPr lang="en-US" sz="24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18519E-6 L 0.65 -5.1851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879 L 0.65017 -0.008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6263</TotalTime>
  <Words>2309</Words>
  <Application>Microsoft Macintosh PowerPoint</Application>
  <PresentationFormat>On-screen Show (4:3)</PresentationFormat>
  <Paragraphs>576</Paragraphs>
  <Slides>37</Slides>
  <Notes>23</Notes>
  <HiddenSlides>7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ＭＳ Ｐゴシック</vt:lpstr>
      <vt:lpstr>Calibri</vt:lpstr>
      <vt:lpstr>ＭＳ ゴシック</vt:lpstr>
      <vt:lpstr>Wingdings</vt:lpstr>
      <vt:lpstr>Office Theme</vt:lpstr>
      <vt:lpstr>Large-Scale  Collective Entity Matching</vt:lpstr>
      <vt:lpstr>Problem Description</vt:lpstr>
      <vt:lpstr>Two kinds of Approaches</vt:lpstr>
      <vt:lpstr>One Slide Summary</vt:lpstr>
      <vt:lpstr>One Slide Summary</vt:lpstr>
      <vt:lpstr>One Slide Summary</vt:lpstr>
      <vt:lpstr>One Slide Summary</vt:lpstr>
      <vt:lpstr>One Slide Summary</vt:lpstr>
      <vt:lpstr>One Slide Summary</vt:lpstr>
      <vt:lpstr>Overview</vt:lpstr>
      <vt:lpstr>Example: Collective EM</vt:lpstr>
      <vt:lpstr>Model: Collective EM</vt:lpstr>
      <vt:lpstr>Super-Modularity Requirement</vt:lpstr>
      <vt:lpstr>Some Examples</vt:lpstr>
      <vt:lpstr>Related Work: Bird’s Eye View</vt:lpstr>
      <vt:lpstr>Collective Entity Matching</vt:lpstr>
      <vt:lpstr>Overview</vt:lpstr>
      <vt:lpstr>Efficiency: Use Canopies[McCallum et. al.]</vt:lpstr>
      <vt:lpstr>Efficiency: Use Canopies[McCallum et. al.]</vt:lpstr>
      <vt:lpstr>Efficiency of Collective approach</vt:lpstr>
      <vt:lpstr>Main Idea</vt:lpstr>
      <vt:lpstr>One Problem</vt:lpstr>
      <vt:lpstr>Our Algorithm</vt:lpstr>
      <vt:lpstr>Formal Properties</vt:lpstr>
      <vt:lpstr>Maximal Message Passing (MMP)</vt:lpstr>
      <vt:lpstr>Overview</vt:lpstr>
      <vt:lpstr>Experimental Evaluation</vt:lpstr>
      <vt:lpstr>Accuracy Results</vt:lpstr>
      <vt:lpstr>Accuracy Results (Contd.)</vt:lpstr>
      <vt:lpstr>Accuracy Results: DBLP</vt:lpstr>
      <vt:lpstr>Accuracy Results (Contd.)</vt:lpstr>
      <vt:lpstr>Scalability Results: HEPTH</vt:lpstr>
      <vt:lpstr>Scalability Results: DBLP</vt:lpstr>
      <vt:lpstr>Current Implementation Status</vt:lpstr>
      <vt:lpstr>Some interesting problems</vt:lpstr>
      <vt:lpstr>Future Work</vt:lpstr>
      <vt:lpstr>Conclusion</vt:lpstr>
    </vt:vector>
  </TitlesOfParts>
  <Company>Yahoo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Large Scale Entity Matching</dc:title>
  <dc:creator>Vibhor Rastogi</dc:creator>
  <cp:lastModifiedBy>Vibhor Rastogi</cp:lastModifiedBy>
  <cp:revision>518</cp:revision>
  <dcterms:created xsi:type="dcterms:W3CDTF">2011-08-29T18:10:54Z</dcterms:created>
  <dcterms:modified xsi:type="dcterms:W3CDTF">2011-08-30T17:12:23Z</dcterms:modified>
</cp:coreProperties>
</file>