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84" r:id="rId1"/>
  </p:sldMasterIdLst>
  <p:notesMasterIdLst>
    <p:notesMasterId r:id="rId41"/>
  </p:notesMasterIdLst>
  <p:sldIdLst>
    <p:sldId id="256" r:id="rId2"/>
    <p:sldId id="321" r:id="rId3"/>
    <p:sldId id="394" r:id="rId4"/>
    <p:sldId id="397" r:id="rId5"/>
    <p:sldId id="458" r:id="rId6"/>
    <p:sldId id="400" r:id="rId7"/>
    <p:sldId id="403" r:id="rId8"/>
    <p:sldId id="442" r:id="rId9"/>
    <p:sldId id="405" r:id="rId10"/>
    <p:sldId id="411" r:id="rId11"/>
    <p:sldId id="412" r:id="rId12"/>
    <p:sldId id="413" r:id="rId13"/>
    <p:sldId id="415" r:id="rId14"/>
    <p:sldId id="416" r:id="rId15"/>
    <p:sldId id="418" r:id="rId16"/>
    <p:sldId id="419" r:id="rId17"/>
    <p:sldId id="420" r:id="rId18"/>
    <p:sldId id="421" r:id="rId19"/>
    <p:sldId id="460" r:id="rId20"/>
    <p:sldId id="463" r:id="rId21"/>
    <p:sldId id="425" r:id="rId22"/>
    <p:sldId id="428" r:id="rId23"/>
    <p:sldId id="461" r:id="rId24"/>
    <p:sldId id="430" r:id="rId25"/>
    <p:sldId id="431" r:id="rId26"/>
    <p:sldId id="433" r:id="rId27"/>
    <p:sldId id="434" r:id="rId28"/>
    <p:sldId id="441" r:id="rId29"/>
    <p:sldId id="444" r:id="rId30"/>
    <p:sldId id="448" r:id="rId31"/>
    <p:sldId id="438" r:id="rId32"/>
    <p:sldId id="449" r:id="rId33"/>
    <p:sldId id="450" r:id="rId34"/>
    <p:sldId id="453" r:id="rId35"/>
    <p:sldId id="455" r:id="rId36"/>
    <p:sldId id="454" r:id="rId37"/>
    <p:sldId id="459" r:id="rId38"/>
    <p:sldId id="457" r:id="rId39"/>
    <p:sldId id="368" r:id="rId4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  <a:srgbClr val="FF6699"/>
    <a:srgbClr val="FF505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中度样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浅色样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73" autoAdjust="0"/>
    <p:restoredTop sz="61996" autoAdjust="0"/>
  </p:normalViewPr>
  <p:slideViewPr>
    <p:cSldViewPr>
      <p:cViewPr>
        <p:scale>
          <a:sx n="60" d="100"/>
          <a:sy n="60" d="100"/>
        </p:scale>
        <p:origin x="-1284" y="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3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2FF2E-BB06-401E-B70A-00528C094FEF}" type="datetimeFigureOut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DA97C-46A6-4CDC-9D3B-5ACD38D83BB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731024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Arial" pitchFamily="34" charset="0"/>
              <a:buChar char="•"/>
            </a:pPr>
            <a:endParaRPr lang="en-US" altLang="zh-CN" baseline="0" dirty="0" smtClean="0"/>
          </a:p>
          <a:p>
            <a:pPr marL="228600" indent="-228600">
              <a:buAutoNum type="arabicPeriod"/>
            </a:pPr>
            <a:endParaRPr lang="en-US" altLang="zh-CN" baseline="0" dirty="0" smtClean="0"/>
          </a:p>
          <a:p>
            <a:pPr marL="228600" indent="-228600">
              <a:buAutoNum type="arabicPeriod"/>
            </a:pPr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25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26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27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28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29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30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3924407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32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3924407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33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3924407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34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35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36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37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38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39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A97C-46A6-4CDC-9D3B-5ACD38D83BB7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22925-E997-41E6-901A-458F2FBF130A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r>
              <a:rPr lang="en-US" altLang="zh-CN" dirty="0" smtClean="0"/>
              <a:t>/38</a:t>
            </a:r>
            <a:endParaRPr lang="zh-CN" alt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836F-701B-4590-9D08-7E3A9A42120C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96C8-E634-4865-A6FA-225D84BB29FD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Font typeface="Wingdings" pitchFamily="2" charset="2"/>
              <a:buChar char="Ø"/>
              <a:defRPr/>
            </a:lvl2pPr>
          </a:lstStyle>
          <a:p>
            <a:pPr lvl="0" eaLnBrk="1" latinLnBrk="0" hangingPunct="1"/>
            <a:r>
              <a:rPr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lang="zh-CN" altLang="en-US" dirty="0" smtClean="0"/>
              <a:t>第二级</a:t>
            </a:r>
          </a:p>
          <a:p>
            <a:pPr lvl="2" eaLnBrk="1" latinLnBrk="0" hangingPunct="1"/>
            <a:r>
              <a:rPr lang="zh-CN" altLang="en-US" dirty="0" smtClean="0"/>
              <a:t>第三级</a:t>
            </a:r>
          </a:p>
          <a:p>
            <a:pPr lvl="3" eaLnBrk="1" latinLnBrk="0" hangingPunct="1"/>
            <a:r>
              <a:rPr lang="zh-CN" altLang="en-US" dirty="0" smtClean="0"/>
              <a:t>第四级</a:t>
            </a:r>
          </a:p>
          <a:p>
            <a:pPr lvl="4" eaLnBrk="1" latinLnBrk="0" hangingPunct="1"/>
            <a:r>
              <a:rPr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35496" y="6448251"/>
            <a:ext cx="2133600" cy="365125"/>
          </a:xfrm>
        </p:spPr>
        <p:txBody>
          <a:bodyPr/>
          <a:lstStyle/>
          <a:p>
            <a:fld id="{6CF2952A-6D00-4209-AC49-6DAA9E6CBAEB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739480" y="6453336"/>
            <a:ext cx="3352800" cy="365125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346504" y="6453336"/>
            <a:ext cx="7620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r>
              <a:rPr lang="en-US" altLang="zh-CN" dirty="0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31228-A116-4194-820D-E9140B41281D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AEE0-F34C-461C-B37C-689F5FB8D8E1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487F1-4786-446A-B7E1-12D95BB86F4D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4FBA-49CA-4E12-8AD7-0978462D17D8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C39B-68E4-4B69-BB8E-E8E935987A13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9C35-346B-4DC3-A32B-56608612C89A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217A4-DEDF-4374-A13F-8F2A2C86F491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dirty="0" smtClean="0"/>
              <a:t>第二级</a:t>
            </a:r>
          </a:p>
          <a:p>
            <a:pPr lvl="2" eaLnBrk="1" latinLnBrk="0" hangingPunct="1"/>
            <a:r>
              <a:rPr kumimoji="0" lang="zh-CN" altLang="en-US" dirty="0" smtClean="0"/>
              <a:t>第三级</a:t>
            </a:r>
          </a:p>
          <a:p>
            <a:pPr lvl="3" eaLnBrk="1" latinLnBrk="0" hangingPunct="1"/>
            <a:r>
              <a:rPr kumimoji="0" lang="zh-CN" altLang="en-US" dirty="0" smtClean="0"/>
              <a:t>第四级</a:t>
            </a:r>
          </a:p>
          <a:p>
            <a:pPr lvl="4" eaLnBrk="1" latinLnBrk="0" hangingPunct="1"/>
            <a:r>
              <a:rPr kumimoji="0" lang="zh-CN" altLang="en-US" dirty="0" smtClean="0"/>
              <a:t>第五级</a:t>
            </a:r>
            <a:endParaRPr kumimoji="0" lang="en-US" dirty="0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16F1F5-3790-4D7D-A821-1CE8502EF555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3667472" y="6376243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" pitchFamily="2" charset="2"/>
        <a:buChar char="Ø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4.png"/><Relationship Id="rId4" Type="http://schemas.openxmlformats.org/officeDocument/2006/relationships/oleObject" Target="../embeddings/oleObject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24.xml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8028892" cy="1828800"/>
          </a:xfrm>
        </p:spPr>
        <p:txBody>
          <a:bodyPr>
            <a:noAutofit/>
          </a:bodyPr>
          <a:lstStyle/>
          <a:p>
            <a:pPr algn="l"/>
            <a:r>
              <a:rPr lang="en-US" altLang="zh-CN" sz="3800" b="1" dirty="0" smtClean="0"/>
              <a:t>Entity Matching : </a:t>
            </a:r>
            <a:r>
              <a:rPr lang="en-US" altLang="zh-CN" sz="3800" b="1" i="1" dirty="0" smtClean="0"/>
              <a:t>How Similar Is Similar?</a:t>
            </a:r>
            <a:endParaRPr lang="zh-CN" altLang="en-US" sz="3800" i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915816" y="4365104"/>
            <a:ext cx="4176464" cy="1752600"/>
          </a:xfrm>
        </p:spPr>
        <p:txBody>
          <a:bodyPr>
            <a:normAutofit/>
          </a:bodyPr>
          <a:lstStyle/>
          <a:p>
            <a:pPr algn="l">
              <a:lnSpc>
                <a:spcPts val="3000"/>
              </a:lnSpc>
            </a:pPr>
            <a:r>
              <a:rPr lang="en-US" altLang="zh-CN" sz="2000" dirty="0" err="1" smtClean="0"/>
              <a:t>Jiannan</a:t>
            </a:r>
            <a:r>
              <a:rPr lang="en-US" altLang="zh-CN" sz="2000" dirty="0" smtClean="0"/>
              <a:t> Wang (</a:t>
            </a:r>
            <a:r>
              <a:rPr lang="en-US" altLang="zh-CN" sz="2000" dirty="0" err="1" smtClean="0"/>
              <a:t>Tsinghua</a:t>
            </a:r>
            <a:r>
              <a:rPr lang="en-US" altLang="zh-CN" sz="2000" dirty="0" smtClean="0"/>
              <a:t>, China) </a:t>
            </a:r>
            <a:r>
              <a:rPr lang="en-US" altLang="zh-CN" sz="2000" dirty="0" err="1" smtClean="0"/>
              <a:t>Guoliang</a:t>
            </a:r>
            <a:r>
              <a:rPr lang="en-US" altLang="zh-CN" sz="2000" dirty="0" smtClean="0"/>
              <a:t> Li (</a:t>
            </a:r>
            <a:r>
              <a:rPr lang="en-US" altLang="zh-CN" sz="2000" dirty="0" err="1" smtClean="0"/>
              <a:t>Tsinghua</a:t>
            </a:r>
            <a:r>
              <a:rPr lang="en-US" altLang="zh-CN" sz="2000" dirty="0" smtClean="0"/>
              <a:t>, China)</a:t>
            </a:r>
          </a:p>
          <a:p>
            <a:pPr algn="l">
              <a:lnSpc>
                <a:spcPts val="3000"/>
              </a:lnSpc>
            </a:pPr>
            <a:r>
              <a:rPr lang="en-US" altLang="zh-CN" sz="2000" dirty="0" smtClean="0"/>
              <a:t>Jeffrey </a:t>
            </a:r>
            <a:r>
              <a:rPr lang="en-US" altLang="zh-CN" sz="2000" dirty="0" err="1" smtClean="0"/>
              <a:t>Xu</a:t>
            </a:r>
            <a:r>
              <a:rPr lang="en-US" altLang="zh-CN" sz="2000" dirty="0" smtClean="0"/>
              <a:t> Yu (CUHK, HK, China)</a:t>
            </a:r>
          </a:p>
          <a:p>
            <a:pPr algn="l">
              <a:lnSpc>
                <a:spcPts val="3000"/>
              </a:lnSpc>
            </a:pPr>
            <a:r>
              <a:rPr lang="en-US" altLang="zh-CN" sz="2000" dirty="0" err="1" smtClean="0"/>
              <a:t>Jianhua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Feng</a:t>
            </a:r>
            <a:r>
              <a:rPr lang="en-US" altLang="zh-CN" sz="2000" dirty="0" smtClean="0"/>
              <a:t> (</a:t>
            </a:r>
            <a:r>
              <a:rPr lang="en-US" altLang="zh-CN" sz="2000" dirty="0" err="1" smtClean="0"/>
              <a:t>Tsinghua</a:t>
            </a:r>
            <a:r>
              <a:rPr lang="en-US" altLang="zh-CN" sz="2000" dirty="0" smtClean="0"/>
              <a:t>, China)</a:t>
            </a:r>
          </a:p>
        </p:txBody>
      </p:sp>
      <p:pic>
        <p:nvPicPr>
          <p:cNvPr id="7" name="图片 6" descr="tsinghua.gif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76256" y="4703192"/>
            <a:ext cx="1775694" cy="1750144"/>
          </a:xfrm>
          <a:prstGeom prst="rect">
            <a:avLst/>
          </a:prstGeom>
        </p:spPr>
      </p:pic>
      <p:pic>
        <p:nvPicPr>
          <p:cNvPr id="5" name="图片 4" descr="cuhkseal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4653136"/>
            <a:ext cx="2893640" cy="19107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54458"/>
            <a:ext cx="8686800" cy="5270886"/>
          </a:xfrm>
        </p:spPr>
        <p:txBody>
          <a:bodyPr>
            <a:normAutofit/>
          </a:bodyPr>
          <a:lstStyle/>
          <a:p>
            <a:r>
              <a:rPr lang="en-US" altLang="zh-CN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xplicit  </a:t>
            </a:r>
            <a:r>
              <a:rPr lang="en-US" altLang="zh-CN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</a:t>
            </a:r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ttribute-matching </a:t>
            </a:r>
            <a:r>
              <a:rPr lang="en-US" altLang="zh-CN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</a:t>
            </a:r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ule (</a:t>
            </a:r>
            <a:r>
              <a:rPr lang="en-US" altLang="zh-CN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eAR</a:t>
            </a:r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</a:p>
          <a:p>
            <a:pPr lvl="1"/>
            <a:r>
              <a:rPr lang="el-GR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λ</a:t>
            </a:r>
            <a:r>
              <a:rPr lang="en-US" altLang="zh-CN" sz="32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r>
              <a:rPr lang="en-US" altLang="zh-CN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(a,</a:t>
            </a:r>
            <a:r>
              <a:rPr lang="en-US" altLang="zh-CN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zh-CN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f</a:t>
            </a:r>
            <a:r>
              <a:rPr lang="en-US" altLang="zh-CN" i="1" baseline="-25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</a:t>
            </a:r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</a:t>
            </a:r>
            <a:r>
              <a:rPr lang="en-US" altLang="zh-CN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l-GR" altLang="zh-CN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θ</a:t>
            </a:r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</a:p>
          <a:p>
            <a:pPr lvl="2"/>
            <a:r>
              <a:rPr lang="en-US" altLang="zh-CN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</a:t>
            </a:r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An attribute</a:t>
            </a:r>
          </a:p>
          <a:p>
            <a:pPr lvl="2"/>
            <a:r>
              <a:rPr lang="en-US" altLang="zh-CN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</a:t>
            </a:r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A similarity function</a:t>
            </a:r>
          </a:p>
          <a:p>
            <a:pPr lvl="2"/>
            <a:r>
              <a:rPr lang="el-GR" altLang="zh-CN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θ </a:t>
            </a:r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A threshold</a:t>
            </a:r>
            <a:endParaRPr lang="en-US" altLang="zh-CN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en-US" altLang="zh-CN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r[a] </a:t>
            </a:r>
            <a:r>
              <a:rPr lang="en-US" altLang="zh-CN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altLang="zh-CN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r’[a] </a:t>
            </a:r>
            <a:r>
              <a:rPr lang="en-US" altLang="zh-CN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satisfy </a:t>
            </a:r>
            <a:r>
              <a:rPr lang="el-GR" altLang="zh-CN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λ</a:t>
            </a:r>
            <a:r>
              <a:rPr lang="en-US" altLang="zh-CN" sz="28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r>
              <a:rPr lang="en-US" altLang="zh-CN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</a:t>
            </a:r>
            <a:r>
              <a:rPr lang="en-US" altLang="zh-CN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iff</a:t>
            </a:r>
            <a:r>
              <a:rPr lang="en-US" altLang="zh-CN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en-US" altLang="zh-CN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</a:t>
            </a:r>
            <a:r>
              <a:rPr lang="en-US" altLang="zh-CN" baseline="-25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华文隶书" pitchFamily="2" charset="-122"/>
                <a:ea typeface="华文隶书" pitchFamily="2" charset="-122"/>
              </a:rPr>
              <a:t> </a:t>
            </a:r>
            <a:r>
              <a:rPr lang="en-US" altLang="zh-CN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(r[a], r’[a])</a:t>
            </a:r>
            <a:r>
              <a:rPr lang="zh-CN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≥ </a:t>
            </a:r>
            <a:r>
              <a:rPr lang="el-GR" altLang="zh-CN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θ</a:t>
            </a:r>
            <a:endParaRPr lang="en-US" altLang="zh-CN" sz="20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zh-CN" u="sng" dirty="0" smtClean="0"/>
              <a:t>i</a:t>
            </a:r>
            <a:r>
              <a:rPr lang="en-US" altLang="zh-CN" dirty="0" smtClean="0"/>
              <a:t>mplicit  </a:t>
            </a:r>
            <a:r>
              <a:rPr lang="en-US" altLang="zh-CN" u="sng" dirty="0" smtClean="0"/>
              <a:t>A</a:t>
            </a:r>
            <a:r>
              <a:rPr lang="en-US" altLang="zh-CN" dirty="0" smtClean="0"/>
              <a:t>ttribute-matching </a:t>
            </a:r>
            <a:r>
              <a:rPr lang="en-US" altLang="zh-CN" u="sng" dirty="0" smtClean="0"/>
              <a:t>R</a:t>
            </a:r>
            <a:r>
              <a:rPr lang="en-US" altLang="zh-CN" dirty="0" smtClean="0"/>
              <a:t>ule (</a:t>
            </a:r>
            <a:r>
              <a:rPr lang="en-US" altLang="zh-CN" dirty="0" err="1" smtClean="0"/>
              <a:t>iAR</a:t>
            </a:r>
            <a:r>
              <a:rPr lang="en-US" altLang="zh-CN" dirty="0" smtClean="0"/>
              <a:t>) </a:t>
            </a:r>
            <a:r>
              <a:rPr lang="en-US" altLang="zh-CN" baseline="-25000" dirty="0" smtClean="0">
                <a:latin typeface="华文隶书" pitchFamily="2" charset="-122"/>
                <a:ea typeface="华文隶书" pitchFamily="2" charset="-122"/>
              </a:rPr>
              <a:t> </a:t>
            </a:r>
            <a:endParaRPr lang="en-US" altLang="zh-CN" dirty="0" smtClean="0">
              <a:latin typeface="华文隶书" pitchFamily="2" charset="-122"/>
              <a:ea typeface="华文隶书" pitchFamily="2" charset="-122"/>
            </a:endParaRPr>
          </a:p>
          <a:p>
            <a:pPr lvl="1"/>
            <a:r>
              <a:rPr lang="el-GR" altLang="zh-CN" dirty="0" smtClean="0"/>
              <a:t>λ</a:t>
            </a:r>
            <a:r>
              <a:rPr lang="en-US" altLang="zh-CN" sz="3200" baseline="30000" dirty="0" err="1" smtClean="0"/>
              <a:t>i</a:t>
            </a:r>
            <a:r>
              <a:rPr lang="en-US" altLang="zh-CN" dirty="0" smtClean="0"/>
              <a:t>: (a, </a:t>
            </a:r>
            <a:r>
              <a:rPr lang="en-US" altLang="zh-CN" sz="2800" dirty="0" smtClean="0">
                <a:latin typeface="华文隶书" pitchFamily="2" charset="-122"/>
                <a:ea typeface="华文隶书" pitchFamily="2" charset="-122"/>
              </a:rPr>
              <a:t>F</a:t>
            </a:r>
            <a:r>
              <a:rPr lang="en-US" altLang="zh-CN" baseline="-25000" dirty="0" smtClean="0">
                <a:latin typeface="华文隶书" pitchFamily="2" charset="-122"/>
                <a:ea typeface="华文隶书" pitchFamily="2" charset="-122"/>
              </a:rPr>
              <a:t> </a:t>
            </a:r>
            <a:r>
              <a:rPr lang="en-US" altLang="zh-CN" dirty="0" smtClean="0"/>
              <a:t>, </a:t>
            </a:r>
            <a:r>
              <a:rPr lang="el-GR" altLang="zh-CN" dirty="0" smtClean="0"/>
              <a:t>Θ</a:t>
            </a:r>
            <a:r>
              <a:rPr lang="en-US" altLang="zh-CN" dirty="0" smtClean="0"/>
              <a:t>)</a:t>
            </a:r>
          </a:p>
          <a:p>
            <a:pPr lvl="2"/>
            <a:r>
              <a:rPr lang="en-US" altLang="zh-CN" i="1" dirty="0" smtClean="0"/>
              <a:t>a</a:t>
            </a:r>
            <a:r>
              <a:rPr lang="en-US" altLang="zh-CN" dirty="0" smtClean="0"/>
              <a:t>: An attribute</a:t>
            </a:r>
          </a:p>
          <a:p>
            <a:pPr lvl="2"/>
            <a:r>
              <a:rPr lang="en-US" altLang="zh-CN" i="1" dirty="0" smtClean="0"/>
              <a:t>F</a:t>
            </a:r>
            <a:r>
              <a:rPr lang="en-US" altLang="zh-CN" dirty="0" smtClean="0"/>
              <a:t>: A set of similarity functions</a:t>
            </a:r>
          </a:p>
          <a:p>
            <a:pPr lvl="2"/>
            <a:r>
              <a:rPr lang="el-GR" altLang="zh-CN" i="1" dirty="0" smtClean="0"/>
              <a:t>Θ</a:t>
            </a:r>
            <a:r>
              <a:rPr lang="en-US" altLang="zh-CN" dirty="0" smtClean="0"/>
              <a:t>: A range of thresholds</a:t>
            </a:r>
          </a:p>
          <a:p>
            <a:pPr lvl="1"/>
            <a:r>
              <a:rPr lang="el-GR" altLang="zh-CN" dirty="0" smtClean="0"/>
              <a:t>λ</a:t>
            </a:r>
            <a:r>
              <a:rPr lang="en-US" altLang="zh-CN" sz="3200" baseline="30000" dirty="0" smtClean="0"/>
              <a:t>e </a:t>
            </a:r>
            <a:r>
              <a:rPr lang="en-US" altLang="zh-CN" dirty="0" smtClean="0"/>
              <a:t>is an instance of </a:t>
            </a:r>
            <a:r>
              <a:rPr lang="el-GR" altLang="zh-CN" dirty="0" smtClean="0"/>
              <a:t>λ</a:t>
            </a:r>
            <a:r>
              <a:rPr lang="en-US" altLang="zh-CN" sz="2800" baseline="30000" dirty="0" err="1" smtClean="0"/>
              <a:t>i</a:t>
            </a:r>
            <a:r>
              <a:rPr lang="en-US" altLang="zh-CN" sz="2800" baseline="30000" dirty="0" smtClean="0"/>
              <a:t>  </a:t>
            </a:r>
            <a:r>
              <a:rPr lang="en-US" altLang="zh-CN" dirty="0" err="1" smtClean="0"/>
              <a:t>iff</a:t>
            </a:r>
            <a:r>
              <a:rPr lang="en-US" altLang="zh-CN" dirty="0" smtClean="0"/>
              <a:t>.  </a:t>
            </a:r>
            <a:r>
              <a:rPr lang="en-US" altLang="zh-CN" i="1" dirty="0" smtClean="0"/>
              <a:t>f</a:t>
            </a:r>
            <a:r>
              <a:rPr lang="zh-CN" altLang="en-US" i="1" dirty="0" smtClean="0"/>
              <a:t>∈</a:t>
            </a:r>
            <a:r>
              <a:rPr lang="en-US" altLang="zh-CN" dirty="0" smtClean="0">
                <a:latin typeface="华文隶书" pitchFamily="2" charset="-122"/>
                <a:ea typeface="华文隶书" pitchFamily="2" charset="-122"/>
              </a:rPr>
              <a:t> </a:t>
            </a:r>
            <a:r>
              <a:rPr lang="en-US" altLang="zh-CN" sz="2800" dirty="0" smtClean="0">
                <a:latin typeface="华文隶书" pitchFamily="2" charset="-122"/>
                <a:ea typeface="华文隶书" pitchFamily="2" charset="-122"/>
              </a:rPr>
              <a:t>F</a:t>
            </a:r>
            <a:r>
              <a:rPr lang="en-US" altLang="zh-CN" i="1" dirty="0" smtClean="0"/>
              <a:t> and </a:t>
            </a:r>
            <a:r>
              <a:rPr lang="el-GR" altLang="zh-CN" i="1" dirty="0" smtClean="0"/>
              <a:t>θ</a:t>
            </a:r>
            <a:r>
              <a:rPr lang="en-US" altLang="zh-CN" i="1" dirty="0" smtClean="0"/>
              <a:t> </a:t>
            </a:r>
            <a:r>
              <a:rPr lang="zh-CN" altLang="en-US" i="1" dirty="0" smtClean="0"/>
              <a:t>∈</a:t>
            </a:r>
            <a:r>
              <a:rPr lang="el-GR" altLang="zh-CN" dirty="0" smtClean="0"/>
              <a:t> Θ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marL="998220" lvl="2" indent="-368300">
              <a:buNone/>
            </a:pPr>
            <a:endParaRPr lang="zh-CN" altLang="en-US" b="1" dirty="0" smtClean="0">
              <a:solidFill>
                <a:srgbClr val="FF0000"/>
              </a:solidFill>
            </a:endParaRPr>
          </a:p>
          <a:p>
            <a:pPr marL="998220" lvl="2" indent="-368300"/>
            <a:endParaRPr lang="zh-CN" altLang="en-US" dirty="0" smtClean="0"/>
          </a:p>
          <a:p>
            <a:pPr marL="358140" indent="-368300"/>
            <a:endParaRPr lang="en-US" altLang="zh-CN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686800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Attribute-matching Rule (AR)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805C-10F7-48B1-A9DF-23ED46DA6105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18" name="圆角矩形 117"/>
          <p:cNvSpPr/>
          <p:nvPr/>
        </p:nvSpPr>
        <p:spPr>
          <a:xfrm>
            <a:off x="5072066" y="4389616"/>
            <a:ext cx="3995936" cy="11237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2"/>
            <a:r>
              <a:rPr lang="el-GR" altLang="zh-CN" sz="2400" dirty="0" smtClean="0"/>
              <a:t>λ</a:t>
            </a:r>
            <a:r>
              <a:rPr lang="en-US" altLang="zh-CN" sz="3200" baseline="30000" dirty="0" err="1" smtClean="0"/>
              <a:t>i</a:t>
            </a:r>
            <a:r>
              <a:rPr lang="en-US" altLang="zh-CN" sz="2400" dirty="0" smtClean="0"/>
              <a:t>: </a:t>
            </a:r>
            <a:r>
              <a:rPr lang="en-US" altLang="zh-CN" sz="2000" dirty="0" smtClean="0"/>
              <a:t>(name,</a:t>
            </a:r>
            <a:r>
              <a:rPr lang="en-US" altLang="zh-CN" sz="2000" i="1" dirty="0" smtClean="0"/>
              <a:t> {</a:t>
            </a:r>
            <a:r>
              <a:rPr lang="en-US" altLang="zh-CN" sz="2000" i="1" dirty="0" err="1" smtClean="0"/>
              <a:t>Jacc</a:t>
            </a:r>
            <a:r>
              <a:rPr lang="en-US" altLang="zh-CN" sz="2000" i="1" dirty="0" smtClean="0"/>
              <a:t>, ES}</a:t>
            </a:r>
            <a:r>
              <a:rPr lang="en-US" altLang="zh-CN" sz="2000" i="1" baseline="-25000" dirty="0" smtClean="0"/>
              <a:t>  </a:t>
            </a:r>
            <a:r>
              <a:rPr lang="en-US" altLang="zh-CN" sz="2000" dirty="0" smtClean="0"/>
              <a:t>,</a:t>
            </a:r>
            <a:r>
              <a:rPr lang="en-US" altLang="zh-CN" sz="2000" i="1" dirty="0" smtClean="0"/>
              <a:t> </a:t>
            </a:r>
            <a:r>
              <a:rPr lang="en-US" altLang="zh-CN" sz="2000" dirty="0" smtClean="0"/>
              <a:t>[0,1])</a:t>
            </a:r>
          </a:p>
          <a:p>
            <a:pPr marL="0" lvl="2"/>
            <a:endParaRPr lang="en-US" altLang="zh-CN" sz="1200" dirty="0" smtClean="0"/>
          </a:p>
          <a:p>
            <a:pPr marL="0" lvl="2"/>
            <a:r>
              <a:rPr lang="en-US" altLang="zh-CN" sz="2400" dirty="0" smtClean="0"/>
              <a:t> </a:t>
            </a:r>
            <a:r>
              <a:rPr lang="el-GR" altLang="zh-CN" sz="2400" dirty="0" smtClean="0"/>
              <a:t>λ</a:t>
            </a:r>
            <a:r>
              <a:rPr lang="en-US" altLang="zh-CN" sz="2800" baseline="30000" dirty="0" smtClean="0"/>
              <a:t>e</a:t>
            </a:r>
            <a:r>
              <a:rPr lang="en-US" altLang="zh-CN" sz="2400" dirty="0" smtClean="0"/>
              <a:t> </a:t>
            </a:r>
            <a:r>
              <a:rPr lang="en-US" altLang="zh-CN" sz="2000" dirty="0" smtClean="0"/>
              <a:t>: (name, </a:t>
            </a:r>
            <a:r>
              <a:rPr lang="en-US" altLang="zh-CN" sz="2000" i="1" dirty="0" smtClean="0"/>
              <a:t> </a:t>
            </a:r>
            <a:r>
              <a:rPr lang="en-US" altLang="zh-CN" sz="2000" i="1" dirty="0" err="1" smtClean="0"/>
              <a:t>Jacc</a:t>
            </a:r>
            <a:r>
              <a:rPr lang="en-US" altLang="zh-CN" sz="2000" i="1" baseline="-25000" dirty="0" smtClean="0"/>
              <a:t>  </a:t>
            </a:r>
            <a:r>
              <a:rPr lang="en-US" altLang="zh-CN" sz="2000" dirty="0" smtClean="0"/>
              <a:t>,0.8)</a:t>
            </a:r>
            <a:r>
              <a:rPr lang="en-US" altLang="zh-CN" sz="2000" dirty="0" smtClean="0">
                <a:solidFill>
                  <a:srgbClr val="FF0000"/>
                </a:solidFill>
              </a:rPr>
              <a:t> </a:t>
            </a:r>
            <a:r>
              <a:rPr lang="zh-CN" altLang="en-US" sz="2000" dirty="0" smtClean="0">
                <a:solidFill>
                  <a:schemeClr val="tx1"/>
                </a:solidFill>
              </a:rPr>
              <a:t> </a:t>
            </a:r>
            <a:r>
              <a:rPr lang="en-US" altLang="zh-CN" sz="2000" dirty="0" smtClean="0">
                <a:solidFill>
                  <a:schemeClr val="tx1"/>
                </a:solidFill>
              </a:rPr>
              <a:t>(Instance)</a:t>
            </a:r>
            <a:r>
              <a:rPr lang="en-US" altLang="zh-CN" sz="2000" dirty="0" smtClean="0"/>
              <a:t> </a:t>
            </a:r>
            <a:endParaRPr lang="en-US" altLang="zh-CN" sz="2000" b="1" dirty="0" smtClean="0">
              <a:solidFill>
                <a:srgbClr val="FF0000"/>
              </a:solidFill>
            </a:endParaRPr>
          </a:p>
        </p:txBody>
      </p:sp>
      <p:cxnSp>
        <p:nvCxnSpPr>
          <p:cNvPr id="119" name="直接连接符 118"/>
          <p:cNvCxnSpPr/>
          <p:nvPr/>
        </p:nvCxnSpPr>
        <p:spPr>
          <a:xfrm>
            <a:off x="5144074" y="4893672"/>
            <a:ext cx="30243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11" name="灯片编号占位符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54458"/>
            <a:ext cx="8686800" cy="512687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A conjunction of ARs</a:t>
            </a:r>
          </a:p>
          <a:p>
            <a:pPr lvl="1"/>
            <a:r>
              <a:rPr lang="el-GR" altLang="zh-CN" i="1" dirty="0" smtClean="0"/>
              <a:t>φ</a:t>
            </a:r>
            <a:r>
              <a:rPr lang="en-US" altLang="zh-CN" dirty="0" smtClean="0"/>
              <a:t>:  </a:t>
            </a:r>
            <a:r>
              <a:rPr lang="el-GR" altLang="zh-CN" dirty="0" smtClean="0"/>
              <a:t>λ</a:t>
            </a:r>
            <a:r>
              <a:rPr lang="en-US" altLang="zh-CN" sz="2800" baseline="-25000" dirty="0" smtClean="0"/>
              <a:t>1</a:t>
            </a:r>
            <a:r>
              <a:rPr lang="en-US" altLang="zh-CN" dirty="0" smtClean="0"/>
              <a:t> </a:t>
            </a:r>
            <a:r>
              <a:rPr lang="el-GR" altLang="zh-CN" dirty="0" smtClean="0"/>
              <a:t>Λ</a:t>
            </a:r>
            <a:r>
              <a:rPr lang="en-US" altLang="zh-CN" dirty="0" smtClean="0"/>
              <a:t>  </a:t>
            </a:r>
            <a:r>
              <a:rPr lang="el-GR" altLang="zh-CN" dirty="0" smtClean="0"/>
              <a:t>λ</a:t>
            </a:r>
            <a:r>
              <a:rPr lang="en-US" altLang="zh-CN" sz="2800" baseline="-25000" dirty="0" smtClean="0"/>
              <a:t>2</a:t>
            </a:r>
            <a:r>
              <a:rPr lang="en-US" altLang="zh-CN" dirty="0" smtClean="0"/>
              <a:t> </a:t>
            </a:r>
            <a:r>
              <a:rPr lang="el-GR" altLang="zh-CN" dirty="0" smtClean="0"/>
              <a:t>Λ</a:t>
            </a:r>
            <a:r>
              <a:rPr lang="en-US" altLang="zh-CN" dirty="0" smtClean="0"/>
              <a:t>  … </a:t>
            </a:r>
            <a:r>
              <a:rPr lang="el-GR" altLang="zh-CN" dirty="0" smtClean="0"/>
              <a:t>Λ λ</a:t>
            </a:r>
            <a:r>
              <a:rPr lang="en-US" altLang="zh-CN" baseline="-25000" dirty="0" smtClean="0"/>
              <a:t>k</a:t>
            </a:r>
            <a:r>
              <a:rPr lang="en-US" altLang="zh-CN" dirty="0" smtClean="0"/>
              <a:t> </a:t>
            </a:r>
          </a:p>
          <a:p>
            <a:pPr>
              <a:buNone/>
            </a:pP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marL="998220" lvl="2" indent="-368300">
              <a:buNone/>
            </a:pPr>
            <a:endParaRPr lang="zh-CN" altLang="en-US" b="1" dirty="0" smtClean="0">
              <a:solidFill>
                <a:srgbClr val="FF0000"/>
              </a:solidFill>
            </a:endParaRPr>
          </a:p>
          <a:p>
            <a:pPr marL="998220" lvl="2" indent="-368300"/>
            <a:endParaRPr lang="zh-CN" altLang="en-US" dirty="0" smtClean="0"/>
          </a:p>
          <a:p>
            <a:pPr marL="358140" indent="-368300"/>
            <a:endParaRPr lang="en-US" altLang="zh-CN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686800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Record-matching Rule (RR)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31FBC-7A7E-4F96-8A1D-9AA3E11562C3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17" name="表格 16"/>
          <p:cNvGraphicFramePr>
            <a:graphicFrameLocks noGrp="1"/>
          </p:cNvGraphicFramePr>
          <p:nvPr/>
        </p:nvGraphicFramePr>
        <p:xfrm>
          <a:off x="827584" y="4725144"/>
          <a:ext cx="3096344" cy="14401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936104"/>
                <a:gridCol w="2160240"/>
              </a:tblGrid>
              <a:tr h="432048">
                <a:tc>
                  <a:txBody>
                    <a:bodyPr/>
                    <a:lstStyle/>
                    <a:p>
                      <a:pPr algn="ctr"/>
                      <a:endParaRPr lang="zh-CN" altLang="en-US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altLang="zh-CN" sz="2000" b="0" dirty="0" smtClean="0">
                          <a:solidFill>
                            <a:srgbClr val="FF0000"/>
                          </a:solidFill>
                        </a:rPr>
                        <a:t>λ</a:t>
                      </a:r>
                      <a:r>
                        <a:rPr lang="en-US" altLang="zh-CN" sz="2400" b="0" baseline="-25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altLang="zh-CN" sz="2400" b="0" baseline="3000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en-US" altLang="zh-CN" sz="2000" b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l-GR" altLang="zh-CN" sz="2000" b="0" dirty="0" smtClean="0">
                          <a:solidFill>
                            <a:schemeClr val="tx1"/>
                          </a:solidFill>
                        </a:rPr>
                        <a:t>Λ</a:t>
                      </a:r>
                      <a:r>
                        <a:rPr lang="en-US" altLang="zh-CN" sz="2000" b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kumimoji="0" lang="el-GR" altLang="zh-CN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λ</a:t>
                      </a:r>
                      <a:r>
                        <a:rPr kumimoji="0" lang="en-US" altLang="zh-CN" sz="24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altLang="zh-CN" sz="2400" b="0" baseline="3000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r>
                        <a:rPr kumimoji="0" lang="en-US" altLang="zh-CN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zh-CN" altLang="en-US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endParaRPr lang="zh-CN" altLang="en-US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altLang="zh-CN" sz="2000" b="0" dirty="0" smtClean="0">
                          <a:solidFill>
                            <a:schemeClr val="tx1"/>
                          </a:solidFill>
                        </a:rPr>
                        <a:t>λ</a:t>
                      </a:r>
                      <a:r>
                        <a:rPr lang="en-US" altLang="zh-CN" sz="2400" b="0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altLang="zh-CN" sz="2400" b="0" baseline="3000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r>
                        <a:rPr lang="en-US" altLang="zh-CN" sz="2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l-GR" altLang="zh-CN" sz="2000" b="0" dirty="0" smtClean="0">
                          <a:solidFill>
                            <a:schemeClr val="tx1"/>
                          </a:solidFill>
                        </a:rPr>
                        <a:t>Λ</a:t>
                      </a:r>
                      <a:r>
                        <a:rPr lang="en-US" altLang="zh-CN" sz="2000" b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kumimoji="0" lang="el-GR" altLang="zh-CN" sz="2000" b="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λ</a:t>
                      </a:r>
                      <a:r>
                        <a:rPr kumimoji="0" lang="en-US" altLang="zh-CN" sz="2400" b="0" kern="1200" baseline="-250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altLang="zh-CN" sz="2400" b="0" baseline="30000" dirty="0" smtClean="0">
                          <a:solidFill>
                            <a:srgbClr val="7030A0"/>
                          </a:solidFill>
                        </a:rPr>
                        <a:t>e</a:t>
                      </a:r>
                      <a:r>
                        <a:rPr kumimoji="0" lang="en-US" altLang="zh-CN" sz="2000" b="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zh-CN" altLang="en-US" sz="2000" b="0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endParaRPr lang="zh-CN" altLang="en-US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altLang="zh-CN" sz="2000" b="0" dirty="0" smtClean="0">
                          <a:solidFill>
                            <a:srgbClr val="FF0000"/>
                          </a:solidFill>
                        </a:rPr>
                        <a:t>λ</a:t>
                      </a:r>
                      <a:r>
                        <a:rPr lang="en-US" altLang="zh-CN" sz="2400" b="0" baseline="-25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altLang="zh-CN" sz="2400" b="0" baseline="3000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en-US" altLang="zh-CN" sz="2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l-GR" altLang="zh-CN" sz="2000" b="0" dirty="0" smtClean="0">
                          <a:solidFill>
                            <a:schemeClr val="tx1"/>
                          </a:solidFill>
                        </a:rPr>
                        <a:t>Λ</a:t>
                      </a:r>
                      <a:r>
                        <a:rPr lang="en-US" altLang="zh-CN" sz="2000" b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kumimoji="0" lang="el-GR" altLang="zh-CN" sz="2000" b="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λ</a:t>
                      </a:r>
                      <a:r>
                        <a:rPr kumimoji="0" lang="en-US" altLang="zh-CN" sz="2400" b="0" kern="1200" baseline="-250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altLang="zh-CN" sz="2400" b="0" baseline="30000" dirty="0" smtClean="0">
                          <a:solidFill>
                            <a:srgbClr val="7030A0"/>
                          </a:solidFill>
                        </a:rPr>
                        <a:t>e</a:t>
                      </a:r>
                      <a:r>
                        <a:rPr kumimoji="0" lang="en-US" altLang="zh-CN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altLang="zh-CN" sz="2000" b="0" dirty="0" smtClean="0">
                          <a:solidFill>
                            <a:schemeClr val="tx1"/>
                          </a:solidFill>
                        </a:rPr>
                        <a:t>Λ</a:t>
                      </a:r>
                      <a:r>
                        <a:rPr lang="en-US" altLang="zh-CN" sz="2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0" lang="el-GR" altLang="zh-CN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λ</a:t>
                      </a:r>
                      <a:r>
                        <a:rPr kumimoji="0" lang="en-US" altLang="zh-CN" sz="24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altLang="zh-CN" sz="2400" b="0" baseline="3000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r>
                        <a:rPr kumimoji="0" lang="en-US" altLang="zh-CN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2000" dirty="0" smtClean="0"/>
                        <a:t> </a:t>
                      </a:r>
                      <a:endParaRPr lang="zh-CN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1340" r="46071"/>
          <a:stretch>
            <a:fillRect/>
          </a:stretch>
        </p:blipFill>
        <p:spPr bwMode="auto">
          <a:xfrm>
            <a:off x="4716016" y="2453019"/>
            <a:ext cx="3960440" cy="1688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9" name="表格 18"/>
          <p:cNvGraphicFramePr>
            <a:graphicFrameLocks noGrp="1"/>
          </p:cNvGraphicFramePr>
          <p:nvPr/>
        </p:nvGraphicFramePr>
        <p:xfrm>
          <a:off x="827584" y="2708920"/>
          <a:ext cx="3096344" cy="1260336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936104"/>
                <a:gridCol w="2160240"/>
              </a:tblGrid>
              <a:tr h="360040">
                <a:tc>
                  <a:txBody>
                    <a:bodyPr/>
                    <a:lstStyle/>
                    <a:p>
                      <a:pPr algn="ctr"/>
                      <a:endParaRPr lang="zh-CN" altLang="en-US" sz="18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altLang="zh-CN" sz="2000" b="0" dirty="0" smtClean="0">
                          <a:solidFill>
                            <a:srgbClr val="FF0000"/>
                          </a:solidFill>
                        </a:rPr>
                        <a:t>λ</a:t>
                      </a:r>
                      <a:r>
                        <a:rPr lang="en-US" altLang="zh-CN" sz="2400" b="0" baseline="-25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altLang="zh-CN" sz="2400" b="0" baseline="30000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en-US" altLang="zh-CN" sz="2000" b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l-GR" altLang="zh-CN" sz="2000" b="0" dirty="0" smtClean="0">
                          <a:solidFill>
                            <a:schemeClr val="tx1"/>
                          </a:solidFill>
                        </a:rPr>
                        <a:t>Λ</a:t>
                      </a:r>
                      <a:r>
                        <a:rPr lang="en-US" altLang="zh-CN" sz="2000" b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kumimoji="0" lang="el-GR" altLang="zh-CN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λ</a:t>
                      </a:r>
                      <a:r>
                        <a:rPr kumimoji="0" lang="en-US" altLang="zh-CN" sz="24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altLang="zh-CN" sz="2400" b="0" baseline="3000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r>
                        <a:rPr kumimoji="0" lang="en-US" altLang="zh-CN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zh-CN" altLang="en-US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endParaRPr lang="zh-CN" altLang="en-US" sz="18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altLang="zh-CN" sz="2000" b="0" dirty="0" smtClean="0">
                          <a:solidFill>
                            <a:schemeClr val="tx1"/>
                          </a:solidFill>
                        </a:rPr>
                        <a:t>λ</a:t>
                      </a:r>
                      <a:r>
                        <a:rPr lang="en-US" altLang="zh-CN" sz="2400" b="0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altLang="zh-CN" sz="2400" b="0" baseline="3000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r>
                        <a:rPr lang="en-US" altLang="zh-CN" sz="2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l-GR" altLang="zh-CN" sz="2000" b="0" dirty="0" smtClean="0">
                          <a:solidFill>
                            <a:schemeClr val="tx1"/>
                          </a:solidFill>
                        </a:rPr>
                        <a:t>Λ</a:t>
                      </a:r>
                      <a:r>
                        <a:rPr lang="en-US" altLang="zh-CN" sz="2000" b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kumimoji="0" lang="el-GR" altLang="zh-CN" sz="2000" b="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λ</a:t>
                      </a:r>
                      <a:r>
                        <a:rPr kumimoji="0" lang="en-US" altLang="zh-CN" sz="2400" b="0" kern="1200" baseline="-250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altLang="zh-CN" sz="2400" b="0" baseline="30000" dirty="0" smtClean="0">
                          <a:solidFill>
                            <a:srgbClr val="7030A0"/>
                          </a:solidFill>
                        </a:rPr>
                        <a:t>i</a:t>
                      </a:r>
                      <a:r>
                        <a:rPr kumimoji="0" lang="en-US" altLang="zh-CN" sz="2000" b="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zh-CN" altLang="en-US" sz="2000" b="0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endParaRPr lang="zh-CN" altLang="en-US" sz="18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altLang="zh-CN" sz="2000" b="0" dirty="0" smtClean="0">
                          <a:solidFill>
                            <a:srgbClr val="FF0000"/>
                          </a:solidFill>
                        </a:rPr>
                        <a:t>λ</a:t>
                      </a:r>
                      <a:r>
                        <a:rPr lang="en-US" altLang="zh-CN" sz="2400" b="0" baseline="-25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altLang="zh-CN" sz="2400" b="0" baseline="30000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en-US" altLang="zh-CN" sz="2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l-GR" altLang="zh-CN" sz="2000" b="0" dirty="0" smtClean="0">
                          <a:solidFill>
                            <a:schemeClr val="tx1"/>
                          </a:solidFill>
                        </a:rPr>
                        <a:t>Λ</a:t>
                      </a:r>
                      <a:r>
                        <a:rPr lang="en-US" altLang="zh-CN" sz="2000" b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kumimoji="0" lang="el-GR" altLang="zh-CN" sz="2000" b="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λ</a:t>
                      </a:r>
                      <a:r>
                        <a:rPr kumimoji="0" lang="en-US" altLang="zh-CN" sz="2400" b="0" kern="1200" baseline="-250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altLang="zh-CN" sz="2400" b="0" baseline="30000" dirty="0" smtClean="0">
                          <a:solidFill>
                            <a:srgbClr val="7030A0"/>
                          </a:solidFill>
                        </a:rPr>
                        <a:t>i</a:t>
                      </a:r>
                      <a:r>
                        <a:rPr kumimoji="0" lang="en-US" altLang="zh-CN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altLang="zh-CN" sz="2000" b="0" dirty="0" smtClean="0">
                          <a:solidFill>
                            <a:schemeClr val="tx1"/>
                          </a:solidFill>
                        </a:rPr>
                        <a:t>Λ</a:t>
                      </a:r>
                      <a:r>
                        <a:rPr lang="en-US" altLang="zh-CN" sz="2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0" lang="el-GR" altLang="zh-CN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λ</a:t>
                      </a:r>
                      <a:r>
                        <a:rPr kumimoji="0" lang="en-US" altLang="zh-CN" sz="24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altLang="zh-CN" sz="2400" b="0" baseline="3000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r>
                        <a:rPr kumimoji="0" lang="en-US" altLang="zh-CN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2000" dirty="0" smtClean="0"/>
                        <a:t> </a:t>
                      </a:r>
                      <a:endParaRPr lang="zh-CN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" name="矩形 19"/>
          <p:cNvSpPr/>
          <p:nvPr/>
        </p:nvSpPr>
        <p:spPr>
          <a:xfrm>
            <a:off x="1057909" y="2564904"/>
            <a:ext cx="447559" cy="4206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altLang="zh-CN" sz="3200" i="1" baseline="-25000" dirty="0" smtClean="0"/>
              <a:t>φ</a:t>
            </a:r>
            <a:r>
              <a:rPr lang="en-US" altLang="zh-CN" sz="3200" i="1" baseline="-25000" dirty="0" smtClean="0"/>
              <a:t>1</a:t>
            </a:r>
            <a:endParaRPr lang="zh-CN" altLang="en-US" baseline="-25000" dirty="0"/>
          </a:p>
        </p:txBody>
      </p:sp>
      <p:sp>
        <p:nvSpPr>
          <p:cNvPr id="21" name="矩形 20"/>
          <p:cNvSpPr/>
          <p:nvPr/>
        </p:nvSpPr>
        <p:spPr>
          <a:xfrm>
            <a:off x="1024372" y="2996952"/>
            <a:ext cx="489238" cy="4206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altLang="zh-CN" sz="3200" i="1" baseline="-25000" dirty="0" smtClean="0"/>
              <a:t>φ</a:t>
            </a:r>
            <a:r>
              <a:rPr lang="en-US" altLang="zh-CN" sz="3200" i="1" baseline="-25000" dirty="0" smtClean="0"/>
              <a:t>2</a:t>
            </a:r>
            <a:endParaRPr lang="zh-CN" altLang="en-US" baseline="-25000" dirty="0"/>
          </a:p>
        </p:txBody>
      </p:sp>
      <p:sp>
        <p:nvSpPr>
          <p:cNvPr id="22" name="矩形 21"/>
          <p:cNvSpPr/>
          <p:nvPr/>
        </p:nvSpPr>
        <p:spPr>
          <a:xfrm>
            <a:off x="1060030" y="3429000"/>
            <a:ext cx="487634" cy="4206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altLang="zh-CN" sz="3200" i="1" baseline="-25000" dirty="0" smtClean="0"/>
              <a:t>φ</a:t>
            </a:r>
            <a:r>
              <a:rPr lang="en-US" altLang="zh-CN" sz="3200" i="1" baseline="-25000" dirty="0" smtClean="0"/>
              <a:t>3</a:t>
            </a:r>
            <a:endParaRPr lang="zh-CN" altLang="en-US" baseline="-25000" dirty="0"/>
          </a:p>
        </p:txBody>
      </p:sp>
      <p:sp>
        <p:nvSpPr>
          <p:cNvPr id="24" name="矩形 23"/>
          <p:cNvSpPr/>
          <p:nvPr/>
        </p:nvSpPr>
        <p:spPr>
          <a:xfrm>
            <a:off x="1128960" y="4653136"/>
            <a:ext cx="418704" cy="379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altLang="zh-CN" sz="2800" i="1" baseline="-25000" dirty="0" smtClean="0"/>
              <a:t>ψ</a:t>
            </a:r>
            <a:r>
              <a:rPr lang="en-US" altLang="zh-CN" sz="2800" i="1" baseline="-25000" dirty="0" smtClean="0"/>
              <a:t>1</a:t>
            </a:r>
            <a:endParaRPr lang="zh-CN" altLang="en-US" sz="1600" baseline="-25000" dirty="0"/>
          </a:p>
        </p:txBody>
      </p:sp>
      <p:sp>
        <p:nvSpPr>
          <p:cNvPr id="25" name="矩形 24"/>
          <p:cNvSpPr/>
          <p:nvPr/>
        </p:nvSpPr>
        <p:spPr>
          <a:xfrm>
            <a:off x="1092090" y="5085184"/>
            <a:ext cx="455574" cy="379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altLang="zh-CN" sz="2800" i="1" baseline="-25000" dirty="0" smtClean="0"/>
              <a:t>ψ</a:t>
            </a:r>
            <a:r>
              <a:rPr lang="en-US" altLang="zh-CN" sz="2800" i="1" baseline="-25000" dirty="0" smtClean="0"/>
              <a:t>2</a:t>
            </a:r>
            <a:endParaRPr lang="zh-CN" altLang="en-US" sz="1600" baseline="-25000" dirty="0"/>
          </a:p>
        </p:txBody>
      </p:sp>
      <p:sp>
        <p:nvSpPr>
          <p:cNvPr id="26" name="矩形 25"/>
          <p:cNvSpPr/>
          <p:nvPr/>
        </p:nvSpPr>
        <p:spPr>
          <a:xfrm>
            <a:off x="1111327" y="5641697"/>
            <a:ext cx="453970" cy="379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altLang="zh-CN" sz="2800" i="1" baseline="-25000" dirty="0" smtClean="0"/>
              <a:t>ψ</a:t>
            </a:r>
            <a:r>
              <a:rPr lang="en-US" altLang="zh-CN" sz="2800" i="1" baseline="-25000" dirty="0" smtClean="0"/>
              <a:t>3</a:t>
            </a:r>
            <a:endParaRPr lang="zh-CN" altLang="en-US" sz="1600" baseline="-25000" dirty="0"/>
          </a:p>
        </p:txBody>
      </p:sp>
      <p:sp>
        <p:nvSpPr>
          <p:cNvPr id="27" name="矩形 26"/>
          <p:cNvSpPr/>
          <p:nvPr/>
        </p:nvSpPr>
        <p:spPr>
          <a:xfrm>
            <a:off x="5076056" y="1948963"/>
            <a:ext cx="23632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indent="-457200"/>
            <a:r>
              <a:rPr lang="el-GR" altLang="zh-CN" sz="2400" dirty="0" smtClean="0">
                <a:solidFill>
                  <a:srgbClr val="FF0000"/>
                </a:solidFill>
              </a:rPr>
              <a:t>λ</a:t>
            </a:r>
            <a:r>
              <a:rPr lang="en-US" altLang="zh-CN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altLang="zh-CN" sz="3200" baseline="30000" dirty="0" smtClean="0">
                <a:solidFill>
                  <a:srgbClr val="FF0000"/>
                </a:solidFill>
              </a:rPr>
              <a:t>e</a:t>
            </a:r>
            <a:r>
              <a:rPr lang="en-US" altLang="zh-CN" sz="2400" dirty="0" smtClean="0"/>
              <a:t>: </a:t>
            </a:r>
            <a:r>
              <a:rPr lang="en-US" altLang="zh-CN" sz="2000" dirty="0" smtClean="0"/>
              <a:t>(name,</a:t>
            </a:r>
            <a:r>
              <a:rPr lang="en-US" altLang="zh-CN" sz="2400" i="1" dirty="0" smtClean="0"/>
              <a:t> </a:t>
            </a:r>
            <a:r>
              <a:rPr lang="en-US" altLang="zh-CN" sz="2400" i="1" dirty="0" err="1" smtClean="0"/>
              <a:t>f</a:t>
            </a:r>
            <a:r>
              <a:rPr lang="en-US" altLang="zh-CN" sz="2400" i="1" baseline="-25000" dirty="0" err="1" smtClean="0"/>
              <a:t>e</a:t>
            </a:r>
            <a:r>
              <a:rPr lang="en-US" altLang="zh-CN" sz="2000" i="1" baseline="-25000" dirty="0" smtClean="0"/>
              <a:t>  </a:t>
            </a:r>
            <a:r>
              <a:rPr lang="en-US" altLang="zh-CN" sz="2000" dirty="0" smtClean="0"/>
              <a:t>,</a:t>
            </a:r>
            <a:r>
              <a:rPr lang="en-US" altLang="zh-CN" sz="2000" i="1" dirty="0" smtClean="0"/>
              <a:t> 0.7</a:t>
            </a:r>
            <a:r>
              <a:rPr lang="en-US" altLang="zh-CN" sz="2000" dirty="0" smtClean="0"/>
              <a:t>)</a:t>
            </a:r>
            <a:endParaRPr lang="en-US" altLang="zh-CN" sz="2400" dirty="0" smtClean="0"/>
          </a:p>
        </p:txBody>
      </p:sp>
      <p:sp>
        <p:nvSpPr>
          <p:cNvPr id="28" name="上弧形箭头 27"/>
          <p:cNvSpPr/>
          <p:nvPr/>
        </p:nvSpPr>
        <p:spPr>
          <a:xfrm rot="16200000">
            <a:off x="4257676" y="1975255"/>
            <a:ext cx="784104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9" name="上弧形箭头 28"/>
          <p:cNvSpPr/>
          <p:nvPr/>
        </p:nvSpPr>
        <p:spPr>
          <a:xfrm rot="5400000" flipV="1">
            <a:off x="4109668" y="3707439"/>
            <a:ext cx="1080120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5148064" y="4253219"/>
            <a:ext cx="23512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indent="-457200"/>
            <a:r>
              <a:rPr lang="el-GR" altLang="zh-CN" sz="2400" dirty="0" smtClean="0">
                <a:solidFill>
                  <a:srgbClr val="7030A0"/>
                </a:solidFill>
              </a:rPr>
              <a:t>λ</a:t>
            </a:r>
            <a:r>
              <a:rPr lang="en-US" altLang="zh-CN" sz="2400" baseline="-25000" dirty="0" smtClean="0">
                <a:solidFill>
                  <a:srgbClr val="7030A0"/>
                </a:solidFill>
              </a:rPr>
              <a:t>4</a:t>
            </a:r>
            <a:r>
              <a:rPr lang="en-US" altLang="zh-CN" sz="3200" baseline="30000" dirty="0" smtClean="0">
                <a:solidFill>
                  <a:srgbClr val="7030A0"/>
                </a:solidFill>
              </a:rPr>
              <a:t>e</a:t>
            </a:r>
            <a:r>
              <a:rPr lang="en-US" altLang="zh-CN" sz="2400" dirty="0" smtClean="0"/>
              <a:t>: </a:t>
            </a:r>
            <a:r>
              <a:rPr lang="en-US" altLang="zh-CN" sz="2000" dirty="0" smtClean="0"/>
              <a:t>(</a:t>
            </a:r>
            <a:r>
              <a:rPr lang="en-US" altLang="zh-CN" sz="2000" dirty="0" err="1" smtClean="0"/>
              <a:t>addr</a:t>
            </a:r>
            <a:r>
              <a:rPr lang="en-US" altLang="zh-CN" sz="2000" dirty="0" smtClean="0"/>
              <a:t>, </a:t>
            </a:r>
            <a:r>
              <a:rPr lang="en-US" altLang="zh-CN" sz="2400" i="1" dirty="0" smtClean="0"/>
              <a:t> </a:t>
            </a:r>
            <a:r>
              <a:rPr lang="en-US" altLang="zh-CN" sz="2400" i="1" dirty="0" err="1" smtClean="0"/>
              <a:t>f</a:t>
            </a:r>
            <a:r>
              <a:rPr lang="en-US" altLang="zh-CN" sz="2400" i="1" baseline="-25000" dirty="0" err="1" smtClean="0"/>
              <a:t>j</a:t>
            </a:r>
            <a:r>
              <a:rPr lang="en-US" altLang="zh-CN" sz="2000" i="1" baseline="-25000" dirty="0" smtClean="0"/>
              <a:t>  </a:t>
            </a:r>
            <a:r>
              <a:rPr lang="en-US" altLang="zh-CN" sz="2000" dirty="0" smtClean="0"/>
              <a:t>,</a:t>
            </a:r>
            <a:r>
              <a:rPr lang="en-US" altLang="zh-CN" sz="2000" i="1" dirty="0" smtClean="0"/>
              <a:t> 0.8</a:t>
            </a:r>
            <a:r>
              <a:rPr lang="en-US" altLang="zh-CN" sz="2000" dirty="0" smtClean="0"/>
              <a:t>)</a:t>
            </a:r>
            <a:endParaRPr lang="en-US" altLang="zh-CN" sz="2400" dirty="0" smtClean="0"/>
          </a:p>
        </p:txBody>
      </p:sp>
      <p:sp>
        <p:nvSpPr>
          <p:cNvPr id="31" name="下箭头 30"/>
          <p:cNvSpPr/>
          <p:nvPr/>
        </p:nvSpPr>
        <p:spPr>
          <a:xfrm>
            <a:off x="1907704" y="3933056"/>
            <a:ext cx="48463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251520" y="5013176"/>
            <a:ext cx="6078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zh-CN" sz="3600" b="1" dirty="0" smtClean="0">
                <a:ea typeface="Malgun Gothic" pitchFamily="34" charset="-127"/>
              </a:rPr>
              <a:t>Ψ</a:t>
            </a:r>
            <a:endParaRPr lang="zh-CN" altLang="en-US" sz="3600" b="1" dirty="0"/>
          </a:p>
        </p:txBody>
      </p:sp>
      <p:sp>
        <p:nvSpPr>
          <p:cNvPr id="33" name="矩形 32"/>
          <p:cNvSpPr/>
          <p:nvPr/>
        </p:nvSpPr>
        <p:spPr>
          <a:xfrm>
            <a:off x="251520" y="2996952"/>
            <a:ext cx="6562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zh-CN" sz="3600" b="1" dirty="0" smtClean="0">
                <a:ea typeface="Malgun Gothic" pitchFamily="34" charset="-127"/>
              </a:rPr>
              <a:t>Φ </a:t>
            </a:r>
            <a:endParaRPr lang="zh-CN" altLang="en-US" sz="3600" b="1" dirty="0"/>
          </a:p>
        </p:txBody>
      </p:sp>
      <p:sp>
        <p:nvSpPr>
          <p:cNvPr id="34" name="页脚占位符 3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35" name="灯片编号占位符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 animBg="1"/>
      <p:bldP spid="29" grpId="0" animBg="1"/>
      <p:bldP spid="30" grpId="0"/>
      <p:bldP spid="31" grpId="0" animBg="1"/>
      <p:bldP spid="32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54458"/>
            <a:ext cx="8435280" cy="4262774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ea typeface="Malgun Gothic" pitchFamily="34" charset="-127"/>
              </a:rPr>
              <a:t>General Function: </a:t>
            </a:r>
            <a:r>
              <a:rPr lang="en-US" altLang="zh-CN" b="1" i="1" dirty="0" smtClean="0">
                <a:latin typeface="Malgun Gothic" pitchFamily="34" charset="-127"/>
                <a:ea typeface="Malgun Gothic" pitchFamily="34" charset="-127"/>
              </a:rPr>
              <a:t>F</a:t>
            </a:r>
            <a:r>
              <a:rPr lang="en-US" altLang="zh-CN" b="1" dirty="0" smtClean="0">
                <a:latin typeface="Malgun Gothic" pitchFamily="34" charset="-127"/>
                <a:ea typeface="Malgun Gothic" pitchFamily="34" charset="-127"/>
              </a:rPr>
              <a:t> </a:t>
            </a:r>
            <a:r>
              <a:rPr lang="en-US" altLang="zh-CN" dirty="0" smtClean="0">
                <a:ea typeface="Malgun Gothic" pitchFamily="34" charset="-127"/>
              </a:rPr>
              <a:t>(</a:t>
            </a:r>
            <a:r>
              <a:rPr lang="el-GR" altLang="zh-CN" dirty="0" smtClean="0">
                <a:ea typeface="Malgun Gothic" pitchFamily="34" charset="-127"/>
              </a:rPr>
              <a:t>Ψ</a:t>
            </a:r>
            <a:r>
              <a:rPr lang="en-US" altLang="zh-CN" dirty="0" smtClean="0">
                <a:ea typeface="Malgun Gothic" pitchFamily="34" charset="-127"/>
              </a:rPr>
              <a:t>,</a:t>
            </a:r>
            <a:r>
              <a:rPr lang="en-US" altLang="zh-CN" i="1" dirty="0" smtClean="0">
                <a:ea typeface="Malgun Gothic" pitchFamily="34" charset="-127"/>
              </a:rPr>
              <a:t> M</a:t>
            </a:r>
            <a:r>
              <a:rPr lang="en-US" altLang="zh-CN" dirty="0" smtClean="0">
                <a:ea typeface="Malgun Gothic" pitchFamily="34" charset="-127"/>
              </a:rPr>
              <a:t>,</a:t>
            </a:r>
            <a:r>
              <a:rPr lang="en-US" altLang="zh-CN" i="1" dirty="0" smtClean="0">
                <a:ea typeface="Malgun Gothic" pitchFamily="34" charset="-127"/>
              </a:rPr>
              <a:t> D</a:t>
            </a:r>
            <a:r>
              <a:rPr lang="en-US" altLang="zh-CN" dirty="0" smtClean="0">
                <a:ea typeface="Malgun Gothic" pitchFamily="34" charset="-127"/>
              </a:rPr>
              <a:t>)</a:t>
            </a:r>
          </a:p>
          <a:p>
            <a:pPr lvl="1"/>
            <a:r>
              <a:rPr lang="el-GR" altLang="zh-CN" dirty="0" smtClean="0">
                <a:ea typeface="Malgun Gothic" pitchFamily="34" charset="-127"/>
              </a:rPr>
              <a:t>Ψ</a:t>
            </a:r>
            <a:r>
              <a:rPr lang="en-US" altLang="zh-CN" dirty="0" smtClean="0">
                <a:latin typeface="Malgun Gothic" pitchFamily="34" charset="-127"/>
                <a:ea typeface="Malgun Gothic" pitchFamily="34" charset="-127"/>
              </a:rPr>
              <a:t> : </a:t>
            </a:r>
            <a:r>
              <a:rPr lang="en-US" altLang="zh-CN" sz="2600" dirty="0" smtClean="0"/>
              <a:t>An instance of </a:t>
            </a:r>
            <a:r>
              <a:rPr lang="el-GR" altLang="zh-CN" sz="2800" dirty="0" smtClean="0">
                <a:ea typeface="Malgun Gothic" pitchFamily="34" charset="-127"/>
              </a:rPr>
              <a:t>Φ</a:t>
            </a:r>
            <a:endParaRPr lang="en-US" altLang="zh-CN" i="1" dirty="0" smtClean="0"/>
          </a:p>
          <a:p>
            <a:pPr lvl="1"/>
            <a:r>
              <a:rPr lang="en-US" altLang="zh-CN" i="1" dirty="0" smtClean="0">
                <a:ea typeface="Malgun Gothic" pitchFamily="34" charset="-127"/>
              </a:rPr>
              <a:t>M</a:t>
            </a:r>
            <a:r>
              <a:rPr lang="en-US" altLang="zh-CN" dirty="0" smtClean="0">
                <a:ea typeface="Malgun Gothic" pitchFamily="34" charset="-127"/>
              </a:rPr>
              <a:t> : A set of </a:t>
            </a:r>
            <a:r>
              <a:rPr lang="en-US" altLang="zh-CN" sz="2600" dirty="0" smtClean="0"/>
              <a:t>positive examples</a:t>
            </a:r>
          </a:p>
          <a:p>
            <a:pPr lvl="1"/>
            <a:r>
              <a:rPr lang="en-US" altLang="zh-CN" i="1" dirty="0" smtClean="0">
                <a:ea typeface="Malgun Gothic" pitchFamily="34" charset="-127"/>
              </a:rPr>
              <a:t>D</a:t>
            </a:r>
            <a:r>
              <a:rPr lang="en-US" altLang="zh-CN" dirty="0" smtClean="0">
                <a:ea typeface="Malgun Gothic" pitchFamily="34" charset="-127"/>
              </a:rPr>
              <a:t> :  A set of </a:t>
            </a:r>
            <a:r>
              <a:rPr lang="en-US" altLang="zh-CN" sz="2600" dirty="0" smtClean="0"/>
              <a:t>negative examples</a:t>
            </a:r>
          </a:p>
          <a:p>
            <a:pPr>
              <a:tabLst>
                <a:tab pos="4752975" algn="l"/>
              </a:tabLst>
            </a:pPr>
            <a:r>
              <a:rPr lang="en-US" altLang="zh-CN" dirty="0" smtClean="0"/>
              <a:t>Property: </a:t>
            </a:r>
            <a:r>
              <a:rPr lang="en-US" altLang="zh-CN" i="1" dirty="0" smtClean="0"/>
              <a:t>M</a:t>
            </a:r>
            <a:r>
              <a:rPr lang="el-GR" altLang="zh-CN" baseline="-25000" dirty="0" smtClean="0">
                <a:ea typeface="Malgun Gothic" pitchFamily="34" charset="-127"/>
              </a:rPr>
              <a:t>Ψ</a:t>
            </a:r>
            <a:r>
              <a:rPr lang="en-US" altLang="zh-CN" dirty="0" smtClean="0">
                <a:latin typeface="Malgun Gothic" pitchFamily="34" charset="-127"/>
                <a:ea typeface="Malgun Gothic" pitchFamily="34" charset="-127"/>
              </a:rPr>
              <a:t> </a:t>
            </a:r>
            <a:r>
              <a:rPr lang="en-US" altLang="zh-CN" dirty="0" smtClean="0">
                <a:ea typeface="Malgun Gothic" pitchFamily="34" charset="-127"/>
              </a:rPr>
              <a:t>denotes record pairs that satisfy </a:t>
            </a:r>
            <a:r>
              <a:rPr lang="el-GR" altLang="zh-CN" dirty="0" smtClean="0">
                <a:ea typeface="Malgun Gothic" pitchFamily="34" charset="-127"/>
              </a:rPr>
              <a:t>Ψ</a:t>
            </a:r>
            <a:endParaRPr lang="en-US" altLang="zh-CN" dirty="0" smtClean="0">
              <a:ea typeface="Malgun Gothic" pitchFamily="34" charset="-127"/>
            </a:endParaRPr>
          </a:p>
          <a:p>
            <a:pPr marL="850392" lvl="1" indent="-457200">
              <a:buFont typeface="+mj-lt"/>
              <a:buAutoNum type="alphaLcParenR"/>
              <a:tabLst>
                <a:tab pos="4752975" algn="l"/>
              </a:tabLst>
            </a:pPr>
            <a:r>
              <a:rPr lang="en-US" altLang="zh-CN" dirty="0" smtClean="0">
                <a:ea typeface="Malgun Gothic" pitchFamily="34" charset="-127"/>
              </a:rPr>
              <a:t>The larger </a:t>
            </a:r>
            <a:r>
              <a:rPr lang="en-US" altLang="zh-CN" i="1" dirty="0" smtClean="0"/>
              <a:t>M</a:t>
            </a:r>
            <a:r>
              <a:rPr lang="el-GR" altLang="zh-CN" baseline="-25000" dirty="0" smtClean="0">
                <a:ea typeface="Malgun Gothic" pitchFamily="34" charset="-127"/>
              </a:rPr>
              <a:t>Ψ</a:t>
            </a:r>
            <a:r>
              <a:rPr lang="zh-CN" altLang="en-US" dirty="0" smtClean="0">
                <a:ea typeface="Malgun Gothic" pitchFamily="34" charset="-127"/>
              </a:rPr>
              <a:t>∩</a:t>
            </a:r>
            <a:r>
              <a:rPr lang="en-US" altLang="zh-CN" i="1" dirty="0" smtClean="0">
                <a:ea typeface="Malgun Gothic" pitchFamily="34" charset="-127"/>
              </a:rPr>
              <a:t>M</a:t>
            </a:r>
            <a:r>
              <a:rPr lang="en-US" altLang="zh-CN" dirty="0" smtClean="0">
                <a:ea typeface="Malgun Gothic" pitchFamily="34" charset="-127"/>
              </a:rPr>
              <a:t>,  the larger </a:t>
            </a:r>
            <a:r>
              <a:rPr lang="en-US" altLang="zh-CN" b="1" i="1" dirty="0" smtClean="0">
                <a:latin typeface="Malgun Gothic" pitchFamily="34" charset="-127"/>
                <a:ea typeface="Malgun Gothic" pitchFamily="34" charset="-127"/>
              </a:rPr>
              <a:t>F</a:t>
            </a:r>
            <a:r>
              <a:rPr lang="en-US" altLang="zh-CN" b="1" dirty="0" smtClean="0">
                <a:latin typeface="Malgun Gothic" pitchFamily="34" charset="-127"/>
                <a:ea typeface="Malgun Gothic" pitchFamily="34" charset="-127"/>
              </a:rPr>
              <a:t> </a:t>
            </a:r>
            <a:r>
              <a:rPr lang="en-US" altLang="zh-CN" dirty="0" smtClean="0">
                <a:ea typeface="Malgun Gothic" pitchFamily="34" charset="-127"/>
              </a:rPr>
              <a:t>(</a:t>
            </a:r>
            <a:r>
              <a:rPr lang="el-GR" altLang="zh-CN" dirty="0" smtClean="0">
                <a:ea typeface="Malgun Gothic" pitchFamily="34" charset="-127"/>
              </a:rPr>
              <a:t>Ψ</a:t>
            </a:r>
            <a:r>
              <a:rPr lang="en-US" altLang="zh-CN" dirty="0" smtClean="0">
                <a:ea typeface="Malgun Gothic" pitchFamily="34" charset="-127"/>
              </a:rPr>
              <a:t>,</a:t>
            </a:r>
            <a:r>
              <a:rPr lang="en-US" altLang="zh-CN" i="1" dirty="0" smtClean="0">
                <a:ea typeface="Malgun Gothic" pitchFamily="34" charset="-127"/>
              </a:rPr>
              <a:t> M</a:t>
            </a:r>
            <a:r>
              <a:rPr lang="en-US" altLang="zh-CN" dirty="0" smtClean="0">
                <a:ea typeface="Malgun Gothic" pitchFamily="34" charset="-127"/>
              </a:rPr>
              <a:t>,</a:t>
            </a:r>
            <a:r>
              <a:rPr lang="en-US" altLang="zh-CN" i="1" dirty="0" smtClean="0">
                <a:ea typeface="Malgun Gothic" pitchFamily="34" charset="-127"/>
              </a:rPr>
              <a:t> D</a:t>
            </a:r>
            <a:r>
              <a:rPr lang="en-US" altLang="zh-CN" dirty="0" smtClean="0">
                <a:ea typeface="Malgun Gothic" pitchFamily="34" charset="-127"/>
              </a:rPr>
              <a:t>)</a:t>
            </a:r>
          </a:p>
          <a:p>
            <a:pPr marL="850392" lvl="1" indent="-457200">
              <a:buFont typeface="+mj-lt"/>
              <a:buAutoNum type="alphaLcParenR"/>
              <a:tabLst>
                <a:tab pos="4752975" algn="l"/>
              </a:tabLst>
            </a:pPr>
            <a:r>
              <a:rPr lang="en-US" altLang="zh-CN" dirty="0" smtClean="0"/>
              <a:t>The smaller </a:t>
            </a:r>
            <a:r>
              <a:rPr lang="en-US" altLang="zh-CN" i="1" dirty="0" smtClean="0"/>
              <a:t>M</a:t>
            </a:r>
            <a:r>
              <a:rPr lang="el-GR" altLang="zh-CN" baseline="-25000" dirty="0" smtClean="0">
                <a:ea typeface="Malgun Gothic" pitchFamily="34" charset="-127"/>
              </a:rPr>
              <a:t>Ψ</a:t>
            </a:r>
            <a:r>
              <a:rPr lang="zh-CN" altLang="en-US" dirty="0" smtClean="0">
                <a:ea typeface="Malgun Gothic" pitchFamily="34" charset="-127"/>
              </a:rPr>
              <a:t>∩</a:t>
            </a:r>
            <a:r>
              <a:rPr lang="en-US" altLang="zh-CN" i="1" dirty="0" smtClean="0">
                <a:ea typeface="Malgun Gothic" pitchFamily="34" charset="-127"/>
              </a:rPr>
              <a:t>D</a:t>
            </a:r>
            <a:r>
              <a:rPr lang="en-US" altLang="zh-CN" dirty="0" smtClean="0"/>
              <a:t>, </a:t>
            </a:r>
            <a:r>
              <a:rPr lang="en-US" altLang="zh-CN" dirty="0" smtClean="0">
                <a:ea typeface="Malgun Gothic" pitchFamily="34" charset="-127"/>
              </a:rPr>
              <a:t>the larger </a:t>
            </a:r>
            <a:r>
              <a:rPr lang="en-US" altLang="zh-CN" b="1" i="1" dirty="0" smtClean="0">
                <a:latin typeface="Malgun Gothic" pitchFamily="34" charset="-127"/>
                <a:ea typeface="Malgun Gothic" pitchFamily="34" charset="-127"/>
              </a:rPr>
              <a:t>F</a:t>
            </a:r>
            <a:r>
              <a:rPr lang="en-US" altLang="zh-CN" b="1" dirty="0" smtClean="0">
                <a:latin typeface="Malgun Gothic" pitchFamily="34" charset="-127"/>
                <a:ea typeface="Malgun Gothic" pitchFamily="34" charset="-127"/>
              </a:rPr>
              <a:t> </a:t>
            </a:r>
            <a:r>
              <a:rPr lang="en-US" altLang="zh-CN" dirty="0" smtClean="0">
                <a:ea typeface="Malgun Gothic" pitchFamily="34" charset="-127"/>
              </a:rPr>
              <a:t>(</a:t>
            </a:r>
            <a:r>
              <a:rPr lang="el-GR" altLang="zh-CN" dirty="0" smtClean="0">
                <a:ea typeface="Malgun Gothic" pitchFamily="34" charset="-127"/>
              </a:rPr>
              <a:t>Ψ</a:t>
            </a:r>
            <a:r>
              <a:rPr lang="en-US" altLang="zh-CN" dirty="0" smtClean="0">
                <a:ea typeface="Malgun Gothic" pitchFamily="34" charset="-127"/>
              </a:rPr>
              <a:t>, </a:t>
            </a:r>
            <a:r>
              <a:rPr lang="en-US" altLang="zh-CN" i="1" dirty="0" smtClean="0">
                <a:ea typeface="Malgun Gothic" pitchFamily="34" charset="-127"/>
              </a:rPr>
              <a:t>M</a:t>
            </a:r>
            <a:r>
              <a:rPr lang="en-US" altLang="zh-CN" dirty="0" smtClean="0">
                <a:ea typeface="Malgun Gothic" pitchFamily="34" charset="-127"/>
              </a:rPr>
              <a:t>, </a:t>
            </a:r>
            <a:r>
              <a:rPr lang="en-US" altLang="zh-CN" i="1" dirty="0" smtClean="0">
                <a:ea typeface="Malgun Gothic" pitchFamily="34" charset="-127"/>
              </a:rPr>
              <a:t>D</a:t>
            </a:r>
            <a:r>
              <a:rPr lang="en-US" altLang="zh-CN" dirty="0" smtClean="0">
                <a:ea typeface="Malgun Gothic" pitchFamily="34" charset="-127"/>
              </a:rPr>
              <a:t>)</a:t>
            </a:r>
          </a:p>
          <a:p>
            <a:pPr>
              <a:tabLst>
                <a:tab pos="4752975" algn="l"/>
              </a:tabLst>
            </a:pPr>
            <a:r>
              <a:rPr lang="en-US" altLang="zh-CN" dirty="0" smtClean="0">
                <a:ea typeface="Malgun Gothic" pitchFamily="34" charset="-127"/>
              </a:rPr>
              <a:t>Subsume  many  well-know functions</a:t>
            </a:r>
          </a:p>
          <a:p>
            <a:pPr lvl="1">
              <a:tabLst>
                <a:tab pos="4752975" algn="l"/>
              </a:tabLst>
            </a:pPr>
            <a:r>
              <a:rPr lang="en-US" altLang="zh-CN" dirty="0" smtClean="0">
                <a:ea typeface="Malgun Gothic" pitchFamily="34" charset="-127"/>
              </a:rPr>
              <a:t>Accuracy Rate:</a:t>
            </a:r>
          </a:p>
          <a:p>
            <a:pPr lvl="1">
              <a:tabLst>
                <a:tab pos="4752975" algn="l"/>
              </a:tabLst>
            </a:pPr>
            <a:endParaRPr lang="en-US" altLang="zh-CN" dirty="0" smtClean="0">
              <a:latin typeface="Malgun Gothic" pitchFamily="34" charset="-127"/>
              <a:ea typeface="Malgun Gothic" pitchFamily="34" charset="-127"/>
            </a:endParaRPr>
          </a:p>
          <a:p>
            <a:pPr>
              <a:buNone/>
            </a:pP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marL="998220" lvl="2" indent="-368300">
              <a:buNone/>
            </a:pPr>
            <a:endParaRPr lang="zh-CN" altLang="en-US" b="1" dirty="0" smtClean="0">
              <a:solidFill>
                <a:srgbClr val="FF0000"/>
              </a:solidFill>
            </a:endParaRPr>
          </a:p>
          <a:p>
            <a:pPr marL="998220" lvl="2" indent="-368300"/>
            <a:endParaRPr lang="zh-CN" altLang="en-US" dirty="0" smtClean="0"/>
          </a:p>
          <a:p>
            <a:pPr marL="358140" indent="-368300"/>
            <a:endParaRPr lang="en-US" altLang="zh-CN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Evaluate the quality of </a:t>
            </a:r>
            <a:r>
              <a:rPr lang="el-GR" altLang="zh-CN" sz="4800" dirty="0" smtClean="0">
                <a:latin typeface="+mn-lt"/>
                <a:ea typeface="Malgun Gothic" pitchFamily="34" charset="-127"/>
              </a:rPr>
              <a:t>Ψ</a:t>
            </a:r>
            <a:endParaRPr lang="zh-CN" altLang="en-US" dirty="0">
              <a:latin typeface="+mn-lt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9B30-28A2-4FCB-B9F9-15C7422D37DE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cxnSp>
        <p:nvCxnSpPr>
          <p:cNvPr id="14" name="直接连接符 13"/>
          <p:cNvCxnSpPr/>
          <p:nvPr/>
        </p:nvCxnSpPr>
        <p:spPr>
          <a:xfrm>
            <a:off x="2195736" y="3212976"/>
            <a:ext cx="288032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2771800" y="3717032"/>
            <a:ext cx="288032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2987824" y="4149080"/>
            <a:ext cx="288032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96259" name="Object 3"/>
          <p:cNvGraphicFramePr>
            <a:graphicFrameLocks noChangeAspect="1"/>
          </p:cNvGraphicFramePr>
          <p:nvPr/>
        </p:nvGraphicFramePr>
        <p:xfrm>
          <a:off x="1076325" y="5516563"/>
          <a:ext cx="3417888" cy="792162"/>
        </p:xfrm>
        <a:graphic>
          <a:graphicData uri="http://schemas.openxmlformats.org/presentationml/2006/ole">
            <p:oleObj spid="_x0000_s96259" name="Equation" r:id="rId4" imgW="1752480" imgH="406080" progId="Equation.DSMT4">
              <p:embed/>
            </p:oleObj>
          </a:graphicData>
        </a:graphic>
      </p:graphicFrame>
      <p:sp>
        <p:nvSpPr>
          <p:cNvPr id="20" name="矩形 19"/>
          <p:cNvSpPr/>
          <p:nvPr/>
        </p:nvSpPr>
        <p:spPr>
          <a:xfrm>
            <a:off x="5076056" y="4941168"/>
            <a:ext cx="19150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Ø"/>
            </a:pPr>
            <a:r>
              <a:rPr lang="en-US" altLang="zh-CN" sz="2400" dirty="0" smtClean="0">
                <a:ea typeface="Malgun Gothic" pitchFamily="34" charset="-127"/>
              </a:rPr>
              <a:t>F-Measure:</a:t>
            </a:r>
            <a:endParaRPr lang="zh-CN" altLang="en-US" sz="2400" dirty="0"/>
          </a:p>
        </p:txBody>
      </p:sp>
      <p:graphicFrame>
        <p:nvGraphicFramePr>
          <p:cNvPr id="96264" name="Object 8"/>
          <p:cNvGraphicFramePr>
            <a:graphicFrameLocks noChangeAspect="1"/>
          </p:cNvGraphicFramePr>
          <p:nvPr/>
        </p:nvGraphicFramePr>
        <p:xfrm>
          <a:off x="7020272" y="4653136"/>
          <a:ext cx="792088" cy="1118242"/>
        </p:xfrm>
        <a:graphic>
          <a:graphicData uri="http://schemas.openxmlformats.org/presentationml/2006/ole">
            <p:oleObj spid="_x0000_s96264" r:id="rId5" imgW="431640" imgH="609480" progId="Equation.DSMT4">
              <p:embed/>
            </p:oleObj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7884368" y="4941168"/>
            <a:ext cx="1073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,where</a:t>
            </a:r>
            <a:endParaRPr lang="zh-CN" altLang="en-US" sz="2400" dirty="0"/>
          </a:p>
        </p:txBody>
      </p:sp>
      <p:graphicFrame>
        <p:nvGraphicFramePr>
          <p:cNvPr id="96265" name="Object 9"/>
          <p:cNvGraphicFramePr>
            <a:graphicFrameLocks noChangeAspect="1"/>
          </p:cNvGraphicFramePr>
          <p:nvPr/>
        </p:nvGraphicFramePr>
        <p:xfrm>
          <a:off x="5004047" y="5805264"/>
          <a:ext cx="3962497" cy="648072"/>
        </p:xfrm>
        <a:graphic>
          <a:graphicData uri="http://schemas.openxmlformats.org/presentationml/2006/ole">
            <p:oleObj spid="_x0000_s96265" r:id="rId6" imgW="2717640" imgH="444240" progId="Equation.DSMT4">
              <p:embed/>
            </p:oleObj>
          </a:graphicData>
        </a:graphic>
      </p:graphicFrame>
      <p:sp>
        <p:nvSpPr>
          <p:cNvPr id="16" name="页脚占位符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19" name="灯片编号占位符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00174"/>
            <a:ext cx="8435280" cy="4262774"/>
          </a:xfrm>
        </p:spPr>
        <p:txBody>
          <a:bodyPr>
            <a:normAutofit/>
          </a:bodyPr>
          <a:lstStyle/>
          <a:p>
            <a:r>
              <a:rPr lang="en-US" altLang="zh-CN" sz="2800" dirty="0" err="1" smtClean="0">
                <a:solidFill>
                  <a:srgbClr val="FF0000"/>
                </a:solidFill>
              </a:rPr>
              <a:t>SiFi</a:t>
            </a:r>
            <a:r>
              <a:rPr lang="en-US" altLang="zh-CN" sz="2800" dirty="0" smtClean="0"/>
              <a:t> Problem</a:t>
            </a:r>
          </a:p>
          <a:p>
            <a:pPr lvl="1"/>
            <a:r>
              <a:rPr lang="en-US" altLang="zh-CN" sz="2800" dirty="0" smtClean="0"/>
              <a:t>Input</a:t>
            </a:r>
          </a:p>
          <a:p>
            <a:pPr lvl="2"/>
            <a:r>
              <a:rPr lang="el-GR" altLang="zh-CN" sz="2400" dirty="0" smtClean="0">
                <a:ea typeface="Malgun Gothic" pitchFamily="34" charset="-127"/>
              </a:rPr>
              <a:t>Φ</a:t>
            </a:r>
            <a:r>
              <a:rPr lang="en-US" altLang="zh-CN" sz="2400" dirty="0" smtClean="0">
                <a:ea typeface="Malgun Gothic" pitchFamily="34" charset="-127"/>
              </a:rPr>
              <a:t>:  A set of RRs</a:t>
            </a:r>
          </a:p>
          <a:p>
            <a:pPr lvl="2"/>
            <a:r>
              <a:rPr lang="en-US" altLang="zh-CN" sz="2400" i="1" dirty="0" smtClean="0">
                <a:ea typeface="Malgun Gothic" pitchFamily="34" charset="-127"/>
              </a:rPr>
              <a:t>M</a:t>
            </a:r>
            <a:r>
              <a:rPr lang="en-US" altLang="zh-CN" sz="2400" dirty="0" smtClean="0">
                <a:ea typeface="Malgun Gothic" pitchFamily="34" charset="-127"/>
              </a:rPr>
              <a:t> : A set of </a:t>
            </a:r>
            <a:r>
              <a:rPr lang="en-US" altLang="zh-CN" sz="2400" dirty="0" smtClean="0"/>
              <a:t>positive examples</a:t>
            </a:r>
          </a:p>
          <a:p>
            <a:pPr lvl="2"/>
            <a:r>
              <a:rPr lang="en-US" altLang="zh-CN" sz="2400" i="1" dirty="0" smtClean="0">
                <a:ea typeface="Malgun Gothic" pitchFamily="34" charset="-127"/>
              </a:rPr>
              <a:t>D</a:t>
            </a:r>
            <a:r>
              <a:rPr lang="en-US" altLang="zh-CN" sz="2400" dirty="0" smtClean="0">
                <a:ea typeface="Malgun Gothic" pitchFamily="34" charset="-127"/>
              </a:rPr>
              <a:t> :  A set of </a:t>
            </a:r>
            <a:r>
              <a:rPr lang="en-US" altLang="zh-CN" sz="2400" dirty="0" smtClean="0"/>
              <a:t>negative examples</a:t>
            </a:r>
          </a:p>
          <a:p>
            <a:pPr lvl="1"/>
            <a:r>
              <a:rPr lang="en-US" altLang="zh-CN" sz="2800" dirty="0" smtClean="0"/>
              <a:t>Output</a:t>
            </a:r>
          </a:p>
          <a:p>
            <a:pPr lvl="2"/>
            <a:r>
              <a:rPr lang="el-GR" altLang="zh-CN" sz="2400" dirty="0" smtClean="0">
                <a:ea typeface="Malgun Gothic" pitchFamily="34" charset="-127"/>
              </a:rPr>
              <a:t>Ψ</a:t>
            </a:r>
            <a:r>
              <a:rPr lang="en-US" altLang="zh-CN" sz="2400" dirty="0" smtClean="0">
                <a:ea typeface="Malgun Gothic" pitchFamily="34" charset="-127"/>
              </a:rPr>
              <a:t>:  An instance of </a:t>
            </a:r>
            <a:r>
              <a:rPr lang="el-GR" altLang="zh-CN" sz="2400" dirty="0" smtClean="0">
                <a:ea typeface="Malgun Gothic" pitchFamily="34" charset="-127"/>
              </a:rPr>
              <a:t>Φ</a:t>
            </a:r>
            <a:r>
              <a:rPr lang="en-US" altLang="zh-CN" sz="2400" dirty="0" smtClean="0">
                <a:ea typeface="Malgun Gothic" pitchFamily="34" charset="-127"/>
              </a:rPr>
              <a:t> to maximize </a:t>
            </a:r>
            <a:r>
              <a:rPr lang="en-US" altLang="zh-CN" sz="2400" b="1" i="1" dirty="0" smtClean="0">
                <a:latin typeface="Malgun Gothic" pitchFamily="34" charset="-127"/>
                <a:ea typeface="Malgun Gothic" pitchFamily="34" charset="-127"/>
              </a:rPr>
              <a:t>F</a:t>
            </a:r>
            <a:r>
              <a:rPr lang="en-US" altLang="zh-CN" sz="2400" b="1" dirty="0" smtClean="0">
                <a:latin typeface="Malgun Gothic" pitchFamily="34" charset="-127"/>
                <a:ea typeface="Malgun Gothic" pitchFamily="34" charset="-127"/>
              </a:rPr>
              <a:t> </a:t>
            </a:r>
            <a:r>
              <a:rPr lang="en-US" altLang="zh-CN" sz="2400" dirty="0" smtClean="0">
                <a:ea typeface="Malgun Gothic" pitchFamily="34" charset="-127"/>
              </a:rPr>
              <a:t>(</a:t>
            </a:r>
            <a:r>
              <a:rPr lang="el-GR" altLang="zh-CN" sz="2400" dirty="0" smtClean="0">
                <a:ea typeface="Malgun Gothic" pitchFamily="34" charset="-127"/>
              </a:rPr>
              <a:t>Ψ</a:t>
            </a:r>
            <a:r>
              <a:rPr lang="en-US" altLang="zh-CN" sz="2400" dirty="0" smtClean="0">
                <a:ea typeface="Malgun Gothic" pitchFamily="34" charset="-127"/>
              </a:rPr>
              <a:t>,</a:t>
            </a:r>
            <a:r>
              <a:rPr lang="en-US" altLang="zh-CN" sz="2400" i="1" dirty="0" smtClean="0">
                <a:ea typeface="Malgun Gothic" pitchFamily="34" charset="-127"/>
              </a:rPr>
              <a:t> M</a:t>
            </a:r>
            <a:r>
              <a:rPr lang="en-US" altLang="zh-CN" sz="2400" dirty="0" smtClean="0">
                <a:ea typeface="Malgun Gothic" pitchFamily="34" charset="-127"/>
              </a:rPr>
              <a:t>,</a:t>
            </a:r>
            <a:r>
              <a:rPr lang="en-US" altLang="zh-CN" sz="2400" i="1" dirty="0" smtClean="0">
                <a:ea typeface="Malgun Gothic" pitchFamily="34" charset="-127"/>
              </a:rPr>
              <a:t> D</a:t>
            </a:r>
            <a:r>
              <a:rPr lang="en-US" altLang="zh-CN" sz="2400" dirty="0" smtClean="0">
                <a:ea typeface="Malgun Gothic" pitchFamily="34" charset="-127"/>
              </a:rPr>
              <a:t>)</a:t>
            </a:r>
          </a:p>
          <a:p>
            <a:pPr lvl="1"/>
            <a:endParaRPr lang="en-US" altLang="zh-CN" dirty="0" smtClean="0"/>
          </a:p>
          <a:p>
            <a:pPr lvl="2"/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marL="998220" lvl="2" indent="-368300">
              <a:buNone/>
            </a:pPr>
            <a:endParaRPr lang="zh-CN" altLang="en-US" b="1" dirty="0" smtClean="0">
              <a:solidFill>
                <a:srgbClr val="FF0000"/>
              </a:solidFill>
            </a:endParaRPr>
          </a:p>
          <a:p>
            <a:pPr marL="998220" lvl="2" indent="-368300"/>
            <a:endParaRPr lang="zh-CN" altLang="en-US" dirty="0" smtClean="0"/>
          </a:p>
          <a:p>
            <a:pPr marL="358140" indent="-368300"/>
            <a:endParaRPr lang="en-US" altLang="zh-CN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rmAutofit/>
          </a:bodyPr>
          <a:lstStyle/>
          <a:p>
            <a:r>
              <a:rPr lang="en-US" altLang="zh-CN" dirty="0" err="1" smtClean="0"/>
              <a:t>SiFi</a:t>
            </a:r>
            <a:r>
              <a:rPr lang="en-US" altLang="zh-CN" dirty="0" smtClean="0"/>
              <a:t> Problem Formulation</a:t>
            </a:r>
            <a:endParaRPr lang="zh-CN" altLang="en-US" dirty="0">
              <a:latin typeface="+mn-lt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7DBB-DADB-4C82-8CAF-8066E2ABF9BF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6" name="圆角矩形标注 15"/>
          <p:cNvSpPr/>
          <p:nvPr/>
        </p:nvSpPr>
        <p:spPr>
          <a:xfrm>
            <a:off x="3851920" y="1340768"/>
            <a:ext cx="4248472" cy="1080120"/>
          </a:xfrm>
          <a:prstGeom prst="wedgeRoundRectCallout">
            <a:avLst>
              <a:gd name="adj1" fmla="val -75895"/>
              <a:gd name="adj2" fmla="val -8527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2000" i="1" dirty="0" smtClean="0">
                <a:solidFill>
                  <a:srgbClr val="FF0000"/>
                </a:solidFill>
              </a:rPr>
              <a:t>si</a:t>
            </a:r>
            <a:r>
              <a:rPr lang="en-US" altLang="zh-CN" sz="2000" dirty="0" smtClean="0"/>
              <a:t>milarity  </a:t>
            </a:r>
            <a:r>
              <a:rPr lang="en-US" altLang="zh-CN" sz="2000" i="1" dirty="0" smtClean="0">
                <a:solidFill>
                  <a:srgbClr val="FF0000"/>
                </a:solidFill>
              </a:rPr>
              <a:t>f</a:t>
            </a:r>
            <a:r>
              <a:rPr lang="en-US" altLang="zh-CN" sz="2000" dirty="0" smtClean="0"/>
              <a:t>unction </a:t>
            </a:r>
            <a:r>
              <a:rPr lang="en-US" altLang="zh-CN" sz="2000" i="1" dirty="0" smtClean="0">
                <a:solidFill>
                  <a:srgbClr val="FF0000"/>
                </a:solidFill>
              </a:rPr>
              <a:t>i</a:t>
            </a:r>
            <a:r>
              <a:rPr lang="en-US" altLang="zh-CN" sz="2000" dirty="0" smtClean="0"/>
              <a:t>dentification in implicit  record-matching rules for effective entity matching</a:t>
            </a:r>
            <a:endParaRPr lang="en-US" altLang="zh-CN" sz="2000" dirty="0" smtClean="0">
              <a:solidFill>
                <a:schemeClr val="tx1"/>
              </a:solidFill>
            </a:endParaRPr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84784"/>
            <a:ext cx="7787208" cy="4389120"/>
          </a:xfrm>
        </p:spPr>
        <p:txBody>
          <a:bodyPr>
            <a:normAutofit/>
          </a:bodyPr>
          <a:lstStyle/>
          <a:p>
            <a:r>
              <a:rPr lang="en-US" altLang="zh-CN" dirty="0" err="1" smtClean="0">
                <a:solidFill>
                  <a:schemeClr val="bg1">
                    <a:lumMod val="65000"/>
                  </a:schemeClr>
                </a:solidFill>
              </a:rPr>
              <a:t>SiFi</a:t>
            </a:r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 Problem Formulation</a:t>
            </a:r>
          </a:p>
          <a:p>
            <a:r>
              <a:rPr lang="en-US" altLang="zh-CN" dirty="0" smtClean="0"/>
              <a:t>From Infinite Threshold to</a:t>
            </a:r>
            <a:r>
              <a:rPr lang="en-US" altLang="zh-CN" dirty="0" smtClean="0">
                <a:sym typeface="Wingdings" pitchFamily="2" charset="2"/>
              </a:rPr>
              <a:t> Finite Threshold</a:t>
            </a:r>
            <a:endParaRPr lang="en-US" altLang="zh-CN" dirty="0" smtClean="0"/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Eliminating Redundancy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Algorithms for </a:t>
            </a:r>
            <a:r>
              <a:rPr lang="en-US" altLang="zh-CN" dirty="0" err="1" smtClean="0">
                <a:solidFill>
                  <a:schemeClr val="bg1">
                    <a:lumMod val="65000"/>
                  </a:schemeClr>
                </a:solidFill>
              </a:rPr>
              <a:t>SiFi</a:t>
            </a:r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 Problem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Experiment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Conclusion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D4730-3024-40B9-8D7F-B5E3DB2C6FCA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93177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158" y="1897400"/>
            <a:ext cx="8686800" cy="3960492"/>
          </a:xfrm>
        </p:spPr>
        <p:txBody>
          <a:bodyPr>
            <a:normAutofit/>
          </a:bodyPr>
          <a:lstStyle/>
          <a:p>
            <a:r>
              <a:rPr lang="en-US" altLang="zh-CN" sz="3000" dirty="0" smtClean="0"/>
              <a:t>A range contains an infinite number of thresholds</a:t>
            </a:r>
          </a:p>
          <a:p>
            <a:pPr lvl="1"/>
            <a:r>
              <a:rPr lang="el-GR" altLang="zh-CN" sz="2800" i="1" dirty="0" smtClean="0"/>
              <a:t>λ</a:t>
            </a:r>
            <a:r>
              <a:rPr lang="en-US" altLang="zh-CN" sz="3200" i="1" baseline="30000" dirty="0" err="1" smtClean="0"/>
              <a:t>i</a:t>
            </a:r>
            <a:r>
              <a:rPr lang="en-US" altLang="zh-CN" sz="2800" dirty="0" smtClean="0"/>
              <a:t>: (</a:t>
            </a:r>
            <a:r>
              <a:rPr lang="en-US" altLang="zh-CN" sz="2800" i="1" dirty="0" smtClean="0"/>
              <a:t>a</a:t>
            </a:r>
            <a:r>
              <a:rPr lang="en-US" altLang="zh-CN" sz="2800" dirty="0" smtClean="0"/>
              <a:t>, </a:t>
            </a:r>
            <a:r>
              <a:rPr lang="en-US" altLang="zh-CN" sz="3200" dirty="0" smtClean="0">
                <a:latin typeface="华文隶书" pitchFamily="2" charset="-122"/>
                <a:ea typeface="华文隶书" pitchFamily="2" charset="-122"/>
              </a:rPr>
              <a:t>f</a:t>
            </a:r>
            <a:r>
              <a:rPr lang="en-US" altLang="zh-CN" sz="2800" baseline="-25000" dirty="0" smtClean="0">
                <a:latin typeface="华文隶书" pitchFamily="2" charset="-122"/>
                <a:ea typeface="华文隶书" pitchFamily="2" charset="-122"/>
              </a:rPr>
              <a:t> </a:t>
            </a:r>
            <a:r>
              <a:rPr lang="en-US" altLang="zh-CN" sz="2800" dirty="0" smtClean="0"/>
              <a:t>, [</a:t>
            </a:r>
            <a:r>
              <a:rPr lang="en-US" altLang="zh-CN" sz="3200" dirty="0" smtClean="0"/>
              <a:t>0,1</a:t>
            </a:r>
            <a:r>
              <a:rPr lang="en-US" altLang="zh-CN" sz="2800" dirty="0" smtClean="0"/>
              <a:t>])</a:t>
            </a:r>
          </a:p>
          <a:p>
            <a:r>
              <a:rPr lang="en-US" altLang="zh-CN" sz="3000" dirty="0" smtClean="0">
                <a:ea typeface="Malgun Gothic" pitchFamily="34" charset="-127"/>
              </a:rPr>
              <a:t>A finite number of thresholds</a:t>
            </a:r>
            <a:endParaRPr lang="en-US" altLang="zh-CN" sz="3000" dirty="0" smtClean="0"/>
          </a:p>
          <a:p>
            <a:pPr lvl="1"/>
            <a:r>
              <a:rPr lang="en-US" altLang="zh-CN" sz="3000" i="1" dirty="0" smtClean="0"/>
              <a:t> </a:t>
            </a:r>
            <a:r>
              <a:rPr lang="el-GR" altLang="zh-CN" sz="2800" i="1" dirty="0" smtClean="0"/>
              <a:t>θ</a:t>
            </a:r>
            <a:r>
              <a:rPr lang="en-US" altLang="zh-CN" sz="2800" i="1" baseline="-25000" dirty="0" smtClean="0"/>
              <a:t>  </a:t>
            </a:r>
            <a:r>
              <a:rPr lang="en-US" altLang="zh-CN" sz="2800" dirty="0" smtClean="0"/>
              <a:t>is the upper-bound of </a:t>
            </a:r>
            <a:r>
              <a:rPr lang="el-GR" altLang="zh-CN" sz="2800" dirty="0" smtClean="0"/>
              <a:t>Θ</a:t>
            </a:r>
            <a:endParaRPr lang="en-US" altLang="zh-CN" sz="2800" dirty="0" smtClean="0"/>
          </a:p>
          <a:p>
            <a:pPr lvl="1"/>
            <a:r>
              <a:rPr lang="en-US" altLang="zh-CN" sz="2800" i="1" dirty="0" smtClean="0"/>
              <a:t> </a:t>
            </a:r>
            <a:r>
              <a:rPr lang="el-GR" altLang="zh-CN" sz="2800" i="1" dirty="0" smtClean="0"/>
              <a:t>θ</a:t>
            </a:r>
            <a:r>
              <a:rPr lang="en-US" altLang="zh-CN" sz="2800" i="1" dirty="0" smtClean="0"/>
              <a:t> </a:t>
            </a:r>
            <a:r>
              <a:rPr lang="en-US" altLang="zh-CN" sz="2800" i="1" dirty="0" smtClean="0">
                <a:ea typeface="华文隶书" pitchFamily="2" charset="-122"/>
              </a:rPr>
              <a:t>= f</a:t>
            </a:r>
            <a:r>
              <a:rPr lang="en-US" altLang="zh-CN" sz="2800" dirty="0" smtClean="0">
                <a:ea typeface="华文隶书" pitchFamily="2" charset="-122"/>
              </a:rPr>
              <a:t>(</a:t>
            </a:r>
            <a:r>
              <a:rPr lang="en-US" altLang="zh-CN" sz="2800" i="1" dirty="0" smtClean="0">
                <a:ea typeface="华文隶书" pitchFamily="2" charset="-122"/>
              </a:rPr>
              <a:t>r</a:t>
            </a:r>
            <a:r>
              <a:rPr lang="en-US" altLang="zh-CN" sz="2800" dirty="0" smtClean="0">
                <a:ea typeface="华文隶书" pitchFamily="2" charset="-122"/>
              </a:rPr>
              <a:t>[a], </a:t>
            </a:r>
            <a:r>
              <a:rPr lang="en-US" altLang="zh-CN" sz="2800" i="1" dirty="0" smtClean="0">
                <a:ea typeface="华文隶书" pitchFamily="2" charset="-122"/>
              </a:rPr>
              <a:t>r’</a:t>
            </a:r>
            <a:r>
              <a:rPr lang="en-US" altLang="zh-CN" sz="2800" dirty="0" smtClean="0">
                <a:ea typeface="华文隶书" pitchFamily="2" charset="-122"/>
              </a:rPr>
              <a:t>[a]) where (</a:t>
            </a:r>
            <a:r>
              <a:rPr lang="en-US" altLang="zh-CN" sz="2800" i="1" dirty="0" smtClean="0">
                <a:ea typeface="华文隶书" pitchFamily="2" charset="-122"/>
              </a:rPr>
              <a:t>r</a:t>
            </a:r>
            <a:r>
              <a:rPr lang="en-US" altLang="zh-CN" sz="2800" dirty="0" smtClean="0">
                <a:ea typeface="华文隶书" pitchFamily="2" charset="-122"/>
              </a:rPr>
              <a:t>, </a:t>
            </a:r>
            <a:r>
              <a:rPr lang="en-US" altLang="zh-CN" sz="2800" i="1" dirty="0" smtClean="0">
                <a:ea typeface="华文隶书" pitchFamily="2" charset="-122"/>
              </a:rPr>
              <a:t>r’</a:t>
            </a:r>
            <a:r>
              <a:rPr lang="en-US" altLang="zh-CN" sz="2800" dirty="0" smtClean="0">
                <a:ea typeface="华文隶书" pitchFamily="2" charset="-122"/>
              </a:rPr>
              <a:t>)</a:t>
            </a:r>
            <a:r>
              <a:rPr lang="zh-CN" altLang="en-US" sz="2800" dirty="0" smtClean="0">
                <a:ea typeface="华文隶书" pitchFamily="2" charset="-122"/>
              </a:rPr>
              <a:t>∈ </a:t>
            </a:r>
            <a:r>
              <a:rPr lang="en-US" altLang="zh-CN" sz="2800" i="1" dirty="0" smtClean="0">
                <a:ea typeface="华文隶书" pitchFamily="2" charset="-122"/>
              </a:rPr>
              <a:t>M</a:t>
            </a:r>
          </a:p>
          <a:p>
            <a:r>
              <a:rPr lang="en-US" altLang="zh-CN" sz="3000" dirty="0" smtClean="0"/>
              <a:t>Only using this finite number of thresholds can also  maximize the objective function </a:t>
            </a:r>
            <a:r>
              <a:rPr lang="en-US" altLang="zh-CN" sz="3000" b="1" i="1" dirty="0" smtClean="0">
                <a:latin typeface="Malgun Gothic" pitchFamily="34" charset="-127"/>
                <a:ea typeface="Malgun Gothic" pitchFamily="34" charset="-127"/>
              </a:rPr>
              <a:t>F</a:t>
            </a:r>
            <a:r>
              <a:rPr lang="en-US" altLang="zh-CN" sz="3000" b="1" dirty="0" smtClean="0">
                <a:latin typeface="Malgun Gothic" pitchFamily="34" charset="-127"/>
                <a:ea typeface="Malgun Gothic" pitchFamily="34" charset="-127"/>
              </a:rPr>
              <a:t> </a:t>
            </a:r>
            <a:r>
              <a:rPr lang="en-US" altLang="zh-CN" sz="3000" dirty="0" smtClean="0">
                <a:ea typeface="Malgun Gothic" pitchFamily="34" charset="-127"/>
              </a:rPr>
              <a:t>(</a:t>
            </a:r>
            <a:r>
              <a:rPr lang="el-GR" altLang="zh-CN" sz="3000" dirty="0" smtClean="0">
                <a:ea typeface="Malgun Gothic" pitchFamily="34" charset="-127"/>
              </a:rPr>
              <a:t>Ψ</a:t>
            </a:r>
            <a:r>
              <a:rPr lang="en-US" altLang="zh-CN" sz="3000" dirty="0" smtClean="0">
                <a:ea typeface="Malgun Gothic" pitchFamily="34" charset="-127"/>
              </a:rPr>
              <a:t>,</a:t>
            </a:r>
            <a:r>
              <a:rPr lang="en-US" altLang="zh-CN" sz="3000" i="1" dirty="0" smtClean="0">
                <a:ea typeface="Malgun Gothic" pitchFamily="34" charset="-127"/>
              </a:rPr>
              <a:t> M</a:t>
            </a:r>
            <a:r>
              <a:rPr lang="en-US" altLang="zh-CN" sz="3000" dirty="0" smtClean="0">
                <a:ea typeface="Malgun Gothic" pitchFamily="34" charset="-127"/>
              </a:rPr>
              <a:t>,</a:t>
            </a:r>
            <a:r>
              <a:rPr lang="en-US" altLang="zh-CN" sz="3000" i="1" dirty="0" smtClean="0">
                <a:ea typeface="Malgun Gothic" pitchFamily="34" charset="-127"/>
              </a:rPr>
              <a:t> D</a:t>
            </a:r>
            <a:r>
              <a:rPr lang="en-US" altLang="zh-CN" sz="3000" dirty="0" smtClean="0">
                <a:ea typeface="Malgun Gothic" pitchFamily="34" charset="-127"/>
              </a:rPr>
              <a:t>)</a:t>
            </a:r>
            <a:endParaRPr lang="en-US" altLang="zh-CN" dirty="0" smtClean="0"/>
          </a:p>
          <a:p>
            <a:pPr lvl="2"/>
            <a:endParaRPr lang="en-US" altLang="zh-CN" dirty="0" smtClean="0"/>
          </a:p>
          <a:p>
            <a:pPr lvl="3"/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marL="998220" lvl="2" indent="-368300">
              <a:buNone/>
            </a:pPr>
            <a:endParaRPr lang="zh-CN" altLang="en-US" b="1" dirty="0" smtClean="0">
              <a:solidFill>
                <a:srgbClr val="FF0000"/>
              </a:solidFill>
            </a:endParaRPr>
          </a:p>
          <a:p>
            <a:pPr marL="998220" lvl="2" indent="-368300"/>
            <a:endParaRPr lang="zh-CN" altLang="en-US" dirty="0" smtClean="0"/>
          </a:p>
          <a:p>
            <a:pPr marL="358140" indent="-368300"/>
            <a:endParaRPr lang="en-US" altLang="zh-CN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5794" y="500050"/>
            <a:ext cx="8186734" cy="1143000"/>
          </a:xfrm>
        </p:spPr>
        <p:txBody>
          <a:bodyPr>
            <a:noAutofit/>
          </a:bodyPr>
          <a:lstStyle/>
          <a:p>
            <a:r>
              <a:rPr lang="en-US" altLang="zh-CN" dirty="0" smtClean="0"/>
              <a:t>From Infinite Threshold to Finite Threshold</a:t>
            </a:r>
            <a:endParaRPr lang="zh-CN" altLang="en-US" dirty="0">
              <a:latin typeface="+mn-lt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515C7-B216-49F3-87BC-BB130202909D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43" name="页脚占位符 4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44" name="灯片编号占位符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latin typeface="+mn-lt"/>
              </a:rPr>
              <a:t>Example</a:t>
            </a:r>
            <a:endParaRPr lang="zh-CN" altLang="en-US" dirty="0">
              <a:latin typeface="+mn-lt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98A6-C735-470E-888B-ABFD8864CD8A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6" name="内容占位符 2"/>
          <p:cNvSpPr txBox="1">
            <a:spLocks/>
          </p:cNvSpPr>
          <p:nvPr/>
        </p:nvSpPr>
        <p:spPr>
          <a:xfrm>
            <a:off x="-1714544" y="-571528"/>
            <a:ext cx="8435280" cy="524637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" pitchFamily="2" charset="2"/>
              <a:buChar char="Ø"/>
              <a:tabLst/>
              <a:defRPr/>
            </a:pPr>
            <a:endParaRPr kumimoji="0" lang="en-US" altLang="zh-CN" sz="2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" pitchFamily="2" charset="2"/>
              <a:buChar char="Ø"/>
              <a:tabLst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Wingdings 2"/>
              <a:buChar char=""/>
              <a:tabLst/>
              <a:defRPr/>
            </a:pPr>
            <a:endParaRPr kumimoji="0" lang="en-US" altLang="zh-CN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88720" marR="0" lvl="3" indent="-210312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65000"/>
              <a:buFont typeface="Wingdings 2"/>
              <a:buChar char=""/>
              <a:tabLst/>
              <a:defRPr/>
            </a:pPr>
            <a:endParaRPr kumimoji="0" lang="en-US" altLang="zh-C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altLang="zh-CN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" pitchFamily="2" charset="2"/>
              <a:buChar char="Ø"/>
              <a:tabLst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" pitchFamily="2" charset="2"/>
              <a:buChar char="Ø"/>
              <a:tabLst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98220" marR="0" lvl="2" indent="-3683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Wingdings 2"/>
              <a:buNone/>
              <a:tabLst/>
              <a:defRPr/>
            </a:pPr>
            <a:endParaRPr kumimoji="0" lang="zh-CN" altLang="en-US" sz="21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98220" marR="0" lvl="2" indent="-3683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Wingdings 2"/>
              <a:buChar char=""/>
              <a:tabLst/>
              <a:defRPr/>
            </a:pPr>
            <a:endParaRPr kumimoji="0" lang="zh-CN" altLang="en-US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140" marR="0" lvl="0" indent="-3683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altLang="zh-CN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pic>
        <p:nvPicPr>
          <p:cNvPr id="1986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1846652"/>
            <a:ext cx="2500329" cy="26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865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4967219"/>
            <a:ext cx="3429024" cy="319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1" name="表格 40"/>
          <p:cNvGraphicFramePr>
            <a:graphicFrameLocks noGrp="1"/>
          </p:cNvGraphicFramePr>
          <p:nvPr/>
        </p:nvGraphicFramePr>
        <p:xfrm>
          <a:off x="4819527" y="1428736"/>
          <a:ext cx="2520224" cy="234696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928694"/>
                <a:gridCol w="928694"/>
                <a:gridCol w="662836"/>
              </a:tblGrid>
              <a:tr h="29883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Record</a:t>
                      </a:r>
                      <a:r>
                        <a:rPr lang="en-US" altLang="zh-CN" sz="1400" baseline="0" dirty="0" smtClean="0"/>
                        <a:t> pairs</a:t>
                      </a:r>
                      <a:endParaRPr lang="zh-CN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i="1" dirty="0" err="1" smtClean="0"/>
                        <a:t>f</a:t>
                      </a:r>
                      <a:r>
                        <a:rPr lang="en-US" altLang="zh-CN" sz="1400" i="1" dirty="0" err="1" smtClean="0"/>
                        <a:t>e</a:t>
                      </a:r>
                      <a:endParaRPr lang="zh-CN" altLang="en-US" sz="1400" i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i="1" dirty="0" err="1" smtClean="0"/>
                        <a:t>f</a:t>
                      </a:r>
                      <a:r>
                        <a:rPr lang="en-US" altLang="zh-CN" sz="1400" i="1" dirty="0" err="1" smtClean="0"/>
                        <a:t>g</a:t>
                      </a:r>
                      <a:endParaRPr lang="zh-CN" altLang="en-US" sz="1400" i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</a:tr>
              <a:tr h="34957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RP</a:t>
                      </a:r>
                      <a:r>
                        <a:rPr lang="en-US" altLang="zh-CN" sz="1200" dirty="0" smtClean="0"/>
                        <a:t>1,6</a:t>
                      </a:r>
                      <a:endParaRPr lang="zh-CN" alt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 smtClean="0"/>
                        <a:t>0.8</a:t>
                      </a:r>
                      <a:endParaRPr lang="zh-CN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altLang="zh-CN" sz="1800" kern="1200" dirty="0" smtClean="0"/>
                        <a:t>0.5</a:t>
                      </a:r>
                      <a:endParaRPr kumimoji="0"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1052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RP</a:t>
                      </a:r>
                      <a:r>
                        <a:rPr lang="en-US" altLang="zh-CN" sz="1200" dirty="0" smtClean="0"/>
                        <a:t>1,7</a:t>
                      </a:r>
                      <a:endParaRPr lang="zh-CN" alt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 smtClean="0"/>
                        <a:t>0.9</a:t>
                      </a:r>
                      <a:endParaRPr lang="zh-CN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altLang="zh-CN" sz="1800" kern="1200" dirty="0" smtClean="0"/>
                        <a:t>0.7</a:t>
                      </a:r>
                      <a:endParaRPr kumimoji="0"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859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RP</a:t>
                      </a:r>
                      <a:r>
                        <a:rPr lang="en-US" altLang="zh-CN" sz="1200" dirty="0" smtClean="0"/>
                        <a:t>2,5</a:t>
                      </a:r>
                      <a:endParaRPr lang="zh-CN" alt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 smtClean="0"/>
                        <a:t>0.73</a:t>
                      </a:r>
                      <a:endParaRPr lang="zh-CN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altLang="zh-CN" sz="1800" kern="1200" dirty="0" smtClean="0"/>
                        <a:t>0.55</a:t>
                      </a:r>
                      <a:endParaRPr kumimoji="0"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RP</a:t>
                      </a:r>
                      <a:r>
                        <a:rPr lang="en-US" altLang="zh-CN" sz="1200" dirty="0" smtClean="0"/>
                        <a:t>3,4</a:t>
                      </a:r>
                      <a:endParaRPr lang="zh-CN" alt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 smtClean="0"/>
                        <a:t>0.1</a:t>
                      </a:r>
                      <a:endParaRPr lang="zh-CN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altLang="zh-CN" sz="1800" kern="1200" dirty="0" smtClean="0"/>
                        <a:t>0.09</a:t>
                      </a:r>
                      <a:endParaRPr kumimoji="0"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039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RP</a:t>
                      </a:r>
                      <a:r>
                        <a:rPr lang="en-US" altLang="zh-CN" sz="1200" dirty="0" smtClean="0"/>
                        <a:t>6,7</a:t>
                      </a:r>
                      <a:endParaRPr lang="zh-CN" alt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 smtClean="0"/>
                        <a:t>0.7</a:t>
                      </a:r>
                      <a:endParaRPr lang="zh-CN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altLang="zh-CN" sz="1800" kern="1200" dirty="0" smtClean="0"/>
                        <a:t>0.31</a:t>
                      </a:r>
                      <a:endParaRPr kumimoji="0"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5" name="矩形 44"/>
          <p:cNvSpPr/>
          <p:nvPr/>
        </p:nvSpPr>
        <p:spPr>
          <a:xfrm>
            <a:off x="4676651" y="785794"/>
            <a:ext cx="2964466" cy="461665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lvl="1"/>
            <a:r>
              <a:rPr lang="el-GR" altLang="zh-CN" sz="2000" i="1" dirty="0" smtClean="0"/>
              <a:t>λ</a:t>
            </a:r>
            <a:r>
              <a:rPr lang="en-US" altLang="zh-CN" sz="2800" i="1" baseline="30000" dirty="0" err="1" smtClean="0"/>
              <a:t>i</a:t>
            </a:r>
            <a:r>
              <a:rPr lang="en-US" altLang="zh-CN" sz="3600" i="1" baseline="30000" dirty="0" smtClean="0"/>
              <a:t> </a:t>
            </a:r>
            <a:r>
              <a:rPr lang="en-US" altLang="zh-CN" dirty="0" smtClean="0"/>
              <a:t>:</a:t>
            </a:r>
            <a:r>
              <a:rPr lang="en-US" altLang="zh-CN" sz="1600" dirty="0" smtClean="0"/>
              <a:t>  </a:t>
            </a:r>
            <a:r>
              <a:rPr lang="en-US" altLang="zh-CN" dirty="0" smtClean="0"/>
              <a:t>(</a:t>
            </a:r>
            <a:r>
              <a:rPr lang="en-US" altLang="zh-CN" i="1" dirty="0" smtClean="0"/>
              <a:t>name</a:t>
            </a:r>
            <a:r>
              <a:rPr lang="en-US" altLang="zh-CN" dirty="0" smtClean="0"/>
              <a:t>, { </a:t>
            </a:r>
            <a:r>
              <a:rPr lang="en-US" altLang="zh-CN" sz="2000" i="1" dirty="0" err="1" smtClean="0">
                <a:ea typeface="华文隶书" pitchFamily="2" charset="-122"/>
              </a:rPr>
              <a:t>f</a:t>
            </a:r>
            <a:r>
              <a:rPr lang="en-US" altLang="zh-CN" sz="2000" i="1" baseline="-25000" dirty="0" err="1" smtClean="0">
                <a:ea typeface="华文隶书" pitchFamily="2" charset="-122"/>
              </a:rPr>
              <a:t>e</a:t>
            </a:r>
            <a:r>
              <a:rPr lang="en-US" altLang="zh-CN" sz="2400" i="1" dirty="0" smtClean="0">
                <a:ea typeface="华文隶书" pitchFamily="2" charset="-122"/>
              </a:rPr>
              <a:t>,</a:t>
            </a:r>
            <a:r>
              <a:rPr lang="en-US" altLang="zh-CN" sz="1600" i="1" dirty="0" smtClean="0">
                <a:ea typeface="华文隶书" pitchFamily="2" charset="-122"/>
              </a:rPr>
              <a:t> </a:t>
            </a:r>
            <a:r>
              <a:rPr lang="en-US" altLang="zh-CN" sz="2000" i="1" dirty="0" err="1" smtClean="0">
                <a:ea typeface="华文隶书" pitchFamily="2" charset="-122"/>
              </a:rPr>
              <a:t>f</a:t>
            </a:r>
            <a:r>
              <a:rPr lang="en-US" altLang="zh-CN" sz="2000" i="1" baseline="-25000" dirty="0" err="1" smtClean="0">
                <a:ea typeface="华文隶书" pitchFamily="2" charset="-122"/>
              </a:rPr>
              <a:t>g</a:t>
            </a:r>
            <a:r>
              <a:rPr lang="en-US" altLang="zh-CN" sz="2000" i="1" baseline="-25000" dirty="0" smtClean="0">
                <a:ea typeface="华文隶书" pitchFamily="2" charset="-122"/>
              </a:rPr>
              <a:t> </a:t>
            </a:r>
            <a:r>
              <a:rPr lang="en-US" altLang="zh-CN" dirty="0" smtClean="0"/>
              <a:t>}, </a:t>
            </a:r>
            <a:r>
              <a:rPr lang="en-US" altLang="zh-CN" sz="1600" dirty="0" smtClean="0"/>
              <a:t>[</a:t>
            </a:r>
            <a:r>
              <a:rPr lang="en-US" altLang="zh-CN" sz="2400" dirty="0" smtClean="0"/>
              <a:t>0, 1 </a:t>
            </a:r>
            <a:r>
              <a:rPr lang="en-US" altLang="zh-CN" sz="1600" dirty="0" smtClean="0"/>
              <a:t>])</a:t>
            </a:r>
          </a:p>
        </p:txBody>
      </p:sp>
      <p:sp>
        <p:nvSpPr>
          <p:cNvPr id="48" name="矩形 47"/>
          <p:cNvSpPr/>
          <p:nvPr/>
        </p:nvSpPr>
        <p:spPr>
          <a:xfrm>
            <a:off x="142844" y="1428736"/>
            <a:ext cx="3857652" cy="47863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圆角矩形标注 48"/>
          <p:cNvSpPr/>
          <p:nvPr/>
        </p:nvSpPr>
        <p:spPr>
          <a:xfrm>
            <a:off x="6000760" y="2571744"/>
            <a:ext cx="3106118" cy="442674"/>
          </a:xfrm>
          <a:prstGeom prst="wedgeRoundRectCallout">
            <a:avLst>
              <a:gd name="adj1" fmla="val -37975"/>
              <a:gd name="adj2" fmla="val -130443"/>
              <a:gd name="adj3" fmla="val 16667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000" i="1" dirty="0" err="1" smtClean="0">
                <a:ea typeface="华文隶书" pitchFamily="2" charset="-122"/>
              </a:rPr>
              <a:t>f</a:t>
            </a:r>
            <a:r>
              <a:rPr lang="en-US" altLang="zh-CN" sz="2000" i="1" baseline="-25000" dirty="0" err="1" smtClean="0">
                <a:ea typeface="华文隶书" pitchFamily="2" charset="-122"/>
              </a:rPr>
              <a:t>e</a:t>
            </a:r>
            <a:r>
              <a:rPr lang="en-US" altLang="zh-CN" sz="1600" dirty="0" smtClean="0">
                <a:ea typeface="华文隶书" pitchFamily="2" charset="-122"/>
              </a:rPr>
              <a:t>(</a:t>
            </a:r>
            <a:r>
              <a:rPr lang="en-US" altLang="zh-CN" sz="1600" dirty="0" smtClean="0"/>
              <a:t>“Jeff</a:t>
            </a:r>
            <a:r>
              <a:rPr lang="en-US" altLang="zh-CN" sz="1600" dirty="0" smtClean="0">
                <a:solidFill>
                  <a:srgbClr val="FF0000"/>
                </a:solidFill>
              </a:rPr>
              <a:t>re</a:t>
            </a:r>
            <a:r>
              <a:rPr lang="en-US" altLang="zh-CN" sz="1600" dirty="0" smtClean="0"/>
              <a:t>y Yi” , “Jeff</a:t>
            </a:r>
            <a:r>
              <a:rPr lang="en-US" altLang="zh-CN" sz="1600" dirty="0" smtClean="0">
                <a:solidFill>
                  <a:srgbClr val="FF0000"/>
                </a:solidFill>
              </a:rPr>
              <a:t>er</a:t>
            </a:r>
            <a:r>
              <a:rPr lang="en-US" altLang="zh-CN" sz="1600" dirty="0" smtClean="0"/>
              <a:t>y Yi”) </a:t>
            </a:r>
            <a:r>
              <a:rPr lang="en-US" altLang="zh-CN" dirty="0" smtClean="0"/>
              <a:t>= 0.8</a:t>
            </a:r>
            <a:r>
              <a:rPr lang="en-US" altLang="zh-CN" sz="1400" dirty="0" smtClean="0"/>
              <a:t> </a:t>
            </a:r>
            <a:endParaRPr lang="zh-CN" altLang="en-US" sz="1600" dirty="0"/>
          </a:p>
        </p:txBody>
      </p:sp>
      <p:sp>
        <p:nvSpPr>
          <p:cNvPr id="51" name="右箭头 50"/>
          <p:cNvSpPr/>
          <p:nvPr/>
        </p:nvSpPr>
        <p:spPr>
          <a:xfrm rot="5400000">
            <a:off x="5687006" y="3829626"/>
            <a:ext cx="5715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右箭头 46"/>
          <p:cNvSpPr/>
          <p:nvPr/>
        </p:nvSpPr>
        <p:spPr>
          <a:xfrm>
            <a:off x="4000496" y="1928802"/>
            <a:ext cx="78581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9866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71934" y="4357694"/>
            <a:ext cx="490080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2" name="矩形 51"/>
          <p:cNvSpPr/>
          <p:nvPr/>
        </p:nvSpPr>
        <p:spPr>
          <a:xfrm>
            <a:off x="5929322" y="1928802"/>
            <a:ext cx="571504" cy="18573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矩形 52"/>
          <p:cNvSpPr/>
          <p:nvPr/>
        </p:nvSpPr>
        <p:spPr>
          <a:xfrm>
            <a:off x="5786446" y="4643446"/>
            <a:ext cx="428628" cy="12144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TextBox 53"/>
          <p:cNvSpPr txBox="1"/>
          <p:nvPr/>
        </p:nvSpPr>
        <p:spPr>
          <a:xfrm>
            <a:off x="214282" y="4643446"/>
            <a:ext cx="2017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i="1" u="sng" dirty="0" smtClean="0"/>
              <a:t>Positive examples: </a:t>
            </a:r>
            <a:endParaRPr lang="zh-CN" altLang="en-US" u="sng" dirty="0"/>
          </a:p>
        </p:txBody>
      </p:sp>
      <p:sp>
        <p:nvSpPr>
          <p:cNvPr id="55" name="矩形 54"/>
          <p:cNvSpPr/>
          <p:nvPr/>
        </p:nvSpPr>
        <p:spPr>
          <a:xfrm>
            <a:off x="7072330" y="857232"/>
            <a:ext cx="214314" cy="3571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矩形 55"/>
          <p:cNvSpPr/>
          <p:nvPr/>
        </p:nvSpPr>
        <p:spPr>
          <a:xfrm>
            <a:off x="5715008" y="4357694"/>
            <a:ext cx="42862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矩形 56"/>
          <p:cNvSpPr/>
          <p:nvPr/>
        </p:nvSpPr>
        <p:spPr>
          <a:xfrm>
            <a:off x="1500166" y="2214554"/>
            <a:ext cx="150019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矩形 57"/>
          <p:cNvSpPr/>
          <p:nvPr/>
        </p:nvSpPr>
        <p:spPr>
          <a:xfrm>
            <a:off x="1500166" y="3571876"/>
            <a:ext cx="150019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928662" y="1500174"/>
            <a:ext cx="2403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u="sng" dirty="0" smtClean="0"/>
              <a:t>A collection of records</a:t>
            </a:r>
            <a:endParaRPr lang="zh-CN" altLang="en-US" u="sng" dirty="0"/>
          </a:p>
        </p:txBody>
      </p:sp>
      <p:sp>
        <p:nvSpPr>
          <p:cNvPr id="26" name="矩形 25"/>
          <p:cNvSpPr/>
          <p:nvPr/>
        </p:nvSpPr>
        <p:spPr>
          <a:xfrm>
            <a:off x="4929190" y="1928802"/>
            <a:ext cx="714380" cy="18573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214282" y="5000612"/>
            <a:ext cx="3571900" cy="3572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圆角矩形标注 43"/>
          <p:cNvSpPr/>
          <p:nvPr/>
        </p:nvSpPr>
        <p:spPr>
          <a:xfrm>
            <a:off x="857224" y="5500702"/>
            <a:ext cx="2143140" cy="510778"/>
          </a:xfrm>
          <a:prstGeom prst="wedgeRoundRectCallout">
            <a:avLst>
              <a:gd name="adj1" fmla="val -4968"/>
              <a:gd name="adj2" fmla="val -87504"/>
              <a:gd name="adj3" fmla="val 16667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dirty="0" err="1" smtClean="0"/>
              <a:t>RP</a:t>
            </a:r>
            <a:r>
              <a:rPr lang="en-US" altLang="zh-CN" sz="1400" dirty="0" err="1" smtClean="0"/>
              <a:t>i,j</a:t>
            </a:r>
            <a:r>
              <a:rPr lang="en-US" altLang="zh-CN" dirty="0" smtClean="0"/>
              <a:t> denotes (</a:t>
            </a:r>
            <a:r>
              <a:rPr lang="en-US" altLang="zh-CN" sz="2400" i="1" dirty="0" err="1" smtClean="0"/>
              <a:t>r</a:t>
            </a:r>
            <a:r>
              <a:rPr lang="en-US" altLang="zh-CN" sz="1400" dirty="0" err="1" smtClean="0"/>
              <a:t>i</a:t>
            </a:r>
            <a:r>
              <a:rPr lang="en-US" altLang="zh-CN" dirty="0" smtClean="0"/>
              <a:t>, </a:t>
            </a:r>
            <a:r>
              <a:rPr lang="en-US" altLang="zh-CN" sz="2400" i="1" dirty="0" err="1" smtClean="0"/>
              <a:t>r</a:t>
            </a:r>
            <a:r>
              <a:rPr lang="en-US" altLang="zh-CN" sz="1400" dirty="0" err="1" smtClean="0"/>
              <a:t>j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sp>
        <p:nvSpPr>
          <p:cNvPr id="28" name="页脚占位符 2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  <p:sp>
        <p:nvSpPr>
          <p:cNvPr id="31" name="矩形 30"/>
          <p:cNvSpPr/>
          <p:nvPr/>
        </p:nvSpPr>
        <p:spPr>
          <a:xfrm>
            <a:off x="8172400" y="4365104"/>
            <a:ext cx="42862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6732240" y="1916832"/>
            <a:ext cx="571504" cy="185738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8244408" y="4653136"/>
            <a:ext cx="576064" cy="121444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9" grpId="1" animBg="1"/>
      <p:bldP spid="51" grpId="0" animBg="1"/>
      <p:bldP spid="47" grpId="0" animBg="1"/>
      <p:bldP spid="52" grpId="0" animBg="1"/>
      <p:bldP spid="53" grpId="0" animBg="1"/>
      <p:bldP spid="55" grpId="0" animBg="1"/>
      <p:bldP spid="55" grpId="1" animBg="1"/>
      <p:bldP spid="56" grpId="1" animBg="1"/>
      <p:bldP spid="57" grpId="0" animBg="1"/>
      <p:bldP spid="57" grpId="1" animBg="1"/>
      <p:bldP spid="58" grpId="0" animBg="1"/>
      <p:bldP spid="58" grpId="1" animBg="1"/>
      <p:bldP spid="26" grpId="0" animBg="1"/>
      <p:bldP spid="26" grpId="1" animBg="1"/>
      <p:bldP spid="27" grpId="0" animBg="1"/>
      <p:bldP spid="27" grpId="1" animBg="1"/>
      <p:bldP spid="31" grpId="0" animBg="1"/>
      <p:bldP spid="32" grpId="0" animBg="1"/>
      <p:bldP spid="3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84784"/>
            <a:ext cx="7787208" cy="4389120"/>
          </a:xfrm>
        </p:spPr>
        <p:txBody>
          <a:bodyPr>
            <a:normAutofit/>
          </a:bodyPr>
          <a:lstStyle/>
          <a:p>
            <a:r>
              <a:rPr lang="en-US" altLang="zh-CN" dirty="0" err="1" smtClean="0">
                <a:solidFill>
                  <a:schemeClr val="bg1">
                    <a:lumMod val="65000"/>
                  </a:schemeClr>
                </a:solidFill>
              </a:rPr>
              <a:t>SiFi</a:t>
            </a:r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 Problem Formulation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From Infinite Threshold to</a:t>
            </a:r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 Finite Threshold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zh-CN" dirty="0" smtClean="0"/>
              <a:t>Eliminating Redundancy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Algorithms for </a:t>
            </a:r>
            <a:r>
              <a:rPr lang="en-US" altLang="zh-CN" dirty="0" err="1" smtClean="0">
                <a:solidFill>
                  <a:schemeClr val="bg1">
                    <a:lumMod val="65000"/>
                  </a:schemeClr>
                </a:solidFill>
              </a:rPr>
              <a:t>SiFi</a:t>
            </a:r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 Problem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Experiment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Conclusion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F4D3-3C04-4775-98E8-9937C882082E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93177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Two Types of Redundancy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B4833-1A37-4E03-9792-0F88766B5149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3" cstate="print"/>
          <a:srcRect l="49440"/>
          <a:stretch>
            <a:fillRect/>
          </a:stretch>
        </p:blipFill>
        <p:spPr bwMode="auto">
          <a:xfrm>
            <a:off x="5500694" y="4000504"/>
            <a:ext cx="3357586" cy="2129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3" cstate="print"/>
          <a:srcRect r="50560"/>
          <a:stretch>
            <a:fillRect/>
          </a:stretch>
        </p:blipFill>
        <p:spPr bwMode="auto">
          <a:xfrm>
            <a:off x="-32" y="4000504"/>
            <a:ext cx="3304009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" name="TextBox 28"/>
          <p:cNvSpPr txBox="1"/>
          <p:nvPr/>
        </p:nvSpPr>
        <p:spPr>
          <a:xfrm>
            <a:off x="357158" y="4214818"/>
            <a:ext cx="2504468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dirty="0" smtClean="0"/>
              <a:t>Threshold Redundancy</a:t>
            </a:r>
            <a:endParaRPr lang="zh-CN" alt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000760" y="4214818"/>
            <a:ext cx="2504468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dirty="0" smtClean="0"/>
              <a:t>Threshold Redundancy</a:t>
            </a:r>
            <a:endParaRPr lang="zh-CN" altLang="en-US" dirty="0"/>
          </a:p>
        </p:txBody>
      </p:sp>
      <p:sp>
        <p:nvSpPr>
          <p:cNvPr id="31" name="左右箭头 30"/>
          <p:cNvSpPr/>
          <p:nvPr/>
        </p:nvSpPr>
        <p:spPr>
          <a:xfrm>
            <a:off x="2786050" y="4997247"/>
            <a:ext cx="3214710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357554" y="4925809"/>
            <a:ext cx="2089033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altLang="zh-CN" dirty="0" smtClean="0"/>
              <a:t>Similarity-function</a:t>
            </a:r>
          </a:p>
          <a:p>
            <a:pPr algn="ctr"/>
            <a:r>
              <a:rPr lang="en-US" altLang="zh-CN" dirty="0" smtClean="0"/>
              <a:t> Redundancy</a:t>
            </a:r>
            <a:endParaRPr lang="zh-CN" altLang="en-US" dirty="0"/>
          </a:p>
        </p:txBody>
      </p:sp>
      <p:pic>
        <p:nvPicPr>
          <p:cNvPr id="33" name="Picture 4"/>
          <p:cNvPicPr>
            <a:picLocks noChangeAspect="1" noChangeArrowheads="1"/>
          </p:cNvPicPr>
          <p:nvPr/>
        </p:nvPicPr>
        <p:blipFill>
          <a:blip r:embed="rId3" cstate="print"/>
          <a:srcRect l="49440"/>
          <a:stretch>
            <a:fillRect/>
          </a:stretch>
        </p:blipFill>
        <p:spPr bwMode="auto">
          <a:xfrm>
            <a:off x="4370136" y="1428736"/>
            <a:ext cx="281575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3" cstate="print"/>
          <a:srcRect r="50560"/>
          <a:stretch>
            <a:fillRect/>
          </a:stretch>
        </p:blipFill>
        <p:spPr bwMode="auto">
          <a:xfrm>
            <a:off x="1643042" y="1428736"/>
            <a:ext cx="2753341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" name="TextBox 34"/>
          <p:cNvSpPr txBox="1"/>
          <p:nvPr/>
        </p:nvSpPr>
        <p:spPr>
          <a:xfrm>
            <a:off x="1285852" y="6072206"/>
            <a:ext cx="627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i="1" dirty="0" err="1" smtClean="0"/>
              <a:t>G</a:t>
            </a:r>
            <a:r>
              <a:rPr lang="en-US" altLang="zh-CN" sz="2000" i="1" dirty="0" err="1" smtClean="0"/>
              <a:t>f</a:t>
            </a:r>
            <a:r>
              <a:rPr lang="en-US" altLang="zh-CN" sz="2800" i="1" baseline="-25000" dirty="0" err="1" smtClean="0"/>
              <a:t>e</a:t>
            </a:r>
            <a:endParaRPr lang="zh-CN" altLang="en-US" i="1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6929454" y="6072206"/>
            <a:ext cx="627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i="1" dirty="0" err="1" smtClean="0"/>
              <a:t>G</a:t>
            </a:r>
            <a:r>
              <a:rPr lang="en-US" altLang="zh-CN" sz="2000" i="1" dirty="0" err="1" smtClean="0"/>
              <a:t>f</a:t>
            </a:r>
            <a:r>
              <a:rPr lang="en-US" altLang="zh-CN" sz="2800" i="1" baseline="-25000" dirty="0" err="1" smtClean="0"/>
              <a:t>g</a:t>
            </a:r>
            <a:endParaRPr lang="zh-CN" altLang="en-US" i="1" baseline="-25000" dirty="0"/>
          </a:p>
        </p:txBody>
      </p:sp>
      <p:sp>
        <p:nvSpPr>
          <p:cNvPr id="40" name="右箭头 39"/>
          <p:cNvSpPr/>
          <p:nvPr/>
        </p:nvSpPr>
        <p:spPr>
          <a:xfrm rot="8859536">
            <a:off x="2892010" y="3370911"/>
            <a:ext cx="1525829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右箭头 41"/>
          <p:cNvSpPr/>
          <p:nvPr/>
        </p:nvSpPr>
        <p:spPr>
          <a:xfrm rot="12740464" flipH="1">
            <a:off x="4440409" y="3359647"/>
            <a:ext cx="1525829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TextBox 42"/>
          <p:cNvSpPr txBox="1"/>
          <p:nvPr/>
        </p:nvSpPr>
        <p:spPr>
          <a:xfrm>
            <a:off x="3929058" y="3415729"/>
            <a:ext cx="1082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smtClean="0"/>
              <a:t>Grouping </a:t>
            </a:r>
          </a:p>
          <a:p>
            <a:r>
              <a:rPr lang="en-US" altLang="zh-CN" sz="1600" dirty="0" smtClean="0"/>
              <a:t>based on </a:t>
            </a:r>
            <a:r>
              <a:rPr lang="en-US" altLang="zh-CN" sz="1600" i="1" dirty="0" smtClean="0"/>
              <a:t>f</a:t>
            </a:r>
            <a:endParaRPr lang="zh-CN" altLang="en-US" sz="1600" i="1" dirty="0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21" name="灯片编号占位符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5" grpId="0"/>
      <p:bldP spid="37" grpId="0"/>
      <p:bldP spid="40" grpId="0" animBg="1"/>
      <p:bldP spid="42" grpId="0" animBg="1"/>
      <p:bldP spid="4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页脚占位符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err="1" smtClean="0"/>
              <a:t>SiFi</a:t>
            </a:r>
            <a:r>
              <a:rPr lang="en-US" altLang="zh-CN" dirty="0" smtClean="0"/>
              <a:t> @ VLDB2011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Threshold Redundancy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370A-4965-4FDD-AC38-3503291971A2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86800" cy="4824536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Definition</a:t>
            </a:r>
          </a:p>
          <a:p>
            <a:pPr lvl="1">
              <a:buNone/>
            </a:pPr>
            <a:r>
              <a:rPr lang="en-US" altLang="zh-CN" sz="2800" dirty="0" smtClean="0"/>
              <a:t>  An instance  </a:t>
            </a:r>
            <a:r>
              <a:rPr lang="el-GR" altLang="zh-CN" sz="2800" i="1" dirty="0" smtClean="0"/>
              <a:t>λ</a:t>
            </a:r>
            <a:r>
              <a:rPr lang="en-US" altLang="zh-CN" sz="3200" i="1" baseline="40000" dirty="0" err="1" smtClean="0"/>
              <a:t>e</a:t>
            </a:r>
            <a:r>
              <a:rPr lang="en-US" altLang="zh-CN" sz="3200" i="1" baseline="-16000" dirty="0" err="1" smtClean="0"/>
              <a:t>i</a:t>
            </a:r>
            <a:r>
              <a:rPr lang="en-US" altLang="zh-CN" sz="2800" i="1" dirty="0" smtClean="0"/>
              <a:t>  : </a:t>
            </a:r>
            <a:r>
              <a:rPr lang="en-US" altLang="zh-CN" sz="2800" dirty="0" smtClean="0"/>
              <a:t>(</a:t>
            </a:r>
            <a:r>
              <a:rPr lang="en-US" altLang="zh-CN" sz="2800" i="1" dirty="0" smtClean="0"/>
              <a:t>a, f, </a:t>
            </a:r>
            <a:r>
              <a:rPr lang="el-GR" altLang="zh-CN" sz="2800" i="1" dirty="0" smtClean="0"/>
              <a:t>θ</a:t>
            </a:r>
            <a:r>
              <a:rPr lang="en-US" altLang="zh-CN" sz="3200" i="1" baseline="-25000" dirty="0" err="1" smtClean="0"/>
              <a:t>i</a:t>
            </a:r>
            <a:r>
              <a:rPr lang="en-US" altLang="zh-CN" sz="2800" i="1" dirty="0" smtClean="0"/>
              <a:t> </a:t>
            </a:r>
            <a:r>
              <a:rPr lang="en-US" altLang="zh-CN" sz="2800" dirty="0" smtClean="0"/>
              <a:t>) is threshold redundant </a:t>
            </a:r>
          </a:p>
          <a:p>
            <a:pPr lvl="1">
              <a:buNone/>
            </a:pPr>
            <a:r>
              <a:rPr lang="en-US" altLang="zh-CN" sz="2800" dirty="0" smtClean="0"/>
              <a:t>    if </a:t>
            </a:r>
            <a:r>
              <a:rPr lang="zh-CN" altLang="en-US" sz="2800" dirty="0" smtClean="0"/>
              <a:t>∃ </a:t>
            </a:r>
            <a:r>
              <a:rPr lang="el-GR" altLang="zh-CN" sz="2800" i="1" dirty="0" smtClean="0"/>
              <a:t>λ</a:t>
            </a:r>
            <a:r>
              <a:rPr lang="en-US" altLang="zh-CN" sz="2800" i="1" baseline="40000" dirty="0" err="1" smtClean="0"/>
              <a:t>e</a:t>
            </a:r>
            <a:r>
              <a:rPr lang="en-US" altLang="zh-CN" sz="2800" i="1" baseline="-16000" dirty="0" err="1" smtClean="0"/>
              <a:t>j</a:t>
            </a:r>
            <a:r>
              <a:rPr lang="en-US" altLang="zh-CN" sz="2800" i="1" dirty="0" smtClean="0"/>
              <a:t> : </a:t>
            </a:r>
            <a:r>
              <a:rPr lang="en-US" altLang="zh-CN" sz="2800" dirty="0" smtClean="0"/>
              <a:t>(</a:t>
            </a:r>
            <a:r>
              <a:rPr lang="en-US" altLang="zh-CN" sz="2800" i="1" dirty="0" smtClean="0"/>
              <a:t>a, f, </a:t>
            </a:r>
            <a:r>
              <a:rPr lang="el-GR" altLang="zh-CN" sz="2800" i="1" dirty="0" smtClean="0"/>
              <a:t>θ</a:t>
            </a:r>
            <a:r>
              <a:rPr lang="en-US" altLang="zh-CN" sz="3200" i="1" baseline="-25000" dirty="0" smtClean="0"/>
              <a:t>j</a:t>
            </a:r>
            <a:r>
              <a:rPr lang="en-US" altLang="zh-CN" sz="2800" i="1" dirty="0" smtClean="0"/>
              <a:t> </a:t>
            </a:r>
            <a:r>
              <a:rPr lang="en-US" altLang="zh-CN" sz="2800" dirty="0" smtClean="0"/>
              <a:t>)</a:t>
            </a:r>
            <a:r>
              <a:rPr lang="zh-CN" altLang="en-US" sz="2800" dirty="0" smtClean="0"/>
              <a:t>∈</a:t>
            </a:r>
            <a:r>
              <a:rPr lang="en-US" altLang="zh-CN" sz="2800" i="1" dirty="0" smtClean="0"/>
              <a:t> </a:t>
            </a:r>
            <a:r>
              <a:rPr lang="en-US" altLang="zh-CN" sz="2800" i="1" dirty="0" err="1" smtClean="0"/>
              <a:t>G</a:t>
            </a:r>
            <a:r>
              <a:rPr lang="en-US" altLang="zh-CN" sz="1800" i="1" dirty="0" err="1" smtClean="0"/>
              <a:t>f</a:t>
            </a:r>
            <a:r>
              <a:rPr lang="en-US" altLang="zh-CN" sz="2000" i="1" dirty="0" smtClean="0"/>
              <a:t>  </a:t>
            </a:r>
            <a:r>
              <a:rPr lang="en-US" altLang="zh-CN" sz="2800" dirty="0" smtClean="0"/>
              <a:t>(</a:t>
            </a:r>
            <a:r>
              <a:rPr lang="el-GR" altLang="zh-CN" sz="2800" i="1" dirty="0" smtClean="0"/>
              <a:t>θ</a:t>
            </a:r>
            <a:r>
              <a:rPr lang="en-US" altLang="zh-CN" sz="2800" i="1" baseline="-25000" dirty="0" err="1" smtClean="0"/>
              <a:t>i</a:t>
            </a:r>
            <a:r>
              <a:rPr lang="en-US" altLang="zh-CN" sz="2800" dirty="0" smtClean="0"/>
              <a:t> &gt; </a:t>
            </a:r>
            <a:r>
              <a:rPr lang="el-GR" altLang="zh-CN" sz="2800" i="1" dirty="0" smtClean="0"/>
              <a:t>θ</a:t>
            </a:r>
            <a:r>
              <a:rPr lang="en-US" altLang="zh-CN" sz="2800" i="1" baseline="-25000" dirty="0" smtClean="0"/>
              <a:t>j </a:t>
            </a:r>
            <a:r>
              <a:rPr lang="en-US" altLang="zh-CN" sz="2800" dirty="0" smtClean="0"/>
              <a:t>) </a:t>
            </a:r>
            <a:r>
              <a:rPr lang="en-US" altLang="zh-CN" sz="2800" dirty="0" err="1" smtClean="0"/>
              <a:t>s.t</a:t>
            </a:r>
            <a:r>
              <a:rPr lang="en-US" altLang="zh-CN" sz="2800" dirty="0" smtClean="0"/>
              <a:t>. there is </a:t>
            </a:r>
            <a:r>
              <a:rPr lang="en-US" altLang="zh-CN" sz="2800" b="1" dirty="0" smtClean="0"/>
              <a:t>no negative  example  </a:t>
            </a:r>
            <a:r>
              <a:rPr lang="en-US" altLang="zh-CN" sz="2800" dirty="0" smtClean="0"/>
              <a:t>in</a:t>
            </a:r>
          </a:p>
          <a:p>
            <a:pPr lvl="1">
              <a:buNone/>
            </a:pPr>
            <a:endParaRPr lang="en-US" altLang="zh-CN" sz="2800" dirty="0" smtClean="0"/>
          </a:p>
          <a:p>
            <a:pPr lvl="1">
              <a:buNone/>
            </a:pPr>
            <a:endParaRPr lang="en-US" altLang="zh-CN" sz="2800" dirty="0" smtClean="0"/>
          </a:p>
          <a:p>
            <a:pPr lvl="1">
              <a:buNone/>
            </a:pPr>
            <a:r>
              <a:rPr lang="en-US" altLang="zh-CN" sz="2800" dirty="0" smtClean="0"/>
              <a:t> </a:t>
            </a:r>
          </a:p>
          <a:p>
            <a:pPr>
              <a:buNone/>
            </a:pPr>
            <a:endParaRPr lang="en-US" altLang="zh-CN" sz="1800" dirty="0" smtClean="0"/>
          </a:p>
          <a:p>
            <a:pPr lvl="1"/>
            <a:endParaRPr lang="en-US" altLang="zh-CN" sz="1600" dirty="0" smtClean="0"/>
          </a:p>
          <a:p>
            <a:pPr lvl="4"/>
            <a:endParaRPr lang="en-US" altLang="zh-CN" i="1" dirty="0" smtClean="0"/>
          </a:p>
          <a:p>
            <a:pPr lvl="4"/>
            <a:endParaRPr lang="en-US" altLang="zh-CN" dirty="0" smtClean="0"/>
          </a:p>
          <a:p>
            <a:pPr lvl="5"/>
            <a:endParaRPr lang="en-US" altLang="zh-CN" dirty="0" smtClean="0"/>
          </a:p>
          <a:p>
            <a:pPr lvl="6"/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marL="998220" lvl="2" indent="-368300">
              <a:buNone/>
            </a:pPr>
            <a:endParaRPr lang="zh-CN" altLang="en-US" b="1" dirty="0" smtClean="0">
              <a:solidFill>
                <a:srgbClr val="FF0000"/>
              </a:solidFill>
            </a:endParaRPr>
          </a:p>
          <a:p>
            <a:pPr marL="998220" lvl="2" indent="-368300"/>
            <a:endParaRPr lang="zh-CN" altLang="en-US" dirty="0" smtClean="0"/>
          </a:p>
          <a:p>
            <a:pPr marL="358140" indent="-368300"/>
            <a:endParaRPr lang="en-US" altLang="zh-CN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graphicFrame>
        <p:nvGraphicFramePr>
          <p:cNvPr id="178179" name="Object 3"/>
          <p:cNvGraphicFramePr>
            <a:graphicFrameLocks noChangeAspect="1"/>
          </p:cNvGraphicFramePr>
          <p:nvPr/>
        </p:nvGraphicFramePr>
        <p:xfrm>
          <a:off x="3203848" y="3717032"/>
          <a:ext cx="2520280" cy="900101"/>
        </p:xfrm>
        <a:graphic>
          <a:graphicData uri="http://schemas.openxmlformats.org/presentationml/2006/ole">
            <p:oleObj spid="_x0000_s270338" name="Equation" r:id="rId4" imgW="711000" imgH="253800" progId="Equation.DSMT4">
              <p:embed/>
            </p:oleObj>
          </a:graphicData>
        </a:graphic>
      </p:graphicFrame>
      <p:sp>
        <p:nvSpPr>
          <p:cNvPr id="17" name="灯片编号占位符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  <p:sp>
        <p:nvSpPr>
          <p:cNvPr id="21" name="圆角矩形标注 20"/>
          <p:cNvSpPr/>
          <p:nvPr/>
        </p:nvSpPr>
        <p:spPr>
          <a:xfrm>
            <a:off x="971600" y="4581128"/>
            <a:ext cx="2160240" cy="864096"/>
          </a:xfrm>
          <a:prstGeom prst="wedgeRoundRectCallout">
            <a:avLst>
              <a:gd name="adj1" fmla="val 56542"/>
              <a:gd name="adj2" fmla="val -92321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2400" dirty="0" smtClean="0"/>
              <a:t>Record pairs that satisfy </a:t>
            </a:r>
            <a:r>
              <a:rPr lang="el-GR" altLang="zh-CN" sz="2400" i="1" dirty="0" smtClean="0"/>
              <a:t>λ</a:t>
            </a:r>
            <a:r>
              <a:rPr lang="en-US" altLang="zh-CN" sz="2400" i="1" baseline="40000" dirty="0" err="1" smtClean="0"/>
              <a:t>e</a:t>
            </a:r>
            <a:r>
              <a:rPr lang="en-US" altLang="zh-CN" sz="2400" i="1" baseline="-16000" dirty="0" err="1" smtClean="0"/>
              <a:t>j</a:t>
            </a:r>
            <a:r>
              <a:rPr lang="en-US" altLang="zh-CN" sz="2400" i="1" dirty="0" smtClean="0"/>
              <a:t> </a:t>
            </a:r>
            <a:endParaRPr lang="zh-CN" altLang="en-US" sz="2400" dirty="0"/>
          </a:p>
        </p:txBody>
      </p:sp>
      <p:sp>
        <p:nvSpPr>
          <p:cNvPr id="22" name="圆角矩形标注 21"/>
          <p:cNvSpPr/>
          <p:nvPr/>
        </p:nvSpPr>
        <p:spPr>
          <a:xfrm>
            <a:off x="5580112" y="4581128"/>
            <a:ext cx="2160240" cy="864096"/>
          </a:xfrm>
          <a:prstGeom prst="wedgeRoundRectCallout">
            <a:avLst>
              <a:gd name="adj1" fmla="val -47820"/>
              <a:gd name="adj2" fmla="val -83198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2400" dirty="0" smtClean="0"/>
              <a:t>Record pairs that satisfy </a:t>
            </a:r>
            <a:r>
              <a:rPr lang="el-GR" altLang="zh-CN" sz="2400" i="1" dirty="0" smtClean="0"/>
              <a:t>λ</a:t>
            </a:r>
            <a:r>
              <a:rPr lang="en-US" altLang="zh-CN" sz="2400" i="1" baseline="40000" dirty="0" err="1" smtClean="0"/>
              <a:t>e</a:t>
            </a:r>
            <a:r>
              <a:rPr lang="en-US" altLang="zh-CN" sz="2400" i="1" baseline="-16000" dirty="0" err="1" smtClean="0"/>
              <a:t>i</a:t>
            </a:r>
            <a:r>
              <a:rPr lang="en-US" altLang="zh-CN" sz="2400" i="1" dirty="0" smtClean="0"/>
              <a:t> </a:t>
            </a:r>
            <a:endParaRPr lang="zh-CN" alt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251520" y="5661248"/>
            <a:ext cx="8892480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400" dirty="0" smtClean="0"/>
              <a:t>Intuitively, if </a:t>
            </a:r>
            <a:r>
              <a:rPr lang="el-GR" altLang="zh-CN" sz="2400" dirty="0" smtClean="0"/>
              <a:t>λ</a:t>
            </a:r>
            <a:r>
              <a:rPr lang="en-US" altLang="zh-CN" sz="2400" baseline="40000" dirty="0" err="1" smtClean="0"/>
              <a:t>e</a:t>
            </a:r>
            <a:r>
              <a:rPr lang="en-US" altLang="zh-CN" sz="2400" baseline="-16000" dirty="0" err="1" smtClean="0"/>
              <a:t>j</a:t>
            </a:r>
            <a:r>
              <a:rPr lang="en-US" altLang="zh-CN" sz="2400" baseline="-16000" dirty="0" smtClean="0"/>
              <a:t> </a:t>
            </a:r>
            <a:r>
              <a:rPr lang="en-US" altLang="zh-CN" sz="2400" dirty="0" smtClean="0"/>
              <a:t>can return more  positive examples than </a:t>
            </a:r>
            <a:r>
              <a:rPr lang="el-GR" altLang="zh-CN" sz="2400" i="1" dirty="0" smtClean="0"/>
              <a:t>λ</a:t>
            </a:r>
            <a:r>
              <a:rPr lang="en-US" altLang="zh-CN" sz="2400" i="1" baseline="40000" dirty="0" err="1" smtClean="0"/>
              <a:t>e</a:t>
            </a:r>
            <a:r>
              <a:rPr lang="en-US" altLang="zh-CN" sz="2400" i="1" baseline="-16000" dirty="0" err="1" smtClean="0"/>
              <a:t>i</a:t>
            </a:r>
            <a:r>
              <a:rPr lang="en-US" altLang="zh-CN" sz="2400" i="1" dirty="0" smtClean="0"/>
              <a:t>  </a:t>
            </a:r>
            <a:r>
              <a:rPr lang="en-US" altLang="zh-CN" sz="2400" dirty="0" smtClean="0"/>
              <a:t>and the same negative examples as </a:t>
            </a:r>
            <a:r>
              <a:rPr lang="el-GR" altLang="zh-CN" sz="2400" i="1" dirty="0" smtClean="0"/>
              <a:t>λ</a:t>
            </a:r>
            <a:r>
              <a:rPr lang="en-US" altLang="zh-CN" sz="2400" i="1" baseline="40000" dirty="0" err="1" smtClean="0"/>
              <a:t>e</a:t>
            </a:r>
            <a:r>
              <a:rPr lang="en-US" altLang="zh-CN" sz="2400" i="1" baseline="-16000" dirty="0" err="1" smtClean="0"/>
              <a:t>i</a:t>
            </a:r>
            <a:r>
              <a:rPr lang="en-US" altLang="zh-CN" sz="2400" i="1" dirty="0" smtClean="0"/>
              <a:t> </a:t>
            </a:r>
            <a:r>
              <a:rPr lang="en-US" altLang="zh-CN" sz="2400" dirty="0" smtClean="0"/>
              <a:t>, then </a:t>
            </a:r>
            <a:r>
              <a:rPr lang="el-GR" altLang="zh-CN" sz="2400" dirty="0" smtClean="0"/>
              <a:t>λ</a:t>
            </a:r>
            <a:r>
              <a:rPr lang="en-US" altLang="zh-CN" sz="2400" baseline="40000" dirty="0" err="1" smtClean="0"/>
              <a:t>e</a:t>
            </a:r>
            <a:r>
              <a:rPr lang="en-US" altLang="zh-CN" sz="2400" baseline="-16000" dirty="0" err="1" smtClean="0"/>
              <a:t>i</a:t>
            </a:r>
            <a:r>
              <a:rPr lang="en-US" altLang="zh-CN" sz="2400" baseline="-16000" dirty="0" smtClean="0"/>
              <a:t> </a:t>
            </a:r>
            <a:r>
              <a:rPr lang="en-US" altLang="zh-CN" sz="2400" dirty="0" smtClean="0"/>
              <a:t>is redundant </a:t>
            </a:r>
            <a:r>
              <a:rPr lang="en-US" altLang="zh-CN" sz="2400" dirty="0" err="1" smtClean="0"/>
              <a:t>w.r.t</a:t>
            </a:r>
            <a:r>
              <a:rPr lang="en-US" altLang="zh-CN" sz="2400" dirty="0" smtClean="0"/>
              <a:t> </a:t>
            </a:r>
            <a:r>
              <a:rPr lang="el-GR" altLang="zh-CN" sz="2400" dirty="0" smtClean="0"/>
              <a:t>λ</a:t>
            </a:r>
            <a:r>
              <a:rPr lang="en-US" altLang="zh-CN" sz="2400" baseline="40000" dirty="0" err="1" smtClean="0"/>
              <a:t>e</a:t>
            </a:r>
            <a:r>
              <a:rPr lang="en-US" altLang="zh-CN" sz="2400" baseline="-16000" dirty="0" err="1" smtClean="0"/>
              <a:t>j</a:t>
            </a:r>
            <a:r>
              <a:rPr lang="en-US" altLang="zh-CN" sz="2400" baseline="-16000" dirty="0" smtClean="0"/>
              <a:t> 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Entity Matching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B4726-069D-4ED0-9A13-FD8D2D979617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23" name="内容占位符 2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389120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Find records referring to the same entity</a:t>
            </a:r>
            <a:endParaRPr lang="zh-CN" altLang="en-US" sz="2800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 cstate="print"/>
          <a:srcRect r="14372"/>
          <a:stretch>
            <a:fillRect/>
          </a:stretch>
        </p:blipFill>
        <p:spPr bwMode="auto">
          <a:xfrm>
            <a:off x="99701" y="2500306"/>
            <a:ext cx="8972893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矩形 24"/>
          <p:cNvSpPr/>
          <p:nvPr/>
        </p:nvSpPr>
        <p:spPr>
          <a:xfrm>
            <a:off x="142844" y="4143380"/>
            <a:ext cx="8929750" cy="285752"/>
          </a:xfrm>
          <a:prstGeom prst="rect">
            <a:avLst/>
          </a:prstGeom>
          <a:solidFill>
            <a:schemeClr val="tx2">
              <a:alpha val="33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142844" y="2786058"/>
            <a:ext cx="8929750" cy="285752"/>
          </a:xfrm>
          <a:prstGeom prst="rect">
            <a:avLst/>
          </a:prstGeom>
          <a:solidFill>
            <a:srgbClr val="FF0000">
              <a:alpha val="33000"/>
            </a:srgbClr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2428860" y="4786322"/>
            <a:ext cx="3714776" cy="1642348"/>
          </a:xfrm>
          <a:prstGeom prst="irregularSeal1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</a:rPr>
              <a:t>Matching</a:t>
            </a:r>
            <a:endParaRPr lang="zh-CN" alt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</a:endParaRPr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页脚占位符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err="1" smtClean="0"/>
              <a:t>SiFi</a:t>
            </a:r>
            <a:r>
              <a:rPr lang="en-US" altLang="zh-CN" dirty="0" smtClean="0"/>
              <a:t> @ VLDB2011</a:t>
            </a:r>
            <a:endParaRPr lang="zh-CN" altLang="en-US" dirty="0"/>
          </a:p>
        </p:txBody>
      </p:sp>
      <p:sp>
        <p:nvSpPr>
          <p:cNvPr id="19" name="矩形 18"/>
          <p:cNvSpPr/>
          <p:nvPr/>
        </p:nvSpPr>
        <p:spPr>
          <a:xfrm>
            <a:off x="3926966" y="3650724"/>
            <a:ext cx="4464496" cy="18573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Naive Solution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370A-4965-4FDD-AC38-3503291971A2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" name="内容占位符 2"/>
          <p:cNvSpPr>
            <a:spLocks noGrp="1"/>
          </p:cNvSpPr>
          <p:nvPr>
            <p:ph idx="1"/>
          </p:nvPr>
        </p:nvSpPr>
        <p:spPr>
          <a:xfrm>
            <a:off x="457200" y="1254458"/>
            <a:ext cx="8686800" cy="5246376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Time complexity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sz="2800" dirty="0" smtClean="0"/>
              <a:t>Example</a:t>
            </a:r>
          </a:p>
          <a:p>
            <a:endParaRPr lang="en-US" altLang="zh-CN" sz="1400" dirty="0" smtClean="0"/>
          </a:p>
          <a:p>
            <a:pPr lvl="1"/>
            <a:endParaRPr lang="en-US" altLang="zh-CN" sz="1600" dirty="0" smtClean="0"/>
          </a:p>
          <a:p>
            <a:pPr lvl="4"/>
            <a:endParaRPr lang="en-US" altLang="zh-CN" i="1" dirty="0" smtClean="0"/>
          </a:p>
          <a:p>
            <a:pPr lvl="4"/>
            <a:endParaRPr lang="en-US" altLang="zh-CN" dirty="0" smtClean="0"/>
          </a:p>
          <a:p>
            <a:pPr lvl="5"/>
            <a:endParaRPr lang="en-US" altLang="zh-CN" dirty="0" smtClean="0"/>
          </a:p>
          <a:p>
            <a:pPr lvl="6"/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marL="998220" lvl="2" indent="-368300">
              <a:buNone/>
            </a:pPr>
            <a:endParaRPr lang="zh-CN" altLang="en-US" b="1" dirty="0" smtClean="0">
              <a:solidFill>
                <a:srgbClr val="FF0000"/>
              </a:solidFill>
            </a:endParaRPr>
          </a:p>
          <a:p>
            <a:pPr marL="998220" lvl="2" indent="-368300"/>
            <a:endParaRPr lang="zh-CN" altLang="en-US" dirty="0" smtClean="0"/>
          </a:p>
          <a:p>
            <a:pPr marL="358140" indent="-368300"/>
            <a:endParaRPr lang="en-US" altLang="zh-CN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graphicFrame>
        <p:nvGraphicFramePr>
          <p:cNvPr id="178182" name="Object 6"/>
          <p:cNvGraphicFramePr>
            <a:graphicFrameLocks noChangeAspect="1"/>
          </p:cNvGraphicFramePr>
          <p:nvPr/>
        </p:nvGraphicFramePr>
        <p:xfrm>
          <a:off x="2267744" y="1844824"/>
          <a:ext cx="2597150" cy="571500"/>
        </p:xfrm>
        <a:graphic>
          <a:graphicData uri="http://schemas.openxmlformats.org/presentationml/2006/ole">
            <p:oleObj spid="_x0000_s289795" name="Equation" r:id="rId4" imgW="1269720" imgH="279360" progId="Equation.DSMT4">
              <p:embed/>
            </p:oleObj>
          </a:graphicData>
        </a:graphic>
      </p:graphicFrame>
      <p:sp>
        <p:nvSpPr>
          <p:cNvPr id="17" name="灯片编号占位符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5" cstate="print"/>
          <a:srcRect r="50560"/>
          <a:stretch>
            <a:fillRect/>
          </a:stretch>
        </p:blipFill>
        <p:spPr bwMode="auto">
          <a:xfrm>
            <a:off x="251520" y="3501008"/>
            <a:ext cx="3304009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矩形 12"/>
          <p:cNvSpPr/>
          <p:nvPr/>
        </p:nvSpPr>
        <p:spPr>
          <a:xfrm>
            <a:off x="394396" y="3858198"/>
            <a:ext cx="3143272" cy="357190"/>
          </a:xfrm>
          <a:prstGeom prst="rect">
            <a:avLst/>
          </a:prstGeom>
          <a:noFill/>
          <a:ln w="57150">
            <a:solidFill>
              <a:srgbClr val="0070C0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4" name="Object 27"/>
          <p:cNvGraphicFramePr>
            <a:graphicFrameLocks noChangeAspect="1"/>
          </p:cNvGraphicFramePr>
          <p:nvPr/>
        </p:nvGraphicFramePr>
        <p:xfrm>
          <a:off x="4131307" y="4131980"/>
          <a:ext cx="4195763" cy="1352550"/>
        </p:xfrm>
        <a:graphic>
          <a:graphicData uri="http://schemas.openxmlformats.org/presentationml/2006/ole">
            <p:oleObj spid="_x0000_s289796" name="Equation" r:id="rId6" imgW="1574640" imgH="507960" progId="Equation.DSMT4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070982" y="3650724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No negative example in:  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内容占位符 2"/>
          <p:cNvSpPr>
            <a:spLocks noGrp="1"/>
          </p:cNvSpPr>
          <p:nvPr>
            <p:ph idx="1"/>
          </p:nvPr>
        </p:nvSpPr>
        <p:spPr>
          <a:xfrm>
            <a:off x="457200" y="1254458"/>
            <a:ext cx="8401080" cy="538925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Time complexity</a:t>
            </a:r>
          </a:p>
          <a:p>
            <a:endParaRPr lang="en-US" altLang="zh-CN" sz="3200" dirty="0" smtClean="0"/>
          </a:p>
          <a:p>
            <a:r>
              <a:rPr lang="en-US" altLang="zh-CN" sz="2800" dirty="0" smtClean="0"/>
              <a:t>Example</a:t>
            </a:r>
          </a:p>
          <a:p>
            <a:endParaRPr lang="en-US" altLang="zh-CN" sz="2800" dirty="0" smtClean="0"/>
          </a:p>
          <a:p>
            <a:endParaRPr lang="en-US" altLang="zh-CN" sz="2800" dirty="0" smtClean="0"/>
          </a:p>
          <a:p>
            <a:endParaRPr lang="en-US" altLang="zh-CN" sz="2800" dirty="0" smtClean="0"/>
          </a:p>
          <a:p>
            <a:pPr>
              <a:buNone/>
            </a:pPr>
            <a:endParaRPr lang="en-US" altLang="zh-CN" sz="2800" dirty="0" smtClean="0"/>
          </a:p>
          <a:p>
            <a:pPr>
              <a:buNone/>
            </a:pPr>
            <a:endParaRPr lang="en-US" altLang="zh-CN" sz="2800" dirty="0" smtClean="0"/>
          </a:p>
          <a:p>
            <a:pPr>
              <a:buNone/>
            </a:pPr>
            <a:endParaRPr lang="en-US" altLang="zh-CN" sz="2400" dirty="0" smtClean="0"/>
          </a:p>
          <a:p>
            <a:pPr lvl="2"/>
            <a:endParaRPr lang="en-US" altLang="zh-CN" sz="1100" dirty="0" smtClean="0"/>
          </a:p>
          <a:p>
            <a:pPr lvl="2"/>
            <a:endParaRPr lang="en-US" altLang="zh-CN" sz="1100" dirty="0" smtClean="0"/>
          </a:p>
          <a:p>
            <a:pPr>
              <a:buNone/>
            </a:pPr>
            <a:endParaRPr lang="en-US" altLang="zh-CN" sz="1200" dirty="0" smtClean="0"/>
          </a:p>
          <a:p>
            <a:pPr>
              <a:buNone/>
            </a:pPr>
            <a:endParaRPr lang="en-US" altLang="zh-CN" dirty="0" smtClean="0"/>
          </a:p>
          <a:p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3"/>
            <a:endParaRPr lang="en-US" altLang="zh-CN" i="1" dirty="0" smtClean="0"/>
          </a:p>
          <a:p>
            <a:pPr lvl="3"/>
            <a:endParaRPr lang="en-US" altLang="zh-CN" dirty="0" smtClean="0"/>
          </a:p>
          <a:p>
            <a:pPr lvl="1">
              <a:buNone/>
            </a:pPr>
            <a:endParaRPr lang="en-US" altLang="zh-CN" dirty="0" smtClean="0"/>
          </a:p>
          <a:p>
            <a:pPr marL="998220" lvl="2" indent="-368300">
              <a:buNone/>
            </a:pPr>
            <a:endParaRPr lang="zh-CN" altLang="en-US" b="1" dirty="0" smtClean="0">
              <a:solidFill>
                <a:srgbClr val="FF0000"/>
              </a:solidFill>
            </a:endParaRPr>
          </a:p>
          <a:p>
            <a:pPr marL="998220" lvl="2" indent="-368300"/>
            <a:endParaRPr lang="zh-CN" altLang="en-US" dirty="0" smtClean="0"/>
          </a:p>
          <a:p>
            <a:pPr marL="358140" indent="-368300"/>
            <a:endParaRPr lang="en-US" altLang="zh-CN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85720" y="0"/>
            <a:ext cx="8686800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Our Solution 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61B2-E1DC-4802-B772-E4373E33A210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21" name="灯片编号占位符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 cstate="print"/>
          <a:srcRect r="50560"/>
          <a:stretch>
            <a:fillRect/>
          </a:stretch>
        </p:blipFill>
        <p:spPr bwMode="auto">
          <a:xfrm>
            <a:off x="683568" y="3086060"/>
            <a:ext cx="3304009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10971" name="Object 27"/>
          <p:cNvGraphicFramePr>
            <a:graphicFrameLocks noChangeAspect="1"/>
          </p:cNvGraphicFramePr>
          <p:nvPr/>
        </p:nvGraphicFramePr>
        <p:xfrm>
          <a:off x="5190432" y="3878718"/>
          <a:ext cx="2547481" cy="864096"/>
        </p:xfrm>
        <a:graphic>
          <a:graphicData uri="http://schemas.openxmlformats.org/presentationml/2006/ole">
            <p:oleObj spid="_x0000_s210971" name="Equation" r:id="rId5" imgW="711000" imgH="241200" progId="Equation.DSMT4">
              <p:embed/>
            </p:oleObj>
          </a:graphicData>
        </a:graphic>
      </p:graphicFrame>
      <p:sp>
        <p:nvSpPr>
          <p:cNvPr id="24" name="矩形 23"/>
          <p:cNvSpPr/>
          <p:nvPr/>
        </p:nvSpPr>
        <p:spPr>
          <a:xfrm>
            <a:off x="826444" y="3443250"/>
            <a:ext cx="3143272" cy="357190"/>
          </a:xfrm>
          <a:prstGeom prst="rect">
            <a:avLst/>
          </a:prstGeom>
          <a:noFill/>
          <a:ln w="57150">
            <a:solidFill>
              <a:srgbClr val="0070C0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4326336" y="3230646"/>
            <a:ext cx="43894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/>
              <a:t>No negative example in:  </a:t>
            </a:r>
            <a:endParaRPr lang="zh-CN" altLang="en-US" sz="2800" b="1" dirty="0"/>
          </a:p>
        </p:txBody>
      </p:sp>
      <p:sp>
        <p:nvSpPr>
          <p:cNvPr id="31" name="矩形 30"/>
          <p:cNvSpPr/>
          <p:nvPr/>
        </p:nvSpPr>
        <p:spPr>
          <a:xfrm>
            <a:off x="4326336" y="3182696"/>
            <a:ext cx="4357718" cy="192015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cxnSp>
        <p:nvCxnSpPr>
          <p:cNvPr id="18" name="直接箭头连接符 17"/>
          <p:cNvCxnSpPr/>
          <p:nvPr/>
        </p:nvCxnSpPr>
        <p:spPr>
          <a:xfrm>
            <a:off x="3822280" y="3950156"/>
            <a:ext cx="1512168" cy="432048"/>
          </a:xfrm>
          <a:prstGeom prst="straightConnector1">
            <a:avLst/>
          </a:prstGeom>
          <a:ln w="57150">
            <a:solidFill>
              <a:schemeClr val="tx1">
                <a:alpha val="58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0972" name="Object 28"/>
          <p:cNvGraphicFramePr>
            <a:graphicFrameLocks noChangeAspect="1"/>
          </p:cNvGraphicFramePr>
          <p:nvPr/>
        </p:nvGraphicFramePr>
        <p:xfrm>
          <a:off x="2267744" y="1772816"/>
          <a:ext cx="3299766" cy="648072"/>
        </p:xfrm>
        <a:graphic>
          <a:graphicData uri="http://schemas.openxmlformats.org/presentationml/2006/ole">
            <p:oleObj spid="_x0000_s210972" name="Equation" r:id="rId6" imgW="1422360" imgH="279360" progId="Equation.DSMT4">
              <p:embed/>
            </p:oleObj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187624" y="5661248"/>
            <a:ext cx="6768752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400" dirty="0" smtClean="0"/>
              <a:t>An instance with a smaller threshold can return more record pairs than that with a larger one.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/>
      <p:bldP spid="31" grpId="0" animBg="1"/>
      <p:bldP spid="2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Similarity-function Redundancy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F467F-188D-4F9D-A88C-EF455184D866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" name="内容占位符 2"/>
          <p:cNvSpPr>
            <a:spLocks noGrp="1"/>
          </p:cNvSpPr>
          <p:nvPr>
            <p:ph idx="1"/>
          </p:nvPr>
        </p:nvSpPr>
        <p:spPr>
          <a:xfrm>
            <a:off x="457200" y="1254458"/>
            <a:ext cx="8472518" cy="5246376"/>
          </a:xfrm>
        </p:spPr>
        <p:txBody>
          <a:bodyPr>
            <a:normAutofit/>
          </a:bodyPr>
          <a:lstStyle/>
          <a:p>
            <a:r>
              <a:rPr lang="en-US" altLang="zh-CN" sz="2800" dirty="0" smtClean="0">
                <a:ea typeface="Arial Unicode MS" pitchFamily="34" charset="-122"/>
                <a:cs typeface="Arial Unicode MS" pitchFamily="34" charset="-122"/>
              </a:rPr>
              <a:t>Definition</a:t>
            </a:r>
            <a:endParaRPr lang="en-US" altLang="zh-CN" sz="2800" i="1" dirty="0" smtClean="0">
              <a:solidFill>
                <a:srgbClr val="FF0000"/>
              </a:solidFill>
            </a:endParaRPr>
          </a:p>
          <a:p>
            <a:pPr lvl="1"/>
            <a:r>
              <a:rPr lang="en-US" altLang="zh-CN" dirty="0" smtClean="0">
                <a:ea typeface="Arial Unicode MS" pitchFamily="34" charset="-122"/>
                <a:cs typeface="Arial Unicode MS" pitchFamily="34" charset="-122"/>
              </a:rPr>
              <a:t>An instance </a:t>
            </a:r>
            <a:r>
              <a:rPr lang="el-GR" altLang="zh-CN" i="1" dirty="0" smtClean="0"/>
              <a:t>λ</a:t>
            </a:r>
            <a:r>
              <a:rPr lang="en-US" altLang="zh-CN" sz="3200" i="1" baseline="40000" dirty="0" err="1" smtClean="0"/>
              <a:t>e</a:t>
            </a:r>
            <a:r>
              <a:rPr lang="en-US" altLang="zh-CN" i="1" baseline="-16000" dirty="0" err="1" smtClean="0"/>
              <a:t>i</a:t>
            </a:r>
            <a:r>
              <a:rPr lang="en-US" altLang="zh-CN" i="1" dirty="0" smtClean="0"/>
              <a:t>  : </a:t>
            </a:r>
            <a:r>
              <a:rPr lang="en-US" altLang="zh-CN" dirty="0" smtClean="0"/>
              <a:t>(</a:t>
            </a:r>
            <a:r>
              <a:rPr lang="en-US" altLang="zh-CN" i="1" dirty="0" smtClean="0"/>
              <a:t>a, </a:t>
            </a:r>
            <a:r>
              <a:rPr lang="en-US" altLang="zh-CN" i="1" dirty="0" err="1" smtClean="0"/>
              <a:t>f</a:t>
            </a:r>
            <a:r>
              <a:rPr lang="en-US" altLang="zh-CN" i="1" baseline="-25000" dirty="0" err="1" smtClean="0"/>
              <a:t>i</a:t>
            </a:r>
            <a:r>
              <a:rPr lang="en-US" altLang="zh-CN" i="1" dirty="0" smtClean="0"/>
              <a:t>, </a:t>
            </a:r>
            <a:r>
              <a:rPr lang="el-GR" altLang="zh-CN" i="1" dirty="0" smtClean="0"/>
              <a:t>θ</a:t>
            </a:r>
            <a:r>
              <a:rPr lang="en-US" altLang="zh-CN" i="1" baseline="-25000" dirty="0" err="1" smtClean="0"/>
              <a:t>i</a:t>
            </a:r>
            <a:r>
              <a:rPr lang="en-US" altLang="zh-CN" i="1" dirty="0" smtClean="0"/>
              <a:t> </a:t>
            </a:r>
            <a:r>
              <a:rPr lang="en-US" altLang="zh-CN" dirty="0" smtClean="0"/>
              <a:t>) </a:t>
            </a:r>
            <a:r>
              <a:rPr lang="zh-CN" altLang="en-US" dirty="0" smtClean="0"/>
              <a:t>∈</a:t>
            </a:r>
            <a:r>
              <a:rPr lang="en-US" altLang="zh-CN" i="1" dirty="0" smtClean="0"/>
              <a:t> </a:t>
            </a:r>
            <a:r>
              <a:rPr lang="en-US" altLang="zh-CN" i="1" dirty="0" err="1" smtClean="0">
                <a:solidFill>
                  <a:srgbClr val="FF0000"/>
                </a:solidFill>
              </a:rPr>
              <a:t>G</a:t>
            </a:r>
            <a:r>
              <a:rPr lang="en-US" altLang="zh-CN" sz="1800" i="1" dirty="0" err="1" smtClean="0">
                <a:solidFill>
                  <a:srgbClr val="FF0000"/>
                </a:solidFill>
              </a:rPr>
              <a:t>f</a:t>
            </a:r>
            <a:r>
              <a:rPr lang="en-US" altLang="zh-CN" i="1" baseline="-25000" dirty="0" err="1" smtClean="0">
                <a:solidFill>
                  <a:srgbClr val="FF0000"/>
                </a:solidFill>
              </a:rPr>
              <a:t>i</a:t>
            </a:r>
            <a:r>
              <a:rPr lang="en-US" altLang="zh-CN" sz="1800" i="1" dirty="0" smtClean="0">
                <a:solidFill>
                  <a:srgbClr val="FF0000"/>
                </a:solidFill>
              </a:rPr>
              <a:t>  </a:t>
            </a:r>
            <a:r>
              <a:rPr lang="en-US" altLang="zh-CN" sz="2200" dirty="0" smtClean="0">
                <a:ea typeface="Arial Unicode MS" pitchFamily="34" charset="-122"/>
                <a:cs typeface="Arial Unicode MS" pitchFamily="34" charset="-122"/>
              </a:rPr>
              <a:t>is similarity-function redundant </a:t>
            </a:r>
            <a:r>
              <a:rPr lang="en-US" altLang="zh-CN" sz="2200" dirty="0" smtClean="0"/>
              <a:t>if </a:t>
            </a:r>
            <a:r>
              <a:rPr lang="zh-CN" altLang="en-US" sz="2200" dirty="0" smtClean="0"/>
              <a:t>∃ </a:t>
            </a:r>
            <a:r>
              <a:rPr lang="el-GR" altLang="zh-CN" sz="2200" i="1" dirty="0" smtClean="0"/>
              <a:t>λ</a:t>
            </a:r>
            <a:r>
              <a:rPr lang="en-US" altLang="zh-CN" sz="2200" i="1" baseline="40000" dirty="0" err="1" smtClean="0"/>
              <a:t>e</a:t>
            </a:r>
            <a:r>
              <a:rPr lang="en-US" altLang="zh-CN" sz="2200" i="1" baseline="-16000" dirty="0" err="1" smtClean="0"/>
              <a:t>j</a:t>
            </a:r>
            <a:r>
              <a:rPr lang="en-US" altLang="zh-CN" sz="2200" dirty="0" smtClean="0"/>
              <a:t> </a:t>
            </a:r>
            <a:r>
              <a:rPr lang="zh-CN" altLang="en-US" sz="2200" dirty="0" smtClean="0"/>
              <a:t>∈</a:t>
            </a:r>
            <a:r>
              <a:rPr lang="en-US" altLang="zh-CN" sz="2200" i="1" dirty="0" smtClean="0"/>
              <a:t> </a:t>
            </a:r>
            <a:r>
              <a:rPr lang="en-US" altLang="zh-CN" i="1" dirty="0" err="1" smtClean="0">
                <a:solidFill>
                  <a:srgbClr val="7030A0"/>
                </a:solidFill>
              </a:rPr>
              <a:t>G</a:t>
            </a:r>
            <a:r>
              <a:rPr lang="en-US" altLang="zh-CN" sz="1600" i="1" dirty="0" err="1" smtClean="0">
                <a:solidFill>
                  <a:srgbClr val="7030A0"/>
                </a:solidFill>
              </a:rPr>
              <a:t>f</a:t>
            </a:r>
            <a:r>
              <a:rPr lang="en-US" altLang="zh-CN" i="1" baseline="-25000" dirty="0" err="1" smtClean="0">
                <a:solidFill>
                  <a:srgbClr val="7030A0"/>
                </a:solidFill>
              </a:rPr>
              <a:t>j</a:t>
            </a:r>
            <a:r>
              <a:rPr lang="en-US" altLang="zh-CN" i="1" dirty="0" smtClean="0"/>
              <a:t>  </a:t>
            </a:r>
            <a:r>
              <a:rPr lang="en-US" altLang="zh-CN" sz="2200" dirty="0" err="1" smtClean="0"/>
              <a:t>s.t</a:t>
            </a:r>
            <a:r>
              <a:rPr lang="en-US" altLang="zh-CN" sz="2200" dirty="0" smtClean="0"/>
              <a:t>. </a:t>
            </a:r>
          </a:p>
          <a:p>
            <a:pPr lvl="1"/>
            <a:endParaRPr lang="en-US" altLang="zh-CN" sz="2200" dirty="0" smtClean="0">
              <a:ea typeface="Arial Unicode MS" pitchFamily="34" charset="-122"/>
              <a:cs typeface="Arial Unicode MS" pitchFamily="34" charset="-122"/>
            </a:endParaRPr>
          </a:p>
          <a:p>
            <a:pPr lvl="1"/>
            <a:endParaRPr lang="en-US" altLang="zh-CN" sz="2200" dirty="0" smtClean="0">
              <a:ea typeface="Arial Unicode MS" pitchFamily="34" charset="-122"/>
              <a:cs typeface="Arial Unicode MS" pitchFamily="34" charset="-122"/>
            </a:endParaRPr>
          </a:p>
          <a:p>
            <a:pPr lvl="1"/>
            <a:endParaRPr lang="en-US" altLang="zh-CN" sz="2200" dirty="0" smtClean="0">
              <a:ea typeface="Arial Unicode MS" pitchFamily="34" charset="-122"/>
              <a:cs typeface="Arial Unicode MS" pitchFamily="34" charset="-122"/>
            </a:endParaRPr>
          </a:p>
          <a:p>
            <a:pPr lvl="1"/>
            <a:endParaRPr lang="en-US" altLang="zh-CN" sz="2200" dirty="0" smtClean="0"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endParaRPr lang="en-US" altLang="zh-CN" dirty="0" smtClean="0"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endParaRPr lang="en-US" altLang="zh-CN" sz="1800" dirty="0" smtClean="0">
              <a:ea typeface="Arial Unicode MS" pitchFamily="34" charset="-122"/>
              <a:cs typeface="Arial Unicode MS" pitchFamily="34" charset="-122"/>
            </a:endParaRPr>
          </a:p>
        </p:txBody>
      </p:sp>
      <p:graphicFrame>
        <p:nvGraphicFramePr>
          <p:cNvPr id="213000" name="Object 8"/>
          <p:cNvGraphicFramePr>
            <a:graphicFrameLocks noChangeAspect="1"/>
          </p:cNvGraphicFramePr>
          <p:nvPr/>
        </p:nvGraphicFramePr>
        <p:xfrm>
          <a:off x="1475656" y="2708920"/>
          <a:ext cx="3714776" cy="681610"/>
        </p:xfrm>
        <a:graphic>
          <a:graphicData uri="http://schemas.openxmlformats.org/presentationml/2006/ole">
            <p:oleObj spid="_x0000_s213000" name="Equation" r:id="rId4" imgW="1384200" imgH="253800" progId="Equation.DSMT4">
              <p:embed/>
            </p:oleObj>
          </a:graphicData>
        </a:graphic>
      </p:graphicFrame>
      <p:graphicFrame>
        <p:nvGraphicFramePr>
          <p:cNvPr id="213001" name="Object 9"/>
          <p:cNvGraphicFramePr>
            <a:graphicFrameLocks noChangeAspect="1"/>
          </p:cNvGraphicFramePr>
          <p:nvPr/>
        </p:nvGraphicFramePr>
        <p:xfrm>
          <a:off x="1475656" y="3494738"/>
          <a:ext cx="3544887" cy="681038"/>
        </p:xfrm>
        <a:graphic>
          <a:graphicData uri="http://schemas.openxmlformats.org/presentationml/2006/ole">
            <p:oleObj spid="_x0000_s213001" name="Equation" r:id="rId5" imgW="1320480" imgH="253800" progId="Equation.DSMT4">
              <p:embed/>
            </p:oleObj>
          </a:graphicData>
        </a:graphic>
      </p:graphicFrame>
      <p:sp>
        <p:nvSpPr>
          <p:cNvPr id="17" name="圆角矩形标注 16"/>
          <p:cNvSpPr/>
          <p:nvPr/>
        </p:nvSpPr>
        <p:spPr>
          <a:xfrm>
            <a:off x="5547622" y="2708920"/>
            <a:ext cx="3056826" cy="504056"/>
          </a:xfrm>
          <a:prstGeom prst="wedgeRoundRectCallout">
            <a:avLst>
              <a:gd name="adj1" fmla="val -64456"/>
              <a:gd name="adj2" fmla="val -2351"/>
              <a:gd name="adj3" fmla="val 16667"/>
            </a:avLst>
          </a:prstGeom>
          <a:ln w="19050"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/>
              <a:t>More  positive  examples</a:t>
            </a:r>
            <a:endParaRPr lang="zh-CN" altLang="en-US" sz="2000" dirty="0"/>
          </a:p>
        </p:txBody>
      </p:sp>
      <p:sp>
        <p:nvSpPr>
          <p:cNvPr id="18" name="圆角矩形标注 17"/>
          <p:cNvSpPr/>
          <p:nvPr/>
        </p:nvSpPr>
        <p:spPr>
          <a:xfrm>
            <a:off x="5547622" y="3566176"/>
            <a:ext cx="3200842" cy="582904"/>
          </a:xfrm>
          <a:prstGeom prst="wedgeRoundRectCallout">
            <a:avLst>
              <a:gd name="adj1" fmla="val -68788"/>
              <a:gd name="adj2" fmla="val -6796"/>
              <a:gd name="adj3" fmla="val 16667"/>
            </a:avLst>
          </a:prstGeom>
          <a:ln w="19050"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/>
              <a:t>Fewer  negative  examples</a:t>
            </a:r>
            <a:endParaRPr lang="zh-CN" altLang="en-US" sz="2000" dirty="0"/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矩形 37"/>
          <p:cNvSpPr/>
          <p:nvPr/>
        </p:nvSpPr>
        <p:spPr>
          <a:xfrm>
            <a:off x="8715372" y="928670"/>
            <a:ext cx="428628" cy="4286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内容占位符 2"/>
          <p:cNvSpPr>
            <a:spLocks noGrp="1"/>
          </p:cNvSpPr>
          <p:nvPr>
            <p:ph idx="1"/>
          </p:nvPr>
        </p:nvSpPr>
        <p:spPr>
          <a:xfrm>
            <a:off x="357158" y="1484784"/>
            <a:ext cx="8572560" cy="2245980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Time  complexity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endParaRPr lang="en-US" altLang="zh-CN" sz="24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4298"/>
            <a:ext cx="7901014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Naive Solution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7CDA-C507-49C8-A581-D9F549AE33FB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0" name="灯片编号占位符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4" cstate="print"/>
          <a:srcRect r="50560"/>
          <a:stretch>
            <a:fillRect/>
          </a:stretch>
        </p:blipFill>
        <p:spPr bwMode="auto">
          <a:xfrm>
            <a:off x="395536" y="2204864"/>
            <a:ext cx="3304009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" name="Picture 4"/>
          <p:cNvPicPr>
            <a:picLocks noChangeAspect="1" noChangeArrowheads="1"/>
          </p:cNvPicPr>
          <p:nvPr/>
        </p:nvPicPr>
        <p:blipFill>
          <a:blip r:embed="rId4" cstate="print"/>
          <a:srcRect l="49440"/>
          <a:stretch>
            <a:fillRect/>
          </a:stretch>
        </p:blipFill>
        <p:spPr bwMode="auto">
          <a:xfrm>
            <a:off x="4716016" y="2204864"/>
            <a:ext cx="3357586" cy="2129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" name="矩形 36"/>
          <p:cNvSpPr/>
          <p:nvPr/>
        </p:nvSpPr>
        <p:spPr>
          <a:xfrm>
            <a:off x="539552" y="2564904"/>
            <a:ext cx="3143272" cy="357190"/>
          </a:xfrm>
          <a:prstGeom prst="rect">
            <a:avLst/>
          </a:prstGeom>
          <a:noFill/>
          <a:ln w="57150">
            <a:solidFill>
              <a:srgbClr val="0070C0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40" name="Object 27"/>
          <p:cNvGraphicFramePr>
            <a:graphicFrameLocks noChangeAspect="1"/>
          </p:cNvGraphicFramePr>
          <p:nvPr/>
        </p:nvGraphicFramePr>
        <p:xfrm>
          <a:off x="1763688" y="4365104"/>
          <a:ext cx="6562874" cy="2304149"/>
        </p:xfrm>
        <a:graphic>
          <a:graphicData uri="http://schemas.openxmlformats.org/presentationml/2006/ole">
            <p:oleObj spid="_x0000_s271372" name="Equation" r:id="rId5" imgW="2819160" imgH="990360" progId="Equation.DSMT4">
              <p:embed/>
            </p:oleObj>
          </a:graphicData>
        </a:graphic>
      </p:graphicFrame>
      <p:sp>
        <p:nvSpPr>
          <p:cNvPr id="43" name="矩形 42"/>
          <p:cNvSpPr/>
          <p:nvPr/>
        </p:nvSpPr>
        <p:spPr>
          <a:xfrm>
            <a:off x="1331640" y="4365104"/>
            <a:ext cx="7128792" cy="230425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aphicFrame>
        <p:nvGraphicFramePr>
          <p:cNvPr id="271373" name="Object 13"/>
          <p:cNvGraphicFramePr>
            <a:graphicFrameLocks noChangeAspect="1"/>
          </p:cNvGraphicFramePr>
          <p:nvPr/>
        </p:nvGraphicFramePr>
        <p:xfrm>
          <a:off x="3756620" y="1412776"/>
          <a:ext cx="3695700" cy="720725"/>
        </p:xfrm>
        <a:graphic>
          <a:graphicData uri="http://schemas.openxmlformats.org/presentationml/2006/ole">
            <p:oleObj spid="_x0000_s271373" name="Equation" r:id="rId6" imgW="1434960" imgH="279360" progId="Equation.DSMT4">
              <p:embed/>
            </p:oleObj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539552" y="4941168"/>
            <a:ext cx="7360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dirty="0" smtClean="0">
                <a:solidFill>
                  <a:srgbClr val="FF0000"/>
                </a:solidFill>
              </a:rPr>
              <a:t>12</a:t>
            </a:r>
            <a:endParaRPr lang="zh-CN" alt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圆角矩形 33"/>
          <p:cNvSpPr/>
          <p:nvPr/>
        </p:nvSpPr>
        <p:spPr>
          <a:xfrm>
            <a:off x="3143240" y="3370668"/>
            <a:ext cx="3000396" cy="7143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圆角矩形 32"/>
          <p:cNvSpPr/>
          <p:nvPr/>
        </p:nvSpPr>
        <p:spPr>
          <a:xfrm>
            <a:off x="4786314" y="3370668"/>
            <a:ext cx="1357322" cy="7143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15050" name="Object 10"/>
          <p:cNvGraphicFramePr>
            <a:graphicFrameLocks noChangeAspect="1"/>
          </p:cNvGraphicFramePr>
          <p:nvPr/>
        </p:nvGraphicFramePr>
        <p:xfrm>
          <a:off x="2271713" y="3402415"/>
          <a:ext cx="3633787" cy="611188"/>
        </p:xfrm>
        <a:graphic>
          <a:graphicData uri="http://schemas.openxmlformats.org/presentationml/2006/ole">
            <p:oleObj spid="_x0000_s215050" name="Equation" r:id="rId4" imgW="1434960" imgH="241200" progId="Equation.DSMT4">
              <p:embed/>
            </p:oleObj>
          </a:graphicData>
        </a:graphic>
      </p:graphicFrame>
      <p:sp>
        <p:nvSpPr>
          <p:cNvPr id="20" name="内容占位符 2"/>
          <p:cNvSpPr>
            <a:spLocks noGrp="1"/>
          </p:cNvSpPr>
          <p:nvPr>
            <p:ph idx="1"/>
          </p:nvPr>
        </p:nvSpPr>
        <p:spPr>
          <a:xfrm>
            <a:off x="357158" y="1611648"/>
            <a:ext cx="8572560" cy="2245980"/>
          </a:xfrm>
        </p:spPr>
        <p:txBody>
          <a:bodyPr>
            <a:normAutofit/>
          </a:bodyPr>
          <a:lstStyle/>
          <a:p>
            <a:r>
              <a:rPr lang="en-US" altLang="zh-CN" sz="2800" dirty="0" smtClean="0">
                <a:ea typeface="Arial Unicode MS" pitchFamily="34" charset="-122"/>
                <a:cs typeface="Arial Unicode MS" pitchFamily="34" charset="-122"/>
              </a:rPr>
              <a:t>Time complexity</a:t>
            </a:r>
          </a:p>
          <a:p>
            <a:pPr>
              <a:buNone/>
            </a:pPr>
            <a:endParaRPr lang="en-US" altLang="zh-CN" sz="2800" dirty="0" smtClean="0">
              <a:ea typeface="Arial Unicode MS" pitchFamily="34" charset="-122"/>
              <a:cs typeface="Arial Unicode MS" pitchFamily="34" charset="-122"/>
            </a:endParaRPr>
          </a:p>
          <a:p>
            <a:r>
              <a:rPr lang="en-US" altLang="zh-CN" sz="2800" dirty="0" smtClean="0">
                <a:ea typeface="Arial Unicode MS" pitchFamily="34" charset="-122"/>
                <a:cs typeface="Arial Unicode MS" pitchFamily="34" charset="-122"/>
              </a:rPr>
              <a:t>Equivalent redundancy condition</a:t>
            </a:r>
          </a:p>
          <a:p>
            <a:endParaRPr lang="en-US" altLang="zh-CN" sz="24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24" name="圆角矩形 23"/>
          <p:cNvSpPr/>
          <p:nvPr/>
        </p:nvSpPr>
        <p:spPr>
          <a:xfrm>
            <a:off x="3851920" y="4370804"/>
            <a:ext cx="2286016" cy="714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4298"/>
            <a:ext cx="7901014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Our Solution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7CDA-C507-49C8-A581-D9F549AE33FB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15049" name="Object 9"/>
          <p:cNvGraphicFramePr>
            <a:graphicFrameLocks noChangeAspect="1"/>
          </p:cNvGraphicFramePr>
          <p:nvPr/>
        </p:nvGraphicFramePr>
        <p:xfrm>
          <a:off x="1763688" y="2132856"/>
          <a:ext cx="4594110" cy="648072"/>
        </p:xfrm>
        <a:graphic>
          <a:graphicData uri="http://schemas.openxmlformats.org/presentationml/2006/ole">
            <p:oleObj spid="_x0000_s215049" name="Equation" r:id="rId5" imgW="1981080" imgH="279360" progId="Equation.DSMT4">
              <p:embed/>
            </p:oleObj>
          </a:graphicData>
        </a:graphic>
      </p:graphicFrame>
      <p:graphicFrame>
        <p:nvGraphicFramePr>
          <p:cNvPr id="215051" name="Object 11"/>
          <p:cNvGraphicFramePr>
            <a:graphicFrameLocks noChangeAspect="1"/>
          </p:cNvGraphicFramePr>
          <p:nvPr/>
        </p:nvGraphicFramePr>
        <p:xfrm>
          <a:off x="2236788" y="4370790"/>
          <a:ext cx="3794125" cy="609600"/>
        </p:xfrm>
        <a:graphic>
          <a:graphicData uri="http://schemas.openxmlformats.org/presentationml/2006/ole">
            <p:oleObj spid="_x0000_s215051" name="Equation" r:id="rId6" imgW="1498320" imgH="241200" progId="Equation.DSMT4">
              <p:embed/>
            </p:oleObj>
          </a:graphicData>
        </a:graphic>
      </p:graphicFrame>
      <p:sp>
        <p:nvSpPr>
          <p:cNvPr id="21" name="矩形 20"/>
          <p:cNvSpPr/>
          <p:nvPr/>
        </p:nvSpPr>
        <p:spPr>
          <a:xfrm>
            <a:off x="1142976" y="3442110"/>
            <a:ext cx="7040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i="1" dirty="0" err="1" smtClean="0"/>
              <a:t>G</a:t>
            </a:r>
            <a:r>
              <a:rPr lang="en-US" altLang="zh-CN" sz="2000" b="1" i="1" dirty="0" err="1" smtClean="0"/>
              <a:t>f</a:t>
            </a:r>
            <a:r>
              <a:rPr lang="en-US" altLang="zh-CN" sz="2800" b="1" i="1" baseline="-25000" dirty="0" err="1" smtClean="0"/>
              <a:t>i</a:t>
            </a:r>
            <a:r>
              <a:rPr lang="en-US" altLang="zh-CN" b="1" i="1" dirty="0" smtClean="0"/>
              <a:t> </a:t>
            </a:r>
            <a:endParaRPr lang="zh-CN" altLang="en-US" b="1" dirty="0"/>
          </a:p>
        </p:txBody>
      </p:sp>
      <p:sp>
        <p:nvSpPr>
          <p:cNvPr id="22" name="矩形 21"/>
          <p:cNvSpPr/>
          <p:nvPr/>
        </p:nvSpPr>
        <p:spPr>
          <a:xfrm>
            <a:off x="1142976" y="4347650"/>
            <a:ext cx="7024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i="1" dirty="0" err="1" smtClean="0"/>
              <a:t>G</a:t>
            </a:r>
            <a:r>
              <a:rPr lang="en-US" altLang="zh-CN" sz="2000" b="1" i="1" dirty="0" err="1" smtClean="0"/>
              <a:t>f</a:t>
            </a:r>
            <a:r>
              <a:rPr lang="en-US" altLang="zh-CN" sz="2800" b="1" i="1" baseline="-25000" dirty="0" err="1" smtClean="0"/>
              <a:t>j</a:t>
            </a:r>
            <a:r>
              <a:rPr lang="en-US" altLang="zh-CN" b="1" i="1" dirty="0" smtClean="0"/>
              <a:t> </a:t>
            </a:r>
            <a:endParaRPr lang="zh-CN" altLang="en-US" b="1" dirty="0"/>
          </a:p>
        </p:txBody>
      </p:sp>
      <p:graphicFrame>
        <p:nvGraphicFramePr>
          <p:cNvPr id="215054" name="Object 14"/>
          <p:cNvGraphicFramePr>
            <a:graphicFrameLocks noChangeAspect="1"/>
          </p:cNvGraphicFramePr>
          <p:nvPr/>
        </p:nvGraphicFramePr>
        <p:xfrm>
          <a:off x="928662" y="5445224"/>
          <a:ext cx="7300964" cy="500066"/>
        </p:xfrm>
        <a:graphic>
          <a:graphicData uri="http://schemas.openxmlformats.org/presentationml/2006/ole">
            <p:oleObj spid="_x0000_s215054" name="Equation" r:id="rId7" imgW="3708360" imgH="253800" progId="Equation.DSMT4">
              <p:embed/>
            </p:oleObj>
          </a:graphicData>
        </a:graphic>
      </p:graphicFrame>
      <p:sp>
        <p:nvSpPr>
          <p:cNvPr id="26" name="下箭头 25"/>
          <p:cNvSpPr/>
          <p:nvPr/>
        </p:nvSpPr>
        <p:spPr>
          <a:xfrm rot="18958155">
            <a:off x="4477939" y="3831561"/>
            <a:ext cx="273453" cy="70514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下箭头 26"/>
          <p:cNvSpPr/>
          <p:nvPr/>
        </p:nvSpPr>
        <p:spPr>
          <a:xfrm rot="13851621">
            <a:off x="4437844" y="3846760"/>
            <a:ext cx="273453" cy="7051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下箭头 27"/>
          <p:cNvSpPr/>
          <p:nvPr/>
        </p:nvSpPr>
        <p:spPr>
          <a:xfrm rot="7500567">
            <a:off x="3623884" y="3835008"/>
            <a:ext cx="273453" cy="7926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15055" name="Object 15"/>
          <p:cNvGraphicFramePr>
            <a:graphicFrameLocks noChangeAspect="1"/>
          </p:cNvGraphicFramePr>
          <p:nvPr/>
        </p:nvGraphicFramePr>
        <p:xfrm>
          <a:off x="990600" y="5873750"/>
          <a:ext cx="7150100" cy="500063"/>
        </p:xfrm>
        <a:graphic>
          <a:graphicData uri="http://schemas.openxmlformats.org/presentationml/2006/ole">
            <p:oleObj spid="_x0000_s215055" name="Equation" r:id="rId8" imgW="3632040" imgH="253800" progId="Equation.DSMT4">
              <p:embed/>
            </p:oleObj>
          </a:graphicData>
        </a:graphic>
      </p:graphicFrame>
      <p:graphicFrame>
        <p:nvGraphicFramePr>
          <p:cNvPr id="215056" name="Object 16"/>
          <p:cNvGraphicFramePr>
            <a:graphicFrameLocks noChangeAspect="1"/>
          </p:cNvGraphicFramePr>
          <p:nvPr/>
        </p:nvGraphicFramePr>
        <p:xfrm>
          <a:off x="4800600" y="3311934"/>
          <a:ext cx="469900" cy="558800"/>
        </p:xfrm>
        <a:graphic>
          <a:graphicData uri="http://schemas.openxmlformats.org/presentationml/2006/ole">
            <p:oleObj spid="_x0000_s215056" name="Equation" r:id="rId9" imgW="203040" imgH="241200" progId="Equation.DSMT4">
              <p:embed/>
            </p:oleObj>
          </a:graphicData>
        </a:graphic>
      </p:graphicFrame>
      <p:graphicFrame>
        <p:nvGraphicFramePr>
          <p:cNvPr id="215057" name="Object 17"/>
          <p:cNvGraphicFramePr>
            <a:graphicFrameLocks noChangeAspect="1"/>
          </p:cNvGraphicFramePr>
          <p:nvPr/>
        </p:nvGraphicFramePr>
        <p:xfrm>
          <a:off x="3214678" y="3299230"/>
          <a:ext cx="469900" cy="558800"/>
        </p:xfrm>
        <a:graphic>
          <a:graphicData uri="http://schemas.openxmlformats.org/presentationml/2006/ole">
            <p:oleObj spid="_x0000_s215057" name="Equation" r:id="rId10" imgW="203040" imgH="241200" progId="Equation.DSMT4">
              <p:embed/>
            </p:oleObj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7000892" y="3513544"/>
            <a:ext cx="8114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YES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072330" y="3513544"/>
            <a:ext cx="7537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/>
              <a:t>NO</a:t>
            </a:r>
            <a:endParaRPr lang="zh-CN" altLang="en-US" sz="2800" b="1" dirty="0" smtClean="0"/>
          </a:p>
        </p:txBody>
      </p:sp>
      <p:sp>
        <p:nvSpPr>
          <p:cNvPr id="29" name="页脚占位符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30" name="灯片编号占位符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24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3" grpId="0" animBg="1"/>
      <p:bldP spid="24" grpId="0" animBg="1"/>
      <p:bldP spid="21" grpId="0"/>
      <p:bldP spid="22" grpId="0"/>
      <p:bldP spid="26" grpId="1" animBg="1"/>
      <p:bldP spid="27" grpId="0" animBg="1"/>
      <p:bldP spid="28" grpId="0" animBg="1"/>
      <p:bldP spid="28" grpId="1" animBg="1"/>
      <p:bldP spid="35" grpId="0"/>
      <p:bldP spid="35" grpId="1"/>
      <p:bldP spid="3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84784"/>
            <a:ext cx="7787208" cy="4389120"/>
          </a:xfrm>
        </p:spPr>
        <p:txBody>
          <a:bodyPr>
            <a:normAutofit/>
          </a:bodyPr>
          <a:lstStyle/>
          <a:p>
            <a:r>
              <a:rPr lang="en-US" altLang="zh-CN" dirty="0" err="1" smtClean="0">
                <a:solidFill>
                  <a:schemeClr val="bg1">
                    <a:lumMod val="65000"/>
                  </a:schemeClr>
                </a:solidFill>
              </a:rPr>
              <a:t>SiFi</a:t>
            </a:r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 Problem Formulation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From Infinite Threshold to</a:t>
            </a:r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 Finite Threshold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Eliminating Redundancy</a:t>
            </a:r>
          </a:p>
          <a:p>
            <a:r>
              <a:rPr lang="en-US" altLang="zh-CN" dirty="0" smtClean="0"/>
              <a:t>Algorithms for </a:t>
            </a:r>
            <a:r>
              <a:rPr lang="en-US" altLang="zh-CN" dirty="0" err="1" smtClean="0"/>
              <a:t>SiFi</a:t>
            </a:r>
            <a:r>
              <a:rPr lang="en-US" altLang="zh-CN" dirty="0" smtClean="0"/>
              <a:t> Problem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Experiment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Conclusion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BCC8-F496-4FA1-8ABC-2E9EE7BF4827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25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93177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4298"/>
            <a:ext cx="7901014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NP-Hard Problem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63D76-91B4-440E-A2A7-289C731EDB3C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cxnSp>
        <p:nvCxnSpPr>
          <p:cNvPr id="30" name="直接箭头连接符 29"/>
          <p:cNvCxnSpPr/>
          <p:nvPr/>
        </p:nvCxnSpPr>
        <p:spPr>
          <a:xfrm rot="5400000" flipH="1" flipV="1">
            <a:off x="1891973" y="3245179"/>
            <a:ext cx="201622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>
            <a:off x="2900879" y="4253291"/>
            <a:ext cx="2735510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/>
          <p:nvPr/>
        </p:nvCxnSpPr>
        <p:spPr>
          <a:xfrm rot="5400000">
            <a:off x="1484250" y="4420838"/>
            <a:ext cx="1584970" cy="12482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230548" y="1661003"/>
            <a:ext cx="3446379" cy="51935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dirty="0" smtClean="0"/>
              <a:t>Record-matching rules</a:t>
            </a:r>
            <a:endParaRPr lang="zh-CN" alt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42844" y="5981483"/>
            <a:ext cx="3093923" cy="51935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dirty="0" smtClean="0"/>
              <a:t>Similarity Functions</a:t>
            </a:r>
            <a:endParaRPr lang="zh-CN" alt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685039" y="4021972"/>
            <a:ext cx="1688521" cy="51935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dirty="0" smtClean="0"/>
              <a:t>Threshold</a:t>
            </a:r>
            <a:endParaRPr lang="zh-CN" altLang="en-US" dirty="0"/>
          </a:p>
        </p:txBody>
      </p:sp>
      <p:sp>
        <p:nvSpPr>
          <p:cNvPr id="41" name="矩形 40"/>
          <p:cNvSpPr/>
          <p:nvPr/>
        </p:nvSpPr>
        <p:spPr>
          <a:xfrm>
            <a:off x="2951156" y="3317187"/>
            <a:ext cx="3241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u="sng" dirty="0" smtClean="0">
                <a:uFill>
                  <a:solidFill>
                    <a:srgbClr val="FF0000"/>
                  </a:solidFill>
                </a:uFill>
              </a:rPr>
              <a:t>similar </a:t>
            </a:r>
            <a:r>
              <a:rPr lang="en-US" altLang="zh-CN" b="1" u="sng" dirty="0" smtClean="0">
                <a:uFill>
                  <a:solidFill>
                    <a:srgbClr val="FF0000"/>
                  </a:solidFill>
                </a:uFill>
              </a:rPr>
              <a:t>name</a:t>
            </a:r>
            <a:r>
              <a:rPr lang="en-US" altLang="zh-CN" u="sng" dirty="0" smtClean="0">
                <a:uFill>
                  <a:solidFill>
                    <a:srgbClr val="FF0000"/>
                  </a:solidFill>
                </a:uFill>
              </a:rPr>
              <a:t> </a:t>
            </a:r>
            <a:r>
              <a:rPr lang="en-US" altLang="zh-CN" dirty="0" smtClean="0"/>
              <a:t>and the same </a:t>
            </a:r>
            <a:r>
              <a:rPr lang="en-US" altLang="zh-CN" b="1" dirty="0" err="1" smtClean="0"/>
              <a:t>tel</a:t>
            </a:r>
            <a:endParaRPr lang="zh-CN" altLang="en-US" dirty="0"/>
          </a:p>
        </p:txBody>
      </p:sp>
      <p:sp>
        <p:nvSpPr>
          <p:cNvPr id="42" name="矩形 41"/>
          <p:cNvSpPr/>
          <p:nvPr/>
        </p:nvSpPr>
        <p:spPr>
          <a:xfrm>
            <a:off x="2948735" y="2957147"/>
            <a:ext cx="3802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u="sng" dirty="0" smtClean="0">
                <a:uFill>
                  <a:solidFill>
                    <a:srgbClr val="FF0000"/>
                  </a:solidFill>
                </a:uFill>
              </a:rPr>
              <a:t>similar </a:t>
            </a:r>
            <a:r>
              <a:rPr lang="en-US" altLang="zh-CN" b="1" u="sng" dirty="0" smtClean="0">
                <a:uFill>
                  <a:solidFill>
                    <a:srgbClr val="FF0000"/>
                  </a:solidFill>
                </a:uFill>
              </a:rPr>
              <a:t>address</a:t>
            </a:r>
            <a:r>
              <a:rPr lang="en-US" altLang="zh-CN" u="sng" dirty="0" smtClean="0">
                <a:uFill>
                  <a:solidFill>
                    <a:srgbClr val="FF0000"/>
                  </a:solidFill>
                </a:uFill>
              </a:rPr>
              <a:t> </a:t>
            </a:r>
            <a:r>
              <a:rPr lang="en-US" altLang="zh-CN" dirty="0" smtClean="0"/>
              <a:t>and the same </a:t>
            </a:r>
            <a:r>
              <a:rPr lang="en-US" altLang="zh-CN" b="1" dirty="0" smtClean="0"/>
              <a:t>email</a:t>
            </a:r>
            <a:endParaRPr lang="zh-CN" alt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095172" y="2453091"/>
            <a:ext cx="5760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altLang="zh-CN" sz="2000" b="1" dirty="0" smtClean="0"/>
              <a:t>. </a:t>
            </a:r>
          </a:p>
          <a:p>
            <a:pPr>
              <a:lnSpc>
                <a:spcPts val="1000"/>
              </a:lnSpc>
            </a:pPr>
            <a:r>
              <a:rPr lang="en-US" altLang="zh-CN" sz="2000" b="1" dirty="0" smtClean="0"/>
              <a:t>.</a:t>
            </a:r>
          </a:p>
          <a:p>
            <a:pPr>
              <a:lnSpc>
                <a:spcPts val="1000"/>
              </a:lnSpc>
            </a:pPr>
            <a:r>
              <a:rPr lang="en-US" altLang="zh-CN" sz="2000" b="1" dirty="0" smtClean="0"/>
              <a:t>. 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095172" y="3605219"/>
            <a:ext cx="5760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altLang="zh-CN" sz="2000" b="1" dirty="0" smtClean="0"/>
              <a:t>. </a:t>
            </a:r>
          </a:p>
          <a:p>
            <a:pPr>
              <a:lnSpc>
                <a:spcPts val="1000"/>
              </a:lnSpc>
            </a:pPr>
            <a:r>
              <a:rPr lang="en-US" altLang="zh-CN" sz="2000" b="1" dirty="0" smtClean="0"/>
              <a:t>.</a:t>
            </a:r>
          </a:p>
          <a:p>
            <a:pPr>
              <a:lnSpc>
                <a:spcPts val="1000"/>
              </a:lnSpc>
            </a:pPr>
            <a:r>
              <a:rPr lang="en-US" altLang="zh-CN" sz="2000" b="1" dirty="0" smtClean="0"/>
              <a:t>. </a:t>
            </a:r>
          </a:p>
        </p:txBody>
      </p:sp>
      <p:sp>
        <p:nvSpPr>
          <p:cNvPr id="54" name="矩形 53"/>
          <p:cNvSpPr/>
          <p:nvPr/>
        </p:nvSpPr>
        <p:spPr>
          <a:xfrm>
            <a:off x="5072066" y="1785926"/>
            <a:ext cx="3789692" cy="1015663"/>
          </a:xfrm>
          <a:prstGeom prst="rect">
            <a:avLst/>
          </a:prstGeom>
          <a:ln cmpd="dbl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altLang="zh-CN" sz="2400" u="sng" dirty="0" smtClean="0"/>
              <a:t>NP-hard </a:t>
            </a:r>
            <a:r>
              <a:rPr lang="en-US" altLang="zh-CN" sz="2400" u="sng" dirty="0" smtClean="0">
                <a:sym typeface="Wingdings" pitchFamily="2" charset="2"/>
              </a:rPr>
              <a:t></a:t>
            </a:r>
          </a:p>
          <a:p>
            <a:r>
              <a:rPr lang="en-US" altLang="zh-CN" b="1" dirty="0" smtClean="0">
                <a:sym typeface="Wingdings" pitchFamily="2" charset="2"/>
              </a:rPr>
              <a:t>Proof: </a:t>
            </a:r>
            <a:r>
              <a:rPr lang="en-US" altLang="zh-CN" dirty="0" smtClean="0">
                <a:sym typeface="Wingdings" pitchFamily="2" charset="2"/>
              </a:rPr>
              <a:t>Using a reduction from </a:t>
            </a:r>
          </a:p>
          <a:p>
            <a:r>
              <a:rPr lang="en-US" altLang="zh-CN" dirty="0" smtClean="0">
                <a:sym typeface="Wingdings" pitchFamily="2" charset="2"/>
              </a:rPr>
              <a:t>            Maximum-Coverage Problem</a:t>
            </a:r>
          </a:p>
        </p:txBody>
      </p:sp>
      <p:sp>
        <p:nvSpPr>
          <p:cNvPr id="19" name="矩形 18"/>
          <p:cNvSpPr/>
          <p:nvPr/>
        </p:nvSpPr>
        <p:spPr>
          <a:xfrm>
            <a:off x="2857488" y="4714884"/>
            <a:ext cx="62865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en-US" altLang="zh-CN" sz="1400" b="1" dirty="0" smtClean="0"/>
              <a:t>(name,</a:t>
            </a:r>
            <a:r>
              <a:rPr lang="en-US" altLang="zh-CN" sz="1400" b="1" i="1" dirty="0" smtClean="0"/>
              <a:t> {f1, f2}</a:t>
            </a:r>
            <a:r>
              <a:rPr lang="en-US" altLang="zh-CN" sz="1400" b="1" i="1" baseline="-25000" dirty="0" smtClean="0"/>
              <a:t>  </a:t>
            </a:r>
            <a:r>
              <a:rPr lang="en-US" altLang="zh-CN" sz="1400" b="1" dirty="0" smtClean="0"/>
              <a:t>,</a:t>
            </a:r>
            <a:r>
              <a:rPr lang="en-US" altLang="zh-CN" sz="1400" b="1" i="1" dirty="0" smtClean="0"/>
              <a:t> </a:t>
            </a:r>
            <a:r>
              <a:rPr lang="en-US" altLang="zh-CN" sz="1400" b="1" dirty="0" smtClean="0"/>
              <a:t>[0,1]) </a:t>
            </a:r>
            <a:r>
              <a:rPr lang="en-US" altLang="zh-CN" sz="1400" dirty="0" smtClean="0">
                <a:sym typeface="Wingdings" pitchFamily="2" charset="2"/>
              </a:rPr>
              <a:t> { </a:t>
            </a:r>
            <a:r>
              <a:rPr lang="en-US" altLang="zh-CN" sz="1400" dirty="0" smtClean="0"/>
              <a:t>(name,</a:t>
            </a:r>
            <a:r>
              <a:rPr lang="en-US" altLang="zh-CN" sz="1400" i="1" dirty="0" smtClean="0"/>
              <a:t> f1</a:t>
            </a:r>
            <a:r>
              <a:rPr lang="en-US" altLang="zh-CN" sz="1400" i="1" baseline="-25000" dirty="0" smtClean="0"/>
              <a:t>  </a:t>
            </a:r>
            <a:r>
              <a:rPr lang="en-US" altLang="zh-CN" sz="1400" dirty="0" smtClean="0"/>
              <a:t>,</a:t>
            </a:r>
            <a:r>
              <a:rPr lang="en-US" altLang="zh-CN" sz="1400" i="1" dirty="0" smtClean="0"/>
              <a:t> </a:t>
            </a:r>
            <a:r>
              <a:rPr lang="en-US" altLang="zh-CN" sz="1400" dirty="0" smtClean="0"/>
              <a:t>0.85), (name, </a:t>
            </a:r>
            <a:r>
              <a:rPr lang="en-US" altLang="zh-CN" sz="1400" i="1" dirty="0" smtClean="0"/>
              <a:t>f1</a:t>
            </a:r>
            <a:r>
              <a:rPr lang="en-US" altLang="zh-CN" sz="1400" i="1" baseline="-25000" dirty="0" smtClean="0"/>
              <a:t>  </a:t>
            </a:r>
            <a:r>
              <a:rPr lang="en-US" altLang="zh-CN" sz="1400" dirty="0" smtClean="0"/>
              <a:t>,</a:t>
            </a:r>
            <a:r>
              <a:rPr lang="en-US" altLang="zh-CN" sz="1400" i="1" dirty="0" smtClean="0"/>
              <a:t> </a:t>
            </a:r>
            <a:r>
              <a:rPr lang="en-US" altLang="zh-CN" sz="1400" dirty="0" smtClean="0"/>
              <a:t>0.7) , (name, </a:t>
            </a:r>
            <a:r>
              <a:rPr lang="en-US" altLang="zh-CN" sz="1400" i="1" dirty="0" smtClean="0"/>
              <a:t>f1</a:t>
            </a:r>
            <a:r>
              <a:rPr lang="en-US" altLang="zh-CN" sz="1400" i="1" baseline="-25000" dirty="0" smtClean="0"/>
              <a:t>  </a:t>
            </a:r>
            <a:r>
              <a:rPr lang="en-US" altLang="zh-CN" sz="1400" dirty="0" smtClean="0"/>
              <a:t>,</a:t>
            </a:r>
            <a:r>
              <a:rPr lang="en-US" altLang="zh-CN" sz="1400" i="1" dirty="0" smtClean="0"/>
              <a:t> </a:t>
            </a:r>
            <a:r>
              <a:rPr lang="en-US" altLang="zh-CN" sz="1400" dirty="0" smtClean="0"/>
              <a:t>0.66),…  </a:t>
            </a:r>
          </a:p>
          <a:p>
            <a:pPr marL="0" lvl="2"/>
            <a:r>
              <a:rPr lang="en-US" altLang="zh-CN" sz="1400" dirty="0" smtClean="0"/>
              <a:t>                                             ,(name,</a:t>
            </a:r>
            <a:r>
              <a:rPr lang="en-US" altLang="zh-CN" sz="1400" i="1" dirty="0" smtClean="0"/>
              <a:t> f2</a:t>
            </a:r>
            <a:r>
              <a:rPr lang="en-US" altLang="zh-CN" sz="1400" i="1" baseline="-25000" dirty="0" smtClean="0"/>
              <a:t>  </a:t>
            </a:r>
            <a:r>
              <a:rPr lang="en-US" altLang="zh-CN" sz="1400" dirty="0" smtClean="0"/>
              <a:t>,</a:t>
            </a:r>
            <a:r>
              <a:rPr lang="en-US" altLang="zh-CN" sz="1400" i="1" dirty="0" smtClean="0"/>
              <a:t> </a:t>
            </a:r>
            <a:r>
              <a:rPr lang="en-US" altLang="zh-CN" sz="1400" dirty="0" smtClean="0"/>
              <a:t>0.95), (name,</a:t>
            </a:r>
            <a:r>
              <a:rPr lang="en-US" altLang="zh-CN" sz="1400" i="1" dirty="0" smtClean="0"/>
              <a:t> f2</a:t>
            </a:r>
            <a:r>
              <a:rPr lang="en-US" altLang="zh-CN" sz="1400" i="1" baseline="-25000" dirty="0" smtClean="0"/>
              <a:t>  </a:t>
            </a:r>
            <a:r>
              <a:rPr lang="en-US" altLang="zh-CN" sz="1400" dirty="0" smtClean="0"/>
              <a:t>,</a:t>
            </a:r>
            <a:r>
              <a:rPr lang="en-US" altLang="zh-CN" sz="1400" i="1" dirty="0" smtClean="0"/>
              <a:t> </a:t>
            </a:r>
            <a:r>
              <a:rPr lang="en-US" altLang="zh-CN" sz="1400" dirty="0" smtClean="0"/>
              <a:t>0.78), … </a:t>
            </a:r>
            <a:r>
              <a:rPr lang="en-US" altLang="zh-CN" sz="1400" dirty="0" smtClean="0">
                <a:sym typeface="Wingdings" pitchFamily="2" charset="2"/>
              </a:rPr>
              <a:t>}</a:t>
            </a:r>
            <a:endParaRPr lang="en-US" altLang="zh-CN" sz="1400" dirty="0" smtClean="0"/>
          </a:p>
        </p:txBody>
      </p:sp>
      <p:sp>
        <p:nvSpPr>
          <p:cNvPr id="20" name="矩形 19"/>
          <p:cNvSpPr/>
          <p:nvPr/>
        </p:nvSpPr>
        <p:spPr>
          <a:xfrm>
            <a:off x="2643174" y="5357826"/>
            <a:ext cx="62865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en-US" altLang="zh-CN" sz="1400" b="1" dirty="0" smtClean="0"/>
              <a:t>(address,</a:t>
            </a:r>
            <a:r>
              <a:rPr lang="en-US" altLang="zh-CN" sz="1400" b="1" i="1" dirty="0" smtClean="0"/>
              <a:t> {f2, f3}</a:t>
            </a:r>
            <a:r>
              <a:rPr lang="en-US" altLang="zh-CN" sz="1400" b="1" i="1" baseline="-25000" dirty="0" smtClean="0"/>
              <a:t>  </a:t>
            </a:r>
            <a:r>
              <a:rPr lang="en-US" altLang="zh-CN" sz="1400" b="1" dirty="0" smtClean="0"/>
              <a:t>,</a:t>
            </a:r>
            <a:r>
              <a:rPr lang="en-US" altLang="zh-CN" sz="1400" b="1" i="1" dirty="0" smtClean="0"/>
              <a:t> </a:t>
            </a:r>
            <a:r>
              <a:rPr lang="en-US" altLang="zh-CN" sz="1400" b="1" dirty="0" smtClean="0"/>
              <a:t>[0,1]) </a:t>
            </a:r>
            <a:r>
              <a:rPr lang="en-US" altLang="zh-CN" sz="1400" dirty="0" smtClean="0">
                <a:sym typeface="Wingdings" pitchFamily="2" charset="2"/>
              </a:rPr>
              <a:t> { </a:t>
            </a:r>
            <a:r>
              <a:rPr lang="en-US" altLang="zh-CN" sz="1400" dirty="0" smtClean="0"/>
              <a:t>(address,</a:t>
            </a:r>
            <a:r>
              <a:rPr lang="en-US" altLang="zh-CN" sz="1400" i="1" dirty="0" smtClean="0"/>
              <a:t> f2</a:t>
            </a:r>
            <a:r>
              <a:rPr lang="en-US" altLang="zh-CN" sz="1400" i="1" baseline="-25000" dirty="0" smtClean="0"/>
              <a:t>  </a:t>
            </a:r>
            <a:r>
              <a:rPr lang="en-US" altLang="zh-CN" sz="1400" dirty="0" smtClean="0"/>
              <a:t>,</a:t>
            </a:r>
            <a:r>
              <a:rPr lang="en-US" altLang="zh-CN" sz="1400" i="1" dirty="0" smtClean="0"/>
              <a:t> </a:t>
            </a:r>
            <a:r>
              <a:rPr lang="en-US" altLang="zh-CN" sz="1400" dirty="0" smtClean="0"/>
              <a:t>0.85), (address, </a:t>
            </a:r>
            <a:r>
              <a:rPr lang="en-US" altLang="zh-CN" sz="1400" i="1" dirty="0" smtClean="0"/>
              <a:t>f2</a:t>
            </a:r>
            <a:r>
              <a:rPr lang="en-US" altLang="zh-CN" sz="1400" i="1" baseline="-25000" dirty="0" smtClean="0"/>
              <a:t> </a:t>
            </a:r>
            <a:r>
              <a:rPr lang="en-US" altLang="zh-CN" sz="1400" dirty="0" smtClean="0"/>
              <a:t>,</a:t>
            </a:r>
            <a:r>
              <a:rPr lang="en-US" altLang="zh-CN" sz="1400" i="1" dirty="0" smtClean="0"/>
              <a:t> </a:t>
            </a:r>
            <a:r>
              <a:rPr lang="en-US" altLang="zh-CN" sz="1400" dirty="0" smtClean="0"/>
              <a:t>0.7),…  </a:t>
            </a:r>
          </a:p>
          <a:p>
            <a:pPr marL="0" lvl="2"/>
            <a:r>
              <a:rPr lang="en-US" altLang="zh-CN" sz="1400" dirty="0" smtClean="0"/>
              <a:t>                                                 ,(address,</a:t>
            </a:r>
            <a:r>
              <a:rPr lang="en-US" altLang="zh-CN" sz="1400" i="1" dirty="0" smtClean="0"/>
              <a:t> f3</a:t>
            </a:r>
            <a:r>
              <a:rPr lang="en-US" altLang="zh-CN" sz="1400" i="1" baseline="-25000" dirty="0" smtClean="0"/>
              <a:t>  </a:t>
            </a:r>
            <a:r>
              <a:rPr lang="en-US" altLang="zh-CN" sz="1400" dirty="0" smtClean="0"/>
              <a:t>,</a:t>
            </a:r>
            <a:r>
              <a:rPr lang="en-US" altLang="zh-CN" sz="1400" i="1" dirty="0" smtClean="0"/>
              <a:t> </a:t>
            </a:r>
            <a:r>
              <a:rPr lang="en-US" altLang="zh-CN" sz="1400" dirty="0" smtClean="0"/>
              <a:t>0.95), (address,</a:t>
            </a:r>
            <a:r>
              <a:rPr lang="en-US" altLang="zh-CN" sz="1400" i="1" dirty="0" smtClean="0"/>
              <a:t> f3</a:t>
            </a:r>
            <a:r>
              <a:rPr lang="en-US" altLang="zh-CN" sz="1400" i="1" baseline="-25000" dirty="0" smtClean="0"/>
              <a:t> </a:t>
            </a:r>
            <a:r>
              <a:rPr lang="en-US" altLang="zh-CN" sz="1400" dirty="0" smtClean="0"/>
              <a:t>,</a:t>
            </a:r>
            <a:r>
              <a:rPr lang="en-US" altLang="zh-CN" sz="1400" i="1" dirty="0" smtClean="0"/>
              <a:t> </a:t>
            </a:r>
            <a:r>
              <a:rPr lang="en-US" altLang="zh-CN" sz="1400" dirty="0" smtClean="0"/>
              <a:t>0.78), … </a:t>
            </a:r>
            <a:r>
              <a:rPr lang="en-US" altLang="zh-CN" sz="1400" dirty="0" smtClean="0">
                <a:sym typeface="Wingdings" pitchFamily="2" charset="2"/>
              </a:rPr>
              <a:t>}</a:t>
            </a:r>
            <a:endParaRPr lang="en-US" altLang="zh-CN" sz="1400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3357554" y="4357694"/>
            <a:ext cx="973343" cy="33855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1600" b="1" dirty="0" smtClean="0"/>
              <a:t>One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iAR</a:t>
            </a:r>
            <a:endParaRPr lang="zh-CN" alt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3357554" y="5019272"/>
            <a:ext cx="1032527" cy="33855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1600" b="1" dirty="0" smtClean="0"/>
              <a:t>Two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iARs</a:t>
            </a:r>
            <a:endParaRPr lang="zh-CN" altLang="en-US" sz="1600" dirty="0"/>
          </a:p>
        </p:txBody>
      </p:sp>
      <p:sp>
        <p:nvSpPr>
          <p:cNvPr id="24" name="页脚占位符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25" name="灯片编号占位符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26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9" grpId="0" animBg="1"/>
      <p:bldP spid="40" grpId="0" animBg="1"/>
      <p:bldP spid="52" grpId="0"/>
      <p:bldP spid="54" grpId="0" animBg="1"/>
      <p:bldP spid="19" grpId="0"/>
      <p:bldP spid="20" grpId="0"/>
      <p:bldP spid="21" grpId="0" animBg="1"/>
      <p:bldP spid="21" grpId="1" animBg="1"/>
      <p:bldP spid="2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4298"/>
            <a:ext cx="7901014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Heuristic Algorithms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5B9-C093-44C6-9CB2-8D8B82AB3B7C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9" name="内容占位符 2"/>
          <p:cNvSpPr>
            <a:spLocks noGrp="1"/>
          </p:cNvSpPr>
          <p:nvPr>
            <p:ph idx="1"/>
          </p:nvPr>
        </p:nvSpPr>
        <p:spPr>
          <a:xfrm>
            <a:off x="357158" y="1611648"/>
            <a:ext cx="8286808" cy="4960624"/>
          </a:xfrm>
        </p:spPr>
        <p:txBody>
          <a:bodyPr>
            <a:normAutofit/>
          </a:bodyPr>
          <a:lstStyle/>
          <a:p>
            <a:r>
              <a:rPr lang="en-US" altLang="zh-CN" sz="2400" dirty="0" err="1" smtClean="0">
                <a:ea typeface="Arial Unicode MS" pitchFamily="34" charset="-122"/>
                <a:cs typeface="Arial Unicode MS" pitchFamily="34" charset="-122"/>
              </a:rPr>
              <a:t>SiFi</a:t>
            </a:r>
            <a:r>
              <a:rPr lang="en-US" altLang="zh-CN" sz="2400" dirty="0" smtClean="0">
                <a:ea typeface="Arial Unicode MS" pitchFamily="34" charset="-122"/>
                <a:cs typeface="Arial Unicode MS" pitchFamily="34" charset="-122"/>
              </a:rPr>
              <a:t>-Greedy</a:t>
            </a:r>
          </a:p>
          <a:p>
            <a:pPr lvl="1"/>
            <a:r>
              <a:rPr lang="en-US" altLang="zh-CN" sz="2000" b="1" dirty="0" smtClean="0">
                <a:ea typeface="Arial Unicode MS" pitchFamily="34" charset="-122"/>
                <a:cs typeface="Arial Unicode MS" pitchFamily="34" charset="-122"/>
              </a:rPr>
              <a:t>Idea</a:t>
            </a:r>
            <a:r>
              <a:rPr lang="en-US" altLang="zh-CN" sz="2000" dirty="0" smtClean="0">
                <a:ea typeface="Arial Unicode MS" pitchFamily="34" charset="-122"/>
                <a:cs typeface="Arial Unicode MS" pitchFamily="34" charset="-122"/>
              </a:rPr>
              <a:t>:  The greedy algorithm for maximum-coverage problem</a:t>
            </a:r>
          </a:p>
          <a:p>
            <a:pPr lvl="1"/>
            <a:r>
              <a:rPr lang="en-US" altLang="zh-CN" sz="2000" b="1" dirty="0" smtClean="0">
                <a:ea typeface="Arial Unicode MS" pitchFamily="34" charset="-122"/>
                <a:cs typeface="Arial Unicode MS" pitchFamily="34" charset="-122"/>
              </a:rPr>
              <a:t>Algorithm</a:t>
            </a:r>
            <a:r>
              <a:rPr lang="en-US" altLang="zh-CN" sz="2000" dirty="0" smtClean="0">
                <a:ea typeface="Arial Unicode MS" pitchFamily="34" charset="-122"/>
                <a:cs typeface="Arial Unicode MS" pitchFamily="34" charset="-122"/>
              </a:rPr>
              <a:t>:  Identify the instance of the best </a:t>
            </a:r>
            <a:r>
              <a:rPr lang="en-US" altLang="zh-CN" sz="2000" dirty="0" err="1" smtClean="0"/>
              <a:t>iAR</a:t>
            </a:r>
            <a:r>
              <a:rPr lang="en-US" altLang="zh-CN" sz="2000" dirty="0" smtClean="0"/>
              <a:t> </a:t>
            </a:r>
            <a:r>
              <a:rPr lang="en-US" altLang="zh-CN" sz="2000" dirty="0" smtClean="0">
                <a:ea typeface="Arial Unicode MS" pitchFamily="34" charset="-122"/>
                <a:cs typeface="Arial Unicode MS" pitchFamily="34" charset="-122"/>
              </a:rPr>
              <a:t>each time</a:t>
            </a:r>
          </a:p>
          <a:p>
            <a:pPr lvl="1"/>
            <a:endParaRPr lang="en-US" altLang="zh-CN" sz="2000" dirty="0" smtClean="0">
              <a:ea typeface="Arial Unicode MS" pitchFamily="34" charset="-122"/>
              <a:cs typeface="Arial Unicode MS" pitchFamily="34" charset="-122"/>
            </a:endParaRPr>
          </a:p>
          <a:p>
            <a:r>
              <a:rPr lang="en-US" altLang="zh-CN" sz="2400" dirty="0" smtClean="0"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en-US" altLang="zh-CN" sz="2400" dirty="0" err="1" smtClean="0">
                <a:ea typeface="Arial Unicode MS" pitchFamily="34" charset="-122"/>
                <a:cs typeface="Arial Unicode MS" pitchFamily="34" charset="-122"/>
              </a:rPr>
              <a:t>SiFi</a:t>
            </a:r>
            <a:r>
              <a:rPr lang="en-US" altLang="zh-CN" sz="2400" dirty="0" smtClean="0">
                <a:ea typeface="Arial Unicode MS" pitchFamily="34" charset="-122"/>
                <a:cs typeface="Arial Unicode MS" pitchFamily="34" charset="-122"/>
              </a:rPr>
              <a:t>-Gradient</a:t>
            </a:r>
          </a:p>
          <a:p>
            <a:pPr lvl="1"/>
            <a:r>
              <a:rPr lang="en-US" altLang="zh-CN" sz="2000" b="1" dirty="0" smtClean="0">
                <a:ea typeface="Arial Unicode MS" pitchFamily="34" charset="-122"/>
                <a:cs typeface="Arial Unicode MS" pitchFamily="34" charset="-122"/>
              </a:rPr>
              <a:t>Idea</a:t>
            </a:r>
            <a:r>
              <a:rPr lang="en-US" altLang="zh-CN" sz="2000" dirty="0" smtClean="0">
                <a:ea typeface="Arial Unicode MS" pitchFamily="34" charset="-122"/>
                <a:cs typeface="Arial Unicode MS" pitchFamily="34" charset="-122"/>
              </a:rPr>
              <a:t>: Gradient descent</a:t>
            </a:r>
          </a:p>
          <a:p>
            <a:pPr lvl="1"/>
            <a:r>
              <a:rPr lang="en-US" altLang="zh-CN" sz="2000" b="1" dirty="0" smtClean="0">
                <a:ea typeface="Arial Unicode MS" pitchFamily="34" charset="-122"/>
                <a:cs typeface="Arial Unicode MS" pitchFamily="34" charset="-122"/>
              </a:rPr>
              <a:t>Algorithm</a:t>
            </a:r>
            <a:r>
              <a:rPr lang="en-US" altLang="zh-CN" sz="2000" dirty="0" smtClean="0">
                <a:ea typeface="Arial Unicode MS" pitchFamily="34" charset="-122"/>
                <a:cs typeface="Arial Unicode MS" pitchFamily="34" charset="-122"/>
              </a:rPr>
              <a:t>: Iteratively adjust instances to their neighbors to reach a higher objective value</a:t>
            </a:r>
          </a:p>
          <a:p>
            <a:pPr lvl="1"/>
            <a:endParaRPr lang="en-US" altLang="zh-CN" sz="2000" dirty="0" smtClean="0">
              <a:ea typeface="Arial Unicode MS" pitchFamily="34" charset="-122"/>
              <a:cs typeface="Arial Unicode MS" pitchFamily="34" charset="-122"/>
            </a:endParaRPr>
          </a:p>
          <a:p>
            <a:r>
              <a:rPr lang="en-US" altLang="zh-CN" sz="2400" dirty="0" err="1" smtClean="0">
                <a:ea typeface="Arial Unicode MS" pitchFamily="34" charset="-122"/>
                <a:cs typeface="Arial Unicode MS" pitchFamily="34" charset="-122"/>
              </a:rPr>
              <a:t>SiFi</a:t>
            </a:r>
            <a:r>
              <a:rPr lang="en-US" altLang="zh-CN" sz="2400" dirty="0" smtClean="0">
                <a:ea typeface="Arial Unicode MS" pitchFamily="34" charset="-122"/>
                <a:cs typeface="Arial Unicode MS" pitchFamily="34" charset="-122"/>
              </a:rPr>
              <a:t>-Hill</a:t>
            </a:r>
          </a:p>
          <a:p>
            <a:pPr lvl="1"/>
            <a:r>
              <a:rPr lang="en-US" altLang="zh-CN" sz="2000" b="1" dirty="0" smtClean="0">
                <a:ea typeface="Arial Unicode MS" pitchFamily="34" charset="-122"/>
                <a:cs typeface="Arial Unicode MS" pitchFamily="34" charset="-122"/>
              </a:rPr>
              <a:t>Idea</a:t>
            </a:r>
            <a:r>
              <a:rPr lang="en-US" altLang="zh-CN" sz="2000" dirty="0" smtClean="0">
                <a:ea typeface="Arial Unicode MS" pitchFamily="34" charset="-122"/>
                <a:cs typeface="Arial Unicode MS" pitchFamily="34" charset="-122"/>
              </a:rPr>
              <a:t>:  Hill climbing</a:t>
            </a:r>
          </a:p>
          <a:p>
            <a:pPr lvl="1"/>
            <a:r>
              <a:rPr lang="en-US" altLang="zh-CN" sz="2000" b="1" dirty="0" smtClean="0">
                <a:ea typeface="Arial Unicode MS" pitchFamily="34" charset="-122"/>
                <a:cs typeface="Arial Unicode MS" pitchFamily="34" charset="-122"/>
              </a:rPr>
              <a:t>Algorithm</a:t>
            </a:r>
            <a:r>
              <a:rPr lang="en-US" altLang="zh-CN" sz="2000" dirty="0" smtClean="0">
                <a:ea typeface="Arial Unicode MS" pitchFamily="34" charset="-122"/>
                <a:cs typeface="Arial Unicode MS" pitchFamily="34" charset="-122"/>
              </a:rPr>
              <a:t>:  Iteratively adjust the instance of a single  </a:t>
            </a:r>
            <a:r>
              <a:rPr lang="en-US" altLang="zh-CN" sz="2000" dirty="0" err="1" smtClean="0">
                <a:ea typeface="Arial Unicode MS" pitchFamily="34" charset="-122"/>
                <a:cs typeface="Arial Unicode MS" pitchFamily="34" charset="-122"/>
              </a:rPr>
              <a:t>iAR</a:t>
            </a:r>
            <a:r>
              <a:rPr lang="en-US" altLang="zh-CN" sz="2000" dirty="0" smtClean="0">
                <a:ea typeface="Arial Unicode MS" pitchFamily="34" charset="-122"/>
                <a:cs typeface="Arial Unicode MS" pitchFamily="34" charset="-122"/>
              </a:rPr>
              <a:t> to any possible instance to reach a higher objective value</a:t>
            </a:r>
          </a:p>
        </p:txBody>
      </p:sp>
      <p:sp>
        <p:nvSpPr>
          <p:cNvPr id="8" name="右弧形箭头 7"/>
          <p:cNvSpPr/>
          <p:nvPr/>
        </p:nvSpPr>
        <p:spPr>
          <a:xfrm>
            <a:off x="2626034" y="1785926"/>
            <a:ext cx="731520" cy="1785950"/>
          </a:xfrm>
          <a:prstGeom prst="curved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9" name="圆角矩形标注 8"/>
          <p:cNvSpPr/>
          <p:nvPr/>
        </p:nvSpPr>
        <p:spPr>
          <a:xfrm>
            <a:off x="3571868" y="2143116"/>
            <a:ext cx="2571768" cy="914400"/>
          </a:xfrm>
          <a:prstGeom prst="wedgeRoundRectCallout">
            <a:avLst>
              <a:gd name="adj1" fmla="val -58004"/>
              <a:gd name="adj2" fmla="val -12500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7030A0"/>
                </a:solidFill>
              </a:rPr>
              <a:t>Neglect the interaction among different </a:t>
            </a:r>
            <a:r>
              <a:rPr lang="en-US" altLang="zh-CN" dirty="0" err="1" smtClean="0">
                <a:solidFill>
                  <a:srgbClr val="7030A0"/>
                </a:solidFill>
              </a:rPr>
              <a:t>iARs</a:t>
            </a:r>
            <a:endParaRPr lang="zh-CN" altLang="en-US" dirty="0">
              <a:solidFill>
                <a:srgbClr val="7030A0"/>
              </a:solidFill>
            </a:endParaRPr>
          </a:p>
        </p:txBody>
      </p:sp>
      <p:sp>
        <p:nvSpPr>
          <p:cNvPr id="10" name="右弧形箭头 9"/>
          <p:cNvSpPr/>
          <p:nvPr/>
        </p:nvSpPr>
        <p:spPr>
          <a:xfrm>
            <a:off x="2643174" y="3357562"/>
            <a:ext cx="731520" cy="2000264"/>
          </a:xfrm>
          <a:prstGeom prst="curved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1" name="圆角矩形标注 10"/>
          <p:cNvSpPr/>
          <p:nvPr/>
        </p:nvSpPr>
        <p:spPr>
          <a:xfrm>
            <a:off x="3779912" y="3861048"/>
            <a:ext cx="2428892" cy="714380"/>
          </a:xfrm>
          <a:prstGeom prst="wedgeRoundRectCallout">
            <a:avLst>
              <a:gd name="adj1" fmla="val -58004"/>
              <a:gd name="adj2" fmla="val -12500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7030A0"/>
                </a:solidFill>
              </a:rPr>
              <a:t>Only consider Neighbor instances</a:t>
            </a:r>
            <a:endParaRPr lang="zh-CN" altLang="en-US" dirty="0">
              <a:solidFill>
                <a:srgbClr val="7030A0"/>
              </a:solidFill>
            </a:endParaRPr>
          </a:p>
        </p:txBody>
      </p:sp>
      <p:sp>
        <p:nvSpPr>
          <p:cNvPr id="12" name="页脚占位符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27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84784"/>
            <a:ext cx="7787208" cy="4389120"/>
          </a:xfrm>
        </p:spPr>
        <p:txBody>
          <a:bodyPr>
            <a:normAutofit/>
          </a:bodyPr>
          <a:lstStyle/>
          <a:p>
            <a:r>
              <a:rPr lang="en-US" altLang="zh-CN" dirty="0" err="1" smtClean="0">
                <a:solidFill>
                  <a:schemeClr val="bg1">
                    <a:lumMod val="65000"/>
                  </a:schemeClr>
                </a:solidFill>
              </a:rPr>
              <a:t>SiFi</a:t>
            </a:r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 Problem Formulation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From Infinite Threshold to</a:t>
            </a:r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 Finite Threshold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Eliminating Redundancy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Algorithms for </a:t>
            </a:r>
            <a:r>
              <a:rPr lang="en-US" altLang="zh-CN" dirty="0" err="1" smtClean="0">
                <a:solidFill>
                  <a:schemeClr val="bg1">
                    <a:lumMod val="65000"/>
                  </a:schemeClr>
                </a:solidFill>
              </a:rPr>
              <a:t>SiFi</a:t>
            </a:r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 Problem</a:t>
            </a:r>
          </a:p>
          <a:p>
            <a:r>
              <a:rPr lang="en-US" altLang="zh-CN" dirty="0" smtClean="0"/>
              <a:t>Experiment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Conclusion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58D23-39D4-42F3-8970-76D3E02FC837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28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93177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Experiment Setup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5184576"/>
          </a:xfrm>
        </p:spPr>
        <p:txBody>
          <a:bodyPr>
            <a:normAutofit/>
          </a:bodyPr>
          <a:lstStyle/>
          <a:p>
            <a:r>
              <a:rPr lang="en-US" altLang="zh-CN" sz="2400" dirty="0" smtClean="0"/>
              <a:t>Data sets</a:t>
            </a:r>
          </a:p>
          <a:p>
            <a:pPr lvl="1"/>
            <a:r>
              <a:rPr lang="en-US" altLang="zh-CN" sz="2000" b="1" dirty="0" smtClean="0"/>
              <a:t>Cora </a:t>
            </a:r>
            <a:r>
              <a:rPr lang="en-US" altLang="zh-CN" sz="2000" dirty="0" smtClean="0"/>
              <a:t>is a collection of citation entries</a:t>
            </a:r>
          </a:p>
          <a:p>
            <a:pPr lvl="2"/>
            <a:r>
              <a:rPr lang="en-US" altLang="zh-CN" sz="1800" dirty="0" smtClean="0"/>
              <a:t>Example size:  </a:t>
            </a:r>
            <a:r>
              <a:rPr lang="en-US" altLang="zh-CN" sz="1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|M| = 14,358, |D| = 170,380</a:t>
            </a:r>
          </a:p>
          <a:p>
            <a:pPr lvl="2"/>
            <a:r>
              <a:rPr lang="en-US" altLang="zh-CN" sz="1700" dirty="0" smtClean="0"/>
              <a:t>Attributes (9):  </a:t>
            </a:r>
            <a:r>
              <a:rPr lang="en-US" altLang="zh-CN" sz="1700" i="1" dirty="0" smtClean="0"/>
              <a:t>author, title, venue, address, publisher, editor, date, volume, pages</a:t>
            </a:r>
          </a:p>
          <a:p>
            <a:pPr lvl="1"/>
            <a:r>
              <a:rPr lang="en-US" altLang="zh-CN" sz="2000" b="1" dirty="0" smtClean="0"/>
              <a:t>Restaurant</a:t>
            </a:r>
            <a:r>
              <a:rPr lang="en-US" altLang="zh-CN" sz="2000" dirty="0" smtClean="0"/>
              <a:t> is a collection of restaurant records</a:t>
            </a:r>
          </a:p>
          <a:p>
            <a:pPr lvl="2"/>
            <a:r>
              <a:rPr lang="en-US" altLang="zh-CN" sz="1800" dirty="0" smtClean="0"/>
              <a:t>Example size:  </a:t>
            </a:r>
            <a:r>
              <a:rPr lang="en-US" altLang="zh-CN" sz="1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|M| = 87,492, |D| = 106</a:t>
            </a:r>
          </a:p>
          <a:p>
            <a:pPr lvl="2"/>
            <a:r>
              <a:rPr lang="en-US" altLang="zh-CN" sz="1800" dirty="0" smtClean="0"/>
              <a:t>Attributes</a:t>
            </a:r>
            <a:r>
              <a:rPr lang="en-US" altLang="zh-CN" sz="1800" dirty="0" smtClean="0">
                <a:sym typeface="Wingdings" pitchFamily="2" charset="2"/>
              </a:rPr>
              <a:t> (5):</a:t>
            </a:r>
            <a:r>
              <a:rPr lang="en-US" altLang="zh-CN" sz="1800" dirty="0" smtClean="0"/>
              <a:t>  </a:t>
            </a:r>
            <a:r>
              <a:rPr lang="en-US" altLang="zh-CN" sz="1800" i="1" dirty="0" smtClean="0"/>
              <a:t>name, address, phone, city, type</a:t>
            </a:r>
            <a:endParaRPr lang="en-US" altLang="zh-CN" sz="1800" dirty="0" smtClean="0"/>
          </a:p>
          <a:p>
            <a:pPr lvl="1"/>
            <a:r>
              <a:rPr lang="en-US" altLang="zh-CN" sz="2000" b="1" dirty="0" err="1" smtClean="0"/>
              <a:t>DBGen</a:t>
            </a:r>
            <a:r>
              <a:rPr lang="en-US" altLang="zh-CN" sz="2000" b="1" dirty="0" smtClean="0"/>
              <a:t> </a:t>
            </a:r>
            <a:r>
              <a:rPr lang="en-US" altLang="zh-CN" sz="2000" dirty="0" smtClean="0"/>
              <a:t>is a random mailing-list generator</a:t>
            </a:r>
            <a:endParaRPr lang="en-US" altLang="zh-CN" sz="2200" dirty="0" smtClean="0"/>
          </a:p>
          <a:p>
            <a:pPr lvl="2"/>
            <a:r>
              <a:rPr lang="en-US" altLang="zh-CN" sz="1800" dirty="0" smtClean="0"/>
              <a:t>Example size:  </a:t>
            </a:r>
            <a:r>
              <a:rPr lang="en-US" altLang="zh-CN" sz="1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|M|= 3071, |D| = 2426</a:t>
            </a:r>
          </a:p>
          <a:p>
            <a:pPr lvl="2"/>
            <a:r>
              <a:rPr lang="en-US" altLang="zh-CN" sz="1800" dirty="0" smtClean="0"/>
              <a:t>Attributes (10): </a:t>
            </a:r>
            <a:r>
              <a:rPr lang="en-US" altLang="zh-CN" sz="1800" dirty="0" err="1" smtClean="0"/>
              <a:t>ssn</a:t>
            </a:r>
            <a:r>
              <a:rPr lang="en-US" altLang="zh-CN" sz="1800" dirty="0" smtClean="0"/>
              <a:t>, </a:t>
            </a:r>
            <a:r>
              <a:rPr lang="en-US" altLang="zh-CN" sz="1800" dirty="0" err="1" smtClean="0"/>
              <a:t>fname</a:t>
            </a:r>
            <a:r>
              <a:rPr lang="en-US" altLang="zh-CN" sz="1800" dirty="0" smtClean="0"/>
              <a:t>, </a:t>
            </a:r>
            <a:r>
              <a:rPr lang="en-US" altLang="zh-CN" sz="1800" dirty="0" err="1" smtClean="0"/>
              <a:t>minit</a:t>
            </a:r>
            <a:r>
              <a:rPr lang="en-US" altLang="zh-CN" sz="1800" dirty="0" smtClean="0"/>
              <a:t>, </a:t>
            </a:r>
            <a:r>
              <a:rPr lang="en-US" altLang="zh-CN" sz="1800" dirty="0" err="1" smtClean="0"/>
              <a:t>lname</a:t>
            </a:r>
            <a:r>
              <a:rPr lang="en-US" altLang="zh-CN" sz="1800" dirty="0" smtClean="0"/>
              <a:t>, </a:t>
            </a:r>
            <a:r>
              <a:rPr lang="en-US" altLang="zh-CN" sz="1800" dirty="0" err="1" smtClean="0"/>
              <a:t>stnum</a:t>
            </a:r>
            <a:r>
              <a:rPr lang="en-US" altLang="zh-CN" sz="1800" dirty="0" smtClean="0"/>
              <a:t>, </a:t>
            </a:r>
            <a:r>
              <a:rPr lang="en-US" altLang="zh-CN" sz="1800" dirty="0" err="1" smtClean="0"/>
              <a:t>stadd</a:t>
            </a:r>
            <a:r>
              <a:rPr lang="en-US" altLang="zh-CN" sz="1800" dirty="0" smtClean="0"/>
              <a:t>, </a:t>
            </a:r>
            <a:r>
              <a:rPr lang="en-US" altLang="zh-CN" sz="1800" dirty="0" err="1" smtClean="0"/>
              <a:t>apmt</a:t>
            </a:r>
            <a:r>
              <a:rPr lang="en-US" altLang="zh-CN" sz="1800" dirty="0" smtClean="0"/>
              <a:t>, city, state, zip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1DA7-3860-4417-9A10-3162E9600A8C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29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6775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Rule-based Method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41B3C-F820-434A-937A-45AD8DE643E1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24" name="内容占位符 2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389120"/>
          </a:xfrm>
        </p:spPr>
        <p:txBody>
          <a:bodyPr/>
          <a:lstStyle/>
          <a:p>
            <a:r>
              <a:rPr lang="en-US" altLang="zh-CN" sz="2800" dirty="0" smtClean="0"/>
              <a:t>An example of a rule</a:t>
            </a:r>
          </a:p>
          <a:p>
            <a:pPr lvl="1"/>
            <a:r>
              <a:rPr lang="en-US" altLang="zh-CN" dirty="0" smtClean="0"/>
              <a:t>similar </a:t>
            </a:r>
            <a:r>
              <a:rPr lang="en-US" altLang="zh-CN" b="1" dirty="0" smtClean="0"/>
              <a:t>name</a:t>
            </a:r>
            <a:r>
              <a:rPr lang="en-US" altLang="zh-CN" dirty="0" smtClean="0"/>
              <a:t> and the same </a:t>
            </a:r>
            <a:r>
              <a:rPr lang="en-US" altLang="zh-CN" b="1" dirty="0" err="1" smtClean="0"/>
              <a:t>tel</a:t>
            </a:r>
            <a:r>
              <a:rPr lang="en-US" altLang="zh-CN" b="1" dirty="0" smtClean="0"/>
              <a:t> ==&gt; </a:t>
            </a:r>
            <a:r>
              <a:rPr lang="en-US" altLang="zh-CN" dirty="0" smtClean="0"/>
              <a:t>the same entity</a:t>
            </a: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 cstate="print"/>
          <a:srcRect r="14372"/>
          <a:stretch>
            <a:fillRect/>
          </a:stretch>
        </p:blipFill>
        <p:spPr bwMode="auto">
          <a:xfrm>
            <a:off x="99701" y="2714620"/>
            <a:ext cx="8972893" cy="221457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51" name="矩形 50"/>
          <p:cNvSpPr/>
          <p:nvPr/>
        </p:nvSpPr>
        <p:spPr>
          <a:xfrm>
            <a:off x="214282" y="3286124"/>
            <a:ext cx="1000132" cy="10001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Similar</a:t>
            </a:r>
            <a:endParaRPr lang="zh-CN" altLang="en-US" b="1" dirty="0">
              <a:solidFill>
                <a:schemeClr val="tx1"/>
              </a:solidFill>
            </a:endParaRPr>
          </a:p>
        </p:txBody>
      </p:sp>
      <p:sp>
        <p:nvSpPr>
          <p:cNvPr id="27" name="矩形标注 26"/>
          <p:cNvSpPr/>
          <p:nvPr/>
        </p:nvSpPr>
        <p:spPr>
          <a:xfrm>
            <a:off x="142844" y="3071810"/>
            <a:ext cx="1214446" cy="214314"/>
          </a:xfrm>
          <a:prstGeom prst="wedgeRectCallout">
            <a:avLst>
              <a:gd name="adj1" fmla="val -7500"/>
              <a:gd name="adj2" fmla="val 115833"/>
            </a:avLst>
          </a:prstGeom>
          <a:solidFill>
            <a:srgbClr val="FF0000">
              <a:alpha val="33000"/>
            </a:srgbClr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圆角矩形标注 25"/>
          <p:cNvSpPr/>
          <p:nvPr/>
        </p:nvSpPr>
        <p:spPr>
          <a:xfrm>
            <a:off x="142844" y="4357694"/>
            <a:ext cx="1214446" cy="214314"/>
          </a:xfrm>
          <a:prstGeom prst="wedgeRoundRectCallout">
            <a:avLst>
              <a:gd name="adj1" fmla="val -5931"/>
              <a:gd name="adj2" fmla="val -173054"/>
              <a:gd name="adj3" fmla="val 16667"/>
            </a:avLst>
          </a:prstGeom>
          <a:solidFill>
            <a:schemeClr val="tx2">
              <a:alpha val="33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矩形 52"/>
          <p:cNvSpPr/>
          <p:nvPr/>
        </p:nvSpPr>
        <p:spPr>
          <a:xfrm>
            <a:off x="1500166" y="3286124"/>
            <a:ext cx="1000132" cy="100013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Same</a:t>
            </a:r>
            <a:endParaRPr lang="zh-CN" altLang="en-US" b="1" dirty="0">
              <a:solidFill>
                <a:schemeClr val="tx1"/>
              </a:solidFill>
            </a:endParaRPr>
          </a:p>
        </p:txBody>
      </p:sp>
      <p:sp>
        <p:nvSpPr>
          <p:cNvPr id="54" name="矩形标注 53"/>
          <p:cNvSpPr/>
          <p:nvPr/>
        </p:nvSpPr>
        <p:spPr>
          <a:xfrm>
            <a:off x="1428728" y="3071810"/>
            <a:ext cx="1214446" cy="214314"/>
          </a:xfrm>
          <a:prstGeom prst="wedgeRectCallout">
            <a:avLst>
              <a:gd name="adj1" fmla="val -7500"/>
              <a:gd name="adj2" fmla="val 115833"/>
            </a:avLst>
          </a:prstGeom>
          <a:solidFill>
            <a:srgbClr val="FF0000">
              <a:alpha val="33000"/>
            </a:srgbClr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圆角矩形标注 54"/>
          <p:cNvSpPr/>
          <p:nvPr/>
        </p:nvSpPr>
        <p:spPr>
          <a:xfrm>
            <a:off x="1428728" y="4357694"/>
            <a:ext cx="1214446" cy="214314"/>
          </a:xfrm>
          <a:prstGeom prst="wedgeRoundRectCallout">
            <a:avLst>
              <a:gd name="adj1" fmla="val -5931"/>
              <a:gd name="adj2" fmla="val -173054"/>
              <a:gd name="adj3" fmla="val 16667"/>
            </a:avLst>
          </a:prstGeom>
          <a:solidFill>
            <a:schemeClr val="tx2">
              <a:alpha val="33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/>
          <p:nvPr/>
        </p:nvSpPr>
        <p:spPr>
          <a:xfrm>
            <a:off x="142844" y="3071810"/>
            <a:ext cx="9001156" cy="2143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142876" y="4357694"/>
            <a:ext cx="9001156" cy="214314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TextBox 56"/>
          <p:cNvSpPr txBox="1"/>
          <p:nvPr/>
        </p:nvSpPr>
        <p:spPr>
          <a:xfrm>
            <a:off x="2928926" y="2857496"/>
            <a:ext cx="3714776" cy="1642348"/>
          </a:xfrm>
          <a:prstGeom prst="irregularSeal1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Matching</a:t>
            </a:r>
            <a:endParaRPr lang="zh-CN" alt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7" grpId="0" animBg="1"/>
      <p:bldP spid="26" grpId="0" animBg="1"/>
      <p:bldP spid="53" grpId="0" animBg="1"/>
      <p:bldP spid="54" grpId="0" animBg="1"/>
      <p:bldP spid="55" grpId="0" animBg="1"/>
      <p:bldP spid="57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Experiment Setup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5184576"/>
          </a:xfrm>
        </p:spPr>
        <p:txBody>
          <a:bodyPr>
            <a:normAutofit/>
          </a:bodyPr>
          <a:lstStyle/>
          <a:p>
            <a:r>
              <a:rPr lang="en-US" altLang="zh-CN" sz="2400" dirty="0" smtClean="0"/>
              <a:t>Record-matching rule set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6B80-1321-406B-ABF8-F447A7F4AF8F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 l="59345" t="9237" r="528" b="8253"/>
          <a:stretch>
            <a:fillRect/>
          </a:stretch>
        </p:blipFill>
        <p:spPr bwMode="auto">
          <a:xfrm>
            <a:off x="5214942" y="4391660"/>
            <a:ext cx="3500430" cy="218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 t="7414" r="47971" b="42538"/>
          <a:stretch>
            <a:fillRect/>
          </a:stretch>
        </p:blipFill>
        <p:spPr bwMode="auto">
          <a:xfrm>
            <a:off x="337775" y="1844824"/>
            <a:ext cx="8377630" cy="2441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 l="9734" t="62406" r="56571" b="7936"/>
          <a:stretch>
            <a:fillRect/>
          </a:stretch>
        </p:blipFill>
        <p:spPr bwMode="auto">
          <a:xfrm>
            <a:off x="0" y="4429132"/>
            <a:ext cx="428628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7812360" y="1916832"/>
            <a:ext cx="861711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</a:rPr>
              <a:t>Cora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93496" y="4500570"/>
            <a:ext cx="1521314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Restaurant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29520" y="4429132"/>
            <a:ext cx="1221809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2400" b="1" dirty="0" err="1" smtClean="0">
                <a:solidFill>
                  <a:srgbClr val="FF0000"/>
                </a:solidFill>
              </a:rPr>
              <a:t>DBGen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23" name="页脚占位符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24" name="灯片编号占位符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30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6775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543956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Comparison with Baseline Methods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FEFAA-16DA-4FF7-800E-CE43FBBAE5D7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10" name="内容占位符 9"/>
          <p:cNvSpPr>
            <a:spLocks noGrp="1"/>
          </p:cNvSpPr>
          <p:nvPr>
            <p:ph idx="1"/>
          </p:nvPr>
        </p:nvSpPr>
        <p:spPr>
          <a:xfrm>
            <a:off x="500034" y="1000108"/>
            <a:ext cx="8643966" cy="2428892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mtClean="0"/>
              <a:t>Our algorithm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SiFi</a:t>
            </a:r>
            <a:r>
              <a:rPr lang="en-US" altLang="zh-CN" dirty="0" smtClean="0"/>
              <a:t>-Greedy, </a:t>
            </a:r>
            <a:r>
              <a:rPr lang="en-US" altLang="zh-CN" dirty="0" err="1" smtClean="0"/>
              <a:t>SiFi</a:t>
            </a:r>
            <a:r>
              <a:rPr lang="en-US" altLang="zh-CN" dirty="0" smtClean="0"/>
              <a:t>-Gradient, </a:t>
            </a:r>
            <a:r>
              <a:rPr lang="en-US" altLang="zh-CN" dirty="0" err="1" smtClean="0"/>
              <a:t>SiFi</a:t>
            </a:r>
            <a:r>
              <a:rPr lang="en-US" altLang="zh-CN" dirty="0" smtClean="0"/>
              <a:t>-Hill</a:t>
            </a:r>
          </a:p>
          <a:p>
            <a:r>
              <a:rPr lang="en-US" altLang="zh-CN" dirty="0" smtClean="0"/>
              <a:t>Baseline</a:t>
            </a:r>
          </a:p>
          <a:p>
            <a:pPr lvl="1"/>
            <a:r>
              <a:rPr lang="en-US" altLang="zh-CN" dirty="0" smtClean="0"/>
              <a:t>SiFi-Expert-1, SiFi-Expert-2, SiFi-Expert-3</a:t>
            </a:r>
          </a:p>
          <a:p>
            <a:pPr lvl="1"/>
            <a:r>
              <a:rPr lang="en-US" altLang="zh-CN" dirty="0" err="1" smtClean="0"/>
              <a:t>SiFi</a:t>
            </a:r>
            <a:r>
              <a:rPr lang="en-US" altLang="zh-CN" dirty="0" smtClean="0"/>
              <a:t>-Equal </a:t>
            </a:r>
          </a:p>
          <a:p>
            <a:pPr lvl="2"/>
            <a:r>
              <a:rPr lang="en-US" altLang="zh-CN" dirty="0" smtClean="0"/>
              <a:t>Change</a:t>
            </a:r>
            <a:r>
              <a:rPr lang="en-US" altLang="zh-CN" b="1" dirty="0" smtClean="0"/>
              <a:t> “similar name</a:t>
            </a:r>
            <a:r>
              <a:rPr lang="en-US" altLang="zh-CN" dirty="0" smtClean="0"/>
              <a:t> and the same </a:t>
            </a:r>
            <a:r>
              <a:rPr lang="en-US" altLang="zh-CN" dirty="0" err="1" smtClean="0"/>
              <a:t>tel</a:t>
            </a:r>
            <a:r>
              <a:rPr lang="en-US" altLang="zh-CN" dirty="0" smtClean="0"/>
              <a:t>” </a:t>
            </a:r>
          </a:p>
          <a:p>
            <a:pPr lvl="2">
              <a:buNone/>
            </a:pPr>
            <a:r>
              <a:rPr lang="en-US" altLang="zh-CN" dirty="0" smtClean="0">
                <a:sym typeface="Wingdings" pitchFamily="2" charset="2"/>
              </a:rPr>
              <a:t>               to</a:t>
            </a:r>
            <a:r>
              <a:rPr lang="en-US" altLang="zh-CN" dirty="0" smtClean="0"/>
              <a:t> “</a:t>
            </a:r>
            <a:r>
              <a:rPr lang="en-US" altLang="zh-CN" b="1" dirty="0" smtClean="0"/>
              <a:t>the same name</a:t>
            </a:r>
            <a:r>
              <a:rPr lang="en-US" altLang="zh-CN" dirty="0" smtClean="0"/>
              <a:t> and the same </a:t>
            </a:r>
            <a:r>
              <a:rPr lang="en-US" altLang="zh-CN" dirty="0" err="1" smtClean="0"/>
              <a:t>tel</a:t>
            </a:r>
            <a:r>
              <a:rPr lang="en-US" altLang="zh-CN" dirty="0" smtClean="0"/>
              <a:t>”</a:t>
            </a:r>
          </a:p>
          <a:p>
            <a:pPr lvl="1">
              <a:buNone/>
            </a:pPr>
            <a:endParaRPr lang="zh-CN" altLang="en-US" dirty="0"/>
          </a:p>
        </p:txBody>
      </p:sp>
      <p:pic>
        <p:nvPicPr>
          <p:cNvPr id="223233" name="Picture 1"/>
          <p:cNvPicPr>
            <a:picLocks noChangeAspect="1" noChangeArrowheads="1"/>
          </p:cNvPicPr>
          <p:nvPr/>
        </p:nvPicPr>
        <p:blipFill>
          <a:blip r:embed="rId3" cstate="print"/>
          <a:srcRect t="27778"/>
          <a:stretch>
            <a:fillRect/>
          </a:stretch>
        </p:blipFill>
        <p:spPr bwMode="auto">
          <a:xfrm>
            <a:off x="755576" y="3430745"/>
            <a:ext cx="7459952" cy="342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页脚占位符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11" name="灯片编号占位符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31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03739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"/>
            <a:ext cx="8543956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Comparison with Baseline Methods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80272-EEC8-409F-A3B3-BDDB882090A0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pic>
        <p:nvPicPr>
          <p:cNvPr id="239618" name="Picture 2"/>
          <p:cNvPicPr>
            <a:picLocks noChangeAspect="1" noChangeArrowheads="1"/>
          </p:cNvPicPr>
          <p:nvPr/>
        </p:nvPicPr>
        <p:blipFill>
          <a:blip r:embed="rId3" cstate="print"/>
          <a:srcRect t="11793" r="67823"/>
          <a:stretch>
            <a:fillRect/>
          </a:stretch>
        </p:blipFill>
        <p:spPr bwMode="auto">
          <a:xfrm>
            <a:off x="142844" y="2571744"/>
            <a:ext cx="4790685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 l="44878" b="90566"/>
          <a:stretch>
            <a:fillRect/>
          </a:stretch>
        </p:blipFill>
        <p:spPr bwMode="auto">
          <a:xfrm>
            <a:off x="285720" y="1928802"/>
            <a:ext cx="8686751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/>
          <a:srcRect r="56482" b="90566"/>
          <a:stretch>
            <a:fillRect/>
          </a:stretch>
        </p:blipFill>
        <p:spPr bwMode="auto">
          <a:xfrm>
            <a:off x="214282" y="1428736"/>
            <a:ext cx="800105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右大括号 15"/>
          <p:cNvSpPr/>
          <p:nvPr/>
        </p:nvSpPr>
        <p:spPr>
          <a:xfrm>
            <a:off x="4786314" y="4000504"/>
            <a:ext cx="285752" cy="914400"/>
          </a:xfrm>
          <a:prstGeom prst="rightBrace">
            <a:avLst>
              <a:gd name="adj1" fmla="val 34000"/>
              <a:gd name="adj2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右大括号 16"/>
          <p:cNvSpPr/>
          <p:nvPr/>
        </p:nvSpPr>
        <p:spPr>
          <a:xfrm>
            <a:off x="4786314" y="5072074"/>
            <a:ext cx="285752" cy="214314"/>
          </a:xfrm>
          <a:prstGeom prst="rightBrace">
            <a:avLst>
              <a:gd name="adj1" fmla="val 11441"/>
              <a:gd name="adj2" fmla="val 52222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右大括号 17"/>
          <p:cNvSpPr/>
          <p:nvPr/>
        </p:nvSpPr>
        <p:spPr>
          <a:xfrm>
            <a:off x="4786314" y="2928934"/>
            <a:ext cx="285752" cy="638172"/>
          </a:xfrm>
          <a:prstGeom prst="rightBrace">
            <a:avLst>
              <a:gd name="adj1" fmla="val 34000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5143504" y="2857496"/>
            <a:ext cx="3786214" cy="783193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82563" indent="-182563"/>
            <a:r>
              <a:rPr lang="en-US" altLang="zh-CN" sz="2000" dirty="0" smtClean="0"/>
              <a:t>1. Our methods perform better</a:t>
            </a:r>
          </a:p>
          <a:p>
            <a:pPr marL="182563" indent="-182563"/>
            <a:r>
              <a:rPr lang="en-US" altLang="zh-CN" sz="2000" dirty="0" smtClean="0"/>
              <a:t>2. </a:t>
            </a:r>
            <a:r>
              <a:rPr lang="en-US" altLang="zh-CN" sz="2000" dirty="0" err="1" smtClean="0"/>
              <a:t>SiFi</a:t>
            </a:r>
            <a:r>
              <a:rPr lang="en-US" altLang="zh-CN" sz="2000" dirty="0" smtClean="0"/>
              <a:t>-Hill performs the best</a:t>
            </a:r>
            <a:endParaRPr lang="zh-CN" alt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5143504" y="4000504"/>
            <a:ext cx="3714775" cy="783193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000" dirty="0" smtClean="0"/>
              <a:t>3. It is necessary to study “How similar is Similar?”</a:t>
            </a:r>
            <a:endParaRPr lang="zh-CN" alt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5143504" y="5072074"/>
            <a:ext cx="4000496" cy="783193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000" dirty="0" smtClean="0"/>
              <a:t>4. It is important to match some attribute values approximately</a:t>
            </a:r>
            <a:endParaRPr lang="zh-CN" altLang="en-US" sz="2000" dirty="0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32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03739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8543956" cy="1143000"/>
          </a:xfrm>
        </p:spPr>
        <p:txBody>
          <a:bodyPr>
            <a:normAutofit/>
          </a:bodyPr>
          <a:lstStyle/>
          <a:p>
            <a:r>
              <a:rPr lang="en-US" altLang="zh-CN" sz="4400" dirty="0" smtClean="0"/>
              <a:t>Evaluation of Eliminating Redundancy</a:t>
            </a:r>
            <a:endParaRPr lang="zh-CN" altLang="en-US" sz="4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E21D-D50F-40C2-A5BC-DF956DC1079A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pic>
        <p:nvPicPr>
          <p:cNvPr id="2406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" y="1857364"/>
            <a:ext cx="5286412" cy="4109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" name="右大括号 26"/>
          <p:cNvSpPr/>
          <p:nvPr/>
        </p:nvSpPr>
        <p:spPr>
          <a:xfrm>
            <a:off x="4929190" y="2357430"/>
            <a:ext cx="571504" cy="2071702"/>
          </a:xfrm>
          <a:prstGeom prst="rightBrace">
            <a:avLst>
              <a:gd name="adj1" fmla="val 34000"/>
              <a:gd name="adj2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右大括号 27"/>
          <p:cNvSpPr/>
          <p:nvPr/>
        </p:nvSpPr>
        <p:spPr>
          <a:xfrm>
            <a:off x="4714876" y="3714752"/>
            <a:ext cx="714380" cy="714380"/>
          </a:xfrm>
          <a:prstGeom prst="rightBrace">
            <a:avLst>
              <a:gd name="adj1" fmla="val 8108"/>
              <a:gd name="adj2" fmla="val 52222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5572132" y="2643182"/>
            <a:ext cx="3428992" cy="1123712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000" dirty="0" smtClean="0"/>
              <a:t>2. Optimizing the eliminating-redundancy algorithm is quite necessary</a:t>
            </a:r>
            <a:endParaRPr lang="zh-CN" altLang="en-US" sz="2000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5500694" y="3929066"/>
            <a:ext cx="3643338" cy="1123712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000" dirty="0" smtClean="0"/>
              <a:t>1. Eliminating redundancy can improve the performance of </a:t>
            </a:r>
            <a:r>
              <a:rPr lang="en-US" altLang="zh-CN" sz="2000" dirty="0" err="1" smtClean="0"/>
              <a:t>SiFi</a:t>
            </a:r>
            <a:r>
              <a:rPr lang="en-US" altLang="zh-CN" sz="2000" dirty="0" smtClean="0"/>
              <a:t>-Hill</a:t>
            </a:r>
            <a:endParaRPr lang="zh-CN" altLang="en-US" sz="2000" dirty="0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33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03739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21F2B-D51A-49A4-BC67-4113141D68FE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-214338"/>
            <a:ext cx="8543956" cy="1143000"/>
          </a:xfrm>
        </p:spPr>
        <p:txBody>
          <a:bodyPr>
            <a:normAutofit/>
          </a:bodyPr>
          <a:lstStyle/>
          <a:p>
            <a:r>
              <a:rPr lang="en-US" altLang="zh-CN" sz="4400" dirty="0" smtClean="0"/>
              <a:t>Comparison with Existing methods</a:t>
            </a:r>
            <a:endParaRPr lang="zh-CN" altLang="en-US" sz="4400" dirty="0"/>
          </a:p>
        </p:txBody>
      </p:sp>
      <p:sp>
        <p:nvSpPr>
          <p:cNvPr id="8" name="内容占位符 9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5143536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Existing methods</a:t>
            </a:r>
          </a:p>
          <a:p>
            <a:pPr lvl="1"/>
            <a:r>
              <a:rPr lang="en-US" altLang="zh-CN" dirty="0" err="1" smtClean="0"/>
              <a:t>OPTrees</a:t>
            </a:r>
            <a:r>
              <a:rPr lang="en-US" altLang="zh-CN" dirty="0" smtClean="0"/>
              <a:t> (VLDB’07)</a:t>
            </a:r>
          </a:p>
          <a:p>
            <a:pPr lvl="2"/>
            <a:r>
              <a:rPr lang="en-US" altLang="zh-CN" dirty="0" smtClean="0"/>
              <a:t>An executable operator tree with data cleaning operators </a:t>
            </a:r>
          </a:p>
          <a:p>
            <a:pPr lvl="2"/>
            <a:endParaRPr lang="en-US" altLang="zh-CN" dirty="0" smtClean="0"/>
          </a:p>
          <a:p>
            <a:pPr lvl="2"/>
            <a:endParaRPr lang="en-US" altLang="zh-CN" dirty="0" smtClean="0"/>
          </a:p>
          <a:p>
            <a:pPr lvl="2">
              <a:buNone/>
            </a:pPr>
            <a:endParaRPr lang="en-US" altLang="zh-CN" dirty="0" smtClean="0"/>
          </a:p>
          <a:p>
            <a:pPr lvl="1"/>
            <a:r>
              <a:rPr lang="en-US" altLang="zh-CN" dirty="0" smtClean="0"/>
              <a:t>SVM (KDD’03)</a:t>
            </a:r>
          </a:p>
          <a:p>
            <a:pPr lvl="2"/>
            <a:r>
              <a:rPr lang="en-US" altLang="zh-CN" dirty="0" smtClean="0"/>
              <a:t>A record pair </a:t>
            </a:r>
            <a:r>
              <a:rPr lang="en-US" altLang="zh-CN" dirty="0" smtClean="0">
                <a:sym typeface="Wingdings" pitchFamily="2" charset="2"/>
              </a:rPr>
              <a:t>  </a:t>
            </a:r>
            <a:r>
              <a:rPr lang="en-US" altLang="zh-CN" dirty="0" err="1" smtClean="0"/>
              <a:t>n|F</a:t>
            </a:r>
            <a:r>
              <a:rPr lang="en-US" altLang="zh-CN" dirty="0" smtClean="0"/>
              <a:t>|-dimensional vector</a:t>
            </a:r>
          </a:p>
          <a:p>
            <a:pPr lvl="2"/>
            <a:r>
              <a:rPr lang="en-US" altLang="zh-CN" dirty="0" smtClean="0"/>
              <a:t>SVM classifier</a:t>
            </a:r>
          </a:p>
          <a:p>
            <a:pPr lvl="1">
              <a:buNone/>
            </a:pPr>
            <a:endParaRPr lang="zh-CN" altLang="en-US" dirty="0"/>
          </a:p>
        </p:txBody>
      </p:sp>
      <p:grpSp>
        <p:nvGrpSpPr>
          <p:cNvPr id="50" name="组合 49"/>
          <p:cNvGrpSpPr/>
          <p:nvPr/>
        </p:nvGrpSpPr>
        <p:grpSpPr>
          <a:xfrm>
            <a:off x="4000496" y="2611941"/>
            <a:ext cx="4929222" cy="1362304"/>
            <a:chOff x="4000496" y="2611941"/>
            <a:chExt cx="4929222" cy="1362304"/>
          </a:xfrm>
        </p:grpSpPr>
        <p:sp>
          <p:nvSpPr>
            <p:cNvPr id="10" name="椭圆 9"/>
            <p:cNvSpPr/>
            <p:nvPr/>
          </p:nvSpPr>
          <p:spPr>
            <a:xfrm>
              <a:off x="4857752" y="2624175"/>
              <a:ext cx="785818" cy="278499"/>
            </a:xfrm>
            <a:prstGeom prst="ellipse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1" name="流程图: 磁盘 10"/>
            <p:cNvSpPr/>
            <p:nvPr/>
          </p:nvSpPr>
          <p:spPr>
            <a:xfrm>
              <a:off x="4000496" y="3466273"/>
              <a:ext cx="914400" cy="477678"/>
            </a:xfrm>
            <a:prstGeom prst="flowChartMagneticDisk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R</a:t>
              </a:r>
              <a:endParaRPr lang="zh-CN" altLang="en-US" dirty="0"/>
            </a:p>
          </p:txBody>
        </p:sp>
        <p:sp>
          <p:nvSpPr>
            <p:cNvPr id="12" name="流程图: 磁盘 11"/>
            <p:cNvSpPr/>
            <p:nvPr/>
          </p:nvSpPr>
          <p:spPr>
            <a:xfrm>
              <a:off x="5586426" y="3496567"/>
              <a:ext cx="914400" cy="477678"/>
            </a:xfrm>
            <a:prstGeom prst="flowChartMagneticDisk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R</a:t>
              </a:r>
              <a:endParaRPr lang="zh-CN" altLang="en-US" dirty="0"/>
            </a:p>
          </p:txBody>
        </p:sp>
        <p:cxnSp>
          <p:nvCxnSpPr>
            <p:cNvPr id="14" name="直接箭头连接符 13"/>
            <p:cNvCxnSpPr>
              <a:stCxn id="11" idx="1"/>
              <a:endCxn id="10" idx="3"/>
            </p:cNvCxnSpPr>
            <p:nvPr/>
          </p:nvCxnSpPr>
          <p:spPr>
            <a:xfrm rot="5400000" flipH="1" flipV="1">
              <a:off x="4413072" y="2906513"/>
              <a:ext cx="604384" cy="515136"/>
            </a:xfrm>
            <a:prstGeom prst="straightConnector1">
              <a:avLst/>
            </a:prstGeom>
            <a:ln w="19050">
              <a:solidFill>
                <a:schemeClr val="tx1">
                  <a:alpha val="58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箭头连接符 15"/>
            <p:cNvCxnSpPr>
              <a:stCxn id="12" idx="1"/>
              <a:endCxn id="10" idx="5"/>
            </p:cNvCxnSpPr>
            <p:nvPr/>
          </p:nvCxnSpPr>
          <p:spPr>
            <a:xfrm rot="16200000" flipV="1">
              <a:off x="5468719" y="2921660"/>
              <a:ext cx="634678" cy="515136"/>
            </a:xfrm>
            <a:prstGeom prst="straightConnector1">
              <a:avLst/>
            </a:prstGeom>
            <a:ln w="19050">
              <a:solidFill>
                <a:schemeClr val="tx1">
                  <a:alpha val="58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组合 27"/>
            <p:cNvGrpSpPr/>
            <p:nvPr/>
          </p:nvGrpSpPr>
          <p:grpSpPr>
            <a:xfrm>
              <a:off x="5072066" y="2664137"/>
              <a:ext cx="357984" cy="167099"/>
              <a:chOff x="1070744" y="2928934"/>
              <a:chExt cx="500860" cy="215108"/>
            </a:xfrm>
          </p:grpSpPr>
          <p:cxnSp>
            <p:nvCxnSpPr>
              <p:cNvPr id="19" name="直接连接符 18"/>
              <p:cNvCxnSpPr/>
              <p:nvPr/>
            </p:nvCxnSpPr>
            <p:spPr>
              <a:xfrm rot="5400000">
                <a:off x="964381" y="3036091"/>
                <a:ext cx="214314" cy="1588"/>
              </a:xfrm>
              <a:prstGeom prst="line">
                <a:avLst/>
              </a:prstGeom>
              <a:ln w="19050">
                <a:solidFill>
                  <a:schemeClr val="tx1">
                    <a:alpha val="58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/>
            </p:nvCxnSpPr>
            <p:spPr>
              <a:xfrm rot="5400000">
                <a:off x="1463653" y="3035297"/>
                <a:ext cx="214314" cy="1588"/>
              </a:xfrm>
              <a:prstGeom prst="line">
                <a:avLst/>
              </a:prstGeom>
              <a:ln w="19050">
                <a:solidFill>
                  <a:schemeClr val="tx1">
                    <a:alpha val="58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/>
              <p:nvPr/>
            </p:nvCxnSpPr>
            <p:spPr>
              <a:xfrm>
                <a:off x="1071538" y="2928934"/>
                <a:ext cx="500066" cy="214314"/>
              </a:xfrm>
              <a:prstGeom prst="line">
                <a:avLst/>
              </a:prstGeom>
              <a:ln w="19050">
                <a:solidFill>
                  <a:schemeClr val="tx1">
                    <a:alpha val="58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/>
            </p:nvCxnSpPr>
            <p:spPr>
              <a:xfrm flipV="1">
                <a:off x="1071538" y="2928934"/>
                <a:ext cx="500066" cy="214314"/>
              </a:xfrm>
              <a:prstGeom prst="line">
                <a:avLst/>
              </a:prstGeom>
              <a:ln w="19050">
                <a:solidFill>
                  <a:schemeClr val="tx1">
                    <a:alpha val="58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/>
            <p:cNvSpPr txBox="1"/>
            <p:nvPr/>
          </p:nvSpPr>
          <p:spPr>
            <a:xfrm>
              <a:off x="5749806" y="2611941"/>
              <a:ext cx="31799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 smtClean="0"/>
                <a:t>Join</a:t>
              </a:r>
            </a:p>
            <a:p>
              <a:r>
                <a:rPr lang="en-US" altLang="zh-CN" sz="1600" dirty="0" err="1" smtClean="0"/>
                <a:t>Jacc</a:t>
              </a:r>
              <a:r>
                <a:rPr lang="en-US" altLang="zh-CN" sz="1600" dirty="0" smtClean="0"/>
                <a:t>(</a:t>
              </a:r>
              <a:r>
                <a:rPr lang="en-US" altLang="zh-CN" sz="1600" dirty="0" err="1" smtClean="0"/>
                <a:t>addr</a:t>
              </a:r>
              <a:r>
                <a:rPr lang="en-US" altLang="zh-CN" sz="1600" dirty="0" smtClean="0"/>
                <a:t>)&gt;0.8 &amp;&amp;ES(Name)&gt;0.9</a:t>
              </a:r>
              <a:endParaRPr lang="zh-CN" altLang="en-US" sz="1600" dirty="0"/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4927602" y="4357694"/>
            <a:ext cx="4039041" cy="2215372"/>
            <a:chOff x="4927602" y="4357694"/>
            <a:chExt cx="4039041" cy="2215372"/>
          </a:xfrm>
        </p:grpSpPr>
        <p:cxnSp>
          <p:nvCxnSpPr>
            <p:cNvPr id="34" name="直接箭头连接符 33"/>
            <p:cNvCxnSpPr/>
            <p:nvPr/>
          </p:nvCxnSpPr>
          <p:spPr>
            <a:xfrm rot="5400000" flipH="1" flipV="1">
              <a:off x="3920284" y="5564160"/>
              <a:ext cx="201622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5" name="直接箭头连接符 34"/>
            <p:cNvCxnSpPr/>
            <p:nvPr/>
          </p:nvCxnSpPr>
          <p:spPr>
            <a:xfrm>
              <a:off x="4929190" y="6572272"/>
              <a:ext cx="2735510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36" name="椭圆 35"/>
            <p:cNvSpPr/>
            <p:nvPr/>
          </p:nvSpPr>
          <p:spPr>
            <a:xfrm>
              <a:off x="5500694" y="4786322"/>
              <a:ext cx="142876" cy="2143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椭圆 36"/>
            <p:cNvSpPr/>
            <p:nvPr/>
          </p:nvSpPr>
          <p:spPr>
            <a:xfrm>
              <a:off x="5357818" y="5286388"/>
              <a:ext cx="142876" cy="2143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椭圆 37"/>
            <p:cNvSpPr/>
            <p:nvPr/>
          </p:nvSpPr>
          <p:spPr>
            <a:xfrm>
              <a:off x="5072066" y="4929198"/>
              <a:ext cx="142876" cy="2143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椭圆 38"/>
            <p:cNvSpPr/>
            <p:nvPr/>
          </p:nvSpPr>
          <p:spPr>
            <a:xfrm>
              <a:off x="6215074" y="5143512"/>
              <a:ext cx="142876" cy="2143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椭圆 39"/>
            <p:cNvSpPr/>
            <p:nvPr/>
          </p:nvSpPr>
          <p:spPr>
            <a:xfrm>
              <a:off x="5214942" y="5929330"/>
              <a:ext cx="142876" cy="2143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矩形 40"/>
            <p:cNvSpPr/>
            <p:nvPr/>
          </p:nvSpPr>
          <p:spPr>
            <a:xfrm>
              <a:off x="6429388" y="6000768"/>
              <a:ext cx="142876" cy="214314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矩形 41"/>
            <p:cNvSpPr/>
            <p:nvPr/>
          </p:nvSpPr>
          <p:spPr>
            <a:xfrm>
              <a:off x="6858016" y="5357826"/>
              <a:ext cx="142876" cy="214314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矩形 42"/>
            <p:cNvSpPr/>
            <p:nvPr/>
          </p:nvSpPr>
          <p:spPr>
            <a:xfrm>
              <a:off x="6786578" y="5786454"/>
              <a:ext cx="142876" cy="214314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矩形 43"/>
            <p:cNvSpPr/>
            <p:nvPr/>
          </p:nvSpPr>
          <p:spPr>
            <a:xfrm>
              <a:off x="7500958" y="5000636"/>
              <a:ext cx="142876" cy="214314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矩形 44"/>
            <p:cNvSpPr/>
            <p:nvPr/>
          </p:nvSpPr>
          <p:spPr>
            <a:xfrm>
              <a:off x="6786578" y="6286520"/>
              <a:ext cx="142876" cy="214314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47" name="直接连接符 46"/>
            <p:cNvCxnSpPr/>
            <p:nvPr/>
          </p:nvCxnSpPr>
          <p:spPr>
            <a:xfrm rot="10800000" flipV="1">
              <a:off x="5072066" y="4357694"/>
              <a:ext cx="2500330" cy="2000264"/>
            </a:xfrm>
            <a:prstGeom prst="line">
              <a:avLst/>
            </a:prstGeom>
            <a:ln w="19050">
              <a:solidFill>
                <a:schemeClr val="tx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 rot="10800000" flipV="1">
              <a:off x="5500694" y="4643446"/>
              <a:ext cx="2214578" cy="1785950"/>
            </a:xfrm>
            <a:prstGeom prst="line">
              <a:avLst/>
            </a:prstGeom>
            <a:ln w="19050">
              <a:solidFill>
                <a:schemeClr val="tx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接箭头连接符 64"/>
            <p:cNvCxnSpPr/>
            <p:nvPr/>
          </p:nvCxnSpPr>
          <p:spPr>
            <a:xfrm rot="16200000" flipH="1">
              <a:off x="7143768" y="4643446"/>
              <a:ext cx="285752" cy="285752"/>
            </a:xfrm>
            <a:prstGeom prst="straightConnector1">
              <a:avLst/>
            </a:prstGeom>
            <a:ln w="19050">
              <a:solidFill>
                <a:srgbClr val="FF0000">
                  <a:alpha val="58000"/>
                </a:srgb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7701810" y="4357694"/>
              <a:ext cx="126483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Maximum </a:t>
              </a:r>
            </a:p>
            <a:p>
              <a:r>
                <a:rPr lang="en-US" altLang="zh-CN" dirty="0" smtClean="0"/>
                <a:t>margins</a:t>
              </a:r>
              <a:endParaRPr lang="zh-CN" altLang="en-US" dirty="0"/>
            </a:p>
          </p:txBody>
        </p:sp>
      </p:grpSp>
      <p:sp>
        <p:nvSpPr>
          <p:cNvPr id="46" name="页脚占位符 4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49" name="灯片编号占位符 4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34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9E24-334A-459D-9F63-B4D846D4E4EF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8543956" cy="1143000"/>
          </a:xfrm>
        </p:spPr>
        <p:txBody>
          <a:bodyPr>
            <a:normAutofit/>
          </a:bodyPr>
          <a:lstStyle/>
          <a:p>
            <a:r>
              <a:rPr lang="en-US" altLang="zh-CN" sz="4400" dirty="0" smtClean="0"/>
              <a:t>Comparison  with Existing methods</a:t>
            </a:r>
            <a:endParaRPr lang="zh-CN" altLang="en-US" sz="4400" dirty="0"/>
          </a:p>
        </p:txBody>
      </p:sp>
      <p:sp>
        <p:nvSpPr>
          <p:cNvPr id="8" name="内容占位符 9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1857388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Effectiveness</a:t>
            </a:r>
          </a:p>
          <a:p>
            <a:pPr lvl="1">
              <a:buNone/>
            </a:pPr>
            <a:endParaRPr lang="zh-CN" alt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 t="1756"/>
          <a:stretch>
            <a:fillRect/>
          </a:stretch>
        </p:blipFill>
        <p:spPr bwMode="auto">
          <a:xfrm>
            <a:off x="928662" y="2428868"/>
            <a:ext cx="4953000" cy="399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矩形 9"/>
          <p:cNvSpPr/>
          <p:nvPr/>
        </p:nvSpPr>
        <p:spPr>
          <a:xfrm>
            <a:off x="1908000" y="2714620"/>
            <a:ext cx="3786214" cy="35719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5286380" y="3286124"/>
            <a:ext cx="2714644" cy="783193"/>
          </a:xfrm>
          <a:prstGeom prst="wedgeRoundRectCallout">
            <a:avLst>
              <a:gd name="adj1" fmla="val -41114"/>
              <a:gd name="adj2" fmla="val -79957"/>
              <a:gd name="adj3" fmla="val 16667"/>
            </a:avLst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000" dirty="0" smtClean="0"/>
              <a:t>1. </a:t>
            </a:r>
            <a:r>
              <a:rPr lang="en-US" altLang="zh-CN" sz="2000" dirty="0" err="1" smtClean="0"/>
              <a:t>SiFi</a:t>
            </a:r>
            <a:r>
              <a:rPr lang="en-US" altLang="zh-CN" sz="2000" dirty="0" smtClean="0"/>
              <a:t>-Hill gets higher values than </a:t>
            </a:r>
            <a:r>
              <a:rPr lang="en-US" altLang="zh-CN" sz="2000" dirty="0" err="1" smtClean="0"/>
              <a:t>OpTrees</a:t>
            </a:r>
            <a:endParaRPr lang="zh-CN" altLang="en-US" sz="2000" dirty="0"/>
          </a:p>
        </p:txBody>
      </p:sp>
      <p:sp>
        <p:nvSpPr>
          <p:cNvPr id="16" name="矩形 15"/>
          <p:cNvSpPr/>
          <p:nvPr/>
        </p:nvSpPr>
        <p:spPr>
          <a:xfrm>
            <a:off x="1908000" y="2571744"/>
            <a:ext cx="3786214" cy="142876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5000628" y="1162280"/>
            <a:ext cx="3929090" cy="1123712"/>
          </a:xfrm>
          <a:prstGeom prst="wedgeRoundRectCallout">
            <a:avLst>
              <a:gd name="adj1" fmla="val -40787"/>
              <a:gd name="adj2" fmla="val 78829"/>
              <a:gd name="adj3" fmla="val 16667"/>
            </a:avLst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000" dirty="0" smtClean="0"/>
              <a:t>2. SVM gets the highest value, but </a:t>
            </a:r>
            <a:r>
              <a:rPr lang="en-US" altLang="zh-CN" sz="2000" dirty="0" err="1" smtClean="0"/>
              <a:t>SiFi</a:t>
            </a:r>
            <a:r>
              <a:rPr lang="en-US" altLang="zh-CN" sz="2000" dirty="0" smtClean="0"/>
              <a:t>-Hill and </a:t>
            </a:r>
            <a:r>
              <a:rPr lang="en-US" altLang="zh-CN" sz="2000" dirty="0" err="1" smtClean="0"/>
              <a:t>OpTrees</a:t>
            </a:r>
            <a:r>
              <a:rPr lang="en-US" altLang="zh-CN" sz="2000" dirty="0" smtClean="0"/>
              <a:t> are more explainable</a:t>
            </a:r>
            <a:endParaRPr lang="zh-CN" altLang="en-US" sz="2000" dirty="0"/>
          </a:p>
        </p:txBody>
      </p:sp>
      <p:sp>
        <p:nvSpPr>
          <p:cNvPr id="13" name="页脚占位符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14" name="灯片编号占位符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35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2" grpId="0" animBg="1"/>
      <p:bldP spid="12" grpId="1" animBg="1"/>
      <p:bldP spid="16" grpId="0" animBg="1"/>
      <p:bldP spid="1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7088-27F8-4D1C-83D8-414791F9A871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8543956" cy="1143000"/>
          </a:xfrm>
        </p:spPr>
        <p:txBody>
          <a:bodyPr>
            <a:normAutofit/>
          </a:bodyPr>
          <a:lstStyle/>
          <a:p>
            <a:r>
              <a:rPr lang="en-US" altLang="zh-CN" sz="4400" dirty="0" smtClean="0"/>
              <a:t>Comparison with Existing methods</a:t>
            </a:r>
            <a:endParaRPr lang="zh-CN" altLang="en-US" sz="4400" dirty="0"/>
          </a:p>
        </p:txBody>
      </p:sp>
      <p:sp>
        <p:nvSpPr>
          <p:cNvPr id="8" name="内容占位符 9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1857388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Efficiency</a:t>
            </a:r>
          </a:p>
          <a:p>
            <a:pPr lvl="1">
              <a:buNone/>
            </a:pPr>
            <a:endParaRPr lang="zh-CN" altLang="en-US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 l="1746" t="3100" b="3910"/>
          <a:stretch>
            <a:fillRect/>
          </a:stretch>
        </p:blipFill>
        <p:spPr bwMode="auto">
          <a:xfrm>
            <a:off x="285720" y="2643182"/>
            <a:ext cx="857256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矩形 9"/>
          <p:cNvSpPr/>
          <p:nvPr/>
        </p:nvSpPr>
        <p:spPr>
          <a:xfrm>
            <a:off x="1928794" y="3714752"/>
            <a:ext cx="1143008" cy="35719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1928794" y="3429000"/>
            <a:ext cx="1071570" cy="1285884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3000364" y="3714752"/>
            <a:ext cx="1143008" cy="35719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页脚占位符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14" name="灯片编号占位符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36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92228E-6 L 0.12396 -1.92228E-6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84784"/>
            <a:ext cx="7787208" cy="4389120"/>
          </a:xfrm>
        </p:spPr>
        <p:txBody>
          <a:bodyPr>
            <a:normAutofit/>
          </a:bodyPr>
          <a:lstStyle/>
          <a:p>
            <a:r>
              <a:rPr lang="en-US" altLang="zh-CN" dirty="0" err="1" smtClean="0">
                <a:solidFill>
                  <a:schemeClr val="bg1">
                    <a:lumMod val="65000"/>
                  </a:schemeClr>
                </a:solidFill>
              </a:rPr>
              <a:t>SiFi</a:t>
            </a:r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 Problem Formulation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From Infinite Threshold to</a:t>
            </a:r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 Finite Threshold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Eliminating Redundancy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Algorithms for </a:t>
            </a:r>
            <a:r>
              <a:rPr lang="en-US" altLang="zh-CN" dirty="0" err="1" smtClean="0">
                <a:solidFill>
                  <a:schemeClr val="bg1">
                    <a:lumMod val="65000"/>
                  </a:schemeClr>
                </a:solidFill>
              </a:rPr>
              <a:t>SiFi</a:t>
            </a:r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 Problem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Experiment</a:t>
            </a:r>
          </a:p>
          <a:p>
            <a:r>
              <a:rPr lang="en-US" altLang="zh-CN" dirty="0" smtClean="0"/>
              <a:t>Conclusion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F4D3-3C04-4775-98E8-9937C882082E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37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93177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71E4-0C12-403B-B2C6-C6A9DCE06B26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8543956" cy="1143000"/>
          </a:xfrm>
        </p:spPr>
        <p:txBody>
          <a:bodyPr>
            <a:normAutofit/>
          </a:bodyPr>
          <a:lstStyle/>
          <a:p>
            <a:r>
              <a:rPr lang="en-US" altLang="zh-CN" sz="4400" dirty="0" smtClean="0"/>
              <a:t>Conclusion</a:t>
            </a:r>
            <a:endParaRPr lang="zh-CN" altLang="en-US" sz="4400" dirty="0"/>
          </a:p>
        </p:txBody>
      </p:sp>
      <p:sp>
        <p:nvSpPr>
          <p:cNvPr id="18" name="内容占位符 9"/>
          <p:cNvSpPr>
            <a:spLocks noGrp="1"/>
          </p:cNvSpPr>
          <p:nvPr>
            <p:ph idx="1"/>
          </p:nvPr>
        </p:nvSpPr>
        <p:spPr>
          <a:xfrm>
            <a:off x="500034" y="1428736"/>
            <a:ext cx="8429684" cy="5000660"/>
          </a:xfrm>
        </p:spPr>
        <p:txBody>
          <a:bodyPr>
            <a:normAutofit/>
          </a:bodyPr>
          <a:lstStyle/>
          <a:p>
            <a:r>
              <a:rPr lang="en-US" altLang="zh-CN" sz="2400" dirty="0" smtClean="0"/>
              <a:t>We formulate the problem of “How similar is similar” for entity matching (</a:t>
            </a:r>
            <a:r>
              <a:rPr lang="en-US" altLang="zh-CN" sz="2400" dirty="0" err="1" smtClean="0"/>
              <a:t>SiFi</a:t>
            </a:r>
            <a:r>
              <a:rPr lang="en-US" altLang="zh-CN" sz="2400" dirty="0" smtClean="0"/>
              <a:t>)</a:t>
            </a:r>
          </a:p>
          <a:p>
            <a:endParaRPr lang="en-US" altLang="zh-CN" sz="2400" dirty="0" smtClean="0"/>
          </a:p>
          <a:p>
            <a:r>
              <a:rPr lang="en-US" altLang="zh-CN" sz="2400" dirty="0" smtClean="0"/>
              <a:t> We propose efficient methods to detect and eliminate redundancy among similarity functions and thresholds</a:t>
            </a:r>
          </a:p>
          <a:p>
            <a:endParaRPr lang="en-US" altLang="zh-CN" sz="2400" dirty="0" smtClean="0"/>
          </a:p>
          <a:p>
            <a:r>
              <a:rPr lang="en-US" altLang="zh-CN" sz="2400" dirty="0" smtClean="0"/>
              <a:t>We device three heuristic methods to address </a:t>
            </a:r>
            <a:r>
              <a:rPr lang="en-US" altLang="zh-CN" sz="2400" dirty="0" err="1" smtClean="0"/>
              <a:t>SiFi</a:t>
            </a:r>
            <a:r>
              <a:rPr lang="en-US" altLang="zh-CN" sz="2400" dirty="0" smtClean="0"/>
              <a:t>  problem</a:t>
            </a:r>
          </a:p>
          <a:p>
            <a:endParaRPr lang="en-US" altLang="zh-CN" sz="2400" dirty="0" smtClean="0"/>
          </a:p>
          <a:p>
            <a:r>
              <a:rPr lang="en-US" altLang="zh-CN" sz="2400" dirty="0" smtClean="0"/>
              <a:t>Our method performs better than the state-of-the-art method, and is more explainable and efficient than machine learning based techniques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pPr lvl="1">
              <a:buNone/>
            </a:pPr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38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7405D-41EF-4D10-9B95-ADAC8D815EF6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928794" y="1857364"/>
            <a:ext cx="5371004" cy="2483108"/>
          </a:xfrm>
          <a:prstGeom prst="cloudCallou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5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Gungsuh" pitchFamily="18" charset="-127"/>
                <a:ea typeface="Gungsuh" pitchFamily="18" charset="-127"/>
              </a:rPr>
              <a:t>Thanks!</a:t>
            </a:r>
          </a:p>
          <a:p>
            <a:pPr algn="ctr"/>
            <a:r>
              <a:rPr lang="en-US" altLang="zh-CN" sz="5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Gungsuh" pitchFamily="18" charset="-127"/>
                <a:ea typeface="Gungsuh" pitchFamily="18" charset="-127"/>
              </a:rPr>
              <a:t>Q&amp;A</a:t>
            </a:r>
            <a:endParaRPr lang="zh-CN" altLang="en-US" sz="5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  <a:latin typeface="Gungsuh" pitchFamily="18" charset="-127"/>
              <a:ea typeface="Gungsuh" pitchFamily="18" charset="-127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39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423150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内容占位符 2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Advantages</a:t>
            </a:r>
          </a:p>
          <a:p>
            <a:pPr lvl="1">
              <a:buFont typeface="Wingdings" pitchFamily="2" charset="2"/>
              <a:buChar char=""/>
            </a:pPr>
            <a:r>
              <a:rPr lang="en-US" altLang="zh-CN" dirty="0" smtClean="0">
                <a:sym typeface="Wingdings" pitchFamily="2" charset="2"/>
              </a:rPr>
              <a:t> </a:t>
            </a:r>
            <a:r>
              <a:rPr lang="en-US" altLang="zh-CN" dirty="0" smtClean="0"/>
              <a:t>Explainable</a:t>
            </a:r>
          </a:p>
          <a:p>
            <a:pPr lvl="1">
              <a:buNone/>
            </a:pPr>
            <a:endParaRPr lang="en-US" altLang="zh-CN" dirty="0" smtClean="0"/>
          </a:p>
          <a:p>
            <a:pPr lvl="1">
              <a:buNone/>
            </a:pPr>
            <a:endParaRPr lang="en-US" altLang="zh-CN" dirty="0" smtClean="0"/>
          </a:p>
          <a:p>
            <a:pPr lvl="1">
              <a:buFont typeface="Wingdings" pitchFamily="2" charset="2"/>
              <a:buChar char=""/>
            </a:pPr>
            <a:r>
              <a:rPr lang="en-US" altLang="zh-CN" dirty="0" smtClean="0"/>
              <a:t> Programmable</a:t>
            </a:r>
          </a:p>
          <a:p>
            <a:pPr lvl="1">
              <a:buFont typeface="Wingdings" pitchFamily="2" charset="2"/>
              <a:buChar char=""/>
            </a:pPr>
            <a:endParaRPr lang="en-US" altLang="zh-CN" dirty="0" smtClean="0"/>
          </a:p>
          <a:p>
            <a:pPr lvl="1">
              <a:buFont typeface="Wingdings" pitchFamily="2" charset="2"/>
              <a:buChar char=""/>
            </a:pPr>
            <a:endParaRPr lang="en-US" altLang="zh-CN" dirty="0" smtClean="0"/>
          </a:p>
          <a:p>
            <a:pPr lvl="1">
              <a:buFont typeface="Wingdings" pitchFamily="2" charset="2"/>
              <a:buChar char=""/>
            </a:pPr>
            <a:endParaRPr lang="en-US" altLang="zh-CN" dirty="0" smtClean="0"/>
          </a:p>
          <a:p>
            <a:pPr lvl="1">
              <a:buFont typeface="Wingdings" pitchFamily="2" charset="2"/>
              <a:buChar char=""/>
            </a:pPr>
            <a:r>
              <a:rPr lang="en-US" altLang="zh-CN" dirty="0" smtClean="0"/>
              <a:t> Efficient</a:t>
            </a:r>
          </a:p>
          <a:p>
            <a:pPr lvl="1">
              <a:buFont typeface="Wingdings" pitchFamily="2" charset="2"/>
              <a:buChar char=""/>
            </a:pP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2"/>
            <a:endParaRPr lang="en-US" altLang="zh-CN" dirty="0" smtClean="0"/>
          </a:p>
        </p:txBody>
      </p:sp>
      <p:pic>
        <p:nvPicPr>
          <p:cNvPr id="7" name="图片 6" descr="bab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14678" y="2071678"/>
            <a:ext cx="998659" cy="1112143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Rule-based Method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B8AC3-FB50-4528-98B5-9B806FA38304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pic>
        <p:nvPicPr>
          <p:cNvPr id="9" name="图片 8" descr="programmer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28926" y="3571876"/>
            <a:ext cx="1333500" cy="1333500"/>
          </a:xfrm>
          <a:prstGeom prst="rect">
            <a:avLst/>
          </a:prstGeom>
        </p:spPr>
      </p:pic>
      <p:pic>
        <p:nvPicPr>
          <p:cNvPr id="10" name="图片 9" descr="rocket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27784" y="5450781"/>
            <a:ext cx="1281468" cy="1407219"/>
          </a:xfrm>
          <a:prstGeom prst="rect">
            <a:avLst/>
          </a:prstGeom>
        </p:spPr>
      </p:pic>
      <p:sp>
        <p:nvSpPr>
          <p:cNvPr id="11" name="页脚占位符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Rule-based Method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5EB22-031E-42AD-9E4E-2D6D52D89EAA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12" name="内容占位符 23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558924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zh-CN" sz="2800" dirty="0" smtClean="0">
                <a:sym typeface="Wingdings" pitchFamily="2" charset="2"/>
              </a:rPr>
              <a:t> Problems</a:t>
            </a:r>
          </a:p>
          <a:p>
            <a:pPr lvl="1">
              <a:buFont typeface="Wingdings" pitchFamily="2" charset="2"/>
              <a:buChar char="l"/>
            </a:pPr>
            <a:r>
              <a:rPr lang="en-US" altLang="zh-CN" dirty="0" smtClean="0"/>
              <a:t>Generate record-matching rules</a:t>
            </a:r>
          </a:p>
          <a:p>
            <a:pPr lvl="2">
              <a:buFont typeface="Wingdings" pitchFamily="2" charset="2"/>
              <a:buChar char="l"/>
            </a:pPr>
            <a:r>
              <a:rPr lang="en-US" altLang="zh-CN" dirty="0" smtClean="0"/>
              <a:t>Expert’s experience</a:t>
            </a:r>
          </a:p>
          <a:p>
            <a:pPr lvl="2">
              <a:buFont typeface="Wingdings" pitchFamily="2" charset="2"/>
              <a:buChar char="l"/>
            </a:pPr>
            <a:r>
              <a:rPr lang="en-US" altLang="zh-CN" dirty="0" smtClean="0"/>
              <a:t>Reasoning  about record-matching rules (PVLDB’09)</a:t>
            </a:r>
          </a:p>
          <a:p>
            <a:pPr marL="1988503" lvl="6" indent="-315913">
              <a:buFont typeface="+mj-lt"/>
              <a:buAutoNum type="circleNumDbPlain"/>
            </a:pPr>
            <a:endParaRPr lang="en-US" altLang="zh-CN" dirty="0" smtClean="0"/>
          </a:p>
          <a:p>
            <a:pPr marL="2130552" lvl="6" indent="-457200">
              <a:buFont typeface="+mj-lt"/>
              <a:buAutoNum type="circleNumDbPlain"/>
            </a:pPr>
            <a:endParaRPr lang="en-US" altLang="zh-CN" dirty="0" smtClean="0"/>
          </a:p>
          <a:p>
            <a:pPr>
              <a:buFont typeface="Wingdings" pitchFamily="2" charset="2"/>
              <a:buChar char="l"/>
            </a:pP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</a:t>
            </a:r>
          </a:p>
          <a:p>
            <a:pPr lvl="1">
              <a:buFont typeface="Wingdings" pitchFamily="2" charset="2"/>
              <a:buChar char="l"/>
            </a:pPr>
            <a:r>
              <a:rPr lang="en-US" altLang="zh-CN" dirty="0" smtClean="0"/>
              <a:t> Support approximate-matching  conditions </a:t>
            </a:r>
          </a:p>
          <a:p>
            <a:pPr lvl="2">
              <a:buFont typeface="Wingdings" pitchFamily="2" charset="2"/>
              <a:buChar char="l"/>
            </a:pPr>
            <a:r>
              <a:rPr lang="en-US" altLang="zh-CN" dirty="0" smtClean="0"/>
              <a:t>Similarity joins</a:t>
            </a:r>
          </a:p>
          <a:p>
            <a:pPr lvl="3">
              <a:buFont typeface="Wingdings" pitchFamily="2" charset="2"/>
              <a:buChar char="l"/>
            </a:pPr>
            <a:r>
              <a:rPr lang="en-US" altLang="zh-CN" dirty="0" smtClean="0"/>
              <a:t>E.g.  SS-Join (ICDE’06)</a:t>
            </a:r>
          </a:p>
          <a:p>
            <a:pPr lvl="1">
              <a:buFont typeface="Wingdings" pitchFamily="2" charset="2"/>
              <a:buChar char="l"/>
            </a:pPr>
            <a:r>
              <a:rPr lang="en-US" altLang="zh-CN" dirty="0" smtClean="0"/>
              <a:t> How similar is similar?</a:t>
            </a:r>
          </a:p>
          <a:p>
            <a:pPr lvl="2">
              <a:buFont typeface="Wingdings" pitchFamily="2" charset="2"/>
              <a:buChar char="l"/>
            </a:pPr>
            <a:r>
              <a:rPr lang="en-US" altLang="zh-CN" dirty="0" smtClean="0"/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similar</a:t>
            </a:r>
            <a:r>
              <a:rPr lang="en-US" altLang="zh-CN" dirty="0" smtClean="0"/>
              <a:t> name</a:t>
            </a:r>
            <a:r>
              <a:rPr lang="en-US" altLang="zh-CN" b="1" dirty="0" smtClean="0"/>
              <a:t> ???</a:t>
            </a:r>
            <a:endParaRPr lang="en-US" altLang="zh-CN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1547664" y="3006331"/>
            <a:ext cx="6857286" cy="85129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1123950" lvl="2" indent="-1123950">
              <a:buClr>
                <a:srgbClr val="7030A0"/>
              </a:buClr>
              <a:buSzPct val="90000"/>
            </a:pPr>
            <a:r>
              <a:rPr lang="en-US" altLang="zh-CN" sz="2200" dirty="0" smtClean="0">
                <a:solidFill>
                  <a:srgbClr val="7030A0"/>
                </a:solidFill>
              </a:rPr>
              <a:t>①  </a:t>
            </a:r>
            <a:r>
              <a:rPr lang="en-US" altLang="zh-CN" sz="2200" dirty="0" smtClean="0"/>
              <a:t>similar </a:t>
            </a:r>
            <a:r>
              <a:rPr lang="en-US" altLang="zh-CN" sz="2200" b="1" dirty="0" smtClean="0"/>
              <a:t>name</a:t>
            </a:r>
            <a:r>
              <a:rPr lang="en-US" altLang="zh-CN" sz="2200" dirty="0" smtClean="0"/>
              <a:t> and the same </a:t>
            </a:r>
            <a:r>
              <a:rPr lang="en-US" altLang="zh-CN" sz="2200" b="1" dirty="0" err="1" smtClean="0"/>
              <a:t>tel</a:t>
            </a:r>
            <a:r>
              <a:rPr lang="en-US" altLang="zh-CN" sz="2200" b="1" dirty="0" smtClean="0"/>
              <a:t> ==&gt; </a:t>
            </a:r>
            <a:r>
              <a:rPr lang="en-US" altLang="zh-CN" sz="2200" dirty="0" smtClean="0"/>
              <a:t>the same entity</a:t>
            </a:r>
          </a:p>
          <a:p>
            <a:pPr marL="982663" lvl="2" indent="-982663">
              <a:buClr>
                <a:srgbClr val="7030A0"/>
              </a:buClr>
              <a:buSzPct val="90000"/>
            </a:pPr>
            <a:r>
              <a:rPr lang="en-US" altLang="zh-CN" sz="2200" dirty="0" smtClean="0">
                <a:solidFill>
                  <a:srgbClr val="7030A0"/>
                </a:solidFill>
              </a:rPr>
              <a:t>②</a:t>
            </a:r>
            <a:r>
              <a:rPr lang="en-US" altLang="zh-CN" sz="2200" dirty="0" smtClean="0"/>
              <a:t>  the same </a:t>
            </a:r>
            <a:r>
              <a:rPr lang="en-US" altLang="zh-CN" sz="2200" b="1" dirty="0" smtClean="0"/>
              <a:t>address</a:t>
            </a:r>
            <a:r>
              <a:rPr lang="en-US" altLang="zh-CN" sz="2200" dirty="0" smtClean="0"/>
              <a:t> </a:t>
            </a:r>
            <a:r>
              <a:rPr lang="en-US" altLang="zh-CN" sz="2200" b="1" dirty="0" smtClean="0"/>
              <a:t>==&gt; </a:t>
            </a:r>
            <a:r>
              <a:rPr lang="en-US" altLang="zh-CN" sz="2200" dirty="0" smtClean="0"/>
              <a:t>the same </a:t>
            </a:r>
            <a:r>
              <a:rPr lang="en-US" altLang="zh-CN" sz="2200" b="1" dirty="0" err="1" smtClean="0"/>
              <a:t>tel</a:t>
            </a:r>
            <a:r>
              <a:rPr lang="en-US" altLang="zh-CN" sz="2200" b="1" dirty="0" smtClean="0"/>
              <a:t> </a:t>
            </a:r>
            <a:endParaRPr lang="zh-CN" alt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1259632" y="4023844"/>
            <a:ext cx="7632848" cy="47672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123950" lvl="2" indent="-1123950">
              <a:buClr>
                <a:srgbClr val="7030A0"/>
              </a:buClr>
              <a:buSzPct val="90000"/>
              <a:buNone/>
            </a:pPr>
            <a:r>
              <a:rPr lang="en-US" altLang="zh-CN" sz="2200" dirty="0" smtClean="0">
                <a:solidFill>
                  <a:srgbClr val="7030A0"/>
                </a:solidFill>
              </a:rPr>
              <a:t>③   </a:t>
            </a:r>
            <a:r>
              <a:rPr lang="en-US" altLang="zh-CN" sz="2200" dirty="0" smtClean="0"/>
              <a:t>similar </a:t>
            </a:r>
            <a:r>
              <a:rPr lang="en-US" altLang="zh-CN" sz="2200" b="1" dirty="0" smtClean="0"/>
              <a:t>name</a:t>
            </a:r>
            <a:r>
              <a:rPr lang="en-US" altLang="zh-CN" sz="2200" dirty="0" smtClean="0"/>
              <a:t> and the same </a:t>
            </a:r>
            <a:r>
              <a:rPr lang="en-US" altLang="zh-CN" sz="2200" b="1" dirty="0" smtClean="0"/>
              <a:t>address ==&gt; </a:t>
            </a:r>
            <a:r>
              <a:rPr lang="en-US" altLang="zh-CN" sz="2200" dirty="0" smtClean="0"/>
              <a:t>the same entity</a:t>
            </a:r>
            <a:endParaRPr lang="zh-CN" altLang="en-US" sz="2200" dirty="0"/>
          </a:p>
        </p:txBody>
      </p:sp>
      <p:sp>
        <p:nvSpPr>
          <p:cNvPr id="15" name="下箭头 14"/>
          <p:cNvSpPr/>
          <p:nvPr/>
        </p:nvSpPr>
        <p:spPr>
          <a:xfrm>
            <a:off x="4716016" y="3783340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11" name="灯片编号占位符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686800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How Similar Is Similar?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54458"/>
            <a:ext cx="8686800" cy="5126870"/>
          </a:xfrm>
        </p:spPr>
        <p:txBody>
          <a:bodyPr>
            <a:normAutofit/>
          </a:bodyPr>
          <a:lstStyle/>
          <a:p>
            <a:r>
              <a:rPr lang="en-US" altLang="zh-CN" i="1" dirty="0" smtClean="0">
                <a:solidFill>
                  <a:srgbClr val="FF0000"/>
                </a:solidFill>
              </a:rPr>
              <a:t>similar </a:t>
            </a:r>
            <a:r>
              <a:rPr lang="en-US" altLang="zh-CN" i="1" dirty="0" smtClean="0"/>
              <a:t>name</a:t>
            </a:r>
          </a:p>
          <a:p>
            <a:pPr marL="723900" lvl="1" indent="-368300"/>
            <a:r>
              <a:rPr lang="en-US" altLang="zh-CN" dirty="0" err="1" smtClean="0"/>
              <a:t>iff</a:t>
            </a:r>
            <a:r>
              <a:rPr lang="en-US" altLang="zh-CN" dirty="0" smtClean="0"/>
              <a:t>.  </a:t>
            </a:r>
            <a:r>
              <a:rPr lang="en-US" altLang="zh-CN" b="1" dirty="0" err="1" smtClean="0">
                <a:latin typeface="微软雅黑" pitchFamily="34" charset="-122"/>
                <a:ea typeface="微软雅黑" pitchFamily="34" charset="-122"/>
              </a:rPr>
              <a:t>sim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en-US" altLang="zh-CN" dirty="0" smtClean="0"/>
              <a:t>name</a:t>
            </a:r>
            <a:r>
              <a:rPr lang="en-US" altLang="zh-CN" sz="2800" baseline="-25000" dirty="0" smtClean="0"/>
              <a:t>1 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en-US" altLang="zh-CN" dirty="0" smtClean="0"/>
              <a:t> name</a:t>
            </a:r>
            <a:r>
              <a:rPr lang="en-US" altLang="zh-CN" sz="2800" baseline="-25000" dirty="0" smtClean="0"/>
              <a:t>2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)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≥ </a:t>
            </a:r>
            <a:r>
              <a:rPr lang="el-GR" altLang="zh-CN" b="1" dirty="0" smtClean="0">
                <a:latin typeface="微软雅黑" pitchFamily="34" charset="-122"/>
                <a:ea typeface="微软雅黑" pitchFamily="34" charset="-122"/>
              </a:rPr>
              <a:t>θ</a:t>
            </a:r>
            <a:endParaRPr lang="en-US" altLang="zh-CN" b="1" dirty="0" smtClean="0">
              <a:latin typeface="微软雅黑" pitchFamily="34" charset="-122"/>
              <a:ea typeface="微软雅黑" pitchFamily="34" charset="-122"/>
            </a:endParaRPr>
          </a:p>
          <a:p>
            <a:pPr marL="723900" lvl="1" indent="-368300"/>
            <a:endParaRPr lang="en-US" altLang="zh-CN" dirty="0" smtClean="0">
              <a:latin typeface="微软雅黑" pitchFamily="34" charset="-122"/>
              <a:ea typeface="微软雅黑" pitchFamily="34" charset="-122"/>
              <a:cs typeface="Arial Unicode MS" pitchFamily="34" charset="-122"/>
            </a:endParaRPr>
          </a:p>
          <a:p>
            <a:pPr marL="723900" lvl="1" indent="-368300"/>
            <a:endParaRPr lang="en-US" altLang="zh-CN" dirty="0" smtClean="0">
              <a:latin typeface="微软雅黑" pitchFamily="34" charset="-122"/>
              <a:ea typeface="微软雅黑" pitchFamily="34" charset="-122"/>
              <a:cs typeface="Arial Unicode MS" pitchFamily="34" charset="-122"/>
            </a:endParaRPr>
          </a:p>
          <a:p>
            <a:pPr marL="358140" indent="-368300">
              <a:buNone/>
            </a:pPr>
            <a:endParaRPr lang="en-US" altLang="zh-CN" dirty="0" smtClean="0"/>
          </a:p>
          <a:p>
            <a:pPr marL="358140" indent="-368300"/>
            <a:r>
              <a:rPr lang="en-US" altLang="zh-CN" dirty="0" smtClean="0"/>
              <a:t>Example</a:t>
            </a:r>
            <a:r>
              <a:rPr lang="zh-CN" altLang="en-US" dirty="0" smtClean="0"/>
              <a:t>：</a:t>
            </a:r>
            <a:r>
              <a:rPr lang="en-US" altLang="zh-CN" dirty="0" smtClean="0"/>
              <a:t>S1 = “Jeff</a:t>
            </a:r>
            <a:r>
              <a:rPr lang="en-US" altLang="zh-CN" dirty="0" smtClean="0">
                <a:solidFill>
                  <a:srgbClr val="7030A0"/>
                </a:solidFill>
              </a:rPr>
              <a:t>re</a:t>
            </a:r>
            <a:r>
              <a:rPr lang="en-US" altLang="zh-CN" dirty="0" smtClean="0"/>
              <a:t>y Yi” ,  S2 = “Jeff</a:t>
            </a:r>
            <a:r>
              <a:rPr lang="en-US" altLang="zh-CN" dirty="0" smtClean="0">
                <a:solidFill>
                  <a:srgbClr val="FF0000"/>
                </a:solidFill>
              </a:rPr>
              <a:t>er</a:t>
            </a:r>
            <a:r>
              <a:rPr lang="en-US" altLang="zh-CN" dirty="0" smtClean="0"/>
              <a:t>y Yi”</a:t>
            </a:r>
          </a:p>
          <a:p>
            <a:pPr marL="723900" lvl="1" indent="-368300"/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sim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dirty="0" err="1" smtClean="0"/>
              <a:t>Jaccard</a:t>
            </a:r>
            <a:r>
              <a:rPr lang="en-US" altLang="zh-CN" dirty="0" smtClean="0"/>
              <a:t>  ,  </a:t>
            </a:r>
            <a:r>
              <a:rPr lang="el-GR" altLang="zh-CN" dirty="0" smtClean="0">
                <a:latin typeface="微软雅黑" pitchFamily="34" charset="-122"/>
                <a:ea typeface="微软雅黑" pitchFamily="34" charset="-122"/>
              </a:rPr>
              <a:t>θ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dirty="0" smtClean="0"/>
              <a:t>0.7</a:t>
            </a:r>
            <a:endParaRPr lang="en-US" altLang="zh-CN" dirty="0" smtClean="0">
              <a:latin typeface="微软雅黑" pitchFamily="34" charset="-122"/>
              <a:ea typeface="微软雅黑" pitchFamily="34" charset="-122"/>
            </a:endParaRPr>
          </a:p>
          <a:p>
            <a:pPr marL="998220" lvl="2" indent="-368300"/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b="1" dirty="0" err="1" smtClean="0"/>
              <a:t>Jaccard</a:t>
            </a:r>
            <a:r>
              <a:rPr lang="en-US" altLang="zh-CN" dirty="0" smtClean="0"/>
              <a:t>(S1, S2) = |S1</a:t>
            </a:r>
            <a:r>
              <a:rPr lang="zh-CN" altLang="en-US" dirty="0" smtClean="0"/>
              <a:t>∩</a:t>
            </a:r>
            <a:r>
              <a:rPr lang="en-US" altLang="zh-CN" dirty="0" smtClean="0"/>
              <a:t> S2|/ |S1</a:t>
            </a:r>
            <a:r>
              <a:rPr lang="zh-CN" altLang="en-US" dirty="0" smtClean="0"/>
              <a:t>∩</a:t>
            </a:r>
            <a:r>
              <a:rPr lang="en-US" altLang="zh-CN" dirty="0" smtClean="0"/>
              <a:t> S2| = 1/3 &lt; 0.7 </a:t>
            </a:r>
            <a:r>
              <a:rPr lang="en-US" altLang="zh-CN" dirty="0" smtClean="0">
                <a:solidFill>
                  <a:srgbClr val="FF0000"/>
                </a:solidFill>
              </a:rPr>
              <a:t>        </a:t>
            </a:r>
            <a:r>
              <a:rPr lang="en-US" altLang="zh-CN" b="1" dirty="0" smtClean="0">
                <a:solidFill>
                  <a:srgbClr val="FF0000"/>
                </a:solidFill>
              </a:rPr>
              <a:t>×</a:t>
            </a:r>
          </a:p>
          <a:p>
            <a:pPr marL="723900" lvl="1" indent="-368300"/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sim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dirty="0" smtClean="0"/>
              <a:t>ES  ,  </a:t>
            </a:r>
            <a:r>
              <a:rPr lang="el-GR" altLang="zh-CN" dirty="0" smtClean="0">
                <a:latin typeface="微软雅黑" pitchFamily="34" charset="-122"/>
                <a:ea typeface="微软雅黑" pitchFamily="34" charset="-122"/>
              </a:rPr>
              <a:t>θ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dirty="0" smtClean="0"/>
              <a:t>0.7</a:t>
            </a:r>
            <a:endParaRPr lang="en-US" altLang="zh-CN" dirty="0" smtClean="0">
              <a:latin typeface="微软雅黑" pitchFamily="34" charset="-122"/>
              <a:ea typeface="微软雅黑" pitchFamily="34" charset="-122"/>
            </a:endParaRPr>
          </a:p>
          <a:p>
            <a:pPr marL="998220" lvl="2" indent="-368300"/>
            <a:r>
              <a:rPr lang="en-US" altLang="zh-CN" b="1" dirty="0" smtClean="0"/>
              <a:t>ES</a:t>
            </a:r>
            <a:r>
              <a:rPr lang="en-US" altLang="zh-CN" dirty="0" smtClean="0"/>
              <a:t>(S1, S2) = 1- ED(S1, S2)/max(|S1|, |S2|) = 0.8 </a:t>
            </a:r>
            <a:r>
              <a:rPr lang="zh-CN" altLang="en-US" dirty="0" smtClean="0"/>
              <a:t>≥ </a:t>
            </a:r>
            <a:r>
              <a:rPr lang="en-US" altLang="zh-CN" dirty="0" smtClean="0"/>
              <a:t>0.7 </a:t>
            </a:r>
            <a:r>
              <a:rPr lang="en-US" altLang="zh-CN" dirty="0" smtClean="0">
                <a:solidFill>
                  <a:srgbClr val="FF0000"/>
                </a:solidFill>
              </a:rPr>
              <a:t>    </a:t>
            </a:r>
            <a:r>
              <a:rPr lang="zh-CN" altLang="en-US" b="1" dirty="0" smtClean="0">
                <a:solidFill>
                  <a:srgbClr val="FF0000"/>
                </a:solidFill>
              </a:rPr>
              <a:t>√</a:t>
            </a:r>
          </a:p>
          <a:p>
            <a:pPr marL="723900" lvl="1" indent="-368300"/>
            <a:endParaRPr lang="zh-CN" altLang="en-US" b="1" dirty="0" smtClean="0">
              <a:solidFill>
                <a:srgbClr val="FF0000"/>
              </a:solidFill>
            </a:endParaRPr>
          </a:p>
          <a:p>
            <a:pPr marL="723900" lvl="1" indent="-368300"/>
            <a:endParaRPr lang="zh-CN" altLang="en-US" dirty="0" smtClean="0"/>
          </a:p>
          <a:p>
            <a:pPr marL="358140" indent="-368300"/>
            <a:endParaRPr lang="en-US" altLang="zh-CN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4CD06-4F89-4090-9FBD-2AED50A211A2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7" name="下箭头 6"/>
          <p:cNvSpPr/>
          <p:nvPr/>
        </p:nvSpPr>
        <p:spPr>
          <a:xfrm>
            <a:off x="1835696" y="2132856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下箭头 9"/>
          <p:cNvSpPr/>
          <p:nvPr/>
        </p:nvSpPr>
        <p:spPr>
          <a:xfrm>
            <a:off x="4644008" y="2132856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28696" y="2636912"/>
            <a:ext cx="2963184" cy="51935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dirty="0" smtClean="0"/>
              <a:t>Similarity Function</a:t>
            </a:r>
            <a:endParaRPr lang="zh-CN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047002" y="2636912"/>
            <a:ext cx="1688521" cy="51935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dirty="0" smtClean="0"/>
              <a:t>Threshold</a:t>
            </a:r>
            <a:endParaRPr lang="zh-CN" altLang="en-US" dirty="0"/>
          </a:p>
        </p:txBody>
      </p:sp>
      <p:sp>
        <p:nvSpPr>
          <p:cNvPr id="13" name="圆角矩形标注 12"/>
          <p:cNvSpPr/>
          <p:nvPr/>
        </p:nvSpPr>
        <p:spPr>
          <a:xfrm>
            <a:off x="2857488" y="5816748"/>
            <a:ext cx="1857388" cy="612648"/>
          </a:xfrm>
          <a:prstGeom prst="wedgeRoundRectCallout">
            <a:avLst>
              <a:gd name="adj1" fmla="val -22829"/>
              <a:gd name="adj2" fmla="val -7868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Edit distance</a:t>
            </a:r>
            <a:endParaRPr lang="zh-CN" altLang="en-US" dirty="0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686800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How Similar Is Similar? (Cont’d)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54458"/>
            <a:ext cx="7787208" cy="512687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Challenges</a:t>
            </a:r>
          </a:p>
          <a:p>
            <a:pPr marL="723900" lvl="1" indent="-368300">
              <a:buNone/>
            </a:pPr>
            <a:endParaRPr lang="zh-CN" altLang="en-US" b="1" dirty="0" smtClean="0">
              <a:solidFill>
                <a:srgbClr val="FF0000"/>
              </a:solidFill>
            </a:endParaRPr>
          </a:p>
          <a:p>
            <a:pPr marL="723900" lvl="1" indent="-368300"/>
            <a:endParaRPr lang="zh-CN" altLang="en-US" dirty="0" smtClean="0"/>
          </a:p>
          <a:p>
            <a:pPr marL="358140" indent="-368300"/>
            <a:endParaRPr lang="en-US" altLang="zh-CN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13486-10A8-4100-9741-AA03D5DF204E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cxnSp>
        <p:nvCxnSpPr>
          <p:cNvPr id="14" name="直接箭头连接符 13"/>
          <p:cNvCxnSpPr/>
          <p:nvPr/>
        </p:nvCxnSpPr>
        <p:spPr>
          <a:xfrm rot="5400000" flipH="1" flipV="1">
            <a:off x="3080769" y="3212976"/>
            <a:ext cx="201622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4089675" y="4221088"/>
            <a:ext cx="2735510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rot="5400000">
            <a:off x="2673046" y="4388635"/>
            <a:ext cx="1584970" cy="12482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419344" y="1628800"/>
            <a:ext cx="3446379" cy="51935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dirty="0" smtClean="0"/>
              <a:t>Record-matching rules</a:t>
            </a:r>
            <a:endParaRPr lang="zh-CN" alt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331640" y="5949280"/>
            <a:ext cx="3093923" cy="51935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dirty="0" smtClean="0"/>
              <a:t>Similarity Functions</a:t>
            </a:r>
            <a:endParaRPr lang="zh-CN" alt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873835" y="3989769"/>
            <a:ext cx="1688521" cy="51935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dirty="0" smtClean="0"/>
              <a:t>Threshold</a:t>
            </a:r>
            <a:endParaRPr lang="zh-CN" altLang="en-US" dirty="0"/>
          </a:p>
        </p:txBody>
      </p:sp>
      <p:sp>
        <p:nvSpPr>
          <p:cNvPr id="39" name="矩形 38"/>
          <p:cNvSpPr/>
          <p:nvPr/>
        </p:nvSpPr>
        <p:spPr>
          <a:xfrm>
            <a:off x="4139952" y="3284984"/>
            <a:ext cx="3241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u="sng" dirty="0" smtClean="0">
                <a:uFill>
                  <a:solidFill>
                    <a:srgbClr val="FF0000"/>
                  </a:solidFill>
                </a:uFill>
              </a:rPr>
              <a:t>similar </a:t>
            </a:r>
            <a:r>
              <a:rPr lang="en-US" altLang="zh-CN" b="1" u="sng" dirty="0" smtClean="0">
                <a:uFill>
                  <a:solidFill>
                    <a:srgbClr val="FF0000"/>
                  </a:solidFill>
                </a:uFill>
              </a:rPr>
              <a:t>name</a:t>
            </a:r>
            <a:r>
              <a:rPr lang="en-US" altLang="zh-CN" u="sng" dirty="0" smtClean="0">
                <a:uFill>
                  <a:solidFill>
                    <a:srgbClr val="FF0000"/>
                  </a:solidFill>
                </a:uFill>
              </a:rPr>
              <a:t> </a:t>
            </a:r>
            <a:r>
              <a:rPr lang="en-US" altLang="zh-CN" dirty="0" smtClean="0"/>
              <a:t>and the same </a:t>
            </a:r>
            <a:r>
              <a:rPr lang="en-US" altLang="zh-CN" b="1" dirty="0" err="1" smtClean="0"/>
              <a:t>tel</a:t>
            </a:r>
            <a:endParaRPr lang="zh-CN" altLang="en-US" dirty="0"/>
          </a:p>
        </p:txBody>
      </p:sp>
      <p:sp>
        <p:nvSpPr>
          <p:cNvPr id="40" name="矩形 39"/>
          <p:cNvSpPr/>
          <p:nvPr/>
        </p:nvSpPr>
        <p:spPr>
          <a:xfrm>
            <a:off x="4137531" y="2924944"/>
            <a:ext cx="3802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u="sng" dirty="0" smtClean="0">
                <a:uFill>
                  <a:solidFill>
                    <a:srgbClr val="FF0000"/>
                  </a:solidFill>
                </a:uFill>
              </a:rPr>
              <a:t>similar </a:t>
            </a:r>
            <a:r>
              <a:rPr lang="en-US" altLang="zh-CN" b="1" u="sng" dirty="0" smtClean="0">
                <a:uFill>
                  <a:solidFill>
                    <a:srgbClr val="FF0000"/>
                  </a:solidFill>
                </a:uFill>
              </a:rPr>
              <a:t>address</a:t>
            </a:r>
            <a:r>
              <a:rPr lang="en-US" altLang="zh-CN" u="sng" dirty="0" smtClean="0">
                <a:uFill>
                  <a:solidFill>
                    <a:srgbClr val="FF0000"/>
                  </a:solidFill>
                </a:uFill>
              </a:rPr>
              <a:t> </a:t>
            </a:r>
            <a:r>
              <a:rPr lang="en-US" altLang="zh-CN" dirty="0" smtClean="0"/>
              <a:t>and the same </a:t>
            </a:r>
            <a:r>
              <a:rPr lang="en-US" altLang="zh-CN" b="1" dirty="0" smtClean="0"/>
              <a:t>email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419979" y="5013176"/>
            <a:ext cx="1925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/>
              <a:t>Jaccard</a:t>
            </a:r>
            <a:r>
              <a:rPr lang="en-US" altLang="zh-CN" dirty="0" smtClean="0"/>
              <a:t> Similarity</a:t>
            </a:r>
            <a:endParaRPr lang="zh-CN" alt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2013351" y="4581128"/>
            <a:ext cx="162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Edit Similarity</a:t>
            </a:r>
            <a:endParaRPr lang="zh-CN" alt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2049299" y="5279030"/>
            <a:ext cx="504056" cy="526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altLang="zh-CN" sz="2000" b="1" dirty="0" smtClean="0"/>
              <a:t>    .</a:t>
            </a:r>
          </a:p>
          <a:p>
            <a:pPr>
              <a:lnSpc>
                <a:spcPts val="1000"/>
              </a:lnSpc>
            </a:pPr>
            <a:r>
              <a:rPr lang="en-US" altLang="zh-CN" sz="2000" b="1" dirty="0" smtClean="0"/>
              <a:t>  .</a:t>
            </a:r>
          </a:p>
          <a:p>
            <a:pPr>
              <a:lnSpc>
                <a:spcPts val="1000"/>
              </a:lnSpc>
            </a:pPr>
            <a:r>
              <a:rPr lang="en-US" altLang="zh-CN" sz="2000" b="1" dirty="0" smtClean="0"/>
              <a:t>.</a:t>
            </a:r>
            <a:endParaRPr lang="zh-CN" altLang="en-US" sz="20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4281547" y="4365105"/>
            <a:ext cx="576064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altLang="zh-CN" sz="2000" b="1" dirty="0" smtClean="0"/>
              <a:t>. . .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857611" y="4293096"/>
            <a:ext cx="613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0.64</a:t>
            </a:r>
            <a:endParaRPr lang="zh-CN" alt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433675" y="4293096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0.72</a:t>
            </a:r>
            <a:endParaRPr lang="zh-CN" alt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009739" y="4365104"/>
            <a:ext cx="576064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altLang="zh-CN" sz="2000" b="1" dirty="0" smtClean="0"/>
              <a:t>. . .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841387" y="4198910"/>
            <a:ext cx="504056" cy="526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altLang="zh-CN" sz="2000" b="1" dirty="0" smtClean="0"/>
              <a:t>    .</a:t>
            </a:r>
          </a:p>
          <a:p>
            <a:pPr>
              <a:lnSpc>
                <a:spcPts val="1000"/>
              </a:lnSpc>
            </a:pPr>
            <a:r>
              <a:rPr lang="en-US" altLang="zh-CN" sz="2000" b="1" dirty="0" smtClean="0"/>
              <a:t>  .</a:t>
            </a:r>
          </a:p>
          <a:p>
            <a:pPr>
              <a:lnSpc>
                <a:spcPts val="1000"/>
              </a:lnSpc>
            </a:pPr>
            <a:r>
              <a:rPr lang="en-US" altLang="zh-CN" sz="2000" b="1" dirty="0" smtClean="0"/>
              <a:t>.</a:t>
            </a:r>
            <a:endParaRPr lang="zh-CN" altLang="en-US" sz="20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4283968" y="2420888"/>
            <a:ext cx="5760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altLang="zh-CN" sz="2000" b="1" dirty="0" smtClean="0"/>
              <a:t>. </a:t>
            </a:r>
          </a:p>
          <a:p>
            <a:pPr>
              <a:lnSpc>
                <a:spcPts val="1000"/>
              </a:lnSpc>
            </a:pPr>
            <a:r>
              <a:rPr lang="en-US" altLang="zh-CN" sz="2000" b="1" dirty="0" smtClean="0"/>
              <a:t>.</a:t>
            </a:r>
          </a:p>
          <a:p>
            <a:pPr>
              <a:lnSpc>
                <a:spcPts val="1000"/>
              </a:lnSpc>
            </a:pPr>
            <a:r>
              <a:rPr lang="en-US" altLang="zh-CN" sz="2000" b="1" dirty="0" smtClean="0"/>
              <a:t>. 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283968" y="3573016"/>
            <a:ext cx="5760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altLang="zh-CN" sz="2000" b="1" dirty="0" smtClean="0"/>
              <a:t>. </a:t>
            </a:r>
          </a:p>
          <a:p>
            <a:pPr>
              <a:lnSpc>
                <a:spcPts val="1000"/>
              </a:lnSpc>
            </a:pPr>
            <a:r>
              <a:rPr lang="en-US" altLang="zh-CN" sz="2000" b="1" dirty="0" smtClean="0"/>
              <a:t>.</a:t>
            </a:r>
          </a:p>
          <a:p>
            <a:pPr>
              <a:lnSpc>
                <a:spcPts val="1000"/>
              </a:lnSpc>
            </a:pPr>
            <a:r>
              <a:rPr lang="en-US" altLang="zh-CN" sz="2000" b="1" dirty="0" smtClean="0"/>
              <a:t>. </a:t>
            </a:r>
          </a:p>
        </p:txBody>
      </p:sp>
      <p:sp>
        <p:nvSpPr>
          <p:cNvPr id="25" name="页脚占位符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26" name="灯片编号占位符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84784"/>
            <a:ext cx="7787208" cy="4389120"/>
          </a:xfrm>
        </p:spPr>
        <p:txBody>
          <a:bodyPr>
            <a:normAutofit/>
          </a:bodyPr>
          <a:lstStyle/>
          <a:p>
            <a:r>
              <a:rPr lang="en-US" altLang="zh-CN" dirty="0" err="1" smtClean="0"/>
              <a:t>SiFi</a:t>
            </a:r>
            <a:r>
              <a:rPr lang="en-US" altLang="zh-CN" dirty="0" smtClean="0"/>
              <a:t> Problem Formulation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From Infinite Threshold to</a:t>
            </a:r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 Finite Threshold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Eliminating Redundancy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Algorithms for </a:t>
            </a:r>
            <a:r>
              <a:rPr lang="en-US" altLang="zh-CN" dirty="0" err="1" smtClean="0">
                <a:solidFill>
                  <a:schemeClr val="bg1">
                    <a:lumMod val="65000"/>
                  </a:schemeClr>
                </a:solidFill>
              </a:rPr>
              <a:t>SiFi</a:t>
            </a:r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 Problem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Experiment</a:t>
            </a:r>
          </a:p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</a:rPr>
              <a:t>Conclusion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DD030-20F1-4103-9E0D-433CB521B474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93177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54458"/>
            <a:ext cx="8686800" cy="5126870"/>
          </a:xfrm>
        </p:spPr>
        <p:txBody>
          <a:bodyPr>
            <a:normAutofit/>
          </a:bodyPr>
          <a:lstStyle/>
          <a:p>
            <a:r>
              <a:rPr lang="en-US" altLang="zh-CN" u="sng" dirty="0" smtClean="0"/>
              <a:t>e</a:t>
            </a:r>
            <a:r>
              <a:rPr lang="en-US" altLang="zh-CN" dirty="0" smtClean="0"/>
              <a:t>xplicit  </a:t>
            </a:r>
            <a:r>
              <a:rPr lang="en-US" altLang="zh-CN" u="sng" dirty="0" smtClean="0"/>
              <a:t>A</a:t>
            </a:r>
            <a:r>
              <a:rPr lang="en-US" altLang="zh-CN" dirty="0" smtClean="0"/>
              <a:t>ttribute-matching </a:t>
            </a:r>
            <a:r>
              <a:rPr lang="en-US" altLang="zh-CN" u="sng" dirty="0" smtClean="0"/>
              <a:t>R</a:t>
            </a:r>
            <a:r>
              <a:rPr lang="en-US" altLang="zh-CN" dirty="0" smtClean="0"/>
              <a:t>ule (</a:t>
            </a:r>
            <a:r>
              <a:rPr lang="en-US" altLang="zh-CN" dirty="0" err="1" smtClean="0"/>
              <a:t>eAR</a:t>
            </a:r>
            <a:r>
              <a:rPr lang="en-US" altLang="zh-CN" dirty="0" smtClean="0"/>
              <a:t>)</a:t>
            </a:r>
          </a:p>
          <a:p>
            <a:pPr lvl="1"/>
            <a:r>
              <a:rPr lang="el-GR" altLang="zh-CN" dirty="0" smtClean="0"/>
              <a:t>λ</a:t>
            </a:r>
            <a:r>
              <a:rPr lang="en-US" altLang="zh-CN" sz="3200" baseline="30000" dirty="0" smtClean="0"/>
              <a:t>e</a:t>
            </a:r>
            <a:r>
              <a:rPr lang="en-US" altLang="zh-CN" sz="2000" dirty="0" smtClean="0"/>
              <a:t>: </a:t>
            </a:r>
            <a:r>
              <a:rPr lang="en-US" altLang="zh-CN" dirty="0" smtClean="0"/>
              <a:t>(a,</a:t>
            </a:r>
            <a:r>
              <a:rPr lang="en-US" altLang="zh-CN" sz="2000" dirty="0" smtClean="0"/>
              <a:t> </a:t>
            </a:r>
            <a:r>
              <a:rPr lang="en-US" altLang="zh-CN" i="1" dirty="0" smtClean="0"/>
              <a:t> f</a:t>
            </a:r>
            <a:r>
              <a:rPr lang="en-US" altLang="zh-CN" i="1" baseline="-25000" dirty="0" smtClean="0"/>
              <a:t>  </a:t>
            </a:r>
            <a:r>
              <a:rPr lang="en-US" altLang="zh-CN" dirty="0" smtClean="0"/>
              <a:t>,</a:t>
            </a:r>
            <a:r>
              <a:rPr lang="en-US" altLang="zh-CN" i="1" dirty="0" smtClean="0"/>
              <a:t> </a:t>
            </a:r>
            <a:r>
              <a:rPr lang="el-GR" altLang="zh-CN" i="1" dirty="0" smtClean="0"/>
              <a:t>θ</a:t>
            </a:r>
            <a:r>
              <a:rPr lang="en-US" altLang="zh-CN" dirty="0" smtClean="0"/>
              <a:t>)</a:t>
            </a:r>
          </a:p>
          <a:p>
            <a:pPr lvl="2"/>
            <a:r>
              <a:rPr lang="en-US" altLang="zh-CN" i="1" dirty="0" smtClean="0"/>
              <a:t>a</a:t>
            </a:r>
            <a:r>
              <a:rPr lang="en-US" altLang="zh-CN" dirty="0" smtClean="0"/>
              <a:t>: An attribute</a:t>
            </a:r>
          </a:p>
          <a:p>
            <a:pPr lvl="2"/>
            <a:r>
              <a:rPr lang="en-US" altLang="zh-CN" i="1" dirty="0" smtClean="0"/>
              <a:t>f</a:t>
            </a:r>
            <a:r>
              <a:rPr lang="en-US" altLang="zh-CN" dirty="0" smtClean="0"/>
              <a:t>: A similarity function</a:t>
            </a:r>
          </a:p>
          <a:p>
            <a:pPr lvl="2"/>
            <a:r>
              <a:rPr lang="el-GR" altLang="zh-CN" i="1" dirty="0" smtClean="0"/>
              <a:t>θ </a:t>
            </a:r>
            <a:r>
              <a:rPr lang="en-US" altLang="zh-CN" dirty="0" smtClean="0"/>
              <a:t>: A threshold</a:t>
            </a:r>
            <a:endParaRPr lang="en-US" altLang="zh-CN" sz="2000" dirty="0" smtClean="0"/>
          </a:p>
          <a:p>
            <a:pPr lvl="1"/>
            <a:r>
              <a:rPr lang="en-US" altLang="zh-CN" sz="2000" b="1" dirty="0" smtClean="0"/>
              <a:t>r </a:t>
            </a:r>
            <a:r>
              <a:rPr lang="en-US" altLang="zh-CN" sz="2000" dirty="0" smtClean="0"/>
              <a:t>, </a:t>
            </a:r>
            <a:r>
              <a:rPr lang="en-US" altLang="zh-CN" sz="2000" b="1" dirty="0" smtClean="0"/>
              <a:t>r’ </a:t>
            </a:r>
            <a:r>
              <a:rPr lang="en-US" altLang="zh-CN" sz="2000" dirty="0" smtClean="0"/>
              <a:t>satisfy </a:t>
            </a:r>
            <a:r>
              <a:rPr lang="el-GR" altLang="zh-CN" sz="2000" b="1" dirty="0" smtClean="0"/>
              <a:t>λ</a:t>
            </a:r>
            <a:r>
              <a:rPr lang="en-US" altLang="zh-CN" sz="2800" b="1" baseline="30000" dirty="0" smtClean="0"/>
              <a:t>e</a:t>
            </a:r>
            <a:r>
              <a:rPr lang="en-US" altLang="zh-CN" sz="2800" baseline="30000" dirty="0" smtClean="0"/>
              <a:t>  </a:t>
            </a:r>
            <a:r>
              <a:rPr lang="en-US" altLang="zh-CN" sz="2000" dirty="0" err="1" smtClean="0"/>
              <a:t>iff</a:t>
            </a:r>
            <a:r>
              <a:rPr lang="en-US" altLang="zh-CN" sz="2000" dirty="0" smtClean="0"/>
              <a:t>. </a:t>
            </a:r>
            <a:r>
              <a:rPr lang="en-US" altLang="zh-CN" i="1" dirty="0" smtClean="0"/>
              <a:t>f</a:t>
            </a:r>
            <a:r>
              <a:rPr lang="en-US" altLang="zh-CN" baseline="-25000" dirty="0" smtClean="0">
                <a:latin typeface="华文隶书" pitchFamily="2" charset="-122"/>
                <a:ea typeface="华文隶书" pitchFamily="2" charset="-122"/>
              </a:rPr>
              <a:t> </a:t>
            </a:r>
            <a:r>
              <a:rPr lang="en-US" altLang="zh-CN" sz="2000" b="1" dirty="0" smtClean="0"/>
              <a:t>(r[a], r’[a])</a:t>
            </a:r>
            <a:r>
              <a:rPr lang="zh-CN" altLang="en-US" sz="2000" b="1" dirty="0" smtClean="0"/>
              <a:t>≥ </a:t>
            </a:r>
            <a:r>
              <a:rPr lang="el-GR" altLang="zh-CN" sz="2000" i="1" dirty="0" smtClean="0"/>
              <a:t>θ</a:t>
            </a:r>
            <a:endParaRPr lang="en-US" altLang="zh-CN" sz="2000" b="1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marL="998220" lvl="2" indent="-368300">
              <a:buNone/>
            </a:pPr>
            <a:endParaRPr lang="zh-CN" altLang="en-US" b="1" dirty="0" smtClean="0">
              <a:solidFill>
                <a:srgbClr val="FF0000"/>
              </a:solidFill>
            </a:endParaRPr>
          </a:p>
          <a:p>
            <a:pPr marL="998220" lvl="2" indent="-368300"/>
            <a:endParaRPr lang="zh-CN" altLang="en-US" dirty="0" smtClean="0"/>
          </a:p>
          <a:p>
            <a:pPr marL="358140" indent="-368300"/>
            <a:endParaRPr lang="en-US" altLang="zh-CN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111" name="圆角矩形 110"/>
          <p:cNvSpPr/>
          <p:nvPr/>
        </p:nvSpPr>
        <p:spPr>
          <a:xfrm>
            <a:off x="1331640" y="3933056"/>
            <a:ext cx="5616624" cy="2664296"/>
          </a:xfrm>
          <a:prstGeom prst="roundRect">
            <a:avLst>
              <a:gd name="adj" fmla="val 7134"/>
            </a:avLst>
          </a:prstGeom>
          <a:solidFill>
            <a:schemeClr val="bg1"/>
          </a:solidFill>
          <a:ln w="28575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3" name="TextBox 92"/>
          <p:cNvSpPr txBox="1"/>
          <p:nvPr/>
        </p:nvSpPr>
        <p:spPr>
          <a:xfrm>
            <a:off x="2093779" y="5847655"/>
            <a:ext cx="1240853" cy="461665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2000" dirty="0" smtClean="0"/>
              <a:t>satisfy  </a:t>
            </a:r>
            <a:r>
              <a:rPr lang="el-GR" altLang="zh-CN" sz="2000" dirty="0" smtClean="0"/>
              <a:t>λ</a:t>
            </a:r>
            <a:r>
              <a:rPr lang="en-US" altLang="zh-CN" sz="2400" baseline="30000" dirty="0" smtClean="0"/>
              <a:t>e</a:t>
            </a:r>
            <a:endParaRPr lang="zh-CN" altLang="en-US" sz="2000" dirty="0" smtClean="0"/>
          </a:p>
        </p:txBody>
      </p:sp>
      <p:sp>
        <p:nvSpPr>
          <p:cNvPr id="92" name="TextBox 91"/>
          <p:cNvSpPr txBox="1"/>
          <p:nvPr/>
        </p:nvSpPr>
        <p:spPr>
          <a:xfrm>
            <a:off x="1835696" y="5199583"/>
            <a:ext cx="1498936" cy="461665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2000" dirty="0" smtClean="0"/>
              <a:t>dissatisfy </a:t>
            </a:r>
            <a:r>
              <a:rPr lang="el-GR" altLang="zh-CN" sz="2000" dirty="0" smtClean="0"/>
              <a:t>λ</a:t>
            </a:r>
            <a:r>
              <a:rPr lang="en-US" altLang="zh-CN" sz="2400" baseline="30000" dirty="0" smtClean="0"/>
              <a:t>e</a:t>
            </a:r>
            <a:endParaRPr lang="zh-CN" altLang="en-US" sz="20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686800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Attribute-matching Rule (AR)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D7FD3-B0F7-4B55-B2CC-5667B4EAC2C2}" type="datetime1">
              <a:rPr lang="zh-CN" altLang="en-US" smtClean="0"/>
              <a:pPr/>
              <a:t>2011/8/30</a:t>
            </a:fld>
            <a:endParaRPr lang="zh-CN" alt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8" name="表格 27"/>
          <p:cNvGraphicFramePr>
            <a:graphicFrameLocks noGrp="1"/>
          </p:cNvGraphicFramePr>
          <p:nvPr/>
        </p:nvGraphicFramePr>
        <p:xfrm>
          <a:off x="3622664" y="4767535"/>
          <a:ext cx="2520224" cy="15240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648072"/>
                <a:gridCol w="1368152"/>
                <a:gridCol w="504000"/>
              </a:tblGrid>
              <a:tr h="29883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>
                          <a:solidFill>
                            <a:sysClr val="windowText" lastClr="000000"/>
                          </a:solidFill>
                        </a:rPr>
                        <a:t>RID</a:t>
                      </a:r>
                      <a:endParaRPr lang="zh-CN" alt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>
                          <a:solidFill>
                            <a:sysClr val="windowText" lastClr="000000"/>
                          </a:solidFill>
                        </a:rPr>
                        <a:t>name</a:t>
                      </a:r>
                      <a:endParaRPr lang="zh-CN" alt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>
                          <a:solidFill>
                            <a:sysClr val="windowText" lastClr="000000"/>
                          </a:solidFill>
                        </a:rPr>
                        <a:t>…</a:t>
                      </a:r>
                      <a:endParaRPr lang="zh-CN" alt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261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r</a:t>
                      </a:r>
                      <a:r>
                        <a:rPr lang="en-US" altLang="zh-CN" sz="2000" baseline="-25000" dirty="0" smtClean="0"/>
                        <a:t>1</a:t>
                      </a:r>
                      <a:endParaRPr lang="zh-CN" altLang="en-US" sz="1600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Jeff</a:t>
                      </a:r>
                      <a:r>
                        <a:rPr lang="en-US" altLang="zh-CN" sz="2000" dirty="0" smtClean="0">
                          <a:solidFill>
                            <a:srgbClr val="FF0000"/>
                          </a:solidFill>
                        </a:rPr>
                        <a:t>er</a:t>
                      </a:r>
                      <a:r>
                        <a:rPr lang="en-US" altLang="zh-CN" sz="2000" dirty="0" smtClean="0"/>
                        <a:t>y  Yi</a:t>
                      </a:r>
                      <a:endParaRPr lang="zh-CN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43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r</a:t>
                      </a:r>
                      <a:r>
                        <a:rPr lang="en-US" altLang="zh-CN" sz="2000" baseline="-25000" dirty="0" smtClean="0"/>
                        <a:t>2</a:t>
                      </a:r>
                      <a:endParaRPr lang="zh-CN" altLang="en-US" sz="1600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Jeff</a:t>
                      </a:r>
                      <a:r>
                        <a:rPr lang="en-US" altLang="zh-CN" sz="2000" dirty="0" smtClean="0">
                          <a:solidFill>
                            <a:srgbClr val="7030A0"/>
                          </a:solidFill>
                        </a:rPr>
                        <a:t>re</a:t>
                      </a:r>
                      <a:r>
                        <a:rPr lang="en-US" altLang="zh-CN" sz="2000" dirty="0" smtClean="0"/>
                        <a:t>y  Yi</a:t>
                      </a:r>
                      <a:endParaRPr lang="zh-CN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39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r</a:t>
                      </a:r>
                      <a:r>
                        <a:rPr lang="en-US" altLang="zh-CN" sz="2000" baseline="-25000" dirty="0" smtClean="0"/>
                        <a:t>3</a:t>
                      </a:r>
                      <a:endParaRPr lang="zh-CN" altLang="en-US" sz="1600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 smtClean="0"/>
                        <a:t>Jeff</a:t>
                      </a:r>
                      <a:r>
                        <a:rPr lang="en-US" altLang="zh-CN" sz="2000" dirty="0" smtClean="0">
                          <a:solidFill>
                            <a:srgbClr val="7030A0"/>
                          </a:solidFill>
                        </a:rPr>
                        <a:t>re</a:t>
                      </a:r>
                      <a:r>
                        <a:rPr lang="en-US" altLang="zh-CN" sz="2000" dirty="0" smtClean="0"/>
                        <a:t>y  Yi</a:t>
                      </a:r>
                      <a:endParaRPr lang="zh-CN" altLang="en-US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1" name="直接箭头连接符 80"/>
          <p:cNvCxnSpPr/>
          <p:nvPr/>
        </p:nvCxnSpPr>
        <p:spPr>
          <a:xfrm flipV="1">
            <a:off x="3334632" y="5343599"/>
            <a:ext cx="432048" cy="72008"/>
          </a:xfrm>
          <a:prstGeom prst="straightConnector1">
            <a:avLst/>
          </a:prstGeom>
          <a:ln w="19050">
            <a:solidFill>
              <a:schemeClr val="tx1">
                <a:alpha val="58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接箭头连接符 84"/>
          <p:cNvCxnSpPr/>
          <p:nvPr/>
        </p:nvCxnSpPr>
        <p:spPr>
          <a:xfrm>
            <a:off x="3334632" y="5559623"/>
            <a:ext cx="432048" cy="144016"/>
          </a:xfrm>
          <a:prstGeom prst="straightConnector1">
            <a:avLst/>
          </a:prstGeom>
          <a:ln w="19050">
            <a:solidFill>
              <a:schemeClr val="tx1">
                <a:alpha val="58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接箭头连接符 88"/>
          <p:cNvCxnSpPr/>
          <p:nvPr/>
        </p:nvCxnSpPr>
        <p:spPr>
          <a:xfrm flipV="1">
            <a:off x="3334632" y="5777235"/>
            <a:ext cx="432048" cy="214436"/>
          </a:xfrm>
          <a:prstGeom prst="straightConnector1">
            <a:avLst/>
          </a:prstGeom>
          <a:ln w="19050">
            <a:solidFill>
              <a:schemeClr val="tx1">
                <a:alpha val="58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接箭头连接符 90"/>
          <p:cNvCxnSpPr/>
          <p:nvPr/>
        </p:nvCxnSpPr>
        <p:spPr>
          <a:xfrm>
            <a:off x="3334632" y="6135687"/>
            <a:ext cx="432048" cy="1588"/>
          </a:xfrm>
          <a:prstGeom prst="straightConnector1">
            <a:avLst/>
          </a:prstGeom>
          <a:ln w="19050">
            <a:solidFill>
              <a:schemeClr val="tx1">
                <a:alpha val="58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圆角矩形 97"/>
          <p:cNvSpPr/>
          <p:nvPr/>
        </p:nvSpPr>
        <p:spPr>
          <a:xfrm>
            <a:off x="2819895" y="4005064"/>
            <a:ext cx="2688209" cy="510778"/>
          </a:xfrm>
          <a:prstGeom prst="roundRect">
            <a:avLst/>
          </a:prstGeom>
          <a:ln>
            <a:noFill/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1" indent="-457200"/>
            <a:r>
              <a:rPr lang="el-GR" altLang="zh-CN" sz="2400" dirty="0" smtClean="0"/>
              <a:t>λ</a:t>
            </a:r>
            <a:r>
              <a:rPr lang="en-US" altLang="zh-CN" sz="3200" baseline="30000" dirty="0" smtClean="0"/>
              <a:t>e</a:t>
            </a:r>
            <a:r>
              <a:rPr lang="en-US" altLang="zh-CN" sz="2400" dirty="0" smtClean="0"/>
              <a:t>: </a:t>
            </a:r>
            <a:r>
              <a:rPr lang="en-US" altLang="zh-CN" sz="2000" dirty="0" smtClean="0"/>
              <a:t>(name,</a:t>
            </a:r>
            <a:r>
              <a:rPr lang="en-US" altLang="zh-CN" sz="2400" i="1" dirty="0" smtClean="0"/>
              <a:t> </a:t>
            </a:r>
            <a:r>
              <a:rPr lang="en-US" altLang="zh-CN" sz="2400" i="1" dirty="0" err="1" smtClean="0"/>
              <a:t>Jacc</a:t>
            </a:r>
            <a:r>
              <a:rPr lang="en-US" altLang="zh-CN" sz="2000" i="1" baseline="-25000" dirty="0" smtClean="0"/>
              <a:t>  </a:t>
            </a:r>
            <a:r>
              <a:rPr lang="en-US" altLang="zh-CN" sz="2000" dirty="0" smtClean="0"/>
              <a:t>,</a:t>
            </a:r>
            <a:r>
              <a:rPr lang="en-US" altLang="zh-CN" sz="2000" i="1" dirty="0" smtClean="0"/>
              <a:t> 0.8</a:t>
            </a:r>
            <a:r>
              <a:rPr lang="en-US" altLang="zh-CN" sz="2000" dirty="0" smtClean="0"/>
              <a:t>)</a:t>
            </a:r>
            <a:endParaRPr lang="en-US" altLang="zh-CN" sz="2400" dirty="0" smtClean="0"/>
          </a:p>
        </p:txBody>
      </p:sp>
      <p:cxnSp>
        <p:nvCxnSpPr>
          <p:cNvPr id="113" name="直接连接符 112"/>
          <p:cNvCxnSpPr/>
          <p:nvPr/>
        </p:nvCxnSpPr>
        <p:spPr>
          <a:xfrm>
            <a:off x="2963911" y="4437112"/>
            <a:ext cx="237626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页脚占位符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SiFi @ VLDB2011</a:t>
            </a:r>
            <a:endParaRPr lang="zh-CN" altLang="en-US" dirty="0"/>
          </a:p>
        </p:txBody>
      </p:sp>
      <p:sp>
        <p:nvSpPr>
          <p:cNvPr id="19" name="灯片编号占位符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r>
              <a:rPr lang="en-US" altLang="zh-CN" smtClean="0"/>
              <a:t>/37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animBg="1"/>
      <p:bldP spid="93" grpId="0" animBg="1"/>
      <p:bldP spid="92" grpId="0" animBg="1"/>
      <p:bldP spid="9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>
              <a:alpha val="58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1996</Words>
  <Application>Microsoft Office PowerPoint</Application>
  <PresentationFormat>全屏显示(4:3)</PresentationFormat>
  <Paragraphs>604</Paragraphs>
  <Slides>39</Slides>
  <Notes>39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39</vt:i4>
      </vt:variant>
    </vt:vector>
  </HeadingPairs>
  <TitlesOfParts>
    <vt:vector size="42" baseType="lpstr">
      <vt:lpstr>流畅</vt:lpstr>
      <vt:lpstr>Equation</vt:lpstr>
      <vt:lpstr>MathType 6.0 Equation</vt:lpstr>
      <vt:lpstr>Entity Matching : How Similar Is Similar?</vt:lpstr>
      <vt:lpstr>Entity Matching</vt:lpstr>
      <vt:lpstr>Rule-based Method</vt:lpstr>
      <vt:lpstr>Rule-based Method</vt:lpstr>
      <vt:lpstr>Rule-based Method</vt:lpstr>
      <vt:lpstr>How Similar Is Similar? </vt:lpstr>
      <vt:lpstr>How Similar Is Similar? (Cont’d) </vt:lpstr>
      <vt:lpstr>Outline</vt:lpstr>
      <vt:lpstr>Attribute-matching Rule (AR)</vt:lpstr>
      <vt:lpstr>Attribute-matching Rule (AR)</vt:lpstr>
      <vt:lpstr>Record-matching Rule (RR)</vt:lpstr>
      <vt:lpstr>Evaluate the quality of Ψ</vt:lpstr>
      <vt:lpstr>SiFi Problem Formulation</vt:lpstr>
      <vt:lpstr>Outline</vt:lpstr>
      <vt:lpstr>From Infinite Threshold to Finite Threshold</vt:lpstr>
      <vt:lpstr>Example</vt:lpstr>
      <vt:lpstr>Outline</vt:lpstr>
      <vt:lpstr>Two Types of Redundancy</vt:lpstr>
      <vt:lpstr>Threshold Redundancy</vt:lpstr>
      <vt:lpstr>Naive Solution</vt:lpstr>
      <vt:lpstr>Our Solution </vt:lpstr>
      <vt:lpstr>Similarity-function Redundancy</vt:lpstr>
      <vt:lpstr>Naive Solution</vt:lpstr>
      <vt:lpstr>Our Solution</vt:lpstr>
      <vt:lpstr>Outline</vt:lpstr>
      <vt:lpstr>NP-Hard Problem</vt:lpstr>
      <vt:lpstr>Heuristic Algorithms</vt:lpstr>
      <vt:lpstr>Outline</vt:lpstr>
      <vt:lpstr>Experiment Setup</vt:lpstr>
      <vt:lpstr>Experiment Setup</vt:lpstr>
      <vt:lpstr>Comparison with Baseline Methods</vt:lpstr>
      <vt:lpstr>Comparison with Baseline Methods</vt:lpstr>
      <vt:lpstr>Evaluation of Eliminating Redundancy</vt:lpstr>
      <vt:lpstr>Comparison with Existing methods</vt:lpstr>
      <vt:lpstr>Comparison  with Existing methods</vt:lpstr>
      <vt:lpstr>Comparison with Existing methods</vt:lpstr>
      <vt:lpstr>Outline</vt:lpstr>
      <vt:lpstr>Conclusion</vt:lpstr>
      <vt:lpstr>幻灯片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2011-08-30T18:41:33Z</dcterms:modified>
</cp:coreProperties>
</file>