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Default Extension="gif" ContentType="image/gif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64" r:id="rId1"/>
  </p:sldMasterIdLst>
  <p:notesMasterIdLst>
    <p:notesMasterId r:id="rId30"/>
  </p:notesMasterIdLst>
  <p:handoutMasterIdLst>
    <p:handoutMasterId r:id="rId31"/>
  </p:handoutMasterIdLst>
  <p:sldIdLst>
    <p:sldId id="256" r:id="rId2"/>
    <p:sldId id="472" r:id="rId3"/>
    <p:sldId id="473" r:id="rId4"/>
    <p:sldId id="477" r:id="rId5"/>
    <p:sldId id="415" r:id="rId6"/>
    <p:sldId id="465" r:id="rId7"/>
    <p:sldId id="434" r:id="rId8"/>
    <p:sldId id="382" r:id="rId9"/>
    <p:sldId id="408" r:id="rId10"/>
    <p:sldId id="442" r:id="rId11"/>
    <p:sldId id="403" r:id="rId12"/>
    <p:sldId id="444" r:id="rId13"/>
    <p:sldId id="409" r:id="rId14"/>
    <p:sldId id="466" r:id="rId15"/>
    <p:sldId id="445" r:id="rId16"/>
    <p:sldId id="412" r:id="rId17"/>
    <p:sldId id="413" r:id="rId18"/>
    <p:sldId id="447" r:id="rId19"/>
    <p:sldId id="479" r:id="rId20"/>
    <p:sldId id="482" r:id="rId21"/>
    <p:sldId id="411" r:id="rId22"/>
    <p:sldId id="483" r:id="rId23"/>
    <p:sldId id="475" r:id="rId24"/>
    <p:sldId id="474" r:id="rId25"/>
    <p:sldId id="481" r:id="rId26"/>
    <p:sldId id="478" r:id="rId27"/>
    <p:sldId id="484" r:id="rId28"/>
    <p:sldId id="485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  <a:srgbClr val="33CC33"/>
    <a:srgbClr val="F2F2F2"/>
    <a:srgbClr val="D4D4D4"/>
    <a:srgbClr val="9900CC"/>
    <a:srgbClr val="FF3300"/>
    <a:srgbClr val="FFCCCC"/>
    <a:srgbClr val="FF9999"/>
    <a:srgbClr val="66FF66"/>
    <a:srgbClr val="E0C1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519" autoAdjust="0"/>
    <p:restoredTop sz="89599" autoAdjust="0"/>
  </p:normalViewPr>
  <p:slideViewPr>
    <p:cSldViewPr>
      <p:cViewPr varScale="1">
        <p:scale>
          <a:sx n="76" d="100"/>
          <a:sy n="76" d="100"/>
        </p:scale>
        <p:origin x="-432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-2578" y="-77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ero\Documents\Research%20Projects\Starfish\elastisizer\elastisizer-results-crc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ero\Documents\Research%20Projects\Starfish\elastisizer\elastisizer-results-crc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ero\Documents\Research%20Projects\Starfish\elastisizer\elastisizer-results-crc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ero\Documents\Research%20Projects\Starfish\job_optimizer\results_vldb11\cooccurence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ero\Documents\Research%20Projects\Starfish\job_optimizer\results_vldb11\cooccurence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0.1362847526003694"/>
          <c:y val="5.2833942632170984E-2"/>
          <c:w val="0.62262345679012565"/>
          <c:h val="0.70934031683539578"/>
        </c:manualLayout>
      </c:layout>
      <c:barChart>
        <c:barDir val="col"/>
        <c:grouping val="clustered"/>
        <c:ser>
          <c:idx val="0"/>
          <c:order val="0"/>
          <c:tx>
            <c:strRef>
              <c:f>UseCase2!$G$47</c:f>
              <c:strCache>
                <c:ptCount val="1"/>
                <c:pt idx="0">
                  <c:v>Default Settings</c:v>
                </c:pt>
              </c:strCache>
            </c:strRef>
          </c:tx>
          <c:spPr>
            <a:solidFill>
              <a:srgbClr val="0070C0"/>
            </a:solidFill>
            <a:scene3d>
              <a:camera prst="orthographicFront"/>
              <a:lightRig rig="threePt" dir="t"/>
            </a:scene3d>
            <a:sp3d>
              <a:bevelT w="190500" h="38100"/>
            </a:sp3d>
          </c:spPr>
          <c:cat>
            <c:strRef>
              <c:f>UseCase2!$B$48:$B$53</c:f>
              <c:strCache>
                <c:ptCount val="6"/>
                <c:pt idx="0">
                  <c:v>TS</c:v>
                </c:pt>
                <c:pt idx="1">
                  <c:v>WC</c:v>
                </c:pt>
                <c:pt idx="2">
                  <c:v>LG</c:v>
                </c:pt>
                <c:pt idx="3">
                  <c:v>JO</c:v>
                </c:pt>
                <c:pt idx="4">
                  <c:v>TF</c:v>
                </c:pt>
                <c:pt idx="5">
                  <c:v>CO</c:v>
                </c:pt>
              </c:strCache>
            </c:strRef>
          </c:cat>
          <c:val>
            <c:numRef>
              <c:f>UseCase2!$G$48:$G$53</c:f>
              <c:numCache>
                <c:formatCode>General</c:formatCode>
                <c:ptCount val="6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</c:numCache>
            </c:numRef>
          </c:val>
        </c:ser>
        <c:ser>
          <c:idx val="1"/>
          <c:order val="1"/>
          <c:tx>
            <c:strRef>
              <c:f>UseCase2!$H$47</c:f>
              <c:strCache>
                <c:ptCount val="1"/>
                <c:pt idx="0">
                  <c:v>Rule-based Optimizer</c:v>
                </c:pt>
              </c:strCache>
            </c:strRef>
          </c:tx>
          <c:spPr>
            <a:solidFill>
              <a:srgbClr val="FF0000"/>
            </a:solidFill>
            <a:scene3d>
              <a:camera prst="orthographicFront"/>
              <a:lightRig rig="threePt" dir="t"/>
            </a:scene3d>
            <a:sp3d>
              <a:bevelT w="190500" h="38100"/>
            </a:sp3d>
          </c:spPr>
          <c:cat>
            <c:strRef>
              <c:f>UseCase2!$B$48:$B$53</c:f>
              <c:strCache>
                <c:ptCount val="6"/>
                <c:pt idx="0">
                  <c:v>TS</c:v>
                </c:pt>
                <c:pt idx="1">
                  <c:v>WC</c:v>
                </c:pt>
                <c:pt idx="2">
                  <c:v>LG</c:v>
                </c:pt>
                <c:pt idx="3">
                  <c:v>JO</c:v>
                </c:pt>
                <c:pt idx="4">
                  <c:v>TF</c:v>
                </c:pt>
                <c:pt idx="5">
                  <c:v>CO</c:v>
                </c:pt>
              </c:strCache>
            </c:strRef>
          </c:cat>
          <c:val>
            <c:numRef>
              <c:f>UseCase2!$H$48:$H$53</c:f>
              <c:numCache>
                <c:formatCode>0</c:formatCode>
                <c:ptCount val="6"/>
                <c:pt idx="0">
                  <c:v>31.710656342136087</c:v>
                </c:pt>
                <c:pt idx="1">
                  <c:v>1.9386475314509513</c:v>
                </c:pt>
                <c:pt idx="2">
                  <c:v>18.156775625262458</c:v>
                </c:pt>
                <c:pt idx="3">
                  <c:v>19.743325787065203</c:v>
                </c:pt>
                <c:pt idx="4">
                  <c:v>2.778210837044079</c:v>
                </c:pt>
                <c:pt idx="5">
                  <c:v>11.887665650295952</c:v>
                </c:pt>
              </c:numCache>
            </c:numRef>
          </c:val>
        </c:ser>
        <c:axId val="78521088"/>
        <c:axId val="78523008"/>
      </c:barChart>
      <c:catAx>
        <c:axId val="7852108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err="1"/>
                  <a:t>MapReduce</a:t>
                </a:r>
                <a:r>
                  <a:rPr lang="en-US" dirty="0"/>
                  <a:t> </a:t>
                </a:r>
                <a:r>
                  <a:rPr lang="en-US" dirty="0" smtClean="0"/>
                  <a:t>Programs</a:t>
                </a:r>
                <a:endParaRPr lang="en-US" dirty="0"/>
              </a:p>
            </c:rich>
          </c:tx>
          <c:layout/>
        </c:title>
        <c:majorTickMark val="none"/>
        <c:tickLblPos val="nextTo"/>
        <c:crossAx val="78523008"/>
        <c:crosses val="autoZero"/>
        <c:auto val="1"/>
        <c:lblAlgn val="ctr"/>
        <c:lblOffset val="100"/>
      </c:catAx>
      <c:valAx>
        <c:axId val="78523008"/>
        <c:scaling>
          <c:orientation val="minMax"/>
          <c:max val="60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Speedup</a:t>
                </a: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2200"/>
            </a:pPr>
            <a:endParaRPr lang="en-US"/>
          </a:p>
        </c:txPr>
        <c:crossAx val="78521088"/>
        <c:crosses val="autoZero"/>
        <c:crossBetween val="between"/>
      </c:valAx>
      <c:spPr>
        <a:solidFill>
          <a:srgbClr val="DBF5F9">
            <a:alpha val="25000"/>
          </a:srgbClr>
        </a:solidFill>
      </c:spPr>
    </c:plotArea>
    <c:legend>
      <c:legendPos val="r"/>
      <c:layout>
        <c:manualLayout>
          <c:xMode val="edge"/>
          <c:yMode val="edge"/>
          <c:x val="0.74964895013123511"/>
          <c:y val="0.12566858830146241"/>
          <c:w val="0.24109179060950719"/>
          <c:h val="0.39365204349456351"/>
        </c:manualLayout>
      </c:layout>
    </c:legend>
    <c:plotVisOnly val="1"/>
  </c:chart>
  <c:txPr>
    <a:bodyPr/>
    <a:lstStyle/>
    <a:p>
      <a:pPr>
        <a:defRPr sz="2400">
          <a:latin typeface="Times New Roman" pitchFamily="18" charset="0"/>
          <a:cs typeface="Times New Roman" pitchFamily="18" charset="0"/>
        </a:defRPr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0.1362847526003694"/>
          <c:y val="5.2833942632170977E-2"/>
          <c:w val="0.62262345679012598"/>
          <c:h val="0.70934031683539578"/>
        </c:manualLayout>
      </c:layout>
      <c:barChart>
        <c:barDir val="col"/>
        <c:grouping val="clustered"/>
        <c:ser>
          <c:idx val="0"/>
          <c:order val="0"/>
          <c:tx>
            <c:strRef>
              <c:f>UseCase2!$G$47</c:f>
              <c:strCache>
                <c:ptCount val="1"/>
                <c:pt idx="0">
                  <c:v>Default Settings</c:v>
                </c:pt>
              </c:strCache>
            </c:strRef>
          </c:tx>
          <c:spPr>
            <a:solidFill>
              <a:srgbClr val="0070C0"/>
            </a:solidFill>
            <a:scene3d>
              <a:camera prst="orthographicFront"/>
              <a:lightRig rig="threePt" dir="t"/>
            </a:scene3d>
            <a:sp3d>
              <a:bevelT w="190500" h="38100"/>
            </a:sp3d>
          </c:spPr>
          <c:cat>
            <c:strRef>
              <c:f>UseCase2!$B$48:$B$53</c:f>
              <c:strCache>
                <c:ptCount val="6"/>
                <c:pt idx="0">
                  <c:v>TS</c:v>
                </c:pt>
                <c:pt idx="1">
                  <c:v>WC</c:v>
                </c:pt>
                <c:pt idx="2">
                  <c:v>LG</c:v>
                </c:pt>
                <c:pt idx="3">
                  <c:v>JO</c:v>
                </c:pt>
                <c:pt idx="4">
                  <c:v>TF</c:v>
                </c:pt>
                <c:pt idx="5">
                  <c:v>CO</c:v>
                </c:pt>
              </c:strCache>
            </c:strRef>
          </c:cat>
          <c:val>
            <c:numRef>
              <c:f>UseCase2!$G$48:$G$53</c:f>
              <c:numCache>
                <c:formatCode>General</c:formatCode>
                <c:ptCount val="6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</c:numCache>
            </c:numRef>
          </c:val>
        </c:ser>
        <c:ser>
          <c:idx val="1"/>
          <c:order val="1"/>
          <c:tx>
            <c:strRef>
              <c:f>UseCase2!$H$47</c:f>
              <c:strCache>
                <c:ptCount val="1"/>
                <c:pt idx="0">
                  <c:v>Rule-based Optimizer</c:v>
                </c:pt>
              </c:strCache>
            </c:strRef>
          </c:tx>
          <c:spPr>
            <a:solidFill>
              <a:srgbClr val="FF0000"/>
            </a:solidFill>
            <a:scene3d>
              <a:camera prst="orthographicFront"/>
              <a:lightRig rig="threePt" dir="t"/>
            </a:scene3d>
            <a:sp3d>
              <a:bevelT w="190500" h="38100"/>
            </a:sp3d>
          </c:spPr>
          <c:cat>
            <c:strRef>
              <c:f>UseCase2!$B$48:$B$53</c:f>
              <c:strCache>
                <c:ptCount val="6"/>
                <c:pt idx="0">
                  <c:v>TS</c:v>
                </c:pt>
                <c:pt idx="1">
                  <c:v>WC</c:v>
                </c:pt>
                <c:pt idx="2">
                  <c:v>LG</c:v>
                </c:pt>
                <c:pt idx="3">
                  <c:v>JO</c:v>
                </c:pt>
                <c:pt idx="4">
                  <c:v>TF</c:v>
                </c:pt>
                <c:pt idx="5">
                  <c:v>CO</c:v>
                </c:pt>
              </c:strCache>
            </c:strRef>
          </c:cat>
          <c:val>
            <c:numRef>
              <c:f>UseCase2!$H$48:$H$53</c:f>
              <c:numCache>
                <c:formatCode>0</c:formatCode>
                <c:ptCount val="6"/>
                <c:pt idx="0">
                  <c:v>31.710656342136087</c:v>
                </c:pt>
                <c:pt idx="1">
                  <c:v>1.9386475314509524</c:v>
                </c:pt>
                <c:pt idx="2">
                  <c:v>18.156775625262469</c:v>
                </c:pt>
                <c:pt idx="3">
                  <c:v>19.743325787065196</c:v>
                </c:pt>
                <c:pt idx="4">
                  <c:v>2.778210837044079</c:v>
                </c:pt>
                <c:pt idx="5">
                  <c:v>11.887665650295952</c:v>
                </c:pt>
              </c:numCache>
            </c:numRef>
          </c:val>
        </c:ser>
        <c:ser>
          <c:idx val="2"/>
          <c:order val="2"/>
          <c:tx>
            <c:strRef>
              <c:f>UseCase2!$I$47</c:f>
              <c:strCache>
                <c:ptCount val="1"/>
                <c:pt idx="0">
                  <c:v>Cost-based Optimizer</c:v>
                </c:pt>
              </c:strCache>
            </c:strRef>
          </c:tx>
          <c:spPr>
            <a:solidFill>
              <a:srgbClr val="00B050"/>
            </a:solidFill>
            <a:scene3d>
              <a:camera prst="orthographicFront"/>
              <a:lightRig rig="threePt" dir="t"/>
            </a:scene3d>
            <a:sp3d>
              <a:bevelT w="190500" h="38100"/>
            </a:sp3d>
          </c:spPr>
          <c:cat>
            <c:strRef>
              <c:f>UseCase2!$B$48:$B$53</c:f>
              <c:strCache>
                <c:ptCount val="6"/>
                <c:pt idx="0">
                  <c:v>TS</c:v>
                </c:pt>
                <c:pt idx="1">
                  <c:v>WC</c:v>
                </c:pt>
                <c:pt idx="2">
                  <c:v>LG</c:v>
                </c:pt>
                <c:pt idx="3">
                  <c:v>JO</c:v>
                </c:pt>
                <c:pt idx="4">
                  <c:v>TF</c:v>
                </c:pt>
                <c:pt idx="5">
                  <c:v>CO</c:v>
                </c:pt>
              </c:strCache>
            </c:strRef>
          </c:cat>
          <c:val>
            <c:numRef>
              <c:f>UseCase2!$I$48:$I$53</c:f>
              <c:numCache>
                <c:formatCode>0</c:formatCode>
                <c:ptCount val="6"/>
                <c:pt idx="0">
                  <c:v>52.613279284022106</c:v>
                </c:pt>
                <c:pt idx="1">
                  <c:v>2.5368696285715591</c:v>
                </c:pt>
                <c:pt idx="2">
                  <c:v>22.318550039958833</c:v>
                </c:pt>
                <c:pt idx="3">
                  <c:v>35.781618949463052</c:v>
                </c:pt>
                <c:pt idx="4">
                  <c:v>3.6394765301552212</c:v>
                </c:pt>
                <c:pt idx="5">
                  <c:v>18.8799699637716</c:v>
                </c:pt>
              </c:numCache>
            </c:numRef>
          </c:val>
        </c:ser>
        <c:axId val="78561664"/>
        <c:axId val="78563584"/>
      </c:barChart>
      <c:catAx>
        <c:axId val="7856166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err="1"/>
                  <a:t>MapReduce</a:t>
                </a:r>
                <a:r>
                  <a:rPr lang="en-US" dirty="0"/>
                  <a:t> </a:t>
                </a:r>
                <a:r>
                  <a:rPr lang="en-US" dirty="0" smtClean="0"/>
                  <a:t>Programs</a:t>
                </a:r>
                <a:endParaRPr lang="en-US" dirty="0"/>
              </a:p>
            </c:rich>
          </c:tx>
          <c:layout/>
        </c:title>
        <c:majorTickMark val="none"/>
        <c:tickLblPos val="nextTo"/>
        <c:crossAx val="78563584"/>
        <c:crosses val="autoZero"/>
        <c:auto val="1"/>
        <c:lblAlgn val="ctr"/>
        <c:lblOffset val="100"/>
      </c:catAx>
      <c:valAx>
        <c:axId val="78563584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Speedup</a:t>
                </a: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2200"/>
            </a:pPr>
            <a:endParaRPr lang="en-US"/>
          </a:p>
        </c:txPr>
        <c:crossAx val="78561664"/>
        <c:crosses val="autoZero"/>
        <c:crossBetween val="between"/>
      </c:valAx>
      <c:spPr>
        <a:solidFill>
          <a:srgbClr val="DBF5F9">
            <a:alpha val="25000"/>
          </a:srgbClr>
        </a:solidFill>
      </c:spPr>
    </c:plotArea>
    <c:legend>
      <c:legendPos val="r"/>
      <c:layout>
        <c:manualLayout>
          <c:xMode val="edge"/>
          <c:yMode val="edge"/>
          <c:x val="0.74964895013123534"/>
          <c:y val="0.12566858830146241"/>
          <c:w val="0.24109179060950719"/>
          <c:h val="0.59305680539932459"/>
        </c:manualLayout>
      </c:layout>
    </c:legend>
    <c:plotVisOnly val="1"/>
  </c:chart>
  <c:txPr>
    <a:bodyPr/>
    <a:lstStyle/>
    <a:p>
      <a:pPr>
        <a:defRPr sz="2400">
          <a:latin typeface="Times New Roman" pitchFamily="18" charset="0"/>
          <a:cs typeface="Times New Roman" pitchFamily="18" charset="0"/>
        </a:defRPr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0.14863043161271511"/>
          <c:y val="7.580128205128206E-2"/>
          <c:w val="0.63910493827160553"/>
          <c:h val="0.64979961639410677"/>
        </c:manualLayout>
      </c:layout>
      <c:barChart>
        <c:barDir val="col"/>
        <c:grouping val="clustered"/>
        <c:ser>
          <c:idx val="0"/>
          <c:order val="0"/>
          <c:tx>
            <c:strRef>
              <c:f>UseCase2!$R$5</c:f>
              <c:strCache>
                <c:ptCount val="1"/>
                <c:pt idx="0">
                  <c:v>Actual</c:v>
                </c:pt>
              </c:strCache>
            </c:strRef>
          </c:tx>
          <c:spPr>
            <a:solidFill>
              <a:srgbClr val="0070C0"/>
            </a:solidFill>
            <a:scene3d>
              <a:camera prst="orthographicFront"/>
              <a:lightRig rig="threePt" dir="t"/>
            </a:scene3d>
            <a:sp3d>
              <a:bevelT w="190500" h="38100"/>
            </a:sp3d>
          </c:spPr>
          <c:cat>
            <c:strRef>
              <c:f>UseCase2!$Q$6:$Q$11</c:f>
              <c:strCache>
                <c:ptCount val="6"/>
                <c:pt idx="0">
                  <c:v>TS</c:v>
                </c:pt>
                <c:pt idx="1">
                  <c:v>WC</c:v>
                </c:pt>
                <c:pt idx="2">
                  <c:v>LG</c:v>
                </c:pt>
                <c:pt idx="3">
                  <c:v>JO</c:v>
                </c:pt>
                <c:pt idx="4">
                  <c:v>TF</c:v>
                </c:pt>
                <c:pt idx="5">
                  <c:v>CO</c:v>
                </c:pt>
              </c:strCache>
            </c:strRef>
          </c:cat>
          <c:val>
            <c:numRef>
              <c:f>UseCase2!$R$6:$R$11</c:f>
              <c:numCache>
                <c:formatCode>0</c:formatCode>
                <c:ptCount val="6"/>
                <c:pt idx="0">
                  <c:v>13.131616666666666</c:v>
                </c:pt>
                <c:pt idx="1">
                  <c:v>9.1001500000000011</c:v>
                </c:pt>
                <c:pt idx="2">
                  <c:v>6.9470833333333424</c:v>
                </c:pt>
                <c:pt idx="3">
                  <c:v>33.850433333333264</c:v>
                </c:pt>
                <c:pt idx="4">
                  <c:v>9.9935000000000027</c:v>
                </c:pt>
                <c:pt idx="5">
                  <c:v>0.79790000000000005</c:v>
                </c:pt>
              </c:numCache>
            </c:numRef>
          </c:val>
        </c:ser>
        <c:ser>
          <c:idx val="1"/>
          <c:order val="1"/>
          <c:tx>
            <c:strRef>
              <c:f>UseCase2!$S$5</c:f>
              <c:strCache>
                <c:ptCount val="1"/>
                <c:pt idx="0">
                  <c:v>Predicted</c:v>
                </c:pt>
              </c:strCache>
            </c:strRef>
          </c:tx>
          <c:spPr>
            <a:solidFill>
              <a:srgbClr val="FF0000"/>
            </a:solidFill>
            <a:scene3d>
              <a:camera prst="orthographicFront"/>
              <a:lightRig rig="threePt" dir="t"/>
            </a:scene3d>
            <a:sp3d>
              <a:bevelT w="190500" h="38100"/>
            </a:sp3d>
          </c:spPr>
          <c:cat>
            <c:strRef>
              <c:f>UseCase2!$Q$6:$Q$11</c:f>
              <c:strCache>
                <c:ptCount val="6"/>
                <c:pt idx="0">
                  <c:v>TS</c:v>
                </c:pt>
                <c:pt idx="1">
                  <c:v>WC</c:v>
                </c:pt>
                <c:pt idx="2">
                  <c:v>LG</c:v>
                </c:pt>
                <c:pt idx="3">
                  <c:v>JO</c:v>
                </c:pt>
                <c:pt idx="4">
                  <c:v>TF</c:v>
                </c:pt>
                <c:pt idx="5">
                  <c:v>CO</c:v>
                </c:pt>
              </c:strCache>
            </c:strRef>
          </c:cat>
          <c:val>
            <c:numRef>
              <c:f>UseCase2!$S$6:$S$11</c:f>
              <c:numCache>
                <c:formatCode>0</c:formatCode>
                <c:ptCount val="6"/>
                <c:pt idx="0">
                  <c:v>16.987283333333256</c:v>
                </c:pt>
                <c:pt idx="1">
                  <c:v>12.392916666666688</c:v>
                </c:pt>
                <c:pt idx="2">
                  <c:v>6.6062833333333435</c:v>
                </c:pt>
                <c:pt idx="3">
                  <c:v>37.500900000000001</c:v>
                </c:pt>
                <c:pt idx="4">
                  <c:v>13.215233333333334</c:v>
                </c:pt>
                <c:pt idx="5">
                  <c:v>0.50471666666666659</c:v>
                </c:pt>
              </c:numCache>
            </c:numRef>
          </c:val>
        </c:ser>
        <c:axId val="78605312"/>
        <c:axId val="78615680"/>
      </c:barChart>
      <c:catAx>
        <c:axId val="7860531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MapReduce Programs</a:t>
                </a:r>
              </a:p>
            </c:rich>
          </c:tx>
          <c:layout>
            <c:manualLayout>
              <c:xMode val="edge"/>
              <c:yMode val="edge"/>
              <c:x val="0.28698296393506384"/>
              <c:y val="0.88270820714718379"/>
            </c:manualLayout>
          </c:layout>
        </c:title>
        <c:tickLblPos val="nextTo"/>
        <c:txPr>
          <a:bodyPr/>
          <a:lstStyle/>
          <a:p>
            <a:pPr>
              <a:defRPr sz="2200"/>
            </a:pPr>
            <a:endParaRPr lang="en-US"/>
          </a:p>
        </c:txPr>
        <c:crossAx val="78615680"/>
        <c:crosses val="autoZero"/>
        <c:auto val="1"/>
        <c:lblAlgn val="ctr"/>
        <c:lblOffset val="100"/>
      </c:catAx>
      <c:valAx>
        <c:axId val="78615680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Running Time (min)</a:t>
                </a:r>
              </a:p>
            </c:rich>
          </c:tx>
          <c:layout>
            <c:manualLayout>
              <c:xMode val="edge"/>
              <c:yMode val="edge"/>
              <c:x val="2.3148148148148147E-2"/>
              <c:y val="5.0160256410256412E-2"/>
            </c:manualLayout>
          </c:layout>
        </c:title>
        <c:numFmt formatCode="0" sourceLinked="1"/>
        <c:tickLblPos val="nextTo"/>
        <c:txPr>
          <a:bodyPr/>
          <a:lstStyle/>
          <a:p>
            <a:pPr>
              <a:defRPr sz="2200"/>
            </a:pPr>
            <a:endParaRPr lang="en-US"/>
          </a:p>
        </c:txPr>
        <c:crossAx val="78605312"/>
        <c:crosses val="autoZero"/>
        <c:crossBetween val="between"/>
        <c:majorUnit val="5"/>
      </c:valAx>
      <c:spPr>
        <a:solidFill>
          <a:srgbClr val="DBF5F9">
            <a:alpha val="25000"/>
          </a:srgbClr>
        </a:solidFill>
      </c:spPr>
    </c:plotArea>
    <c:legend>
      <c:legendPos val="r"/>
      <c:layout>
        <c:manualLayout>
          <c:xMode val="edge"/>
          <c:yMode val="edge"/>
          <c:x val="0.77487407824022114"/>
          <c:y val="0.20281235960369823"/>
          <c:w val="0.20925290588676448"/>
          <c:h val="0.22650741292473575"/>
        </c:manualLayout>
      </c:layout>
    </c:legend>
    <c:plotVisOnly val="1"/>
  </c:chart>
  <c:spPr>
    <a:solidFill>
      <a:schemeClr val="bg1"/>
    </a:solidFill>
  </c:spPr>
  <c:txPr>
    <a:bodyPr/>
    <a:lstStyle/>
    <a:p>
      <a:pPr>
        <a:defRPr sz="2400">
          <a:latin typeface="Times New Roman" pitchFamily="18" charset="0"/>
          <a:cs typeface="Times New Roman" pitchFamily="18" charset="0"/>
        </a:defRPr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Sampling!$H$51</c:f>
              <c:strCache>
                <c:ptCount val="1"/>
                <c:pt idx="0">
                  <c:v>Profiling Overhead</c:v>
                </c:pt>
              </c:strCache>
            </c:strRef>
          </c:tx>
          <c:spPr>
            <a:solidFill>
              <a:srgbClr val="FF0000"/>
            </a:solidFill>
            <a:scene3d>
              <a:camera prst="orthographicFront"/>
              <a:lightRig rig="threePt" dir="t"/>
            </a:scene3d>
            <a:sp3d>
              <a:bevelT w="190500" h="38100"/>
            </a:sp3d>
          </c:spPr>
          <c:cat>
            <c:numRef>
              <c:f>Sampling!$D$52:$D$59</c:f>
              <c:numCache>
                <c:formatCode>General</c:formatCode>
                <c:ptCount val="8"/>
                <c:pt idx="0">
                  <c:v>1</c:v>
                </c:pt>
                <c:pt idx="1">
                  <c:v>5</c:v>
                </c:pt>
                <c:pt idx="2">
                  <c:v>10</c:v>
                </c:pt>
                <c:pt idx="3">
                  <c:v>20</c:v>
                </c:pt>
                <c:pt idx="4">
                  <c:v>40</c:v>
                </c:pt>
                <c:pt idx="5">
                  <c:v>60</c:v>
                </c:pt>
                <c:pt idx="6">
                  <c:v>80</c:v>
                </c:pt>
                <c:pt idx="7">
                  <c:v>100</c:v>
                </c:pt>
              </c:numCache>
            </c:numRef>
          </c:cat>
          <c:val>
            <c:numRef>
              <c:f>Sampling!$H$52:$H$59</c:f>
              <c:numCache>
                <c:formatCode>0</c:formatCode>
                <c:ptCount val="8"/>
                <c:pt idx="0">
                  <c:v>2.4455935873961998E-2</c:v>
                </c:pt>
                <c:pt idx="1">
                  <c:v>5.8168926159163092</c:v>
                </c:pt>
                <c:pt idx="2">
                  <c:v>13.069445204223227</c:v>
                </c:pt>
                <c:pt idx="3">
                  <c:v>19.519537396665626</c:v>
                </c:pt>
                <c:pt idx="4">
                  <c:v>19.641495287405515</c:v>
                </c:pt>
                <c:pt idx="5">
                  <c:v>19.828856717176755</c:v>
                </c:pt>
                <c:pt idx="6">
                  <c:v>22.903305734595172</c:v>
                </c:pt>
                <c:pt idx="7">
                  <c:v>30.109842548823266</c:v>
                </c:pt>
              </c:numCache>
            </c:numRef>
          </c:val>
        </c:ser>
        <c:gapWidth val="50"/>
        <c:axId val="80094336"/>
        <c:axId val="80096256"/>
      </c:barChart>
      <c:catAx>
        <c:axId val="8009433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2000"/>
                </a:pPr>
                <a:r>
                  <a:rPr lang="en-US" sz="2000"/>
                  <a:t>Percent of Tasks Profiled</a:t>
                </a:r>
              </a:p>
            </c:rich>
          </c:tx>
          <c:layout/>
        </c:title>
        <c:numFmt formatCode="General" sourceLinked="1"/>
        <c:tickLblPos val="nextTo"/>
        <c:crossAx val="80096256"/>
        <c:crosses val="autoZero"/>
        <c:auto val="1"/>
        <c:lblAlgn val="ctr"/>
        <c:lblOffset val="100"/>
      </c:catAx>
      <c:valAx>
        <c:axId val="80096256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b="1"/>
                </a:pPr>
                <a:r>
                  <a:rPr lang="en-US" b="1"/>
                  <a:t>Percent Overhead over Job Running Time with Profiling Turned Off</a:t>
                </a:r>
              </a:p>
            </c:rich>
          </c:tx>
          <c:layout/>
        </c:title>
        <c:numFmt formatCode="0" sourceLinked="1"/>
        <c:tickLblPos val="nextTo"/>
        <c:crossAx val="80094336"/>
        <c:crosses val="autoZero"/>
        <c:crossBetween val="between"/>
      </c:valAx>
      <c:spPr>
        <a:solidFill>
          <a:srgbClr val="DBF5F9">
            <a:alpha val="30000"/>
          </a:srgbClr>
        </a:solidFill>
      </c:spPr>
    </c:plotArea>
    <c:plotVisOnly val="1"/>
  </c:chart>
  <c:txPr>
    <a:bodyPr/>
    <a:lstStyle/>
    <a:p>
      <a:pPr>
        <a:defRPr sz="1800">
          <a:latin typeface="Times New Roman" pitchFamily="18" charset="0"/>
          <a:cs typeface="Times New Roman" pitchFamily="18" charset="0"/>
        </a:defRPr>
      </a:pPr>
      <a:endParaRPr lang="en-US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Sampling!$I$51</c:f>
              <c:strCache>
                <c:ptCount val="1"/>
                <c:pt idx="0">
                  <c:v>Profiling Benefit</c:v>
                </c:pt>
              </c:strCache>
            </c:strRef>
          </c:tx>
          <c:spPr>
            <a:solidFill>
              <a:srgbClr val="00B050"/>
            </a:solidFill>
            <a:scene3d>
              <a:camera prst="orthographicFront"/>
              <a:lightRig rig="threePt" dir="t"/>
            </a:scene3d>
            <a:sp3d>
              <a:bevelT w="190500" h="38100"/>
            </a:sp3d>
          </c:spPr>
          <c:cat>
            <c:numRef>
              <c:f>Sampling!$D$52:$D$59</c:f>
              <c:numCache>
                <c:formatCode>General</c:formatCode>
                <c:ptCount val="8"/>
                <c:pt idx="0">
                  <c:v>1</c:v>
                </c:pt>
                <c:pt idx="1">
                  <c:v>5</c:v>
                </c:pt>
                <c:pt idx="2">
                  <c:v>10</c:v>
                </c:pt>
                <c:pt idx="3">
                  <c:v>20</c:v>
                </c:pt>
                <c:pt idx="4">
                  <c:v>40</c:v>
                </c:pt>
                <c:pt idx="5">
                  <c:v>60</c:v>
                </c:pt>
                <c:pt idx="6">
                  <c:v>80</c:v>
                </c:pt>
                <c:pt idx="7">
                  <c:v>100</c:v>
                </c:pt>
              </c:numCache>
            </c:numRef>
          </c:cat>
          <c:val>
            <c:numRef>
              <c:f>Sampling!$I$52:$I$59</c:f>
              <c:numCache>
                <c:formatCode>0.0</c:formatCode>
                <c:ptCount val="8"/>
                <c:pt idx="0">
                  <c:v>1.4471059837944937</c:v>
                </c:pt>
                <c:pt idx="1">
                  <c:v>1.7555331415250397</c:v>
                </c:pt>
                <c:pt idx="2">
                  <c:v>2.0407973192101072</c:v>
                </c:pt>
                <c:pt idx="3">
                  <c:v>1.9762145103624595</c:v>
                </c:pt>
                <c:pt idx="4">
                  <c:v>1.945030500805996</c:v>
                </c:pt>
                <c:pt idx="5">
                  <c:v>1.9874946883715898</c:v>
                </c:pt>
                <c:pt idx="6">
                  <c:v>1.9627587090906649</c:v>
                </c:pt>
                <c:pt idx="7">
                  <c:v>1.9961310747790515</c:v>
                </c:pt>
              </c:numCache>
            </c:numRef>
          </c:val>
        </c:ser>
        <c:gapWidth val="50"/>
        <c:axId val="80115968"/>
        <c:axId val="80146816"/>
      </c:barChart>
      <c:catAx>
        <c:axId val="8011596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2000"/>
                </a:pPr>
                <a:r>
                  <a:rPr lang="en-US" sz="2000"/>
                  <a:t>Percent of Tasks Profiled</a:t>
                </a:r>
              </a:p>
            </c:rich>
          </c:tx>
          <c:layout/>
        </c:title>
        <c:numFmt formatCode="General" sourceLinked="1"/>
        <c:tickLblPos val="nextTo"/>
        <c:crossAx val="80146816"/>
        <c:crosses val="autoZero"/>
        <c:auto val="1"/>
        <c:lblAlgn val="ctr"/>
        <c:lblOffset val="100"/>
      </c:catAx>
      <c:valAx>
        <c:axId val="80146816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Speedup over Job run </a:t>
                </a:r>
              </a:p>
              <a:p>
                <a:pPr>
                  <a:defRPr/>
                </a:pPr>
                <a:r>
                  <a:rPr lang="en-US"/>
                  <a:t>with RBO Settings</a:t>
                </a:r>
              </a:p>
            </c:rich>
          </c:tx>
          <c:layout/>
        </c:title>
        <c:numFmt formatCode="0.0" sourceLinked="1"/>
        <c:tickLblPos val="nextTo"/>
        <c:crossAx val="80115968"/>
        <c:crosses val="autoZero"/>
        <c:crossBetween val="between"/>
      </c:valAx>
      <c:spPr>
        <a:solidFill>
          <a:srgbClr val="DBF5F9">
            <a:alpha val="30000"/>
          </a:srgbClr>
        </a:solidFill>
      </c:spPr>
    </c:plotArea>
    <c:plotVisOnly val="1"/>
  </c:chart>
  <c:txPr>
    <a:bodyPr/>
    <a:lstStyle/>
    <a:p>
      <a:pPr>
        <a:defRPr sz="1800">
          <a:latin typeface="Times New Roman" pitchFamily="18" charset="0"/>
          <a:cs typeface="Times New Roman" pitchFamily="18" charset="0"/>
        </a:defRPr>
      </a:pPr>
      <a:endParaRPr lang="en-US"/>
    </a:p>
  </c:txPr>
  <c:externalData r:id="rId1"/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217BAF-7E11-43EE-B34F-AB35535D79EC}" type="datetimeFigureOut">
              <a:rPr lang="en-US" smtClean="0"/>
              <a:pPr/>
              <a:t>8/31/2011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1B7AA4-4FA3-48AE-8026-4670268A4C8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480DB9-329D-4D44-846A-803869C6924C}" type="datetimeFigureOut">
              <a:rPr lang="en-US" smtClean="0"/>
              <a:pPr/>
              <a:t>8/31/2011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1179C5-5571-45B8-87BD-7031140C7E4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179C5-5571-45B8-87BD-7031140C7E47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Analytics in Hadoop involves loading data as files and </a:t>
            </a:r>
          </a:p>
          <a:p>
            <a:r>
              <a:rPr lang="en-US" dirty="0" smtClean="0"/>
              <a:t>running parallel MR computations to interpret and process the data.</a:t>
            </a:r>
          </a:p>
          <a:p>
            <a:r>
              <a:rPr lang="en-US" dirty="0" smtClean="0"/>
              <a:t>Several systems have been built on top of Hadoop to satisfy user needs and preferences.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179C5-5571-45B8-87BD-7031140C7E47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Users: computational analysts,</a:t>
            </a:r>
            <a:r>
              <a:rPr lang="en-US" baseline="0" dirty="0" smtClean="0"/>
              <a:t> system researchers, and business analysts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179C5-5571-45B8-87BD-7031140C7E47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179C5-5571-45B8-87BD-7031140C7E47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Parameters: number</a:t>
            </a:r>
            <a:r>
              <a:rPr lang="en-US" baseline="0" dirty="0" smtClean="0"/>
              <a:t> of map and reduce tasks, memory buffers, or use of compression</a:t>
            </a:r>
            <a:endParaRPr lang="en-US" dirty="0" smtClean="0"/>
          </a:p>
          <a:p>
            <a:r>
              <a:rPr lang="en-US" dirty="0" smtClean="0"/>
              <a:t>Job: </a:t>
            </a:r>
            <a:r>
              <a:rPr lang="en-US" dirty="0" err="1" smtClean="0"/>
              <a:t>cpu</a:t>
            </a:r>
            <a:r>
              <a:rPr lang="en-US" dirty="0" smtClean="0"/>
              <a:t> </a:t>
            </a:r>
            <a:r>
              <a:rPr lang="en-US" dirty="0" err="1" smtClean="0"/>
              <a:t>vs</a:t>
            </a:r>
            <a:r>
              <a:rPr lang="en-US" dirty="0" smtClean="0"/>
              <a:t> </a:t>
            </a:r>
            <a:r>
              <a:rPr lang="en-US" dirty="0" err="1" smtClean="0"/>
              <a:t>io</a:t>
            </a:r>
            <a:r>
              <a:rPr lang="en-US" dirty="0" smtClean="0"/>
              <a:t> computation,</a:t>
            </a:r>
            <a:r>
              <a:rPr lang="en-US" baseline="0" dirty="0" smtClean="0"/>
              <a:t> how selective the map is</a:t>
            </a:r>
          </a:p>
          <a:p>
            <a:r>
              <a:rPr lang="en-US" baseline="0" dirty="0" smtClean="0"/>
              <a:t>Data: num unique values, key-value distributions</a:t>
            </a:r>
          </a:p>
          <a:p>
            <a:r>
              <a:rPr lang="en-US" baseline="0" dirty="0" smtClean="0"/>
              <a:t>Cluster: num task slots, available task memory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675F1B-F8DC-45FA-B1CB-4B92C7E5C3D7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675F1B-F8DC-45FA-B1CB-4B92C7E5C3D7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179C5-5571-45B8-87BD-7031140C7E47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Responsibility</a:t>
            </a:r>
            <a:r>
              <a:rPr lang="en-US" baseline="0" dirty="0" smtClean="0"/>
              <a:t> is g</a:t>
            </a:r>
            <a:r>
              <a:rPr lang="en-US" dirty="0" smtClean="0"/>
              <a:t>iven a job to execute on a particular data</a:t>
            </a:r>
            <a:r>
              <a:rPr lang="en-US" baseline="0" dirty="0" smtClean="0"/>
              <a:t> set on a particular cluster, to search through the high-dimensional space of parameter settings, in order to find the one with the best estimated performance.</a:t>
            </a:r>
          </a:p>
          <a:p>
            <a:r>
              <a:rPr lang="en-US" baseline="0" dirty="0" smtClean="0"/>
              <a:t>Dynamic instrumentation: collect run-time monitoring information to build a job profile: a concise representation of the job execution.</a:t>
            </a:r>
          </a:p>
          <a:p>
            <a:r>
              <a:rPr lang="en-US" dirty="0" smtClean="0"/>
              <a:t>Use existing methods (e.g., simulated annealing, stochastic gradient descent)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179C5-5571-45B8-87BD-7031140C7E47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ct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 dirty="0"/>
          </a:p>
        </p:txBody>
      </p:sp>
      <p:grpSp>
        <p:nvGrpSpPr>
          <p:cNvPr id="2" name="Group 23"/>
          <p:cNvGrpSpPr/>
          <p:nvPr/>
        </p:nvGrpSpPr>
        <p:grpSpPr>
          <a:xfrm>
            <a:off x="-19017" y="-7144"/>
            <a:ext cx="9180548" cy="1454944"/>
            <a:chOff x="-19017" y="-7144"/>
            <a:chExt cx="9180548" cy="1041400"/>
          </a:xfrm>
        </p:grpSpPr>
        <p:sp>
          <p:nvSpPr>
            <p:cNvPr id="25" name="Freeform 24"/>
            <p:cNvSpPr>
              <a:spLocks/>
            </p:cNvSpPr>
            <p:nvPr/>
          </p:nvSpPr>
          <p:spPr bwMode="auto">
            <a:xfrm>
              <a:off x="4381500" y="-7144"/>
              <a:ext cx="4762500" cy="638175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1668" y="564"/>
                </a:cxn>
                <a:cxn ang="0">
                  <a:pos x="3000" y="186"/>
                </a:cxn>
                <a:cxn ang="0">
                  <a:pos x="3000" y="6"/>
                </a:cxn>
                <a:cxn ang="0">
                  <a:pos x="0" y="0"/>
                </a:cxn>
              </a:cxnLst>
              <a:rect l="0" t="0" r="0" b="0"/>
              <a:pathLst>
                <a:path w="3000" h="595">
                  <a:moveTo>
                    <a:pt x="0" y="0"/>
                  </a:moveTo>
                  <a:cubicBezTo>
                    <a:pt x="174" y="102"/>
                    <a:pt x="1168" y="533"/>
                    <a:pt x="1668" y="564"/>
                  </a:cubicBezTo>
                  <a:cubicBezTo>
                    <a:pt x="2168" y="595"/>
                    <a:pt x="2778" y="279"/>
                    <a:pt x="3000" y="186"/>
                  </a:cubicBezTo>
                  <a:lnTo>
                    <a:pt x="3000" y="6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chemeClr val="accent3">
                    <a:shade val="50000"/>
                    <a:alpha val="30000"/>
                    <a:satMod val="130000"/>
                  </a:schemeClr>
                </a:gs>
                <a:gs pos="80000">
                  <a:schemeClr val="accent2">
                    <a:shade val="75000"/>
                    <a:alpha val="45000"/>
                    <a:satMod val="140000"/>
                  </a:schemeClr>
                </a:gs>
              </a:gsLst>
              <a:lin ang="5400000" scaled="1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en-US" dirty="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  <p:grpSp>
          <p:nvGrpSpPr>
            <p:cNvPr id="3" name="Group 1"/>
            <p:cNvGrpSpPr/>
            <p:nvPr/>
          </p:nvGrpSpPr>
          <p:grpSpPr>
            <a:xfrm>
              <a:off x="-19017" y="202408"/>
              <a:ext cx="9180548" cy="649224"/>
              <a:chOff x="-19045" y="216550"/>
              <a:chExt cx="9180548" cy="649224"/>
            </a:xfrm>
          </p:grpSpPr>
          <p:sp>
            <p:nvSpPr>
              <p:cNvPr id="29" name="Freeform 28"/>
              <p:cNvSpPr>
                <a:spLocks/>
              </p:cNvSpPr>
              <p:nvPr/>
            </p:nvSpPr>
            <p:spPr bwMode="auto">
              <a:xfrm rot="21435692">
                <a:off x="-19045" y="216550"/>
                <a:ext cx="9163050" cy="649224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966"/>
                  </a:cxn>
                  <a:cxn ang="0">
                    <a:pos x="1608" y="282"/>
                  </a:cxn>
                  <a:cxn ang="0">
                    <a:pos x="4110" y="1008"/>
                  </a:cxn>
                  <a:cxn ang="0">
                    <a:pos x="5772" y="0"/>
                  </a:cxn>
                </a:cxnLst>
                <a:rect l="0" t="0" r="0" b="0"/>
                <a:pathLst>
                  <a:path w="5772" h="1055">
                    <a:moveTo>
                      <a:pt x="0" y="966"/>
                    </a:moveTo>
                    <a:cubicBezTo>
                      <a:pt x="282" y="738"/>
                      <a:pt x="923" y="275"/>
                      <a:pt x="1608" y="282"/>
                    </a:cubicBezTo>
                    <a:cubicBezTo>
                      <a:pt x="2293" y="289"/>
                      <a:pt x="3416" y="1055"/>
                      <a:pt x="4110" y="1008"/>
                    </a:cubicBezTo>
                    <a:cubicBezTo>
                      <a:pt x="4804" y="961"/>
                      <a:pt x="5426" y="210"/>
                      <a:pt x="5772" y="0"/>
                    </a:cubicBezTo>
                  </a:path>
                </a:pathLst>
              </a:custGeom>
              <a:noFill/>
              <a:ln w="10795" cap="flat" cmpd="sng" algn="ctr">
                <a:gradFill>
                  <a:gsLst>
                    <a:gs pos="74000">
                      <a:schemeClr val="accent3">
                        <a:shade val="75000"/>
                      </a:schemeClr>
                    </a:gs>
                    <a:gs pos="86000">
                      <a:schemeClr val="tx1">
                        <a:alpha val="29000"/>
                      </a:schemeClr>
                    </a:gs>
                    <a:gs pos="16000">
                      <a:schemeClr val="accent2">
                        <a:shade val="75000"/>
                        <a:alpha val="56000"/>
                      </a:schemeClr>
                    </a:gs>
                  </a:gsLst>
                  <a:lin ang="5400000" scaled="1"/>
                </a:gra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endParaRPr kumimoji="0" lang="en-US" dirty="0"/>
              </a:p>
            </p:txBody>
          </p:sp>
          <p:sp>
            <p:nvSpPr>
              <p:cNvPr id="31" name="Freeform 30"/>
              <p:cNvSpPr>
                <a:spLocks/>
              </p:cNvSpPr>
              <p:nvPr/>
            </p:nvSpPr>
            <p:spPr bwMode="auto">
              <a:xfrm rot="21435692">
                <a:off x="-14309" y="290003"/>
                <a:ext cx="9175812" cy="530352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732"/>
                  </a:cxn>
                  <a:cxn ang="0">
                    <a:pos x="1638" y="228"/>
                  </a:cxn>
                  <a:cxn ang="0">
                    <a:pos x="4122" y="816"/>
                  </a:cxn>
                  <a:cxn ang="0">
                    <a:pos x="5766" y="0"/>
                  </a:cxn>
                </a:cxnLst>
                <a:rect l="0" t="0" r="0" b="0"/>
                <a:pathLst>
                  <a:path w="5766" h="854">
                    <a:moveTo>
                      <a:pt x="0" y="732"/>
                    </a:moveTo>
                    <a:cubicBezTo>
                      <a:pt x="273" y="647"/>
                      <a:pt x="951" y="214"/>
                      <a:pt x="1638" y="228"/>
                    </a:cubicBezTo>
                    <a:cubicBezTo>
                      <a:pt x="2325" y="242"/>
                      <a:pt x="3434" y="854"/>
                      <a:pt x="4122" y="816"/>
                    </a:cubicBezTo>
                    <a:cubicBezTo>
                      <a:pt x="4810" y="778"/>
                      <a:pt x="5424" y="170"/>
                      <a:pt x="5766" y="0"/>
                    </a:cubicBezTo>
                  </a:path>
                </a:pathLst>
              </a:custGeom>
              <a:noFill/>
              <a:ln w="9525" cap="flat" cmpd="sng" algn="ctr">
                <a:gradFill>
                  <a:gsLst>
                    <a:gs pos="74000">
                      <a:schemeClr val="accent4"/>
                    </a:gs>
                    <a:gs pos="44000">
                      <a:schemeClr val="accent1"/>
                    </a:gs>
                    <a:gs pos="33000">
                      <a:schemeClr val="accent2">
                        <a:alpha val="56000"/>
                      </a:schemeClr>
                    </a:gs>
                  </a:gsLst>
                  <a:lin ang="5400000" scaled="1"/>
                </a:gra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endParaRPr kumimoji="0" lang="en-US" dirty="0"/>
              </a:p>
            </p:txBody>
          </p:sp>
        </p:grpSp>
        <p:sp>
          <p:nvSpPr>
            <p:cNvPr id="28" name="Freeform 27"/>
            <p:cNvSpPr>
              <a:spLocks/>
            </p:cNvSpPr>
            <p:nvPr userDrawn="1"/>
          </p:nvSpPr>
          <p:spPr bwMode="auto">
            <a:xfrm>
              <a:off x="-9525" y="-7144"/>
              <a:ext cx="9163050" cy="10414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6" y="2"/>
                </a:cxn>
                <a:cxn ang="0">
                  <a:pos x="2542" y="0"/>
                </a:cxn>
                <a:cxn ang="0">
                  <a:pos x="4374" y="367"/>
                </a:cxn>
                <a:cxn ang="0">
                  <a:pos x="5766" y="55"/>
                </a:cxn>
                <a:cxn ang="0">
                  <a:pos x="5772" y="213"/>
                </a:cxn>
                <a:cxn ang="0">
                  <a:pos x="4302" y="439"/>
                </a:cxn>
                <a:cxn ang="0">
                  <a:pos x="1488" y="201"/>
                </a:cxn>
                <a:cxn ang="0">
                  <a:pos x="0" y="656"/>
                </a:cxn>
                <a:cxn ang="0">
                  <a:pos x="6" y="2"/>
                </a:cxn>
              </a:cxnLst>
              <a:rect l="0" t="0" r="0" b="0"/>
              <a:pathLst>
                <a:path w="5772" h="656">
                  <a:moveTo>
                    <a:pt x="6" y="2"/>
                  </a:moveTo>
                  <a:lnTo>
                    <a:pt x="2542" y="0"/>
                  </a:lnTo>
                  <a:cubicBezTo>
                    <a:pt x="2746" y="101"/>
                    <a:pt x="3828" y="367"/>
                    <a:pt x="4374" y="367"/>
                  </a:cubicBezTo>
                  <a:cubicBezTo>
                    <a:pt x="4920" y="367"/>
                    <a:pt x="5526" y="152"/>
                    <a:pt x="5766" y="55"/>
                  </a:cubicBezTo>
                  <a:lnTo>
                    <a:pt x="5772" y="213"/>
                  </a:lnTo>
                  <a:cubicBezTo>
                    <a:pt x="5670" y="257"/>
                    <a:pt x="5016" y="441"/>
                    <a:pt x="4302" y="439"/>
                  </a:cubicBezTo>
                  <a:cubicBezTo>
                    <a:pt x="3588" y="437"/>
                    <a:pt x="2205" y="165"/>
                    <a:pt x="1488" y="201"/>
                  </a:cubicBezTo>
                  <a:cubicBezTo>
                    <a:pt x="750" y="209"/>
                    <a:pt x="270" y="482"/>
                    <a:pt x="0" y="656"/>
                  </a:cubicBezTo>
                  <a:lnTo>
                    <a:pt x="6" y="2"/>
                  </a:lnTo>
                  <a:close/>
                </a:path>
              </a:pathLst>
            </a:custGeom>
            <a:gradFill>
              <a:gsLst>
                <a:gs pos="0">
                  <a:schemeClr val="accent2">
                    <a:shade val="50000"/>
                    <a:alpha val="45000"/>
                    <a:satMod val="120000"/>
                  </a:schemeClr>
                </a:gs>
                <a:gs pos="100000">
                  <a:schemeClr val="accent3">
                    <a:shade val="80000"/>
                    <a:alpha val="55000"/>
                    <a:satMod val="155000"/>
                  </a:schemeClr>
                </a:gs>
              </a:gsLst>
              <a:lin ang="5400000" scaled="1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en-US" dirty="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838200"/>
          </a:xfrm>
        </p:spPr>
        <p:txBody>
          <a:bodyPr/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05400"/>
          </a:xfrm>
        </p:spPr>
        <p:txBody>
          <a:bodyPr/>
          <a:lstStyle>
            <a:lvl1pPr eaLnBrk="1" latinLnBrk="0" hangingPunct="1">
              <a:buClr>
                <a:schemeClr val="accent2"/>
              </a:buClr>
              <a:defRPr/>
            </a:lvl1pPr>
            <a:lvl2pPr eaLnBrk="1" latinLnBrk="0" hangingPunct="1">
              <a:buClr>
                <a:schemeClr val="accent1"/>
              </a:buClr>
              <a:defRPr/>
            </a:lvl2pPr>
            <a:lvl3pPr eaLnBrk="1" latinLnBrk="0" hangingPunct="1">
              <a:defRPr/>
            </a:lvl3pPr>
            <a:lvl4pPr eaLnBrk="1" latinLnBrk="0" hangingPunct="1">
              <a:defRPr/>
            </a:lvl4pPr>
            <a:lvl5pPr eaLnBrk="1" latinLnBrk="0" hangingPunct="1">
              <a:defRPr/>
            </a:lvl5pPr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</a:p>
          <a:p>
            <a:pPr lvl="0" eaLnBrk="1" latinLnBrk="0" hangingPunct="1"/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8/31/2011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pPr algn="ctr"/>
            <a:r>
              <a:rPr lang="en-US" smtClean="0"/>
              <a:t>Duke University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fld id="{ACEF3E96-0050-4C97-BA44-D83B830232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17"/>
          <p:cNvSpPr>
            <a:spLocks noChangeArrowheads="1"/>
          </p:cNvSpPr>
          <p:nvPr/>
        </p:nvSpPr>
        <p:spPr bwMode="auto">
          <a:xfrm>
            <a:off x="457200" y="6324600"/>
            <a:ext cx="8229600" cy="76200"/>
          </a:xfrm>
          <a:prstGeom prst="rect">
            <a:avLst/>
          </a:prstGeom>
          <a:solidFill>
            <a:schemeClr val="bg2">
              <a:lumMod val="90000"/>
              <a:alpha val="55000"/>
            </a:scheme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sz="2400" dirty="0">
              <a:solidFill>
                <a:schemeClr val="accent3">
                  <a:lumMod val="75000"/>
                </a:schemeClr>
              </a:solidFill>
              <a:latin typeface="Times New Roman" pitchFamily="18" charset="0"/>
            </a:endParaRPr>
          </a:p>
        </p:txBody>
      </p:sp>
      <p:grpSp>
        <p:nvGrpSpPr>
          <p:cNvPr id="7" name="Group 9"/>
          <p:cNvGrpSpPr/>
          <p:nvPr/>
        </p:nvGrpSpPr>
        <p:grpSpPr>
          <a:xfrm>
            <a:off x="-19017" y="-7144"/>
            <a:ext cx="9180548" cy="640080"/>
            <a:chOff x="-19017" y="-7144"/>
            <a:chExt cx="9180548" cy="1041400"/>
          </a:xfrm>
        </p:grpSpPr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4381500" y="-7144"/>
              <a:ext cx="4762500" cy="638175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1668" y="564"/>
                </a:cxn>
                <a:cxn ang="0">
                  <a:pos x="3000" y="186"/>
                </a:cxn>
                <a:cxn ang="0">
                  <a:pos x="3000" y="6"/>
                </a:cxn>
                <a:cxn ang="0">
                  <a:pos x="0" y="0"/>
                </a:cxn>
              </a:cxnLst>
              <a:rect l="0" t="0" r="0" b="0"/>
              <a:pathLst>
                <a:path w="3000" h="595">
                  <a:moveTo>
                    <a:pt x="0" y="0"/>
                  </a:moveTo>
                  <a:cubicBezTo>
                    <a:pt x="174" y="102"/>
                    <a:pt x="1168" y="533"/>
                    <a:pt x="1668" y="564"/>
                  </a:cubicBezTo>
                  <a:cubicBezTo>
                    <a:pt x="2168" y="595"/>
                    <a:pt x="2778" y="279"/>
                    <a:pt x="3000" y="186"/>
                  </a:cubicBezTo>
                  <a:lnTo>
                    <a:pt x="3000" y="6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chemeClr val="accent3">
                    <a:shade val="50000"/>
                    <a:alpha val="30000"/>
                    <a:satMod val="130000"/>
                  </a:schemeClr>
                </a:gs>
                <a:gs pos="80000">
                  <a:schemeClr val="accent2">
                    <a:shade val="75000"/>
                    <a:alpha val="45000"/>
                    <a:satMod val="140000"/>
                  </a:schemeClr>
                </a:gs>
              </a:gsLst>
              <a:lin ang="5400000" scaled="1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en-US" dirty="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  <p:grpSp>
          <p:nvGrpSpPr>
            <p:cNvPr id="10" name="Group 1"/>
            <p:cNvGrpSpPr/>
            <p:nvPr/>
          </p:nvGrpSpPr>
          <p:grpSpPr>
            <a:xfrm>
              <a:off x="-19017" y="202408"/>
              <a:ext cx="9180548" cy="649224"/>
              <a:chOff x="-19045" y="216550"/>
              <a:chExt cx="9180548" cy="649224"/>
            </a:xfrm>
          </p:grpSpPr>
          <p:sp>
            <p:nvSpPr>
              <p:cNvPr id="14" name="Freeform 13"/>
              <p:cNvSpPr>
                <a:spLocks/>
              </p:cNvSpPr>
              <p:nvPr/>
            </p:nvSpPr>
            <p:spPr bwMode="auto">
              <a:xfrm rot="21480000">
                <a:off x="-19045" y="216550"/>
                <a:ext cx="9163050" cy="649224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966"/>
                  </a:cxn>
                  <a:cxn ang="0">
                    <a:pos x="1608" y="282"/>
                  </a:cxn>
                  <a:cxn ang="0">
                    <a:pos x="4110" y="1008"/>
                  </a:cxn>
                  <a:cxn ang="0">
                    <a:pos x="5772" y="0"/>
                  </a:cxn>
                </a:cxnLst>
                <a:rect l="0" t="0" r="0" b="0"/>
                <a:pathLst>
                  <a:path w="5772" h="1055">
                    <a:moveTo>
                      <a:pt x="0" y="966"/>
                    </a:moveTo>
                    <a:cubicBezTo>
                      <a:pt x="282" y="738"/>
                      <a:pt x="923" y="275"/>
                      <a:pt x="1608" y="282"/>
                    </a:cubicBezTo>
                    <a:cubicBezTo>
                      <a:pt x="2293" y="289"/>
                      <a:pt x="3416" y="1055"/>
                      <a:pt x="4110" y="1008"/>
                    </a:cubicBezTo>
                    <a:cubicBezTo>
                      <a:pt x="4804" y="961"/>
                      <a:pt x="5426" y="210"/>
                      <a:pt x="5772" y="0"/>
                    </a:cubicBezTo>
                  </a:path>
                </a:pathLst>
              </a:custGeom>
              <a:noFill/>
              <a:ln w="10795" cap="flat" cmpd="sng" algn="ctr">
                <a:gradFill>
                  <a:gsLst>
                    <a:gs pos="74000">
                      <a:schemeClr val="accent3">
                        <a:shade val="75000"/>
                      </a:schemeClr>
                    </a:gs>
                    <a:gs pos="86000">
                      <a:schemeClr val="tx1">
                        <a:alpha val="29000"/>
                      </a:schemeClr>
                    </a:gs>
                    <a:gs pos="16000">
                      <a:schemeClr val="accent2">
                        <a:shade val="75000"/>
                        <a:alpha val="56000"/>
                      </a:schemeClr>
                    </a:gs>
                  </a:gsLst>
                  <a:lin ang="5400000" scaled="1"/>
                </a:gra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endParaRPr kumimoji="0" lang="en-US" dirty="0"/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auto">
              <a:xfrm rot="21480000">
                <a:off x="-14309" y="290003"/>
                <a:ext cx="9175812" cy="530352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732"/>
                  </a:cxn>
                  <a:cxn ang="0">
                    <a:pos x="1638" y="228"/>
                  </a:cxn>
                  <a:cxn ang="0">
                    <a:pos x="4122" y="816"/>
                  </a:cxn>
                  <a:cxn ang="0">
                    <a:pos x="5766" y="0"/>
                  </a:cxn>
                </a:cxnLst>
                <a:rect l="0" t="0" r="0" b="0"/>
                <a:pathLst>
                  <a:path w="5766" h="854">
                    <a:moveTo>
                      <a:pt x="0" y="732"/>
                    </a:moveTo>
                    <a:cubicBezTo>
                      <a:pt x="273" y="647"/>
                      <a:pt x="951" y="214"/>
                      <a:pt x="1638" y="228"/>
                    </a:cubicBezTo>
                    <a:cubicBezTo>
                      <a:pt x="2325" y="242"/>
                      <a:pt x="3434" y="854"/>
                      <a:pt x="4122" y="816"/>
                    </a:cubicBezTo>
                    <a:cubicBezTo>
                      <a:pt x="4810" y="778"/>
                      <a:pt x="5424" y="170"/>
                      <a:pt x="5766" y="0"/>
                    </a:cubicBezTo>
                  </a:path>
                </a:pathLst>
              </a:custGeom>
              <a:noFill/>
              <a:ln w="9525" cap="flat" cmpd="sng" algn="ctr">
                <a:gradFill>
                  <a:gsLst>
                    <a:gs pos="74000">
                      <a:schemeClr val="accent4"/>
                    </a:gs>
                    <a:gs pos="44000">
                      <a:schemeClr val="accent1"/>
                    </a:gs>
                    <a:gs pos="33000">
                      <a:schemeClr val="accent2">
                        <a:alpha val="56000"/>
                      </a:schemeClr>
                    </a:gs>
                  </a:gsLst>
                  <a:lin ang="5400000" scaled="1"/>
                </a:gra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endParaRPr kumimoji="0" lang="en-US" dirty="0"/>
              </a:p>
            </p:txBody>
          </p:sp>
        </p:grpSp>
        <p:sp>
          <p:nvSpPr>
            <p:cNvPr id="13" name="Freeform 12"/>
            <p:cNvSpPr>
              <a:spLocks/>
            </p:cNvSpPr>
            <p:nvPr userDrawn="1"/>
          </p:nvSpPr>
          <p:spPr bwMode="auto">
            <a:xfrm>
              <a:off x="-9525" y="-7144"/>
              <a:ext cx="9163050" cy="10414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6" y="2"/>
                </a:cxn>
                <a:cxn ang="0">
                  <a:pos x="2542" y="0"/>
                </a:cxn>
                <a:cxn ang="0">
                  <a:pos x="4374" y="367"/>
                </a:cxn>
                <a:cxn ang="0">
                  <a:pos x="5766" y="55"/>
                </a:cxn>
                <a:cxn ang="0">
                  <a:pos x="5772" y="213"/>
                </a:cxn>
                <a:cxn ang="0">
                  <a:pos x="4302" y="439"/>
                </a:cxn>
                <a:cxn ang="0">
                  <a:pos x="1488" y="201"/>
                </a:cxn>
                <a:cxn ang="0">
                  <a:pos x="0" y="656"/>
                </a:cxn>
                <a:cxn ang="0">
                  <a:pos x="6" y="2"/>
                </a:cxn>
              </a:cxnLst>
              <a:rect l="0" t="0" r="0" b="0"/>
              <a:pathLst>
                <a:path w="5772" h="656">
                  <a:moveTo>
                    <a:pt x="6" y="2"/>
                  </a:moveTo>
                  <a:lnTo>
                    <a:pt x="2542" y="0"/>
                  </a:lnTo>
                  <a:cubicBezTo>
                    <a:pt x="2746" y="101"/>
                    <a:pt x="3828" y="367"/>
                    <a:pt x="4374" y="367"/>
                  </a:cubicBezTo>
                  <a:cubicBezTo>
                    <a:pt x="4920" y="367"/>
                    <a:pt x="5526" y="152"/>
                    <a:pt x="5766" y="55"/>
                  </a:cubicBezTo>
                  <a:lnTo>
                    <a:pt x="5772" y="213"/>
                  </a:lnTo>
                  <a:cubicBezTo>
                    <a:pt x="5670" y="257"/>
                    <a:pt x="5016" y="441"/>
                    <a:pt x="4302" y="439"/>
                  </a:cubicBezTo>
                  <a:cubicBezTo>
                    <a:pt x="3588" y="437"/>
                    <a:pt x="2205" y="165"/>
                    <a:pt x="1488" y="201"/>
                  </a:cubicBezTo>
                  <a:cubicBezTo>
                    <a:pt x="750" y="209"/>
                    <a:pt x="270" y="482"/>
                    <a:pt x="0" y="656"/>
                  </a:cubicBezTo>
                  <a:lnTo>
                    <a:pt x="6" y="2"/>
                  </a:lnTo>
                  <a:close/>
                </a:path>
              </a:pathLst>
            </a:custGeom>
            <a:gradFill>
              <a:gsLst>
                <a:gs pos="0">
                  <a:schemeClr val="accent2">
                    <a:shade val="50000"/>
                    <a:alpha val="45000"/>
                    <a:satMod val="120000"/>
                  </a:schemeClr>
                </a:gs>
                <a:gs pos="100000">
                  <a:schemeClr val="accent3">
                    <a:shade val="80000"/>
                    <a:alpha val="55000"/>
                    <a:satMod val="155000"/>
                  </a:schemeClr>
                </a:gs>
              </a:gsLst>
              <a:lin ang="5400000" scaled="1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en-US" dirty="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838200"/>
          </a:xfrm>
        </p:spPr>
        <p:txBody>
          <a:bodyPr/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4038600" cy="5105400"/>
          </a:xfrm>
        </p:spPr>
        <p:txBody>
          <a:bodyPr/>
          <a:lstStyle>
            <a:lvl1pPr eaLnBrk="1" latinLnBrk="0" hangingPunct="1">
              <a:buClr>
                <a:schemeClr val="accent2"/>
              </a:buClr>
              <a:defRPr/>
            </a:lvl1pPr>
            <a:lvl2pPr eaLnBrk="1" latinLnBrk="0" hangingPunct="1">
              <a:buClr>
                <a:schemeClr val="accent1"/>
              </a:buClr>
              <a:defRPr/>
            </a:lvl2pPr>
            <a:lvl3pPr eaLnBrk="1" latinLnBrk="0" hangingPunct="1">
              <a:defRPr/>
            </a:lvl3pPr>
            <a:lvl4pPr eaLnBrk="1" latinLnBrk="0" hangingPunct="1">
              <a:defRPr/>
            </a:lvl4pPr>
            <a:lvl5pPr eaLnBrk="1" latinLnBrk="0" hangingPunct="1">
              <a:defRPr/>
            </a:lvl5pPr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</a:p>
          <a:p>
            <a:pPr lvl="0" eaLnBrk="1" latinLnBrk="0" hangingPunct="1"/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8/31/2011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pPr algn="ctr"/>
            <a:r>
              <a:rPr lang="en-US" smtClean="0"/>
              <a:t>Duke University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fld id="{ACEF3E96-0050-4C97-BA44-D83B830232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17"/>
          <p:cNvSpPr>
            <a:spLocks noChangeArrowheads="1"/>
          </p:cNvSpPr>
          <p:nvPr/>
        </p:nvSpPr>
        <p:spPr bwMode="auto">
          <a:xfrm>
            <a:off x="457200" y="6324600"/>
            <a:ext cx="8229600" cy="76200"/>
          </a:xfrm>
          <a:prstGeom prst="rect">
            <a:avLst/>
          </a:prstGeom>
          <a:solidFill>
            <a:schemeClr val="bg2">
              <a:lumMod val="90000"/>
              <a:alpha val="55000"/>
            </a:scheme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sz="2400" dirty="0">
              <a:solidFill>
                <a:schemeClr val="accent3">
                  <a:lumMod val="75000"/>
                </a:schemeClr>
              </a:solidFill>
              <a:latin typeface="Times New Roman" pitchFamily="18" charset="0"/>
            </a:endParaRPr>
          </a:p>
        </p:txBody>
      </p:sp>
      <p:grpSp>
        <p:nvGrpSpPr>
          <p:cNvPr id="7" name="Group 9"/>
          <p:cNvGrpSpPr/>
          <p:nvPr/>
        </p:nvGrpSpPr>
        <p:grpSpPr>
          <a:xfrm>
            <a:off x="-19017" y="-7144"/>
            <a:ext cx="9180548" cy="640080"/>
            <a:chOff x="-19017" y="-7144"/>
            <a:chExt cx="9180548" cy="1041400"/>
          </a:xfrm>
        </p:grpSpPr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4381500" y="-7144"/>
              <a:ext cx="4762500" cy="638175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1668" y="564"/>
                </a:cxn>
                <a:cxn ang="0">
                  <a:pos x="3000" y="186"/>
                </a:cxn>
                <a:cxn ang="0">
                  <a:pos x="3000" y="6"/>
                </a:cxn>
                <a:cxn ang="0">
                  <a:pos x="0" y="0"/>
                </a:cxn>
              </a:cxnLst>
              <a:rect l="0" t="0" r="0" b="0"/>
              <a:pathLst>
                <a:path w="3000" h="595">
                  <a:moveTo>
                    <a:pt x="0" y="0"/>
                  </a:moveTo>
                  <a:cubicBezTo>
                    <a:pt x="174" y="102"/>
                    <a:pt x="1168" y="533"/>
                    <a:pt x="1668" y="564"/>
                  </a:cubicBezTo>
                  <a:cubicBezTo>
                    <a:pt x="2168" y="595"/>
                    <a:pt x="2778" y="279"/>
                    <a:pt x="3000" y="186"/>
                  </a:cubicBezTo>
                  <a:lnTo>
                    <a:pt x="3000" y="6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chemeClr val="accent3">
                    <a:shade val="50000"/>
                    <a:alpha val="30000"/>
                    <a:satMod val="130000"/>
                  </a:schemeClr>
                </a:gs>
                <a:gs pos="80000">
                  <a:schemeClr val="accent2">
                    <a:shade val="75000"/>
                    <a:alpha val="45000"/>
                    <a:satMod val="140000"/>
                  </a:schemeClr>
                </a:gs>
              </a:gsLst>
              <a:lin ang="5400000" scaled="1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en-US" dirty="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  <p:grpSp>
          <p:nvGrpSpPr>
            <p:cNvPr id="9" name="Group 1"/>
            <p:cNvGrpSpPr/>
            <p:nvPr/>
          </p:nvGrpSpPr>
          <p:grpSpPr>
            <a:xfrm>
              <a:off x="-19017" y="202408"/>
              <a:ext cx="9180548" cy="649224"/>
              <a:chOff x="-19045" y="216550"/>
              <a:chExt cx="9180548" cy="649224"/>
            </a:xfrm>
          </p:grpSpPr>
          <p:sp>
            <p:nvSpPr>
              <p:cNvPr id="14" name="Freeform 13"/>
              <p:cNvSpPr>
                <a:spLocks/>
              </p:cNvSpPr>
              <p:nvPr/>
            </p:nvSpPr>
            <p:spPr bwMode="auto">
              <a:xfrm rot="21480000">
                <a:off x="-19045" y="216550"/>
                <a:ext cx="9163050" cy="649224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966"/>
                  </a:cxn>
                  <a:cxn ang="0">
                    <a:pos x="1608" y="282"/>
                  </a:cxn>
                  <a:cxn ang="0">
                    <a:pos x="4110" y="1008"/>
                  </a:cxn>
                  <a:cxn ang="0">
                    <a:pos x="5772" y="0"/>
                  </a:cxn>
                </a:cxnLst>
                <a:rect l="0" t="0" r="0" b="0"/>
                <a:pathLst>
                  <a:path w="5772" h="1055">
                    <a:moveTo>
                      <a:pt x="0" y="966"/>
                    </a:moveTo>
                    <a:cubicBezTo>
                      <a:pt x="282" y="738"/>
                      <a:pt x="923" y="275"/>
                      <a:pt x="1608" y="282"/>
                    </a:cubicBezTo>
                    <a:cubicBezTo>
                      <a:pt x="2293" y="289"/>
                      <a:pt x="3416" y="1055"/>
                      <a:pt x="4110" y="1008"/>
                    </a:cubicBezTo>
                    <a:cubicBezTo>
                      <a:pt x="4804" y="961"/>
                      <a:pt x="5426" y="210"/>
                      <a:pt x="5772" y="0"/>
                    </a:cubicBezTo>
                  </a:path>
                </a:pathLst>
              </a:custGeom>
              <a:noFill/>
              <a:ln w="10795" cap="flat" cmpd="sng" algn="ctr">
                <a:gradFill>
                  <a:gsLst>
                    <a:gs pos="74000">
                      <a:schemeClr val="accent3">
                        <a:shade val="75000"/>
                      </a:schemeClr>
                    </a:gs>
                    <a:gs pos="86000">
                      <a:schemeClr val="tx1">
                        <a:alpha val="29000"/>
                      </a:schemeClr>
                    </a:gs>
                    <a:gs pos="16000">
                      <a:schemeClr val="accent2">
                        <a:shade val="75000"/>
                        <a:alpha val="56000"/>
                      </a:schemeClr>
                    </a:gs>
                  </a:gsLst>
                  <a:lin ang="5400000" scaled="1"/>
                </a:gra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endParaRPr kumimoji="0" lang="en-US" dirty="0"/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auto">
              <a:xfrm rot="21480000">
                <a:off x="-14309" y="290003"/>
                <a:ext cx="9175812" cy="530352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732"/>
                  </a:cxn>
                  <a:cxn ang="0">
                    <a:pos x="1638" y="228"/>
                  </a:cxn>
                  <a:cxn ang="0">
                    <a:pos x="4122" y="816"/>
                  </a:cxn>
                  <a:cxn ang="0">
                    <a:pos x="5766" y="0"/>
                  </a:cxn>
                </a:cxnLst>
                <a:rect l="0" t="0" r="0" b="0"/>
                <a:pathLst>
                  <a:path w="5766" h="854">
                    <a:moveTo>
                      <a:pt x="0" y="732"/>
                    </a:moveTo>
                    <a:cubicBezTo>
                      <a:pt x="273" y="647"/>
                      <a:pt x="951" y="214"/>
                      <a:pt x="1638" y="228"/>
                    </a:cubicBezTo>
                    <a:cubicBezTo>
                      <a:pt x="2325" y="242"/>
                      <a:pt x="3434" y="854"/>
                      <a:pt x="4122" y="816"/>
                    </a:cubicBezTo>
                    <a:cubicBezTo>
                      <a:pt x="4810" y="778"/>
                      <a:pt x="5424" y="170"/>
                      <a:pt x="5766" y="0"/>
                    </a:cubicBezTo>
                  </a:path>
                </a:pathLst>
              </a:custGeom>
              <a:noFill/>
              <a:ln w="9525" cap="flat" cmpd="sng" algn="ctr">
                <a:gradFill>
                  <a:gsLst>
                    <a:gs pos="74000">
                      <a:schemeClr val="accent4"/>
                    </a:gs>
                    <a:gs pos="44000">
                      <a:schemeClr val="accent1"/>
                    </a:gs>
                    <a:gs pos="33000">
                      <a:schemeClr val="accent2">
                        <a:alpha val="56000"/>
                      </a:schemeClr>
                    </a:gs>
                  </a:gsLst>
                  <a:lin ang="5400000" scaled="1"/>
                </a:gra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endParaRPr kumimoji="0" lang="en-US" dirty="0"/>
              </a:p>
            </p:txBody>
          </p:sp>
        </p:grpSp>
        <p:sp>
          <p:nvSpPr>
            <p:cNvPr id="13" name="Freeform 12"/>
            <p:cNvSpPr>
              <a:spLocks/>
            </p:cNvSpPr>
            <p:nvPr userDrawn="1"/>
          </p:nvSpPr>
          <p:spPr bwMode="auto">
            <a:xfrm>
              <a:off x="-9525" y="-7144"/>
              <a:ext cx="9163050" cy="10414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6" y="2"/>
                </a:cxn>
                <a:cxn ang="0">
                  <a:pos x="2542" y="0"/>
                </a:cxn>
                <a:cxn ang="0">
                  <a:pos x="4374" y="367"/>
                </a:cxn>
                <a:cxn ang="0">
                  <a:pos x="5766" y="55"/>
                </a:cxn>
                <a:cxn ang="0">
                  <a:pos x="5772" y="213"/>
                </a:cxn>
                <a:cxn ang="0">
                  <a:pos x="4302" y="439"/>
                </a:cxn>
                <a:cxn ang="0">
                  <a:pos x="1488" y="201"/>
                </a:cxn>
                <a:cxn ang="0">
                  <a:pos x="0" y="656"/>
                </a:cxn>
                <a:cxn ang="0">
                  <a:pos x="6" y="2"/>
                </a:cxn>
              </a:cxnLst>
              <a:rect l="0" t="0" r="0" b="0"/>
              <a:pathLst>
                <a:path w="5772" h="656">
                  <a:moveTo>
                    <a:pt x="6" y="2"/>
                  </a:moveTo>
                  <a:lnTo>
                    <a:pt x="2542" y="0"/>
                  </a:lnTo>
                  <a:cubicBezTo>
                    <a:pt x="2746" y="101"/>
                    <a:pt x="3828" y="367"/>
                    <a:pt x="4374" y="367"/>
                  </a:cubicBezTo>
                  <a:cubicBezTo>
                    <a:pt x="4920" y="367"/>
                    <a:pt x="5526" y="152"/>
                    <a:pt x="5766" y="55"/>
                  </a:cubicBezTo>
                  <a:lnTo>
                    <a:pt x="5772" y="213"/>
                  </a:lnTo>
                  <a:cubicBezTo>
                    <a:pt x="5670" y="257"/>
                    <a:pt x="5016" y="441"/>
                    <a:pt x="4302" y="439"/>
                  </a:cubicBezTo>
                  <a:cubicBezTo>
                    <a:pt x="3588" y="437"/>
                    <a:pt x="2205" y="165"/>
                    <a:pt x="1488" y="201"/>
                  </a:cubicBezTo>
                  <a:cubicBezTo>
                    <a:pt x="750" y="209"/>
                    <a:pt x="270" y="482"/>
                    <a:pt x="0" y="656"/>
                  </a:cubicBezTo>
                  <a:lnTo>
                    <a:pt x="6" y="2"/>
                  </a:lnTo>
                  <a:close/>
                </a:path>
              </a:pathLst>
            </a:custGeom>
            <a:gradFill>
              <a:gsLst>
                <a:gs pos="0">
                  <a:schemeClr val="accent2">
                    <a:shade val="50000"/>
                    <a:alpha val="45000"/>
                    <a:satMod val="120000"/>
                  </a:schemeClr>
                </a:gs>
                <a:gs pos="100000">
                  <a:schemeClr val="accent3">
                    <a:shade val="80000"/>
                    <a:alpha val="55000"/>
                    <a:satMod val="155000"/>
                  </a:schemeClr>
                </a:gs>
              </a:gsLst>
              <a:lin ang="5400000" scaled="1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en-US" dirty="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16" name="Content Placeholder 2"/>
          <p:cNvSpPr>
            <a:spLocks noGrp="1"/>
          </p:cNvSpPr>
          <p:nvPr>
            <p:ph idx="13"/>
          </p:nvPr>
        </p:nvSpPr>
        <p:spPr>
          <a:xfrm>
            <a:off x="4648200" y="1219200"/>
            <a:ext cx="4038600" cy="5105400"/>
          </a:xfrm>
        </p:spPr>
        <p:txBody>
          <a:bodyPr/>
          <a:lstStyle>
            <a:lvl1pPr eaLnBrk="1" latinLnBrk="0" hangingPunct="1">
              <a:buClr>
                <a:schemeClr val="accent2"/>
              </a:buClr>
              <a:defRPr/>
            </a:lvl1pPr>
            <a:lvl2pPr eaLnBrk="1" latinLnBrk="0" hangingPunct="1">
              <a:buClr>
                <a:schemeClr val="accent1"/>
              </a:buClr>
              <a:defRPr/>
            </a:lvl2pPr>
            <a:lvl3pPr eaLnBrk="1" latinLnBrk="0" hangingPunct="1">
              <a:defRPr/>
            </a:lvl3pPr>
            <a:lvl4pPr eaLnBrk="1" latinLnBrk="0" hangingPunct="1">
              <a:defRPr/>
            </a:lvl4pPr>
            <a:lvl5pPr eaLnBrk="1" latinLnBrk="0" hangingPunct="1">
              <a:defRPr/>
            </a:lvl5pPr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</a:p>
          <a:p>
            <a:pPr lvl="0" eaLnBrk="1" latinLnBrk="0" hangingPunct="1"/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4 Conten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838200"/>
          </a:xfrm>
        </p:spPr>
        <p:txBody>
          <a:bodyPr/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4038600" cy="2667000"/>
          </a:xfrm>
        </p:spPr>
        <p:txBody>
          <a:bodyPr/>
          <a:lstStyle>
            <a:lvl1pPr eaLnBrk="1" latinLnBrk="0" hangingPunct="1">
              <a:buClr>
                <a:schemeClr val="accent2"/>
              </a:buClr>
              <a:defRPr/>
            </a:lvl1pPr>
            <a:lvl2pPr eaLnBrk="1" latinLnBrk="0" hangingPunct="1">
              <a:buClr>
                <a:schemeClr val="accent1"/>
              </a:buClr>
              <a:defRPr/>
            </a:lvl2pPr>
            <a:lvl3pPr eaLnBrk="1" latinLnBrk="0" hangingPunct="1">
              <a:defRPr/>
            </a:lvl3pPr>
            <a:lvl4pPr eaLnBrk="1" latinLnBrk="0" hangingPunct="1">
              <a:defRPr/>
            </a:lvl4pPr>
            <a:lvl5pPr eaLnBrk="1" latinLnBrk="0" hangingPunct="1">
              <a:defRPr/>
            </a:lvl5pPr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</a:p>
          <a:p>
            <a:pPr lvl="0" eaLnBrk="1" latinLnBrk="0" hangingPunct="1"/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8/31/2011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pPr algn="ctr"/>
            <a:r>
              <a:rPr lang="en-US" smtClean="0"/>
              <a:t>Duke University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fld id="{ACEF3E96-0050-4C97-BA44-D83B830232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17"/>
          <p:cNvSpPr>
            <a:spLocks noChangeArrowheads="1"/>
          </p:cNvSpPr>
          <p:nvPr/>
        </p:nvSpPr>
        <p:spPr bwMode="auto">
          <a:xfrm>
            <a:off x="457200" y="6324600"/>
            <a:ext cx="8229600" cy="76200"/>
          </a:xfrm>
          <a:prstGeom prst="rect">
            <a:avLst/>
          </a:prstGeom>
          <a:solidFill>
            <a:schemeClr val="bg2">
              <a:lumMod val="90000"/>
              <a:alpha val="55000"/>
            </a:scheme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sz="2400" dirty="0">
              <a:solidFill>
                <a:schemeClr val="accent3">
                  <a:lumMod val="75000"/>
                </a:schemeClr>
              </a:solidFill>
              <a:latin typeface="Times New Roman" pitchFamily="18" charset="0"/>
            </a:endParaRPr>
          </a:p>
        </p:txBody>
      </p:sp>
      <p:grpSp>
        <p:nvGrpSpPr>
          <p:cNvPr id="7" name="Group 9"/>
          <p:cNvGrpSpPr/>
          <p:nvPr/>
        </p:nvGrpSpPr>
        <p:grpSpPr>
          <a:xfrm>
            <a:off x="-19017" y="-7144"/>
            <a:ext cx="9180548" cy="640080"/>
            <a:chOff x="-19017" y="-7144"/>
            <a:chExt cx="9180548" cy="1041400"/>
          </a:xfrm>
        </p:grpSpPr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4381500" y="-7144"/>
              <a:ext cx="4762500" cy="638175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1668" y="564"/>
                </a:cxn>
                <a:cxn ang="0">
                  <a:pos x="3000" y="186"/>
                </a:cxn>
                <a:cxn ang="0">
                  <a:pos x="3000" y="6"/>
                </a:cxn>
                <a:cxn ang="0">
                  <a:pos x="0" y="0"/>
                </a:cxn>
              </a:cxnLst>
              <a:rect l="0" t="0" r="0" b="0"/>
              <a:pathLst>
                <a:path w="3000" h="595">
                  <a:moveTo>
                    <a:pt x="0" y="0"/>
                  </a:moveTo>
                  <a:cubicBezTo>
                    <a:pt x="174" y="102"/>
                    <a:pt x="1168" y="533"/>
                    <a:pt x="1668" y="564"/>
                  </a:cubicBezTo>
                  <a:cubicBezTo>
                    <a:pt x="2168" y="595"/>
                    <a:pt x="2778" y="279"/>
                    <a:pt x="3000" y="186"/>
                  </a:cubicBezTo>
                  <a:lnTo>
                    <a:pt x="3000" y="6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chemeClr val="accent3">
                    <a:shade val="50000"/>
                    <a:alpha val="30000"/>
                    <a:satMod val="130000"/>
                  </a:schemeClr>
                </a:gs>
                <a:gs pos="80000">
                  <a:schemeClr val="accent2">
                    <a:shade val="75000"/>
                    <a:alpha val="45000"/>
                    <a:satMod val="140000"/>
                  </a:schemeClr>
                </a:gs>
              </a:gsLst>
              <a:lin ang="5400000" scaled="1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en-US" dirty="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  <p:grpSp>
          <p:nvGrpSpPr>
            <p:cNvPr id="9" name="Group 1"/>
            <p:cNvGrpSpPr/>
            <p:nvPr/>
          </p:nvGrpSpPr>
          <p:grpSpPr>
            <a:xfrm>
              <a:off x="-19017" y="202408"/>
              <a:ext cx="9180548" cy="649224"/>
              <a:chOff x="-19045" y="216550"/>
              <a:chExt cx="9180548" cy="649224"/>
            </a:xfrm>
          </p:grpSpPr>
          <p:sp>
            <p:nvSpPr>
              <p:cNvPr id="14" name="Freeform 13"/>
              <p:cNvSpPr>
                <a:spLocks/>
              </p:cNvSpPr>
              <p:nvPr/>
            </p:nvSpPr>
            <p:spPr bwMode="auto">
              <a:xfrm rot="21480000">
                <a:off x="-19045" y="216550"/>
                <a:ext cx="9163050" cy="649224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966"/>
                  </a:cxn>
                  <a:cxn ang="0">
                    <a:pos x="1608" y="282"/>
                  </a:cxn>
                  <a:cxn ang="0">
                    <a:pos x="4110" y="1008"/>
                  </a:cxn>
                  <a:cxn ang="0">
                    <a:pos x="5772" y="0"/>
                  </a:cxn>
                </a:cxnLst>
                <a:rect l="0" t="0" r="0" b="0"/>
                <a:pathLst>
                  <a:path w="5772" h="1055">
                    <a:moveTo>
                      <a:pt x="0" y="966"/>
                    </a:moveTo>
                    <a:cubicBezTo>
                      <a:pt x="282" y="738"/>
                      <a:pt x="923" y="275"/>
                      <a:pt x="1608" y="282"/>
                    </a:cubicBezTo>
                    <a:cubicBezTo>
                      <a:pt x="2293" y="289"/>
                      <a:pt x="3416" y="1055"/>
                      <a:pt x="4110" y="1008"/>
                    </a:cubicBezTo>
                    <a:cubicBezTo>
                      <a:pt x="4804" y="961"/>
                      <a:pt x="5426" y="210"/>
                      <a:pt x="5772" y="0"/>
                    </a:cubicBezTo>
                  </a:path>
                </a:pathLst>
              </a:custGeom>
              <a:noFill/>
              <a:ln w="10795" cap="flat" cmpd="sng" algn="ctr">
                <a:gradFill>
                  <a:gsLst>
                    <a:gs pos="74000">
                      <a:schemeClr val="accent3">
                        <a:shade val="75000"/>
                      </a:schemeClr>
                    </a:gs>
                    <a:gs pos="86000">
                      <a:schemeClr val="tx1">
                        <a:alpha val="29000"/>
                      </a:schemeClr>
                    </a:gs>
                    <a:gs pos="16000">
                      <a:schemeClr val="accent2">
                        <a:shade val="75000"/>
                        <a:alpha val="56000"/>
                      </a:schemeClr>
                    </a:gs>
                  </a:gsLst>
                  <a:lin ang="5400000" scaled="1"/>
                </a:gra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endParaRPr kumimoji="0" lang="en-US" dirty="0"/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auto">
              <a:xfrm rot="21480000">
                <a:off x="-14309" y="290003"/>
                <a:ext cx="9175812" cy="530352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732"/>
                  </a:cxn>
                  <a:cxn ang="0">
                    <a:pos x="1638" y="228"/>
                  </a:cxn>
                  <a:cxn ang="0">
                    <a:pos x="4122" y="816"/>
                  </a:cxn>
                  <a:cxn ang="0">
                    <a:pos x="5766" y="0"/>
                  </a:cxn>
                </a:cxnLst>
                <a:rect l="0" t="0" r="0" b="0"/>
                <a:pathLst>
                  <a:path w="5766" h="854">
                    <a:moveTo>
                      <a:pt x="0" y="732"/>
                    </a:moveTo>
                    <a:cubicBezTo>
                      <a:pt x="273" y="647"/>
                      <a:pt x="951" y="214"/>
                      <a:pt x="1638" y="228"/>
                    </a:cubicBezTo>
                    <a:cubicBezTo>
                      <a:pt x="2325" y="242"/>
                      <a:pt x="3434" y="854"/>
                      <a:pt x="4122" y="816"/>
                    </a:cubicBezTo>
                    <a:cubicBezTo>
                      <a:pt x="4810" y="778"/>
                      <a:pt x="5424" y="170"/>
                      <a:pt x="5766" y="0"/>
                    </a:cubicBezTo>
                  </a:path>
                </a:pathLst>
              </a:custGeom>
              <a:noFill/>
              <a:ln w="9525" cap="flat" cmpd="sng" algn="ctr">
                <a:gradFill>
                  <a:gsLst>
                    <a:gs pos="74000">
                      <a:schemeClr val="accent4"/>
                    </a:gs>
                    <a:gs pos="44000">
                      <a:schemeClr val="accent1"/>
                    </a:gs>
                    <a:gs pos="33000">
                      <a:schemeClr val="accent2">
                        <a:alpha val="56000"/>
                      </a:schemeClr>
                    </a:gs>
                  </a:gsLst>
                  <a:lin ang="5400000" scaled="1"/>
                </a:gra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endParaRPr kumimoji="0" lang="en-US" dirty="0"/>
              </a:p>
            </p:txBody>
          </p:sp>
        </p:grpSp>
        <p:sp>
          <p:nvSpPr>
            <p:cNvPr id="13" name="Freeform 12"/>
            <p:cNvSpPr>
              <a:spLocks/>
            </p:cNvSpPr>
            <p:nvPr userDrawn="1"/>
          </p:nvSpPr>
          <p:spPr bwMode="auto">
            <a:xfrm>
              <a:off x="-9525" y="-7144"/>
              <a:ext cx="9163050" cy="10414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6" y="2"/>
                </a:cxn>
                <a:cxn ang="0">
                  <a:pos x="2542" y="0"/>
                </a:cxn>
                <a:cxn ang="0">
                  <a:pos x="4374" y="367"/>
                </a:cxn>
                <a:cxn ang="0">
                  <a:pos x="5766" y="55"/>
                </a:cxn>
                <a:cxn ang="0">
                  <a:pos x="5772" y="213"/>
                </a:cxn>
                <a:cxn ang="0">
                  <a:pos x="4302" y="439"/>
                </a:cxn>
                <a:cxn ang="0">
                  <a:pos x="1488" y="201"/>
                </a:cxn>
                <a:cxn ang="0">
                  <a:pos x="0" y="656"/>
                </a:cxn>
                <a:cxn ang="0">
                  <a:pos x="6" y="2"/>
                </a:cxn>
              </a:cxnLst>
              <a:rect l="0" t="0" r="0" b="0"/>
              <a:pathLst>
                <a:path w="5772" h="656">
                  <a:moveTo>
                    <a:pt x="6" y="2"/>
                  </a:moveTo>
                  <a:lnTo>
                    <a:pt x="2542" y="0"/>
                  </a:lnTo>
                  <a:cubicBezTo>
                    <a:pt x="2746" y="101"/>
                    <a:pt x="3828" y="367"/>
                    <a:pt x="4374" y="367"/>
                  </a:cubicBezTo>
                  <a:cubicBezTo>
                    <a:pt x="4920" y="367"/>
                    <a:pt x="5526" y="152"/>
                    <a:pt x="5766" y="55"/>
                  </a:cubicBezTo>
                  <a:lnTo>
                    <a:pt x="5772" y="213"/>
                  </a:lnTo>
                  <a:cubicBezTo>
                    <a:pt x="5670" y="257"/>
                    <a:pt x="5016" y="441"/>
                    <a:pt x="4302" y="439"/>
                  </a:cubicBezTo>
                  <a:cubicBezTo>
                    <a:pt x="3588" y="437"/>
                    <a:pt x="2205" y="165"/>
                    <a:pt x="1488" y="201"/>
                  </a:cubicBezTo>
                  <a:cubicBezTo>
                    <a:pt x="750" y="209"/>
                    <a:pt x="270" y="482"/>
                    <a:pt x="0" y="656"/>
                  </a:cubicBezTo>
                  <a:lnTo>
                    <a:pt x="6" y="2"/>
                  </a:lnTo>
                  <a:close/>
                </a:path>
              </a:pathLst>
            </a:custGeom>
            <a:gradFill>
              <a:gsLst>
                <a:gs pos="0">
                  <a:schemeClr val="accent2">
                    <a:shade val="50000"/>
                    <a:alpha val="45000"/>
                    <a:satMod val="120000"/>
                  </a:schemeClr>
                </a:gs>
                <a:gs pos="100000">
                  <a:schemeClr val="accent3">
                    <a:shade val="80000"/>
                    <a:alpha val="55000"/>
                    <a:satMod val="155000"/>
                  </a:schemeClr>
                </a:gs>
              </a:gsLst>
              <a:lin ang="5400000" scaled="1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en-US" dirty="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16" name="Content Placeholder 2"/>
          <p:cNvSpPr>
            <a:spLocks noGrp="1"/>
          </p:cNvSpPr>
          <p:nvPr>
            <p:ph idx="13"/>
          </p:nvPr>
        </p:nvSpPr>
        <p:spPr>
          <a:xfrm>
            <a:off x="4648200" y="1219200"/>
            <a:ext cx="4038600" cy="2667000"/>
          </a:xfrm>
        </p:spPr>
        <p:txBody>
          <a:bodyPr/>
          <a:lstStyle>
            <a:lvl1pPr eaLnBrk="1" latinLnBrk="0" hangingPunct="1">
              <a:buClr>
                <a:schemeClr val="accent2"/>
              </a:buClr>
              <a:defRPr/>
            </a:lvl1pPr>
            <a:lvl2pPr eaLnBrk="1" latinLnBrk="0" hangingPunct="1">
              <a:buClr>
                <a:schemeClr val="accent1"/>
              </a:buClr>
              <a:defRPr/>
            </a:lvl2pPr>
            <a:lvl3pPr eaLnBrk="1" latinLnBrk="0" hangingPunct="1">
              <a:defRPr/>
            </a:lvl3pPr>
            <a:lvl4pPr eaLnBrk="1" latinLnBrk="0" hangingPunct="1">
              <a:defRPr/>
            </a:lvl4pPr>
            <a:lvl5pPr eaLnBrk="1" latinLnBrk="0" hangingPunct="1">
              <a:defRPr/>
            </a:lvl5pPr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</a:p>
          <a:p>
            <a:pPr lvl="0" eaLnBrk="1" latinLnBrk="0" hangingPunct="1"/>
            <a:endParaRPr kumimoji="0"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14"/>
          </p:nvPr>
        </p:nvSpPr>
        <p:spPr>
          <a:xfrm>
            <a:off x="457200" y="3962400"/>
            <a:ext cx="4038600" cy="2362200"/>
          </a:xfrm>
        </p:spPr>
        <p:txBody>
          <a:bodyPr/>
          <a:lstStyle>
            <a:lvl1pPr eaLnBrk="1" latinLnBrk="0" hangingPunct="1">
              <a:buClr>
                <a:schemeClr val="accent2"/>
              </a:buClr>
              <a:defRPr/>
            </a:lvl1pPr>
            <a:lvl2pPr eaLnBrk="1" latinLnBrk="0" hangingPunct="1">
              <a:buClr>
                <a:schemeClr val="accent1"/>
              </a:buClr>
              <a:defRPr/>
            </a:lvl2pPr>
            <a:lvl3pPr eaLnBrk="1" latinLnBrk="0" hangingPunct="1">
              <a:defRPr/>
            </a:lvl3pPr>
            <a:lvl4pPr eaLnBrk="1" latinLnBrk="0" hangingPunct="1">
              <a:defRPr/>
            </a:lvl4pPr>
            <a:lvl5pPr eaLnBrk="1" latinLnBrk="0" hangingPunct="1">
              <a:defRPr/>
            </a:lvl5pPr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</a:p>
          <a:p>
            <a:pPr lvl="0" eaLnBrk="1" latinLnBrk="0" hangingPunct="1"/>
            <a:endParaRPr kumimoji="0" lang="en-US" dirty="0"/>
          </a:p>
        </p:txBody>
      </p:sp>
      <p:sp>
        <p:nvSpPr>
          <p:cNvPr id="18" name="Content Placeholder 2"/>
          <p:cNvSpPr>
            <a:spLocks noGrp="1"/>
          </p:cNvSpPr>
          <p:nvPr>
            <p:ph idx="15"/>
          </p:nvPr>
        </p:nvSpPr>
        <p:spPr>
          <a:xfrm>
            <a:off x="4648200" y="3962400"/>
            <a:ext cx="4038600" cy="2362200"/>
          </a:xfrm>
        </p:spPr>
        <p:txBody>
          <a:bodyPr/>
          <a:lstStyle>
            <a:lvl1pPr eaLnBrk="1" latinLnBrk="0" hangingPunct="1">
              <a:buClr>
                <a:schemeClr val="accent2"/>
              </a:buClr>
              <a:defRPr/>
            </a:lvl1pPr>
            <a:lvl2pPr eaLnBrk="1" latinLnBrk="0" hangingPunct="1">
              <a:buClr>
                <a:schemeClr val="accent1"/>
              </a:buClr>
              <a:defRPr/>
            </a:lvl2pPr>
            <a:lvl3pPr eaLnBrk="1" latinLnBrk="0" hangingPunct="1">
              <a:defRPr/>
            </a:lvl3pPr>
            <a:lvl4pPr eaLnBrk="1" latinLnBrk="0" hangingPunct="1">
              <a:defRPr/>
            </a:lvl4pPr>
            <a:lvl5pPr eaLnBrk="1" latinLnBrk="0" hangingPunct="1">
              <a:defRPr/>
            </a:lvl5pPr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</a:p>
          <a:p>
            <a:pPr lvl="0" eaLnBrk="1" latinLnBrk="0" hangingPunct="1"/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s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838200"/>
          </a:xfrm>
        </p:spPr>
        <p:txBody>
          <a:bodyPr/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2514600"/>
          </a:xfrm>
        </p:spPr>
        <p:txBody>
          <a:bodyPr/>
          <a:lstStyle>
            <a:lvl1pPr eaLnBrk="1" latinLnBrk="0" hangingPunct="1">
              <a:buClr>
                <a:schemeClr val="accent2"/>
              </a:buClr>
              <a:defRPr/>
            </a:lvl1pPr>
            <a:lvl2pPr eaLnBrk="1" latinLnBrk="0" hangingPunct="1">
              <a:buClr>
                <a:schemeClr val="accent1"/>
              </a:buClr>
              <a:defRPr/>
            </a:lvl2pPr>
            <a:lvl3pPr eaLnBrk="1" latinLnBrk="0" hangingPunct="1">
              <a:defRPr/>
            </a:lvl3pPr>
            <a:lvl4pPr eaLnBrk="1" latinLnBrk="0" hangingPunct="1">
              <a:defRPr/>
            </a:lvl4pPr>
            <a:lvl5pPr eaLnBrk="1" latinLnBrk="0" hangingPunct="1">
              <a:defRPr/>
            </a:lvl5pPr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</a:p>
          <a:p>
            <a:pPr lvl="0" eaLnBrk="1" latinLnBrk="0" hangingPunct="1"/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8/31/2011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pPr algn="ctr"/>
            <a:r>
              <a:rPr lang="en-US" smtClean="0"/>
              <a:t>Duke University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fld id="{ACEF3E96-0050-4C97-BA44-D83B830232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17"/>
          <p:cNvSpPr>
            <a:spLocks noChangeArrowheads="1"/>
          </p:cNvSpPr>
          <p:nvPr/>
        </p:nvSpPr>
        <p:spPr bwMode="auto">
          <a:xfrm>
            <a:off x="457200" y="6324600"/>
            <a:ext cx="8229600" cy="76200"/>
          </a:xfrm>
          <a:prstGeom prst="rect">
            <a:avLst/>
          </a:prstGeom>
          <a:solidFill>
            <a:schemeClr val="bg2">
              <a:lumMod val="90000"/>
              <a:alpha val="55000"/>
            </a:scheme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sz="2400" dirty="0">
              <a:solidFill>
                <a:schemeClr val="accent3">
                  <a:lumMod val="75000"/>
                </a:schemeClr>
              </a:solidFill>
              <a:latin typeface="Times New Roman" pitchFamily="18" charset="0"/>
            </a:endParaRPr>
          </a:p>
        </p:txBody>
      </p:sp>
      <p:grpSp>
        <p:nvGrpSpPr>
          <p:cNvPr id="7" name="Group 9"/>
          <p:cNvGrpSpPr/>
          <p:nvPr/>
        </p:nvGrpSpPr>
        <p:grpSpPr>
          <a:xfrm>
            <a:off x="-19017" y="-7144"/>
            <a:ext cx="9180548" cy="640080"/>
            <a:chOff x="-19017" y="-7144"/>
            <a:chExt cx="9180548" cy="1041400"/>
          </a:xfrm>
        </p:grpSpPr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4381500" y="-7144"/>
              <a:ext cx="4762500" cy="638175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1668" y="564"/>
                </a:cxn>
                <a:cxn ang="0">
                  <a:pos x="3000" y="186"/>
                </a:cxn>
                <a:cxn ang="0">
                  <a:pos x="3000" y="6"/>
                </a:cxn>
                <a:cxn ang="0">
                  <a:pos x="0" y="0"/>
                </a:cxn>
              </a:cxnLst>
              <a:rect l="0" t="0" r="0" b="0"/>
              <a:pathLst>
                <a:path w="3000" h="595">
                  <a:moveTo>
                    <a:pt x="0" y="0"/>
                  </a:moveTo>
                  <a:cubicBezTo>
                    <a:pt x="174" y="102"/>
                    <a:pt x="1168" y="533"/>
                    <a:pt x="1668" y="564"/>
                  </a:cubicBezTo>
                  <a:cubicBezTo>
                    <a:pt x="2168" y="595"/>
                    <a:pt x="2778" y="279"/>
                    <a:pt x="3000" y="186"/>
                  </a:cubicBezTo>
                  <a:lnTo>
                    <a:pt x="3000" y="6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chemeClr val="accent3">
                    <a:shade val="50000"/>
                    <a:alpha val="30000"/>
                    <a:satMod val="130000"/>
                  </a:schemeClr>
                </a:gs>
                <a:gs pos="80000">
                  <a:schemeClr val="accent2">
                    <a:shade val="75000"/>
                    <a:alpha val="45000"/>
                    <a:satMod val="140000"/>
                  </a:schemeClr>
                </a:gs>
              </a:gsLst>
              <a:lin ang="5400000" scaled="1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en-US" dirty="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  <p:grpSp>
          <p:nvGrpSpPr>
            <p:cNvPr id="9" name="Group 1"/>
            <p:cNvGrpSpPr/>
            <p:nvPr/>
          </p:nvGrpSpPr>
          <p:grpSpPr>
            <a:xfrm>
              <a:off x="-19017" y="202408"/>
              <a:ext cx="9180548" cy="649224"/>
              <a:chOff x="-19045" y="216550"/>
              <a:chExt cx="9180548" cy="649224"/>
            </a:xfrm>
          </p:grpSpPr>
          <p:sp>
            <p:nvSpPr>
              <p:cNvPr id="14" name="Freeform 13"/>
              <p:cNvSpPr>
                <a:spLocks/>
              </p:cNvSpPr>
              <p:nvPr/>
            </p:nvSpPr>
            <p:spPr bwMode="auto">
              <a:xfrm rot="21480000">
                <a:off x="-19045" y="216550"/>
                <a:ext cx="9163050" cy="649224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966"/>
                  </a:cxn>
                  <a:cxn ang="0">
                    <a:pos x="1608" y="282"/>
                  </a:cxn>
                  <a:cxn ang="0">
                    <a:pos x="4110" y="1008"/>
                  </a:cxn>
                  <a:cxn ang="0">
                    <a:pos x="5772" y="0"/>
                  </a:cxn>
                </a:cxnLst>
                <a:rect l="0" t="0" r="0" b="0"/>
                <a:pathLst>
                  <a:path w="5772" h="1055">
                    <a:moveTo>
                      <a:pt x="0" y="966"/>
                    </a:moveTo>
                    <a:cubicBezTo>
                      <a:pt x="282" y="738"/>
                      <a:pt x="923" y="275"/>
                      <a:pt x="1608" y="282"/>
                    </a:cubicBezTo>
                    <a:cubicBezTo>
                      <a:pt x="2293" y="289"/>
                      <a:pt x="3416" y="1055"/>
                      <a:pt x="4110" y="1008"/>
                    </a:cubicBezTo>
                    <a:cubicBezTo>
                      <a:pt x="4804" y="961"/>
                      <a:pt x="5426" y="210"/>
                      <a:pt x="5772" y="0"/>
                    </a:cubicBezTo>
                  </a:path>
                </a:pathLst>
              </a:custGeom>
              <a:noFill/>
              <a:ln w="10795" cap="flat" cmpd="sng" algn="ctr">
                <a:gradFill>
                  <a:gsLst>
                    <a:gs pos="74000">
                      <a:schemeClr val="accent3">
                        <a:shade val="75000"/>
                      </a:schemeClr>
                    </a:gs>
                    <a:gs pos="86000">
                      <a:schemeClr val="tx1">
                        <a:alpha val="29000"/>
                      </a:schemeClr>
                    </a:gs>
                    <a:gs pos="16000">
                      <a:schemeClr val="accent2">
                        <a:shade val="75000"/>
                        <a:alpha val="56000"/>
                      </a:schemeClr>
                    </a:gs>
                  </a:gsLst>
                  <a:lin ang="5400000" scaled="1"/>
                </a:gra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endParaRPr kumimoji="0" lang="en-US" dirty="0"/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auto">
              <a:xfrm rot="21480000">
                <a:off x="-14309" y="290003"/>
                <a:ext cx="9175812" cy="530352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732"/>
                  </a:cxn>
                  <a:cxn ang="0">
                    <a:pos x="1638" y="228"/>
                  </a:cxn>
                  <a:cxn ang="0">
                    <a:pos x="4122" y="816"/>
                  </a:cxn>
                  <a:cxn ang="0">
                    <a:pos x="5766" y="0"/>
                  </a:cxn>
                </a:cxnLst>
                <a:rect l="0" t="0" r="0" b="0"/>
                <a:pathLst>
                  <a:path w="5766" h="854">
                    <a:moveTo>
                      <a:pt x="0" y="732"/>
                    </a:moveTo>
                    <a:cubicBezTo>
                      <a:pt x="273" y="647"/>
                      <a:pt x="951" y="214"/>
                      <a:pt x="1638" y="228"/>
                    </a:cubicBezTo>
                    <a:cubicBezTo>
                      <a:pt x="2325" y="242"/>
                      <a:pt x="3434" y="854"/>
                      <a:pt x="4122" y="816"/>
                    </a:cubicBezTo>
                    <a:cubicBezTo>
                      <a:pt x="4810" y="778"/>
                      <a:pt x="5424" y="170"/>
                      <a:pt x="5766" y="0"/>
                    </a:cubicBezTo>
                  </a:path>
                </a:pathLst>
              </a:custGeom>
              <a:noFill/>
              <a:ln w="9525" cap="flat" cmpd="sng" algn="ctr">
                <a:gradFill>
                  <a:gsLst>
                    <a:gs pos="74000">
                      <a:schemeClr val="accent4"/>
                    </a:gs>
                    <a:gs pos="44000">
                      <a:schemeClr val="accent1"/>
                    </a:gs>
                    <a:gs pos="33000">
                      <a:schemeClr val="accent2">
                        <a:alpha val="56000"/>
                      </a:schemeClr>
                    </a:gs>
                  </a:gsLst>
                  <a:lin ang="5400000" scaled="1"/>
                </a:gra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endParaRPr kumimoji="0" lang="en-US" dirty="0"/>
              </a:p>
            </p:txBody>
          </p:sp>
        </p:grpSp>
        <p:sp>
          <p:nvSpPr>
            <p:cNvPr id="13" name="Freeform 12"/>
            <p:cNvSpPr>
              <a:spLocks/>
            </p:cNvSpPr>
            <p:nvPr userDrawn="1"/>
          </p:nvSpPr>
          <p:spPr bwMode="auto">
            <a:xfrm>
              <a:off x="-9525" y="-7144"/>
              <a:ext cx="9163050" cy="10414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6" y="2"/>
                </a:cxn>
                <a:cxn ang="0">
                  <a:pos x="2542" y="0"/>
                </a:cxn>
                <a:cxn ang="0">
                  <a:pos x="4374" y="367"/>
                </a:cxn>
                <a:cxn ang="0">
                  <a:pos x="5766" y="55"/>
                </a:cxn>
                <a:cxn ang="0">
                  <a:pos x="5772" y="213"/>
                </a:cxn>
                <a:cxn ang="0">
                  <a:pos x="4302" y="439"/>
                </a:cxn>
                <a:cxn ang="0">
                  <a:pos x="1488" y="201"/>
                </a:cxn>
                <a:cxn ang="0">
                  <a:pos x="0" y="656"/>
                </a:cxn>
                <a:cxn ang="0">
                  <a:pos x="6" y="2"/>
                </a:cxn>
              </a:cxnLst>
              <a:rect l="0" t="0" r="0" b="0"/>
              <a:pathLst>
                <a:path w="5772" h="656">
                  <a:moveTo>
                    <a:pt x="6" y="2"/>
                  </a:moveTo>
                  <a:lnTo>
                    <a:pt x="2542" y="0"/>
                  </a:lnTo>
                  <a:cubicBezTo>
                    <a:pt x="2746" y="101"/>
                    <a:pt x="3828" y="367"/>
                    <a:pt x="4374" y="367"/>
                  </a:cubicBezTo>
                  <a:cubicBezTo>
                    <a:pt x="4920" y="367"/>
                    <a:pt x="5526" y="152"/>
                    <a:pt x="5766" y="55"/>
                  </a:cubicBezTo>
                  <a:lnTo>
                    <a:pt x="5772" y="213"/>
                  </a:lnTo>
                  <a:cubicBezTo>
                    <a:pt x="5670" y="257"/>
                    <a:pt x="5016" y="441"/>
                    <a:pt x="4302" y="439"/>
                  </a:cubicBezTo>
                  <a:cubicBezTo>
                    <a:pt x="3588" y="437"/>
                    <a:pt x="2205" y="165"/>
                    <a:pt x="1488" y="201"/>
                  </a:cubicBezTo>
                  <a:cubicBezTo>
                    <a:pt x="750" y="209"/>
                    <a:pt x="270" y="482"/>
                    <a:pt x="0" y="656"/>
                  </a:cubicBezTo>
                  <a:lnTo>
                    <a:pt x="6" y="2"/>
                  </a:lnTo>
                  <a:close/>
                </a:path>
              </a:pathLst>
            </a:custGeom>
            <a:gradFill>
              <a:gsLst>
                <a:gs pos="0">
                  <a:schemeClr val="accent2">
                    <a:shade val="50000"/>
                    <a:alpha val="45000"/>
                    <a:satMod val="120000"/>
                  </a:schemeClr>
                </a:gs>
                <a:gs pos="100000">
                  <a:schemeClr val="accent3">
                    <a:shade val="80000"/>
                    <a:alpha val="55000"/>
                    <a:satMod val="155000"/>
                  </a:schemeClr>
                </a:gs>
              </a:gsLst>
              <a:lin ang="5400000" scaled="1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en-US" dirty="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17" name="Content Placeholder 2"/>
          <p:cNvSpPr>
            <a:spLocks noGrp="1"/>
          </p:cNvSpPr>
          <p:nvPr>
            <p:ph idx="13"/>
          </p:nvPr>
        </p:nvSpPr>
        <p:spPr>
          <a:xfrm>
            <a:off x="457200" y="3810000"/>
            <a:ext cx="8229600" cy="2514600"/>
          </a:xfrm>
        </p:spPr>
        <p:txBody>
          <a:bodyPr/>
          <a:lstStyle>
            <a:lvl1pPr eaLnBrk="1" latinLnBrk="0" hangingPunct="1">
              <a:buClr>
                <a:schemeClr val="accent2"/>
              </a:buClr>
              <a:defRPr/>
            </a:lvl1pPr>
            <a:lvl2pPr eaLnBrk="1" latinLnBrk="0" hangingPunct="1">
              <a:buClr>
                <a:schemeClr val="accent1"/>
              </a:buClr>
              <a:defRPr/>
            </a:lvl2pPr>
            <a:lvl3pPr eaLnBrk="1" latinLnBrk="0" hangingPunct="1">
              <a:defRPr/>
            </a:lvl3pPr>
            <a:lvl4pPr eaLnBrk="1" latinLnBrk="0" hangingPunct="1">
              <a:defRPr/>
            </a:lvl4pPr>
            <a:lvl5pPr eaLnBrk="1" latinLnBrk="0" hangingPunct="1">
              <a:defRPr/>
            </a:lvl5pPr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</a:p>
          <a:p>
            <a:pPr lvl="0" eaLnBrk="1" latinLnBrk="0" hangingPunct="1"/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838200"/>
          </a:xfrm>
        </p:spPr>
        <p:txBody>
          <a:bodyPr/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8/31/2011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pPr algn="ctr"/>
            <a:r>
              <a:rPr lang="en-US" smtClean="0"/>
              <a:t>Duke University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fld id="{ACEF3E96-0050-4C97-BA44-D83B830232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17"/>
          <p:cNvSpPr>
            <a:spLocks noChangeArrowheads="1"/>
          </p:cNvSpPr>
          <p:nvPr/>
        </p:nvSpPr>
        <p:spPr bwMode="auto">
          <a:xfrm>
            <a:off x="457200" y="6324600"/>
            <a:ext cx="8229600" cy="76200"/>
          </a:xfrm>
          <a:prstGeom prst="rect">
            <a:avLst/>
          </a:prstGeom>
          <a:solidFill>
            <a:schemeClr val="bg2">
              <a:lumMod val="90000"/>
              <a:alpha val="55000"/>
            </a:scheme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sz="2400" dirty="0">
              <a:solidFill>
                <a:schemeClr val="accent3">
                  <a:lumMod val="75000"/>
                </a:schemeClr>
              </a:solidFill>
              <a:latin typeface="Times New Roman" pitchFamily="18" charset="0"/>
            </a:endParaRPr>
          </a:p>
        </p:txBody>
      </p:sp>
      <p:grpSp>
        <p:nvGrpSpPr>
          <p:cNvPr id="16" name="Group 9"/>
          <p:cNvGrpSpPr/>
          <p:nvPr userDrawn="1"/>
        </p:nvGrpSpPr>
        <p:grpSpPr>
          <a:xfrm>
            <a:off x="-19017" y="-7144"/>
            <a:ext cx="9180548" cy="640080"/>
            <a:chOff x="-19017" y="-7144"/>
            <a:chExt cx="9180548" cy="1041400"/>
          </a:xfrm>
        </p:grpSpPr>
        <p:sp>
          <p:nvSpPr>
            <p:cNvPr id="17" name="Freeform 16"/>
            <p:cNvSpPr>
              <a:spLocks/>
            </p:cNvSpPr>
            <p:nvPr/>
          </p:nvSpPr>
          <p:spPr bwMode="auto">
            <a:xfrm>
              <a:off x="4381500" y="-7144"/>
              <a:ext cx="4762500" cy="638175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1668" y="564"/>
                </a:cxn>
                <a:cxn ang="0">
                  <a:pos x="3000" y="186"/>
                </a:cxn>
                <a:cxn ang="0">
                  <a:pos x="3000" y="6"/>
                </a:cxn>
                <a:cxn ang="0">
                  <a:pos x="0" y="0"/>
                </a:cxn>
              </a:cxnLst>
              <a:rect l="0" t="0" r="0" b="0"/>
              <a:pathLst>
                <a:path w="3000" h="595">
                  <a:moveTo>
                    <a:pt x="0" y="0"/>
                  </a:moveTo>
                  <a:cubicBezTo>
                    <a:pt x="174" y="102"/>
                    <a:pt x="1168" y="533"/>
                    <a:pt x="1668" y="564"/>
                  </a:cubicBezTo>
                  <a:cubicBezTo>
                    <a:pt x="2168" y="595"/>
                    <a:pt x="2778" y="279"/>
                    <a:pt x="3000" y="186"/>
                  </a:cubicBezTo>
                  <a:lnTo>
                    <a:pt x="3000" y="6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chemeClr val="accent3">
                    <a:shade val="50000"/>
                    <a:alpha val="30000"/>
                    <a:satMod val="130000"/>
                  </a:schemeClr>
                </a:gs>
                <a:gs pos="80000">
                  <a:schemeClr val="accent2">
                    <a:shade val="75000"/>
                    <a:alpha val="45000"/>
                    <a:satMod val="140000"/>
                  </a:schemeClr>
                </a:gs>
              </a:gsLst>
              <a:lin ang="5400000" scaled="1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en-US" dirty="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  <p:grpSp>
          <p:nvGrpSpPr>
            <p:cNvPr id="18" name="Group 1"/>
            <p:cNvGrpSpPr/>
            <p:nvPr/>
          </p:nvGrpSpPr>
          <p:grpSpPr>
            <a:xfrm>
              <a:off x="-19017" y="202408"/>
              <a:ext cx="9180548" cy="649224"/>
              <a:chOff x="-19045" y="216550"/>
              <a:chExt cx="9180548" cy="649224"/>
            </a:xfrm>
          </p:grpSpPr>
          <p:sp>
            <p:nvSpPr>
              <p:cNvPr id="20" name="Freeform 19"/>
              <p:cNvSpPr>
                <a:spLocks/>
              </p:cNvSpPr>
              <p:nvPr/>
            </p:nvSpPr>
            <p:spPr bwMode="auto">
              <a:xfrm rot="21480000">
                <a:off x="-19045" y="216550"/>
                <a:ext cx="9163050" cy="649224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966"/>
                  </a:cxn>
                  <a:cxn ang="0">
                    <a:pos x="1608" y="282"/>
                  </a:cxn>
                  <a:cxn ang="0">
                    <a:pos x="4110" y="1008"/>
                  </a:cxn>
                  <a:cxn ang="0">
                    <a:pos x="5772" y="0"/>
                  </a:cxn>
                </a:cxnLst>
                <a:rect l="0" t="0" r="0" b="0"/>
                <a:pathLst>
                  <a:path w="5772" h="1055">
                    <a:moveTo>
                      <a:pt x="0" y="966"/>
                    </a:moveTo>
                    <a:cubicBezTo>
                      <a:pt x="282" y="738"/>
                      <a:pt x="923" y="275"/>
                      <a:pt x="1608" y="282"/>
                    </a:cubicBezTo>
                    <a:cubicBezTo>
                      <a:pt x="2293" y="289"/>
                      <a:pt x="3416" y="1055"/>
                      <a:pt x="4110" y="1008"/>
                    </a:cubicBezTo>
                    <a:cubicBezTo>
                      <a:pt x="4804" y="961"/>
                      <a:pt x="5426" y="210"/>
                      <a:pt x="5772" y="0"/>
                    </a:cubicBezTo>
                  </a:path>
                </a:pathLst>
              </a:custGeom>
              <a:noFill/>
              <a:ln w="10795" cap="flat" cmpd="sng" algn="ctr">
                <a:gradFill>
                  <a:gsLst>
                    <a:gs pos="74000">
                      <a:schemeClr val="accent3">
                        <a:shade val="75000"/>
                      </a:schemeClr>
                    </a:gs>
                    <a:gs pos="86000">
                      <a:schemeClr val="tx1">
                        <a:alpha val="29000"/>
                      </a:schemeClr>
                    </a:gs>
                    <a:gs pos="16000">
                      <a:schemeClr val="accent2">
                        <a:shade val="75000"/>
                        <a:alpha val="56000"/>
                      </a:schemeClr>
                    </a:gs>
                  </a:gsLst>
                  <a:lin ang="5400000" scaled="1"/>
                </a:gra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endParaRPr kumimoji="0" lang="en-US" dirty="0"/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auto">
              <a:xfrm rot="21480000">
                <a:off x="-14309" y="290003"/>
                <a:ext cx="9175812" cy="530352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732"/>
                  </a:cxn>
                  <a:cxn ang="0">
                    <a:pos x="1638" y="228"/>
                  </a:cxn>
                  <a:cxn ang="0">
                    <a:pos x="4122" y="816"/>
                  </a:cxn>
                  <a:cxn ang="0">
                    <a:pos x="5766" y="0"/>
                  </a:cxn>
                </a:cxnLst>
                <a:rect l="0" t="0" r="0" b="0"/>
                <a:pathLst>
                  <a:path w="5766" h="854">
                    <a:moveTo>
                      <a:pt x="0" y="732"/>
                    </a:moveTo>
                    <a:cubicBezTo>
                      <a:pt x="273" y="647"/>
                      <a:pt x="951" y="214"/>
                      <a:pt x="1638" y="228"/>
                    </a:cubicBezTo>
                    <a:cubicBezTo>
                      <a:pt x="2325" y="242"/>
                      <a:pt x="3434" y="854"/>
                      <a:pt x="4122" y="816"/>
                    </a:cubicBezTo>
                    <a:cubicBezTo>
                      <a:pt x="4810" y="778"/>
                      <a:pt x="5424" y="170"/>
                      <a:pt x="5766" y="0"/>
                    </a:cubicBezTo>
                  </a:path>
                </a:pathLst>
              </a:custGeom>
              <a:noFill/>
              <a:ln w="9525" cap="flat" cmpd="sng" algn="ctr">
                <a:gradFill>
                  <a:gsLst>
                    <a:gs pos="74000">
                      <a:schemeClr val="accent4"/>
                    </a:gs>
                    <a:gs pos="44000">
                      <a:schemeClr val="accent1"/>
                    </a:gs>
                    <a:gs pos="33000">
                      <a:schemeClr val="accent2">
                        <a:alpha val="56000"/>
                      </a:schemeClr>
                    </a:gs>
                  </a:gsLst>
                  <a:lin ang="5400000" scaled="1"/>
                </a:gra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endParaRPr kumimoji="0" lang="en-US" dirty="0"/>
              </a:p>
            </p:txBody>
          </p:sp>
        </p:grpSp>
        <p:sp>
          <p:nvSpPr>
            <p:cNvPr id="19" name="Freeform 18"/>
            <p:cNvSpPr>
              <a:spLocks/>
            </p:cNvSpPr>
            <p:nvPr userDrawn="1"/>
          </p:nvSpPr>
          <p:spPr bwMode="auto">
            <a:xfrm>
              <a:off x="-9525" y="-7144"/>
              <a:ext cx="9163050" cy="10414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6" y="2"/>
                </a:cxn>
                <a:cxn ang="0">
                  <a:pos x="2542" y="0"/>
                </a:cxn>
                <a:cxn ang="0">
                  <a:pos x="4374" y="367"/>
                </a:cxn>
                <a:cxn ang="0">
                  <a:pos x="5766" y="55"/>
                </a:cxn>
                <a:cxn ang="0">
                  <a:pos x="5772" y="213"/>
                </a:cxn>
                <a:cxn ang="0">
                  <a:pos x="4302" y="439"/>
                </a:cxn>
                <a:cxn ang="0">
                  <a:pos x="1488" y="201"/>
                </a:cxn>
                <a:cxn ang="0">
                  <a:pos x="0" y="656"/>
                </a:cxn>
                <a:cxn ang="0">
                  <a:pos x="6" y="2"/>
                </a:cxn>
              </a:cxnLst>
              <a:rect l="0" t="0" r="0" b="0"/>
              <a:pathLst>
                <a:path w="5772" h="656">
                  <a:moveTo>
                    <a:pt x="6" y="2"/>
                  </a:moveTo>
                  <a:lnTo>
                    <a:pt x="2542" y="0"/>
                  </a:lnTo>
                  <a:cubicBezTo>
                    <a:pt x="2746" y="101"/>
                    <a:pt x="3828" y="367"/>
                    <a:pt x="4374" y="367"/>
                  </a:cubicBezTo>
                  <a:cubicBezTo>
                    <a:pt x="4920" y="367"/>
                    <a:pt x="5526" y="152"/>
                    <a:pt x="5766" y="55"/>
                  </a:cubicBezTo>
                  <a:lnTo>
                    <a:pt x="5772" y="213"/>
                  </a:lnTo>
                  <a:cubicBezTo>
                    <a:pt x="5670" y="257"/>
                    <a:pt x="5016" y="441"/>
                    <a:pt x="4302" y="439"/>
                  </a:cubicBezTo>
                  <a:cubicBezTo>
                    <a:pt x="3588" y="437"/>
                    <a:pt x="2205" y="165"/>
                    <a:pt x="1488" y="201"/>
                  </a:cubicBezTo>
                  <a:cubicBezTo>
                    <a:pt x="750" y="209"/>
                    <a:pt x="270" y="482"/>
                    <a:pt x="0" y="656"/>
                  </a:cubicBezTo>
                  <a:lnTo>
                    <a:pt x="6" y="2"/>
                  </a:lnTo>
                  <a:close/>
                </a:path>
              </a:pathLst>
            </a:custGeom>
            <a:gradFill>
              <a:gsLst>
                <a:gs pos="0">
                  <a:schemeClr val="accent2">
                    <a:shade val="50000"/>
                    <a:alpha val="45000"/>
                    <a:satMod val="120000"/>
                  </a:schemeClr>
                </a:gs>
                <a:gs pos="100000">
                  <a:schemeClr val="accent3">
                    <a:shade val="80000"/>
                    <a:alpha val="55000"/>
                    <a:satMod val="155000"/>
                  </a:schemeClr>
                </a:gs>
              </a:gsLst>
              <a:lin ang="5400000" scaled="1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en-US" dirty="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838200"/>
          </a:xfrm>
          <a:prstGeom prst="rect">
            <a:avLst/>
          </a:prstGeom>
        </p:spPr>
        <p:txBody>
          <a:bodyPr vert="horz" lIns="0" rIns="0" bIns="0" anchor="ctr">
            <a:normAutofit/>
          </a:bodyPr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8229600" cy="46482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400" b="1" i="0">
                <a:solidFill>
                  <a:schemeClr val="bg2">
                    <a:lumMod val="2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smtClean="0"/>
              <a:t>8/31/2011</a:t>
            </a:r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400" b="1" i="0">
                <a:solidFill>
                  <a:schemeClr val="bg2">
                    <a:lumMod val="2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defRPr>
            </a:lvl1pPr>
          </a:lstStyle>
          <a:p>
            <a:pPr algn="ctr"/>
            <a:r>
              <a:rPr lang="en-US" smtClean="0"/>
              <a:t>Duke University</a:t>
            </a: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400" b="1" i="0">
                <a:solidFill>
                  <a:schemeClr val="bg2">
                    <a:lumMod val="2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defRPr>
            </a:lvl1pPr>
          </a:lstStyle>
          <a:p>
            <a:fld id="{ACEF3E96-0050-4C97-BA44-D83B830232C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9" r:id="rId3"/>
    <p:sldLayoutId id="2147483870" r:id="rId4"/>
    <p:sldLayoutId id="2147483868" r:id="rId5"/>
    <p:sldLayoutId id="2147483867" r:id="rId6"/>
  </p:sldLayoutIdLst>
  <p:timing>
    <p:tnLst>
      <p:par>
        <p:cTn id="1" dur="indefinite" restart="never" nodeType="tmRoot"/>
      </p:par>
    </p:tnLst>
  </p:timing>
  <p:hf hdr="0"/>
  <p:txStyles>
    <p:titleStyle>
      <a:lvl1pPr algn="l" rtl="0" eaLnBrk="1" latinLnBrk="0" hangingPunct="1">
        <a:spcBef>
          <a:spcPct val="0"/>
        </a:spcBef>
        <a:buNone/>
        <a:defRPr kumimoji="0" sz="45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2"/>
        </a:buClr>
        <a:buSzPct val="95000"/>
        <a:buFont typeface="Wingdings 2"/>
        <a:buChar char=""/>
        <a:defRPr kumimoji="0" sz="28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38400" y="1219200"/>
            <a:ext cx="6705600" cy="3048000"/>
          </a:xfrm>
        </p:spPr>
        <p:txBody>
          <a:bodyPr anchor="t">
            <a:noAutofit/>
          </a:bodyPr>
          <a:lstStyle/>
          <a:p>
            <a:pPr algn="l"/>
            <a:r>
              <a:rPr lang="en-US" sz="4800" dirty="0" smtClean="0">
                <a:solidFill>
                  <a:schemeClr val="accent1">
                    <a:lumMod val="75000"/>
                  </a:schemeClr>
                </a:solidFill>
              </a:rPr>
              <a:t>Profiling, </a:t>
            </a:r>
            <a:br>
              <a:rPr lang="en-US" sz="48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4800" dirty="0" smtClean="0">
                <a:solidFill>
                  <a:schemeClr val="accent1">
                    <a:lumMod val="75000"/>
                  </a:schemeClr>
                </a:solidFill>
              </a:rPr>
              <a:t>What-if Analysis, and </a:t>
            </a:r>
            <a:br>
              <a:rPr lang="en-US" sz="48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4800" dirty="0" smtClean="0">
                <a:solidFill>
                  <a:schemeClr val="accent1">
                    <a:lumMod val="75000"/>
                  </a:schemeClr>
                </a:solidFill>
              </a:rPr>
              <a:t>Cost-based Optimization of </a:t>
            </a:r>
            <a:r>
              <a:rPr lang="en-US" sz="4800" dirty="0" err="1" smtClean="0">
                <a:solidFill>
                  <a:schemeClr val="accent1">
                    <a:lumMod val="75000"/>
                  </a:schemeClr>
                </a:solidFill>
              </a:rPr>
              <a:t>MapReduce</a:t>
            </a:r>
            <a:r>
              <a:rPr lang="en-US" sz="4800" dirty="0" smtClean="0">
                <a:solidFill>
                  <a:schemeClr val="accent1">
                    <a:lumMod val="75000"/>
                  </a:schemeClr>
                </a:solidFill>
              </a:rPr>
              <a:t> Programs</a:t>
            </a:r>
            <a:endParaRPr lang="en-US" sz="4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343400"/>
            <a:ext cx="8229600" cy="1447800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en-US" sz="3600" b="1" dirty="0" smtClean="0"/>
              <a:t>Herodotos Herodotou</a:t>
            </a:r>
          </a:p>
          <a:p>
            <a:pPr lvl="0">
              <a:defRPr/>
            </a:pPr>
            <a:r>
              <a:rPr lang="en-US" sz="3600" b="1" dirty="0" smtClean="0"/>
              <a:t>Shivnath Babu</a:t>
            </a:r>
            <a:endParaRPr lang="en-US" sz="3600" b="1" dirty="0" smtClean="0">
              <a:solidFill>
                <a:srgbClr val="002060"/>
              </a:solidFill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609600" y="5791200"/>
            <a:ext cx="7924800" cy="533400"/>
          </a:xfrm>
          <a:prstGeom prst="rect">
            <a:avLst/>
          </a:prstGeom>
        </p:spPr>
        <p:txBody>
          <a:bodyPr vert="horz" lIns="0" rIns="18288">
            <a:noAutofit/>
          </a:bodyPr>
          <a:lstStyle/>
          <a:p>
            <a:pPr marL="0" marR="4572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2"/>
              </a:buClr>
              <a:buSzPct val="95000"/>
              <a:buFont typeface="Wingdings 2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Duke University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6" name="Picture 5" descr="duke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3191" y="1661160"/>
            <a:ext cx="1706609" cy="20726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Job Profile Fields</a:t>
            </a:r>
            <a:endParaRPr lang="en-US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</p:nvPr>
        </p:nvGraphicFramePr>
        <p:xfrm>
          <a:off x="457200" y="1457960"/>
          <a:ext cx="3810000" cy="218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0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Dataflow: </a:t>
                      </a:r>
                      <a:r>
                        <a:rPr lang="en-US" sz="2000" b="0" dirty="0" smtClean="0">
                          <a:solidFill>
                            <a:schemeClr val="tx1"/>
                          </a:solidFill>
                        </a:rPr>
                        <a:t>amount of data flowing</a:t>
                      </a:r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000" b="0" dirty="0" smtClean="0">
                          <a:solidFill>
                            <a:schemeClr val="tx1"/>
                          </a:solidFill>
                        </a:rPr>
                        <a:t>through task phases</a:t>
                      </a:r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Map output bytes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Number of map-side spills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Number of records in buffer per spill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8/31/2011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smtClean="0"/>
              <a:t>Duke University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F3E96-0050-4C97-BA44-D83B830232C9}" type="slidenum">
              <a:rPr lang="en-US" smtClean="0"/>
              <a:pPr/>
              <a:t>10</a:t>
            </a:fld>
            <a:endParaRPr lang="en-US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3"/>
          </p:nvPr>
        </p:nvGraphicFramePr>
        <p:xfrm>
          <a:off x="4419600" y="1457960"/>
          <a:ext cx="4267200" cy="21844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267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Costs: </a:t>
                      </a:r>
                      <a:r>
                        <a:rPr lang="en-US" sz="2000" b="0" dirty="0" smtClean="0">
                          <a:solidFill>
                            <a:schemeClr val="tx1"/>
                          </a:solidFill>
                        </a:rPr>
                        <a:t>execution times at</a:t>
                      </a:r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</a:rPr>
                        <a:t> the level of task phases</a:t>
                      </a:r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Read phase time in the map task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Map phase time in the map task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Spill phase time in the map task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2" name="Content Placeholder 11"/>
          <p:cNvGraphicFramePr>
            <a:graphicFrameLocks noGrp="1"/>
          </p:cNvGraphicFramePr>
          <p:nvPr>
            <p:ph idx="14"/>
          </p:nvPr>
        </p:nvGraphicFramePr>
        <p:xfrm>
          <a:off x="457200" y="3896360"/>
          <a:ext cx="3810000" cy="218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0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Dataflow  Statistics:  </a:t>
                      </a:r>
                      <a:r>
                        <a:rPr lang="en-US" sz="2000" b="0" dirty="0" smtClean="0">
                          <a:solidFill>
                            <a:schemeClr val="tx1"/>
                          </a:solidFill>
                        </a:rPr>
                        <a:t>statistical information about the dataflow</a:t>
                      </a:r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Map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func’s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selectivity (output / input)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Map output compression ratio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Size of records (keys and values)</a:t>
                      </a:r>
                      <a:endParaRPr lang="en-US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3" name="Content Placeholder 12"/>
          <p:cNvGraphicFramePr>
            <a:graphicFrameLocks noGrp="1"/>
          </p:cNvGraphicFramePr>
          <p:nvPr>
            <p:ph idx="15"/>
          </p:nvPr>
        </p:nvGraphicFramePr>
        <p:xfrm>
          <a:off x="4419600" y="3896360"/>
          <a:ext cx="4267200" cy="21844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267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Cost  Statistics:  </a:t>
                      </a:r>
                      <a:r>
                        <a:rPr lang="en-US" sz="2000" b="0" dirty="0" smtClean="0">
                          <a:solidFill>
                            <a:schemeClr val="tx1"/>
                          </a:solidFill>
                        </a:rPr>
                        <a:t>statistical information about the </a:t>
                      </a:r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</a:rPr>
                        <a:t>costs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700" dirty="0" smtClean="0">
                          <a:latin typeface="Times New Roman" pitchFamily="18" charset="0"/>
                          <a:cs typeface="Times New Roman" pitchFamily="18" charset="0"/>
                        </a:rPr>
                        <a:t>I/O cost for reading from local disk per byte</a:t>
                      </a:r>
                      <a:endParaRPr lang="en-US" sz="17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700" dirty="0" smtClean="0">
                          <a:latin typeface="Times New Roman" pitchFamily="18" charset="0"/>
                          <a:cs typeface="Times New Roman" pitchFamily="18" charset="0"/>
                        </a:rPr>
                        <a:t>CPU cost for executing Map </a:t>
                      </a:r>
                      <a:r>
                        <a:rPr lang="en-US" sz="17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func</a:t>
                      </a:r>
                      <a:r>
                        <a:rPr lang="en-US" sz="1700" dirty="0" smtClean="0">
                          <a:latin typeface="Times New Roman" pitchFamily="18" charset="0"/>
                          <a:cs typeface="Times New Roman" pitchFamily="18" charset="0"/>
                        </a:rPr>
                        <a:t> per record</a:t>
                      </a:r>
                      <a:endParaRPr lang="en-US" sz="17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700" dirty="0" smtClean="0">
                          <a:latin typeface="Times New Roman" pitchFamily="18" charset="0"/>
                          <a:cs typeface="Times New Roman" pitchFamily="18" charset="0"/>
                        </a:rPr>
                        <a:t>CPU cost for uncompressing the input per byte</a:t>
                      </a:r>
                      <a:endParaRPr lang="en-US" sz="17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17" name="Group 16"/>
          <p:cNvGrpSpPr/>
          <p:nvPr/>
        </p:nvGrpSpPr>
        <p:grpSpPr>
          <a:xfrm>
            <a:off x="1981200" y="3328416"/>
            <a:ext cx="54864" cy="252984"/>
            <a:chOff x="1981200" y="3276600"/>
            <a:chExt cx="54864" cy="252984"/>
          </a:xfrm>
        </p:grpSpPr>
        <p:sp>
          <p:nvSpPr>
            <p:cNvPr id="14" name="Oval 13"/>
            <p:cNvSpPr/>
            <p:nvPr/>
          </p:nvSpPr>
          <p:spPr>
            <a:xfrm>
              <a:off x="1981200" y="3276600"/>
              <a:ext cx="54864" cy="54864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Oval 14"/>
            <p:cNvSpPr/>
            <p:nvPr/>
          </p:nvSpPr>
          <p:spPr>
            <a:xfrm>
              <a:off x="1981200" y="3374136"/>
              <a:ext cx="54864" cy="54864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Oval 15"/>
            <p:cNvSpPr/>
            <p:nvPr/>
          </p:nvSpPr>
          <p:spPr>
            <a:xfrm>
              <a:off x="1981200" y="3474720"/>
              <a:ext cx="54864" cy="54864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6172200" y="3328416"/>
            <a:ext cx="54864" cy="252984"/>
            <a:chOff x="1981200" y="3276600"/>
            <a:chExt cx="54864" cy="252984"/>
          </a:xfrm>
        </p:grpSpPr>
        <p:sp>
          <p:nvSpPr>
            <p:cNvPr id="19" name="Oval 18"/>
            <p:cNvSpPr/>
            <p:nvPr/>
          </p:nvSpPr>
          <p:spPr>
            <a:xfrm>
              <a:off x="1981200" y="3276600"/>
              <a:ext cx="54864" cy="54864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" name="Oval 19"/>
            <p:cNvSpPr/>
            <p:nvPr/>
          </p:nvSpPr>
          <p:spPr>
            <a:xfrm>
              <a:off x="1981200" y="3374136"/>
              <a:ext cx="54864" cy="54864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Oval 20"/>
            <p:cNvSpPr/>
            <p:nvPr/>
          </p:nvSpPr>
          <p:spPr>
            <a:xfrm>
              <a:off x="1981200" y="3474720"/>
              <a:ext cx="54864" cy="54864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6117336" y="5766816"/>
            <a:ext cx="54864" cy="252984"/>
            <a:chOff x="1981200" y="3276600"/>
            <a:chExt cx="54864" cy="252984"/>
          </a:xfrm>
        </p:grpSpPr>
        <p:sp>
          <p:nvSpPr>
            <p:cNvPr id="23" name="Oval 22"/>
            <p:cNvSpPr/>
            <p:nvPr/>
          </p:nvSpPr>
          <p:spPr>
            <a:xfrm>
              <a:off x="1981200" y="3276600"/>
              <a:ext cx="54864" cy="54864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Oval 23"/>
            <p:cNvSpPr/>
            <p:nvPr/>
          </p:nvSpPr>
          <p:spPr>
            <a:xfrm>
              <a:off x="1981200" y="3374136"/>
              <a:ext cx="54864" cy="54864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Oval 24"/>
            <p:cNvSpPr/>
            <p:nvPr/>
          </p:nvSpPr>
          <p:spPr>
            <a:xfrm>
              <a:off x="1981200" y="3474720"/>
              <a:ext cx="54864" cy="54864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1981200" y="5766816"/>
            <a:ext cx="54864" cy="252984"/>
            <a:chOff x="1981200" y="3276600"/>
            <a:chExt cx="54864" cy="252984"/>
          </a:xfrm>
        </p:grpSpPr>
        <p:sp>
          <p:nvSpPr>
            <p:cNvPr id="27" name="Oval 26"/>
            <p:cNvSpPr/>
            <p:nvPr/>
          </p:nvSpPr>
          <p:spPr>
            <a:xfrm>
              <a:off x="1981200" y="3276600"/>
              <a:ext cx="54864" cy="54864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Oval 27"/>
            <p:cNvSpPr/>
            <p:nvPr/>
          </p:nvSpPr>
          <p:spPr>
            <a:xfrm>
              <a:off x="1981200" y="3374136"/>
              <a:ext cx="54864" cy="54864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Oval 28"/>
            <p:cNvSpPr/>
            <p:nvPr/>
          </p:nvSpPr>
          <p:spPr>
            <a:xfrm>
              <a:off x="1981200" y="3474720"/>
              <a:ext cx="54864" cy="54864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200" dirty="0" smtClean="0"/>
              <a:t>Generating Profiles by Measurement</a:t>
            </a:r>
            <a:endParaRPr lang="en-US" sz="4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990000"/>
                </a:solidFill>
              </a:rPr>
              <a:t>Goals</a:t>
            </a:r>
          </a:p>
          <a:p>
            <a:pPr lvl="1"/>
            <a:r>
              <a:rPr lang="en-US" dirty="0" smtClean="0"/>
              <a:t>Have zero overhead when profiling is turned off</a:t>
            </a:r>
          </a:p>
          <a:p>
            <a:pPr lvl="1"/>
            <a:r>
              <a:rPr lang="en-US" dirty="0" smtClean="0"/>
              <a:t>Require no modifications to </a:t>
            </a:r>
            <a:r>
              <a:rPr lang="en-US" dirty="0" err="1" smtClean="0"/>
              <a:t>Hadoop</a:t>
            </a:r>
            <a:endParaRPr lang="en-US" dirty="0" smtClean="0"/>
          </a:p>
          <a:p>
            <a:pPr lvl="1"/>
            <a:r>
              <a:rPr lang="en-US" dirty="0" smtClean="0"/>
              <a:t>Support unmodified </a:t>
            </a:r>
            <a:r>
              <a:rPr lang="en-US" dirty="0" err="1" smtClean="0"/>
              <a:t>MapReduce</a:t>
            </a:r>
            <a:r>
              <a:rPr lang="en-US" dirty="0" smtClean="0"/>
              <a:t> programs written in Java or </a:t>
            </a:r>
            <a:r>
              <a:rPr lang="en-US" dirty="0" err="1" smtClean="0"/>
              <a:t>Hadoop</a:t>
            </a:r>
            <a:r>
              <a:rPr lang="en-US" dirty="0" smtClean="0"/>
              <a:t> Streaming/Pipes (Python/Ruby/C++)</a:t>
            </a:r>
          </a:p>
          <a:p>
            <a:pPr lvl="8"/>
            <a:endParaRPr lang="en-US" dirty="0" smtClean="0">
              <a:solidFill>
                <a:srgbClr val="990000"/>
              </a:solidFill>
            </a:endParaRPr>
          </a:p>
          <a:p>
            <a:r>
              <a:rPr lang="en-US" dirty="0" smtClean="0">
                <a:solidFill>
                  <a:srgbClr val="990000"/>
                </a:solidFill>
              </a:rPr>
              <a:t>Dynamic instrumentation</a:t>
            </a:r>
          </a:p>
          <a:p>
            <a:pPr lvl="1"/>
            <a:r>
              <a:rPr lang="en-US" dirty="0" smtClean="0"/>
              <a:t>Monitors task phases of MapReduce job execution</a:t>
            </a:r>
          </a:p>
          <a:p>
            <a:pPr lvl="1"/>
            <a:r>
              <a:rPr lang="en-US" dirty="0" smtClean="0"/>
              <a:t>Event-condition-action rules are specified, leading to run-time instrumentation of </a:t>
            </a:r>
            <a:r>
              <a:rPr lang="en-US" dirty="0" err="1" smtClean="0"/>
              <a:t>Hadoop</a:t>
            </a:r>
            <a:r>
              <a:rPr lang="en-US" dirty="0" smtClean="0"/>
              <a:t> internals</a:t>
            </a:r>
          </a:p>
          <a:p>
            <a:pPr lvl="1"/>
            <a:r>
              <a:rPr lang="en-US" dirty="0" smtClean="0"/>
              <a:t>We currently use </a:t>
            </a:r>
            <a:r>
              <a:rPr lang="en-US" dirty="0" err="1" smtClean="0"/>
              <a:t>BTrace</a:t>
            </a:r>
            <a:r>
              <a:rPr lang="en-US" dirty="0" smtClean="0"/>
              <a:t> (</a:t>
            </a:r>
            <a:r>
              <a:rPr lang="en-US" dirty="0" err="1" smtClean="0"/>
              <a:t>Hadoop</a:t>
            </a:r>
            <a:r>
              <a:rPr lang="en-US" dirty="0" smtClean="0"/>
              <a:t> internals are in Java)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8/31/2011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smtClean="0"/>
              <a:t>Duke University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F3E96-0050-4C97-BA44-D83B830232C9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200" dirty="0" smtClean="0"/>
              <a:t>Generating Profiles by Measurement</a:t>
            </a:r>
            <a:endParaRPr lang="en-US" sz="42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8/31/2011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smtClean="0"/>
              <a:t>Duke University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F3E96-0050-4C97-BA44-D83B830232C9}" type="slidenum">
              <a:rPr lang="en-US" smtClean="0"/>
              <a:pPr/>
              <a:t>12</a:t>
            </a:fld>
            <a:endParaRPr lang="en-US" dirty="0"/>
          </a:p>
        </p:txBody>
      </p:sp>
      <p:grpSp>
        <p:nvGrpSpPr>
          <p:cNvPr id="7" name="Group 82"/>
          <p:cNvGrpSpPr/>
          <p:nvPr/>
        </p:nvGrpSpPr>
        <p:grpSpPr>
          <a:xfrm>
            <a:off x="381000" y="1524000"/>
            <a:ext cx="2528509" cy="817756"/>
            <a:chOff x="142430" y="1897566"/>
            <a:chExt cx="2634953" cy="817756"/>
          </a:xfrm>
        </p:grpSpPr>
        <p:sp>
          <p:nvSpPr>
            <p:cNvPr id="77" name="Rounded Rectangle 76"/>
            <p:cNvSpPr/>
            <p:nvPr/>
          </p:nvSpPr>
          <p:spPr>
            <a:xfrm>
              <a:off x="142430" y="1897566"/>
              <a:ext cx="2634953" cy="817756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 w="19050">
              <a:prstDash val="dash"/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0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8" name="TextBox 2"/>
            <p:cNvSpPr txBox="1"/>
            <p:nvPr/>
          </p:nvSpPr>
          <p:spPr>
            <a:xfrm>
              <a:off x="198689" y="2120590"/>
              <a:ext cx="822960" cy="400110"/>
            </a:xfrm>
            <a:prstGeom prst="rect">
              <a:avLst/>
            </a:prstGeom>
            <a:ln w="19050">
              <a:prstDash val="sysDot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square" lIns="0" rIns="0" rtlCol="0">
              <a:spAutoFit/>
            </a:bodyPr>
            <a:lstStyle/>
            <a:p>
              <a:pPr algn="ctr"/>
              <a:r>
                <a:rPr lang="en-US" sz="2000" b="1" dirty="0" smtClean="0">
                  <a:latin typeface="Times New Roman" pitchFamily="18" charset="0"/>
                  <a:cs typeface="Times New Roman" pitchFamily="18" charset="0"/>
                </a:rPr>
                <a:t>split 0</a:t>
              </a:r>
              <a:endParaRPr lang="en-US" sz="20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9" name="Rounded Rectangle 4"/>
            <p:cNvSpPr/>
            <p:nvPr/>
          </p:nvSpPr>
          <p:spPr>
            <a:xfrm>
              <a:off x="1353084" y="2031380"/>
              <a:ext cx="769121" cy="535259"/>
            </a:xfrm>
            <a:prstGeom prst="roundRect">
              <a:avLst/>
            </a:prstGeom>
            <a:ln w="28575"/>
            <a:effectLst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latin typeface="Times New Roman" pitchFamily="18" charset="0"/>
                  <a:cs typeface="Times New Roman" pitchFamily="18" charset="0"/>
                </a:rPr>
                <a:t>map</a:t>
              </a:r>
              <a:endParaRPr lang="en-US" sz="20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80" name="Group 13"/>
            <p:cNvGrpSpPr/>
            <p:nvPr/>
          </p:nvGrpSpPr>
          <p:grpSpPr>
            <a:xfrm>
              <a:off x="2449794" y="2120594"/>
              <a:ext cx="256374" cy="356840"/>
              <a:chOff x="3505200" y="1676400"/>
              <a:chExt cx="304800" cy="457200"/>
            </a:xfrm>
            <a:effectLst/>
          </p:grpSpPr>
          <p:sp>
            <p:nvSpPr>
              <p:cNvPr id="83" name="Rectangle 6"/>
              <p:cNvSpPr/>
              <p:nvPr/>
            </p:nvSpPr>
            <p:spPr>
              <a:xfrm>
                <a:off x="3505200" y="1676400"/>
                <a:ext cx="304800" cy="228600"/>
              </a:xfrm>
              <a:prstGeom prst="rect">
                <a:avLst/>
              </a:prstGeom>
              <a:ln>
                <a:solidFill>
                  <a:schemeClr val="tx2">
                    <a:lumMod val="75000"/>
                  </a:schemeClr>
                </a:solidFill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20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4" name="Rectangle 7"/>
              <p:cNvSpPr/>
              <p:nvPr/>
            </p:nvSpPr>
            <p:spPr>
              <a:xfrm>
                <a:off x="3505200" y="1905000"/>
                <a:ext cx="304800" cy="228600"/>
              </a:xfrm>
              <a:prstGeom prst="rect">
                <a:avLst/>
              </a:prstGeom>
              <a:ln>
                <a:solidFill>
                  <a:schemeClr val="tx2">
                    <a:lumMod val="75000"/>
                  </a:schemeClr>
                </a:solidFill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20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81" name="Straight Arrow Connector 80"/>
            <p:cNvCxnSpPr/>
            <p:nvPr/>
          </p:nvCxnSpPr>
          <p:spPr>
            <a:xfrm flipV="1">
              <a:off x="1044337" y="2354766"/>
              <a:ext cx="331435" cy="0"/>
            </a:xfrm>
            <a:prstGeom prst="straightConnector1">
              <a:avLst/>
            </a:prstGeom>
            <a:ln w="28575">
              <a:solidFill>
                <a:schemeClr val="accent4">
                  <a:lumMod val="75000"/>
                </a:schemeClr>
              </a:solidFill>
              <a:prstDash val="sysDot"/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Arrow Connector 81"/>
            <p:cNvCxnSpPr/>
            <p:nvPr/>
          </p:nvCxnSpPr>
          <p:spPr>
            <a:xfrm>
              <a:off x="2122205" y="2299010"/>
              <a:ext cx="341832" cy="0"/>
            </a:xfrm>
            <a:prstGeom prst="straightConnector1">
              <a:avLst/>
            </a:prstGeom>
            <a:ln w="28575">
              <a:solidFill>
                <a:schemeClr val="tx2"/>
              </a:solidFill>
              <a:prstDash val="sysDot"/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118"/>
          <p:cNvGrpSpPr/>
          <p:nvPr/>
        </p:nvGrpSpPr>
        <p:grpSpPr>
          <a:xfrm>
            <a:off x="5638800" y="1524000"/>
            <a:ext cx="2456891" cy="817756"/>
            <a:chOff x="6480560" y="1897566"/>
            <a:chExt cx="2560320" cy="817756"/>
          </a:xfrm>
        </p:grpSpPr>
        <p:sp>
          <p:nvSpPr>
            <p:cNvPr id="67" name="Rounded Rectangle 66"/>
            <p:cNvSpPr/>
            <p:nvPr/>
          </p:nvSpPr>
          <p:spPr>
            <a:xfrm>
              <a:off x="6480560" y="1897566"/>
              <a:ext cx="2560320" cy="817756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  <a:alpha val="20000"/>
              </a:schemeClr>
            </a:solidFill>
            <a:ln w="19050">
              <a:solidFill>
                <a:schemeClr val="accent6">
                  <a:lumMod val="50000"/>
                </a:schemeClr>
              </a:solidFill>
              <a:prstDash val="dash"/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0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8" name="TextBox 49"/>
            <p:cNvSpPr txBox="1"/>
            <p:nvPr/>
          </p:nvSpPr>
          <p:spPr>
            <a:xfrm>
              <a:off x="8229600" y="2101946"/>
              <a:ext cx="731520" cy="400110"/>
            </a:xfrm>
            <a:prstGeom prst="rect">
              <a:avLst/>
            </a:prstGeom>
            <a:ln w="19050">
              <a:prstDash val="sysDot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square" lIns="0" rIns="0" rtlCol="0">
              <a:spAutoFit/>
            </a:bodyPr>
            <a:lstStyle/>
            <a:p>
              <a:pPr algn="ctr"/>
              <a:r>
                <a:rPr lang="en-US" sz="2000" b="1" dirty="0" smtClean="0">
                  <a:latin typeface="Times New Roman" pitchFamily="18" charset="0"/>
                  <a:cs typeface="Times New Roman" pitchFamily="18" charset="0"/>
                </a:rPr>
                <a:t>out 0</a:t>
              </a:r>
              <a:endParaRPr lang="en-US" sz="20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9" name="Rounded Rectangle 68"/>
            <p:cNvSpPr/>
            <p:nvPr/>
          </p:nvSpPr>
          <p:spPr>
            <a:xfrm>
              <a:off x="7086600" y="2031380"/>
              <a:ext cx="914400" cy="535259"/>
            </a:xfrm>
            <a:prstGeom prst="roundRect">
              <a:avLst/>
            </a:prstGeom>
            <a:ln w="28575"/>
            <a:effectLst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2000" b="1" dirty="0" smtClean="0">
                  <a:latin typeface="Times New Roman" pitchFamily="18" charset="0"/>
                  <a:cs typeface="Times New Roman" pitchFamily="18" charset="0"/>
                </a:rPr>
                <a:t>reduce</a:t>
              </a:r>
              <a:endParaRPr lang="en-US" sz="20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70" name="Straight Arrow Connector 69"/>
            <p:cNvCxnSpPr>
              <a:endCxn id="69" idx="1"/>
            </p:cNvCxnSpPr>
            <p:nvPr/>
          </p:nvCxnSpPr>
          <p:spPr>
            <a:xfrm>
              <a:off x="6793907" y="2269273"/>
              <a:ext cx="292693" cy="0"/>
            </a:xfrm>
            <a:prstGeom prst="straightConnector1">
              <a:avLst/>
            </a:prstGeom>
            <a:ln w="28575">
              <a:solidFill>
                <a:schemeClr val="tx2">
                  <a:lumMod val="75000"/>
                </a:schemeClr>
              </a:solidFill>
              <a:prstDash val="sysDot"/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Arrow Connector 70"/>
            <p:cNvCxnSpPr/>
            <p:nvPr/>
          </p:nvCxnSpPr>
          <p:spPr>
            <a:xfrm>
              <a:off x="8001000" y="2299010"/>
              <a:ext cx="228600" cy="1549"/>
            </a:xfrm>
            <a:prstGeom prst="straightConnector1">
              <a:avLst/>
            </a:prstGeom>
            <a:ln w="28575">
              <a:solidFill>
                <a:schemeClr val="accent5">
                  <a:lumMod val="75000"/>
                </a:schemeClr>
              </a:solidFill>
              <a:prstDash val="sysDot"/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2" name="Group 58"/>
            <p:cNvGrpSpPr/>
            <p:nvPr/>
          </p:nvGrpSpPr>
          <p:grpSpPr>
            <a:xfrm>
              <a:off x="6537533" y="2031383"/>
              <a:ext cx="256374" cy="535260"/>
              <a:chOff x="6400800" y="2514600"/>
              <a:chExt cx="274320" cy="746760"/>
            </a:xfrm>
            <a:effectLst/>
          </p:grpSpPr>
          <p:sp>
            <p:nvSpPr>
              <p:cNvPr id="73" name="Rectangle 72"/>
              <p:cNvSpPr/>
              <p:nvPr/>
            </p:nvSpPr>
            <p:spPr>
              <a:xfrm>
                <a:off x="6400800" y="2514600"/>
                <a:ext cx="274320" cy="182880"/>
              </a:xfrm>
              <a:prstGeom prst="rect">
                <a:avLst/>
              </a:prstGeom>
              <a:ln>
                <a:solidFill>
                  <a:schemeClr val="tx2">
                    <a:lumMod val="75000"/>
                  </a:schemeClr>
                </a:solidFill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20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74" name="Rectangle 73"/>
              <p:cNvSpPr/>
              <p:nvPr/>
            </p:nvSpPr>
            <p:spPr>
              <a:xfrm>
                <a:off x="6400800" y="2697480"/>
                <a:ext cx="274320" cy="182880"/>
              </a:xfrm>
              <a:prstGeom prst="rect">
                <a:avLst/>
              </a:prstGeom>
              <a:ln>
                <a:solidFill>
                  <a:schemeClr val="tx2">
                    <a:lumMod val="75000"/>
                  </a:schemeClr>
                </a:solidFill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20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6400800" y="2895600"/>
                <a:ext cx="274320" cy="182880"/>
              </a:xfrm>
              <a:prstGeom prst="rect">
                <a:avLst/>
              </a:prstGeom>
              <a:ln>
                <a:solidFill>
                  <a:schemeClr val="tx2">
                    <a:lumMod val="75000"/>
                  </a:schemeClr>
                </a:solidFill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20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76" name="Rectangle 57"/>
              <p:cNvSpPr/>
              <p:nvPr/>
            </p:nvSpPr>
            <p:spPr>
              <a:xfrm>
                <a:off x="6400800" y="3078480"/>
                <a:ext cx="274320" cy="182880"/>
              </a:xfrm>
              <a:prstGeom prst="rect">
                <a:avLst/>
              </a:prstGeom>
              <a:ln>
                <a:solidFill>
                  <a:schemeClr val="tx2">
                    <a:lumMod val="75000"/>
                  </a:schemeClr>
                </a:solidFill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20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grpSp>
        <p:nvGrpSpPr>
          <p:cNvPr id="30" name="Group 93"/>
          <p:cNvGrpSpPr/>
          <p:nvPr/>
        </p:nvGrpSpPr>
        <p:grpSpPr>
          <a:xfrm>
            <a:off x="381000" y="3581400"/>
            <a:ext cx="2528509" cy="817756"/>
            <a:chOff x="142430" y="1897566"/>
            <a:chExt cx="2634953" cy="817756"/>
          </a:xfrm>
        </p:grpSpPr>
        <p:sp>
          <p:nvSpPr>
            <p:cNvPr id="51" name="Rounded Rectangle 50"/>
            <p:cNvSpPr/>
            <p:nvPr/>
          </p:nvSpPr>
          <p:spPr>
            <a:xfrm>
              <a:off x="142430" y="1897566"/>
              <a:ext cx="2634953" cy="817756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  <a:alpha val="20000"/>
              </a:schemeClr>
            </a:solidFill>
            <a:ln w="19050">
              <a:prstDash val="dash"/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0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198689" y="2120590"/>
              <a:ext cx="822960" cy="400110"/>
            </a:xfrm>
            <a:prstGeom prst="rect">
              <a:avLst/>
            </a:prstGeom>
            <a:ln w="19050">
              <a:prstDash val="sysDot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square" lIns="0" rIns="0" rtlCol="0">
              <a:spAutoFit/>
            </a:bodyPr>
            <a:lstStyle/>
            <a:p>
              <a:pPr algn="ctr"/>
              <a:r>
                <a:rPr lang="en-US" sz="2000" b="1" dirty="0" smtClean="0">
                  <a:latin typeface="Times New Roman" pitchFamily="18" charset="0"/>
                  <a:cs typeface="Times New Roman" pitchFamily="18" charset="0"/>
                </a:rPr>
                <a:t>split 1</a:t>
              </a:r>
              <a:endParaRPr lang="en-US" sz="20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3" name="Rounded Rectangle 52"/>
            <p:cNvSpPr/>
            <p:nvPr/>
          </p:nvSpPr>
          <p:spPr>
            <a:xfrm>
              <a:off x="1353084" y="2031380"/>
              <a:ext cx="769121" cy="535259"/>
            </a:xfrm>
            <a:prstGeom prst="roundRect">
              <a:avLst/>
            </a:prstGeom>
            <a:ln w="28575"/>
            <a:effectLst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latin typeface="Times New Roman" pitchFamily="18" charset="0"/>
                  <a:cs typeface="Times New Roman" pitchFamily="18" charset="0"/>
                </a:rPr>
                <a:t>map</a:t>
              </a:r>
              <a:endParaRPr lang="en-US" sz="20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54" name="Group 13"/>
            <p:cNvGrpSpPr/>
            <p:nvPr/>
          </p:nvGrpSpPr>
          <p:grpSpPr>
            <a:xfrm>
              <a:off x="2449794" y="2120594"/>
              <a:ext cx="256374" cy="356840"/>
              <a:chOff x="3505200" y="1676400"/>
              <a:chExt cx="304800" cy="457200"/>
            </a:xfrm>
            <a:effectLst/>
          </p:grpSpPr>
          <p:sp>
            <p:nvSpPr>
              <p:cNvPr id="57" name="Rectangle 56"/>
              <p:cNvSpPr/>
              <p:nvPr/>
            </p:nvSpPr>
            <p:spPr>
              <a:xfrm>
                <a:off x="3505200" y="1676400"/>
                <a:ext cx="304800" cy="228600"/>
              </a:xfrm>
              <a:prstGeom prst="rect">
                <a:avLst/>
              </a:prstGeom>
              <a:ln>
                <a:solidFill>
                  <a:schemeClr val="tx2">
                    <a:lumMod val="75000"/>
                  </a:schemeClr>
                </a:solidFill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20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8" name="Rectangle 57"/>
              <p:cNvSpPr/>
              <p:nvPr/>
            </p:nvSpPr>
            <p:spPr>
              <a:xfrm>
                <a:off x="3505200" y="1905000"/>
                <a:ext cx="304800" cy="228600"/>
              </a:xfrm>
              <a:prstGeom prst="rect">
                <a:avLst/>
              </a:prstGeom>
              <a:ln>
                <a:solidFill>
                  <a:schemeClr val="tx2">
                    <a:lumMod val="75000"/>
                  </a:schemeClr>
                </a:solidFill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20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55" name="Straight Arrow Connector 54"/>
            <p:cNvCxnSpPr>
              <a:stCxn id="52" idx="3"/>
              <a:endCxn id="53" idx="1"/>
            </p:cNvCxnSpPr>
            <p:nvPr/>
          </p:nvCxnSpPr>
          <p:spPr>
            <a:xfrm flipV="1">
              <a:off x="1021649" y="2299010"/>
              <a:ext cx="331435" cy="0"/>
            </a:xfrm>
            <a:prstGeom prst="straightConnector1">
              <a:avLst/>
            </a:prstGeom>
            <a:ln w="28575">
              <a:solidFill>
                <a:schemeClr val="accent4">
                  <a:lumMod val="75000"/>
                </a:schemeClr>
              </a:solidFill>
              <a:prstDash val="sysDot"/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Arrow Connector 55"/>
            <p:cNvCxnSpPr/>
            <p:nvPr/>
          </p:nvCxnSpPr>
          <p:spPr>
            <a:xfrm>
              <a:off x="2122205" y="2299010"/>
              <a:ext cx="341832" cy="0"/>
            </a:xfrm>
            <a:prstGeom prst="straightConnector1">
              <a:avLst/>
            </a:prstGeom>
            <a:ln w="28575">
              <a:solidFill>
                <a:schemeClr val="tx2"/>
              </a:solidFill>
              <a:prstDash val="sysDot"/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5" name="Group 104"/>
          <p:cNvGrpSpPr/>
          <p:nvPr/>
        </p:nvGrpSpPr>
        <p:grpSpPr>
          <a:xfrm>
            <a:off x="381000" y="2474963"/>
            <a:ext cx="2590800" cy="725437"/>
            <a:chOff x="381000" y="2474963"/>
            <a:chExt cx="2590800" cy="725437"/>
          </a:xfrm>
        </p:grpSpPr>
        <p:sp>
          <p:nvSpPr>
            <p:cNvPr id="85" name="TextBox 84"/>
            <p:cNvSpPr txBox="1"/>
            <p:nvPr/>
          </p:nvSpPr>
          <p:spPr>
            <a:xfrm>
              <a:off x="381000" y="2492514"/>
              <a:ext cx="11430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latin typeface="Times New Roman" pitchFamily="18" charset="0"/>
                  <a:cs typeface="Times New Roman" pitchFamily="18" charset="0"/>
                </a:rPr>
                <a:t>enable</a:t>
              </a:r>
            </a:p>
            <a:p>
              <a:r>
                <a:rPr lang="en-US" sz="2000" dirty="0" smtClean="0">
                  <a:latin typeface="Times New Roman" pitchFamily="18" charset="0"/>
                  <a:cs typeface="Times New Roman" pitchFamily="18" charset="0"/>
                </a:rPr>
                <a:t>profiling</a:t>
              </a:r>
              <a:endParaRPr lang="en-US" sz="2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6" name="Flowchart: Magnetic Disk 85"/>
            <p:cNvSpPr/>
            <p:nvPr/>
          </p:nvSpPr>
          <p:spPr>
            <a:xfrm>
              <a:off x="1905000" y="2644914"/>
              <a:ext cx="1066800" cy="457200"/>
            </a:xfrm>
            <a:prstGeom prst="flowChartMagneticDisk">
              <a:avLst/>
            </a:prstGeom>
            <a:ln w="12700"/>
            <a:effectLst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>
                  <a:latin typeface="Times New Roman" pitchFamily="18" charset="0"/>
                  <a:cs typeface="Times New Roman" pitchFamily="18" charset="0"/>
                </a:rPr>
                <a:t>raw data</a:t>
              </a:r>
              <a:endParaRPr lang="en-US" sz="2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7" name="Right Arrow 86"/>
            <p:cNvSpPr/>
            <p:nvPr/>
          </p:nvSpPr>
          <p:spPr>
            <a:xfrm rot="19073197">
              <a:off x="1199609" y="2485213"/>
              <a:ext cx="481639" cy="127001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8" name="Right Arrow 87"/>
            <p:cNvSpPr/>
            <p:nvPr/>
          </p:nvSpPr>
          <p:spPr>
            <a:xfrm rot="2281072">
              <a:off x="1969213" y="2474963"/>
              <a:ext cx="481639" cy="127001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06" name="Group 105"/>
          <p:cNvGrpSpPr/>
          <p:nvPr/>
        </p:nvGrpSpPr>
        <p:grpSpPr>
          <a:xfrm>
            <a:off x="381000" y="4532363"/>
            <a:ext cx="2590800" cy="725437"/>
            <a:chOff x="381000" y="4532363"/>
            <a:chExt cx="2590800" cy="725437"/>
          </a:xfrm>
        </p:grpSpPr>
        <p:sp>
          <p:nvSpPr>
            <p:cNvPr id="89" name="TextBox 88"/>
            <p:cNvSpPr txBox="1"/>
            <p:nvPr/>
          </p:nvSpPr>
          <p:spPr>
            <a:xfrm>
              <a:off x="381000" y="4549914"/>
              <a:ext cx="11430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latin typeface="Times New Roman" pitchFamily="18" charset="0"/>
                  <a:cs typeface="Times New Roman" pitchFamily="18" charset="0"/>
                </a:rPr>
                <a:t>enable</a:t>
              </a:r>
            </a:p>
            <a:p>
              <a:r>
                <a:rPr lang="en-US" sz="2000" dirty="0" smtClean="0">
                  <a:latin typeface="Times New Roman" pitchFamily="18" charset="0"/>
                  <a:cs typeface="Times New Roman" pitchFamily="18" charset="0"/>
                </a:rPr>
                <a:t>profiling</a:t>
              </a:r>
              <a:endParaRPr lang="en-US" sz="2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0" name="Flowchart: Magnetic Disk 89"/>
            <p:cNvSpPr/>
            <p:nvPr/>
          </p:nvSpPr>
          <p:spPr>
            <a:xfrm>
              <a:off x="1905000" y="4702314"/>
              <a:ext cx="1066800" cy="457200"/>
            </a:xfrm>
            <a:prstGeom prst="flowChartMagneticDisk">
              <a:avLst/>
            </a:prstGeom>
            <a:ln w="12700"/>
            <a:effectLst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>
                  <a:latin typeface="Times New Roman" pitchFamily="18" charset="0"/>
                  <a:cs typeface="Times New Roman" pitchFamily="18" charset="0"/>
                </a:rPr>
                <a:t>raw data</a:t>
              </a:r>
              <a:endParaRPr lang="en-US" sz="2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1" name="Right Arrow 90"/>
            <p:cNvSpPr/>
            <p:nvPr/>
          </p:nvSpPr>
          <p:spPr>
            <a:xfrm rot="19073197">
              <a:off x="1199609" y="4542613"/>
              <a:ext cx="481639" cy="127001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2" name="Right Arrow 91"/>
            <p:cNvSpPr/>
            <p:nvPr/>
          </p:nvSpPr>
          <p:spPr>
            <a:xfrm rot="2281072">
              <a:off x="1969213" y="4532363"/>
              <a:ext cx="481639" cy="127001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07" name="Group 106"/>
          <p:cNvGrpSpPr/>
          <p:nvPr/>
        </p:nvGrpSpPr>
        <p:grpSpPr>
          <a:xfrm>
            <a:off x="5562600" y="2474963"/>
            <a:ext cx="2590800" cy="725437"/>
            <a:chOff x="5562600" y="2474963"/>
            <a:chExt cx="2590800" cy="725437"/>
          </a:xfrm>
        </p:grpSpPr>
        <p:sp>
          <p:nvSpPr>
            <p:cNvPr id="96" name="TextBox 95"/>
            <p:cNvSpPr txBox="1"/>
            <p:nvPr/>
          </p:nvSpPr>
          <p:spPr>
            <a:xfrm>
              <a:off x="5562600" y="2492514"/>
              <a:ext cx="11430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latin typeface="Times New Roman" pitchFamily="18" charset="0"/>
                  <a:cs typeface="Times New Roman" pitchFamily="18" charset="0"/>
                </a:rPr>
                <a:t>enable</a:t>
              </a:r>
            </a:p>
            <a:p>
              <a:r>
                <a:rPr lang="en-US" sz="2000" dirty="0" smtClean="0">
                  <a:latin typeface="Times New Roman" pitchFamily="18" charset="0"/>
                  <a:cs typeface="Times New Roman" pitchFamily="18" charset="0"/>
                </a:rPr>
                <a:t>profiling</a:t>
              </a:r>
              <a:endParaRPr lang="en-US" sz="2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7" name="Flowchart: Magnetic Disk 96"/>
            <p:cNvSpPr/>
            <p:nvPr/>
          </p:nvSpPr>
          <p:spPr>
            <a:xfrm>
              <a:off x="7086600" y="2644914"/>
              <a:ext cx="1066800" cy="457200"/>
            </a:xfrm>
            <a:prstGeom prst="flowChartMagneticDisk">
              <a:avLst/>
            </a:prstGeom>
            <a:ln w="12700"/>
            <a:effectLst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>
                  <a:latin typeface="Times New Roman" pitchFamily="18" charset="0"/>
                  <a:cs typeface="Times New Roman" pitchFamily="18" charset="0"/>
                </a:rPr>
                <a:t>raw data</a:t>
              </a:r>
              <a:endParaRPr lang="en-US" sz="2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8" name="Right Arrow 97"/>
            <p:cNvSpPr/>
            <p:nvPr/>
          </p:nvSpPr>
          <p:spPr>
            <a:xfrm rot="19073197">
              <a:off x="6381209" y="2485213"/>
              <a:ext cx="481639" cy="127001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Right Arrow 98"/>
            <p:cNvSpPr/>
            <p:nvPr/>
          </p:nvSpPr>
          <p:spPr>
            <a:xfrm rot="2281072">
              <a:off x="7150813" y="2474963"/>
              <a:ext cx="481639" cy="127001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5" name="Right Arrow 94"/>
          <p:cNvSpPr/>
          <p:nvPr/>
        </p:nvSpPr>
        <p:spPr>
          <a:xfrm rot="18840754" flipV="1">
            <a:off x="2879626" y="4485867"/>
            <a:ext cx="890867" cy="158835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12" name="Group 111"/>
          <p:cNvGrpSpPr/>
          <p:nvPr/>
        </p:nvGrpSpPr>
        <p:grpSpPr>
          <a:xfrm>
            <a:off x="2925453" y="3176883"/>
            <a:ext cx="4267297" cy="1090317"/>
            <a:chOff x="2925453" y="3176883"/>
            <a:chExt cx="4267297" cy="1090317"/>
          </a:xfrm>
        </p:grpSpPr>
        <p:sp>
          <p:nvSpPr>
            <p:cNvPr id="93" name="Flowchart: Magnetic Disk 92"/>
            <p:cNvSpPr/>
            <p:nvPr/>
          </p:nvSpPr>
          <p:spPr>
            <a:xfrm>
              <a:off x="3581400" y="3352800"/>
              <a:ext cx="1143000" cy="914400"/>
            </a:xfrm>
            <a:prstGeom prst="flowChartMagneticDisk">
              <a:avLst/>
            </a:prstGeom>
            <a:ln w="12700"/>
            <a:effectLst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>
                  <a:latin typeface="Times New Roman" pitchFamily="18" charset="0"/>
                  <a:cs typeface="Times New Roman" pitchFamily="18" charset="0"/>
                </a:rPr>
                <a:t>map profile</a:t>
              </a:r>
              <a:endParaRPr lang="en-US" sz="2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4" name="Right Arrow 93"/>
            <p:cNvSpPr/>
            <p:nvPr/>
          </p:nvSpPr>
          <p:spPr>
            <a:xfrm rot="2134450">
              <a:off x="2925453" y="3176883"/>
              <a:ext cx="761806" cy="176903"/>
            </a:xfrm>
            <a:prstGeom prst="rightArrow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lowchart: Magnetic Disk 99"/>
            <p:cNvSpPr/>
            <p:nvPr/>
          </p:nvSpPr>
          <p:spPr>
            <a:xfrm>
              <a:off x="5105400" y="3352800"/>
              <a:ext cx="1143000" cy="914400"/>
            </a:xfrm>
            <a:prstGeom prst="flowChartMagneticDisk">
              <a:avLst/>
            </a:prstGeom>
            <a:ln w="12700"/>
            <a:effectLst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>
                  <a:latin typeface="Times New Roman" pitchFamily="18" charset="0"/>
                  <a:cs typeface="Times New Roman" pitchFamily="18" charset="0"/>
                </a:rPr>
                <a:t>reduce profile</a:t>
              </a:r>
              <a:endParaRPr lang="en-US" sz="2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1" name="Right Arrow 100"/>
            <p:cNvSpPr/>
            <p:nvPr/>
          </p:nvSpPr>
          <p:spPr>
            <a:xfrm rot="8620097" flipV="1">
              <a:off x="6192035" y="3347737"/>
              <a:ext cx="1000715" cy="138084"/>
            </a:xfrm>
            <a:prstGeom prst="rightArrow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10" name="Group 109"/>
          <p:cNvGrpSpPr/>
          <p:nvPr/>
        </p:nvGrpSpPr>
        <p:grpSpPr>
          <a:xfrm>
            <a:off x="4343400" y="4251997"/>
            <a:ext cx="1143000" cy="1539203"/>
            <a:chOff x="4343400" y="4251997"/>
            <a:chExt cx="1143000" cy="1539203"/>
          </a:xfrm>
        </p:grpSpPr>
        <p:sp>
          <p:nvSpPr>
            <p:cNvPr id="102" name="Flowchart: Magnetic Disk 101"/>
            <p:cNvSpPr/>
            <p:nvPr/>
          </p:nvSpPr>
          <p:spPr>
            <a:xfrm>
              <a:off x="4343400" y="4724400"/>
              <a:ext cx="1143000" cy="1066800"/>
            </a:xfrm>
            <a:prstGeom prst="flowChartMagneticDisk">
              <a:avLst/>
            </a:prstGeom>
            <a:ln w="12700"/>
            <a:effectLst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>
                  <a:latin typeface="Times New Roman" pitchFamily="18" charset="0"/>
                  <a:cs typeface="Times New Roman" pitchFamily="18" charset="0"/>
                </a:rPr>
                <a:t>job profile</a:t>
              </a:r>
              <a:endParaRPr lang="en-US" sz="2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" name="Right Arrow 102"/>
            <p:cNvSpPr/>
            <p:nvPr/>
          </p:nvSpPr>
          <p:spPr>
            <a:xfrm rot="3410341">
              <a:off x="4271140" y="4497500"/>
              <a:ext cx="657290" cy="183045"/>
            </a:xfrm>
            <a:prstGeom prst="rightArrow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4" name="Right Arrow 103"/>
            <p:cNvSpPr/>
            <p:nvPr/>
          </p:nvSpPr>
          <p:spPr>
            <a:xfrm rot="7728845">
              <a:off x="4928176" y="4489119"/>
              <a:ext cx="657290" cy="183045"/>
            </a:xfrm>
            <a:prstGeom prst="rightArrow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1" name="TextBox 110"/>
          <p:cNvSpPr txBox="1"/>
          <p:nvPr/>
        </p:nvSpPr>
        <p:spPr>
          <a:xfrm>
            <a:off x="6324600" y="4724400"/>
            <a:ext cx="2438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Use of Sampling</a:t>
            </a:r>
          </a:p>
          <a:p>
            <a:pPr marL="228600" indent="-228600">
              <a:buClr>
                <a:schemeClr val="accent1">
                  <a:lumMod val="75000"/>
                </a:schemeClr>
              </a:buClr>
              <a:buSzPct val="120000"/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Profiling</a:t>
            </a:r>
          </a:p>
          <a:p>
            <a:pPr marL="228600" indent="-228600">
              <a:buClr>
                <a:schemeClr val="accent1">
                  <a:lumMod val="75000"/>
                </a:schemeClr>
              </a:buClr>
              <a:buSzPct val="120000"/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Task execution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" grpId="0" animBg="1"/>
      <p:bldP spid="95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What-if Engine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8/31/2011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smtClean="0"/>
              <a:t>Duke University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F3E96-0050-4C97-BA44-D83B830232C9}" type="slidenum">
              <a:rPr lang="en-US" smtClean="0"/>
              <a:pPr/>
              <a:t>13</a:t>
            </a:fld>
            <a:endParaRPr lang="en-US" dirty="0"/>
          </a:p>
        </p:txBody>
      </p:sp>
      <p:grpSp>
        <p:nvGrpSpPr>
          <p:cNvPr id="8" name="Group 27"/>
          <p:cNvGrpSpPr/>
          <p:nvPr/>
        </p:nvGrpSpPr>
        <p:grpSpPr>
          <a:xfrm>
            <a:off x="1828800" y="2967335"/>
            <a:ext cx="5486400" cy="2366665"/>
            <a:chOff x="1828800" y="2581870"/>
            <a:chExt cx="5486400" cy="2366665"/>
          </a:xfrm>
          <a:effectLst/>
        </p:grpSpPr>
        <p:sp>
          <p:nvSpPr>
            <p:cNvPr id="9" name="Rounded Rectangle 8"/>
            <p:cNvSpPr/>
            <p:nvPr/>
          </p:nvSpPr>
          <p:spPr>
            <a:xfrm>
              <a:off x="1828800" y="2586335"/>
              <a:ext cx="5486400" cy="2362200"/>
            </a:xfrm>
            <a:prstGeom prst="roundRect">
              <a:avLst>
                <a:gd name="adj" fmla="val 7540"/>
              </a:avLst>
            </a:prstGeom>
            <a:solidFill>
              <a:schemeClr val="accent1">
                <a:lumMod val="20000"/>
                <a:lumOff val="80000"/>
                <a:alpha val="15000"/>
              </a:schemeClr>
            </a:solidFill>
            <a:ln w="28575">
              <a:prstDash val="dash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2590800" y="4262735"/>
              <a:ext cx="4023360" cy="537865"/>
            </a:xfrm>
            <a:prstGeom prst="roundRect">
              <a:avLst/>
            </a:prstGeom>
            <a:ln w="19050"/>
            <a:effectLst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Task Scheduler Simulator</a:t>
              </a:r>
              <a:endParaRPr lang="en-US" sz="2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981200" y="2581870"/>
              <a:ext cx="2819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solidFill>
                    <a:schemeClr val="accent1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What-if Engine</a:t>
              </a:r>
              <a:endParaRPr lang="en-US" sz="2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2590800" y="3043535"/>
              <a:ext cx="4023360" cy="533400"/>
            </a:xfrm>
            <a:prstGeom prst="roundRect">
              <a:avLst/>
            </a:prstGeom>
            <a:ln w="19050"/>
            <a:effectLst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Job Oracle</a:t>
              </a:r>
              <a:endParaRPr lang="en-US" sz="24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67" name="Group 66"/>
          <p:cNvGrpSpPr/>
          <p:nvPr/>
        </p:nvGrpSpPr>
        <p:grpSpPr>
          <a:xfrm>
            <a:off x="1234440" y="2514600"/>
            <a:ext cx="6614160" cy="457200"/>
            <a:chOff x="1234440" y="2514600"/>
            <a:chExt cx="6614160" cy="457200"/>
          </a:xfrm>
        </p:grpSpPr>
        <p:cxnSp>
          <p:nvCxnSpPr>
            <p:cNvPr id="14" name="Straight Arrow Connector 13"/>
            <p:cNvCxnSpPr>
              <a:stCxn id="19" idx="2"/>
            </p:cNvCxnSpPr>
            <p:nvPr/>
          </p:nvCxnSpPr>
          <p:spPr>
            <a:xfrm rot="16200000" flipH="1">
              <a:off x="1645920" y="2103120"/>
              <a:ext cx="457200" cy="1280160"/>
            </a:xfrm>
            <a:prstGeom prst="straightConnector1">
              <a:avLst/>
            </a:prstGeom>
            <a:ln w="28575">
              <a:solidFill>
                <a:schemeClr val="accent6">
                  <a:lumMod val="75000"/>
                </a:schemeClr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>
              <a:stCxn id="20" idx="2"/>
            </p:cNvCxnSpPr>
            <p:nvPr/>
          </p:nvCxnSpPr>
          <p:spPr>
            <a:xfrm rot="16200000" flipH="1">
              <a:off x="3486150" y="2495550"/>
              <a:ext cx="457200" cy="495300"/>
            </a:xfrm>
            <a:prstGeom prst="straightConnector1">
              <a:avLst/>
            </a:prstGeom>
            <a:ln w="28575">
              <a:solidFill>
                <a:schemeClr val="accent6">
                  <a:lumMod val="75000"/>
                </a:schemeClr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>
              <a:stCxn id="21" idx="2"/>
            </p:cNvCxnSpPr>
            <p:nvPr/>
          </p:nvCxnSpPr>
          <p:spPr>
            <a:xfrm rot="5400000">
              <a:off x="5124450" y="2495550"/>
              <a:ext cx="457200" cy="495300"/>
            </a:xfrm>
            <a:prstGeom prst="straightConnector1">
              <a:avLst/>
            </a:prstGeom>
            <a:ln w="28575">
              <a:solidFill>
                <a:schemeClr val="accent6">
                  <a:lumMod val="75000"/>
                </a:schemeClr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>
              <a:stCxn id="22" idx="2"/>
            </p:cNvCxnSpPr>
            <p:nvPr/>
          </p:nvCxnSpPr>
          <p:spPr>
            <a:xfrm rot="5400000">
              <a:off x="7086600" y="2209800"/>
              <a:ext cx="457200" cy="1066800"/>
            </a:xfrm>
            <a:prstGeom prst="straightConnector1">
              <a:avLst/>
            </a:prstGeom>
            <a:ln w="28575">
              <a:solidFill>
                <a:schemeClr val="accent6">
                  <a:lumMod val="75000"/>
                </a:schemeClr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6" name="Group 65"/>
          <p:cNvGrpSpPr/>
          <p:nvPr/>
        </p:nvGrpSpPr>
        <p:grpSpPr>
          <a:xfrm>
            <a:off x="228600" y="1371600"/>
            <a:ext cx="8686800" cy="1143000"/>
            <a:chOff x="228600" y="1371600"/>
            <a:chExt cx="8686800" cy="1143000"/>
          </a:xfrm>
        </p:grpSpPr>
        <p:sp>
          <p:nvSpPr>
            <p:cNvPr id="19" name="Rounded Rectangle 18"/>
            <p:cNvSpPr/>
            <p:nvPr/>
          </p:nvSpPr>
          <p:spPr>
            <a:xfrm>
              <a:off x="228600" y="1371600"/>
              <a:ext cx="2011680" cy="1143000"/>
            </a:xfrm>
            <a:prstGeom prst="roundRect">
              <a:avLst>
                <a:gd name="adj" fmla="val 15710"/>
              </a:avLst>
            </a:prstGeom>
            <a:ln w="19050"/>
            <a:effectLst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tIns="0" rtlCol="0" anchor="ctr"/>
            <a:lstStyle/>
            <a:p>
              <a:pPr algn="ctr"/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Job</a:t>
              </a:r>
            </a:p>
            <a:p>
              <a:pPr algn="ctr"/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Profile</a:t>
              </a:r>
            </a:p>
            <a:p>
              <a:pPr algn="ctr"/>
              <a:r>
                <a:rPr lang="en-US" sz="2400" b="1" i="1" dirty="0" smtClean="0">
                  <a:latin typeface="Times New Roman" pitchFamily="18" charset="0"/>
                  <a:cs typeface="Times New Roman" pitchFamily="18" charset="0"/>
                </a:rPr>
                <a:t>&lt;p, d</a:t>
              </a:r>
              <a:r>
                <a:rPr lang="en-US" sz="2400" b="1" i="1" baseline="-25000" dirty="0" smtClean="0">
                  <a:latin typeface="Times New Roman" pitchFamily="18" charset="0"/>
                  <a:cs typeface="Times New Roman" pitchFamily="18" charset="0"/>
                </a:rPr>
                <a:t>1</a:t>
              </a:r>
              <a:r>
                <a:rPr lang="en-US" sz="2400" b="1" i="1" dirty="0" smtClean="0">
                  <a:latin typeface="Times New Roman" pitchFamily="18" charset="0"/>
                  <a:cs typeface="Times New Roman" pitchFamily="18" charset="0"/>
                </a:rPr>
                <a:t>, r</a:t>
              </a:r>
              <a:r>
                <a:rPr lang="en-US" sz="2400" b="1" i="1" baseline="-25000" dirty="0" smtClean="0">
                  <a:latin typeface="Times New Roman" pitchFamily="18" charset="0"/>
                  <a:cs typeface="Times New Roman" pitchFamily="18" charset="0"/>
                </a:rPr>
                <a:t>1</a:t>
              </a:r>
              <a:r>
                <a:rPr lang="en-US" sz="2400" b="1" i="1" dirty="0" smtClean="0">
                  <a:latin typeface="Times New Roman" pitchFamily="18" charset="0"/>
                  <a:cs typeface="Times New Roman" pitchFamily="18" charset="0"/>
                </a:rPr>
                <a:t>, c</a:t>
              </a:r>
              <a:r>
                <a:rPr lang="en-US" sz="2400" b="1" i="1" baseline="-25000" dirty="0" smtClean="0">
                  <a:latin typeface="Times New Roman" pitchFamily="18" charset="0"/>
                  <a:cs typeface="Times New Roman" pitchFamily="18" charset="0"/>
                </a:rPr>
                <a:t>1</a:t>
              </a:r>
              <a:r>
                <a:rPr lang="en-US" sz="2400" b="1" i="1" dirty="0" smtClean="0">
                  <a:latin typeface="Times New Roman" pitchFamily="18" charset="0"/>
                  <a:cs typeface="Times New Roman" pitchFamily="18" charset="0"/>
                </a:rPr>
                <a:t>&gt;</a:t>
              </a:r>
              <a:endParaRPr lang="en-US" sz="24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" name="Rounded Rectangle 19"/>
            <p:cNvSpPr/>
            <p:nvPr/>
          </p:nvSpPr>
          <p:spPr>
            <a:xfrm>
              <a:off x="2514600" y="1371600"/>
              <a:ext cx="1905000" cy="1143000"/>
            </a:xfrm>
            <a:prstGeom prst="roundRect">
              <a:avLst/>
            </a:prstGeom>
            <a:ln w="19050"/>
            <a:effectLst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lIns="0" tIns="0" rIns="0" rtlCol="0" anchor="ctr"/>
            <a:lstStyle/>
            <a:p>
              <a:pPr algn="ctr"/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Input Data</a:t>
              </a:r>
            </a:p>
            <a:p>
              <a:pPr algn="ctr"/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Properties </a:t>
              </a:r>
            </a:p>
            <a:p>
              <a:pPr algn="ctr"/>
              <a:r>
                <a:rPr lang="en-US" sz="2400" b="1" i="1" dirty="0" smtClean="0">
                  <a:latin typeface="Times New Roman" pitchFamily="18" charset="0"/>
                  <a:cs typeface="Times New Roman" pitchFamily="18" charset="0"/>
                </a:rPr>
                <a:t>&lt;d</a:t>
              </a:r>
              <a:r>
                <a:rPr lang="en-US" sz="2400" b="1" i="1" baseline="-25000" dirty="0" smtClean="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400" b="1" i="1" dirty="0" smtClean="0">
                  <a:latin typeface="Times New Roman" pitchFamily="18" charset="0"/>
                  <a:cs typeface="Times New Roman" pitchFamily="18" charset="0"/>
                </a:rPr>
                <a:t>&gt;</a:t>
              </a:r>
              <a:endParaRPr lang="en-US" sz="2400" b="1" i="1" baseline="-25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1" name="Rounded Rectangle 20"/>
            <p:cNvSpPr/>
            <p:nvPr/>
          </p:nvSpPr>
          <p:spPr>
            <a:xfrm>
              <a:off x="4648200" y="1371600"/>
              <a:ext cx="1905000" cy="1143000"/>
            </a:xfrm>
            <a:prstGeom prst="roundRect">
              <a:avLst/>
            </a:prstGeom>
            <a:ln w="19050"/>
            <a:effectLst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tIns="0" rtlCol="0" anchor="ctr"/>
            <a:lstStyle/>
            <a:p>
              <a:pPr algn="ctr"/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Cluster</a:t>
              </a:r>
            </a:p>
            <a:p>
              <a:pPr algn="ctr"/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Resources</a:t>
              </a:r>
            </a:p>
            <a:p>
              <a:pPr algn="ctr"/>
              <a:r>
                <a:rPr lang="en-US" sz="2400" b="1" i="1" dirty="0" smtClean="0">
                  <a:latin typeface="Times New Roman" pitchFamily="18" charset="0"/>
                  <a:cs typeface="Times New Roman" pitchFamily="18" charset="0"/>
                </a:rPr>
                <a:t>&lt;r</a:t>
              </a:r>
              <a:r>
                <a:rPr lang="en-US" sz="2400" b="1" i="1" baseline="-25000" dirty="0" smtClean="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400" b="1" i="1" dirty="0" smtClean="0">
                  <a:latin typeface="Times New Roman" pitchFamily="18" charset="0"/>
                  <a:cs typeface="Times New Roman" pitchFamily="18" charset="0"/>
                </a:rPr>
                <a:t>&gt;</a:t>
              </a:r>
              <a:endParaRPr lang="en-US" sz="2400" b="1" i="1" baseline="-25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6781800" y="1371600"/>
              <a:ext cx="2133600" cy="1143000"/>
            </a:xfrm>
            <a:prstGeom prst="roundRect">
              <a:avLst>
                <a:gd name="adj" fmla="val 13299"/>
              </a:avLst>
            </a:prstGeom>
            <a:ln w="19050"/>
            <a:effectLst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tIns="0" rtlCol="0" anchor="ctr"/>
            <a:lstStyle/>
            <a:p>
              <a:pPr algn="ctr"/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Configuration</a:t>
              </a:r>
            </a:p>
            <a:p>
              <a:pPr algn="ctr"/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Settings</a:t>
              </a:r>
            </a:p>
            <a:p>
              <a:pPr algn="ctr"/>
              <a:r>
                <a:rPr lang="en-US" sz="2400" b="1" i="1" dirty="0" smtClean="0">
                  <a:latin typeface="Times New Roman" pitchFamily="18" charset="0"/>
                  <a:cs typeface="Times New Roman" pitchFamily="18" charset="0"/>
                </a:rPr>
                <a:t>&lt;c</a:t>
              </a:r>
              <a:r>
                <a:rPr lang="en-US" sz="2400" b="1" i="1" baseline="-25000" dirty="0" smtClean="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400" b="1" i="1" dirty="0" smtClean="0">
                  <a:latin typeface="Times New Roman" pitchFamily="18" charset="0"/>
                  <a:cs typeface="Times New Roman" pitchFamily="18" charset="0"/>
                </a:rPr>
                <a:t>&gt;</a:t>
              </a:r>
              <a:endParaRPr lang="en-US" sz="2400" b="1" i="1" baseline="-250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3" name="Group 33"/>
          <p:cNvGrpSpPr/>
          <p:nvPr/>
        </p:nvGrpSpPr>
        <p:grpSpPr>
          <a:xfrm>
            <a:off x="1981200" y="3963194"/>
            <a:ext cx="4953000" cy="685800"/>
            <a:chOff x="1981200" y="3536474"/>
            <a:chExt cx="4953000" cy="685800"/>
          </a:xfrm>
          <a:effectLst/>
        </p:grpSpPr>
        <p:cxnSp>
          <p:nvCxnSpPr>
            <p:cNvPr id="24" name="Straight Arrow Connector 23"/>
            <p:cNvCxnSpPr>
              <a:stCxn id="10" idx="2"/>
              <a:endCxn id="11" idx="0"/>
            </p:cNvCxnSpPr>
            <p:nvPr/>
          </p:nvCxnSpPr>
          <p:spPr>
            <a:xfrm rot="5400000">
              <a:off x="4259580" y="3878580"/>
              <a:ext cx="685800" cy="1588"/>
            </a:xfrm>
            <a:prstGeom prst="straightConnector1">
              <a:avLst/>
            </a:prstGeom>
            <a:ln w="28575">
              <a:solidFill>
                <a:schemeClr val="accent1">
                  <a:lumMod val="75000"/>
                </a:schemeClr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/>
            <p:cNvSpPr txBox="1"/>
            <p:nvPr/>
          </p:nvSpPr>
          <p:spPr>
            <a:xfrm>
              <a:off x="1981200" y="3611880"/>
              <a:ext cx="4953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Virtual Job Profile  for </a:t>
              </a:r>
              <a:r>
                <a:rPr lang="en-US" sz="2400" b="1" i="1" dirty="0" smtClean="0">
                  <a:latin typeface="Times New Roman" pitchFamily="18" charset="0"/>
                  <a:cs typeface="Times New Roman" pitchFamily="18" charset="0"/>
                </a:rPr>
                <a:t>&lt;p, d</a:t>
              </a:r>
              <a:r>
                <a:rPr lang="en-US" sz="2400" b="1" i="1" baseline="-25000" dirty="0" smtClean="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400" b="1" i="1" dirty="0" smtClean="0">
                  <a:latin typeface="Times New Roman" pitchFamily="18" charset="0"/>
                  <a:cs typeface="Times New Roman" pitchFamily="18" charset="0"/>
                </a:rPr>
                <a:t>, r</a:t>
              </a:r>
              <a:r>
                <a:rPr lang="en-US" sz="2400" b="1" i="1" baseline="-25000" dirty="0" smtClean="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400" b="1" i="1" dirty="0" smtClean="0">
                  <a:latin typeface="Times New Roman" pitchFamily="18" charset="0"/>
                  <a:cs typeface="Times New Roman" pitchFamily="18" charset="0"/>
                </a:rPr>
                <a:t>, c</a:t>
              </a:r>
              <a:r>
                <a:rPr lang="en-US" sz="2400" b="1" i="1" baseline="-25000" dirty="0" smtClean="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400" b="1" i="1" dirty="0" smtClean="0">
                  <a:latin typeface="Times New Roman" pitchFamily="18" charset="0"/>
                  <a:cs typeface="Times New Roman" pitchFamily="18" charset="0"/>
                </a:rPr>
                <a:t>&gt;</a:t>
              </a:r>
              <a:endParaRPr lang="en-US" sz="24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6" name="Group 35"/>
          <p:cNvGrpSpPr/>
          <p:nvPr/>
        </p:nvGrpSpPr>
        <p:grpSpPr>
          <a:xfrm>
            <a:off x="2286000" y="5334794"/>
            <a:ext cx="4572000" cy="883126"/>
            <a:chOff x="2286000" y="5136674"/>
            <a:chExt cx="4572000" cy="883126"/>
          </a:xfrm>
          <a:effectLst/>
        </p:grpSpPr>
        <p:sp>
          <p:nvSpPr>
            <p:cNvPr id="27" name="Rounded Rectangle 26"/>
            <p:cNvSpPr/>
            <p:nvPr/>
          </p:nvSpPr>
          <p:spPr>
            <a:xfrm>
              <a:off x="2286000" y="5516880"/>
              <a:ext cx="4572000" cy="502920"/>
            </a:xfrm>
            <a:prstGeom prst="roundRect">
              <a:avLst/>
            </a:prstGeom>
            <a:ln w="19050"/>
            <a:effectLst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Properties of Hypothetical job</a:t>
              </a:r>
              <a:endParaRPr lang="en-US" sz="2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8" name="Straight Arrow Connector 27"/>
            <p:cNvCxnSpPr>
              <a:stCxn id="9" idx="2"/>
              <a:endCxn id="27" idx="0"/>
            </p:cNvCxnSpPr>
            <p:nvPr/>
          </p:nvCxnSpPr>
          <p:spPr>
            <a:xfrm rot="5400000">
              <a:off x="4381500" y="5326380"/>
              <a:ext cx="381000" cy="1588"/>
            </a:xfrm>
            <a:prstGeom prst="straightConnector1">
              <a:avLst/>
            </a:prstGeom>
            <a:ln w="28575">
              <a:solidFill>
                <a:schemeClr val="accent1">
                  <a:lumMod val="75000"/>
                </a:schemeClr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 Profile Estimation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8/31/2011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smtClean="0"/>
              <a:t>Duke University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F3E96-0050-4C97-BA44-D83B830232C9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381000" y="1143000"/>
            <a:ext cx="8305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Given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profile for job  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j = &lt;p, d</a:t>
            </a:r>
            <a:r>
              <a:rPr lang="en-US" sz="2800" b="1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, r</a:t>
            </a:r>
            <a:r>
              <a:rPr lang="en-US" sz="2800" b="1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, c</a:t>
            </a:r>
            <a:r>
              <a:rPr lang="en-US" sz="2800" b="1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&gt; </a:t>
            </a:r>
          </a:p>
          <a:p>
            <a:r>
              <a:rPr lang="en-US" sz="2800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estimate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profile for job  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j' = &lt;p, d</a:t>
            </a:r>
            <a:r>
              <a:rPr lang="en-US" sz="2800" b="1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, r</a:t>
            </a:r>
            <a:r>
              <a:rPr lang="en-US" sz="2800" b="1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, c</a:t>
            </a:r>
            <a:r>
              <a:rPr lang="en-US" sz="2800" b="1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&gt;</a:t>
            </a:r>
            <a:endParaRPr lang="en-US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0" name="Group 48"/>
          <p:cNvGrpSpPr/>
          <p:nvPr/>
        </p:nvGrpSpPr>
        <p:grpSpPr>
          <a:xfrm>
            <a:off x="3733800" y="2286000"/>
            <a:ext cx="3886200" cy="3886200"/>
            <a:chOff x="3733800" y="2286000"/>
            <a:chExt cx="3886200" cy="3886200"/>
          </a:xfrm>
        </p:grpSpPr>
        <p:sp>
          <p:nvSpPr>
            <p:cNvPr id="12" name="Rectangle 11"/>
            <p:cNvSpPr/>
            <p:nvPr/>
          </p:nvSpPr>
          <p:spPr>
            <a:xfrm>
              <a:off x="3733800" y="2286000"/>
              <a:ext cx="3886200" cy="3886200"/>
            </a:xfrm>
            <a:prstGeom prst="rect">
              <a:avLst/>
            </a:prstGeom>
            <a:noFill/>
            <a:ln w="28575">
              <a:solidFill>
                <a:schemeClr val="accent2"/>
              </a:solidFill>
              <a:prstDash val="sysDash"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3733800" y="2286000"/>
              <a:ext cx="3886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latin typeface="Times New Roman" pitchFamily="18" charset="0"/>
                  <a:cs typeface="Times New Roman" pitchFamily="18" charset="0"/>
                </a:rPr>
                <a:t>(Virtual) Profile for </a:t>
              </a:r>
              <a:r>
                <a:rPr lang="en-US" sz="2000" b="1" i="1" dirty="0" smtClean="0">
                  <a:latin typeface="Times New Roman" pitchFamily="18" charset="0"/>
                  <a:cs typeface="Times New Roman" pitchFamily="18" charset="0"/>
                </a:rPr>
                <a:t>j'</a:t>
              </a:r>
              <a:endParaRPr lang="en-US" sz="2000" b="1" baseline="-250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4" name="Group 47"/>
          <p:cNvGrpSpPr/>
          <p:nvPr/>
        </p:nvGrpSpPr>
        <p:grpSpPr>
          <a:xfrm>
            <a:off x="381000" y="2286000"/>
            <a:ext cx="1676400" cy="3886200"/>
            <a:chOff x="381000" y="2286000"/>
            <a:chExt cx="1676400" cy="3886200"/>
          </a:xfrm>
        </p:grpSpPr>
        <p:sp>
          <p:nvSpPr>
            <p:cNvPr id="6" name="Rectangle 5"/>
            <p:cNvSpPr/>
            <p:nvPr/>
          </p:nvSpPr>
          <p:spPr>
            <a:xfrm>
              <a:off x="381000" y="2286000"/>
              <a:ext cx="1676400" cy="3886200"/>
            </a:xfrm>
            <a:prstGeom prst="rect">
              <a:avLst/>
            </a:prstGeom>
            <a:noFill/>
            <a:ln w="28575">
              <a:prstDash val="sysDash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533400" y="2743200"/>
              <a:ext cx="1371600" cy="609600"/>
            </a:xfrm>
            <a:prstGeom prst="roundRect">
              <a:avLst/>
            </a:prstGeom>
            <a:ln w="19050"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latin typeface="Times New Roman" pitchFamily="18" charset="0"/>
                  <a:cs typeface="Times New Roman" pitchFamily="18" charset="0"/>
                </a:rPr>
                <a:t>Dataflow</a:t>
              </a:r>
            </a:p>
            <a:p>
              <a:pPr algn="ctr"/>
              <a:r>
                <a:rPr lang="en-US" sz="2000" b="1" dirty="0" smtClean="0">
                  <a:latin typeface="Times New Roman" pitchFamily="18" charset="0"/>
                  <a:cs typeface="Times New Roman" pitchFamily="18" charset="0"/>
                </a:rPr>
                <a:t>Statistics</a:t>
              </a:r>
              <a:endParaRPr lang="en-US" sz="20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533400" y="4724400"/>
              <a:ext cx="1371600" cy="609600"/>
            </a:xfrm>
            <a:prstGeom prst="roundRect">
              <a:avLst/>
            </a:prstGeom>
            <a:ln w="19050"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latin typeface="Times New Roman" pitchFamily="18" charset="0"/>
                  <a:cs typeface="Times New Roman" pitchFamily="18" charset="0"/>
                </a:rPr>
                <a:t>Dataflow</a:t>
              </a:r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533400" y="3733800"/>
              <a:ext cx="1371600" cy="609600"/>
            </a:xfrm>
            <a:prstGeom prst="roundRect">
              <a:avLst/>
            </a:prstGeom>
            <a:ln w="19050"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latin typeface="Times New Roman" pitchFamily="18" charset="0"/>
                  <a:cs typeface="Times New Roman" pitchFamily="18" charset="0"/>
                </a:rPr>
                <a:t>Cost</a:t>
              </a:r>
            </a:p>
            <a:p>
              <a:pPr algn="ctr"/>
              <a:r>
                <a:rPr lang="en-US" sz="2000" b="1" dirty="0" smtClean="0">
                  <a:latin typeface="Times New Roman" pitchFamily="18" charset="0"/>
                  <a:cs typeface="Times New Roman" pitchFamily="18" charset="0"/>
                </a:rPr>
                <a:t>Statistics</a:t>
              </a:r>
              <a:endParaRPr lang="en-US" sz="20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533400" y="5486400"/>
              <a:ext cx="1371600" cy="609600"/>
            </a:xfrm>
            <a:prstGeom prst="roundRect">
              <a:avLst/>
            </a:prstGeom>
            <a:ln w="19050"/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latin typeface="Times New Roman" pitchFamily="18" charset="0"/>
                  <a:cs typeface="Times New Roman" pitchFamily="18" charset="0"/>
                </a:rPr>
                <a:t>Costs</a:t>
              </a:r>
              <a:endParaRPr lang="en-US" sz="20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81000" y="2286000"/>
              <a:ext cx="1676400" cy="400110"/>
            </a:xfrm>
            <a:prstGeom prst="rect">
              <a:avLst/>
            </a:prstGeom>
            <a:noFill/>
          </p:spPr>
          <p:txBody>
            <a:bodyPr wrap="square" lIns="54864" rtlCol="0">
              <a:spAutoFit/>
            </a:bodyPr>
            <a:lstStyle/>
            <a:p>
              <a:pPr algn="ctr"/>
              <a:r>
                <a:rPr lang="en-US" sz="2000" b="1" dirty="0" smtClean="0">
                  <a:latin typeface="Times New Roman" pitchFamily="18" charset="0"/>
                  <a:cs typeface="Times New Roman" pitchFamily="18" charset="0"/>
                </a:rPr>
                <a:t>Profile for </a:t>
              </a:r>
              <a:r>
                <a:rPr lang="en-US" sz="2000" b="1" i="1" dirty="0" smtClean="0">
                  <a:latin typeface="Times New Roman" pitchFamily="18" charset="0"/>
                  <a:cs typeface="Times New Roman" pitchFamily="18" charset="0"/>
                </a:rPr>
                <a:t>j</a:t>
              </a:r>
              <a:endParaRPr lang="en-US" sz="2000" b="1" i="1" baseline="-250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8" name="Rectangle 17"/>
          <p:cNvSpPr/>
          <p:nvPr/>
        </p:nvSpPr>
        <p:spPr>
          <a:xfrm>
            <a:off x="2209800" y="2667000"/>
            <a:ext cx="1371600" cy="685800"/>
          </a:xfrm>
          <a:prstGeom prst="rect">
            <a:avLst/>
          </a:prstGeom>
          <a:ln w="19050"/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tIns="0" rtlCol="0" anchor="ctr"/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Input</a:t>
            </a:r>
          </a:p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Data </a:t>
            </a:r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000" b="1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2000" b="1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7772400" y="2667000"/>
            <a:ext cx="1219200" cy="990600"/>
          </a:xfrm>
          <a:prstGeom prst="rect">
            <a:avLst/>
          </a:prstGeom>
          <a:ln w="19050"/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Confi-guration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000" b="1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2000" b="1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209800" y="3657600"/>
            <a:ext cx="1371600" cy="685800"/>
          </a:xfrm>
          <a:prstGeom prst="rect">
            <a:avLst/>
          </a:prstGeom>
          <a:ln w="19050"/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rtlCol="0" anchor="ctr"/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Resources</a:t>
            </a:r>
          </a:p>
          <a:p>
            <a:pPr algn="ctr"/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000" b="1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2000" b="1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6" name="Group 55"/>
          <p:cNvGrpSpPr/>
          <p:nvPr/>
        </p:nvGrpSpPr>
        <p:grpSpPr>
          <a:xfrm>
            <a:off x="4572000" y="3657600"/>
            <a:ext cx="3962400" cy="2438400"/>
            <a:chOff x="4572000" y="3657600"/>
            <a:chExt cx="3962400" cy="2438400"/>
          </a:xfrm>
        </p:grpSpPr>
        <p:sp>
          <p:nvSpPr>
            <p:cNvPr id="16" name="Rounded Rectangle 15"/>
            <p:cNvSpPr/>
            <p:nvPr/>
          </p:nvSpPr>
          <p:spPr>
            <a:xfrm>
              <a:off x="5105400" y="5486400"/>
              <a:ext cx="1371600" cy="609600"/>
            </a:xfrm>
            <a:prstGeom prst="roundRect">
              <a:avLst/>
            </a:prstGeom>
            <a:ln w="19050">
              <a:solidFill>
                <a:schemeClr val="accent2"/>
              </a:solidFill>
            </a:ln>
            <a:effectLst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latin typeface="Times New Roman" pitchFamily="18" charset="0"/>
                  <a:cs typeface="Times New Roman" pitchFamily="18" charset="0"/>
                </a:rPr>
                <a:t>Costs</a:t>
              </a:r>
              <a:endParaRPr lang="en-US" sz="20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2" name="Straight Arrow Connector 21"/>
            <p:cNvCxnSpPr/>
            <p:nvPr/>
          </p:nvCxnSpPr>
          <p:spPr>
            <a:xfrm rot="5400000">
              <a:off x="5105003" y="5258197"/>
              <a:ext cx="457994" cy="1588"/>
            </a:xfrm>
            <a:prstGeom prst="straightConnector1">
              <a:avLst/>
            </a:prstGeom>
            <a:ln w="28575">
              <a:solidFill>
                <a:schemeClr val="tx2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/>
            <p:nvPr/>
          </p:nvCxnSpPr>
          <p:spPr>
            <a:xfrm rot="5400000">
              <a:off x="4496594" y="4950616"/>
              <a:ext cx="152400" cy="1588"/>
            </a:xfrm>
            <a:prstGeom prst="straightConnector1">
              <a:avLst/>
            </a:prstGeom>
            <a:ln w="28575">
              <a:solidFill>
                <a:schemeClr val="tx2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 rot="5400000">
              <a:off x="6628606" y="4950616"/>
              <a:ext cx="152400" cy="1588"/>
            </a:xfrm>
            <a:prstGeom prst="straightConnector1">
              <a:avLst/>
            </a:prstGeom>
            <a:ln w="28575">
              <a:solidFill>
                <a:schemeClr val="tx2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/>
            <p:nvPr/>
          </p:nvCxnSpPr>
          <p:spPr>
            <a:xfrm rot="10800000">
              <a:off x="4572000" y="5027612"/>
              <a:ext cx="3962400" cy="1589"/>
            </a:xfrm>
            <a:prstGeom prst="straightConnector1">
              <a:avLst/>
            </a:prstGeom>
            <a:ln w="28575">
              <a:solidFill>
                <a:schemeClr val="tx2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/>
            <p:nvPr/>
          </p:nvCxnSpPr>
          <p:spPr>
            <a:xfrm rot="16200000" flipH="1">
              <a:off x="7848599" y="4343399"/>
              <a:ext cx="1371600" cy="1"/>
            </a:xfrm>
            <a:prstGeom prst="straightConnector1">
              <a:avLst/>
            </a:prstGeom>
            <a:ln w="28575">
              <a:solidFill>
                <a:schemeClr val="tx2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TextBox 40"/>
            <p:cNvSpPr txBox="1"/>
            <p:nvPr/>
          </p:nvSpPr>
          <p:spPr>
            <a:xfrm>
              <a:off x="5334000" y="5029200"/>
              <a:ext cx="2286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rPr>
                <a:t>White-box Models</a:t>
              </a:r>
              <a:endParaRPr lang="en-US" sz="2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cxnSp>
        <p:nvCxnSpPr>
          <p:cNvPr id="43" name="Straight Arrow Connector 42"/>
          <p:cNvCxnSpPr/>
          <p:nvPr/>
        </p:nvCxnSpPr>
        <p:spPr>
          <a:xfrm rot="5400000">
            <a:off x="3383280" y="4501896"/>
            <a:ext cx="91440" cy="1588"/>
          </a:xfrm>
          <a:prstGeom prst="straightConnector1">
            <a:avLst/>
          </a:prstGeom>
          <a:ln w="76200">
            <a:solidFill>
              <a:schemeClr val="bg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7" name="Group 53"/>
          <p:cNvGrpSpPr/>
          <p:nvPr/>
        </p:nvGrpSpPr>
        <p:grpSpPr>
          <a:xfrm>
            <a:off x="1219200" y="4265610"/>
            <a:ext cx="4191000" cy="1266957"/>
            <a:chOff x="1219200" y="4265610"/>
            <a:chExt cx="4191000" cy="1266957"/>
          </a:xfrm>
        </p:grpSpPr>
        <p:sp>
          <p:nvSpPr>
            <p:cNvPr id="15" name="Rounded Rectangle 14"/>
            <p:cNvSpPr/>
            <p:nvPr/>
          </p:nvSpPr>
          <p:spPr>
            <a:xfrm>
              <a:off x="4038600" y="4265610"/>
              <a:ext cx="1371600" cy="609600"/>
            </a:xfrm>
            <a:prstGeom prst="roundRect">
              <a:avLst/>
            </a:prstGeom>
            <a:ln w="19050">
              <a:solidFill>
                <a:schemeClr val="accent2"/>
              </a:solidFill>
            </a:ln>
            <a:effectLst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latin typeface="Times New Roman" pitchFamily="18" charset="0"/>
                  <a:cs typeface="Times New Roman" pitchFamily="18" charset="0"/>
                </a:rPr>
                <a:t>Cost</a:t>
              </a:r>
            </a:p>
            <a:p>
              <a:pPr algn="ctr"/>
              <a:r>
                <a:rPr lang="en-US" sz="2000" b="1" dirty="0" smtClean="0">
                  <a:latin typeface="Times New Roman" pitchFamily="18" charset="0"/>
                  <a:cs typeface="Times New Roman" pitchFamily="18" charset="0"/>
                </a:rPr>
                <a:t>Statistics</a:t>
              </a:r>
              <a:endParaRPr lang="en-US" sz="20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9" name="Straight Arrow Connector 28"/>
            <p:cNvCxnSpPr/>
            <p:nvPr/>
          </p:nvCxnSpPr>
          <p:spPr>
            <a:xfrm rot="5400000">
              <a:off x="1143795" y="4418806"/>
              <a:ext cx="152400" cy="1588"/>
            </a:xfrm>
            <a:prstGeom prst="straightConnector1">
              <a:avLst/>
            </a:prstGeom>
            <a:ln w="28575">
              <a:solidFill>
                <a:schemeClr val="tx2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/>
            <p:nvPr/>
          </p:nvCxnSpPr>
          <p:spPr>
            <a:xfrm rot="5400000">
              <a:off x="2818606" y="4418806"/>
              <a:ext cx="152400" cy="1588"/>
            </a:xfrm>
            <a:prstGeom prst="straightConnector1">
              <a:avLst/>
            </a:prstGeom>
            <a:ln w="28575">
              <a:solidFill>
                <a:schemeClr val="tx2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TextBox 38"/>
            <p:cNvSpPr txBox="1"/>
            <p:nvPr/>
          </p:nvSpPr>
          <p:spPr>
            <a:xfrm>
              <a:off x="1981200" y="4516904"/>
              <a:ext cx="18288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rPr>
                <a:t>Relative</a:t>
              </a:r>
            </a:p>
            <a:p>
              <a:pPr algn="ctr"/>
              <a:r>
                <a:rPr lang="en-US" sz="2000" b="1" dirty="0" smtClean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rPr>
                <a:t>Black-box</a:t>
              </a:r>
            </a:p>
            <a:p>
              <a:pPr algn="ctr"/>
              <a:r>
                <a:rPr lang="en-US" sz="2000" b="1" dirty="0" smtClean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rPr>
                <a:t>Models</a:t>
              </a:r>
              <a:endParaRPr lang="en-US" sz="2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44" name="Straight Arrow Connector 43"/>
            <p:cNvCxnSpPr/>
            <p:nvPr/>
          </p:nvCxnSpPr>
          <p:spPr>
            <a:xfrm rot="10800000">
              <a:off x="1219200" y="4495800"/>
              <a:ext cx="2819400" cy="1588"/>
            </a:xfrm>
            <a:prstGeom prst="straightConnector1">
              <a:avLst/>
            </a:prstGeom>
            <a:ln w="28575">
              <a:solidFill>
                <a:schemeClr val="tx2"/>
              </a:solidFill>
              <a:headEnd type="arrow" w="med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" name="Group 54"/>
          <p:cNvGrpSpPr/>
          <p:nvPr/>
        </p:nvGrpSpPr>
        <p:grpSpPr>
          <a:xfrm>
            <a:off x="6019800" y="3658394"/>
            <a:ext cx="2515395" cy="1216816"/>
            <a:chOff x="6019800" y="3658394"/>
            <a:chExt cx="2515395" cy="1216816"/>
          </a:xfrm>
        </p:grpSpPr>
        <p:sp>
          <p:nvSpPr>
            <p:cNvPr id="14" name="Rounded Rectangle 13"/>
            <p:cNvSpPr/>
            <p:nvPr/>
          </p:nvSpPr>
          <p:spPr>
            <a:xfrm>
              <a:off x="6019800" y="4265610"/>
              <a:ext cx="1371600" cy="609600"/>
            </a:xfrm>
            <a:prstGeom prst="roundRect">
              <a:avLst/>
            </a:prstGeom>
            <a:ln w="19050">
              <a:solidFill>
                <a:schemeClr val="accent2"/>
              </a:solidFill>
            </a:ln>
            <a:effectLst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latin typeface="Times New Roman" pitchFamily="18" charset="0"/>
                  <a:cs typeface="Times New Roman" pitchFamily="18" charset="0"/>
                </a:rPr>
                <a:t>Dataflow</a:t>
              </a:r>
            </a:p>
          </p:txBody>
        </p:sp>
        <p:grpSp>
          <p:nvGrpSpPr>
            <p:cNvPr id="40" name="Group 52"/>
            <p:cNvGrpSpPr/>
            <p:nvPr/>
          </p:nvGrpSpPr>
          <p:grpSpPr>
            <a:xfrm>
              <a:off x="6323806" y="3658394"/>
              <a:ext cx="2211389" cy="609600"/>
              <a:chOff x="6323806" y="3658394"/>
              <a:chExt cx="2211389" cy="609600"/>
            </a:xfrm>
          </p:grpSpPr>
          <p:cxnSp>
            <p:nvCxnSpPr>
              <p:cNvPr id="21" name="Straight Arrow Connector 20"/>
              <p:cNvCxnSpPr/>
              <p:nvPr/>
            </p:nvCxnSpPr>
            <p:spPr>
              <a:xfrm rot="5400000">
                <a:off x="6019800" y="3962400"/>
                <a:ext cx="609600" cy="1588"/>
              </a:xfrm>
              <a:prstGeom prst="straightConnector1">
                <a:avLst/>
              </a:prstGeom>
              <a:ln w="28575">
                <a:solidFill>
                  <a:schemeClr val="tx2"/>
                </a:solidFill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Arrow Connector 31"/>
              <p:cNvCxnSpPr/>
              <p:nvPr/>
            </p:nvCxnSpPr>
            <p:spPr>
              <a:xfrm rot="10800000">
                <a:off x="6324600" y="3810000"/>
                <a:ext cx="2209800" cy="1588"/>
              </a:xfrm>
              <a:prstGeom prst="straightConnector1">
                <a:avLst/>
              </a:prstGeom>
              <a:ln w="28575">
                <a:solidFill>
                  <a:schemeClr val="tx2"/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2" name="TextBox 41"/>
              <p:cNvSpPr txBox="1"/>
              <p:nvPr/>
            </p:nvSpPr>
            <p:spPr>
              <a:xfrm>
                <a:off x="6324600" y="3821668"/>
                <a:ext cx="2209800" cy="400110"/>
              </a:xfrm>
              <a:prstGeom prst="rect">
                <a:avLst/>
              </a:prstGeom>
              <a:noFill/>
            </p:spPr>
            <p:txBody>
              <a:bodyPr wrap="square" rIns="45720" rtlCol="0">
                <a:spAutoFit/>
              </a:bodyPr>
              <a:lstStyle/>
              <a:p>
                <a:pPr algn="ctr"/>
                <a:r>
                  <a:rPr lang="en-US" sz="2000" b="1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White-box Models</a:t>
                </a:r>
                <a:endParaRPr lang="en-US" sz="2000" b="1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51" name="Straight Arrow Connector 50"/>
              <p:cNvCxnSpPr/>
              <p:nvPr/>
            </p:nvCxnSpPr>
            <p:spPr>
              <a:xfrm rot="5400000">
                <a:off x="8458200" y="3733801"/>
                <a:ext cx="152401" cy="1588"/>
              </a:xfrm>
              <a:prstGeom prst="straightConnector1">
                <a:avLst/>
              </a:prstGeom>
              <a:ln w="28575">
                <a:solidFill>
                  <a:schemeClr val="tx2"/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2" name="Group 51"/>
          <p:cNvGrpSpPr/>
          <p:nvPr/>
        </p:nvGrpSpPr>
        <p:grpSpPr>
          <a:xfrm>
            <a:off x="1219200" y="2819400"/>
            <a:ext cx="6248400" cy="838200"/>
            <a:chOff x="1219200" y="2819400"/>
            <a:chExt cx="6248400" cy="838200"/>
          </a:xfrm>
        </p:grpSpPr>
        <p:grpSp>
          <p:nvGrpSpPr>
            <p:cNvPr id="35" name="Group 49"/>
            <p:cNvGrpSpPr/>
            <p:nvPr/>
          </p:nvGrpSpPr>
          <p:grpSpPr>
            <a:xfrm>
              <a:off x="1219200" y="3048000"/>
              <a:ext cx="6248400" cy="609600"/>
              <a:chOff x="1219200" y="3048000"/>
              <a:chExt cx="6248400" cy="609600"/>
            </a:xfrm>
          </p:grpSpPr>
          <p:sp>
            <p:nvSpPr>
              <p:cNvPr id="13" name="Rounded Rectangle 12"/>
              <p:cNvSpPr/>
              <p:nvPr/>
            </p:nvSpPr>
            <p:spPr>
              <a:xfrm>
                <a:off x="6096000" y="3048000"/>
                <a:ext cx="1371600" cy="609600"/>
              </a:xfrm>
              <a:prstGeom prst="roundRect">
                <a:avLst/>
              </a:prstGeom>
              <a:ln w="19050">
                <a:solidFill>
                  <a:schemeClr val="accent2"/>
                </a:solidFill>
              </a:ln>
              <a:effectLst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Dataflow</a:t>
                </a:r>
              </a:p>
              <a:p>
                <a:pPr algn="ctr"/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Statistics</a:t>
                </a:r>
                <a:endParaRPr lang="en-US" sz="20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26" name="Straight Arrow Connector 25"/>
              <p:cNvCxnSpPr/>
              <p:nvPr/>
            </p:nvCxnSpPr>
            <p:spPr>
              <a:xfrm rot="10800000">
                <a:off x="1219200" y="3505200"/>
                <a:ext cx="4876800" cy="1588"/>
              </a:xfrm>
              <a:prstGeom prst="straightConnector1">
                <a:avLst/>
              </a:prstGeom>
              <a:ln w="28575">
                <a:solidFill>
                  <a:schemeClr val="tx2"/>
                </a:solidFill>
                <a:headEnd type="arrow" w="med" len="lg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Arrow Connector 26"/>
              <p:cNvCxnSpPr/>
              <p:nvPr/>
            </p:nvCxnSpPr>
            <p:spPr>
              <a:xfrm rot="5400000">
                <a:off x="1143794" y="3428206"/>
                <a:ext cx="152400" cy="1588"/>
              </a:xfrm>
              <a:prstGeom prst="straightConnector1">
                <a:avLst/>
              </a:prstGeom>
              <a:ln w="28575">
                <a:solidFill>
                  <a:schemeClr val="tx2"/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Arrow Connector 27"/>
              <p:cNvCxnSpPr/>
              <p:nvPr/>
            </p:nvCxnSpPr>
            <p:spPr>
              <a:xfrm rot="5400000">
                <a:off x="2820194" y="3428206"/>
                <a:ext cx="152400" cy="1588"/>
              </a:xfrm>
              <a:prstGeom prst="straightConnector1">
                <a:avLst/>
              </a:prstGeom>
              <a:ln w="28575">
                <a:solidFill>
                  <a:schemeClr val="tx2"/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8" name="TextBox 47"/>
            <p:cNvSpPr txBox="1"/>
            <p:nvPr/>
          </p:nvSpPr>
          <p:spPr>
            <a:xfrm>
              <a:off x="3733800" y="2819400"/>
              <a:ext cx="22098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rPr>
                <a:t>Cardinality</a:t>
              </a:r>
            </a:p>
            <a:p>
              <a:pPr algn="ctr"/>
              <a:r>
                <a:rPr lang="en-US" sz="2000" b="1" dirty="0" smtClean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rPr>
                <a:t>Models</a:t>
              </a:r>
              <a:endParaRPr lang="en-US" sz="2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White-box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Detailed set of </a:t>
            </a:r>
            <a:r>
              <a:rPr lang="en-US" dirty="0" smtClean="0">
                <a:solidFill>
                  <a:srgbClr val="990000"/>
                </a:solidFill>
              </a:rPr>
              <a:t>equations</a:t>
            </a:r>
            <a:r>
              <a:rPr lang="en-US" dirty="0" smtClean="0"/>
              <a:t> for </a:t>
            </a:r>
            <a:r>
              <a:rPr lang="en-US" dirty="0" err="1" smtClean="0"/>
              <a:t>Hadoop</a:t>
            </a:r>
            <a:endParaRPr lang="en-US" dirty="0" smtClean="0"/>
          </a:p>
          <a:p>
            <a:r>
              <a:rPr lang="en-US" dirty="0" smtClean="0"/>
              <a:t>Example: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8/31/2011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smtClean="0"/>
              <a:t>Duke University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F3E96-0050-4C97-BA44-D83B830232C9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5410200" y="2286000"/>
            <a:ext cx="274320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Calculate dataflow in each task phase in a map task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Right Brace 47"/>
          <p:cNvSpPr/>
          <p:nvPr/>
        </p:nvSpPr>
        <p:spPr>
          <a:xfrm>
            <a:off x="4648200" y="2286000"/>
            <a:ext cx="533400" cy="1295400"/>
          </a:xfrm>
          <a:prstGeom prst="rightBrace">
            <a:avLst>
              <a:gd name="adj1" fmla="val 33427"/>
              <a:gd name="adj2" fmla="val 50000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1143000" y="2288738"/>
            <a:ext cx="381000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Input data properties</a:t>
            </a:r>
          </a:p>
          <a:p>
            <a:pPr marL="0" lvl="1"/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Dataflow statistics</a:t>
            </a:r>
          </a:p>
          <a:p>
            <a:pPr marL="0" lvl="1"/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Configuration parameters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2" name="Group 51"/>
          <p:cNvGrpSpPr/>
          <p:nvPr/>
        </p:nvGrpSpPr>
        <p:grpSpPr>
          <a:xfrm>
            <a:off x="1752600" y="3792632"/>
            <a:ext cx="5638800" cy="2531968"/>
            <a:chOff x="609601" y="3083554"/>
            <a:chExt cx="7924799" cy="3279441"/>
          </a:xfrm>
        </p:grpSpPr>
        <p:cxnSp>
          <p:nvCxnSpPr>
            <p:cNvPr id="53" name="Straight Arrow Connector 52"/>
            <p:cNvCxnSpPr/>
            <p:nvPr/>
          </p:nvCxnSpPr>
          <p:spPr>
            <a:xfrm>
              <a:off x="2811418" y="3464554"/>
              <a:ext cx="1639389" cy="0"/>
            </a:xfrm>
            <a:prstGeom prst="straightConnector1">
              <a:avLst/>
            </a:prstGeom>
            <a:ln w="28575">
              <a:solidFill>
                <a:schemeClr val="tx2"/>
              </a:solidFill>
              <a:prstDash val="dash"/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Rounded Rectangle 53"/>
            <p:cNvSpPr/>
            <p:nvPr/>
          </p:nvSpPr>
          <p:spPr>
            <a:xfrm>
              <a:off x="4450807" y="3093096"/>
              <a:ext cx="1721393" cy="719038"/>
            </a:xfrm>
            <a:prstGeom prst="roundRect">
              <a:avLst/>
            </a:prstGeom>
            <a:ln w="28575"/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>
                  <a:solidFill>
                    <a:schemeClr val="accent5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Memory Buffer</a:t>
              </a:r>
              <a:endParaRPr lang="en-US" sz="16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5" name="Flowchart: Magnetic Disk 54"/>
            <p:cNvSpPr/>
            <p:nvPr/>
          </p:nvSpPr>
          <p:spPr>
            <a:xfrm>
              <a:off x="6166394" y="3657599"/>
              <a:ext cx="2368006" cy="1919749"/>
            </a:xfrm>
            <a:prstGeom prst="flowChartMagneticDisk">
              <a:avLst/>
            </a:prstGeom>
            <a:solidFill>
              <a:schemeClr val="bg1">
                <a:lumMod val="95000"/>
              </a:schemeClr>
            </a:solidFill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6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6" name="Rectangle 55"/>
            <p:cNvSpPr/>
            <p:nvPr/>
          </p:nvSpPr>
          <p:spPr>
            <a:xfrm>
              <a:off x="7973061" y="4657651"/>
              <a:ext cx="437170" cy="300992"/>
            </a:xfrm>
            <a:prstGeom prst="rect">
              <a:avLst/>
            </a:prstGeom>
            <a:ln>
              <a:solidFill>
                <a:schemeClr val="tx2">
                  <a:lumMod val="75000"/>
                </a:schemeClr>
              </a:solidFill>
            </a:ln>
            <a:effectLst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6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7973061" y="4941921"/>
              <a:ext cx="437170" cy="300992"/>
            </a:xfrm>
            <a:prstGeom prst="rect">
              <a:avLst/>
            </a:prstGeom>
            <a:ln>
              <a:solidFill>
                <a:schemeClr val="tx2">
                  <a:lumMod val="75000"/>
                </a:schemeClr>
              </a:solidFill>
            </a:ln>
            <a:effectLst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600" dirty="0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58" name="Group 168"/>
            <p:cNvGrpSpPr/>
            <p:nvPr/>
          </p:nvGrpSpPr>
          <p:grpSpPr>
            <a:xfrm>
              <a:off x="6333672" y="4406791"/>
              <a:ext cx="437170" cy="183938"/>
              <a:chOff x="1752600" y="5410200"/>
              <a:chExt cx="365760" cy="167640"/>
            </a:xfrm>
            <a:effectLst/>
          </p:grpSpPr>
          <p:sp>
            <p:nvSpPr>
              <p:cNvPr id="89" name="Rectangle 88"/>
              <p:cNvSpPr/>
              <p:nvPr/>
            </p:nvSpPr>
            <p:spPr>
              <a:xfrm>
                <a:off x="1752600" y="5410200"/>
                <a:ext cx="365760" cy="91440"/>
              </a:xfrm>
              <a:prstGeom prst="rect">
                <a:avLst/>
              </a:prstGeom>
              <a:ln>
                <a:solidFill>
                  <a:schemeClr val="tx2">
                    <a:lumMod val="75000"/>
                  </a:schemeClr>
                </a:solidFill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6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90" name="Rectangle 89"/>
              <p:cNvSpPr/>
              <p:nvPr/>
            </p:nvSpPr>
            <p:spPr>
              <a:xfrm>
                <a:off x="1752600" y="5486400"/>
                <a:ext cx="365760" cy="91440"/>
              </a:xfrm>
              <a:prstGeom prst="rect">
                <a:avLst/>
              </a:prstGeom>
              <a:ln>
                <a:solidFill>
                  <a:schemeClr val="tx2">
                    <a:lumMod val="75000"/>
                  </a:schemeClr>
                </a:solidFill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6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59" name="Group 169"/>
            <p:cNvGrpSpPr/>
            <p:nvPr/>
          </p:nvGrpSpPr>
          <p:grpSpPr>
            <a:xfrm>
              <a:off x="6351888" y="5142549"/>
              <a:ext cx="437170" cy="183938"/>
              <a:chOff x="1752600" y="5410200"/>
              <a:chExt cx="365760" cy="167640"/>
            </a:xfrm>
            <a:effectLst/>
          </p:grpSpPr>
          <p:sp>
            <p:nvSpPr>
              <p:cNvPr id="87" name="Rectangle 86"/>
              <p:cNvSpPr/>
              <p:nvPr/>
            </p:nvSpPr>
            <p:spPr>
              <a:xfrm>
                <a:off x="1752600" y="5410200"/>
                <a:ext cx="365760" cy="91440"/>
              </a:xfrm>
              <a:prstGeom prst="rect">
                <a:avLst/>
              </a:prstGeom>
              <a:ln>
                <a:solidFill>
                  <a:schemeClr val="tx2">
                    <a:lumMod val="75000"/>
                  </a:schemeClr>
                </a:solidFill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6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1752600" y="5486400"/>
                <a:ext cx="365760" cy="91440"/>
              </a:xfrm>
              <a:prstGeom prst="rect">
                <a:avLst/>
              </a:prstGeom>
              <a:ln>
                <a:solidFill>
                  <a:schemeClr val="tx2">
                    <a:lumMod val="75000"/>
                  </a:schemeClr>
                </a:solidFill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6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60" name="Group 175"/>
            <p:cNvGrpSpPr/>
            <p:nvPr/>
          </p:nvGrpSpPr>
          <p:grpSpPr>
            <a:xfrm>
              <a:off x="6515827" y="4657641"/>
              <a:ext cx="109293" cy="418046"/>
              <a:chOff x="5486400" y="4648199"/>
              <a:chExt cx="91440" cy="381001"/>
            </a:xfrm>
            <a:solidFill>
              <a:schemeClr val="tx2">
                <a:lumMod val="75000"/>
              </a:schemeClr>
            </a:solidFill>
            <a:effectLst/>
          </p:grpSpPr>
          <p:sp>
            <p:nvSpPr>
              <p:cNvPr id="84" name="Oval 83"/>
              <p:cNvSpPr/>
              <p:nvPr/>
            </p:nvSpPr>
            <p:spPr>
              <a:xfrm>
                <a:off x="5486400" y="4648199"/>
                <a:ext cx="91440" cy="91440"/>
              </a:xfrm>
              <a:prstGeom prst="ellipse">
                <a:avLst/>
              </a:prstGeom>
              <a:grpFill/>
              <a:ln>
                <a:solidFill>
                  <a:schemeClr val="tx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5" name="Oval 84"/>
              <p:cNvSpPr/>
              <p:nvPr/>
            </p:nvSpPr>
            <p:spPr>
              <a:xfrm>
                <a:off x="5486400" y="4800599"/>
                <a:ext cx="91440" cy="91440"/>
              </a:xfrm>
              <a:prstGeom prst="ellipse">
                <a:avLst/>
              </a:prstGeom>
              <a:grpFill/>
              <a:ln>
                <a:solidFill>
                  <a:schemeClr val="tx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6" name="Oval 85"/>
              <p:cNvSpPr/>
              <p:nvPr/>
            </p:nvSpPr>
            <p:spPr>
              <a:xfrm>
                <a:off x="5486400" y="4937760"/>
                <a:ext cx="91440" cy="91440"/>
              </a:xfrm>
              <a:prstGeom prst="ellipse">
                <a:avLst/>
              </a:prstGeom>
              <a:grpFill/>
              <a:ln>
                <a:solidFill>
                  <a:schemeClr val="tx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61" name="Right Brace 60"/>
            <p:cNvSpPr/>
            <p:nvPr/>
          </p:nvSpPr>
          <p:spPr>
            <a:xfrm>
              <a:off x="6697981" y="4323215"/>
              <a:ext cx="364309" cy="1086917"/>
            </a:xfrm>
            <a:prstGeom prst="rightBrace">
              <a:avLst>
                <a:gd name="adj1" fmla="val 8333"/>
                <a:gd name="adj2" fmla="val 53010"/>
              </a:avLst>
            </a:prstGeom>
            <a:ln w="28575">
              <a:solidFill>
                <a:schemeClr val="tx2">
                  <a:lumMod val="75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600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62" name="Straight Arrow Connector 61"/>
            <p:cNvCxnSpPr/>
            <p:nvPr/>
          </p:nvCxnSpPr>
          <p:spPr>
            <a:xfrm>
              <a:off x="7062290" y="4908478"/>
              <a:ext cx="874341" cy="1742"/>
            </a:xfrm>
            <a:prstGeom prst="straightConnector1">
              <a:avLst/>
            </a:prstGeom>
            <a:ln w="28575">
              <a:solidFill>
                <a:schemeClr val="tx2">
                  <a:lumMod val="75000"/>
                </a:schemeClr>
              </a:solidFill>
              <a:prstDash val="dash"/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TextBox 62"/>
            <p:cNvSpPr txBox="1"/>
            <p:nvPr/>
          </p:nvSpPr>
          <p:spPr>
            <a:xfrm>
              <a:off x="6880135" y="4406824"/>
              <a:ext cx="1184003" cy="468092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square" rtlCol="0">
              <a:spAutoFit/>
            </a:bodyPr>
            <a:lstStyle/>
            <a:p>
              <a:r>
                <a:rPr lang="en-US" sz="1600" b="1" dirty="0" smtClean="0">
                  <a:latin typeface="Times New Roman" pitchFamily="18" charset="0"/>
                  <a:cs typeface="Times New Roman" pitchFamily="18" charset="0"/>
                </a:rPr>
                <a:t>Merge</a:t>
              </a:r>
              <a:endParaRPr lang="en-US" sz="16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64" name="Straight Arrow Connector 7"/>
            <p:cNvCxnSpPr/>
            <p:nvPr/>
          </p:nvCxnSpPr>
          <p:spPr>
            <a:xfrm>
              <a:off x="5791200" y="4876800"/>
              <a:ext cx="609600" cy="1588"/>
            </a:xfrm>
            <a:prstGeom prst="straightConnector1">
              <a:avLst/>
            </a:prstGeom>
            <a:ln w="28575">
              <a:solidFill>
                <a:schemeClr val="accent2"/>
              </a:solidFill>
              <a:prstDash val="dash"/>
              <a:tailEnd type="arrow"/>
            </a:ln>
            <a:effectLst/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sp>
          <p:nvSpPr>
            <p:cNvPr id="65" name="TextBox 8"/>
            <p:cNvSpPr txBox="1"/>
            <p:nvPr/>
          </p:nvSpPr>
          <p:spPr>
            <a:xfrm>
              <a:off x="3813267" y="3810000"/>
              <a:ext cx="2003697" cy="1148955"/>
            </a:xfrm>
            <a:prstGeom prst="rect">
              <a:avLst/>
            </a:prstGeom>
            <a:noFill/>
            <a:effectLst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600" b="1" dirty="0" smtClean="0">
                  <a:latin typeface="Times New Roman" pitchFamily="18" charset="0"/>
                  <a:cs typeface="Times New Roman" pitchFamily="18" charset="0"/>
                </a:rPr>
                <a:t>Sort,</a:t>
              </a:r>
            </a:p>
            <a:p>
              <a:pPr algn="r"/>
              <a:r>
                <a:rPr lang="en-US" sz="1600" b="1" dirty="0" smtClean="0">
                  <a:latin typeface="Times New Roman" pitchFamily="18" charset="0"/>
                  <a:cs typeface="Times New Roman" pitchFamily="18" charset="0"/>
                </a:rPr>
                <a:t>[Combine],</a:t>
              </a:r>
            </a:p>
            <a:p>
              <a:pPr algn="r"/>
              <a:r>
                <a:rPr lang="en-US" sz="1600" b="1" dirty="0" smtClean="0">
                  <a:latin typeface="Times New Roman" pitchFamily="18" charset="0"/>
                  <a:cs typeface="Times New Roman" pitchFamily="18" charset="0"/>
                </a:rPr>
                <a:t>[Compress]</a:t>
              </a:r>
              <a:endParaRPr lang="en-US" sz="16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6" name="TextBox 9"/>
            <p:cNvSpPr txBox="1"/>
            <p:nvPr/>
          </p:nvSpPr>
          <p:spPr>
            <a:xfrm>
              <a:off x="2971800" y="3087089"/>
              <a:ext cx="1524000" cy="808523"/>
            </a:xfrm>
            <a:prstGeom prst="rect">
              <a:avLst/>
            </a:prstGeom>
            <a:noFill/>
            <a:effectLst/>
          </p:spPr>
          <p:txBody>
            <a:bodyPr wrap="square" rtlCol="0">
              <a:spAutoFit/>
            </a:bodyPr>
            <a:lstStyle/>
            <a:p>
              <a:r>
                <a:rPr lang="en-US" sz="1600" b="1" dirty="0" smtClean="0">
                  <a:latin typeface="Times New Roman" pitchFamily="18" charset="0"/>
                  <a:cs typeface="Times New Roman" pitchFamily="18" charset="0"/>
                </a:rPr>
                <a:t>Serialize,</a:t>
              </a:r>
            </a:p>
            <a:p>
              <a:r>
                <a:rPr lang="en-US" sz="1600" b="1" dirty="0" smtClean="0">
                  <a:latin typeface="Times New Roman" pitchFamily="18" charset="0"/>
                  <a:cs typeface="Times New Roman" pitchFamily="18" charset="0"/>
                </a:rPr>
                <a:t>Partition</a:t>
              </a:r>
              <a:endParaRPr lang="en-US" sz="16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7" name="Rounded Rectangle 66"/>
            <p:cNvSpPr/>
            <p:nvPr/>
          </p:nvSpPr>
          <p:spPr>
            <a:xfrm>
              <a:off x="1900647" y="3083554"/>
              <a:ext cx="919283" cy="802646"/>
            </a:xfrm>
            <a:prstGeom prst="roundRect">
              <a:avLst/>
            </a:prstGeom>
            <a:ln w="28575"/>
            <a:effectLst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>
                  <a:latin typeface="Times New Roman" pitchFamily="18" charset="0"/>
                  <a:cs typeface="Times New Roman" pitchFamily="18" charset="0"/>
                </a:rPr>
                <a:t>map</a:t>
              </a:r>
              <a:endParaRPr lang="en-US" sz="16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8" name="Right Brace 67"/>
            <p:cNvSpPr/>
            <p:nvPr/>
          </p:nvSpPr>
          <p:spPr>
            <a:xfrm rot="5400000">
              <a:off x="7220477" y="4733269"/>
              <a:ext cx="418047" cy="2057400"/>
            </a:xfrm>
            <a:prstGeom prst="rightBrace">
              <a:avLst>
                <a:gd name="adj1" fmla="val 34420"/>
                <a:gd name="adj2" fmla="val 50000"/>
              </a:avLst>
            </a:prstGeom>
            <a:ln w="2857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6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6477001" y="5894903"/>
              <a:ext cx="1890125" cy="468092"/>
            </a:xfrm>
            <a:prstGeom prst="rect">
              <a:avLst/>
            </a:prstGeom>
            <a:noFill/>
            <a:effectLst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latin typeface="Times New Roman" pitchFamily="18" charset="0"/>
                  <a:cs typeface="Times New Roman" pitchFamily="18" charset="0"/>
                </a:rPr>
                <a:t>Merge</a:t>
              </a:r>
              <a:endParaRPr lang="en-US" sz="16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70" name="Straight Connector 69"/>
            <p:cNvCxnSpPr/>
            <p:nvPr/>
          </p:nvCxnSpPr>
          <p:spPr>
            <a:xfrm rot="5400000">
              <a:off x="5257800" y="4343400"/>
              <a:ext cx="1066800" cy="0"/>
            </a:xfrm>
            <a:prstGeom prst="line">
              <a:avLst/>
            </a:prstGeom>
            <a:ln w="28575">
              <a:solidFill>
                <a:schemeClr val="accent2"/>
              </a:solidFill>
              <a:prstDash val="dash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Rounded Rectangle 70"/>
            <p:cNvSpPr/>
            <p:nvPr/>
          </p:nvSpPr>
          <p:spPr>
            <a:xfrm>
              <a:off x="609601" y="4072388"/>
              <a:ext cx="1311511" cy="1337744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6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772180" y="4252408"/>
              <a:ext cx="1021425" cy="468092"/>
            </a:xfrm>
            <a:prstGeom prst="rect">
              <a:avLst/>
            </a:prstGeom>
            <a:ln w="19050">
              <a:prstDash val="sysDot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latin typeface="Times New Roman" pitchFamily="18" charset="0"/>
                  <a:cs typeface="Times New Roman" pitchFamily="18" charset="0"/>
                </a:rPr>
                <a:t>split</a:t>
              </a:r>
              <a:endParaRPr lang="en-US" sz="16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700678" y="4992087"/>
              <a:ext cx="1184003" cy="468092"/>
            </a:xfrm>
            <a:prstGeom prst="rect">
              <a:avLst/>
            </a:prstGeom>
            <a:noFill/>
            <a:effectLst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latin typeface="Times New Roman" pitchFamily="18" charset="0"/>
                  <a:cs typeface="Times New Roman" pitchFamily="18" charset="0"/>
                </a:rPr>
                <a:t>DFS</a:t>
              </a:r>
              <a:endParaRPr lang="en-US" sz="16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74" name="Straight Connector 73"/>
            <p:cNvCxnSpPr/>
            <p:nvPr/>
          </p:nvCxnSpPr>
          <p:spPr>
            <a:xfrm rot="16200000" flipH="1">
              <a:off x="921797" y="3878802"/>
              <a:ext cx="747206" cy="1"/>
            </a:xfrm>
            <a:prstGeom prst="line">
              <a:avLst/>
            </a:prstGeom>
            <a:ln w="28575">
              <a:solidFill>
                <a:schemeClr val="accent2"/>
              </a:solidFill>
              <a:prstDash val="dash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Arrow Connector 74"/>
            <p:cNvCxnSpPr/>
            <p:nvPr/>
          </p:nvCxnSpPr>
          <p:spPr>
            <a:xfrm>
              <a:off x="1295401" y="3464554"/>
              <a:ext cx="605246" cy="1478"/>
            </a:xfrm>
            <a:prstGeom prst="straightConnector1">
              <a:avLst/>
            </a:prstGeom>
            <a:ln w="28575">
              <a:solidFill>
                <a:schemeClr val="accent2"/>
              </a:solidFill>
              <a:prstDash val="dash"/>
              <a:tailEnd type="arrow"/>
            </a:ln>
            <a:effectLst/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sp>
          <p:nvSpPr>
            <p:cNvPr id="76" name="Right Brace 75"/>
            <p:cNvSpPr/>
            <p:nvPr/>
          </p:nvSpPr>
          <p:spPr>
            <a:xfrm rot="5400000">
              <a:off x="5133142" y="4779529"/>
              <a:ext cx="418047" cy="1964872"/>
            </a:xfrm>
            <a:prstGeom prst="rightBrace">
              <a:avLst>
                <a:gd name="adj1" fmla="val 34420"/>
                <a:gd name="adj2" fmla="val 50000"/>
              </a:avLst>
            </a:prstGeom>
            <a:ln w="2857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6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4495799" y="5894903"/>
              <a:ext cx="1700970" cy="468092"/>
            </a:xfrm>
            <a:prstGeom prst="rect">
              <a:avLst/>
            </a:prstGeom>
            <a:noFill/>
            <a:effectLst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latin typeface="Times New Roman" pitchFamily="18" charset="0"/>
                  <a:cs typeface="Times New Roman" pitchFamily="18" charset="0"/>
                </a:rPr>
                <a:t>Spill</a:t>
              </a:r>
              <a:endParaRPr lang="en-US" sz="16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8" name="Right Brace 77"/>
            <p:cNvSpPr/>
            <p:nvPr/>
          </p:nvSpPr>
          <p:spPr>
            <a:xfrm rot="5400000">
              <a:off x="3425068" y="5121445"/>
              <a:ext cx="418047" cy="1281038"/>
            </a:xfrm>
            <a:prstGeom prst="rightBrace">
              <a:avLst>
                <a:gd name="adj1" fmla="val 34420"/>
                <a:gd name="adj2" fmla="val 50000"/>
              </a:avLst>
            </a:prstGeom>
            <a:ln w="2857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6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2993572" y="5894903"/>
              <a:ext cx="1324347" cy="468092"/>
            </a:xfrm>
            <a:prstGeom prst="rect">
              <a:avLst/>
            </a:prstGeom>
            <a:noFill/>
            <a:effectLst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latin typeface="Times New Roman" pitchFamily="18" charset="0"/>
                  <a:cs typeface="Times New Roman" pitchFamily="18" charset="0"/>
                </a:rPr>
                <a:t>Collect</a:t>
              </a:r>
              <a:endParaRPr lang="en-US" sz="16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0" name="Right Brace 79"/>
            <p:cNvSpPr/>
            <p:nvPr/>
          </p:nvSpPr>
          <p:spPr>
            <a:xfrm rot="5400000">
              <a:off x="2238085" y="5319383"/>
              <a:ext cx="418047" cy="910773"/>
            </a:xfrm>
            <a:prstGeom prst="rightBrace">
              <a:avLst>
                <a:gd name="adj1" fmla="val 34420"/>
                <a:gd name="adj2" fmla="val 50000"/>
              </a:avLst>
            </a:prstGeom>
            <a:ln w="2857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6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1991724" y="5894903"/>
              <a:ext cx="941562" cy="468092"/>
            </a:xfrm>
            <a:prstGeom prst="rect">
              <a:avLst/>
            </a:prstGeom>
            <a:noFill/>
            <a:effectLst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latin typeface="Times New Roman" pitchFamily="18" charset="0"/>
                  <a:cs typeface="Times New Roman" pitchFamily="18" charset="0"/>
                </a:rPr>
                <a:t>Map</a:t>
              </a:r>
              <a:endParaRPr lang="en-US" sz="16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" name="Right Brace 81"/>
            <p:cNvSpPr/>
            <p:nvPr/>
          </p:nvSpPr>
          <p:spPr>
            <a:xfrm rot="5400000">
              <a:off x="1086378" y="5158457"/>
              <a:ext cx="418047" cy="1219200"/>
            </a:xfrm>
            <a:prstGeom prst="rightBrace">
              <a:avLst>
                <a:gd name="adj1" fmla="val 34420"/>
                <a:gd name="adj2" fmla="val 50000"/>
              </a:avLst>
            </a:prstGeom>
            <a:ln w="2857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6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685801" y="5894903"/>
              <a:ext cx="1191200" cy="468092"/>
            </a:xfrm>
            <a:prstGeom prst="rect">
              <a:avLst/>
            </a:prstGeom>
            <a:noFill/>
            <a:effectLst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latin typeface="Times New Roman" pitchFamily="18" charset="0"/>
                  <a:cs typeface="Times New Roman" pitchFamily="18" charset="0"/>
                </a:rPr>
                <a:t>Read</a:t>
              </a:r>
              <a:endParaRPr lang="en-US" sz="16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48" grpId="0" animBg="1"/>
      <p:bldP spid="5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Just-in-Time Optimizer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8/31/2011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smtClean="0"/>
              <a:t>Duke University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F3E96-0050-4C97-BA44-D83B830232C9}" type="slidenum">
              <a:rPr lang="en-US" smtClean="0"/>
              <a:pPr/>
              <a:t>16</a:t>
            </a:fld>
            <a:endParaRPr lang="en-US" dirty="0"/>
          </a:p>
        </p:txBody>
      </p:sp>
      <p:grpSp>
        <p:nvGrpSpPr>
          <p:cNvPr id="187" name="Group 186"/>
          <p:cNvGrpSpPr/>
          <p:nvPr/>
        </p:nvGrpSpPr>
        <p:grpSpPr>
          <a:xfrm>
            <a:off x="1508760" y="2514600"/>
            <a:ext cx="5996940" cy="534194"/>
            <a:chOff x="1508760" y="2514600"/>
            <a:chExt cx="5996940" cy="534194"/>
          </a:xfrm>
        </p:grpSpPr>
        <p:cxnSp>
          <p:nvCxnSpPr>
            <p:cNvPr id="7" name="Straight Arrow Connector 6"/>
            <p:cNvCxnSpPr>
              <a:stCxn id="23" idx="2"/>
            </p:cNvCxnSpPr>
            <p:nvPr/>
          </p:nvCxnSpPr>
          <p:spPr>
            <a:xfrm rot="16200000" flipH="1">
              <a:off x="1744980" y="2278380"/>
              <a:ext cx="533402" cy="1005842"/>
            </a:xfrm>
            <a:prstGeom prst="straightConnector1">
              <a:avLst/>
            </a:prstGeom>
            <a:ln w="28575">
              <a:solidFill>
                <a:schemeClr val="accent6">
                  <a:lumMod val="75000"/>
                </a:schemeClr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>
              <a:stCxn id="24" idx="2"/>
            </p:cNvCxnSpPr>
            <p:nvPr/>
          </p:nvCxnSpPr>
          <p:spPr>
            <a:xfrm rot="5400000">
              <a:off x="4304506" y="2781300"/>
              <a:ext cx="534194" cy="794"/>
            </a:xfrm>
            <a:prstGeom prst="straightConnector1">
              <a:avLst/>
            </a:prstGeom>
            <a:ln w="28575">
              <a:solidFill>
                <a:schemeClr val="accent6">
                  <a:lumMod val="75000"/>
                </a:schemeClr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>
              <a:stCxn id="25" idx="2"/>
            </p:cNvCxnSpPr>
            <p:nvPr/>
          </p:nvCxnSpPr>
          <p:spPr>
            <a:xfrm rot="5400000">
              <a:off x="6838950" y="2381250"/>
              <a:ext cx="533400" cy="800100"/>
            </a:xfrm>
            <a:prstGeom prst="straightConnector1">
              <a:avLst/>
            </a:prstGeom>
            <a:ln w="28575">
              <a:solidFill>
                <a:schemeClr val="accent6">
                  <a:lumMod val="75000"/>
                </a:schemeClr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/>
        </p:nvGrpSpPr>
        <p:grpSpPr>
          <a:xfrm>
            <a:off x="2438400" y="5029994"/>
            <a:ext cx="4267200" cy="1203166"/>
            <a:chOff x="2438400" y="4694714"/>
            <a:chExt cx="4267200" cy="1203166"/>
          </a:xfrm>
        </p:grpSpPr>
        <p:sp>
          <p:nvSpPr>
            <p:cNvPr id="15" name="Rounded Rectangle 14"/>
            <p:cNvSpPr/>
            <p:nvPr/>
          </p:nvSpPr>
          <p:spPr>
            <a:xfrm>
              <a:off x="2438400" y="5074920"/>
              <a:ext cx="4267200" cy="822960"/>
            </a:xfrm>
            <a:prstGeom prst="roundRect">
              <a:avLst/>
            </a:prstGeom>
            <a:ln w="12700"/>
            <a:effectLst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tIns="0" rtlCol="0" anchor="ctr"/>
            <a:lstStyle/>
            <a:p>
              <a:pPr algn="ctr"/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Best Configuration </a:t>
              </a:r>
            </a:p>
            <a:p>
              <a:pPr algn="ctr"/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Settings </a:t>
              </a:r>
              <a:r>
                <a:rPr lang="en-US" sz="2400" b="1" i="1" dirty="0" smtClean="0">
                  <a:latin typeface="Times New Roman" pitchFamily="18" charset="0"/>
                  <a:cs typeface="Times New Roman" pitchFamily="18" charset="0"/>
                </a:rPr>
                <a:t>&lt;</a:t>
              </a:r>
              <a:r>
                <a:rPr lang="en-US" sz="2400" b="1" i="1" dirty="0" err="1" smtClean="0">
                  <a:latin typeface="Times New Roman" pitchFamily="18" charset="0"/>
                  <a:cs typeface="Times New Roman" pitchFamily="18" charset="0"/>
                </a:rPr>
                <a:t>c</a:t>
              </a:r>
              <a:r>
                <a:rPr lang="en-US" sz="2400" b="1" i="1" baseline="-25000" dirty="0" err="1" smtClean="0">
                  <a:latin typeface="Times New Roman" pitchFamily="18" charset="0"/>
                  <a:cs typeface="Times New Roman" pitchFamily="18" charset="0"/>
                </a:rPr>
                <a:t>opt</a:t>
              </a:r>
              <a:r>
                <a:rPr lang="en-US" sz="2400" b="1" i="1" dirty="0" smtClean="0">
                  <a:latin typeface="Times New Roman" pitchFamily="18" charset="0"/>
                  <a:cs typeface="Times New Roman" pitchFamily="18" charset="0"/>
                </a:rPr>
                <a:t>&gt;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for </a:t>
              </a:r>
              <a:r>
                <a:rPr lang="en-US" sz="2400" b="1" i="1" dirty="0" smtClean="0">
                  <a:latin typeface="Times New Roman" pitchFamily="18" charset="0"/>
                  <a:cs typeface="Times New Roman" pitchFamily="18" charset="0"/>
                </a:rPr>
                <a:t>&lt;p, d</a:t>
              </a:r>
              <a:r>
                <a:rPr lang="en-US" sz="2400" b="1" i="1" baseline="-25000" dirty="0" smtClean="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400" b="1" i="1" dirty="0" smtClean="0">
                  <a:latin typeface="Times New Roman" pitchFamily="18" charset="0"/>
                  <a:cs typeface="Times New Roman" pitchFamily="18" charset="0"/>
                </a:rPr>
                <a:t>, r</a:t>
              </a:r>
              <a:r>
                <a:rPr lang="en-US" sz="2400" b="1" i="1" baseline="-25000" dirty="0" smtClean="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400" b="1" i="1" dirty="0" smtClean="0">
                  <a:latin typeface="Times New Roman" pitchFamily="18" charset="0"/>
                  <a:cs typeface="Times New Roman" pitchFamily="18" charset="0"/>
                </a:rPr>
                <a:t>&gt;</a:t>
              </a:r>
              <a:endParaRPr lang="en-US" sz="2400" b="1" i="1" baseline="-25000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6" name="Straight Arrow Connector 15"/>
            <p:cNvCxnSpPr>
              <a:stCxn id="18" idx="2"/>
              <a:endCxn id="15" idx="0"/>
            </p:cNvCxnSpPr>
            <p:nvPr/>
          </p:nvCxnSpPr>
          <p:spPr>
            <a:xfrm rot="5400000">
              <a:off x="4381500" y="4884420"/>
              <a:ext cx="381000" cy="1588"/>
            </a:xfrm>
            <a:prstGeom prst="straightConnector1">
              <a:avLst/>
            </a:prstGeom>
            <a:ln w="28575">
              <a:solidFill>
                <a:schemeClr val="accent5">
                  <a:lumMod val="75000"/>
                </a:schemeClr>
              </a:solidFill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Group 16"/>
          <p:cNvGrpSpPr/>
          <p:nvPr/>
        </p:nvGrpSpPr>
        <p:grpSpPr>
          <a:xfrm>
            <a:off x="1828800" y="3048000"/>
            <a:ext cx="5486400" cy="1981200"/>
            <a:chOff x="1981200" y="2057400"/>
            <a:chExt cx="5486400" cy="1981200"/>
          </a:xfrm>
        </p:grpSpPr>
        <p:sp>
          <p:nvSpPr>
            <p:cNvPr id="18" name="Rounded Rectangle 17"/>
            <p:cNvSpPr/>
            <p:nvPr/>
          </p:nvSpPr>
          <p:spPr>
            <a:xfrm>
              <a:off x="1981200" y="2057400"/>
              <a:ext cx="5486400" cy="1981200"/>
            </a:xfrm>
            <a:prstGeom prst="roundRect">
              <a:avLst>
                <a:gd name="adj" fmla="val 7540"/>
              </a:avLst>
            </a:prstGeom>
            <a:solidFill>
              <a:schemeClr val="accent1">
                <a:lumMod val="20000"/>
                <a:lumOff val="80000"/>
                <a:alpha val="15000"/>
              </a:schemeClr>
            </a:solidFill>
            <a:ln w="28575">
              <a:prstDash val="dash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2590800" y="2667000"/>
              <a:ext cx="4267200" cy="484632"/>
            </a:xfrm>
            <a:prstGeom prst="roundRect">
              <a:avLst/>
            </a:prstGeom>
            <a:ln w="19050"/>
            <a:effectLst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(Sub) Space Enumeration</a:t>
              </a:r>
              <a:endParaRPr lang="en-US" sz="2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" name="Rounded Rectangle 19"/>
            <p:cNvSpPr/>
            <p:nvPr/>
          </p:nvSpPr>
          <p:spPr>
            <a:xfrm>
              <a:off x="2590800" y="3352800"/>
              <a:ext cx="4267200" cy="484632"/>
            </a:xfrm>
            <a:prstGeom prst="roundRect">
              <a:avLst/>
            </a:prstGeom>
            <a:ln w="19050"/>
            <a:effectLst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Recursive Random Search</a:t>
              </a:r>
              <a:endParaRPr lang="en-US" sz="2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1981200" y="2057400"/>
              <a:ext cx="36576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solidFill>
                    <a:schemeClr val="accent1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Just-in-Time Optimizer</a:t>
              </a:r>
              <a:endParaRPr lang="en-US" sz="2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86" name="Group 185"/>
          <p:cNvGrpSpPr/>
          <p:nvPr/>
        </p:nvGrpSpPr>
        <p:grpSpPr>
          <a:xfrm>
            <a:off x="502920" y="1371600"/>
            <a:ext cx="7955280" cy="1143000"/>
            <a:chOff x="502920" y="1371600"/>
            <a:chExt cx="7955280" cy="1143000"/>
          </a:xfrm>
        </p:grpSpPr>
        <p:sp>
          <p:nvSpPr>
            <p:cNvPr id="23" name="Rounded Rectangle 22"/>
            <p:cNvSpPr/>
            <p:nvPr/>
          </p:nvSpPr>
          <p:spPr>
            <a:xfrm>
              <a:off x="502920" y="1371600"/>
              <a:ext cx="2011680" cy="1143000"/>
            </a:xfrm>
            <a:prstGeom prst="roundRect">
              <a:avLst>
                <a:gd name="adj" fmla="val 15710"/>
              </a:avLst>
            </a:prstGeom>
            <a:ln w="19050"/>
            <a:effectLst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tIns="0" rtlCol="0" anchor="ctr"/>
            <a:lstStyle/>
            <a:p>
              <a:pPr algn="ctr"/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Job</a:t>
              </a:r>
            </a:p>
            <a:p>
              <a:pPr algn="ctr"/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Profile</a:t>
              </a:r>
            </a:p>
            <a:p>
              <a:pPr algn="ctr"/>
              <a:r>
                <a:rPr lang="en-US" sz="2400" b="1" i="1" dirty="0" smtClean="0">
                  <a:latin typeface="Times New Roman" pitchFamily="18" charset="0"/>
                  <a:cs typeface="Times New Roman" pitchFamily="18" charset="0"/>
                </a:rPr>
                <a:t>&lt;p, d</a:t>
              </a:r>
              <a:r>
                <a:rPr lang="en-US" sz="2400" b="1" i="1" baseline="-25000" dirty="0" smtClean="0">
                  <a:latin typeface="Times New Roman" pitchFamily="18" charset="0"/>
                  <a:cs typeface="Times New Roman" pitchFamily="18" charset="0"/>
                </a:rPr>
                <a:t>1</a:t>
              </a:r>
              <a:r>
                <a:rPr lang="en-US" sz="2400" b="1" i="1" dirty="0" smtClean="0">
                  <a:latin typeface="Times New Roman" pitchFamily="18" charset="0"/>
                  <a:cs typeface="Times New Roman" pitchFamily="18" charset="0"/>
                </a:rPr>
                <a:t>, r</a:t>
              </a:r>
              <a:r>
                <a:rPr lang="en-US" sz="2400" b="1" i="1" baseline="-25000" dirty="0" smtClean="0">
                  <a:latin typeface="Times New Roman" pitchFamily="18" charset="0"/>
                  <a:cs typeface="Times New Roman" pitchFamily="18" charset="0"/>
                </a:rPr>
                <a:t>1</a:t>
              </a:r>
              <a:r>
                <a:rPr lang="en-US" sz="2400" b="1" i="1" dirty="0" smtClean="0">
                  <a:latin typeface="Times New Roman" pitchFamily="18" charset="0"/>
                  <a:cs typeface="Times New Roman" pitchFamily="18" charset="0"/>
                </a:rPr>
                <a:t>, c</a:t>
              </a:r>
              <a:r>
                <a:rPr lang="en-US" sz="2400" b="1" i="1" baseline="-25000" dirty="0" smtClean="0">
                  <a:latin typeface="Times New Roman" pitchFamily="18" charset="0"/>
                  <a:cs typeface="Times New Roman" pitchFamily="18" charset="0"/>
                </a:rPr>
                <a:t>1</a:t>
              </a:r>
              <a:r>
                <a:rPr lang="en-US" sz="2400" b="1" i="1" dirty="0" smtClean="0">
                  <a:latin typeface="Times New Roman" pitchFamily="18" charset="0"/>
                  <a:cs typeface="Times New Roman" pitchFamily="18" charset="0"/>
                </a:rPr>
                <a:t>&gt;</a:t>
              </a:r>
              <a:endParaRPr lang="en-US" sz="24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" name="Rounded Rectangle 23"/>
            <p:cNvSpPr/>
            <p:nvPr/>
          </p:nvSpPr>
          <p:spPr>
            <a:xfrm>
              <a:off x="3581400" y="1371600"/>
              <a:ext cx="1981200" cy="1143000"/>
            </a:xfrm>
            <a:prstGeom prst="roundRect">
              <a:avLst/>
            </a:prstGeom>
            <a:ln w="19050"/>
            <a:effectLst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lIns="0" tIns="0" rIns="0" rtlCol="0" anchor="ctr"/>
            <a:lstStyle/>
            <a:p>
              <a:pPr algn="ctr"/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Input Data</a:t>
              </a:r>
            </a:p>
            <a:p>
              <a:pPr algn="ctr"/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Properties </a:t>
              </a:r>
            </a:p>
            <a:p>
              <a:pPr algn="ctr"/>
              <a:r>
                <a:rPr lang="en-US" sz="2400" b="1" i="1" dirty="0" smtClean="0">
                  <a:latin typeface="Times New Roman" pitchFamily="18" charset="0"/>
                  <a:cs typeface="Times New Roman" pitchFamily="18" charset="0"/>
                </a:rPr>
                <a:t>&lt;d</a:t>
              </a:r>
              <a:r>
                <a:rPr lang="en-US" sz="2400" b="1" i="1" baseline="-25000" dirty="0" smtClean="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400" b="1" i="1" dirty="0" smtClean="0">
                  <a:latin typeface="Times New Roman" pitchFamily="18" charset="0"/>
                  <a:cs typeface="Times New Roman" pitchFamily="18" charset="0"/>
                </a:rPr>
                <a:t>&gt;</a:t>
              </a:r>
              <a:endParaRPr lang="en-US" sz="2400" b="1" i="1" baseline="-25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5" name="Rounded Rectangle 24"/>
            <p:cNvSpPr/>
            <p:nvPr/>
          </p:nvSpPr>
          <p:spPr>
            <a:xfrm>
              <a:off x="6553200" y="1371600"/>
              <a:ext cx="1905000" cy="1143000"/>
            </a:xfrm>
            <a:prstGeom prst="roundRect">
              <a:avLst/>
            </a:prstGeom>
            <a:ln w="19050"/>
            <a:effectLst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tIns="0" rtlCol="0" anchor="ctr"/>
            <a:lstStyle/>
            <a:p>
              <a:pPr algn="ctr"/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Cluster</a:t>
              </a:r>
            </a:p>
            <a:p>
              <a:pPr algn="ctr"/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Resources</a:t>
              </a:r>
            </a:p>
            <a:p>
              <a:pPr algn="ctr"/>
              <a:r>
                <a:rPr lang="en-US" sz="2400" b="1" i="1" dirty="0" smtClean="0">
                  <a:latin typeface="Times New Roman" pitchFamily="18" charset="0"/>
                  <a:cs typeface="Times New Roman" pitchFamily="18" charset="0"/>
                </a:rPr>
                <a:t>&lt;r</a:t>
              </a:r>
              <a:r>
                <a:rPr lang="en-US" sz="2400" b="1" i="1" baseline="-25000" dirty="0" smtClean="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400" b="1" i="1" dirty="0" smtClean="0">
                  <a:latin typeface="Times New Roman" pitchFamily="18" charset="0"/>
                  <a:cs typeface="Times New Roman" pitchFamily="18" charset="0"/>
                </a:rPr>
                <a:t>&gt;</a:t>
              </a:r>
              <a:endParaRPr lang="en-US" sz="2400" b="1" i="1" baseline="-250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cxnSp>
        <p:nvCxnSpPr>
          <p:cNvPr id="26" name="Straight Arrow Connector 25"/>
          <p:cNvCxnSpPr>
            <a:stCxn id="20" idx="3"/>
          </p:cNvCxnSpPr>
          <p:nvPr/>
        </p:nvCxnSpPr>
        <p:spPr>
          <a:xfrm flipV="1">
            <a:off x="6705600" y="4572000"/>
            <a:ext cx="838200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7543800" y="4350603"/>
            <a:ext cx="1143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What-if Calls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Recursive Random Search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8/31/2011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smtClean="0"/>
              <a:t>Duke University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F3E96-0050-4C97-BA44-D83B830232C9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990600" y="1600200"/>
            <a:ext cx="5867400" cy="4191000"/>
          </a:xfrm>
          <a:prstGeom prst="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038600" y="5329535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Parameter Space</a:t>
            </a:r>
            <a:endParaRPr lang="en-US" sz="24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752600" y="1981200"/>
            <a:ext cx="2209800" cy="1828800"/>
          </a:xfrm>
          <a:prstGeom prst="rect">
            <a:avLst/>
          </a:prstGeom>
          <a:noFill/>
          <a:ln w="19050">
            <a:prstDash val="sys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981200" y="2209800"/>
            <a:ext cx="1752600" cy="1371600"/>
          </a:xfrm>
          <a:prstGeom prst="rect">
            <a:avLst/>
          </a:prstGeom>
          <a:noFill/>
          <a:ln w="19050">
            <a:prstDash val="sys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Sun 9"/>
          <p:cNvSpPr/>
          <p:nvPr/>
        </p:nvSpPr>
        <p:spPr>
          <a:xfrm>
            <a:off x="2514600" y="3124200"/>
            <a:ext cx="182880" cy="182880"/>
          </a:xfrm>
          <a:prstGeom prst="sun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752600" y="2514600"/>
            <a:ext cx="1752600" cy="1371600"/>
          </a:xfrm>
          <a:prstGeom prst="rect">
            <a:avLst/>
          </a:prstGeom>
          <a:noFill/>
          <a:ln w="19050">
            <a:prstDash val="sys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981200" y="2743200"/>
            <a:ext cx="1295400" cy="914400"/>
          </a:xfrm>
          <a:prstGeom prst="rect">
            <a:avLst/>
          </a:prstGeom>
          <a:noFill/>
          <a:ln w="19050">
            <a:prstDash val="sys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Sun 12"/>
          <p:cNvSpPr/>
          <p:nvPr/>
        </p:nvSpPr>
        <p:spPr>
          <a:xfrm>
            <a:off x="2743200" y="2788920"/>
            <a:ext cx="182880" cy="182880"/>
          </a:xfrm>
          <a:prstGeom prst="sun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4" name="Group 13"/>
          <p:cNvGrpSpPr/>
          <p:nvPr/>
        </p:nvGrpSpPr>
        <p:grpSpPr>
          <a:xfrm>
            <a:off x="1828800" y="1981200"/>
            <a:ext cx="7086600" cy="2773680"/>
            <a:chOff x="1828800" y="1981200"/>
            <a:chExt cx="7086600" cy="2773680"/>
          </a:xfrm>
        </p:grpSpPr>
        <p:sp>
          <p:nvSpPr>
            <p:cNvPr id="15" name="Sun 14"/>
            <p:cNvSpPr/>
            <p:nvPr/>
          </p:nvSpPr>
          <p:spPr>
            <a:xfrm>
              <a:off x="5867400" y="2362200"/>
              <a:ext cx="182880" cy="182880"/>
            </a:xfrm>
            <a:prstGeom prst="sun">
              <a:avLst/>
            </a:prstGeom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Sun 15"/>
            <p:cNvSpPr/>
            <p:nvPr/>
          </p:nvSpPr>
          <p:spPr>
            <a:xfrm>
              <a:off x="4495800" y="3048000"/>
              <a:ext cx="182880" cy="182880"/>
            </a:xfrm>
            <a:prstGeom prst="sun">
              <a:avLst/>
            </a:prstGeom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Sun 16"/>
            <p:cNvSpPr/>
            <p:nvPr/>
          </p:nvSpPr>
          <p:spPr>
            <a:xfrm>
              <a:off x="1828800" y="4572000"/>
              <a:ext cx="182880" cy="182880"/>
            </a:xfrm>
            <a:prstGeom prst="sun">
              <a:avLst/>
            </a:prstGeom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Sun 17"/>
            <p:cNvSpPr/>
            <p:nvPr/>
          </p:nvSpPr>
          <p:spPr>
            <a:xfrm>
              <a:off x="3886200" y="4343400"/>
              <a:ext cx="182880" cy="182880"/>
            </a:xfrm>
            <a:prstGeom prst="sun">
              <a:avLst/>
            </a:prstGeom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Sun 18"/>
            <p:cNvSpPr/>
            <p:nvPr/>
          </p:nvSpPr>
          <p:spPr>
            <a:xfrm>
              <a:off x="6400800" y="3886200"/>
              <a:ext cx="182880" cy="182880"/>
            </a:xfrm>
            <a:prstGeom prst="sun">
              <a:avLst/>
            </a:prstGeom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20" name="Straight Arrow Connector 19"/>
            <p:cNvCxnSpPr/>
            <p:nvPr/>
          </p:nvCxnSpPr>
          <p:spPr>
            <a:xfrm rot="10800000">
              <a:off x="6096000" y="2438400"/>
              <a:ext cx="1066800" cy="1588"/>
            </a:xfrm>
            <a:prstGeom prst="straightConnector1">
              <a:avLst/>
            </a:prstGeom>
            <a:ln w="28575">
              <a:solidFill>
                <a:schemeClr val="accent6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6858000" y="1981200"/>
              <a:ext cx="2057400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2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Space Point</a:t>
              </a:r>
            </a:p>
            <a:p>
              <a:pPr algn="ctr"/>
              <a:r>
                <a:rPr lang="en-US" sz="22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(configuration</a:t>
              </a:r>
            </a:p>
            <a:p>
              <a:pPr algn="ctr"/>
              <a:r>
                <a:rPr lang="en-US" sz="22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settings)</a:t>
              </a:r>
              <a:endParaRPr lang="en-US" sz="2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6934200" y="3048000"/>
            <a:ext cx="1905000" cy="1302841"/>
            <a:chOff x="7239000" y="3048000"/>
            <a:chExt cx="1905000" cy="1302841"/>
          </a:xfrm>
        </p:grpSpPr>
        <p:sp>
          <p:nvSpPr>
            <p:cNvPr id="23" name="TextBox 22"/>
            <p:cNvSpPr txBox="1"/>
            <p:nvPr/>
          </p:nvSpPr>
          <p:spPr>
            <a:xfrm>
              <a:off x="7239000" y="3581400"/>
              <a:ext cx="1905000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2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Use What-if Engine to cost</a:t>
              </a:r>
              <a:endParaRPr lang="en-US" sz="2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" name="Down Arrow 23"/>
            <p:cNvSpPr/>
            <p:nvPr/>
          </p:nvSpPr>
          <p:spPr>
            <a:xfrm>
              <a:off x="8077200" y="3048000"/>
              <a:ext cx="228600" cy="609600"/>
            </a:xfrm>
            <a:prstGeom prst="downArrow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5" name="Sun 24"/>
          <p:cNvSpPr/>
          <p:nvPr/>
        </p:nvSpPr>
        <p:spPr>
          <a:xfrm>
            <a:off x="2133600" y="2286000"/>
            <a:ext cx="182880" cy="182880"/>
          </a:xfrm>
          <a:prstGeom prst="sun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Sun 25"/>
          <p:cNvSpPr/>
          <p:nvPr/>
        </p:nvSpPr>
        <p:spPr>
          <a:xfrm>
            <a:off x="3505200" y="2895600"/>
            <a:ext cx="182880" cy="182880"/>
          </a:xfrm>
          <a:prstGeom prst="sun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C0000"/>
                                      </p:to>
                                    </p:animClr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C0000"/>
                                      </p:to>
                                    </p:animClr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9" grpId="0" animBg="1"/>
      <p:bldP spid="9" grpId="1" animBg="1"/>
      <p:bldP spid="10" grpId="0" animBg="1"/>
      <p:bldP spid="11" grpId="0" animBg="1"/>
      <p:bldP spid="11" grpId="1" animBg="1"/>
      <p:bldP spid="12" grpId="0" animBg="1"/>
      <p:bldP spid="13" grpId="0" animBg="1"/>
      <p:bldP spid="13" grpId="1" animBg="1"/>
      <p:bldP spid="25" grpId="0" animBg="1"/>
      <p:bldP spid="2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Experimental Methodology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2133600"/>
          </a:xfrm>
        </p:spPr>
        <p:txBody>
          <a:bodyPr/>
          <a:lstStyle/>
          <a:p>
            <a:r>
              <a:rPr lang="en-US" dirty="0" smtClean="0"/>
              <a:t>15-30 Amazon EC2 nodes, various instance types</a:t>
            </a:r>
          </a:p>
          <a:p>
            <a:r>
              <a:rPr lang="en-US" dirty="0" smtClean="0"/>
              <a:t>Cluster-level configurations based on rules of thumb</a:t>
            </a:r>
          </a:p>
          <a:p>
            <a:r>
              <a:rPr lang="en-US" dirty="0" smtClean="0"/>
              <a:t>Data sizes: 10-180 GB</a:t>
            </a:r>
          </a:p>
          <a:p>
            <a:r>
              <a:rPr lang="en-US" dirty="0" smtClean="0"/>
              <a:t>Rule-based Optimizer Vs. Cost-based Optimizer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8/31/2011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smtClean="0"/>
              <a:t>Duke University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F3E96-0050-4C97-BA44-D83B830232C9}" type="slidenum">
              <a:rPr lang="en-US" smtClean="0"/>
              <a:pPr/>
              <a:t>18</a:t>
            </a:fld>
            <a:endParaRPr lang="en-US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3"/>
          </p:nvPr>
        </p:nvGraphicFramePr>
        <p:xfrm>
          <a:off x="457200" y="3373120"/>
          <a:ext cx="8229601" cy="2951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/>
                <a:gridCol w="2438400"/>
                <a:gridCol w="2438400"/>
                <a:gridCol w="2590801"/>
              </a:tblGrid>
              <a:tr h="421640">
                <a:tc>
                  <a:txBody>
                    <a:bodyPr/>
                    <a:lstStyle/>
                    <a:p>
                      <a:r>
                        <a:rPr lang="en-US" dirty="0" smtClean="0"/>
                        <a:t>Abbr.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MapReduce</a:t>
                      </a:r>
                      <a:r>
                        <a:rPr lang="en-US" baseline="0" dirty="0" smtClean="0"/>
                        <a:t> Program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Domain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Dataset</a:t>
                      </a:r>
                      <a:endParaRPr lang="en-US" dirty="0"/>
                    </a:p>
                  </a:txBody>
                  <a:tcPr/>
                </a:tc>
              </a:tr>
              <a:tr h="4216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CO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Word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Co-occurrence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NLP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Wikipedia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216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WC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WordCount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Text Analytics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Wikipedia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216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TS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TeraSort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Business Analytics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TeraGen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216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LG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LinkGraph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Graph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Processing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Wikipedia (compressed)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216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JO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Join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Business Analytics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TPC-H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216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TF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TF-IDF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Information Retrieval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Wikipedia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Job Optimizer Evaluation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8/31/2011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smtClean="0"/>
              <a:t>Duke University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F3E96-0050-4C97-BA44-D83B830232C9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57200" y="1219200"/>
            <a:ext cx="822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Hadoop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cluster: 30 nodes, m1.xlarge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Data sizes: 60-180 GB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Content Placeholder 6"/>
          <p:cNvGraphicFramePr>
            <a:graphicFrameLocks noGrp="1"/>
          </p:cNvGraphicFramePr>
          <p:nvPr>
            <p:ph idx="1"/>
          </p:nvPr>
        </p:nvGraphicFramePr>
        <p:xfrm>
          <a:off x="457200" y="1981200"/>
          <a:ext cx="8229600" cy="426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 in the Big Data Era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8/31/2011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smtClean="0"/>
              <a:t>Duke University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F3E96-0050-4C97-BA44-D83B830232C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3"/>
          </p:nvPr>
        </p:nvSpPr>
        <p:spPr>
          <a:xfrm>
            <a:off x="457200" y="1295400"/>
            <a:ext cx="8153400" cy="50292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990000"/>
                </a:solidFill>
              </a:rPr>
              <a:t>Popular option</a:t>
            </a:r>
          </a:p>
          <a:p>
            <a:pPr lvl="1"/>
            <a:r>
              <a:rPr lang="en-US" dirty="0" smtClean="0"/>
              <a:t>Hadoop software stack</a:t>
            </a:r>
          </a:p>
        </p:txBody>
      </p:sp>
      <p:grpSp>
        <p:nvGrpSpPr>
          <p:cNvPr id="83" name="Group 82"/>
          <p:cNvGrpSpPr/>
          <p:nvPr/>
        </p:nvGrpSpPr>
        <p:grpSpPr>
          <a:xfrm>
            <a:off x="495300" y="2664692"/>
            <a:ext cx="8039100" cy="3573528"/>
            <a:chOff x="495300" y="2664692"/>
            <a:chExt cx="8039100" cy="3573528"/>
          </a:xfrm>
        </p:grpSpPr>
        <p:grpSp>
          <p:nvGrpSpPr>
            <p:cNvPr id="35" name="Group 7"/>
            <p:cNvGrpSpPr/>
            <p:nvPr/>
          </p:nvGrpSpPr>
          <p:grpSpPr>
            <a:xfrm>
              <a:off x="2133600" y="3743980"/>
              <a:ext cx="5715000" cy="2494240"/>
              <a:chOff x="1752600" y="3754160"/>
              <a:chExt cx="5715000" cy="2494240"/>
            </a:xfrm>
          </p:grpSpPr>
          <p:cxnSp>
            <p:nvCxnSpPr>
              <p:cNvPr id="69" name="Straight Connector 68"/>
              <p:cNvCxnSpPr/>
              <p:nvPr/>
            </p:nvCxnSpPr>
            <p:spPr>
              <a:xfrm rot="5400000">
                <a:off x="2423160" y="5608320"/>
                <a:ext cx="365760" cy="0"/>
              </a:xfrm>
              <a:prstGeom prst="line">
                <a:avLst/>
              </a:prstGeom>
              <a:ln w="28575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/>
              <p:nvPr/>
            </p:nvCxnSpPr>
            <p:spPr>
              <a:xfrm rot="5400000">
                <a:off x="3413760" y="5638800"/>
                <a:ext cx="365760" cy="0"/>
              </a:xfrm>
              <a:prstGeom prst="line">
                <a:avLst/>
              </a:prstGeom>
              <a:ln w="28575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/>
              <p:cNvCxnSpPr/>
              <p:nvPr/>
            </p:nvCxnSpPr>
            <p:spPr>
              <a:xfrm rot="5400000">
                <a:off x="4404360" y="5638800"/>
                <a:ext cx="365760" cy="0"/>
              </a:xfrm>
              <a:prstGeom prst="line">
                <a:avLst/>
              </a:prstGeom>
              <a:ln w="28575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/>
              <p:nvPr/>
            </p:nvCxnSpPr>
            <p:spPr>
              <a:xfrm rot="5400000">
                <a:off x="5364480" y="5638800"/>
                <a:ext cx="365760" cy="0"/>
              </a:xfrm>
              <a:prstGeom prst="line">
                <a:avLst/>
              </a:prstGeom>
              <a:ln w="28575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/>
              <p:nvPr/>
            </p:nvCxnSpPr>
            <p:spPr>
              <a:xfrm rot="5400000">
                <a:off x="6355080" y="5638800"/>
                <a:ext cx="365760" cy="0"/>
              </a:xfrm>
              <a:prstGeom prst="line">
                <a:avLst/>
              </a:prstGeom>
              <a:ln w="28575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74" name="Picture 3" descr="C:\Users\Hero\AppData\Local\Microsoft\Windows\Temporary Internet Files\Content.IE5\HBJYIRF2\MC900434845[1].pn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2286000" y="5684520"/>
                <a:ext cx="640080" cy="563880"/>
              </a:xfrm>
              <a:prstGeom prst="rect">
                <a:avLst/>
              </a:prstGeom>
              <a:noFill/>
            </p:spPr>
          </p:pic>
          <p:sp>
            <p:nvSpPr>
              <p:cNvPr id="75" name="Rounded Rectangle 74"/>
              <p:cNvSpPr/>
              <p:nvPr/>
            </p:nvSpPr>
            <p:spPr>
              <a:xfrm>
                <a:off x="1752600" y="3820180"/>
                <a:ext cx="5715000" cy="1742420"/>
              </a:xfrm>
              <a:prstGeom prst="roundRect">
                <a:avLst>
                  <a:gd name="adj" fmla="val 11173"/>
                </a:avLst>
              </a:prstGeom>
              <a:noFill/>
              <a:ln w="28575">
                <a:solidFill>
                  <a:schemeClr val="accent5">
                    <a:lumMod val="50000"/>
                  </a:schemeClr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76" name="Rounded Rectangle 75"/>
              <p:cNvSpPr/>
              <p:nvPr/>
            </p:nvSpPr>
            <p:spPr>
              <a:xfrm>
                <a:off x="1981200" y="4373880"/>
                <a:ext cx="5257800" cy="502920"/>
              </a:xfrm>
              <a:prstGeom prst="round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 w="19050"/>
              <a:effectLst/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MapReduce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Execution Engine</a:t>
                </a:r>
                <a:endParaRPr lang="en-US" sz="2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77" name="Rounded Rectangle 76"/>
              <p:cNvSpPr/>
              <p:nvPr/>
            </p:nvSpPr>
            <p:spPr>
              <a:xfrm>
                <a:off x="1981200" y="4953000"/>
                <a:ext cx="5257800" cy="502920"/>
              </a:xfrm>
              <a:prstGeom prst="round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 w="19050">
                <a:solidFill>
                  <a:schemeClr val="accent6">
                    <a:lumMod val="75000"/>
                  </a:schemeClr>
                </a:solidFill>
              </a:ln>
              <a:effectLst/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Distributed File System</a:t>
                </a:r>
                <a:endParaRPr lang="en-US" sz="2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78" name="TextBox 77"/>
              <p:cNvSpPr txBox="1"/>
              <p:nvPr/>
            </p:nvSpPr>
            <p:spPr>
              <a:xfrm>
                <a:off x="1905000" y="3754160"/>
                <a:ext cx="14478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 err="1" smtClean="0">
                    <a:solidFill>
                      <a:schemeClr val="accent5">
                        <a:lumMod val="50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Hadoop</a:t>
                </a:r>
                <a:endParaRPr lang="en-US" sz="2800" b="1" dirty="0">
                  <a:solidFill>
                    <a:schemeClr val="accent5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pic>
            <p:nvPicPr>
              <p:cNvPr id="79" name="Picture 3" descr="C:\Users\Hero\AppData\Local\Microsoft\Windows\Temporary Internet Files\Content.IE5\HBJYIRF2\MC900434845[1].pn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276600" y="5684520"/>
                <a:ext cx="640080" cy="563880"/>
              </a:xfrm>
              <a:prstGeom prst="rect">
                <a:avLst/>
              </a:prstGeom>
              <a:noFill/>
            </p:spPr>
          </p:pic>
          <p:pic>
            <p:nvPicPr>
              <p:cNvPr id="80" name="Picture 3" descr="C:\Users\Hero\AppData\Local\Microsoft\Windows\Temporary Internet Files\Content.IE5\HBJYIRF2\MC900434845[1].pn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67200" y="5684520"/>
                <a:ext cx="640080" cy="563880"/>
              </a:xfrm>
              <a:prstGeom prst="rect">
                <a:avLst/>
              </a:prstGeom>
              <a:noFill/>
            </p:spPr>
          </p:pic>
          <p:pic>
            <p:nvPicPr>
              <p:cNvPr id="81" name="Picture 3" descr="C:\Users\Hero\AppData\Local\Microsoft\Windows\Temporary Internet Files\Content.IE5\HBJYIRF2\MC900434845[1].pn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5227320" y="5684520"/>
                <a:ext cx="640080" cy="563880"/>
              </a:xfrm>
              <a:prstGeom prst="rect">
                <a:avLst/>
              </a:prstGeom>
              <a:noFill/>
            </p:spPr>
          </p:pic>
          <p:pic>
            <p:nvPicPr>
              <p:cNvPr id="82" name="Picture 3" descr="C:\Users\Hero\AppData\Local\Microsoft\Windows\Temporary Internet Files\Content.IE5\HBJYIRF2\MC900434845[1].pn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6217920" y="5684520"/>
                <a:ext cx="640080" cy="563880"/>
              </a:xfrm>
              <a:prstGeom prst="rect">
                <a:avLst/>
              </a:prstGeom>
              <a:noFill/>
            </p:spPr>
          </p:pic>
        </p:grpSp>
        <p:grpSp>
          <p:nvGrpSpPr>
            <p:cNvPr id="52" name="Group 30"/>
            <p:cNvGrpSpPr/>
            <p:nvPr/>
          </p:nvGrpSpPr>
          <p:grpSpPr>
            <a:xfrm>
              <a:off x="495300" y="2664692"/>
              <a:ext cx="8039100" cy="1105841"/>
              <a:chOff x="304800" y="1865961"/>
              <a:chExt cx="8039100" cy="1105841"/>
            </a:xfrm>
          </p:grpSpPr>
          <p:sp>
            <p:nvSpPr>
              <p:cNvPr id="57" name="Rectangle 17"/>
              <p:cNvSpPr>
                <a:spLocks noChangeArrowheads="1"/>
              </p:cNvSpPr>
              <p:nvPr/>
            </p:nvSpPr>
            <p:spPr bwMode="auto">
              <a:xfrm>
                <a:off x="304800" y="1868269"/>
                <a:ext cx="1805173" cy="722531"/>
              </a:xfrm>
              <a:prstGeom prst="round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9050">
                <a:solidFill>
                  <a:schemeClr val="tx2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Java / C++ /</a:t>
                </a:r>
              </a:p>
              <a:p>
                <a:pPr algn="ctr"/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R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/ Python</a:t>
                </a:r>
              </a:p>
            </p:txBody>
          </p:sp>
          <p:cxnSp>
            <p:nvCxnSpPr>
              <p:cNvPr id="58" name="Straight Arrow Connector 57"/>
              <p:cNvCxnSpPr/>
              <p:nvPr/>
            </p:nvCxnSpPr>
            <p:spPr>
              <a:xfrm>
                <a:off x="1524000" y="2590800"/>
                <a:ext cx="1447802" cy="380999"/>
              </a:xfrm>
              <a:prstGeom prst="straightConnector1">
                <a:avLst/>
              </a:prstGeom>
              <a:ln w="28575">
                <a:solidFill>
                  <a:schemeClr val="accent1"/>
                </a:solidFill>
                <a:headEnd type="triangl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Arrow Connector 58"/>
              <p:cNvCxnSpPr>
                <a:stCxn id="66" idx="2"/>
              </p:cNvCxnSpPr>
              <p:nvPr/>
            </p:nvCxnSpPr>
            <p:spPr>
              <a:xfrm>
                <a:off x="2667001" y="2362200"/>
                <a:ext cx="990600" cy="609599"/>
              </a:xfrm>
              <a:prstGeom prst="straightConnector1">
                <a:avLst/>
              </a:prstGeom>
              <a:ln w="28575">
                <a:solidFill>
                  <a:schemeClr val="accent1"/>
                </a:solidFill>
                <a:headEnd type="triangl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Arrow Connector 59"/>
              <p:cNvCxnSpPr>
                <a:stCxn id="65" idx="2"/>
              </p:cNvCxnSpPr>
              <p:nvPr/>
            </p:nvCxnSpPr>
            <p:spPr>
              <a:xfrm>
                <a:off x="3657600" y="2342021"/>
                <a:ext cx="685801" cy="629778"/>
              </a:xfrm>
              <a:prstGeom prst="straightConnector1">
                <a:avLst/>
              </a:prstGeom>
              <a:ln w="28575">
                <a:solidFill>
                  <a:schemeClr val="accent1"/>
                </a:solidFill>
                <a:headEnd type="triangl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Arrow Connector 60"/>
              <p:cNvCxnSpPr>
                <a:stCxn id="68" idx="2"/>
              </p:cNvCxnSpPr>
              <p:nvPr/>
            </p:nvCxnSpPr>
            <p:spPr>
              <a:xfrm flipH="1">
                <a:off x="4495802" y="2354954"/>
                <a:ext cx="259078" cy="616848"/>
              </a:xfrm>
              <a:prstGeom prst="straightConnector1">
                <a:avLst/>
              </a:prstGeom>
              <a:ln w="28575">
                <a:solidFill>
                  <a:schemeClr val="accent1"/>
                </a:solidFill>
                <a:headEnd type="triangl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Arrow Connector 61"/>
              <p:cNvCxnSpPr>
                <a:stCxn id="64" idx="2"/>
              </p:cNvCxnSpPr>
              <p:nvPr/>
            </p:nvCxnSpPr>
            <p:spPr>
              <a:xfrm flipH="1">
                <a:off x="5257801" y="2362200"/>
                <a:ext cx="609599" cy="609599"/>
              </a:xfrm>
              <a:prstGeom prst="straightConnector1">
                <a:avLst/>
              </a:prstGeom>
              <a:ln w="28575">
                <a:solidFill>
                  <a:schemeClr val="accent1"/>
                </a:solidFill>
                <a:headEnd type="triangl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Arrow Connector 62"/>
              <p:cNvCxnSpPr/>
              <p:nvPr/>
            </p:nvCxnSpPr>
            <p:spPr>
              <a:xfrm flipH="1">
                <a:off x="6172202" y="2590800"/>
                <a:ext cx="1295398" cy="380999"/>
              </a:xfrm>
              <a:prstGeom prst="straightConnector1">
                <a:avLst/>
              </a:prstGeom>
              <a:ln w="28575">
                <a:solidFill>
                  <a:schemeClr val="accent1"/>
                </a:solidFill>
                <a:headEnd type="triangl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4" name="Rectangle 17"/>
              <p:cNvSpPr>
                <a:spLocks noChangeArrowheads="1"/>
              </p:cNvSpPr>
              <p:nvPr/>
            </p:nvSpPr>
            <p:spPr bwMode="auto">
              <a:xfrm>
                <a:off x="5410200" y="2007998"/>
                <a:ext cx="914400" cy="354202"/>
              </a:xfrm>
              <a:prstGeom prst="round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9050">
                <a:solidFill>
                  <a:schemeClr val="tx2"/>
                </a:solidFill>
                <a:miter lim="800000"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 algn="ctr"/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Oozie</a:t>
                </a:r>
                <a:endParaRPr lang="en-US" sz="2400" dirty="0" smtClean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5" name="Rectangle 11"/>
              <p:cNvSpPr>
                <a:spLocks noChangeArrowheads="1"/>
              </p:cNvSpPr>
              <p:nvPr/>
            </p:nvSpPr>
            <p:spPr bwMode="auto">
              <a:xfrm>
                <a:off x="3276600" y="1987819"/>
                <a:ext cx="762000" cy="354202"/>
              </a:xfrm>
              <a:prstGeom prst="roundRect">
                <a:avLst/>
              </a:prstGeom>
              <a:solidFill>
                <a:srgbClr val="FFCC99"/>
              </a:solidFill>
              <a:ln w="19050">
                <a:solidFill>
                  <a:schemeClr val="tx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Hive</a:t>
                </a:r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6" name="Rectangle 10"/>
              <p:cNvSpPr>
                <a:spLocks noChangeArrowheads="1"/>
              </p:cNvSpPr>
              <p:nvPr/>
            </p:nvSpPr>
            <p:spPr bwMode="auto">
              <a:xfrm>
                <a:off x="2362201" y="2007998"/>
                <a:ext cx="609600" cy="354202"/>
              </a:xfrm>
              <a:prstGeom prst="roundRect">
                <a:avLst/>
              </a:prstGeom>
              <a:solidFill>
                <a:srgbClr val="FFFF99"/>
              </a:solidFill>
              <a:ln w="19050">
                <a:solidFill>
                  <a:schemeClr val="tx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Pig</a:t>
                </a:r>
              </a:p>
            </p:txBody>
          </p:sp>
          <p:sp>
            <p:nvSpPr>
              <p:cNvPr id="67" name="Rectangle 17"/>
              <p:cNvSpPr>
                <a:spLocks noChangeArrowheads="1"/>
              </p:cNvSpPr>
              <p:nvPr/>
            </p:nvSpPr>
            <p:spPr bwMode="auto">
              <a:xfrm>
                <a:off x="6629400" y="1865961"/>
                <a:ext cx="1714500" cy="724839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 w="19050">
                <a:solidFill>
                  <a:schemeClr val="tx2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Elastic </a:t>
                </a:r>
              </a:p>
              <a:p>
                <a:pPr algn="ctr"/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MapReduce</a:t>
                </a:r>
                <a:endParaRPr lang="en-US" sz="2400" dirty="0" smtClean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8" name="Rectangle 11"/>
              <p:cNvSpPr>
                <a:spLocks noChangeArrowheads="1"/>
              </p:cNvSpPr>
              <p:nvPr/>
            </p:nvSpPr>
            <p:spPr bwMode="auto">
              <a:xfrm>
                <a:off x="4373880" y="2000752"/>
                <a:ext cx="762000" cy="354202"/>
              </a:xfrm>
              <a:prstGeom prst="roundRect">
                <a:avLst/>
              </a:prstGeom>
              <a:solidFill>
                <a:schemeClr val="bg2">
                  <a:lumMod val="75000"/>
                </a:schemeClr>
              </a:solidFill>
              <a:ln w="19050">
                <a:solidFill>
                  <a:schemeClr val="tx2"/>
                </a:solidFill>
                <a:miter lim="800000"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 algn="ctr"/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Jaql</a:t>
                </a:r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53" name="Group 31"/>
            <p:cNvGrpSpPr/>
            <p:nvPr/>
          </p:nvGrpSpPr>
          <p:grpSpPr>
            <a:xfrm>
              <a:off x="569224" y="4595271"/>
              <a:ext cx="1792976" cy="580196"/>
              <a:chOff x="378724" y="4757851"/>
              <a:chExt cx="1792976" cy="580196"/>
            </a:xfrm>
          </p:grpSpPr>
          <p:sp>
            <p:nvSpPr>
              <p:cNvPr id="54" name="Rounded Rectangle 53"/>
              <p:cNvSpPr/>
              <p:nvPr/>
            </p:nvSpPr>
            <p:spPr>
              <a:xfrm>
                <a:off x="378724" y="4772143"/>
                <a:ext cx="1183376" cy="502920"/>
              </a:xfrm>
              <a:prstGeom prst="roundRect">
                <a:avLst/>
              </a:prstGeom>
              <a:solidFill>
                <a:srgbClr val="E0C1FF"/>
              </a:solidFill>
              <a:ln w="19050">
                <a:solidFill>
                  <a:schemeClr val="accent6">
                    <a:lumMod val="75000"/>
                  </a:schemeClr>
                </a:solidFill>
              </a:ln>
              <a:effectLst/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HBase</a:t>
                </a:r>
                <a:endParaRPr lang="en-US" sz="2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55" name="Straight Arrow Connector 54"/>
              <p:cNvCxnSpPr/>
              <p:nvPr/>
            </p:nvCxnSpPr>
            <p:spPr>
              <a:xfrm flipH="1" flipV="1">
                <a:off x="1562100" y="5105400"/>
                <a:ext cx="609600" cy="232647"/>
              </a:xfrm>
              <a:prstGeom prst="straightConnector1">
                <a:avLst/>
              </a:prstGeom>
              <a:ln w="28575">
                <a:solidFill>
                  <a:schemeClr val="accent1"/>
                </a:solidFill>
                <a:headEnd type="triangl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Arrow Connector 55"/>
              <p:cNvCxnSpPr/>
              <p:nvPr/>
            </p:nvCxnSpPr>
            <p:spPr>
              <a:xfrm flipH="1">
                <a:off x="1562100" y="4757851"/>
                <a:ext cx="600075" cy="289085"/>
              </a:xfrm>
              <a:prstGeom prst="straightConnector1">
                <a:avLst/>
              </a:prstGeom>
              <a:ln w="28575">
                <a:solidFill>
                  <a:schemeClr val="accent1"/>
                </a:solidFill>
                <a:headEnd type="triangl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Job Optimizer Evaluation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8/31/2011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smtClean="0"/>
              <a:t>Duke University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F3E96-0050-4C97-BA44-D83B830232C9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57200" y="1219200"/>
            <a:ext cx="822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Hadoop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cluster: 30 nodes, m1.xlarge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Data sizes: 60-180 GB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Content Placeholder 6"/>
          <p:cNvGraphicFramePr>
            <a:graphicFrameLocks noGrp="1"/>
          </p:cNvGraphicFramePr>
          <p:nvPr>
            <p:ph idx="1"/>
          </p:nvPr>
        </p:nvGraphicFramePr>
        <p:xfrm>
          <a:off x="457200" y="1981200"/>
          <a:ext cx="8229600" cy="426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Estimates from the What-if Engine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8/31/2011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smtClean="0"/>
              <a:t>Duke University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F3E96-0050-4C97-BA44-D83B830232C9}" type="slidenum">
              <a:rPr lang="en-US" smtClean="0"/>
              <a:pPr/>
              <a:t>21</a:t>
            </a:fld>
            <a:endParaRPr lang="en-US" dirty="0"/>
          </a:p>
        </p:txBody>
      </p:sp>
      <p:pic>
        <p:nvPicPr>
          <p:cNvPr id="12" name="Picture 11" descr="surface_cooc_sortmb_recperc_actua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1000" y="2743200"/>
            <a:ext cx="4281581" cy="3581400"/>
          </a:xfrm>
          <a:prstGeom prst="rect">
            <a:avLst/>
          </a:prstGeom>
        </p:spPr>
      </p:pic>
      <p:pic>
        <p:nvPicPr>
          <p:cNvPr id="13" name="Picture 12" descr="Copy of surface_cooc_sortmb_recperc_pred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19600" y="2743200"/>
            <a:ext cx="4342457" cy="35052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57200" y="1219200"/>
            <a:ext cx="8229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Hadoop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cluster: 16 nodes, c1.medium</a:t>
            </a:r>
          </a:p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MapReduce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Program: Word Co-occurrence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Data set: 10 GB Wikipedia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90600" y="2362200"/>
            <a:ext cx="312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True surface</a:t>
            </a:r>
            <a:endParaRPr lang="en-US" sz="2800" dirty="0">
              <a:solidFill>
                <a:srgbClr val="99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953000" y="2362200"/>
            <a:ext cx="312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Estimated surface</a:t>
            </a:r>
            <a:endParaRPr lang="en-US" sz="2800" dirty="0">
              <a:solidFill>
                <a:srgbClr val="99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Estimates from the What-if Engine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8/31/2011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smtClean="0"/>
              <a:t>Duke University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F3E96-0050-4C97-BA44-D83B830232C9}" type="slidenum">
              <a:rPr lang="en-US" smtClean="0"/>
              <a:pPr/>
              <a:t>22</a:t>
            </a:fld>
            <a:endParaRPr lang="en-US"/>
          </a:p>
        </p:txBody>
      </p:sp>
      <p:graphicFrame>
        <p:nvGraphicFramePr>
          <p:cNvPr id="7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2362200"/>
          <a:ext cx="8229600" cy="3962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57200" y="1238071"/>
            <a:ext cx="8229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Profiling on Test cluster, prediction on Production cluster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Test cluster: 10 nodes, m1.large, 60 GB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Production cluster: 30 nodes, m1.xlarge, 180 GB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Profiling Overhead Vs. Benefit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8/31/2011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smtClean="0"/>
              <a:t>Duke University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F3E96-0050-4C97-BA44-D83B830232C9}" type="slidenum">
              <a:rPr lang="en-US" smtClean="0"/>
              <a:pPr/>
              <a:t>23</a:t>
            </a:fld>
            <a:endParaRPr lang="en-US"/>
          </a:p>
        </p:txBody>
      </p:sp>
      <p:graphicFrame>
        <p:nvGraphicFramePr>
          <p:cNvPr id="6" name="Chart 5"/>
          <p:cNvGraphicFramePr/>
          <p:nvPr/>
        </p:nvGraphicFramePr>
        <p:xfrm>
          <a:off x="259080" y="2438400"/>
          <a:ext cx="4389120" cy="384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hart 6"/>
          <p:cNvGraphicFramePr/>
          <p:nvPr/>
        </p:nvGraphicFramePr>
        <p:xfrm>
          <a:off x="4495800" y="2438400"/>
          <a:ext cx="4297680" cy="384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57200" y="1219200"/>
            <a:ext cx="8229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Hadoop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cluster: 16 nodes, c1.medium</a:t>
            </a:r>
          </a:p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MapReduce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Program: Word Co-occurrence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Data set: 10 GB Wikipedia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990000"/>
                </a:solidFill>
              </a:rPr>
              <a:t>What have we achieved?</a:t>
            </a:r>
          </a:p>
          <a:p>
            <a:pPr lvl="1"/>
            <a:r>
              <a:rPr lang="en-US" dirty="0" smtClean="0"/>
              <a:t>Perform in-depth job analysis with profiles</a:t>
            </a:r>
          </a:p>
          <a:p>
            <a:pPr lvl="1"/>
            <a:r>
              <a:rPr lang="en-US" dirty="0" smtClean="0"/>
              <a:t>Predict the behavior of hypothetical job executions</a:t>
            </a:r>
          </a:p>
          <a:p>
            <a:pPr lvl="1"/>
            <a:r>
              <a:rPr lang="en-US" dirty="0" smtClean="0"/>
              <a:t>Optimize arbitrary </a:t>
            </a:r>
            <a:r>
              <a:rPr lang="en-US" dirty="0" err="1" smtClean="0"/>
              <a:t>MapReduce</a:t>
            </a:r>
            <a:r>
              <a:rPr lang="en-US" dirty="0" smtClean="0"/>
              <a:t> programs</a:t>
            </a:r>
          </a:p>
          <a:p>
            <a:pPr lvl="4"/>
            <a:endParaRPr lang="en-US" dirty="0" smtClean="0"/>
          </a:p>
          <a:p>
            <a:r>
              <a:rPr lang="en-US" dirty="0" smtClean="0">
                <a:solidFill>
                  <a:srgbClr val="990000"/>
                </a:solidFill>
              </a:rPr>
              <a:t>What’s next?</a:t>
            </a:r>
          </a:p>
          <a:p>
            <a:pPr lvl="1"/>
            <a:r>
              <a:rPr lang="en-US" dirty="0" smtClean="0"/>
              <a:t>Optimize job workflows/workloads</a:t>
            </a:r>
          </a:p>
          <a:p>
            <a:pPr lvl="1"/>
            <a:r>
              <a:rPr lang="en-US" dirty="0" smtClean="0"/>
              <a:t>Address the cluster sizing (provisioning) problem</a:t>
            </a:r>
          </a:p>
          <a:p>
            <a:pPr lvl="1"/>
            <a:r>
              <a:rPr lang="en-US" dirty="0" smtClean="0"/>
              <a:t>Perform data layout tuning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8/31/2011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smtClean="0"/>
              <a:t>Duke University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F3E96-0050-4C97-BA44-D83B830232C9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Starfish: Self-tuning Analytics System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8/31/2011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smtClean="0"/>
              <a:t>Duke University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F3E96-0050-4C97-BA44-D83B830232C9}" type="slidenum">
              <a:rPr lang="en-US" smtClean="0"/>
              <a:pPr/>
              <a:t>25</a:t>
            </a:fld>
            <a:endParaRPr lang="en-US"/>
          </a:p>
        </p:txBody>
      </p:sp>
      <p:pic>
        <p:nvPicPr>
          <p:cNvPr id="8" name="Picture 2" descr="C:\Users\shivnath\Desktop\Starfish\Yahoo!\starfish_logo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524000"/>
            <a:ext cx="3352800" cy="3352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1543754" y="5029200"/>
            <a:ext cx="576048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buNone/>
            </a:pPr>
            <a:r>
              <a:rPr lang="en-US" sz="40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www.cs.duke.edu/starfish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962400" y="1524000"/>
            <a:ext cx="47244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Software Release:</a:t>
            </a: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 Starfish v0.2.0</a:t>
            </a:r>
          </a:p>
          <a:p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Demo Session C:</a:t>
            </a: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 Thursday, 10:30-12:00</a:t>
            </a: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 Grand Crescent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Hadoop</a:t>
            </a:r>
            <a:r>
              <a:rPr lang="en-US" dirty="0" smtClean="0"/>
              <a:t> Configuration Parameters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457200" y="1219200"/>
          <a:ext cx="8229600" cy="51206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096000"/>
                <a:gridCol w="2133600"/>
              </a:tblGrid>
              <a:tr h="36576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Parameter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Default Value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US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io.sort.mb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US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io.sort.record.percent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0.05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US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io.sort.spill.percent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0.8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US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io.sort.factor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US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mapreduce.combine.class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null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US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min.num.spills.for.combine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US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mapred.compress.map.output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false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US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mapred.reduce.tasks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US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mapred.job.shuffle.input.buffer.percent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0.7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US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mapred.job.shuffle.merge.percent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0.66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US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mapred.inmem.merge.threshold</a:t>
                      </a:r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1000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US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mapred.job.reduce.input.buffer.percent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US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mapred.output.compress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false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8/31/2011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smtClean="0"/>
              <a:t>Duke University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F3E96-0050-4C97-BA44-D83B830232C9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Amazon EC2 Node Types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457200" y="1269998"/>
          <a:ext cx="8143559" cy="322580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62380"/>
                <a:gridCol w="836930"/>
                <a:gridCol w="748030"/>
                <a:gridCol w="989330"/>
                <a:gridCol w="1040130"/>
                <a:gridCol w="1131253"/>
                <a:gridCol w="1131253"/>
                <a:gridCol w="1004253"/>
              </a:tblGrid>
              <a:tr h="106540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Node</a:t>
                      </a:r>
                    </a:p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Type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CPU</a:t>
                      </a:r>
                    </a:p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(EC2</a:t>
                      </a:r>
                    </a:p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Units)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Mem</a:t>
                      </a:r>
                      <a:endParaRPr lang="en-US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(GB)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Storage</a:t>
                      </a:r>
                    </a:p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(GB)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Cost</a:t>
                      </a:r>
                    </a:p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($/hour)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Map </a:t>
                      </a:r>
                    </a:p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Slots </a:t>
                      </a:r>
                    </a:p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per Node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Reduce</a:t>
                      </a:r>
                    </a:p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Slots</a:t>
                      </a:r>
                    </a:p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per Node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Max</a:t>
                      </a:r>
                    </a:p>
                    <a:p>
                      <a:pPr algn="ctr"/>
                      <a:r>
                        <a:rPr lang="en-US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Mem</a:t>
                      </a:r>
                      <a:endParaRPr lang="en-US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per Slot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320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m1.small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1.7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160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0.085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300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320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m1.large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7.5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850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0.34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1024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320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m1.xlarge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1690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0.68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1536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320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c1.medium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1.7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350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0.17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300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320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c1.xlarge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1690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0.68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400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8/31/2011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smtClean="0"/>
              <a:t>Duke University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F3E96-0050-4C97-BA44-D83B830232C9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Input Data &amp; Cluster Properties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990000"/>
                </a:solidFill>
              </a:rPr>
              <a:t>Input Data Properties</a:t>
            </a:r>
          </a:p>
          <a:p>
            <a:pPr lvl="1"/>
            <a:r>
              <a:rPr lang="en-US" dirty="0" smtClean="0"/>
              <a:t>Data size</a:t>
            </a:r>
          </a:p>
          <a:p>
            <a:pPr lvl="1"/>
            <a:r>
              <a:rPr lang="en-US" dirty="0" smtClean="0"/>
              <a:t>Block size</a:t>
            </a:r>
          </a:p>
          <a:p>
            <a:pPr lvl="1"/>
            <a:r>
              <a:rPr lang="en-US" dirty="0" smtClean="0"/>
              <a:t>Compression</a:t>
            </a:r>
          </a:p>
          <a:p>
            <a:pPr lvl="3"/>
            <a:endParaRPr lang="en-US" dirty="0" smtClean="0"/>
          </a:p>
          <a:p>
            <a:r>
              <a:rPr lang="en-US" dirty="0" smtClean="0">
                <a:solidFill>
                  <a:srgbClr val="990000"/>
                </a:solidFill>
              </a:rPr>
              <a:t>Cluster Properties</a:t>
            </a:r>
          </a:p>
          <a:p>
            <a:pPr lvl="1"/>
            <a:r>
              <a:rPr lang="en-US" dirty="0" smtClean="0"/>
              <a:t>Number of nodes</a:t>
            </a:r>
          </a:p>
          <a:p>
            <a:pPr lvl="1"/>
            <a:r>
              <a:rPr lang="en-US" dirty="0" smtClean="0"/>
              <a:t>Number of map slots per node</a:t>
            </a:r>
          </a:p>
          <a:p>
            <a:pPr lvl="1"/>
            <a:r>
              <a:rPr lang="en-US" dirty="0" smtClean="0"/>
              <a:t>Number of reduce slots per node</a:t>
            </a:r>
          </a:p>
          <a:p>
            <a:pPr lvl="1"/>
            <a:r>
              <a:rPr lang="en-US" dirty="0" smtClean="0"/>
              <a:t>Maximum memory per task slot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8/31/2011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smtClean="0"/>
              <a:t>Duke University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F3E96-0050-4C97-BA44-D83B830232C9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 in the Big Data Era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8/31/2011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smtClean="0"/>
              <a:t>Duke University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F3E96-0050-4C97-BA44-D83B830232C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3"/>
          </p:nvPr>
        </p:nvSpPr>
        <p:spPr>
          <a:xfrm>
            <a:off x="457200" y="1295400"/>
            <a:ext cx="8153400" cy="50292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990000"/>
                </a:solidFill>
              </a:rPr>
              <a:t>Popular option</a:t>
            </a:r>
          </a:p>
          <a:p>
            <a:pPr lvl="1"/>
            <a:r>
              <a:rPr lang="en-US" dirty="0" smtClean="0"/>
              <a:t>Hadoop software stack</a:t>
            </a:r>
          </a:p>
          <a:p>
            <a:pPr lvl="8"/>
            <a:endParaRPr lang="en-US" dirty="0" smtClean="0"/>
          </a:p>
          <a:p>
            <a:r>
              <a:rPr lang="en-US" dirty="0" smtClean="0">
                <a:solidFill>
                  <a:srgbClr val="990000"/>
                </a:solidFill>
              </a:rPr>
              <a:t>Who are the users?</a:t>
            </a:r>
          </a:p>
          <a:p>
            <a:pPr lvl="1"/>
            <a:r>
              <a:rPr lang="en-US" dirty="0" smtClean="0"/>
              <a:t>Data analysts, statisticians, computational scientists…</a:t>
            </a:r>
          </a:p>
          <a:p>
            <a:pPr lvl="1"/>
            <a:r>
              <a:rPr lang="en-US" dirty="0" smtClean="0"/>
              <a:t>Researchers, developers, testers…</a:t>
            </a:r>
          </a:p>
          <a:p>
            <a:pPr lvl="1"/>
            <a:r>
              <a:rPr lang="en-US" dirty="0" smtClean="0"/>
              <a:t>You!</a:t>
            </a:r>
          </a:p>
          <a:p>
            <a:pPr lvl="8"/>
            <a:endParaRPr lang="en-US" dirty="0" smtClean="0"/>
          </a:p>
          <a:p>
            <a:r>
              <a:rPr lang="en-US" dirty="0" smtClean="0">
                <a:solidFill>
                  <a:srgbClr val="990000"/>
                </a:solidFill>
              </a:rPr>
              <a:t>Who performs setup and tuning?</a:t>
            </a:r>
          </a:p>
          <a:p>
            <a:pPr lvl="1"/>
            <a:r>
              <a:rPr lang="en-US" dirty="0" smtClean="0"/>
              <a:t>The users!</a:t>
            </a:r>
          </a:p>
          <a:p>
            <a:pPr lvl="1"/>
            <a:r>
              <a:rPr lang="en-US" dirty="0" smtClean="0"/>
              <a:t>Usually lack expertise to tune the system</a:t>
            </a:r>
            <a:endParaRPr lang="en-US" dirty="0" smtClean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Overview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054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990000"/>
                </a:solidFill>
              </a:rPr>
              <a:t>Goal</a:t>
            </a:r>
          </a:p>
          <a:p>
            <a:pPr lvl="1"/>
            <a:r>
              <a:rPr lang="en-US" dirty="0" smtClean="0"/>
              <a:t>Enable </a:t>
            </a:r>
            <a:r>
              <a:rPr lang="en-US" dirty="0" err="1" smtClean="0"/>
              <a:t>Hadoop</a:t>
            </a:r>
            <a:r>
              <a:rPr lang="en-US" dirty="0" smtClean="0"/>
              <a:t> users and applications to get good performance automatically</a:t>
            </a:r>
          </a:p>
          <a:p>
            <a:pPr lvl="1"/>
            <a:r>
              <a:rPr lang="en-US" dirty="0" smtClean="0"/>
              <a:t>Part of the </a:t>
            </a:r>
            <a:r>
              <a:rPr lang="en-US" dirty="0" smtClean="0">
                <a:solidFill>
                  <a:srgbClr val="990000"/>
                </a:solidFill>
              </a:rPr>
              <a:t>Starfish</a:t>
            </a:r>
            <a:r>
              <a:rPr lang="en-US" dirty="0" smtClean="0"/>
              <a:t> system </a:t>
            </a:r>
            <a:endParaRPr lang="en-US" dirty="0" smtClean="0"/>
          </a:p>
          <a:p>
            <a:pPr lvl="1"/>
            <a:r>
              <a:rPr lang="en-US" dirty="0" smtClean="0"/>
              <a:t>This </a:t>
            </a:r>
            <a:r>
              <a:rPr lang="en-US" dirty="0" smtClean="0"/>
              <a:t>talk: tuning individual </a:t>
            </a:r>
            <a:r>
              <a:rPr lang="en-US" dirty="0" err="1" smtClean="0"/>
              <a:t>MapReduce</a:t>
            </a:r>
            <a:r>
              <a:rPr lang="en-US" dirty="0" smtClean="0"/>
              <a:t> </a:t>
            </a:r>
            <a:r>
              <a:rPr lang="en-US" dirty="0" smtClean="0"/>
              <a:t>jobs</a:t>
            </a:r>
            <a:endParaRPr lang="en-US" dirty="0" smtClean="0"/>
          </a:p>
          <a:p>
            <a:pPr lvl="7"/>
            <a:endParaRPr lang="en-US" dirty="0" smtClean="0"/>
          </a:p>
          <a:p>
            <a:r>
              <a:rPr lang="en-US" dirty="0" smtClean="0">
                <a:solidFill>
                  <a:srgbClr val="990000"/>
                </a:solidFill>
              </a:rPr>
              <a:t>Challenges</a:t>
            </a:r>
          </a:p>
          <a:p>
            <a:pPr lvl="1"/>
            <a:r>
              <a:rPr lang="en-US" dirty="0" smtClean="0"/>
              <a:t>Heavy use of </a:t>
            </a:r>
            <a:r>
              <a:rPr lang="en-US" dirty="0" smtClean="0">
                <a:solidFill>
                  <a:srgbClr val="990000"/>
                </a:solidFill>
              </a:rPr>
              <a:t>programming languages </a:t>
            </a:r>
            <a:r>
              <a:rPr lang="en-US" dirty="0" smtClean="0"/>
              <a:t>for </a:t>
            </a:r>
            <a:r>
              <a:rPr lang="en-US" dirty="0" err="1" smtClean="0"/>
              <a:t>MapReduce</a:t>
            </a:r>
            <a:r>
              <a:rPr lang="en-US" dirty="0" smtClean="0"/>
              <a:t> programs and UDFs (e.g., Java/Python)</a:t>
            </a:r>
          </a:p>
          <a:p>
            <a:pPr lvl="1"/>
            <a:r>
              <a:rPr lang="en-US" dirty="0" smtClean="0"/>
              <a:t>Data loaded/accessed as </a:t>
            </a:r>
            <a:r>
              <a:rPr lang="en-US" dirty="0" smtClean="0">
                <a:solidFill>
                  <a:srgbClr val="990000"/>
                </a:solidFill>
              </a:rPr>
              <a:t>opaque files</a:t>
            </a:r>
            <a:endParaRPr lang="en-US" dirty="0" smtClean="0"/>
          </a:p>
          <a:p>
            <a:pPr lvl="1"/>
            <a:r>
              <a:rPr lang="en-US" dirty="0" smtClean="0">
                <a:solidFill>
                  <a:srgbClr val="990000"/>
                </a:solidFill>
              </a:rPr>
              <a:t>Large space</a:t>
            </a:r>
            <a:r>
              <a:rPr lang="en-US" dirty="0" smtClean="0"/>
              <a:t> of tuning choices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8/31/2011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smtClean="0"/>
              <a:t>Duke University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F3E96-0050-4C97-BA44-D83B830232C9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MapReduce Job Execution</a:t>
            </a:r>
            <a:endParaRPr lang="en-US" dirty="0"/>
          </a:p>
        </p:txBody>
      </p:sp>
      <p:sp>
        <p:nvSpPr>
          <p:cNvPr id="79" name="Date Placeholder 7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8/31/2011</a:t>
            </a:r>
            <a:endParaRPr lang="en-US" dirty="0"/>
          </a:p>
        </p:txBody>
      </p:sp>
      <p:sp>
        <p:nvSpPr>
          <p:cNvPr id="81" name="Footer Placeholder 8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smtClean="0"/>
              <a:t>Duke University</a:t>
            </a:r>
            <a:endParaRPr lang="en-US" dirty="0"/>
          </a:p>
        </p:txBody>
      </p:sp>
      <p:sp>
        <p:nvSpPr>
          <p:cNvPr id="80" name="Slide Number Placeholder 7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F3E96-0050-4C97-BA44-D83B830232C9}" type="slidenum">
              <a:rPr lang="en-US" smtClean="0"/>
              <a:pPr/>
              <a:t>5</a:t>
            </a:fld>
            <a:endParaRPr lang="en-US" dirty="0"/>
          </a:p>
        </p:txBody>
      </p:sp>
      <p:grpSp>
        <p:nvGrpSpPr>
          <p:cNvPr id="137" name="Group 136"/>
          <p:cNvGrpSpPr/>
          <p:nvPr/>
        </p:nvGrpSpPr>
        <p:grpSpPr>
          <a:xfrm>
            <a:off x="304800" y="2434683"/>
            <a:ext cx="8610600" cy="3585117"/>
            <a:chOff x="71214" y="1748883"/>
            <a:chExt cx="8973085" cy="3585117"/>
          </a:xfrm>
        </p:grpSpPr>
        <p:grpSp>
          <p:nvGrpSpPr>
            <p:cNvPr id="83" name="Group 82"/>
            <p:cNvGrpSpPr/>
            <p:nvPr/>
          </p:nvGrpSpPr>
          <p:grpSpPr>
            <a:xfrm>
              <a:off x="142430" y="1897566"/>
              <a:ext cx="2634953" cy="817756"/>
              <a:chOff x="142430" y="1897566"/>
              <a:chExt cx="2634953" cy="817756"/>
            </a:xfrm>
          </p:grpSpPr>
          <p:sp>
            <p:nvSpPr>
              <p:cNvPr id="19" name="Rounded Rectangle 18"/>
              <p:cNvSpPr/>
              <p:nvPr/>
            </p:nvSpPr>
            <p:spPr>
              <a:xfrm>
                <a:off x="142430" y="1897566"/>
                <a:ext cx="2634953" cy="817756"/>
              </a:xfrm>
              <a:prstGeom prst="roundRect">
                <a:avLst/>
              </a:prstGeom>
              <a:solidFill>
                <a:schemeClr val="accent1">
                  <a:lumMod val="20000"/>
                  <a:lumOff val="80000"/>
                  <a:alpha val="20000"/>
                </a:schemeClr>
              </a:solidFill>
              <a:ln w="19050">
                <a:prstDash val="dash"/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20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" name="TextBox 2"/>
              <p:cNvSpPr txBox="1"/>
              <p:nvPr/>
            </p:nvSpPr>
            <p:spPr>
              <a:xfrm>
                <a:off x="198689" y="2120590"/>
                <a:ext cx="822960" cy="400110"/>
              </a:xfrm>
              <a:prstGeom prst="rect">
                <a:avLst/>
              </a:prstGeom>
              <a:ln w="19050">
                <a:prstDash val="sysDot"/>
              </a:ln>
              <a:effectLst/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wrap="square" lIns="0" rIns="0" rtlCol="0">
                <a:spAutoFit/>
              </a:bodyPr>
              <a:lstStyle/>
              <a:p>
                <a:pPr algn="ctr"/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split 0</a:t>
                </a:r>
                <a:endParaRPr lang="en-US" sz="20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" name="Rounded Rectangle 4"/>
              <p:cNvSpPr/>
              <p:nvPr/>
            </p:nvSpPr>
            <p:spPr>
              <a:xfrm>
                <a:off x="1353084" y="2031380"/>
                <a:ext cx="769121" cy="535259"/>
              </a:xfrm>
              <a:prstGeom prst="roundRect">
                <a:avLst/>
              </a:prstGeom>
              <a:ln w="28575"/>
              <a:effectLst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map</a:t>
                </a:r>
                <a:endParaRPr lang="en-US" sz="20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grpSp>
            <p:nvGrpSpPr>
              <p:cNvPr id="6" name="Group 13"/>
              <p:cNvGrpSpPr/>
              <p:nvPr/>
            </p:nvGrpSpPr>
            <p:grpSpPr>
              <a:xfrm>
                <a:off x="2449794" y="2120590"/>
                <a:ext cx="256374" cy="356839"/>
                <a:chOff x="3505200" y="1676400"/>
                <a:chExt cx="304800" cy="457200"/>
              </a:xfrm>
              <a:effectLst/>
            </p:grpSpPr>
            <p:sp>
              <p:nvSpPr>
                <p:cNvPr id="7" name="Rectangle 6"/>
                <p:cNvSpPr/>
                <p:nvPr/>
              </p:nvSpPr>
              <p:spPr>
                <a:xfrm>
                  <a:off x="3505200" y="1676400"/>
                  <a:ext cx="304800" cy="228600"/>
                </a:xfrm>
                <a:prstGeom prst="rect">
                  <a:avLst/>
                </a:prstGeom>
                <a:ln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3"/>
                </a:lnRef>
                <a:fillRef idx="1">
                  <a:schemeClr val="lt1"/>
                </a:fillRef>
                <a:effectRef idx="0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 sz="2000" b="1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8" name="Rectangle 7"/>
                <p:cNvSpPr/>
                <p:nvPr/>
              </p:nvSpPr>
              <p:spPr>
                <a:xfrm>
                  <a:off x="3505200" y="1905000"/>
                  <a:ext cx="304800" cy="228600"/>
                </a:xfrm>
                <a:prstGeom prst="rect">
                  <a:avLst/>
                </a:prstGeom>
                <a:ln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3"/>
                </a:lnRef>
                <a:fillRef idx="1">
                  <a:schemeClr val="lt1"/>
                </a:fillRef>
                <a:effectRef idx="0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 sz="2000" b="1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cxnSp>
            <p:nvCxnSpPr>
              <p:cNvPr id="10" name="Straight Arrow Connector 9"/>
              <p:cNvCxnSpPr>
                <a:stCxn id="3" idx="3"/>
                <a:endCxn id="5" idx="1"/>
              </p:cNvCxnSpPr>
              <p:nvPr/>
            </p:nvCxnSpPr>
            <p:spPr>
              <a:xfrm flipV="1">
                <a:off x="1021649" y="2299010"/>
                <a:ext cx="331435" cy="0"/>
              </a:xfrm>
              <a:prstGeom prst="straightConnector1">
                <a:avLst/>
              </a:prstGeom>
              <a:ln w="28575">
                <a:solidFill>
                  <a:schemeClr val="accent4">
                    <a:lumMod val="75000"/>
                  </a:schemeClr>
                </a:solidFill>
                <a:prstDash val="sysDot"/>
                <a:tailEnd type="arrow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Arrow Connector 11"/>
              <p:cNvCxnSpPr/>
              <p:nvPr/>
            </p:nvCxnSpPr>
            <p:spPr>
              <a:xfrm>
                <a:off x="2122205" y="2299010"/>
                <a:ext cx="341832" cy="0"/>
              </a:xfrm>
              <a:prstGeom prst="straightConnector1">
                <a:avLst/>
              </a:prstGeom>
              <a:ln w="28575">
                <a:solidFill>
                  <a:schemeClr val="tx2"/>
                </a:solidFill>
                <a:prstDash val="sysDot"/>
                <a:tailEnd type="arrow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9" name="Group 118"/>
            <p:cNvGrpSpPr/>
            <p:nvPr/>
          </p:nvGrpSpPr>
          <p:grpSpPr>
            <a:xfrm>
              <a:off x="6480560" y="1897566"/>
              <a:ext cx="2560320" cy="817756"/>
              <a:chOff x="6480560" y="1897566"/>
              <a:chExt cx="2560320" cy="817756"/>
            </a:xfrm>
          </p:grpSpPr>
          <p:sp>
            <p:nvSpPr>
              <p:cNvPr id="49" name="Rounded Rectangle 48"/>
              <p:cNvSpPr/>
              <p:nvPr/>
            </p:nvSpPr>
            <p:spPr>
              <a:xfrm>
                <a:off x="6480560" y="1897566"/>
                <a:ext cx="2560320" cy="817756"/>
              </a:xfrm>
              <a:prstGeom prst="roundRect">
                <a:avLst/>
              </a:prstGeom>
              <a:solidFill>
                <a:schemeClr val="accent5">
                  <a:lumMod val="20000"/>
                  <a:lumOff val="80000"/>
                  <a:alpha val="20000"/>
                </a:schemeClr>
              </a:solidFill>
              <a:ln w="19050">
                <a:solidFill>
                  <a:schemeClr val="accent6">
                    <a:lumMod val="50000"/>
                  </a:schemeClr>
                </a:solidFill>
                <a:prstDash val="dash"/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20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0" name="TextBox 49"/>
              <p:cNvSpPr txBox="1"/>
              <p:nvPr/>
            </p:nvSpPr>
            <p:spPr>
              <a:xfrm>
                <a:off x="8229600" y="2101946"/>
                <a:ext cx="731520" cy="400110"/>
              </a:xfrm>
              <a:prstGeom prst="rect">
                <a:avLst/>
              </a:prstGeom>
              <a:ln w="19050">
                <a:prstDash val="sysDot"/>
              </a:ln>
              <a:effectLst/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wrap="square" lIns="0" rIns="0" rtlCol="0">
                <a:spAutoFit/>
              </a:bodyPr>
              <a:lstStyle/>
              <a:p>
                <a:pPr algn="ctr"/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out 0</a:t>
                </a:r>
                <a:endParaRPr lang="en-US" sz="20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1" name="Rounded Rectangle 50"/>
              <p:cNvSpPr/>
              <p:nvPr/>
            </p:nvSpPr>
            <p:spPr>
              <a:xfrm>
                <a:off x="7086600" y="2031380"/>
                <a:ext cx="914400" cy="535259"/>
              </a:xfrm>
              <a:prstGeom prst="roundRect">
                <a:avLst/>
              </a:prstGeom>
              <a:ln w="28575"/>
              <a:effectLst/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reduce</a:t>
                </a:r>
                <a:endParaRPr lang="en-US" sz="20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53" name="Straight Arrow Connector 52"/>
              <p:cNvCxnSpPr>
                <a:endCxn id="51" idx="1"/>
              </p:cNvCxnSpPr>
              <p:nvPr/>
            </p:nvCxnSpPr>
            <p:spPr>
              <a:xfrm>
                <a:off x="6793907" y="2269273"/>
                <a:ext cx="292693" cy="0"/>
              </a:xfrm>
              <a:prstGeom prst="straightConnector1">
                <a:avLst/>
              </a:prstGeom>
              <a:ln w="28575">
                <a:solidFill>
                  <a:schemeClr val="tx2">
                    <a:lumMod val="75000"/>
                  </a:schemeClr>
                </a:solidFill>
                <a:prstDash val="sysDot"/>
                <a:tailEnd type="arrow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Arrow Connector 53"/>
              <p:cNvCxnSpPr/>
              <p:nvPr/>
            </p:nvCxnSpPr>
            <p:spPr>
              <a:xfrm>
                <a:off x="8001000" y="2299010"/>
                <a:ext cx="228600" cy="1549"/>
              </a:xfrm>
              <a:prstGeom prst="straightConnector1">
                <a:avLst/>
              </a:prstGeom>
              <a:ln w="28575">
                <a:solidFill>
                  <a:schemeClr val="accent5">
                    <a:lumMod val="75000"/>
                  </a:schemeClr>
                </a:solidFill>
                <a:prstDash val="sysDot"/>
                <a:tailEnd type="arrow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4" name="Group 58"/>
              <p:cNvGrpSpPr/>
              <p:nvPr/>
            </p:nvGrpSpPr>
            <p:grpSpPr>
              <a:xfrm>
                <a:off x="6537533" y="2031380"/>
                <a:ext cx="256374" cy="535259"/>
                <a:chOff x="6400800" y="2514600"/>
                <a:chExt cx="274320" cy="746760"/>
              </a:xfrm>
              <a:effectLst/>
            </p:grpSpPr>
            <p:sp>
              <p:nvSpPr>
                <p:cNvPr id="55" name="Rectangle 54"/>
                <p:cNvSpPr/>
                <p:nvPr/>
              </p:nvSpPr>
              <p:spPr>
                <a:xfrm>
                  <a:off x="6400800" y="2514600"/>
                  <a:ext cx="274320" cy="182880"/>
                </a:xfrm>
                <a:prstGeom prst="rect">
                  <a:avLst/>
                </a:prstGeom>
                <a:ln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3"/>
                </a:lnRef>
                <a:fillRef idx="1">
                  <a:schemeClr val="lt1"/>
                </a:fillRef>
                <a:effectRef idx="0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 sz="2000" b="1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56" name="Rectangle 55"/>
                <p:cNvSpPr/>
                <p:nvPr/>
              </p:nvSpPr>
              <p:spPr>
                <a:xfrm>
                  <a:off x="6400800" y="2697480"/>
                  <a:ext cx="274320" cy="182880"/>
                </a:xfrm>
                <a:prstGeom prst="rect">
                  <a:avLst/>
                </a:prstGeom>
                <a:ln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3"/>
                </a:lnRef>
                <a:fillRef idx="1">
                  <a:schemeClr val="lt1"/>
                </a:fillRef>
                <a:effectRef idx="0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 sz="2000" b="1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57" name="Rectangle 56"/>
                <p:cNvSpPr/>
                <p:nvPr/>
              </p:nvSpPr>
              <p:spPr>
                <a:xfrm>
                  <a:off x="6400800" y="2895600"/>
                  <a:ext cx="274320" cy="182880"/>
                </a:xfrm>
                <a:prstGeom prst="rect">
                  <a:avLst/>
                </a:prstGeom>
                <a:ln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3"/>
                </a:lnRef>
                <a:fillRef idx="1">
                  <a:schemeClr val="lt1"/>
                </a:fillRef>
                <a:effectRef idx="0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 sz="2000" b="1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58" name="Rectangle 57"/>
                <p:cNvSpPr/>
                <p:nvPr/>
              </p:nvSpPr>
              <p:spPr>
                <a:xfrm>
                  <a:off x="6400800" y="3078480"/>
                  <a:ext cx="274320" cy="182880"/>
                </a:xfrm>
                <a:prstGeom prst="rect">
                  <a:avLst/>
                </a:prstGeom>
                <a:ln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3"/>
                </a:lnRef>
                <a:fillRef idx="1">
                  <a:schemeClr val="lt1"/>
                </a:fillRef>
                <a:effectRef idx="0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 sz="2000" b="1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</p:grpSp>
        <p:cxnSp>
          <p:nvCxnSpPr>
            <p:cNvPr id="76" name="Curved Connector 75"/>
            <p:cNvCxnSpPr>
              <a:stCxn id="37" idx="3"/>
              <a:endCxn id="56" idx="1"/>
            </p:cNvCxnSpPr>
            <p:nvPr/>
          </p:nvCxnSpPr>
          <p:spPr>
            <a:xfrm>
              <a:off x="5697196" y="2209800"/>
              <a:ext cx="840336" cy="18207"/>
            </a:xfrm>
            <a:prstGeom prst="curvedConnector3">
              <a:avLst>
                <a:gd name="adj1" fmla="val 50000"/>
              </a:avLst>
            </a:prstGeom>
            <a:ln w="28575">
              <a:solidFill>
                <a:schemeClr val="tx2">
                  <a:lumMod val="75000"/>
                </a:schemeClr>
              </a:solidFill>
              <a:tailEnd type="arrow"/>
            </a:ln>
            <a:effectLst/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77" name="Curved Connector 76"/>
            <p:cNvCxnSpPr>
              <a:stCxn id="46" idx="3"/>
              <a:endCxn id="57" idx="1"/>
            </p:cNvCxnSpPr>
            <p:nvPr/>
          </p:nvCxnSpPr>
          <p:spPr>
            <a:xfrm flipV="1">
              <a:off x="5697196" y="2370013"/>
              <a:ext cx="840337" cy="1406534"/>
            </a:xfrm>
            <a:prstGeom prst="curvedConnector3">
              <a:avLst>
                <a:gd name="adj1" fmla="val 50000"/>
              </a:avLst>
            </a:prstGeom>
            <a:ln w="28575">
              <a:solidFill>
                <a:schemeClr val="tx2">
                  <a:lumMod val="75000"/>
                </a:schemeClr>
              </a:solidFill>
              <a:tailEnd type="arrow"/>
            </a:ln>
            <a:effectLst/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03" name="Curved Connector 102"/>
            <p:cNvCxnSpPr/>
            <p:nvPr/>
          </p:nvCxnSpPr>
          <p:spPr>
            <a:xfrm>
              <a:off x="2706168" y="3954966"/>
              <a:ext cx="722832" cy="464634"/>
            </a:xfrm>
            <a:prstGeom prst="curvedConnector3">
              <a:avLst>
                <a:gd name="adj1" fmla="val 36324"/>
              </a:avLst>
            </a:prstGeom>
            <a:ln w="28575">
              <a:solidFill>
                <a:schemeClr val="tx2">
                  <a:lumMod val="75000"/>
                </a:schemeClr>
              </a:solidFill>
            </a:ln>
            <a:effectLst/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>
              <a:off x="3418318" y="4419600"/>
              <a:ext cx="2492523" cy="0"/>
            </a:xfrm>
            <a:prstGeom prst="line">
              <a:avLst/>
            </a:prstGeom>
            <a:ln w="28575">
              <a:solidFill>
                <a:schemeClr val="tx2">
                  <a:lumMod val="75000"/>
                </a:schemeClr>
              </a:solidFill>
            </a:ln>
            <a:effectLst/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11" name="Curved Connector 110"/>
            <p:cNvCxnSpPr/>
            <p:nvPr/>
          </p:nvCxnSpPr>
          <p:spPr>
            <a:xfrm flipV="1">
              <a:off x="2706168" y="3276600"/>
              <a:ext cx="570432" cy="499947"/>
            </a:xfrm>
            <a:prstGeom prst="curvedConnector3">
              <a:avLst>
                <a:gd name="adj1" fmla="val 50000"/>
              </a:avLst>
            </a:prstGeom>
            <a:ln w="28575">
              <a:solidFill>
                <a:schemeClr val="tx2">
                  <a:lumMod val="75000"/>
                </a:schemeClr>
              </a:solidFill>
            </a:ln>
            <a:effectLst/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14" name="Straight Connector 113"/>
            <p:cNvCxnSpPr/>
            <p:nvPr/>
          </p:nvCxnSpPr>
          <p:spPr>
            <a:xfrm>
              <a:off x="3275888" y="3276600"/>
              <a:ext cx="2439112" cy="0"/>
            </a:xfrm>
            <a:prstGeom prst="line">
              <a:avLst/>
            </a:prstGeom>
            <a:ln w="28575">
              <a:solidFill>
                <a:schemeClr val="tx2">
                  <a:lumMod val="75000"/>
                </a:schemeClr>
              </a:solidFill>
            </a:ln>
            <a:effectLst/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16" name="Curved Connector 115"/>
            <p:cNvCxnSpPr>
              <a:endCxn id="58" idx="1"/>
            </p:cNvCxnSpPr>
            <p:nvPr/>
          </p:nvCxnSpPr>
          <p:spPr>
            <a:xfrm flipV="1">
              <a:off x="5715000" y="2501097"/>
              <a:ext cx="822533" cy="775503"/>
            </a:xfrm>
            <a:prstGeom prst="curvedConnector3">
              <a:avLst>
                <a:gd name="adj1" fmla="val 61248"/>
              </a:avLst>
            </a:prstGeom>
            <a:ln w="28575">
              <a:solidFill>
                <a:schemeClr val="tx2">
                  <a:lumMod val="75000"/>
                </a:schemeClr>
              </a:solidFill>
              <a:tailEnd type="arrow"/>
            </a:ln>
            <a:effectLst/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22" name="Curved Connector 121"/>
            <p:cNvCxnSpPr>
              <a:stCxn id="7" idx="3"/>
            </p:cNvCxnSpPr>
            <p:nvPr/>
          </p:nvCxnSpPr>
          <p:spPr>
            <a:xfrm flipV="1">
              <a:off x="2706168" y="1748883"/>
              <a:ext cx="569720" cy="460917"/>
            </a:xfrm>
            <a:prstGeom prst="curvedConnector3">
              <a:avLst>
                <a:gd name="adj1" fmla="val 50000"/>
              </a:avLst>
            </a:prstGeom>
            <a:ln w="28575">
              <a:solidFill>
                <a:schemeClr val="tx2">
                  <a:lumMod val="75000"/>
                </a:schemeClr>
              </a:solidFill>
            </a:ln>
            <a:effectLst/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23" name="Straight Connector 122"/>
            <p:cNvCxnSpPr/>
            <p:nvPr/>
          </p:nvCxnSpPr>
          <p:spPr>
            <a:xfrm>
              <a:off x="3275888" y="1748883"/>
              <a:ext cx="2492523" cy="0"/>
            </a:xfrm>
            <a:prstGeom prst="line">
              <a:avLst/>
            </a:prstGeom>
            <a:ln w="28575">
              <a:solidFill>
                <a:schemeClr val="tx2">
                  <a:lumMod val="75000"/>
                </a:schemeClr>
              </a:solidFill>
            </a:ln>
            <a:effectLst/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24" name="Curved Connector 123"/>
            <p:cNvCxnSpPr>
              <a:endCxn id="55" idx="1"/>
            </p:cNvCxnSpPr>
            <p:nvPr/>
          </p:nvCxnSpPr>
          <p:spPr>
            <a:xfrm>
              <a:off x="5768411" y="1748883"/>
              <a:ext cx="769121" cy="348040"/>
            </a:xfrm>
            <a:prstGeom prst="curvedConnector3">
              <a:avLst>
                <a:gd name="adj1" fmla="val 50000"/>
              </a:avLst>
            </a:prstGeom>
            <a:ln w="28575">
              <a:solidFill>
                <a:schemeClr val="tx2">
                  <a:lumMod val="75000"/>
                </a:schemeClr>
              </a:solidFill>
              <a:tailEnd type="arrow"/>
            </a:ln>
            <a:effectLst/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30" name="Curved Connector 129"/>
            <p:cNvCxnSpPr>
              <a:stCxn id="8" idx="3"/>
            </p:cNvCxnSpPr>
            <p:nvPr/>
          </p:nvCxnSpPr>
          <p:spPr>
            <a:xfrm>
              <a:off x="2706168" y="2388220"/>
              <a:ext cx="570432" cy="507380"/>
            </a:xfrm>
            <a:prstGeom prst="curvedConnector3">
              <a:avLst>
                <a:gd name="adj1" fmla="val 50000"/>
              </a:avLst>
            </a:prstGeom>
            <a:ln w="28575">
              <a:solidFill>
                <a:schemeClr val="tx2">
                  <a:lumMod val="75000"/>
                </a:schemeClr>
              </a:solidFill>
            </a:ln>
            <a:effectLst/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31" name="Straight Connector 130"/>
            <p:cNvCxnSpPr/>
            <p:nvPr/>
          </p:nvCxnSpPr>
          <p:spPr>
            <a:xfrm>
              <a:off x="3275888" y="2895600"/>
              <a:ext cx="2439112" cy="0"/>
            </a:xfrm>
            <a:prstGeom prst="line">
              <a:avLst/>
            </a:prstGeom>
            <a:ln w="28575">
              <a:solidFill>
                <a:schemeClr val="tx2">
                  <a:lumMod val="75000"/>
                </a:schemeClr>
              </a:solidFill>
            </a:ln>
            <a:effectLst/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sp>
          <p:nvSpPr>
            <p:cNvPr id="142" name="Right Brace 141"/>
            <p:cNvSpPr/>
            <p:nvPr/>
          </p:nvSpPr>
          <p:spPr>
            <a:xfrm rot="5400000">
              <a:off x="2723073" y="1836448"/>
              <a:ext cx="464693" cy="5768411"/>
            </a:xfrm>
            <a:prstGeom prst="rightBrace">
              <a:avLst>
                <a:gd name="adj1" fmla="val 34420"/>
                <a:gd name="adj2" fmla="val 50000"/>
              </a:avLst>
            </a:prstGeom>
            <a:ln w="28575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0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43" name="TextBox 142"/>
            <p:cNvSpPr txBox="1"/>
            <p:nvPr/>
          </p:nvSpPr>
          <p:spPr>
            <a:xfrm>
              <a:off x="1709159" y="4933890"/>
              <a:ext cx="263495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latin typeface="Times New Roman" pitchFamily="18" charset="0"/>
                  <a:cs typeface="Times New Roman" pitchFamily="18" charset="0"/>
                </a:rPr>
                <a:t>Two Map Waves</a:t>
              </a:r>
              <a:endParaRPr lang="en-US" sz="20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48" name="Right Brace 147"/>
            <p:cNvSpPr/>
            <p:nvPr/>
          </p:nvSpPr>
          <p:spPr>
            <a:xfrm rot="5400000">
              <a:off x="7454069" y="3442531"/>
              <a:ext cx="457200" cy="2563738"/>
            </a:xfrm>
            <a:prstGeom prst="rightBrace">
              <a:avLst>
                <a:gd name="adj1" fmla="val 34420"/>
                <a:gd name="adj2" fmla="val 50322"/>
              </a:avLst>
            </a:prstGeom>
            <a:ln w="28575"/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0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49" name="TextBox 148"/>
            <p:cNvSpPr txBox="1"/>
            <p:nvPr/>
          </p:nvSpPr>
          <p:spPr>
            <a:xfrm>
              <a:off x="6409346" y="4933890"/>
              <a:ext cx="263495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latin typeface="Times New Roman" pitchFamily="18" charset="0"/>
                  <a:cs typeface="Times New Roman" pitchFamily="18" charset="0"/>
                </a:rPr>
                <a:t>One Reduce Wave</a:t>
              </a:r>
              <a:endParaRPr lang="en-US" sz="20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84" name="Group 83"/>
            <p:cNvGrpSpPr/>
            <p:nvPr/>
          </p:nvGrpSpPr>
          <p:grpSpPr>
            <a:xfrm>
              <a:off x="3156247" y="1905000"/>
              <a:ext cx="2634953" cy="817756"/>
              <a:chOff x="142430" y="1897566"/>
              <a:chExt cx="2634953" cy="817756"/>
            </a:xfrm>
          </p:grpSpPr>
          <p:sp>
            <p:nvSpPr>
              <p:cNvPr id="86" name="Rounded Rectangle 85"/>
              <p:cNvSpPr/>
              <p:nvPr/>
            </p:nvSpPr>
            <p:spPr>
              <a:xfrm>
                <a:off x="142430" y="1897566"/>
                <a:ext cx="2634953" cy="817756"/>
              </a:xfrm>
              <a:prstGeom prst="roundRect">
                <a:avLst/>
              </a:prstGeom>
              <a:solidFill>
                <a:schemeClr val="accent1">
                  <a:lumMod val="20000"/>
                  <a:lumOff val="80000"/>
                  <a:alpha val="20000"/>
                </a:schemeClr>
              </a:solidFill>
              <a:ln w="19050">
                <a:prstDash val="dash"/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20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7" name="TextBox 86"/>
              <p:cNvSpPr txBox="1"/>
              <p:nvPr/>
            </p:nvSpPr>
            <p:spPr>
              <a:xfrm>
                <a:off x="198689" y="2120590"/>
                <a:ext cx="822960" cy="400110"/>
              </a:xfrm>
              <a:prstGeom prst="rect">
                <a:avLst/>
              </a:prstGeom>
              <a:ln w="19050">
                <a:prstDash val="sysDot"/>
              </a:ln>
              <a:effectLst/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wrap="square" lIns="0" rIns="0" rtlCol="0">
                <a:spAutoFit/>
              </a:bodyPr>
              <a:lstStyle/>
              <a:p>
                <a:pPr algn="ctr"/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split 2</a:t>
                </a:r>
                <a:endParaRPr lang="en-US" sz="20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8" name="Rounded Rectangle 87"/>
              <p:cNvSpPr/>
              <p:nvPr/>
            </p:nvSpPr>
            <p:spPr>
              <a:xfrm>
                <a:off x="1353084" y="2031380"/>
                <a:ext cx="769121" cy="535259"/>
              </a:xfrm>
              <a:prstGeom prst="roundRect">
                <a:avLst/>
              </a:prstGeom>
              <a:ln w="28575"/>
              <a:effectLst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map</a:t>
                </a:r>
                <a:endParaRPr lang="en-US" sz="20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grpSp>
            <p:nvGrpSpPr>
              <p:cNvPr id="89" name="Group 13"/>
              <p:cNvGrpSpPr/>
              <p:nvPr/>
            </p:nvGrpSpPr>
            <p:grpSpPr>
              <a:xfrm>
                <a:off x="2449794" y="2120594"/>
                <a:ext cx="256374" cy="356840"/>
                <a:chOff x="3505200" y="1676400"/>
                <a:chExt cx="304800" cy="457200"/>
              </a:xfrm>
              <a:effectLst/>
            </p:grpSpPr>
            <p:sp>
              <p:nvSpPr>
                <p:cNvPr id="92" name="Rectangle 91"/>
                <p:cNvSpPr/>
                <p:nvPr/>
              </p:nvSpPr>
              <p:spPr>
                <a:xfrm>
                  <a:off x="3505200" y="1676400"/>
                  <a:ext cx="304800" cy="228600"/>
                </a:xfrm>
                <a:prstGeom prst="rect">
                  <a:avLst/>
                </a:prstGeom>
                <a:ln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3"/>
                </a:lnRef>
                <a:fillRef idx="1">
                  <a:schemeClr val="lt1"/>
                </a:fillRef>
                <a:effectRef idx="0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 sz="2000" b="1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93" name="Rectangle 92"/>
                <p:cNvSpPr/>
                <p:nvPr/>
              </p:nvSpPr>
              <p:spPr>
                <a:xfrm>
                  <a:off x="3505200" y="1905000"/>
                  <a:ext cx="304800" cy="228600"/>
                </a:xfrm>
                <a:prstGeom prst="rect">
                  <a:avLst/>
                </a:prstGeom>
                <a:ln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3"/>
                </a:lnRef>
                <a:fillRef idx="1">
                  <a:schemeClr val="lt1"/>
                </a:fillRef>
                <a:effectRef idx="0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 sz="2000" b="1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cxnSp>
            <p:nvCxnSpPr>
              <p:cNvPr id="90" name="Straight Arrow Connector 89"/>
              <p:cNvCxnSpPr>
                <a:stCxn id="87" idx="3"/>
                <a:endCxn id="88" idx="1"/>
              </p:cNvCxnSpPr>
              <p:nvPr/>
            </p:nvCxnSpPr>
            <p:spPr>
              <a:xfrm flipV="1">
                <a:off x="1021649" y="2299010"/>
                <a:ext cx="331435" cy="0"/>
              </a:xfrm>
              <a:prstGeom prst="straightConnector1">
                <a:avLst/>
              </a:prstGeom>
              <a:ln w="28575">
                <a:solidFill>
                  <a:schemeClr val="accent4">
                    <a:lumMod val="75000"/>
                  </a:schemeClr>
                </a:solidFill>
                <a:prstDash val="sysDot"/>
                <a:tailEnd type="arrow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Straight Arrow Connector 90"/>
              <p:cNvCxnSpPr/>
              <p:nvPr/>
            </p:nvCxnSpPr>
            <p:spPr>
              <a:xfrm>
                <a:off x="2122205" y="2299010"/>
                <a:ext cx="341832" cy="0"/>
              </a:xfrm>
              <a:prstGeom prst="straightConnector1">
                <a:avLst/>
              </a:prstGeom>
              <a:ln w="28575">
                <a:solidFill>
                  <a:schemeClr val="tx2"/>
                </a:solidFill>
                <a:prstDash val="sysDot"/>
                <a:tailEnd type="arrow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4" name="Group 93"/>
            <p:cNvGrpSpPr/>
            <p:nvPr/>
          </p:nvGrpSpPr>
          <p:grpSpPr>
            <a:xfrm>
              <a:off x="152400" y="3449444"/>
              <a:ext cx="2634953" cy="817756"/>
              <a:chOff x="142430" y="1897566"/>
              <a:chExt cx="2634953" cy="817756"/>
            </a:xfrm>
          </p:grpSpPr>
          <p:sp>
            <p:nvSpPr>
              <p:cNvPr id="95" name="Rounded Rectangle 94"/>
              <p:cNvSpPr/>
              <p:nvPr/>
            </p:nvSpPr>
            <p:spPr>
              <a:xfrm>
                <a:off x="142430" y="1897566"/>
                <a:ext cx="2634953" cy="817756"/>
              </a:xfrm>
              <a:prstGeom prst="roundRect">
                <a:avLst/>
              </a:prstGeom>
              <a:solidFill>
                <a:schemeClr val="accent1">
                  <a:lumMod val="20000"/>
                  <a:lumOff val="80000"/>
                  <a:alpha val="20000"/>
                </a:schemeClr>
              </a:solidFill>
              <a:ln w="19050">
                <a:prstDash val="dash"/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20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96" name="TextBox 95"/>
              <p:cNvSpPr txBox="1"/>
              <p:nvPr/>
            </p:nvSpPr>
            <p:spPr>
              <a:xfrm>
                <a:off x="198689" y="2120590"/>
                <a:ext cx="822960" cy="400110"/>
              </a:xfrm>
              <a:prstGeom prst="rect">
                <a:avLst/>
              </a:prstGeom>
              <a:ln w="19050">
                <a:prstDash val="sysDot"/>
              </a:ln>
              <a:effectLst/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wrap="square" lIns="0" rIns="0" rtlCol="0">
                <a:spAutoFit/>
              </a:bodyPr>
              <a:lstStyle/>
              <a:p>
                <a:pPr algn="ctr"/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split 1</a:t>
                </a:r>
                <a:endParaRPr lang="en-US" sz="20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97" name="Rounded Rectangle 96"/>
              <p:cNvSpPr/>
              <p:nvPr/>
            </p:nvSpPr>
            <p:spPr>
              <a:xfrm>
                <a:off x="1353084" y="2031380"/>
                <a:ext cx="769121" cy="535259"/>
              </a:xfrm>
              <a:prstGeom prst="roundRect">
                <a:avLst/>
              </a:prstGeom>
              <a:ln w="28575"/>
              <a:effectLst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map</a:t>
                </a:r>
                <a:endParaRPr lang="en-US" sz="20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grpSp>
            <p:nvGrpSpPr>
              <p:cNvPr id="98" name="Group 13"/>
              <p:cNvGrpSpPr/>
              <p:nvPr/>
            </p:nvGrpSpPr>
            <p:grpSpPr>
              <a:xfrm>
                <a:off x="2449794" y="2120594"/>
                <a:ext cx="256374" cy="356840"/>
                <a:chOff x="3505200" y="1676400"/>
                <a:chExt cx="304800" cy="457200"/>
              </a:xfrm>
              <a:effectLst/>
            </p:grpSpPr>
            <p:sp>
              <p:nvSpPr>
                <p:cNvPr id="101" name="Rectangle 100"/>
                <p:cNvSpPr/>
                <p:nvPr/>
              </p:nvSpPr>
              <p:spPr>
                <a:xfrm>
                  <a:off x="3505200" y="1676400"/>
                  <a:ext cx="304800" cy="228600"/>
                </a:xfrm>
                <a:prstGeom prst="rect">
                  <a:avLst/>
                </a:prstGeom>
                <a:ln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3"/>
                </a:lnRef>
                <a:fillRef idx="1">
                  <a:schemeClr val="lt1"/>
                </a:fillRef>
                <a:effectRef idx="0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 sz="2000" b="1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02" name="Rectangle 101"/>
                <p:cNvSpPr/>
                <p:nvPr/>
              </p:nvSpPr>
              <p:spPr>
                <a:xfrm>
                  <a:off x="3505200" y="1905000"/>
                  <a:ext cx="304800" cy="228600"/>
                </a:xfrm>
                <a:prstGeom prst="rect">
                  <a:avLst/>
                </a:prstGeom>
                <a:ln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3"/>
                </a:lnRef>
                <a:fillRef idx="1">
                  <a:schemeClr val="lt1"/>
                </a:fillRef>
                <a:effectRef idx="0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 sz="2000" b="1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cxnSp>
            <p:nvCxnSpPr>
              <p:cNvPr id="99" name="Straight Arrow Connector 98"/>
              <p:cNvCxnSpPr>
                <a:stCxn id="96" idx="3"/>
                <a:endCxn id="97" idx="1"/>
              </p:cNvCxnSpPr>
              <p:nvPr/>
            </p:nvCxnSpPr>
            <p:spPr>
              <a:xfrm flipV="1">
                <a:off x="1021649" y="2299010"/>
                <a:ext cx="331435" cy="0"/>
              </a:xfrm>
              <a:prstGeom prst="straightConnector1">
                <a:avLst/>
              </a:prstGeom>
              <a:ln w="28575">
                <a:solidFill>
                  <a:schemeClr val="accent4">
                    <a:lumMod val="75000"/>
                  </a:schemeClr>
                </a:solidFill>
                <a:prstDash val="sysDot"/>
                <a:tailEnd type="arrow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Arrow Connector 99"/>
              <p:cNvCxnSpPr/>
              <p:nvPr/>
            </p:nvCxnSpPr>
            <p:spPr>
              <a:xfrm>
                <a:off x="2122205" y="2299010"/>
                <a:ext cx="341832" cy="0"/>
              </a:xfrm>
              <a:prstGeom prst="straightConnector1">
                <a:avLst/>
              </a:prstGeom>
              <a:ln w="28575">
                <a:solidFill>
                  <a:schemeClr val="tx2"/>
                </a:solidFill>
                <a:prstDash val="sysDot"/>
                <a:tailEnd type="arrow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4" name="Group 103"/>
            <p:cNvGrpSpPr/>
            <p:nvPr/>
          </p:nvGrpSpPr>
          <p:grpSpPr>
            <a:xfrm>
              <a:off x="3156247" y="3449444"/>
              <a:ext cx="2634953" cy="817756"/>
              <a:chOff x="142430" y="1897566"/>
              <a:chExt cx="2634953" cy="817756"/>
            </a:xfrm>
          </p:grpSpPr>
          <p:sp>
            <p:nvSpPr>
              <p:cNvPr id="105" name="Rounded Rectangle 104"/>
              <p:cNvSpPr/>
              <p:nvPr/>
            </p:nvSpPr>
            <p:spPr>
              <a:xfrm>
                <a:off x="142430" y="1897566"/>
                <a:ext cx="2634953" cy="817756"/>
              </a:xfrm>
              <a:prstGeom prst="roundRect">
                <a:avLst/>
              </a:prstGeom>
              <a:solidFill>
                <a:schemeClr val="accent1">
                  <a:lumMod val="20000"/>
                  <a:lumOff val="80000"/>
                  <a:alpha val="20000"/>
                </a:schemeClr>
              </a:solidFill>
              <a:ln w="19050">
                <a:prstDash val="dash"/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20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06" name="TextBox 105"/>
              <p:cNvSpPr txBox="1"/>
              <p:nvPr/>
            </p:nvSpPr>
            <p:spPr>
              <a:xfrm>
                <a:off x="198689" y="2120590"/>
                <a:ext cx="822960" cy="400110"/>
              </a:xfrm>
              <a:prstGeom prst="rect">
                <a:avLst/>
              </a:prstGeom>
              <a:ln w="19050">
                <a:prstDash val="sysDot"/>
              </a:ln>
              <a:effectLst/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wrap="square" lIns="0" rIns="0" rtlCol="0">
                <a:spAutoFit/>
              </a:bodyPr>
              <a:lstStyle/>
              <a:p>
                <a:pPr algn="ctr"/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split 3</a:t>
                </a:r>
                <a:endParaRPr lang="en-US" sz="20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08" name="Rounded Rectangle 107"/>
              <p:cNvSpPr/>
              <p:nvPr/>
            </p:nvSpPr>
            <p:spPr>
              <a:xfrm>
                <a:off x="1353084" y="2031380"/>
                <a:ext cx="769121" cy="535259"/>
              </a:xfrm>
              <a:prstGeom prst="roundRect">
                <a:avLst/>
              </a:prstGeom>
              <a:ln w="28575"/>
              <a:effectLst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map</a:t>
                </a:r>
                <a:endParaRPr lang="en-US" sz="20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grpSp>
            <p:nvGrpSpPr>
              <p:cNvPr id="110" name="Group 13"/>
              <p:cNvGrpSpPr/>
              <p:nvPr/>
            </p:nvGrpSpPr>
            <p:grpSpPr>
              <a:xfrm>
                <a:off x="2449794" y="2120594"/>
                <a:ext cx="256374" cy="356840"/>
                <a:chOff x="3505200" y="1676400"/>
                <a:chExt cx="304800" cy="457200"/>
              </a:xfrm>
              <a:effectLst/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3505200" y="1676400"/>
                  <a:ext cx="304800" cy="228600"/>
                </a:xfrm>
                <a:prstGeom prst="rect">
                  <a:avLst/>
                </a:prstGeom>
                <a:ln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3"/>
                </a:lnRef>
                <a:fillRef idx="1">
                  <a:schemeClr val="lt1"/>
                </a:fillRef>
                <a:effectRef idx="0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 sz="2000" b="1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17" name="Rectangle 116"/>
                <p:cNvSpPr/>
                <p:nvPr/>
              </p:nvSpPr>
              <p:spPr>
                <a:xfrm>
                  <a:off x="3505200" y="1905000"/>
                  <a:ext cx="304800" cy="228600"/>
                </a:xfrm>
                <a:prstGeom prst="rect">
                  <a:avLst/>
                </a:prstGeom>
                <a:ln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3"/>
                </a:lnRef>
                <a:fillRef idx="1">
                  <a:schemeClr val="lt1"/>
                </a:fillRef>
                <a:effectRef idx="0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 sz="2000" b="1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cxnSp>
            <p:nvCxnSpPr>
              <p:cNvPr id="112" name="Straight Arrow Connector 111"/>
              <p:cNvCxnSpPr>
                <a:stCxn id="106" idx="3"/>
                <a:endCxn id="108" idx="1"/>
              </p:cNvCxnSpPr>
              <p:nvPr/>
            </p:nvCxnSpPr>
            <p:spPr>
              <a:xfrm flipV="1">
                <a:off x="1021649" y="2299010"/>
                <a:ext cx="331435" cy="0"/>
              </a:xfrm>
              <a:prstGeom prst="straightConnector1">
                <a:avLst/>
              </a:prstGeom>
              <a:ln w="28575">
                <a:solidFill>
                  <a:schemeClr val="accent4">
                    <a:lumMod val="75000"/>
                  </a:schemeClr>
                </a:solidFill>
                <a:prstDash val="sysDot"/>
                <a:tailEnd type="arrow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3" name="Straight Arrow Connector 112"/>
              <p:cNvCxnSpPr/>
              <p:nvPr/>
            </p:nvCxnSpPr>
            <p:spPr>
              <a:xfrm>
                <a:off x="2122205" y="2299010"/>
                <a:ext cx="341832" cy="0"/>
              </a:xfrm>
              <a:prstGeom prst="straightConnector1">
                <a:avLst/>
              </a:prstGeom>
              <a:ln w="28575">
                <a:solidFill>
                  <a:schemeClr val="tx2"/>
                </a:solidFill>
                <a:prstDash val="sysDot"/>
                <a:tailEnd type="arrow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0" name="Group 119"/>
            <p:cNvGrpSpPr/>
            <p:nvPr/>
          </p:nvGrpSpPr>
          <p:grpSpPr>
            <a:xfrm>
              <a:off x="6477000" y="3449444"/>
              <a:ext cx="2560320" cy="817756"/>
              <a:chOff x="6480560" y="1897566"/>
              <a:chExt cx="2560320" cy="817756"/>
            </a:xfrm>
          </p:grpSpPr>
          <p:sp>
            <p:nvSpPr>
              <p:cNvPr id="121" name="Rounded Rectangle 120"/>
              <p:cNvSpPr/>
              <p:nvPr/>
            </p:nvSpPr>
            <p:spPr>
              <a:xfrm>
                <a:off x="6480560" y="1897566"/>
                <a:ext cx="2560320" cy="817756"/>
              </a:xfrm>
              <a:prstGeom prst="roundRect">
                <a:avLst/>
              </a:prstGeom>
              <a:solidFill>
                <a:schemeClr val="accent5">
                  <a:lumMod val="20000"/>
                  <a:lumOff val="80000"/>
                  <a:alpha val="20000"/>
                </a:schemeClr>
              </a:solidFill>
              <a:ln w="19050">
                <a:solidFill>
                  <a:schemeClr val="accent6">
                    <a:lumMod val="50000"/>
                  </a:schemeClr>
                </a:solidFill>
                <a:prstDash val="dash"/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20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25" name="TextBox 124"/>
              <p:cNvSpPr txBox="1"/>
              <p:nvPr/>
            </p:nvSpPr>
            <p:spPr>
              <a:xfrm>
                <a:off x="8229600" y="2101946"/>
                <a:ext cx="731520" cy="400110"/>
              </a:xfrm>
              <a:prstGeom prst="rect">
                <a:avLst/>
              </a:prstGeom>
              <a:ln w="19050">
                <a:prstDash val="sysDot"/>
              </a:ln>
              <a:effectLst/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wrap="square" lIns="0" rIns="0" rtlCol="0">
                <a:spAutoFit/>
              </a:bodyPr>
              <a:lstStyle/>
              <a:p>
                <a:pPr algn="ctr"/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o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ut 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1</a:t>
                </a:r>
                <a:endParaRPr lang="en-US" sz="20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26" name="Rounded Rectangle 125"/>
              <p:cNvSpPr/>
              <p:nvPr/>
            </p:nvSpPr>
            <p:spPr>
              <a:xfrm>
                <a:off x="7086600" y="2031380"/>
                <a:ext cx="914400" cy="535259"/>
              </a:xfrm>
              <a:prstGeom prst="roundRect">
                <a:avLst/>
              </a:prstGeom>
              <a:ln w="28575"/>
              <a:effectLst/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reduce</a:t>
                </a:r>
                <a:endParaRPr lang="en-US" sz="20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127" name="Straight Arrow Connector 126"/>
              <p:cNvCxnSpPr>
                <a:endCxn id="126" idx="1"/>
              </p:cNvCxnSpPr>
              <p:nvPr/>
            </p:nvCxnSpPr>
            <p:spPr>
              <a:xfrm>
                <a:off x="6793907" y="2269273"/>
                <a:ext cx="292693" cy="0"/>
              </a:xfrm>
              <a:prstGeom prst="straightConnector1">
                <a:avLst/>
              </a:prstGeom>
              <a:ln w="28575">
                <a:solidFill>
                  <a:schemeClr val="tx2">
                    <a:lumMod val="75000"/>
                  </a:schemeClr>
                </a:solidFill>
                <a:prstDash val="sysDot"/>
                <a:tailEnd type="arrow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" name="Straight Arrow Connector 127"/>
              <p:cNvCxnSpPr/>
              <p:nvPr/>
            </p:nvCxnSpPr>
            <p:spPr>
              <a:xfrm>
                <a:off x="8001000" y="2299010"/>
                <a:ext cx="228600" cy="1549"/>
              </a:xfrm>
              <a:prstGeom prst="straightConnector1">
                <a:avLst/>
              </a:prstGeom>
              <a:ln w="28575">
                <a:solidFill>
                  <a:schemeClr val="accent5">
                    <a:lumMod val="75000"/>
                  </a:schemeClr>
                </a:solidFill>
                <a:prstDash val="sysDot"/>
                <a:tailEnd type="arrow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29" name="Group 58"/>
              <p:cNvGrpSpPr/>
              <p:nvPr/>
            </p:nvGrpSpPr>
            <p:grpSpPr>
              <a:xfrm>
                <a:off x="6537533" y="2031383"/>
                <a:ext cx="256374" cy="535260"/>
                <a:chOff x="6400800" y="2514600"/>
                <a:chExt cx="274320" cy="746760"/>
              </a:xfrm>
              <a:effectLst/>
            </p:grpSpPr>
            <p:sp>
              <p:nvSpPr>
                <p:cNvPr id="133" name="Rectangle 132"/>
                <p:cNvSpPr/>
                <p:nvPr/>
              </p:nvSpPr>
              <p:spPr>
                <a:xfrm>
                  <a:off x="6400800" y="2514600"/>
                  <a:ext cx="274320" cy="182880"/>
                </a:xfrm>
                <a:prstGeom prst="rect">
                  <a:avLst/>
                </a:prstGeom>
                <a:ln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3"/>
                </a:lnRef>
                <a:fillRef idx="1">
                  <a:schemeClr val="lt1"/>
                </a:fillRef>
                <a:effectRef idx="0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 sz="2000" b="1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34" name="Rectangle 133"/>
                <p:cNvSpPr/>
                <p:nvPr/>
              </p:nvSpPr>
              <p:spPr>
                <a:xfrm>
                  <a:off x="6400800" y="2697480"/>
                  <a:ext cx="274320" cy="182880"/>
                </a:xfrm>
                <a:prstGeom prst="rect">
                  <a:avLst/>
                </a:prstGeom>
                <a:ln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3"/>
                </a:lnRef>
                <a:fillRef idx="1">
                  <a:schemeClr val="lt1"/>
                </a:fillRef>
                <a:effectRef idx="0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 sz="2000" b="1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35" name="Rectangle 134"/>
                <p:cNvSpPr/>
                <p:nvPr/>
              </p:nvSpPr>
              <p:spPr>
                <a:xfrm>
                  <a:off x="6400800" y="2895600"/>
                  <a:ext cx="274320" cy="182880"/>
                </a:xfrm>
                <a:prstGeom prst="rect">
                  <a:avLst/>
                </a:prstGeom>
                <a:ln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3"/>
                </a:lnRef>
                <a:fillRef idx="1">
                  <a:schemeClr val="lt1"/>
                </a:fillRef>
                <a:effectRef idx="0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 sz="2000" b="1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36" name="Rectangle 135"/>
                <p:cNvSpPr/>
                <p:nvPr/>
              </p:nvSpPr>
              <p:spPr>
                <a:xfrm>
                  <a:off x="6400800" y="3078480"/>
                  <a:ext cx="274320" cy="182880"/>
                </a:xfrm>
                <a:prstGeom prst="rect">
                  <a:avLst/>
                </a:prstGeom>
                <a:ln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3"/>
                </a:lnRef>
                <a:fillRef idx="1">
                  <a:schemeClr val="lt1"/>
                </a:fillRef>
                <a:effectRef idx="0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 sz="2000" b="1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</p:grpSp>
        <p:cxnSp>
          <p:nvCxnSpPr>
            <p:cNvPr id="82" name="Curved Connector 81"/>
            <p:cNvCxnSpPr/>
            <p:nvPr/>
          </p:nvCxnSpPr>
          <p:spPr>
            <a:xfrm flipV="1">
              <a:off x="5697196" y="3936765"/>
              <a:ext cx="840336" cy="18201"/>
            </a:xfrm>
            <a:prstGeom prst="curvedConnector3">
              <a:avLst>
                <a:gd name="adj1" fmla="val 50000"/>
              </a:avLst>
            </a:prstGeom>
            <a:ln w="28575">
              <a:solidFill>
                <a:schemeClr val="tx2">
                  <a:lumMod val="75000"/>
                </a:schemeClr>
              </a:solidFill>
              <a:tailEnd type="arrow"/>
            </a:ln>
            <a:effectLst/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85" name="Curved Connector 84"/>
            <p:cNvCxnSpPr>
              <a:stCxn id="38" idx="3"/>
              <a:endCxn id="72" idx="1"/>
            </p:cNvCxnSpPr>
            <p:nvPr/>
          </p:nvCxnSpPr>
          <p:spPr>
            <a:xfrm>
              <a:off x="5697196" y="2388220"/>
              <a:ext cx="840337" cy="1406537"/>
            </a:xfrm>
            <a:prstGeom prst="curvedConnector3">
              <a:avLst>
                <a:gd name="adj1" fmla="val 50000"/>
              </a:avLst>
            </a:prstGeom>
            <a:ln w="28575">
              <a:solidFill>
                <a:schemeClr val="tx2">
                  <a:lumMod val="75000"/>
                </a:schemeClr>
              </a:solidFill>
              <a:tailEnd type="arrow"/>
            </a:ln>
            <a:effectLst/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09" name="Curved Connector 108"/>
            <p:cNvCxnSpPr/>
            <p:nvPr/>
          </p:nvCxnSpPr>
          <p:spPr>
            <a:xfrm flipV="1">
              <a:off x="5867400" y="4067850"/>
              <a:ext cx="670133" cy="351750"/>
            </a:xfrm>
            <a:prstGeom prst="curvedConnector3">
              <a:avLst>
                <a:gd name="adj1" fmla="val 50000"/>
              </a:avLst>
            </a:prstGeom>
            <a:ln w="28575">
              <a:solidFill>
                <a:schemeClr val="tx2">
                  <a:lumMod val="75000"/>
                </a:schemeClr>
              </a:solidFill>
              <a:tailEnd type="arrow"/>
            </a:ln>
            <a:effectLst/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32" name="Curved Connector 131"/>
            <p:cNvCxnSpPr/>
            <p:nvPr/>
          </p:nvCxnSpPr>
          <p:spPr>
            <a:xfrm>
              <a:off x="5715000" y="2895600"/>
              <a:ext cx="822533" cy="768073"/>
            </a:xfrm>
            <a:prstGeom prst="curvedConnector3">
              <a:avLst>
                <a:gd name="adj1" fmla="val 63497"/>
              </a:avLst>
            </a:prstGeom>
            <a:ln w="28575">
              <a:solidFill>
                <a:schemeClr val="tx2">
                  <a:lumMod val="75000"/>
                </a:schemeClr>
              </a:solidFill>
              <a:tailEnd type="arrow"/>
            </a:ln>
            <a:effectLst/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</p:grpSp>
      <p:sp>
        <p:nvSpPr>
          <p:cNvPr id="290" name="TextBox 289"/>
          <p:cNvSpPr txBox="1"/>
          <p:nvPr/>
        </p:nvSpPr>
        <p:spPr>
          <a:xfrm>
            <a:off x="381000" y="1371600"/>
            <a:ext cx="86106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job </a:t>
            </a:r>
            <a:r>
              <a:rPr lang="en-US" sz="2600" i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sz="2600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6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en-US" sz="2600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program </a:t>
            </a:r>
            <a:r>
              <a:rPr lang="en-US" sz="2600" i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600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, data </a:t>
            </a:r>
            <a:r>
              <a:rPr lang="en-US" sz="2600" i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600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, resources </a:t>
            </a:r>
            <a:r>
              <a:rPr lang="en-US" sz="2600" i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600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, configuration </a:t>
            </a:r>
            <a:r>
              <a:rPr lang="en-US" sz="2600" i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c </a:t>
            </a:r>
            <a:r>
              <a:rPr lang="en-US" sz="26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  <a:endParaRPr lang="en-US" sz="2600" b="1" dirty="0">
              <a:solidFill>
                <a:srgbClr val="99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200" dirty="0" smtClean="0"/>
              <a:t>Optimizing </a:t>
            </a:r>
            <a:r>
              <a:rPr lang="en-US" sz="4200" dirty="0" err="1" smtClean="0"/>
              <a:t>MapReduce</a:t>
            </a:r>
            <a:r>
              <a:rPr lang="en-US" sz="4200" dirty="0" smtClean="0"/>
              <a:t> Job Execution</a:t>
            </a:r>
            <a:endParaRPr lang="en-US" sz="4200" dirty="0"/>
          </a:p>
        </p:txBody>
      </p:sp>
      <p:sp>
        <p:nvSpPr>
          <p:cNvPr id="89" name="Content Placeholder 88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191000"/>
          </a:xfrm>
        </p:spPr>
        <p:txBody>
          <a:bodyPr>
            <a:normAutofit/>
          </a:bodyPr>
          <a:lstStyle/>
          <a:p>
            <a:r>
              <a:rPr lang="en-US" dirty="0" smtClean="0"/>
              <a:t>Space of configuration choices:</a:t>
            </a:r>
          </a:p>
          <a:p>
            <a:pPr lvl="1"/>
            <a:r>
              <a:rPr lang="en-US" dirty="0" smtClean="0"/>
              <a:t>Number of map tasks</a:t>
            </a:r>
          </a:p>
          <a:p>
            <a:pPr lvl="1"/>
            <a:r>
              <a:rPr lang="en-US" dirty="0" smtClean="0"/>
              <a:t>Number of reduce tasks</a:t>
            </a:r>
          </a:p>
          <a:p>
            <a:pPr lvl="1"/>
            <a:r>
              <a:rPr lang="en-US" dirty="0" smtClean="0"/>
              <a:t>Partitioning of map outputs to reduce tasks</a:t>
            </a:r>
          </a:p>
          <a:p>
            <a:pPr lvl="1"/>
            <a:r>
              <a:rPr lang="en-US" dirty="0" smtClean="0"/>
              <a:t>Memory allocation to task-level buffers</a:t>
            </a:r>
          </a:p>
          <a:p>
            <a:pPr lvl="1"/>
            <a:r>
              <a:rPr lang="en-US" dirty="0" smtClean="0"/>
              <a:t>Multiphase external sorting in the tasks</a:t>
            </a:r>
          </a:p>
          <a:p>
            <a:pPr lvl="1"/>
            <a:r>
              <a:rPr lang="en-US" dirty="0" smtClean="0"/>
              <a:t>Whether output data from tasks should be compressed</a:t>
            </a:r>
          </a:p>
          <a:p>
            <a:pPr lvl="1"/>
            <a:r>
              <a:rPr lang="en-US" dirty="0" smtClean="0"/>
              <a:t>Whether combine function should be used</a:t>
            </a:r>
            <a:endParaRPr lang="en-US" dirty="0"/>
          </a:p>
        </p:txBody>
      </p:sp>
      <p:sp>
        <p:nvSpPr>
          <p:cNvPr id="79" name="Date Placeholder 7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8/31/2011</a:t>
            </a:r>
            <a:endParaRPr lang="en-US" dirty="0"/>
          </a:p>
        </p:txBody>
      </p:sp>
      <p:sp>
        <p:nvSpPr>
          <p:cNvPr id="81" name="Footer Placeholder 8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smtClean="0"/>
              <a:t>Duke University</a:t>
            </a:r>
            <a:endParaRPr lang="en-US" dirty="0"/>
          </a:p>
        </p:txBody>
      </p:sp>
      <p:sp>
        <p:nvSpPr>
          <p:cNvPr id="80" name="Slide Number Placeholder 7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F3E96-0050-4C97-BA44-D83B830232C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290" name="TextBox 289"/>
          <p:cNvSpPr txBox="1"/>
          <p:nvPr/>
        </p:nvSpPr>
        <p:spPr>
          <a:xfrm>
            <a:off x="381000" y="1371600"/>
            <a:ext cx="86106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job </a:t>
            </a:r>
            <a:r>
              <a:rPr lang="en-US" sz="2600" i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sz="2600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6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en-US" sz="2600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program </a:t>
            </a:r>
            <a:r>
              <a:rPr lang="en-US" sz="2600" i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600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, data </a:t>
            </a:r>
            <a:r>
              <a:rPr lang="en-US" sz="2600" i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600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, resources </a:t>
            </a:r>
            <a:r>
              <a:rPr lang="en-US" sz="2600" i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600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, configuration </a:t>
            </a:r>
            <a:r>
              <a:rPr lang="en-US" sz="2600" i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c </a:t>
            </a:r>
            <a:r>
              <a:rPr lang="en-US" sz="26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  <a:endParaRPr lang="en-US" sz="2600" b="1" dirty="0">
              <a:solidFill>
                <a:srgbClr val="99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200" dirty="0" smtClean="0"/>
              <a:t>Optimizing </a:t>
            </a:r>
            <a:r>
              <a:rPr lang="en-US" sz="4200" dirty="0" err="1" smtClean="0"/>
              <a:t>MapReduce</a:t>
            </a:r>
            <a:r>
              <a:rPr lang="en-US" sz="4200" dirty="0" smtClean="0"/>
              <a:t> Job Execution</a:t>
            </a:r>
            <a:endParaRPr lang="en-US" sz="4200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457200" y="5181600"/>
            <a:ext cx="8229600" cy="1143000"/>
          </a:xfrm>
        </p:spPr>
        <p:txBody>
          <a:bodyPr>
            <a:normAutofit/>
          </a:bodyPr>
          <a:lstStyle/>
          <a:p>
            <a:r>
              <a:rPr lang="en-US" sz="2600" dirty="0" smtClean="0"/>
              <a:t>Use </a:t>
            </a:r>
            <a:r>
              <a:rPr lang="en-US" sz="2600" dirty="0" smtClean="0">
                <a:solidFill>
                  <a:srgbClr val="990000"/>
                </a:solidFill>
              </a:rPr>
              <a:t>defaults</a:t>
            </a:r>
            <a:r>
              <a:rPr lang="en-US" sz="2600" dirty="0" smtClean="0"/>
              <a:t> or set </a:t>
            </a:r>
            <a:r>
              <a:rPr lang="en-US" sz="2600" dirty="0" smtClean="0">
                <a:solidFill>
                  <a:srgbClr val="990000"/>
                </a:solidFill>
              </a:rPr>
              <a:t>manually</a:t>
            </a:r>
            <a:r>
              <a:rPr lang="en-US" sz="2600" dirty="0" smtClean="0"/>
              <a:t> (rules-of-thumb)</a:t>
            </a:r>
          </a:p>
          <a:p>
            <a:r>
              <a:rPr lang="en-US" sz="2600" dirty="0" smtClean="0"/>
              <a:t>Rules-of-thumb </a:t>
            </a:r>
            <a:r>
              <a:rPr lang="en-US" sz="2600" dirty="0" smtClean="0">
                <a:solidFill>
                  <a:srgbClr val="990000"/>
                </a:solidFill>
              </a:rPr>
              <a:t>may not </a:t>
            </a:r>
            <a:r>
              <a:rPr lang="en-US" sz="2600" dirty="0" smtClean="0"/>
              <a:t>suffice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8/31/2011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smtClean="0"/>
              <a:t>Duke University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F3E96-0050-4C97-BA44-D83B830232C9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3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28799" y="1295399"/>
            <a:ext cx="4652415" cy="3886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extBox 17"/>
          <p:cNvSpPr txBox="1"/>
          <p:nvPr/>
        </p:nvSpPr>
        <p:spPr>
          <a:xfrm>
            <a:off x="6324600" y="1524000"/>
            <a:ext cx="2438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2-dim projection of 13-dim surface</a:t>
            </a:r>
            <a:endParaRPr lang="en-US" sz="2400" dirty="0">
              <a:solidFill>
                <a:srgbClr val="99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81000" y="1143000"/>
            <a:ext cx="312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Rules-of-thumb settings</a:t>
            </a:r>
            <a:endParaRPr lang="en-US" sz="2400" dirty="0">
              <a:solidFill>
                <a:srgbClr val="99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rot="16200000" flipH="1">
            <a:off x="2209800" y="1981200"/>
            <a:ext cx="1143000" cy="381000"/>
          </a:xfrm>
          <a:prstGeom prst="straightConnector1">
            <a:avLst/>
          </a:prstGeom>
          <a:ln w="28575">
            <a:solidFill>
              <a:srgbClr val="C00000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uiExpand="1" build="p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Applying Cost-based Optimization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990000"/>
                </a:solidFill>
              </a:rPr>
              <a:t>Goal:</a:t>
            </a:r>
          </a:p>
          <a:p>
            <a:endParaRPr lang="en-US" dirty="0" smtClean="0">
              <a:solidFill>
                <a:srgbClr val="C00000"/>
              </a:solidFill>
            </a:endParaRPr>
          </a:p>
          <a:p>
            <a:endParaRPr lang="en-US" sz="2000" dirty="0" smtClean="0">
              <a:solidFill>
                <a:srgbClr val="C00000"/>
              </a:solidFill>
            </a:endParaRPr>
          </a:p>
          <a:p>
            <a:r>
              <a:rPr lang="en-US" dirty="0" smtClean="0">
                <a:solidFill>
                  <a:srgbClr val="990000"/>
                </a:solidFill>
              </a:rPr>
              <a:t>Just-in-Time Optimizer</a:t>
            </a:r>
          </a:p>
          <a:p>
            <a:pPr lvl="1"/>
            <a:r>
              <a:rPr lang="en-US" dirty="0" smtClean="0"/>
              <a:t>Searches through the space </a:t>
            </a:r>
            <a:r>
              <a:rPr lang="en-US" i="1" dirty="0" smtClean="0"/>
              <a:t>S</a:t>
            </a:r>
            <a:r>
              <a:rPr lang="en-US" dirty="0" smtClean="0"/>
              <a:t> of parameter settings</a:t>
            </a:r>
          </a:p>
          <a:p>
            <a:pPr lvl="8"/>
            <a:endParaRPr lang="en-US" dirty="0" smtClean="0"/>
          </a:p>
          <a:p>
            <a:r>
              <a:rPr lang="en-US" dirty="0" smtClean="0">
                <a:solidFill>
                  <a:srgbClr val="990000"/>
                </a:solidFill>
              </a:rPr>
              <a:t>What-if Engine</a:t>
            </a:r>
          </a:p>
          <a:p>
            <a:pPr lvl="1"/>
            <a:r>
              <a:rPr lang="en-US" dirty="0" smtClean="0"/>
              <a:t>Estimates </a:t>
            </a:r>
            <a:r>
              <a:rPr lang="en-US" i="1" dirty="0" err="1" smtClean="0"/>
              <a:t>perf</a:t>
            </a:r>
            <a:r>
              <a:rPr lang="en-US" dirty="0" smtClean="0"/>
              <a:t> using properties of </a:t>
            </a:r>
            <a:r>
              <a:rPr lang="en-US" i="1" dirty="0" smtClean="0"/>
              <a:t>p</a:t>
            </a:r>
            <a:r>
              <a:rPr lang="en-US" dirty="0" smtClean="0"/>
              <a:t>, </a:t>
            </a:r>
            <a:r>
              <a:rPr lang="en-US" i="1" dirty="0" smtClean="0"/>
              <a:t>d</a:t>
            </a:r>
            <a:r>
              <a:rPr lang="en-US" dirty="0" smtClean="0"/>
              <a:t>, </a:t>
            </a:r>
            <a:r>
              <a:rPr lang="en-US" i="1" dirty="0" smtClean="0"/>
              <a:t>r</a:t>
            </a:r>
            <a:r>
              <a:rPr lang="en-US" dirty="0" smtClean="0"/>
              <a:t>, and </a:t>
            </a:r>
            <a:r>
              <a:rPr lang="en-US" i="1" dirty="0" smtClean="0"/>
              <a:t>c</a:t>
            </a:r>
          </a:p>
          <a:p>
            <a:pPr lvl="8"/>
            <a:endParaRPr lang="en-US" dirty="0" smtClean="0"/>
          </a:p>
          <a:p>
            <a:r>
              <a:rPr lang="en-US" dirty="0" smtClean="0">
                <a:solidFill>
                  <a:srgbClr val="990000"/>
                </a:solidFill>
              </a:rPr>
              <a:t>Challenge: </a:t>
            </a:r>
            <a:r>
              <a:rPr lang="en-US" dirty="0" smtClean="0"/>
              <a:t>How to capture the properties of an arbitrary </a:t>
            </a:r>
            <a:r>
              <a:rPr lang="en-US" dirty="0" err="1" smtClean="0"/>
              <a:t>MapReduce</a:t>
            </a:r>
            <a:r>
              <a:rPr lang="en-US" dirty="0" smtClean="0"/>
              <a:t> program </a:t>
            </a:r>
            <a:r>
              <a:rPr lang="en-US" i="1" dirty="0" smtClean="0"/>
              <a:t>p</a:t>
            </a:r>
            <a:r>
              <a:rPr lang="en-US" dirty="0" smtClean="0"/>
              <a:t>?</a:t>
            </a:r>
          </a:p>
          <a:p>
            <a:pPr lvl="8"/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8/31/2011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smtClean="0"/>
              <a:t>Duke University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F3E96-0050-4C97-BA44-D83B830232C9}" type="slidenum">
              <a:rPr lang="en-US" smtClean="0"/>
              <a:pPr/>
              <a:t>8</a:t>
            </a:fld>
            <a:endParaRPr lang="en-US" dirty="0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2114550" y="1843314"/>
          <a:ext cx="3524250" cy="671286"/>
        </p:xfrm>
        <a:graphic>
          <a:graphicData uri="http://schemas.openxmlformats.org/presentationml/2006/ole">
            <p:oleObj spid="_x0000_s2050" name="Equation" r:id="rId4" imgW="1600200" imgH="304560" progId="Equation.3">
              <p:embed/>
            </p:oleObj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2057400" y="1295400"/>
          <a:ext cx="2667000" cy="444500"/>
        </p:xfrm>
        <a:graphic>
          <a:graphicData uri="http://schemas.openxmlformats.org/presentationml/2006/ole">
            <p:oleObj spid="_x0000_s2051" name="Equation" r:id="rId5" imgW="1218960" imgH="203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Job Profile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600" dirty="0" smtClean="0">
                <a:solidFill>
                  <a:srgbClr val="990000"/>
                </a:solidFill>
              </a:rPr>
              <a:t>Concise representation </a:t>
            </a:r>
            <a:r>
              <a:rPr lang="en-US" sz="2600" dirty="0" smtClean="0"/>
              <a:t>of program execution as a job</a:t>
            </a:r>
          </a:p>
          <a:p>
            <a:r>
              <a:rPr lang="en-US" sz="2600" dirty="0" smtClean="0"/>
              <a:t>Records information at the level of </a:t>
            </a:r>
            <a:r>
              <a:rPr lang="en-US" sz="2600" dirty="0" smtClean="0">
                <a:solidFill>
                  <a:srgbClr val="990000"/>
                </a:solidFill>
              </a:rPr>
              <a:t>“task phases”</a:t>
            </a:r>
          </a:p>
          <a:p>
            <a:pPr marL="274320" lvl="1" indent="-274320">
              <a:buClr>
                <a:schemeClr val="accent2"/>
              </a:buClr>
              <a:buSzPct val="95000"/>
            </a:pPr>
            <a:r>
              <a:rPr lang="en-US" dirty="0" smtClean="0"/>
              <a:t>Generated by </a:t>
            </a:r>
            <a:r>
              <a:rPr lang="en-US" dirty="0" smtClean="0">
                <a:solidFill>
                  <a:srgbClr val="33CC33"/>
                </a:solidFill>
              </a:rPr>
              <a:t>Profiler</a:t>
            </a:r>
            <a:r>
              <a:rPr lang="en-US" dirty="0" smtClean="0"/>
              <a:t> through </a:t>
            </a:r>
            <a:r>
              <a:rPr lang="en-US" dirty="0" smtClean="0">
                <a:solidFill>
                  <a:srgbClr val="990000"/>
                </a:solidFill>
              </a:rPr>
              <a:t>measurement</a:t>
            </a:r>
            <a:r>
              <a:rPr lang="en-US" dirty="0" smtClean="0"/>
              <a:t> or by the </a:t>
            </a:r>
            <a:r>
              <a:rPr lang="en-US" dirty="0" smtClean="0">
                <a:solidFill>
                  <a:srgbClr val="33CC33"/>
                </a:solidFill>
              </a:rPr>
              <a:t>What-if Engine </a:t>
            </a:r>
            <a:r>
              <a:rPr lang="en-US" dirty="0" smtClean="0"/>
              <a:t>through </a:t>
            </a:r>
            <a:r>
              <a:rPr lang="en-US" dirty="0" smtClean="0">
                <a:solidFill>
                  <a:srgbClr val="990000"/>
                </a:solidFill>
              </a:rPr>
              <a:t>estimation</a:t>
            </a:r>
          </a:p>
          <a:p>
            <a:endParaRPr lang="en-US" sz="26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8/31/2011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smtClean="0"/>
              <a:t>Duke University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F3E96-0050-4C97-BA44-D83B830232C9}" type="slidenum">
              <a:rPr lang="en-US" smtClean="0"/>
              <a:pPr/>
              <a:t>9</a:t>
            </a:fld>
            <a:endParaRPr lang="en-US" dirty="0"/>
          </a:p>
        </p:txBody>
      </p:sp>
      <p:grpSp>
        <p:nvGrpSpPr>
          <p:cNvPr id="70" name="Group 69"/>
          <p:cNvGrpSpPr/>
          <p:nvPr/>
        </p:nvGrpSpPr>
        <p:grpSpPr>
          <a:xfrm>
            <a:off x="609601" y="3007354"/>
            <a:ext cx="7924799" cy="3317246"/>
            <a:chOff x="609601" y="3007354"/>
            <a:chExt cx="7924799" cy="3317246"/>
          </a:xfrm>
        </p:grpSpPr>
        <p:cxnSp>
          <p:nvCxnSpPr>
            <p:cNvPr id="21" name="Straight Arrow Connector 20"/>
            <p:cNvCxnSpPr/>
            <p:nvPr/>
          </p:nvCxnSpPr>
          <p:spPr>
            <a:xfrm>
              <a:off x="2811418" y="3464554"/>
              <a:ext cx="1639389" cy="0"/>
            </a:xfrm>
            <a:prstGeom prst="straightConnector1">
              <a:avLst/>
            </a:prstGeom>
            <a:ln w="28575">
              <a:solidFill>
                <a:schemeClr val="tx2"/>
              </a:solidFill>
              <a:prstDash val="dash"/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Rounded Rectangle 22"/>
            <p:cNvSpPr/>
            <p:nvPr/>
          </p:nvSpPr>
          <p:spPr>
            <a:xfrm>
              <a:off x="4450807" y="3093096"/>
              <a:ext cx="1721393" cy="719038"/>
            </a:xfrm>
            <a:prstGeom prst="roundRect">
              <a:avLst/>
            </a:prstGeom>
            <a:ln w="28575"/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chemeClr val="accent5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Memory Buffer</a:t>
              </a:r>
              <a:endParaRPr lang="en-US" sz="24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9" name="Flowchart: Magnetic Disk 28"/>
            <p:cNvSpPr/>
            <p:nvPr/>
          </p:nvSpPr>
          <p:spPr>
            <a:xfrm>
              <a:off x="6166394" y="3657599"/>
              <a:ext cx="2368006" cy="1919749"/>
            </a:xfrm>
            <a:prstGeom prst="flowChartMagneticDisk">
              <a:avLst/>
            </a:prstGeom>
            <a:solidFill>
              <a:schemeClr val="bg1">
                <a:lumMod val="95000"/>
              </a:schemeClr>
            </a:solidFill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7973061" y="4657651"/>
              <a:ext cx="437170" cy="300992"/>
            </a:xfrm>
            <a:prstGeom prst="rect">
              <a:avLst/>
            </a:prstGeom>
            <a:ln>
              <a:solidFill>
                <a:schemeClr val="tx2">
                  <a:lumMod val="75000"/>
                </a:schemeClr>
              </a:solidFill>
            </a:ln>
            <a:effectLst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7973061" y="4941921"/>
              <a:ext cx="437170" cy="300992"/>
            </a:xfrm>
            <a:prstGeom prst="rect">
              <a:avLst/>
            </a:prstGeom>
            <a:ln>
              <a:solidFill>
                <a:schemeClr val="tx2">
                  <a:lumMod val="75000"/>
                </a:schemeClr>
              </a:solidFill>
            </a:ln>
            <a:effectLst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32" name="Group 168"/>
            <p:cNvGrpSpPr/>
            <p:nvPr/>
          </p:nvGrpSpPr>
          <p:grpSpPr>
            <a:xfrm>
              <a:off x="6333672" y="4406824"/>
              <a:ext cx="437170" cy="183939"/>
              <a:chOff x="1752600" y="5410200"/>
              <a:chExt cx="365760" cy="167640"/>
            </a:xfrm>
            <a:effectLst/>
          </p:grpSpPr>
          <p:sp>
            <p:nvSpPr>
              <p:cNvPr id="63" name="Rectangle 62"/>
              <p:cNvSpPr/>
              <p:nvPr/>
            </p:nvSpPr>
            <p:spPr>
              <a:xfrm>
                <a:off x="1752600" y="5410200"/>
                <a:ext cx="365760" cy="91440"/>
              </a:xfrm>
              <a:prstGeom prst="rect">
                <a:avLst/>
              </a:prstGeom>
              <a:ln>
                <a:solidFill>
                  <a:schemeClr val="tx2">
                    <a:lumMod val="75000"/>
                  </a:schemeClr>
                </a:solidFill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1752600" y="5486400"/>
                <a:ext cx="365760" cy="91440"/>
              </a:xfrm>
              <a:prstGeom prst="rect">
                <a:avLst/>
              </a:prstGeom>
              <a:ln>
                <a:solidFill>
                  <a:schemeClr val="tx2">
                    <a:lumMod val="75000"/>
                  </a:schemeClr>
                </a:solidFill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33" name="Group 169"/>
            <p:cNvGrpSpPr/>
            <p:nvPr/>
          </p:nvGrpSpPr>
          <p:grpSpPr>
            <a:xfrm>
              <a:off x="6351888" y="5142582"/>
              <a:ext cx="437170" cy="183939"/>
              <a:chOff x="1752600" y="5410200"/>
              <a:chExt cx="365760" cy="167640"/>
            </a:xfrm>
            <a:effectLst/>
          </p:grpSpPr>
          <p:sp>
            <p:nvSpPr>
              <p:cNvPr id="61" name="Rectangle 60"/>
              <p:cNvSpPr/>
              <p:nvPr/>
            </p:nvSpPr>
            <p:spPr>
              <a:xfrm>
                <a:off x="1752600" y="5410200"/>
                <a:ext cx="365760" cy="91440"/>
              </a:xfrm>
              <a:prstGeom prst="rect">
                <a:avLst/>
              </a:prstGeom>
              <a:ln>
                <a:solidFill>
                  <a:schemeClr val="tx2">
                    <a:lumMod val="75000"/>
                  </a:schemeClr>
                </a:solidFill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2" name="Rectangle 61"/>
              <p:cNvSpPr/>
              <p:nvPr/>
            </p:nvSpPr>
            <p:spPr>
              <a:xfrm>
                <a:off x="1752600" y="5486400"/>
                <a:ext cx="365760" cy="91440"/>
              </a:xfrm>
              <a:prstGeom prst="rect">
                <a:avLst/>
              </a:prstGeom>
              <a:ln>
                <a:solidFill>
                  <a:schemeClr val="tx2">
                    <a:lumMod val="75000"/>
                  </a:schemeClr>
                </a:solidFill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34" name="Group 175"/>
            <p:cNvGrpSpPr/>
            <p:nvPr/>
          </p:nvGrpSpPr>
          <p:grpSpPr>
            <a:xfrm>
              <a:off x="6515827" y="4657628"/>
              <a:ext cx="109293" cy="418045"/>
              <a:chOff x="5486400" y="4648199"/>
              <a:chExt cx="91440" cy="381001"/>
            </a:xfrm>
            <a:solidFill>
              <a:schemeClr val="tx2">
                <a:lumMod val="75000"/>
              </a:schemeClr>
            </a:solidFill>
            <a:effectLst/>
          </p:grpSpPr>
          <p:sp>
            <p:nvSpPr>
              <p:cNvPr id="58" name="Oval 57"/>
              <p:cNvSpPr/>
              <p:nvPr/>
            </p:nvSpPr>
            <p:spPr>
              <a:xfrm>
                <a:off x="5486400" y="4648199"/>
                <a:ext cx="91440" cy="91440"/>
              </a:xfrm>
              <a:prstGeom prst="ellipse">
                <a:avLst/>
              </a:prstGeom>
              <a:grpFill/>
              <a:ln>
                <a:solidFill>
                  <a:schemeClr val="tx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9" name="Oval 58"/>
              <p:cNvSpPr/>
              <p:nvPr/>
            </p:nvSpPr>
            <p:spPr>
              <a:xfrm>
                <a:off x="5486400" y="4800599"/>
                <a:ext cx="91440" cy="91440"/>
              </a:xfrm>
              <a:prstGeom prst="ellipse">
                <a:avLst/>
              </a:prstGeom>
              <a:grpFill/>
              <a:ln>
                <a:solidFill>
                  <a:schemeClr val="tx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0" name="Oval 59"/>
              <p:cNvSpPr/>
              <p:nvPr/>
            </p:nvSpPr>
            <p:spPr>
              <a:xfrm>
                <a:off x="5486400" y="4937760"/>
                <a:ext cx="91440" cy="91440"/>
              </a:xfrm>
              <a:prstGeom prst="ellipse">
                <a:avLst/>
              </a:prstGeom>
              <a:grpFill/>
              <a:ln>
                <a:solidFill>
                  <a:schemeClr val="tx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35" name="Right Brace 34"/>
            <p:cNvSpPr/>
            <p:nvPr/>
          </p:nvSpPr>
          <p:spPr>
            <a:xfrm>
              <a:off x="6697981" y="4323215"/>
              <a:ext cx="364309" cy="1086917"/>
            </a:xfrm>
            <a:prstGeom prst="rightBrace">
              <a:avLst>
                <a:gd name="adj1" fmla="val 8333"/>
                <a:gd name="adj2" fmla="val 53010"/>
              </a:avLst>
            </a:prstGeom>
            <a:ln w="28575">
              <a:solidFill>
                <a:schemeClr val="tx2">
                  <a:lumMod val="75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36" name="Straight Arrow Connector 35"/>
            <p:cNvCxnSpPr/>
            <p:nvPr/>
          </p:nvCxnSpPr>
          <p:spPr>
            <a:xfrm>
              <a:off x="7062290" y="4908478"/>
              <a:ext cx="874341" cy="1742"/>
            </a:xfrm>
            <a:prstGeom prst="straightConnector1">
              <a:avLst/>
            </a:prstGeom>
            <a:ln w="28575">
              <a:solidFill>
                <a:schemeClr val="tx2">
                  <a:lumMod val="75000"/>
                </a:schemeClr>
              </a:solidFill>
              <a:prstDash val="dash"/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TextBox 36"/>
            <p:cNvSpPr txBox="1"/>
            <p:nvPr/>
          </p:nvSpPr>
          <p:spPr>
            <a:xfrm>
              <a:off x="6880135" y="4406824"/>
              <a:ext cx="1184003" cy="42969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Merge</a:t>
              </a:r>
              <a:endParaRPr lang="en-US" sz="2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38" name="Straight Arrow Connector 7"/>
            <p:cNvCxnSpPr/>
            <p:nvPr/>
          </p:nvCxnSpPr>
          <p:spPr>
            <a:xfrm>
              <a:off x="5791200" y="4876800"/>
              <a:ext cx="609600" cy="1588"/>
            </a:xfrm>
            <a:prstGeom prst="straightConnector1">
              <a:avLst/>
            </a:prstGeom>
            <a:ln w="28575">
              <a:solidFill>
                <a:schemeClr val="accent2"/>
              </a:solidFill>
              <a:prstDash val="dash"/>
              <a:tailEnd type="arrow"/>
            </a:ln>
            <a:effectLst/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sp>
          <p:nvSpPr>
            <p:cNvPr id="39" name="TextBox 8"/>
            <p:cNvSpPr txBox="1"/>
            <p:nvPr/>
          </p:nvSpPr>
          <p:spPr>
            <a:xfrm>
              <a:off x="3813267" y="3810000"/>
              <a:ext cx="2003697" cy="1117212"/>
            </a:xfrm>
            <a:prstGeom prst="rect">
              <a:avLst/>
            </a:prstGeom>
            <a:noFill/>
            <a:effectLst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Sort,</a:t>
              </a:r>
            </a:p>
            <a:p>
              <a:pPr algn="r"/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[Combine],</a:t>
              </a:r>
            </a:p>
            <a:p>
              <a:pPr algn="r"/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[Compress]</a:t>
              </a:r>
              <a:endParaRPr lang="en-US" sz="2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0" name="TextBox 9"/>
            <p:cNvSpPr txBox="1"/>
            <p:nvPr/>
          </p:nvSpPr>
          <p:spPr>
            <a:xfrm>
              <a:off x="2971800" y="3007354"/>
              <a:ext cx="1524000" cy="773454"/>
            </a:xfrm>
            <a:prstGeom prst="rect">
              <a:avLst/>
            </a:prstGeom>
            <a:noFill/>
            <a:effectLst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Serialize,</a:t>
              </a:r>
            </a:p>
            <a:p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Partition</a:t>
              </a:r>
              <a:endParaRPr lang="en-US" sz="2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" name="Rounded Rectangle 40"/>
            <p:cNvSpPr/>
            <p:nvPr/>
          </p:nvSpPr>
          <p:spPr>
            <a:xfrm>
              <a:off x="1900647" y="3083554"/>
              <a:ext cx="919283" cy="802646"/>
            </a:xfrm>
            <a:prstGeom prst="roundRect">
              <a:avLst/>
            </a:prstGeom>
            <a:ln w="28575"/>
            <a:effectLst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map</a:t>
              </a:r>
              <a:endParaRPr lang="en-US" sz="2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2" name="Right Brace 41"/>
            <p:cNvSpPr/>
            <p:nvPr/>
          </p:nvSpPr>
          <p:spPr>
            <a:xfrm rot="5400000">
              <a:off x="7220477" y="4733269"/>
              <a:ext cx="418047" cy="2057400"/>
            </a:xfrm>
            <a:prstGeom prst="rightBrace">
              <a:avLst>
                <a:gd name="adj1" fmla="val 34420"/>
                <a:gd name="adj2" fmla="val 50000"/>
              </a:avLst>
            </a:prstGeom>
            <a:ln w="2857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6477000" y="5894903"/>
              <a:ext cx="1890125" cy="429697"/>
            </a:xfrm>
            <a:prstGeom prst="rect">
              <a:avLst/>
            </a:prstGeom>
            <a:noFill/>
            <a:effectLst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Merge</a:t>
              </a:r>
              <a:endParaRPr lang="en-US" sz="2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44" name="Straight Connector 43"/>
            <p:cNvCxnSpPr/>
            <p:nvPr/>
          </p:nvCxnSpPr>
          <p:spPr>
            <a:xfrm rot="5400000">
              <a:off x="5257800" y="4343400"/>
              <a:ext cx="1066800" cy="0"/>
            </a:xfrm>
            <a:prstGeom prst="line">
              <a:avLst/>
            </a:prstGeom>
            <a:ln w="28575">
              <a:solidFill>
                <a:schemeClr val="accent2"/>
              </a:solidFill>
              <a:prstDash val="dash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Rounded Rectangle 44"/>
            <p:cNvSpPr/>
            <p:nvPr/>
          </p:nvSpPr>
          <p:spPr>
            <a:xfrm>
              <a:off x="609601" y="4072388"/>
              <a:ext cx="1311511" cy="1337744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772179" y="4252408"/>
              <a:ext cx="1021425" cy="471992"/>
            </a:xfrm>
            <a:prstGeom prst="rect">
              <a:avLst/>
            </a:prstGeom>
            <a:ln w="19050">
              <a:prstDash val="sysDot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split</a:t>
              </a:r>
              <a:endParaRPr lang="en-US" sz="2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700678" y="4992087"/>
              <a:ext cx="1184003" cy="429697"/>
            </a:xfrm>
            <a:prstGeom prst="rect">
              <a:avLst/>
            </a:prstGeom>
            <a:noFill/>
            <a:effectLst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DFS</a:t>
              </a:r>
              <a:endParaRPr lang="en-US" sz="2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48" name="Straight Connector 47"/>
            <p:cNvCxnSpPr/>
            <p:nvPr/>
          </p:nvCxnSpPr>
          <p:spPr>
            <a:xfrm rot="16200000" flipH="1">
              <a:off x="921797" y="3878802"/>
              <a:ext cx="747206" cy="1"/>
            </a:xfrm>
            <a:prstGeom prst="line">
              <a:avLst/>
            </a:prstGeom>
            <a:ln w="28575">
              <a:solidFill>
                <a:schemeClr val="accent2"/>
              </a:solidFill>
              <a:prstDash val="dash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/>
            <p:nvPr/>
          </p:nvCxnSpPr>
          <p:spPr>
            <a:xfrm>
              <a:off x="1295401" y="3464554"/>
              <a:ext cx="605246" cy="1478"/>
            </a:xfrm>
            <a:prstGeom prst="straightConnector1">
              <a:avLst/>
            </a:prstGeom>
            <a:ln w="28575">
              <a:solidFill>
                <a:schemeClr val="accent2"/>
              </a:solidFill>
              <a:prstDash val="dash"/>
              <a:tailEnd type="arrow"/>
            </a:ln>
            <a:effectLst/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sp>
          <p:nvSpPr>
            <p:cNvPr id="50" name="Right Brace 49"/>
            <p:cNvSpPr/>
            <p:nvPr/>
          </p:nvSpPr>
          <p:spPr>
            <a:xfrm rot="5400000">
              <a:off x="5133142" y="4779529"/>
              <a:ext cx="418047" cy="1964872"/>
            </a:xfrm>
            <a:prstGeom prst="rightBrace">
              <a:avLst>
                <a:gd name="adj1" fmla="val 34420"/>
                <a:gd name="adj2" fmla="val 50000"/>
              </a:avLst>
            </a:prstGeom>
            <a:ln w="2857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4495800" y="5894903"/>
              <a:ext cx="1700971" cy="429697"/>
            </a:xfrm>
            <a:prstGeom prst="rect">
              <a:avLst/>
            </a:prstGeom>
            <a:noFill/>
            <a:effectLst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Spill</a:t>
              </a:r>
              <a:endParaRPr lang="en-US" sz="2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2" name="Right Brace 51"/>
            <p:cNvSpPr/>
            <p:nvPr/>
          </p:nvSpPr>
          <p:spPr>
            <a:xfrm rot="5400000">
              <a:off x="3425068" y="5121445"/>
              <a:ext cx="418047" cy="1281038"/>
            </a:xfrm>
            <a:prstGeom prst="rightBrace">
              <a:avLst>
                <a:gd name="adj1" fmla="val 34420"/>
                <a:gd name="adj2" fmla="val 50000"/>
              </a:avLst>
            </a:prstGeom>
            <a:ln w="2857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2993572" y="5894903"/>
              <a:ext cx="1324347" cy="429697"/>
            </a:xfrm>
            <a:prstGeom prst="rect">
              <a:avLst/>
            </a:prstGeom>
            <a:noFill/>
            <a:effectLst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Collect</a:t>
              </a:r>
              <a:endParaRPr lang="en-US" sz="2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4" name="Right Brace 53"/>
            <p:cNvSpPr/>
            <p:nvPr/>
          </p:nvSpPr>
          <p:spPr>
            <a:xfrm rot="5400000">
              <a:off x="2238085" y="5319383"/>
              <a:ext cx="418047" cy="910773"/>
            </a:xfrm>
            <a:prstGeom prst="rightBrace">
              <a:avLst>
                <a:gd name="adj1" fmla="val 34420"/>
                <a:gd name="adj2" fmla="val 50000"/>
              </a:avLst>
            </a:prstGeom>
            <a:ln w="2857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1991724" y="5894903"/>
              <a:ext cx="941563" cy="429697"/>
            </a:xfrm>
            <a:prstGeom prst="rect">
              <a:avLst/>
            </a:prstGeom>
            <a:noFill/>
            <a:effectLst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Map</a:t>
              </a:r>
              <a:endParaRPr lang="en-US" sz="2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6" name="Right Brace 55"/>
            <p:cNvSpPr/>
            <p:nvPr/>
          </p:nvSpPr>
          <p:spPr>
            <a:xfrm rot="5400000">
              <a:off x="1086378" y="5158457"/>
              <a:ext cx="418047" cy="1219200"/>
            </a:xfrm>
            <a:prstGeom prst="rightBrace">
              <a:avLst>
                <a:gd name="adj1" fmla="val 34420"/>
                <a:gd name="adj2" fmla="val 50000"/>
              </a:avLst>
            </a:prstGeom>
            <a:ln w="2857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685801" y="5894903"/>
              <a:ext cx="1191200" cy="429697"/>
            </a:xfrm>
            <a:prstGeom prst="rect">
              <a:avLst/>
            </a:prstGeom>
            <a:noFill/>
            <a:effectLst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Read</a:t>
              </a:r>
              <a:endParaRPr lang="en-US" sz="24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blue_wave</Template>
  <TotalTime>18813</TotalTime>
  <Words>1534</Words>
  <Application>Microsoft Office PowerPoint</Application>
  <PresentationFormat>On-screen Show (4:3)</PresentationFormat>
  <Paragraphs>525</Paragraphs>
  <Slides>28</Slides>
  <Notes>8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0" baseType="lpstr">
      <vt:lpstr>Flow</vt:lpstr>
      <vt:lpstr>Equation</vt:lpstr>
      <vt:lpstr>Profiling,  What-if Analysis, and  Cost-based Optimization of MapReduce Programs</vt:lpstr>
      <vt:lpstr>Analysis in the Big Data Era</vt:lpstr>
      <vt:lpstr>Analysis in the Big Data Era</vt:lpstr>
      <vt:lpstr>Problem Overview</vt:lpstr>
      <vt:lpstr>MapReduce Job Execution</vt:lpstr>
      <vt:lpstr>Optimizing MapReduce Job Execution</vt:lpstr>
      <vt:lpstr>Optimizing MapReduce Job Execution</vt:lpstr>
      <vt:lpstr>Applying Cost-based Optimization</vt:lpstr>
      <vt:lpstr>Job Profile</vt:lpstr>
      <vt:lpstr>Job Profile Fields</vt:lpstr>
      <vt:lpstr>Generating Profiles by Measurement</vt:lpstr>
      <vt:lpstr>Generating Profiles by Measurement</vt:lpstr>
      <vt:lpstr>What-if Engine</vt:lpstr>
      <vt:lpstr>Virtual Profile Estimation</vt:lpstr>
      <vt:lpstr>White-box Models</vt:lpstr>
      <vt:lpstr>Just-in-Time Optimizer</vt:lpstr>
      <vt:lpstr>Recursive Random Search</vt:lpstr>
      <vt:lpstr>Experimental Methodology</vt:lpstr>
      <vt:lpstr>Job Optimizer Evaluation</vt:lpstr>
      <vt:lpstr>Job Optimizer Evaluation</vt:lpstr>
      <vt:lpstr>Estimates from the What-if Engine</vt:lpstr>
      <vt:lpstr>Estimates from the What-if Engine</vt:lpstr>
      <vt:lpstr>Profiling Overhead Vs. Benefit</vt:lpstr>
      <vt:lpstr>Conclusion</vt:lpstr>
      <vt:lpstr>Starfish: Self-tuning Analytics System</vt:lpstr>
      <vt:lpstr>Hadoop Configuration Parameters</vt:lpstr>
      <vt:lpstr>Amazon EC2 Node Types</vt:lpstr>
      <vt:lpstr>Input Data &amp; Cluster Properties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Starfish: A Self-tuning System for Big Data Analytics</dc:title>
  <dc:creator>Herodotos Herodotou</dc:creator>
  <cp:lastModifiedBy>Herodotos Herodotou</cp:lastModifiedBy>
  <cp:revision>1305</cp:revision>
  <dcterms:created xsi:type="dcterms:W3CDTF">2010-07-12T23:30:37Z</dcterms:created>
  <dcterms:modified xsi:type="dcterms:W3CDTF">2011-08-31T18:31:50Z</dcterms:modified>
</cp:coreProperties>
</file>