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83" r:id="rId3"/>
    <p:sldId id="259" r:id="rId4"/>
    <p:sldId id="260" r:id="rId5"/>
    <p:sldId id="262" r:id="rId6"/>
    <p:sldId id="261" r:id="rId7"/>
    <p:sldId id="265" r:id="rId8"/>
    <p:sldId id="297" r:id="rId9"/>
    <p:sldId id="268" r:id="rId10"/>
    <p:sldId id="310" r:id="rId11"/>
    <p:sldId id="271" r:id="rId12"/>
    <p:sldId id="272" r:id="rId13"/>
    <p:sldId id="273" r:id="rId14"/>
    <p:sldId id="274" r:id="rId15"/>
    <p:sldId id="275" r:id="rId16"/>
    <p:sldId id="311" r:id="rId17"/>
    <p:sldId id="269" r:id="rId18"/>
    <p:sldId id="270" r:id="rId19"/>
    <p:sldId id="285" r:id="rId20"/>
    <p:sldId id="284" r:id="rId21"/>
    <p:sldId id="312" r:id="rId22"/>
    <p:sldId id="279" r:id="rId23"/>
    <p:sldId id="281" r:id="rId24"/>
    <p:sldId id="314" r:id="rId25"/>
    <p:sldId id="315" r:id="rId26"/>
    <p:sldId id="313" r:id="rId27"/>
    <p:sldId id="306" r:id="rId28"/>
    <p:sldId id="266" r:id="rId29"/>
    <p:sldId id="309" r:id="rId30"/>
    <p:sldId id="30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30" autoAdjust="0"/>
    <p:restoredTop sz="94660"/>
  </p:normalViewPr>
  <p:slideViewPr>
    <p:cSldViewPr snapToGrid="0" snapToObjects="1">
      <p:cViewPr>
        <p:scale>
          <a:sx n="120" d="100"/>
          <a:sy n="120" d="100"/>
        </p:scale>
        <p:origin x="-2064" y="-1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462FF4-062E-7249-8034-FA57DBF0CC25}" type="datetimeFigureOut">
              <a:rPr lang="en-US" smtClean="0"/>
              <a:t>8/31/11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CE0168-22AB-0243-A7BA-E7CA2B951CCC}" type="slidenum">
              <a:rPr lang="en-US" smtClean="0"/>
              <a:t>‹#›</a:t>
            </a:fld>
            <a:endParaRPr lang="en-US"/>
          </a:p>
        </p:txBody>
      </p:sp>
    </p:spTree>
    <p:extLst>
      <p:ext uri="{BB962C8B-B14F-4D97-AF65-F5344CB8AC3E}">
        <p14:creationId xmlns:p14="http://schemas.microsoft.com/office/powerpoint/2010/main" val="174324714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only the number of </a:t>
            </a:r>
            <a:r>
              <a:rPr lang="en-US" baseline="0" dirty="0" err="1" smtClean="0"/>
              <a:t>hadoop</a:t>
            </a:r>
            <a:r>
              <a:rPr lang="en-US" baseline="0" dirty="0" smtClean="0"/>
              <a:t> clusters that use </a:t>
            </a:r>
            <a:r>
              <a:rPr lang="en-US" baseline="0" dirty="0" err="1" smtClean="0"/>
              <a:t>cloudera</a:t>
            </a:r>
            <a:r>
              <a:rPr lang="en-US" baseline="0" dirty="0" smtClean="0"/>
              <a:t> distribution. There must be more clusters using other </a:t>
            </a:r>
            <a:r>
              <a:rPr lang="en-US" baseline="0" dirty="0" err="1" smtClean="0"/>
              <a:t>distro</a:t>
            </a:r>
            <a:r>
              <a:rPr lang="en-US" baseline="0" dirty="0" smtClean="0"/>
              <a:t>, but probably not in PB scale.</a:t>
            </a:r>
          </a:p>
          <a:p>
            <a:r>
              <a:rPr lang="en-US" baseline="0" dirty="0" smtClean="0"/>
              <a:t>Yahoo’s latest figures are 40000 nodes and 180-200 PB data.</a:t>
            </a:r>
          </a:p>
          <a:p>
            <a:r>
              <a:rPr lang="en-US" baseline="0" dirty="0" smtClean="0"/>
              <a:t>According to </a:t>
            </a:r>
            <a:r>
              <a:rPr lang="en-US" baseline="0" dirty="0" err="1" smtClean="0"/>
              <a:t>cloudera</a:t>
            </a:r>
            <a:r>
              <a:rPr lang="en-US" baseline="0" dirty="0" smtClean="0"/>
              <a:t> </a:t>
            </a:r>
            <a:r>
              <a:rPr lang="en-US" baseline="0" dirty="0" err="1" smtClean="0"/>
              <a:t>ceo</a:t>
            </a:r>
            <a:r>
              <a:rPr lang="en-US" baseline="0" dirty="0" smtClean="0"/>
              <a:t>, average </a:t>
            </a:r>
            <a:r>
              <a:rPr lang="en-US" baseline="0" dirty="0" err="1" smtClean="0"/>
              <a:t>hadoop</a:t>
            </a:r>
            <a:r>
              <a:rPr lang="en-US" baseline="0" dirty="0" smtClean="0"/>
              <a:t> cluster size has grown from 60 in 2010 to 200 nodes now!!!</a:t>
            </a:r>
          </a:p>
        </p:txBody>
      </p:sp>
      <p:sp>
        <p:nvSpPr>
          <p:cNvPr id="4" name="Slide Number Placeholder 3"/>
          <p:cNvSpPr>
            <a:spLocks noGrp="1"/>
          </p:cNvSpPr>
          <p:nvPr>
            <p:ph type="sldNum" sz="quarter" idx="10"/>
          </p:nvPr>
        </p:nvSpPr>
        <p:spPr/>
        <p:txBody>
          <a:bodyPr/>
          <a:lstStyle/>
          <a:p>
            <a:fld id="{57CE0168-22AB-0243-A7BA-E7CA2B951CCC}" type="slidenum">
              <a:rPr lang="en-US" smtClean="0"/>
              <a:t>2</a:t>
            </a:fld>
            <a:endParaRPr lang="en-US"/>
          </a:p>
        </p:txBody>
      </p:sp>
    </p:spTree>
    <p:extLst>
      <p:ext uri="{BB962C8B-B14F-4D97-AF65-F5344CB8AC3E}">
        <p14:creationId xmlns:p14="http://schemas.microsoft.com/office/powerpoint/2010/main" val="1773589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8598CDF-4E7B-2542-8A50-2D0435A64882}" type="slidenum">
              <a:rPr lang="en-US"/>
              <a:pPr>
                <a:defRPr/>
              </a:pPr>
              <a:t>13</a:t>
            </a:fld>
            <a:endParaRPr lang="en-US"/>
          </a:p>
        </p:txBody>
      </p:sp>
      <p:sp>
        <p:nvSpPr>
          <p:cNvPr id="6051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605187" name="Rectangle 3"/>
          <p:cNvSpPr>
            <a:spLocks noGrp="1" noChangeArrowheads="1"/>
          </p:cNvSpPr>
          <p:nvPr>
            <p:ph type="body" idx="1"/>
          </p:nvPr>
        </p:nvSpPr>
        <p:spPr/>
        <p:txBody>
          <a:bodyPr/>
          <a:lstStyle/>
          <a:p>
            <a:pPr eaLnBrk="1" hangingPunct="1">
              <a:defRPr/>
            </a:pPr>
            <a:endParaRPr lang="en-US" dirty="0" smtClean="0">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C90DEF0-5AAF-4641-BFCE-23153FD3D080}" type="slidenum">
              <a:rPr lang="en-US"/>
              <a:pPr>
                <a:defRPr/>
              </a:pPr>
              <a:t>14</a:t>
            </a:fld>
            <a:endParaRPr lang="en-US"/>
          </a:p>
        </p:txBody>
      </p:sp>
      <p:sp>
        <p:nvSpPr>
          <p:cNvPr id="618498" name="Rectangle 2"/>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val="1"/>
            </a:ext>
          </a:extLst>
        </p:spPr>
      </p:sp>
      <p:sp>
        <p:nvSpPr>
          <p:cNvPr id="618499"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defRPr/>
            </a:pPr>
            <a:endParaRPr lang="en-US" baseline="0" dirty="0" smtClean="0">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9D5A3A0-2EA1-6E4D-95E8-EDCBB6B8C82C}" type="slidenum">
              <a:rPr lang="en-US"/>
              <a:pPr>
                <a:defRPr/>
              </a:pPr>
              <a:t>15</a:t>
            </a:fld>
            <a:endParaRPr lang="en-US"/>
          </a:p>
        </p:txBody>
      </p:sp>
      <p:sp>
        <p:nvSpPr>
          <p:cNvPr id="620546" name="Rectangle 2"/>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val="1"/>
            </a:ext>
          </a:extLst>
        </p:spPr>
      </p:sp>
      <p:sp>
        <p:nvSpPr>
          <p:cNvPr id="620547"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defRPr/>
            </a:pPr>
            <a:r>
              <a:rPr lang="en-US" dirty="0" smtClean="0">
                <a:cs typeface="+mn-cs"/>
              </a:rPr>
              <a:t>Execution </a:t>
            </a:r>
            <a:r>
              <a:rPr lang="en-US" dirty="0" err="1" smtClean="0">
                <a:cs typeface="+mn-cs"/>
              </a:rPr>
              <a:t>engin</a:t>
            </a:r>
            <a:r>
              <a:rPr lang="en-US" baseline="0" dirty="0" smtClean="0">
                <a:cs typeface="+mn-cs"/>
              </a:rPr>
              <a:t> looks like your regular </a:t>
            </a:r>
            <a:r>
              <a:rPr lang="en-US" baseline="0" dirty="0" err="1" smtClean="0">
                <a:cs typeface="+mn-cs"/>
              </a:rPr>
              <a:t>mr</a:t>
            </a:r>
            <a:r>
              <a:rPr lang="en-US" baseline="0" dirty="0" smtClean="0">
                <a:cs typeface="+mn-cs"/>
              </a:rPr>
              <a:t> engine, with the only difference that it takes in optimizer decision and user program and generates a modified version of user program and hands it to the </a:t>
            </a:r>
            <a:r>
              <a:rPr lang="en-US" baseline="0" dirty="0" err="1" smtClean="0">
                <a:cs typeface="+mn-cs"/>
              </a:rPr>
              <a:t>Mapreduce</a:t>
            </a:r>
            <a:r>
              <a:rPr lang="en-US" baseline="0" dirty="0" smtClean="0">
                <a:cs typeface="+mn-cs"/>
              </a:rPr>
              <a:t> framework</a:t>
            </a:r>
          </a:p>
          <a:p>
            <a:pPr eaLnBrk="1" hangingPunct="1">
              <a:defRPr/>
            </a:pPr>
            <a:endParaRPr lang="en-US" dirty="0" smtClean="0">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briefly</a:t>
            </a:r>
            <a:r>
              <a:rPr lang="en-US" baseline="0" dirty="0" smtClean="0"/>
              <a:t> went through an example of selection optimizations in the code. Let’s go through an example of other possible optimizations. Here we have a user who is interested to find tea party activist web pages in France. The input to our user program is a webpage object with a </a:t>
            </a:r>
            <a:r>
              <a:rPr lang="en-US" baseline="0" dirty="0" err="1" smtClean="0"/>
              <a:t>url</a:t>
            </a:r>
            <a:r>
              <a:rPr lang="en-US" baseline="0" dirty="0" smtClean="0"/>
              <a:t>, rank and content string. Notice that the class definition is in face a schema. </a:t>
            </a:r>
          </a:p>
          <a:p>
            <a:r>
              <a:rPr lang="en-US" baseline="0" dirty="0" smtClean="0"/>
              <a:t>You can see that the code never uses the content string or the rank. So an index could be created and these fields could be projected away from the original input file.</a:t>
            </a:r>
          </a:p>
          <a:p>
            <a:r>
              <a:rPr lang="en-US" baseline="0" dirty="0" smtClean="0"/>
              <a:t>Also, the </a:t>
            </a:r>
            <a:r>
              <a:rPr lang="en-US" baseline="0" dirty="0" err="1" smtClean="0"/>
              <a:t>url</a:t>
            </a:r>
            <a:r>
              <a:rPr lang="en-US" baseline="0" dirty="0" smtClean="0"/>
              <a:t> field is only used in an equality test, so we can directly operate on its dictionary compressed form. For this we can apply the same dictionary compression schema to </a:t>
            </a:r>
            <a:r>
              <a:rPr lang="en-US" baseline="0" dirty="0" err="1" smtClean="0"/>
              <a:t>teaparty.fr</a:t>
            </a:r>
            <a:r>
              <a:rPr lang="en-US" baseline="0" dirty="0" smtClean="0"/>
              <a:t> and compare the compressed forms and therefore avoid the decompression overhead.</a:t>
            </a:r>
          </a:p>
          <a:p>
            <a:r>
              <a:rPr lang="en-US" baseline="0" dirty="0" smtClean="0"/>
              <a:t>The most important point to remember is that data-centric programming idioms resemble relational operations. </a:t>
            </a:r>
          </a:p>
        </p:txBody>
      </p:sp>
      <p:sp>
        <p:nvSpPr>
          <p:cNvPr id="4" name="Slide Number Placeholder 3"/>
          <p:cNvSpPr>
            <a:spLocks noGrp="1"/>
          </p:cNvSpPr>
          <p:nvPr>
            <p:ph type="sldNum" sz="quarter" idx="10"/>
          </p:nvPr>
        </p:nvSpPr>
        <p:spPr/>
        <p:txBody>
          <a:bodyPr/>
          <a:lstStyle/>
          <a:p>
            <a:fld id="{57CE0168-22AB-0243-A7BA-E7CA2B951CCC}" type="slidenum">
              <a:rPr lang="en-US" smtClean="0"/>
              <a:t>17</a:t>
            </a:fld>
            <a:endParaRPr lang="en-US"/>
          </a:p>
        </p:txBody>
      </p:sp>
    </p:spTree>
    <p:extLst>
      <p:ext uri="{BB962C8B-B14F-4D97-AF65-F5344CB8AC3E}">
        <p14:creationId xmlns:p14="http://schemas.microsoft.com/office/powerpoint/2010/main" val="19536167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 lesson from these examples were:</a:t>
            </a:r>
          </a:p>
          <a:p>
            <a:r>
              <a:rPr lang="en-US" dirty="0" smtClean="0"/>
              <a:t>Query</a:t>
            </a:r>
            <a:r>
              <a:rPr lang="en-US" baseline="0" dirty="0" smtClean="0"/>
              <a:t> semantics are obvious to human readers but not </a:t>
            </a:r>
            <a:r>
              <a:rPr lang="en-US" baseline="0" dirty="0" err="1" smtClean="0"/>
              <a:t>mapreduce</a:t>
            </a:r>
            <a:r>
              <a:rPr lang="en-US" baseline="0" dirty="0" smtClean="0"/>
              <a:t> framework since it has no metadata/semantic support </a:t>
            </a:r>
            <a:r>
              <a:rPr lang="en-US" baseline="0" dirty="0" err="1" smtClean="0"/>
              <a:t>builtin</a:t>
            </a:r>
            <a:r>
              <a:rPr lang="en-US" baseline="0" dirty="0" smtClean="0"/>
              <a:t>.</a:t>
            </a:r>
          </a:p>
          <a:p>
            <a:r>
              <a:rPr lang="en-US" baseline="0" dirty="0" smtClean="0"/>
              <a:t>So we need to extract it. And we do this by static code analysis of user code. For this, we borrowed some ideas from compilers and create the control flow graphs and data flow graphs of user code.</a:t>
            </a:r>
          </a:p>
          <a:p>
            <a:r>
              <a:rPr lang="en-US" baseline="0" dirty="0" smtClean="0"/>
              <a:t>After we generate these graphs, we analyze them and find optimization opportunities for selection, projection and direct operation on compressed data.</a:t>
            </a:r>
            <a:endParaRPr lang="en-US" dirty="0" smtClean="0"/>
          </a:p>
        </p:txBody>
      </p:sp>
      <p:sp>
        <p:nvSpPr>
          <p:cNvPr id="4" name="Slide Number Placeholder 3"/>
          <p:cNvSpPr>
            <a:spLocks noGrp="1"/>
          </p:cNvSpPr>
          <p:nvPr>
            <p:ph type="sldNum" sz="quarter" idx="10"/>
          </p:nvPr>
        </p:nvSpPr>
        <p:spPr/>
        <p:txBody>
          <a:bodyPr/>
          <a:lstStyle/>
          <a:p>
            <a:fld id="{57CE0168-22AB-0243-A7BA-E7CA2B951CCC}" type="slidenum">
              <a:rPr lang="en-US" smtClean="0"/>
              <a:t>18</a:t>
            </a:fld>
            <a:endParaRPr lang="en-US"/>
          </a:p>
        </p:txBody>
      </p:sp>
    </p:spTree>
    <p:extLst>
      <p:ext uri="{BB962C8B-B14F-4D97-AF65-F5344CB8AC3E}">
        <p14:creationId xmlns:p14="http://schemas.microsoft.com/office/powerpoint/2010/main" val="31142122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Now</a:t>
            </a:r>
            <a:r>
              <a:rPr lang="en-US" baseline="0" dirty="0" smtClean="0"/>
              <a:t> that we know about analyzer’s job, let’s discuss how selection is analyzed and detected.</a:t>
            </a:r>
            <a:endParaRPr lang="en-US" sz="1200" b="0" i="0" u="none" strike="noStrike" kern="120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Let’s go through the same example, the first thing analyzer does is to generate the control flow graph. The control flow graph has all the conditional paths to an emit call. In this example, there is only one conditional path to an emit call through </a:t>
            </a:r>
            <a:r>
              <a:rPr lang="en-US" sz="1200" b="0" i="0" u="none" strike="noStrike" kern="1200" baseline="0" dirty="0" err="1" smtClean="0">
                <a:solidFill>
                  <a:schemeClr val="tx1"/>
                </a:solidFill>
                <a:latin typeface="+mn-lt"/>
                <a:ea typeface="+mn-ea"/>
                <a:cs typeface="+mn-cs"/>
              </a:rPr>
              <a:t>w.rank</a:t>
            </a:r>
            <a:r>
              <a:rPr lang="en-US" sz="1200" b="0" i="0" u="none" strike="noStrike" kern="1200" baseline="0" dirty="0" smtClean="0">
                <a:solidFill>
                  <a:schemeClr val="tx1"/>
                </a:solidFill>
                <a:latin typeface="+mn-lt"/>
                <a:ea typeface="+mn-ea"/>
                <a:cs typeface="+mn-cs"/>
              </a:rPr>
              <a:t> check. So if there is an index with webpage rank as its key, we can use it to optimize the code. </a:t>
            </a:r>
          </a:p>
          <a:p>
            <a:r>
              <a:rPr lang="en-US" sz="1200" b="0" i="0" u="none" strike="noStrike" kern="1200" baseline="0" dirty="0" smtClean="0">
                <a:solidFill>
                  <a:schemeClr val="tx1"/>
                </a:solidFill>
                <a:latin typeface="+mn-lt"/>
                <a:ea typeface="+mn-ea"/>
                <a:cs typeface="+mn-cs"/>
              </a:rPr>
              <a:t>This is a simple example with only one conditional path to an emit call, other complicated examples might have multiple paths to an emit call. For example, if there was an else clause in our example, then our control flow graph would look like this:</a:t>
            </a:r>
          </a:p>
          <a:p>
            <a:r>
              <a:rPr lang="en-US" sz="1200" b="0" i="0" u="none" strike="noStrike" kern="1200" baseline="0" dirty="0" smtClean="0">
                <a:solidFill>
                  <a:schemeClr val="tx1"/>
                </a:solidFill>
                <a:latin typeface="+mn-lt"/>
                <a:ea typeface="+mn-ea"/>
                <a:cs typeface="+mn-cs"/>
              </a:rPr>
              <a:t>Here there are two conditional paths to an emit call, so an index with </a:t>
            </a:r>
            <a:r>
              <a:rPr lang="en-US" sz="1200" b="0" i="0" u="none" strike="noStrike" kern="1200" baseline="0" dirty="0" err="1" smtClean="0">
                <a:solidFill>
                  <a:schemeClr val="tx1"/>
                </a:solidFill>
                <a:latin typeface="+mn-lt"/>
                <a:ea typeface="+mn-ea"/>
                <a:cs typeface="+mn-cs"/>
              </a:rPr>
              <a:t>url</a:t>
            </a:r>
            <a:r>
              <a:rPr lang="en-US" sz="1200" b="0" i="0" u="none" strike="noStrike" kern="1200" baseline="0" dirty="0" smtClean="0">
                <a:solidFill>
                  <a:schemeClr val="tx1"/>
                </a:solidFill>
                <a:latin typeface="+mn-lt"/>
                <a:ea typeface="+mn-ea"/>
                <a:cs typeface="+mn-cs"/>
              </a:rPr>
              <a:t> and ranks as its key in disjunctive normal form could be used to optimize user program.</a:t>
            </a:r>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19</a:t>
            </a:fld>
            <a:endParaRPr lang="en-US"/>
          </a:p>
        </p:txBody>
      </p:sp>
    </p:spTree>
    <p:extLst>
      <p:ext uri="{BB962C8B-B14F-4D97-AF65-F5344CB8AC3E}">
        <p14:creationId xmlns:p14="http://schemas.microsoft.com/office/powerpoint/2010/main" val="1274637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defRPr/>
            </a:pPr>
            <a:endParaRPr lang="en-US" dirty="0" smtClean="0">
              <a:cs typeface="+mn-cs"/>
            </a:endParaRPr>
          </a:p>
        </p:txBody>
      </p:sp>
      <p:sp>
        <p:nvSpPr>
          <p:cNvPr id="4" name="Slide Number Placeholder 3"/>
          <p:cNvSpPr>
            <a:spLocks noGrp="1"/>
          </p:cNvSpPr>
          <p:nvPr>
            <p:ph type="sldNum" sz="quarter" idx="10"/>
          </p:nvPr>
        </p:nvSpPr>
        <p:spPr/>
        <p:txBody>
          <a:bodyPr/>
          <a:lstStyle/>
          <a:p>
            <a:fld id="{57CE0168-22AB-0243-A7BA-E7CA2B951CCC}" type="slidenum">
              <a:rPr lang="en-US" smtClean="0"/>
              <a:t>20</a:t>
            </a:fld>
            <a:endParaRPr lang="en-US"/>
          </a:p>
        </p:txBody>
      </p:sp>
    </p:spTree>
    <p:extLst>
      <p:ext uri="{BB962C8B-B14F-4D97-AF65-F5344CB8AC3E}">
        <p14:creationId xmlns:p14="http://schemas.microsoft.com/office/powerpoint/2010/main" val="12775335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a:t>
            </a:r>
            <a:r>
              <a:rPr lang="en-US" baseline="0" dirty="0" smtClean="0"/>
              <a:t> our experiments we used the four relational workloads explained in a paper by </a:t>
            </a:r>
            <a:r>
              <a:rPr lang="en-US" baseline="0" dirty="0" err="1" smtClean="0"/>
              <a:t>pavlo</a:t>
            </a:r>
            <a:r>
              <a:rPr lang="en-US" baseline="0" dirty="0" smtClean="0"/>
              <a:t> in </a:t>
            </a:r>
            <a:r>
              <a:rPr lang="en-US" baseline="0" dirty="0" err="1" smtClean="0"/>
              <a:t>sigmod</a:t>
            </a:r>
            <a:r>
              <a:rPr lang="en-US" baseline="0" dirty="0" smtClean="0"/>
              <a:t> 2009. </a:t>
            </a:r>
          </a:p>
          <a:p>
            <a:r>
              <a:rPr lang="en-US" baseline="0" dirty="0" smtClean="0"/>
              <a:t>Our analyzer did not detect any unsafe optimizations and out of 8 possible optimizations in the paper, our analyzer detected 5 of them. </a:t>
            </a:r>
          </a:p>
          <a:p>
            <a:r>
              <a:rPr lang="en-US" baseline="0" dirty="0" smtClean="0"/>
              <a:t>Two of the misses were in the first task and they were because of a strange custom serialization class on values. If the standard serialization methods were used, our analyzer could understand the input structure and detect the optimization.</a:t>
            </a:r>
          </a:p>
          <a:p>
            <a:endParaRPr lang="en-US" baseline="0" dirty="0" smtClean="0"/>
          </a:p>
          <a:p>
            <a:r>
              <a:rPr lang="en-US" baseline="0" dirty="0" smtClean="0"/>
              <a:t>The Third miss occurred because our analyzer needs to have an understanding of some external functional calls. This missed optimization required our analyzer to understand how </a:t>
            </a:r>
            <a:r>
              <a:rPr lang="en-US" baseline="0" dirty="0" err="1" smtClean="0"/>
              <a:t>hastables</a:t>
            </a:r>
            <a:r>
              <a:rPr lang="en-US" baseline="0" dirty="0" smtClean="0"/>
              <a:t> work. If the </a:t>
            </a:r>
            <a:r>
              <a:rPr lang="en-US" baseline="0" dirty="0" err="1" smtClean="0"/>
              <a:t>hashtable</a:t>
            </a:r>
            <a:r>
              <a:rPr lang="en-US" baseline="0" dirty="0" smtClean="0"/>
              <a:t> semantics were added to our analyzer, we would be able to detect it too.</a:t>
            </a:r>
          </a:p>
          <a:p>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22</a:t>
            </a:fld>
            <a:endParaRPr lang="en-US"/>
          </a:p>
        </p:txBody>
      </p:sp>
    </p:spTree>
    <p:extLst>
      <p:ext uri="{BB962C8B-B14F-4D97-AF65-F5344CB8AC3E}">
        <p14:creationId xmlns:p14="http://schemas.microsoft.com/office/powerpoint/2010/main" val="66977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performance testing, we also</a:t>
            </a:r>
            <a:r>
              <a:rPr lang="en-US" baseline="0" dirty="0" smtClean="0"/>
              <a:t> used the same programs by </a:t>
            </a:r>
            <a:r>
              <a:rPr lang="en-US" baseline="0" dirty="0" err="1" smtClean="0"/>
              <a:t>pavlo</a:t>
            </a:r>
            <a:r>
              <a:rPr lang="en-US" baseline="0" dirty="0" smtClean="0"/>
              <a:t>.  There were four different tasks: a selection task on web page data based on page rank. A sum aggregation on user logs that could use projected views. A join task between user log data and web page rank information.  The last task is an aggregation that generates the page </a:t>
            </a:r>
            <a:r>
              <a:rPr lang="en-US" baseline="0" dirty="0" err="1" smtClean="0"/>
              <a:t>inlink</a:t>
            </a:r>
            <a:r>
              <a:rPr lang="en-US" baseline="0" dirty="0" smtClean="0"/>
              <a:t> counts. It involves a user defined function for </a:t>
            </a:r>
            <a:r>
              <a:rPr lang="en-US" baseline="0" dirty="0" err="1" smtClean="0"/>
              <a:t>aggregati</a:t>
            </a:r>
            <a:endParaRPr lang="en-US" dirty="0" smtClean="0"/>
          </a:p>
          <a:p>
            <a:r>
              <a:rPr lang="en-US" dirty="0" smtClean="0"/>
              <a:t>Our cluster</a:t>
            </a:r>
            <a:r>
              <a:rPr lang="en-US" baseline="0" dirty="0" smtClean="0"/>
              <a:t> is a humble 5 node cluster with 123 GB of input data. However, the size of our cluster for experiments should not really matter since </a:t>
            </a:r>
            <a:r>
              <a:rPr lang="en-US" baseline="0" dirty="0" err="1" smtClean="0"/>
              <a:t>MapReduce</a:t>
            </a:r>
            <a:r>
              <a:rPr lang="en-US" baseline="0" dirty="0" smtClean="0"/>
              <a:t> is a highly scalable system.</a:t>
            </a:r>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23</a:t>
            </a:fld>
            <a:endParaRPr lang="en-US"/>
          </a:p>
        </p:txBody>
      </p:sp>
    </p:spTree>
    <p:extLst>
      <p:ext uri="{BB962C8B-B14F-4D97-AF65-F5344CB8AC3E}">
        <p14:creationId xmlns:p14="http://schemas.microsoft.com/office/powerpoint/2010/main" val="36615913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you see</a:t>
            </a:r>
            <a:r>
              <a:rPr lang="en-US" baseline="0" dirty="0" smtClean="0"/>
              <a:t> task runtimes with </a:t>
            </a:r>
            <a:r>
              <a:rPr lang="en-US" baseline="0" dirty="0" err="1" smtClean="0"/>
              <a:t>Manimal</a:t>
            </a:r>
            <a:r>
              <a:rPr lang="en-US" baseline="0" dirty="0" smtClean="0"/>
              <a:t> compared to original </a:t>
            </a:r>
            <a:r>
              <a:rPr lang="en-US" baseline="0" dirty="0" err="1" smtClean="0"/>
              <a:t>hadoop</a:t>
            </a:r>
            <a:r>
              <a:rPr lang="en-US" baseline="0" dirty="0" smtClean="0"/>
              <a:t>. The speedups range from 0 for UDF aggregation up to 11 in the selection task.</a:t>
            </a:r>
          </a:p>
          <a:p>
            <a:r>
              <a:rPr lang="en-US" baseline="0" dirty="0" smtClean="0"/>
              <a:t>Space overhead is the overhead due to an extra index file.</a:t>
            </a:r>
            <a:endParaRPr lang="en-US" dirty="0" smtClean="0"/>
          </a:p>
          <a:p>
            <a:r>
              <a:rPr lang="en-US" dirty="0" smtClean="0"/>
              <a:t>We missed the optimization opportunity</a:t>
            </a:r>
            <a:r>
              <a:rPr lang="en-US" baseline="0" dirty="0" smtClean="0"/>
              <a:t> in UDF aggregation </a:t>
            </a:r>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24</a:t>
            </a:fld>
            <a:endParaRPr lang="en-US"/>
          </a:p>
        </p:txBody>
      </p:sp>
    </p:spTree>
    <p:extLst>
      <p:ext uri="{BB962C8B-B14F-4D97-AF65-F5344CB8AC3E}">
        <p14:creationId xmlns:p14="http://schemas.microsoft.com/office/powerpoint/2010/main" val="4286464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a:t>
            </a:r>
            <a:r>
              <a:rPr lang="en-US" baseline="0" dirty="0" smtClean="0"/>
              <a:t> Jeff Dean and Sanjay designed and built MR, they had semantic less free formed input data in mind, without schema. That’s a great advantage to RDBMS, since loading the data into the system is much faster. However, surveys including the one done by </a:t>
            </a:r>
            <a:r>
              <a:rPr lang="en-US" baseline="0" dirty="0" err="1" smtClean="0"/>
              <a:t>karmasphere</a:t>
            </a:r>
            <a:r>
              <a:rPr lang="en-US" baseline="0" dirty="0" smtClean="0"/>
              <a:t> in 2010 shows relational/</a:t>
            </a:r>
            <a:r>
              <a:rPr lang="en-US" baseline="0" dirty="0" err="1" smtClean="0"/>
              <a:t>rdbms</a:t>
            </a:r>
            <a:r>
              <a:rPr lang="en-US" baseline="0" dirty="0" smtClean="0"/>
              <a:t> style workloads are in fact a big part of MR typical workloads. They can be anything like complex data analysis and complex queries.</a:t>
            </a:r>
          </a:p>
          <a:p>
            <a:r>
              <a:rPr lang="en-US" baseline="0" dirty="0" smtClean="0"/>
              <a:t>The downside is </a:t>
            </a:r>
            <a:r>
              <a:rPr lang="en-US" baseline="0" dirty="0" err="1" smtClean="0"/>
              <a:t>Mapreduce</a:t>
            </a:r>
            <a:r>
              <a:rPr lang="en-US" baseline="0" dirty="0" smtClean="0"/>
              <a:t> performance in relational workloads severely lags relational databases performance.</a:t>
            </a:r>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3</a:t>
            </a:fld>
            <a:endParaRPr lang="en-US"/>
          </a:p>
        </p:txBody>
      </p:sp>
    </p:spTree>
    <p:extLst>
      <p:ext uri="{BB962C8B-B14F-4D97-AF65-F5344CB8AC3E}">
        <p14:creationId xmlns:p14="http://schemas.microsoft.com/office/powerpoint/2010/main" val="25569580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you see</a:t>
            </a:r>
            <a:r>
              <a:rPr lang="en-US" baseline="0" dirty="0" smtClean="0"/>
              <a:t> task runtimes with </a:t>
            </a:r>
            <a:r>
              <a:rPr lang="en-US" baseline="0" dirty="0" err="1" smtClean="0"/>
              <a:t>Manimal</a:t>
            </a:r>
            <a:r>
              <a:rPr lang="en-US" baseline="0" dirty="0" smtClean="0"/>
              <a:t> compared to original </a:t>
            </a:r>
            <a:r>
              <a:rPr lang="en-US" baseline="0" dirty="0" err="1" smtClean="0"/>
              <a:t>hadoop</a:t>
            </a:r>
            <a:r>
              <a:rPr lang="en-US" baseline="0" dirty="0" smtClean="0"/>
              <a:t>. The speedups range from 0 for UDF aggregation up to 11 in the selection task.</a:t>
            </a:r>
          </a:p>
          <a:p>
            <a:r>
              <a:rPr lang="en-US" baseline="0" dirty="0" smtClean="0"/>
              <a:t>Space overhead is the overhead due to an extra index file.</a:t>
            </a:r>
            <a:endParaRPr lang="en-US" dirty="0" smtClean="0"/>
          </a:p>
          <a:p>
            <a:r>
              <a:rPr lang="en-US" dirty="0" smtClean="0"/>
              <a:t>We missed the optimization opportunity</a:t>
            </a:r>
            <a:r>
              <a:rPr lang="en-US" baseline="0" dirty="0" smtClean="0"/>
              <a:t> in UDF aggregation </a:t>
            </a:r>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25</a:t>
            </a:fld>
            <a:endParaRPr lang="en-US"/>
          </a:p>
        </p:txBody>
      </p:sp>
    </p:spTree>
    <p:extLst>
      <p:ext uri="{BB962C8B-B14F-4D97-AF65-F5344CB8AC3E}">
        <p14:creationId xmlns:p14="http://schemas.microsoft.com/office/powerpoint/2010/main" val="42864643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you see</a:t>
            </a:r>
            <a:r>
              <a:rPr lang="en-US" baseline="0" dirty="0" smtClean="0"/>
              <a:t> task runtimes with </a:t>
            </a:r>
            <a:r>
              <a:rPr lang="en-US" baseline="0" dirty="0" err="1" smtClean="0"/>
              <a:t>Manimal</a:t>
            </a:r>
            <a:r>
              <a:rPr lang="en-US" baseline="0" dirty="0" smtClean="0"/>
              <a:t> compared to original </a:t>
            </a:r>
            <a:r>
              <a:rPr lang="en-US" baseline="0" dirty="0" err="1" smtClean="0"/>
              <a:t>hadoop</a:t>
            </a:r>
            <a:r>
              <a:rPr lang="en-US" baseline="0" dirty="0" smtClean="0"/>
              <a:t>. The speedups range from 0 for UDF aggregation up to 11 in the selection task.</a:t>
            </a:r>
          </a:p>
          <a:p>
            <a:r>
              <a:rPr lang="en-US" baseline="0" dirty="0" smtClean="0"/>
              <a:t>Space overhead is the overhead due to an extra index file.</a:t>
            </a:r>
            <a:endParaRPr lang="en-US" dirty="0" smtClean="0"/>
          </a:p>
          <a:p>
            <a:r>
              <a:rPr lang="en-US" dirty="0" smtClean="0"/>
              <a:t>We missed the optimization opportunity</a:t>
            </a:r>
            <a:r>
              <a:rPr lang="en-US" baseline="0" dirty="0" smtClean="0"/>
              <a:t> in UDF aggregation </a:t>
            </a:r>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26</a:t>
            </a:fld>
            <a:endParaRPr lang="en-US"/>
          </a:p>
        </p:txBody>
      </p:sp>
    </p:spTree>
    <p:extLst>
      <p:ext uri="{BB962C8B-B14F-4D97-AF65-F5344CB8AC3E}">
        <p14:creationId xmlns:p14="http://schemas.microsoft.com/office/powerpoint/2010/main" val="42864643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Quincy</a:t>
            </a:r>
            <a:r>
              <a:rPr lang="en-US" baseline="0" dirty="0" smtClean="0"/>
              <a:t> is a scheduling system on top of </a:t>
            </a:r>
            <a:r>
              <a:rPr lang="en-US" baseline="0" dirty="0" err="1" smtClean="0"/>
              <a:t>microsoft</a:t>
            </a:r>
            <a:r>
              <a:rPr lang="en-US" baseline="0" dirty="0" smtClean="0"/>
              <a:t> dryad that </a:t>
            </a:r>
            <a:r>
              <a:rPr lang="en-US" baseline="0" dirty="0" err="1" smtClean="0"/>
              <a:t>tackels</a:t>
            </a:r>
            <a:r>
              <a:rPr lang="en-US" baseline="0" dirty="0" smtClean="0"/>
              <a:t> the conflict between fairness and locality in multi-job clusters. It does so by representing a scheduling problem as a min flow optimization problem.</a:t>
            </a:r>
          </a:p>
          <a:p>
            <a:r>
              <a:rPr lang="en-US" baseline="0" dirty="0" err="1" smtClean="0"/>
              <a:t>Hadoop</a:t>
            </a:r>
            <a:r>
              <a:rPr lang="en-US" baseline="0" dirty="0" smtClean="0"/>
              <a:t> DB is hybrid of </a:t>
            </a:r>
            <a:r>
              <a:rPr lang="en-US" baseline="0" dirty="0" err="1" smtClean="0"/>
              <a:t>Mapreduce</a:t>
            </a:r>
            <a:r>
              <a:rPr lang="en-US" baseline="0" dirty="0" smtClean="0"/>
              <a:t> and relational databases. it relies on </a:t>
            </a:r>
            <a:r>
              <a:rPr lang="en-US" baseline="0" dirty="0" err="1" smtClean="0"/>
              <a:t>Mapreduce</a:t>
            </a:r>
            <a:r>
              <a:rPr lang="en-US" baseline="0" dirty="0" smtClean="0"/>
              <a:t> for scalability and fault tolerance. At the same time tasks run on single node relational databases to achieve good performance on relational workloads.</a:t>
            </a:r>
            <a:endParaRPr lang="en-US" dirty="0" smtClean="0"/>
          </a:p>
          <a:p>
            <a:r>
              <a:rPr lang="en-US" dirty="0" err="1" smtClean="0"/>
              <a:t>Hadoop</a:t>
            </a:r>
            <a:r>
              <a:rPr lang="en-US" baseline="0" dirty="0" smtClean="0"/>
              <a:t>++ is a seamless integration of indices into </a:t>
            </a:r>
            <a:r>
              <a:rPr lang="en-US" baseline="0" dirty="0" err="1" smtClean="0"/>
              <a:t>hadoop</a:t>
            </a:r>
            <a:r>
              <a:rPr lang="en-US" baseline="0" dirty="0" smtClean="0"/>
              <a:t>. It requires the user to explicitly provide a function for indexing and provides indices per input file splits. </a:t>
            </a:r>
          </a:p>
          <a:p>
            <a:r>
              <a:rPr lang="en-US" baseline="0" dirty="0" err="1" smtClean="0"/>
              <a:t>Haloop</a:t>
            </a:r>
            <a:r>
              <a:rPr lang="en-US" baseline="0" dirty="0" smtClean="0"/>
              <a:t> is targeted toward iterative jobs that use </a:t>
            </a:r>
            <a:r>
              <a:rPr lang="en-US" baseline="0" dirty="0" err="1" smtClean="0"/>
              <a:t>mapreduce</a:t>
            </a:r>
            <a:r>
              <a:rPr lang="en-US" baseline="0" dirty="0" smtClean="0"/>
              <a:t> as the execution engine. It takes advantage of the fact that a big portion of data in iterative jobs does not change from one iteration to another. </a:t>
            </a:r>
          </a:p>
          <a:p>
            <a:r>
              <a:rPr lang="en-US" baseline="0" dirty="0" smtClean="0"/>
              <a:t>Twister is another </a:t>
            </a:r>
            <a:r>
              <a:rPr lang="en-US" baseline="0" dirty="0" err="1" smtClean="0"/>
              <a:t>mapreduce</a:t>
            </a:r>
            <a:r>
              <a:rPr lang="en-US" baseline="0" dirty="0" smtClean="0"/>
              <a:t> based system targeted toward iterative jobs. It can also </a:t>
            </a:r>
            <a:r>
              <a:rPr lang="en-US" baseline="0" dirty="0" err="1" smtClean="0"/>
              <a:t>sidtributed</a:t>
            </a:r>
            <a:r>
              <a:rPr lang="en-US" baseline="0" dirty="0" smtClean="0"/>
              <a:t> memory support for small static data.</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28</a:t>
            </a:fld>
            <a:endParaRPr lang="en-US"/>
          </a:p>
        </p:txBody>
      </p:sp>
    </p:spTree>
    <p:extLst>
      <p:ext uri="{BB962C8B-B14F-4D97-AF65-F5344CB8AC3E}">
        <p14:creationId xmlns:p14="http://schemas.microsoft.com/office/powerpoint/2010/main" val="12230349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30</a:t>
            </a:fld>
            <a:endParaRPr lang="en-US"/>
          </a:p>
        </p:txBody>
      </p:sp>
    </p:spTree>
    <p:extLst>
      <p:ext uri="{BB962C8B-B14F-4D97-AF65-F5344CB8AC3E}">
        <p14:creationId xmlns:p14="http://schemas.microsoft.com/office/powerpoint/2010/main" val="1223034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cs typeface="+mn-cs"/>
              </a:rPr>
              <a:t>From </a:t>
            </a:r>
            <a:r>
              <a:rPr lang="en-US" dirty="0" err="1" smtClean="0">
                <a:cs typeface="+mn-cs"/>
              </a:rPr>
              <a:t>Pavlo</a:t>
            </a:r>
            <a:r>
              <a:rPr lang="en-US" dirty="0" smtClean="0">
                <a:cs typeface="+mn-cs"/>
              </a:rPr>
              <a:t>, et al, SIGMOD 2009.</a:t>
            </a:r>
            <a:endParaRPr lang="en-US" baseline="0" dirty="0" smtClean="0">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cs typeface="+mn-cs"/>
              </a:rPr>
              <a:t>This is a selection query timing results of web page data and the selection is based on page ranks. The y axis is completion time and x axis is the cluster size that scales with data size.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cs typeface="+mn-cs"/>
              </a:rPr>
              <a:t>You have </a:t>
            </a:r>
            <a:r>
              <a:rPr lang="en-US" baseline="0" dirty="0" err="1" smtClean="0">
                <a:cs typeface="+mn-cs"/>
              </a:rPr>
              <a:t>vertica</a:t>
            </a:r>
            <a:r>
              <a:rPr lang="en-US" baseline="0" dirty="0" smtClean="0">
                <a:cs typeface="+mn-cs"/>
              </a:rPr>
              <a:t>, </a:t>
            </a:r>
            <a:r>
              <a:rPr lang="en-US" baseline="0" dirty="0" err="1" smtClean="0">
                <a:cs typeface="+mn-cs"/>
              </a:rPr>
              <a:t>dbms</a:t>
            </a:r>
            <a:r>
              <a:rPr lang="en-US" baseline="0" dirty="0" smtClean="0">
                <a:cs typeface="+mn-cs"/>
              </a:rPr>
              <a:t>-x and </a:t>
            </a:r>
            <a:r>
              <a:rPr lang="en-US" baseline="0" dirty="0" err="1" smtClean="0">
                <a:cs typeface="+mn-cs"/>
              </a:rPr>
              <a:t>hadoop</a:t>
            </a:r>
            <a:r>
              <a:rPr lang="en-US" baseline="0" dirty="0" smtClean="0">
                <a:cs typeface="+mn-cs"/>
              </a:rPr>
              <a:t> run times, </a:t>
            </a:r>
            <a:r>
              <a:rPr lang="en-US" baseline="0" dirty="0" err="1" smtClean="0">
                <a:cs typeface="+mn-cs"/>
              </a:rPr>
              <a:t>hadoop</a:t>
            </a:r>
            <a:r>
              <a:rPr lang="en-US" baseline="0" dirty="0" smtClean="0">
                <a:cs typeface="+mn-cs"/>
              </a:rPr>
              <a:t> is the bar on the right. The top part of </a:t>
            </a:r>
            <a:r>
              <a:rPr lang="en-US" baseline="0" dirty="0" err="1" smtClean="0">
                <a:cs typeface="+mn-cs"/>
              </a:rPr>
              <a:t>hadoop</a:t>
            </a:r>
            <a:r>
              <a:rPr lang="en-US" baseline="0" dirty="0" smtClean="0">
                <a:cs typeface="+mn-cs"/>
              </a:rPr>
              <a:t> bar is time for the second </a:t>
            </a:r>
            <a:r>
              <a:rPr lang="en-US" baseline="0" dirty="0" err="1" smtClean="0">
                <a:cs typeface="+mn-cs"/>
              </a:rPr>
              <a:t>mapreduce</a:t>
            </a:r>
            <a:r>
              <a:rPr lang="en-US" baseline="0" dirty="0" smtClean="0">
                <a:cs typeface="+mn-cs"/>
              </a:rPr>
              <a:t> job that brings the output to the same format as </a:t>
            </a:r>
            <a:r>
              <a:rPr lang="en-US" baseline="0" dirty="0" err="1" smtClean="0">
                <a:cs typeface="+mn-cs"/>
              </a:rPr>
              <a:t>vertica</a:t>
            </a:r>
            <a:r>
              <a:rPr lang="en-US" baseline="0" dirty="0" smtClean="0">
                <a:cs typeface="+mn-cs"/>
              </a:rPr>
              <a:t>.</a:t>
            </a:r>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4</a:t>
            </a:fld>
            <a:endParaRPr lang="en-US"/>
          </a:p>
        </p:txBody>
      </p:sp>
    </p:spTree>
    <p:extLst>
      <p:ext uri="{BB962C8B-B14F-4D97-AF65-F5344CB8AC3E}">
        <p14:creationId xmlns:p14="http://schemas.microsoft.com/office/powerpoint/2010/main" val="2551177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r>
              <a:rPr lang="en-US" dirty="0" smtClean="0">
                <a:cs typeface="+mn-cs"/>
              </a:rPr>
              <a:t>From </a:t>
            </a:r>
            <a:r>
              <a:rPr lang="en-US" dirty="0" err="1" smtClean="0">
                <a:cs typeface="+mn-cs"/>
              </a:rPr>
              <a:t>Pavlo</a:t>
            </a:r>
            <a:r>
              <a:rPr lang="en-US" dirty="0" smtClean="0">
                <a:cs typeface="+mn-cs"/>
              </a:rPr>
              <a:t>, et al, SIGMOD 2009.  This shows a join task.  Two tables are joined.  First</a:t>
            </a:r>
            <a:r>
              <a:rPr lang="en-US" baseline="0" dirty="0" smtClean="0">
                <a:cs typeface="+mn-cs"/>
              </a:rPr>
              <a:t> table is</a:t>
            </a:r>
            <a:r>
              <a:rPr lang="en-US" dirty="0" smtClean="0">
                <a:cs typeface="+mn-cs"/>
              </a:rPr>
              <a:t> a set of </a:t>
            </a:r>
            <a:r>
              <a:rPr lang="en-US" dirty="0" err="1" smtClean="0">
                <a:cs typeface="+mn-cs"/>
              </a:rPr>
              <a:t>WebPage</a:t>
            </a:r>
            <a:r>
              <a:rPr lang="en-US" dirty="0" smtClean="0">
                <a:cs typeface="+mn-cs"/>
              </a:rPr>
              <a:t> objects with URL, rank.  The</a:t>
            </a:r>
            <a:r>
              <a:rPr lang="en-US" baseline="0" dirty="0" smtClean="0">
                <a:cs typeface="+mn-cs"/>
              </a:rPr>
              <a:t> second table is </a:t>
            </a:r>
            <a:r>
              <a:rPr lang="en-US" dirty="0" smtClean="0">
                <a:cs typeface="+mn-cs"/>
              </a:rPr>
              <a:t>a set of </a:t>
            </a:r>
            <a:r>
              <a:rPr lang="en-US" dirty="0" err="1" smtClean="0">
                <a:cs typeface="+mn-cs"/>
              </a:rPr>
              <a:t>UserVisit</a:t>
            </a:r>
            <a:r>
              <a:rPr lang="en-US" dirty="0" smtClean="0">
                <a:cs typeface="+mn-cs"/>
              </a:rPr>
              <a:t> log.  The data from both tables are joined together based on page</a:t>
            </a:r>
            <a:r>
              <a:rPr lang="en-US" baseline="0" dirty="0" smtClean="0">
                <a:cs typeface="+mn-cs"/>
              </a:rPr>
              <a:t> </a:t>
            </a:r>
            <a:r>
              <a:rPr lang="en-US" baseline="0" dirty="0" err="1" smtClean="0">
                <a:cs typeface="+mn-cs"/>
              </a:rPr>
              <a:t>urls</a:t>
            </a:r>
            <a:r>
              <a:rPr lang="en-US" baseline="0" dirty="0" smtClean="0">
                <a:cs typeface="+mn-cs"/>
              </a:rPr>
              <a:t>.</a:t>
            </a:r>
            <a:endParaRPr lang="en-US" dirty="0" smtClean="0">
              <a:cs typeface="+mn-cs"/>
            </a:endParaRPr>
          </a:p>
          <a:p>
            <a:pPr eaLnBrk="1" hangingPunct="1">
              <a:defRPr/>
            </a:pPr>
            <a:endParaRPr lang="en-US" dirty="0" smtClean="0">
              <a:cs typeface="+mn-cs"/>
            </a:endParaRPr>
          </a:p>
          <a:p>
            <a:r>
              <a:rPr lang="en-US" dirty="0" err="1" smtClean="0"/>
              <a:t>Hadoop</a:t>
            </a:r>
            <a:r>
              <a:rPr lang="en-US" baseline="0" dirty="0" smtClean="0"/>
              <a:t> is clearly losing the race.</a:t>
            </a:r>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5</a:t>
            </a:fld>
            <a:endParaRPr lang="en-US"/>
          </a:p>
        </p:txBody>
      </p:sp>
    </p:spTree>
    <p:extLst>
      <p:ext uri="{BB962C8B-B14F-4D97-AF65-F5344CB8AC3E}">
        <p14:creationId xmlns:p14="http://schemas.microsoft.com/office/powerpoint/2010/main" val="2551177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6</a:t>
            </a:fld>
            <a:endParaRPr lang="en-US"/>
          </a:p>
        </p:txBody>
      </p:sp>
    </p:spTree>
    <p:extLst>
      <p:ext uri="{BB962C8B-B14F-4D97-AF65-F5344CB8AC3E}">
        <p14:creationId xmlns:p14="http://schemas.microsoft.com/office/powerpoint/2010/main" val="3793320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the idea behind our work is close this gap and bring in a lot of database style optimizations into </a:t>
            </a:r>
            <a:r>
              <a:rPr lang="en-US" baseline="0" dirty="0" err="1" smtClean="0"/>
              <a:t>mapreduce</a:t>
            </a:r>
            <a:r>
              <a:rPr lang="en-US" baseline="0" dirty="0" smtClean="0"/>
              <a:t> framework without taking the MR flexibility away. </a:t>
            </a:r>
          </a:p>
          <a:p>
            <a:r>
              <a:rPr lang="en-US" baseline="0" dirty="0" smtClean="0"/>
              <a:t>MAN-ANIMAL is a hybrid system that combines the flexibility of </a:t>
            </a:r>
            <a:r>
              <a:rPr lang="en-US" baseline="0" dirty="0" err="1" smtClean="0"/>
              <a:t>mapreduce</a:t>
            </a:r>
            <a:r>
              <a:rPr lang="en-US" baseline="0" dirty="0" smtClean="0"/>
              <a:t> programming with well-known relational operation techniques.</a:t>
            </a:r>
          </a:p>
          <a:p>
            <a:r>
              <a:rPr lang="en-US" baseline="0" dirty="0" smtClean="0"/>
              <a:t>Keep in mind that programmers like MR because it’s simple and its data management is flexible. We should not take that away from them. The premise is programmers don’t have to choose between optimizations of RDBMS and flexibility of MR.</a:t>
            </a:r>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7</a:t>
            </a:fld>
            <a:endParaRPr lang="en-US"/>
          </a:p>
        </p:txBody>
      </p:sp>
    </p:spTree>
    <p:extLst>
      <p:ext uri="{BB962C8B-B14F-4D97-AF65-F5344CB8AC3E}">
        <p14:creationId xmlns:p14="http://schemas.microsoft.com/office/powerpoint/2010/main" val="2863203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Here</a:t>
            </a:r>
            <a:r>
              <a:rPr lang="en-US" baseline="0" dirty="0" smtClean="0">
                <a:solidFill>
                  <a:srgbClr val="000000"/>
                </a:solidFill>
              </a:rPr>
              <a:t> you have the original </a:t>
            </a:r>
            <a:r>
              <a:rPr lang="en-US" baseline="0" dirty="0" err="1" smtClean="0">
                <a:solidFill>
                  <a:srgbClr val="000000"/>
                </a:solidFill>
              </a:rPr>
              <a:t>mr</a:t>
            </a:r>
            <a:r>
              <a:rPr lang="en-US" baseline="0" dirty="0" smtClean="0">
                <a:solidFill>
                  <a:srgbClr val="000000"/>
                </a:solidFill>
              </a:rPr>
              <a:t> engine, it passes user compiled byte code to our static analyzer which looks for optimization opportunities in the code and passes the possible optimizations to the optimizer logic which acts very similar to your relational optimizer and generates the best execution path possible among the possible optimizations and passes that to execution framework to be executed.</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solidFill>
                  <a:srgbClr val="000000"/>
                </a:solidFill>
              </a:rPr>
              <a:t>To understand what I mean by optimizations here, lets look at a simple example. User here has a map function that emits the web </a:t>
            </a:r>
            <a:r>
              <a:rPr lang="en-US" baseline="0" dirty="0" err="1" smtClean="0">
                <a:solidFill>
                  <a:srgbClr val="000000"/>
                </a:solidFill>
              </a:rPr>
              <a:t>urls</a:t>
            </a:r>
            <a:r>
              <a:rPr lang="en-US" baseline="0" dirty="0" smtClean="0">
                <a:solidFill>
                  <a:srgbClr val="000000"/>
                </a:solidFill>
              </a:rPr>
              <a:t> with ranks greater than 10. This is clearly very similar to a selection operation on web page data. So our </a:t>
            </a:r>
            <a:r>
              <a:rPr lang="en-US" baseline="0" dirty="0" err="1" smtClean="0">
                <a:solidFill>
                  <a:srgbClr val="000000"/>
                </a:solidFill>
              </a:rPr>
              <a:t>mapreduece</a:t>
            </a:r>
            <a:r>
              <a:rPr lang="en-US" baseline="0" dirty="0" smtClean="0">
                <a:solidFill>
                  <a:srgbClr val="000000"/>
                </a:solidFill>
              </a:rPr>
              <a:t> framework could benefit if an index with webpage rank as its key was available.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solidFill>
                  <a:srgbClr val="000000"/>
                </a:solidFill>
              </a:rPr>
              <a:t>The challenges to our </a:t>
            </a:r>
            <a:r>
              <a:rPr lang="en-US" baseline="0" dirty="0" err="1" smtClean="0">
                <a:solidFill>
                  <a:srgbClr val="000000"/>
                </a:solidFill>
              </a:rPr>
              <a:t>manimal</a:t>
            </a:r>
            <a:r>
              <a:rPr lang="en-US" baseline="0" dirty="0" smtClean="0">
                <a:solidFill>
                  <a:srgbClr val="000000"/>
                </a:solidFill>
              </a:rPr>
              <a:t> system are: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solidFill>
                  <a:srgbClr val="000000"/>
                </a:solidFill>
              </a:rPr>
              <a:t>Can we safely detect these possible optimization opportunities and by safe I mean, the outputs must be same as </a:t>
            </a:r>
            <a:r>
              <a:rPr lang="en-US" baseline="0" dirty="0" err="1" smtClean="0">
                <a:solidFill>
                  <a:srgbClr val="000000"/>
                </a:solidFill>
              </a:rPr>
              <a:t>unoptimized</a:t>
            </a:r>
            <a:r>
              <a:rPr lang="en-US" baseline="0" dirty="0" smtClean="0">
                <a:solidFill>
                  <a:srgbClr val="000000"/>
                </a:solidFill>
              </a:rPr>
              <a:t> code</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solidFill>
                  <a:srgbClr val="000000"/>
                </a:solidFill>
              </a:rPr>
              <a:t>And how much performance gain do we get.</a:t>
            </a:r>
            <a:endParaRPr lang="en-US" dirty="0" smtClean="0">
              <a:solidFill>
                <a:srgbClr val="000000"/>
              </a:solidFill>
            </a:endParaRPr>
          </a:p>
          <a:p>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8</a:t>
            </a:fld>
            <a:endParaRPr lang="en-US"/>
          </a:p>
        </p:txBody>
      </p:sp>
    </p:spTree>
    <p:extLst>
      <p:ext uri="{BB962C8B-B14F-4D97-AF65-F5344CB8AC3E}">
        <p14:creationId xmlns:p14="http://schemas.microsoft.com/office/powerpoint/2010/main" val="2254895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solidFill>
                  <a:srgbClr val="000000"/>
                </a:solidFill>
              </a:rPr>
              <a:t>MENTION AFTER YOU HAVE READ THE SLIDE CONTENT:</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solidFill>
                  <a:srgbClr val="000000"/>
                </a:solidFill>
              </a:rPr>
              <a:t>These</a:t>
            </a:r>
            <a:r>
              <a:rPr lang="en-US" sz="1200" baseline="0" dirty="0" smtClean="0">
                <a:solidFill>
                  <a:srgbClr val="000000"/>
                </a:solidFill>
              </a:rPr>
              <a:t> optimization techniques such as B-Tree indices, Projection views and compression techniques have been around for a long time, but the </a:t>
            </a:r>
            <a:r>
              <a:rPr lang="en-US" sz="1200" dirty="0" smtClean="0">
                <a:solidFill>
                  <a:srgbClr val="000000"/>
                </a:solidFill>
              </a:rPr>
              <a:t>Novelty of work is in safely detecting &amp; applying optimizations in </a:t>
            </a:r>
            <a:r>
              <a:rPr lang="en-US" sz="1200" dirty="0" err="1" smtClean="0">
                <a:solidFill>
                  <a:srgbClr val="000000"/>
                </a:solidFill>
              </a:rPr>
              <a:t>MapReduce</a:t>
            </a:r>
            <a:r>
              <a:rPr lang="en-US" sz="1200" dirty="0" smtClean="0">
                <a:solidFill>
                  <a:srgbClr val="000000"/>
                </a:solidFill>
              </a:rPr>
              <a:t> setting</a:t>
            </a:r>
          </a:p>
          <a:p>
            <a:endParaRPr lang="en-US" dirty="0"/>
          </a:p>
        </p:txBody>
      </p:sp>
      <p:sp>
        <p:nvSpPr>
          <p:cNvPr id="4" name="Slide Number Placeholder 3"/>
          <p:cNvSpPr>
            <a:spLocks noGrp="1"/>
          </p:cNvSpPr>
          <p:nvPr>
            <p:ph type="sldNum" sz="quarter" idx="10"/>
          </p:nvPr>
        </p:nvSpPr>
        <p:spPr/>
        <p:txBody>
          <a:bodyPr/>
          <a:lstStyle/>
          <a:p>
            <a:fld id="{57CE0168-22AB-0243-A7BA-E7CA2B951CCC}" type="slidenum">
              <a:rPr lang="en-US" smtClean="0"/>
              <a:t>9</a:t>
            </a:fld>
            <a:endParaRPr lang="en-US"/>
          </a:p>
        </p:txBody>
      </p:sp>
    </p:spTree>
    <p:extLst>
      <p:ext uri="{BB962C8B-B14F-4D97-AF65-F5344CB8AC3E}">
        <p14:creationId xmlns:p14="http://schemas.microsoft.com/office/powerpoint/2010/main" val="21275720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3A0C1534-47BF-9B43-B079-65727E8D3483}" type="slidenum">
              <a:rPr lang="en-US"/>
              <a:pPr>
                <a:defRPr/>
              </a:pPr>
              <a:t>12</a:t>
            </a:fld>
            <a:endParaRPr lang="en-US"/>
          </a:p>
        </p:txBody>
      </p:sp>
      <p:sp>
        <p:nvSpPr>
          <p:cNvPr id="6113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611331"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16C5678-EE20-4FA5-88E2-6E0BD67A2E26}" type="datetime1">
              <a:rPr lang="en-US" smtClean="0"/>
              <a:t>8/31/11</a:t>
            </a:fld>
            <a:endParaRPr lang="en-US" dirty="0"/>
          </a:p>
        </p:txBody>
      </p:sp>
      <p:sp>
        <p:nvSpPr>
          <p:cNvPr id="8" name="Slide Number Placeholder 7"/>
          <p:cNvSpPr>
            <a:spLocks noGrp="1"/>
          </p:cNvSpPr>
          <p:nvPr>
            <p:ph type="sldNum" sz="quarter" idx="11"/>
          </p:nvPr>
        </p:nvSpPr>
        <p:spPr/>
        <p:txBody>
          <a:bodyPr/>
          <a:lstStyle/>
          <a:p>
            <a:fld id="{BA9B540C-44DA-4F69-89C9-7C84606640D3}" type="slidenum">
              <a:rPr lang="en-US" smtClean="0"/>
              <a:pPr/>
              <a:t>‹#›</a:t>
            </a:fld>
            <a:endParaRPr lang="en-US" dirty="0"/>
          </a:p>
        </p:txBody>
      </p:sp>
      <p:sp>
        <p:nvSpPr>
          <p:cNvPr id="9" name="Footer Placeholder 8"/>
          <p:cNvSpPr>
            <a:spLocks noGrp="1"/>
          </p:cNvSpPr>
          <p:nvPr>
            <p:ph type="ftr" sz="quarter" idx="12"/>
          </p:nvPr>
        </p:nvSpPr>
        <p:spPr/>
        <p:txBody>
          <a:bodyPr/>
          <a:lstStyle/>
          <a:p>
            <a:r>
              <a:rPr lang="en-US" smtClean="0"/>
              <a:t>Footer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051B39-B140-43FE-96DB-472A2B59CE7C}" type="datetime1">
              <a:rPr lang="en-US" smtClean="0"/>
              <a:t>8/31/11</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600BB2-27C5-458B-ABCE-839C88CF47CE}" type="datetime1">
              <a:rPr lang="en-US" smtClean="0"/>
              <a:t>8/31/11</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B11D738E-8962-435F-8C43-147B8DD7E819}" type="datetime1">
              <a:rPr lang="en-US" smtClean="0"/>
              <a:t>8/31/11</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CAEA93-55E7-4DA9-90C2-089A26EEFEC4}" type="datetime1">
              <a:rPr lang="en-US" smtClean="0"/>
              <a:t>8/31/11</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E34CF3C7-6809-4F39-BD67-A75817BDDE0A}" type="datetime1">
              <a:rPr lang="en-US" smtClean="0"/>
              <a:t>8/31/11</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7EAEB24-CE78-465C-A726-91D0868FA48F}" type="datetime1">
              <a:rPr lang="en-US" smtClean="0"/>
              <a:t>8/31/11</a:t>
            </a:fld>
            <a:endParaRPr lang="en-US"/>
          </a:p>
        </p:txBody>
      </p:sp>
      <p:sp>
        <p:nvSpPr>
          <p:cNvPr id="8" name="Footer Placeholder 7"/>
          <p:cNvSpPr>
            <a:spLocks noGrp="1"/>
          </p:cNvSpPr>
          <p:nvPr>
            <p:ph type="ftr" sz="quarter" idx="11"/>
          </p:nvPr>
        </p:nvSpPr>
        <p:spPr/>
        <p:txBody>
          <a:bodyPr/>
          <a:lstStyle/>
          <a:p>
            <a:r>
              <a:rPr lang="en-US" smtClean="0"/>
              <a:t>Footer Text</a:t>
            </a:r>
            <a:endParaRPr lang="en-US"/>
          </a:p>
        </p:txBody>
      </p:sp>
      <p:sp>
        <p:nvSpPr>
          <p:cNvPr id="9" name="Slide Number Placeholder 8"/>
          <p:cNvSpPr>
            <a:spLocks noGrp="1"/>
          </p:cNvSpPr>
          <p:nvPr>
            <p:ph type="sldNum" sz="quarter" idx="12"/>
          </p:nvPr>
        </p:nvSpPr>
        <p:spPr/>
        <p:txBody>
          <a:bodyPr/>
          <a:lstStyle/>
          <a:p>
            <a:fld id="{BA9B540C-44DA-4F69-89C9-7C84606640D3}"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BAADF0-1749-4E8B-9691-B44A5F8C0895}" type="datetime1">
              <a:rPr lang="en-US" smtClean="0"/>
              <a:t>8/31/11</a:t>
            </a:fld>
            <a:endParaRPr lang="en-US"/>
          </a:p>
        </p:txBody>
      </p:sp>
      <p:sp>
        <p:nvSpPr>
          <p:cNvPr id="4" name="Footer Placeholder 3"/>
          <p:cNvSpPr>
            <a:spLocks noGrp="1"/>
          </p:cNvSpPr>
          <p:nvPr>
            <p:ph type="ftr" sz="quarter" idx="11"/>
          </p:nvPr>
        </p:nvSpPr>
        <p:spPr/>
        <p:txBody>
          <a:bodyPr/>
          <a:lstStyle/>
          <a:p>
            <a:r>
              <a:rPr lang="en-US" smtClean="0"/>
              <a:t>Footer Text</a:t>
            </a:r>
            <a:endParaRPr lang="en-US"/>
          </a:p>
        </p:txBody>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t>8/31/11</a:t>
            </a:fld>
            <a:endParaRPr lang="en-US"/>
          </a:p>
        </p:txBody>
      </p:sp>
      <p:sp>
        <p:nvSpPr>
          <p:cNvPr id="3" name="Footer Placeholder 2"/>
          <p:cNvSpPr>
            <a:spLocks noGrp="1"/>
          </p:cNvSpPr>
          <p:nvPr>
            <p:ph type="ftr" sz="quarter" idx="11"/>
          </p:nvPr>
        </p:nvSpPr>
        <p:spPr/>
        <p:txBody>
          <a:bodyPr/>
          <a:lstStyle/>
          <a:p>
            <a:r>
              <a:rPr lang="en-US" smtClean="0"/>
              <a:t>Footer Text</a:t>
            </a:r>
            <a:endParaRPr lang="en-US"/>
          </a:p>
        </p:txBody>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8BBB94-68E6-4675-A946-F1C5994EDBD7}" type="datetime1">
              <a:rPr lang="en-US" smtClean="0"/>
              <a:t>8/31/11</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3B8377-21E3-4835-B75D-4E2847E2750F}" type="datetime1">
              <a:rPr lang="en-US" smtClean="0"/>
              <a:t>8/31/11</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0C4986D-6BE9-4264-908F-02DB36FD8D6C}" type="datetime1">
              <a:rPr lang="en-US" smtClean="0"/>
              <a:t>8/31/11</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smtClean="0"/>
              <a:t>Footer Text</a:t>
            </a:r>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A9B540C-44DA-4F69-89C9-7C84606640D3}"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databasecolumn.vertica.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smtClean="0"/>
              <a:t>Automatic optimization of </a:t>
            </a:r>
            <a:r>
              <a:rPr lang="en-US" sz="4800" dirty="0" err="1" smtClean="0"/>
              <a:t>MapReduce</a:t>
            </a:r>
            <a:r>
              <a:rPr lang="en-US" sz="4800" dirty="0" smtClean="0"/>
              <a:t> Programs</a:t>
            </a:r>
            <a:br>
              <a:rPr lang="en-US" sz="4800" dirty="0" smtClean="0"/>
            </a:br>
            <a:r>
              <a:rPr lang="en-US" sz="4800" dirty="0" smtClean="0"/>
              <a:t/>
            </a:r>
            <a:br>
              <a:rPr lang="en-US" sz="4800" dirty="0" smtClean="0"/>
            </a:br>
            <a:r>
              <a:rPr lang="en-US" sz="2700" dirty="0" smtClean="0">
                <a:solidFill>
                  <a:schemeClr val="tx1"/>
                </a:solidFill>
              </a:rPr>
              <a:t>Michael </a:t>
            </a:r>
            <a:r>
              <a:rPr lang="en-US" sz="2700" dirty="0" err="1" smtClean="0">
                <a:solidFill>
                  <a:schemeClr val="tx1"/>
                </a:solidFill>
              </a:rPr>
              <a:t>Cafarella</a:t>
            </a:r>
            <a:r>
              <a:rPr lang="en-US" sz="2700" dirty="0" smtClean="0">
                <a:solidFill>
                  <a:schemeClr val="tx1"/>
                </a:solidFill>
              </a:rPr>
              <a:t>, </a:t>
            </a:r>
            <a:r>
              <a:rPr lang="en-US" sz="2700" dirty="0" err="1" smtClean="0">
                <a:solidFill>
                  <a:schemeClr val="tx1"/>
                </a:solidFill>
              </a:rPr>
              <a:t>Eaman</a:t>
            </a:r>
            <a:r>
              <a:rPr lang="en-US" sz="2700" dirty="0" smtClean="0">
                <a:solidFill>
                  <a:schemeClr val="tx1"/>
                </a:solidFill>
              </a:rPr>
              <a:t> </a:t>
            </a:r>
            <a:r>
              <a:rPr lang="en-US" sz="2700" dirty="0" err="1" smtClean="0">
                <a:solidFill>
                  <a:schemeClr val="tx1"/>
                </a:solidFill>
              </a:rPr>
              <a:t>Jahani</a:t>
            </a:r>
            <a:r>
              <a:rPr lang="en-US" sz="2700" dirty="0" smtClean="0">
                <a:solidFill>
                  <a:schemeClr val="tx1"/>
                </a:solidFill>
              </a:rPr>
              <a:t>, Christopher Re</a:t>
            </a:r>
            <a:endParaRPr lang="en-US" sz="2700" dirty="0">
              <a:solidFill>
                <a:schemeClr val="tx1"/>
              </a:solidFill>
            </a:endParaRPr>
          </a:p>
        </p:txBody>
      </p:sp>
      <p:sp>
        <p:nvSpPr>
          <p:cNvPr id="3" name="Subtitle 2"/>
          <p:cNvSpPr>
            <a:spLocks noGrp="1"/>
          </p:cNvSpPr>
          <p:nvPr>
            <p:ph type="subTitle" idx="1"/>
          </p:nvPr>
        </p:nvSpPr>
        <p:spPr/>
        <p:txBody>
          <a:bodyPr/>
          <a:lstStyle/>
          <a:p>
            <a:r>
              <a:rPr lang="en-US" dirty="0" smtClean="0"/>
              <a:t>August 2011</a:t>
            </a:r>
            <a:endParaRPr lang="en-US" dirty="0"/>
          </a:p>
        </p:txBody>
      </p:sp>
    </p:spTree>
    <p:extLst>
      <p:ext uri="{BB962C8B-B14F-4D97-AF65-F5344CB8AC3E}">
        <p14:creationId xmlns:p14="http://schemas.microsoft.com/office/powerpoint/2010/main" val="21886891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sz="2800" dirty="0" smtClean="0">
                <a:solidFill>
                  <a:schemeClr val="bg1">
                    <a:lumMod val="65000"/>
                  </a:schemeClr>
                </a:solidFill>
              </a:rPr>
              <a:t>Introduction</a:t>
            </a:r>
          </a:p>
          <a:p>
            <a:r>
              <a:rPr lang="en-US" sz="2800" dirty="0" smtClean="0">
                <a:solidFill>
                  <a:schemeClr val="tx1"/>
                </a:solidFill>
              </a:rPr>
              <a:t>Execution Framework</a:t>
            </a:r>
          </a:p>
          <a:p>
            <a:r>
              <a:rPr lang="en-US" sz="2800" dirty="0" smtClean="0">
                <a:solidFill>
                  <a:schemeClr val="bg1">
                    <a:lumMod val="65000"/>
                  </a:schemeClr>
                </a:solidFill>
              </a:rPr>
              <a:t>Optimization/Analyzer Examples</a:t>
            </a:r>
          </a:p>
          <a:p>
            <a:r>
              <a:rPr lang="en-US" sz="2800" dirty="0" smtClean="0">
                <a:solidFill>
                  <a:schemeClr val="bg1">
                    <a:lumMod val="65000"/>
                  </a:schemeClr>
                </a:solidFill>
              </a:rPr>
              <a:t>Experiments</a:t>
            </a:r>
          </a:p>
          <a:p>
            <a:pPr lvl="1">
              <a:defRPr/>
            </a:pPr>
            <a:r>
              <a:rPr lang="en-US" sz="2400" dirty="0" smtClean="0">
                <a:solidFill>
                  <a:schemeClr val="bg1">
                    <a:lumMod val="65000"/>
                  </a:schemeClr>
                </a:solidFill>
              </a:rPr>
              <a:t>Analyzer recall</a:t>
            </a:r>
          </a:p>
          <a:p>
            <a:pPr lvl="1">
              <a:defRPr/>
            </a:pPr>
            <a:r>
              <a:rPr lang="en-US" sz="2400" dirty="0">
                <a:solidFill>
                  <a:schemeClr val="bg1">
                    <a:lumMod val="65000"/>
                  </a:schemeClr>
                </a:solidFill>
              </a:rPr>
              <a:t>P</a:t>
            </a:r>
            <a:r>
              <a:rPr lang="en-US" sz="2400" dirty="0" smtClean="0">
                <a:solidFill>
                  <a:schemeClr val="bg1">
                    <a:lumMod val="65000"/>
                  </a:schemeClr>
                </a:solidFill>
              </a:rPr>
              <a:t>erformance gain</a:t>
            </a:r>
          </a:p>
          <a:p>
            <a:r>
              <a:rPr lang="en-US" sz="2800" dirty="0" smtClean="0">
                <a:solidFill>
                  <a:schemeClr val="bg1">
                    <a:lumMod val="65000"/>
                  </a:schemeClr>
                </a:solidFill>
              </a:rPr>
              <a:t>Related Work and Conclusion</a:t>
            </a:r>
          </a:p>
          <a:p>
            <a:endParaRPr lang="en-US" sz="2800" dirty="0">
              <a:solidFill>
                <a:schemeClr val="bg1">
                  <a:lumMod val="65000"/>
                </a:schemeClr>
              </a:solidFill>
            </a:endParaRPr>
          </a:p>
        </p:txBody>
      </p:sp>
    </p:spTree>
    <p:extLst>
      <p:ext uri="{BB962C8B-B14F-4D97-AF65-F5344CB8AC3E}">
        <p14:creationId xmlns:p14="http://schemas.microsoft.com/office/powerpoint/2010/main" val="263560201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160"/>
            <a:ext cx="8229600" cy="1600200"/>
          </a:xfrm>
        </p:spPr>
        <p:txBody>
          <a:bodyPr/>
          <a:lstStyle/>
          <a:p>
            <a:r>
              <a:rPr lang="en-US" dirty="0" smtClean="0"/>
              <a:t>Execution framework</a:t>
            </a:r>
            <a:endParaRPr lang="en-US" dirty="0"/>
          </a:p>
        </p:txBody>
      </p:sp>
      <p:sp>
        <p:nvSpPr>
          <p:cNvPr id="4" name="Text Box 10"/>
          <p:cNvSpPr txBox="1">
            <a:spLocks noGrp="1" noChangeArrowheads="1"/>
          </p:cNvSpPr>
          <p:nvPr>
            <p:ph idx="1"/>
          </p:nvPr>
        </p:nvSpPr>
        <p:spPr bwMode="auto">
          <a:xfrm>
            <a:off x="457200" y="3723640"/>
            <a:ext cx="8229600" cy="1680460"/>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spAutoFit/>
          </a:bodyPr>
          <a:lstStyle/>
          <a:p>
            <a:pPr marL="0" indent="0" algn="l">
              <a:buNone/>
              <a:defRPr/>
            </a:pPr>
            <a:r>
              <a:rPr lang="en-US" sz="1800" dirty="0">
                <a:solidFill>
                  <a:srgbClr val="000000"/>
                </a:solidFill>
                <a:latin typeface="Courier" charset="0"/>
                <a:cs typeface="+mn-cs"/>
              </a:rPr>
              <a:t>public void map(Text </a:t>
            </a:r>
            <a:r>
              <a:rPr lang="en-US" sz="1800" dirty="0" smtClean="0">
                <a:solidFill>
                  <a:srgbClr val="000000"/>
                </a:solidFill>
                <a:latin typeface="Courier" charset="0"/>
                <a:cs typeface="+mn-cs"/>
              </a:rPr>
              <a:t>key, </a:t>
            </a:r>
            <a:r>
              <a:rPr lang="en-US" sz="1800" dirty="0" err="1" smtClean="0">
                <a:solidFill>
                  <a:srgbClr val="000000"/>
                </a:solidFill>
                <a:latin typeface="Courier" charset="0"/>
                <a:cs typeface="+mn-cs"/>
              </a:rPr>
              <a:t>WebPage</a:t>
            </a:r>
            <a:r>
              <a:rPr lang="en-US" sz="1800" dirty="0" smtClean="0">
                <a:solidFill>
                  <a:srgbClr val="000000"/>
                </a:solidFill>
                <a:latin typeface="Courier" charset="0"/>
                <a:cs typeface="+mn-cs"/>
              </a:rPr>
              <a:t> </a:t>
            </a:r>
            <a:r>
              <a:rPr lang="en-US" sz="1800" dirty="0">
                <a:solidFill>
                  <a:srgbClr val="000000"/>
                </a:solidFill>
                <a:latin typeface="Courier" charset="0"/>
              </a:rPr>
              <a:t>w</a:t>
            </a:r>
            <a:r>
              <a:rPr lang="en-US" sz="1800" dirty="0" smtClean="0">
                <a:solidFill>
                  <a:srgbClr val="000000"/>
                </a:solidFill>
                <a:latin typeface="Courier" charset="0"/>
                <a:cs typeface="+mn-cs"/>
              </a:rPr>
              <a:t>,</a:t>
            </a:r>
            <a:r>
              <a:rPr lang="en-US" sz="1800" dirty="0">
                <a:solidFill>
                  <a:srgbClr val="000000"/>
                </a:solidFill>
                <a:latin typeface="Courier" charset="0"/>
                <a:cs typeface="+mn-cs"/>
              </a:rPr>
              <a:t/>
            </a:r>
            <a:br>
              <a:rPr lang="en-US" sz="1800" dirty="0">
                <a:solidFill>
                  <a:srgbClr val="000000"/>
                </a:solidFill>
                <a:latin typeface="Courier" charset="0"/>
                <a:cs typeface="+mn-cs"/>
              </a:rPr>
            </a:br>
            <a:r>
              <a:rPr lang="en-US" sz="1800" dirty="0">
                <a:solidFill>
                  <a:srgbClr val="000000"/>
                </a:solidFill>
                <a:latin typeface="Courier" charset="0"/>
                <a:cs typeface="+mn-cs"/>
              </a:rPr>
              <a:t>               </a:t>
            </a:r>
            <a:r>
              <a:rPr lang="en-US" sz="1800" dirty="0" err="1">
                <a:solidFill>
                  <a:srgbClr val="000000"/>
                </a:solidFill>
                <a:latin typeface="Courier" charset="0"/>
                <a:cs typeface="+mn-cs"/>
              </a:rPr>
              <a:t>OutputCollector</a:t>
            </a:r>
            <a:r>
              <a:rPr lang="en-US" sz="1800" dirty="0">
                <a:solidFill>
                  <a:srgbClr val="000000"/>
                </a:solidFill>
                <a:latin typeface="Courier" charset="0"/>
                <a:cs typeface="+mn-cs"/>
              </a:rPr>
              <a:t>&lt;Text, </a:t>
            </a:r>
            <a:r>
              <a:rPr lang="en-US" sz="1800" dirty="0" err="1">
                <a:solidFill>
                  <a:srgbClr val="000000"/>
                </a:solidFill>
                <a:latin typeface="Courier" charset="0"/>
                <a:cs typeface="+mn-cs"/>
              </a:rPr>
              <a:t>LongWritable</a:t>
            </a:r>
            <a:r>
              <a:rPr lang="en-US" sz="1800" dirty="0">
                <a:solidFill>
                  <a:srgbClr val="000000"/>
                </a:solidFill>
                <a:latin typeface="Courier" charset="0"/>
                <a:cs typeface="+mn-cs"/>
              </a:rPr>
              <a:t>&gt; out</a:t>
            </a:r>
            <a:r>
              <a:rPr lang="en-US" sz="1800" dirty="0" smtClean="0">
                <a:solidFill>
                  <a:srgbClr val="000000"/>
                </a:solidFill>
                <a:latin typeface="Courier" charset="0"/>
                <a:cs typeface="+mn-cs"/>
              </a:rPr>
              <a:t>) {</a:t>
            </a:r>
          </a:p>
          <a:p>
            <a:pPr marL="0" indent="0" algn="l">
              <a:buNone/>
              <a:defRPr/>
            </a:pPr>
            <a:r>
              <a:rPr lang="en-US" sz="1800" dirty="0">
                <a:solidFill>
                  <a:srgbClr val="000000"/>
                </a:solidFill>
                <a:latin typeface="Courier" charset="0"/>
              </a:rPr>
              <a:t>	</a:t>
            </a:r>
            <a:r>
              <a:rPr lang="pl-PL" sz="1900" dirty="0" err="1" smtClean="0">
                <a:solidFill>
                  <a:srgbClr val="000000"/>
                </a:solidFill>
                <a:latin typeface="Courier"/>
                <a:cs typeface="Courier"/>
              </a:rPr>
              <a:t>if</a:t>
            </a:r>
            <a:r>
              <a:rPr lang="pl-PL" sz="1900" dirty="0">
                <a:solidFill>
                  <a:srgbClr val="000000"/>
                </a:solidFill>
                <a:latin typeface="Courier"/>
                <a:cs typeface="Courier"/>
              </a:rPr>
              <a:t>(</a:t>
            </a:r>
            <a:r>
              <a:rPr lang="pl-PL" sz="1900" dirty="0" err="1">
                <a:solidFill>
                  <a:srgbClr val="000000"/>
                </a:solidFill>
                <a:latin typeface="Courier"/>
                <a:cs typeface="Courier"/>
              </a:rPr>
              <a:t>w.rank</a:t>
            </a:r>
            <a:r>
              <a:rPr lang="pl-PL" sz="1900" dirty="0">
                <a:solidFill>
                  <a:srgbClr val="000000"/>
                </a:solidFill>
                <a:latin typeface="Courier"/>
                <a:cs typeface="Courier"/>
              </a:rPr>
              <a:t> &gt; 10</a:t>
            </a:r>
            <a:r>
              <a:rPr lang="pl-PL" sz="1900" dirty="0" smtClean="0">
                <a:solidFill>
                  <a:srgbClr val="000000"/>
                </a:solidFill>
                <a:latin typeface="Courier"/>
                <a:cs typeface="Courier"/>
              </a:rPr>
              <a:t>)</a:t>
            </a:r>
          </a:p>
          <a:p>
            <a:pPr marL="0" indent="0" algn="l">
              <a:buNone/>
              <a:defRPr/>
            </a:pPr>
            <a:r>
              <a:rPr lang="pl-PL" sz="1900" dirty="0">
                <a:solidFill>
                  <a:srgbClr val="000000"/>
                </a:solidFill>
                <a:latin typeface="Courier"/>
                <a:cs typeface="Courier"/>
              </a:rPr>
              <a:t>	</a:t>
            </a:r>
            <a:r>
              <a:rPr lang="pl-PL" sz="1900" dirty="0" smtClean="0">
                <a:solidFill>
                  <a:srgbClr val="000000"/>
                </a:solidFill>
                <a:latin typeface="Courier"/>
                <a:cs typeface="Courier"/>
              </a:rPr>
              <a:t>	</a:t>
            </a:r>
            <a:r>
              <a:rPr lang="pl-PL" sz="1900" dirty="0" err="1" smtClean="0">
                <a:solidFill>
                  <a:srgbClr val="000000"/>
                </a:solidFill>
                <a:latin typeface="Courier"/>
                <a:cs typeface="Courier"/>
              </a:rPr>
              <a:t>emit</a:t>
            </a:r>
            <a:r>
              <a:rPr lang="pl-PL" sz="1900" dirty="0">
                <a:solidFill>
                  <a:srgbClr val="000000"/>
                </a:solidFill>
                <a:latin typeface="Courier"/>
                <a:cs typeface="Courier"/>
              </a:rPr>
              <a:t>(</a:t>
            </a:r>
            <a:r>
              <a:rPr lang="pl-PL" sz="1900" dirty="0" err="1">
                <a:solidFill>
                  <a:srgbClr val="000000"/>
                </a:solidFill>
                <a:latin typeface="Courier"/>
                <a:cs typeface="Courier"/>
              </a:rPr>
              <a:t>w.url</a:t>
            </a:r>
            <a:r>
              <a:rPr lang="pl-PL" sz="1900" dirty="0">
                <a:solidFill>
                  <a:srgbClr val="000000"/>
                </a:solidFill>
                <a:latin typeface="Courier"/>
                <a:cs typeface="Courier"/>
              </a:rPr>
              <a:t>, </a:t>
            </a:r>
            <a:r>
              <a:rPr lang="pl-PL" sz="1900" dirty="0" err="1" smtClean="0">
                <a:solidFill>
                  <a:srgbClr val="000000"/>
                </a:solidFill>
                <a:latin typeface="Courier"/>
                <a:cs typeface="Courier"/>
              </a:rPr>
              <a:t>w.rank</a:t>
            </a:r>
            <a:r>
              <a:rPr lang="pl-PL" sz="1900" dirty="0">
                <a:solidFill>
                  <a:srgbClr val="000000"/>
                </a:solidFill>
                <a:latin typeface="Courier"/>
                <a:cs typeface="Courier"/>
              </a:rPr>
              <a:t>);</a:t>
            </a:r>
          </a:p>
          <a:p>
            <a:pPr marL="0" indent="0" algn="l">
              <a:buNone/>
              <a:defRPr/>
            </a:pPr>
            <a:r>
              <a:rPr lang="en-US" sz="1800" dirty="0" smtClean="0">
                <a:solidFill>
                  <a:srgbClr val="000000"/>
                </a:solidFill>
                <a:latin typeface="Courier" charset="0"/>
                <a:cs typeface="+mn-cs"/>
              </a:rPr>
              <a:t>}</a:t>
            </a:r>
            <a:endParaRPr lang="en-US" sz="1800" dirty="0">
              <a:solidFill>
                <a:srgbClr val="000000"/>
              </a:solidFill>
              <a:latin typeface="Courier" charset="0"/>
              <a:cs typeface="+mn-cs"/>
            </a:endParaRPr>
          </a:p>
        </p:txBody>
      </p:sp>
    </p:spTree>
    <p:extLst>
      <p:ext uri="{BB962C8B-B14F-4D97-AF65-F5344CB8AC3E}">
        <p14:creationId xmlns:p14="http://schemas.microsoft.com/office/powerpoint/2010/main" val="35791079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3138" name="Rectangle 2"/>
          <p:cNvSpPr>
            <a:spLocks noGrp="1" noChangeArrowheads="1"/>
          </p:cNvSpPr>
          <p:nvPr>
            <p:ph type="title"/>
          </p:nvPr>
        </p:nvSpPr>
        <p:spPr/>
        <p:txBody>
          <a:bodyPr/>
          <a:lstStyle/>
          <a:p>
            <a:pPr eaLnBrk="1" hangingPunct="1">
              <a:defRPr/>
            </a:pPr>
            <a:r>
              <a:rPr lang="en-US" smtClean="0">
                <a:cs typeface="+mj-cs"/>
              </a:rPr>
              <a:t>Execution Framework</a:t>
            </a:r>
          </a:p>
        </p:txBody>
      </p:sp>
      <p:sp>
        <p:nvSpPr>
          <p:cNvPr id="37" name="Text Box 3"/>
          <p:cNvSpPr txBox="1">
            <a:spLocks noChangeArrowheads="1"/>
          </p:cNvSpPr>
          <p:nvPr/>
        </p:nvSpPr>
        <p:spPr bwMode="auto">
          <a:xfrm>
            <a:off x="157480" y="4861560"/>
            <a:ext cx="2438400" cy="1169551"/>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spAutoFit/>
          </a:bodyPr>
          <a:lstStyle/>
          <a:p>
            <a:pPr algn="l">
              <a:defRPr/>
            </a:pPr>
            <a:r>
              <a:rPr lang="en-US" sz="1400" dirty="0" err="1">
                <a:latin typeface="Courier" charset="0"/>
                <a:cs typeface="+mn-cs"/>
              </a:rPr>
              <a:t>varload</a:t>
            </a:r>
            <a:r>
              <a:rPr lang="en-US" sz="1400" dirty="0">
                <a:latin typeface="Courier" charset="0"/>
                <a:cs typeface="+mn-cs"/>
              </a:rPr>
              <a:t> </a:t>
            </a:r>
            <a:r>
              <a:rPr lang="ja-JP" altLang="en-US" sz="1400" dirty="0">
                <a:latin typeface="Courier" charset="0"/>
                <a:cs typeface="+mn-cs"/>
              </a:rPr>
              <a:t>‘</a:t>
            </a:r>
            <a:r>
              <a:rPr lang="en-US" sz="1400" dirty="0">
                <a:latin typeface="Courier" charset="0"/>
                <a:cs typeface="+mn-cs"/>
              </a:rPr>
              <a:t>value</a:t>
            </a:r>
            <a:r>
              <a:rPr lang="ja-JP" altLang="en-US" sz="1400" dirty="0">
                <a:latin typeface="Courier" charset="0"/>
                <a:cs typeface="+mn-cs"/>
              </a:rPr>
              <a:t>’</a:t>
            </a:r>
            <a:endParaRPr lang="en-US" sz="1400" dirty="0">
              <a:latin typeface="Courier" charset="0"/>
              <a:cs typeface="+mn-cs"/>
            </a:endParaRPr>
          </a:p>
          <a:p>
            <a:pPr algn="l">
              <a:defRPr/>
            </a:pPr>
            <a:r>
              <a:rPr lang="en-US" sz="1400" dirty="0" err="1">
                <a:latin typeface="Courier" charset="0"/>
                <a:cs typeface="+mn-cs"/>
              </a:rPr>
              <a:t>invokevirtual</a:t>
            </a:r>
            <a:endParaRPr lang="en-US" sz="1400" dirty="0">
              <a:latin typeface="Courier" charset="0"/>
              <a:cs typeface="+mn-cs"/>
            </a:endParaRPr>
          </a:p>
          <a:p>
            <a:pPr algn="l">
              <a:defRPr/>
            </a:pPr>
            <a:r>
              <a:rPr lang="en-US" sz="1400" dirty="0" err="1">
                <a:latin typeface="Courier" charset="0"/>
                <a:cs typeface="+mn-cs"/>
              </a:rPr>
              <a:t>astore</a:t>
            </a:r>
            <a:r>
              <a:rPr lang="en-US" sz="1400" dirty="0">
                <a:latin typeface="Courier" charset="0"/>
                <a:cs typeface="+mn-cs"/>
              </a:rPr>
              <a:t> </a:t>
            </a:r>
            <a:r>
              <a:rPr lang="ja-JP" altLang="en-US" sz="1400" dirty="0">
                <a:latin typeface="Courier" charset="0"/>
                <a:cs typeface="+mn-cs"/>
              </a:rPr>
              <a:t>‘</a:t>
            </a:r>
            <a:r>
              <a:rPr lang="en-US" sz="1400" dirty="0">
                <a:latin typeface="Courier" charset="0"/>
                <a:cs typeface="+mn-cs"/>
              </a:rPr>
              <a:t>text</a:t>
            </a:r>
            <a:r>
              <a:rPr lang="ja-JP" altLang="en-US" sz="1400" dirty="0">
                <a:latin typeface="Courier" charset="0"/>
                <a:cs typeface="+mn-cs"/>
              </a:rPr>
              <a:t>’</a:t>
            </a:r>
            <a:endParaRPr lang="en-US" sz="1400" dirty="0">
              <a:latin typeface="Courier" charset="0"/>
              <a:cs typeface="+mn-cs"/>
            </a:endParaRPr>
          </a:p>
          <a:p>
            <a:pPr algn="l">
              <a:defRPr/>
            </a:pPr>
            <a:r>
              <a:rPr lang="en-US" sz="1400" dirty="0">
                <a:latin typeface="Courier" charset="0"/>
                <a:cs typeface="+mn-cs"/>
              </a:rPr>
              <a:t>…</a:t>
            </a:r>
          </a:p>
          <a:p>
            <a:pPr algn="l">
              <a:defRPr/>
            </a:pPr>
            <a:r>
              <a:rPr lang="en-US" sz="1400" dirty="0" err="1">
                <a:latin typeface="Courier" charset="0"/>
                <a:cs typeface="+mn-cs"/>
              </a:rPr>
              <a:t>ifeq</a:t>
            </a:r>
            <a:r>
              <a:rPr lang="en-US" sz="1400" dirty="0">
                <a:latin typeface="Courier" charset="0"/>
                <a:cs typeface="+mn-cs"/>
              </a:rPr>
              <a:t> …</a:t>
            </a:r>
          </a:p>
        </p:txBody>
      </p:sp>
      <p:cxnSp>
        <p:nvCxnSpPr>
          <p:cNvPr id="38" name="AutoShape 4"/>
          <p:cNvCxnSpPr>
            <a:cxnSpLocks noChangeShapeType="1"/>
          </p:cNvCxnSpPr>
          <p:nvPr/>
        </p:nvCxnSpPr>
        <p:spPr bwMode="auto">
          <a:xfrm>
            <a:off x="0" y="4333240"/>
            <a:ext cx="9144000" cy="0"/>
          </a:xfrm>
          <a:prstGeom prst="straightConnector1">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39" name="Text Box 5"/>
          <p:cNvSpPr txBox="1">
            <a:spLocks noChangeArrowheads="1"/>
          </p:cNvSpPr>
          <p:nvPr/>
        </p:nvSpPr>
        <p:spPr bwMode="auto">
          <a:xfrm>
            <a:off x="874713" y="3662680"/>
            <a:ext cx="1022035" cy="338554"/>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600" dirty="0">
                <a:cs typeface="+mn-cs"/>
              </a:rPr>
              <a:t>Analyzer</a:t>
            </a:r>
          </a:p>
        </p:txBody>
      </p:sp>
      <p:sp>
        <p:nvSpPr>
          <p:cNvPr id="40" name="Text Box 6"/>
          <p:cNvSpPr txBox="1">
            <a:spLocks noChangeArrowheads="1"/>
          </p:cNvSpPr>
          <p:nvPr/>
        </p:nvSpPr>
        <p:spPr bwMode="auto">
          <a:xfrm>
            <a:off x="3717925" y="3691057"/>
            <a:ext cx="1001960" cy="30777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400" dirty="0">
                <a:cs typeface="+mn-cs"/>
              </a:rPr>
              <a:t>Optimizer</a:t>
            </a:r>
          </a:p>
        </p:txBody>
      </p:sp>
      <p:sp>
        <p:nvSpPr>
          <p:cNvPr id="41" name="Text Box 7"/>
          <p:cNvSpPr txBox="1">
            <a:spLocks noChangeArrowheads="1"/>
          </p:cNvSpPr>
          <p:nvPr/>
        </p:nvSpPr>
        <p:spPr bwMode="auto">
          <a:xfrm>
            <a:off x="7318375" y="3662680"/>
            <a:ext cx="974258" cy="30777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400" dirty="0">
                <a:cs typeface="+mn-cs"/>
              </a:rPr>
              <a:t>Execution</a:t>
            </a:r>
          </a:p>
        </p:txBody>
      </p:sp>
      <p:cxnSp>
        <p:nvCxnSpPr>
          <p:cNvPr id="42" name="AutoShape 8"/>
          <p:cNvCxnSpPr>
            <a:cxnSpLocks noChangeShapeType="1"/>
            <a:stCxn id="37" idx="0"/>
            <a:endCxn id="39" idx="2"/>
          </p:cNvCxnSpPr>
          <p:nvPr/>
        </p:nvCxnSpPr>
        <p:spPr bwMode="auto">
          <a:xfrm flipV="1">
            <a:off x="1376680" y="4001234"/>
            <a:ext cx="9051" cy="860326"/>
          </a:xfrm>
          <a:prstGeom prst="straightConnector1">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Tree>
    <p:extLst>
      <p:ext uri="{BB962C8B-B14F-4D97-AF65-F5344CB8AC3E}">
        <p14:creationId xmlns:p14="http://schemas.microsoft.com/office/powerpoint/2010/main" val="24202078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Slide Number Placeholder 5"/>
          <p:cNvSpPr>
            <a:spLocks noGrp="1"/>
          </p:cNvSpPr>
          <p:nvPr>
            <p:ph type="sldNum" sz="quarter" idx="12"/>
          </p:nvPr>
        </p:nvSpPr>
        <p:spPr/>
        <p:txBody>
          <a:bodyPr/>
          <a:lstStyle/>
          <a:p>
            <a:pPr>
              <a:defRPr/>
            </a:pPr>
            <a:fld id="{F46FD29F-8714-AA41-AFD2-4EDB84E493AB}" type="slidenum">
              <a:rPr lang="en-US"/>
              <a:pPr>
                <a:defRPr/>
              </a:pPr>
              <a:t>13</a:t>
            </a:fld>
            <a:endParaRPr lang="en-US"/>
          </a:p>
        </p:txBody>
      </p:sp>
      <p:sp>
        <p:nvSpPr>
          <p:cNvPr id="604162" name="Rectangle 2"/>
          <p:cNvSpPr>
            <a:spLocks noGrp="1" noChangeArrowheads="1"/>
          </p:cNvSpPr>
          <p:nvPr>
            <p:ph type="title"/>
          </p:nvPr>
        </p:nvSpPr>
        <p:spPr/>
        <p:txBody>
          <a:bodyPr/>
          <a:lstStyle/>
          <a:p>
            <a:pPr eaLnBrk="1" hangingPunct="1">
              <a:defRPr/>
            </a:pPr>
            <a:r>
              <a:rPr lang="en-US" smtClean="0">
                <a:cs typeface="+mj-cs"/>
              </a:rPr>
              <a:t>Execution Framework</a:t>
            </a:r>
          </a:p>
        </p:txBody>
      </p:sp>
      <p:cxnSp>
        <p:nvCxnSpPr>
          <p:cNvPr id="604169" name="AutoShape 9"/>
          <p:cNvCxnSpPr>
            <a:cxnSpLocks noChangeShapeType="1"/>
            <a:stCxn id="59" idx="0"/>
            <a:endCxn id="55" idx="2"/>
          </p:cNvCxnSpPr>
          <p:nvPr/>
        </p:nvCxnSpPr>
        <p:spPr bwMode="auto">
          <a:xfrm flipH="1" flipV="1">
            <a:off x="1376680" y="3200155"/>
            <a:ext cx="9051" cy="462525"/>
          </a:xfrm>
          <a:prstGeom prst="straightConnector1">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cxnSp>
        <p:nvCxnSpPr>
          <p:cNvPr id="604170" name="AutoShape 10"/>
          <p:cNvCxnSpPr>
            <a:cxnSpLocks noChangeShapeType="1"/>
            <a:endCxn id="604173" idx="1"/>
          </p:cNvCxnSpPr>
          <p:nvPr/>
        </p:nvCxnSpPr>
        <p:spPr bwMode="auto">
          <a:xfrm>
            <a:off x="1898652" y="3810000"/>
            <a:ext cx="1819273" cy="1159282"/>
          </a:xfrm>
          <a:prstGeom prst="straightConnector1">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604173" name="Text Box 13"/>
          <p:cNvSpPr txBox="1">
            <a:spLocks noChangeArrowheads="1"/>
          </p:cNvSpPr>
          <p:nvPr/>
        </p:nvSpPr>
        <p:spPr bwMode="auto">
          <a:xfrm>
            <a:off x="3717925" y="4599950"/>
            <a:ext cx="4572000" cy="738664"/>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spAutoFit/>
          </a:bodyPr>
          <a:lstStyle/>
          <a:p>
            <a:pPr algn="l">
              <a:defRPr/>
            </a:pPr>
            <a:r>
              <a:rPr lang="en-US" sz="1400" dirty="0">
                <a:latin typeface="Courier" charset="0"/>
                <a:cs typeface="+mn-cs"/>
              </a:rPr>
              <a:t>void map(k, </a:t>
            </a:r>
            <a:r>
              <a:rPr lang="en-US" sz="1400" dirty="0" smtClean="0">
                <a:latin typeface="Courier" charset="0"/>
                <a:cs typeface="+mn-cs"/>
              </a:rPr>
              <a:t>w) {</a:t>
            </a:r>
          </a:p>
          <a:p>
            <a:pPr algn="l">
              <a:defRPr/>
            </a:pPr>
            <a:r>
              <a:rPr lang="en-US" sz="1400" dirty="0">
                <a:latin typeface="Courier" charset="0"/>
              </a:rPr>
              <a:t> </a:t>
            </a:r>
            <a:r>
              <a:rPr lang="en-US" sz="1400" dirty="0" err="1" smtClean="0">
                <a:latin typeface="Courier" charset="0"/>
              </a:rPr>
              <a:t>out.set</a:t>
            </a:r>
            <a:r>
              <a:rPr lang="en-US" sz="1400" dirty="0" smtClean="0">
                <a:latin typeface="Courier" charset="0"/>
              </a:rPr>
              <a:t>(</a:t>
            </a:r>
            <a:r>
              <a:rPr lang="en-US" sz="1400" dirty="0" err="1" smtClean="0">
                <a:latin typeface="Courier" charset="0"/>
              </a:rPr>
              <a:t>indexedOutputFormat</a:t>
            </a:r>
            <a:r>
              <a:rPr lang="en-US" sz="1400" dirty="0" smtClean="0">
                <a:latin typeface="Courier" charset="0"/>
              </a:rPr>
              <a:t>);</a:t>
            </a:r>
            <a:endParaRPr lang="en-US" sz="1400" dirty="0">
              <a:latin typeface="Courier" charset="0"/>
              <a:cs typeface="+mn-cs"/>
            </a:endParaRPr>
          </a:p>
          <a:p>
            <a:pPr algn="l">
              <a:defRPr/>
            </a:pPr>
            <a:r>
              <a:rPr lang="en-US" sz="1400" dirty="0">
                <a:latin typeface="Courier" charset="0"/>
                <a:cs typeface="+mn-cs"/>
              </a:rPr>
              <a:t> emit</a:t>
            </a:r>
            <a:r>
              <a:rPr lang="en-US" sz="1400" dirty="0" smtClean="0">
                <a:latin typeface="Courier" charset="0"/>
                <a:cs typeface="+mn-cs"/>
              </a:rPr>
              <a:t>(</a:t>
            </a:r>
            <a:r>
              <a:rPr lang="en-US" sz="1400" dirty="0" err="1" smtClean="0">
                <a:latin typeface="Courier" charset="0"/>
              </a:rPr>
              <a:t>w.rank</a:t>
            </a:r>
            <a:r>
              <a:rPr lang="en-US" sz="1400" dirty="0" smtClean="0">
                <a:latin typeface="Courier" charset="0"/>
                <a:cs typeface="+mn-cs"/>
              </a:rPr>
              <a:t>, (</a:t>
            </a:r>
            <a:r>
              <a:rPr lang="en-US" sz="1400" dirty="0" err="1" smtClean="0">
                <a:latin typeface="Courier" charset="0"/>
                <a:cs typeface="+mn-cs"/>
              </a:rPr>
              <a:t>k,w</a:t>
            </a:r>
            <a:r>
              <a:rPr lang="en-US" sz="1400" dirty="0" smtClean="0">
                <a:latin typeface="Courier" charset="0"/>
                <a:cs typeface="+mn-cs"/>
              </a:rPr>
              <a:t>)) }</a:t>
            </a:r>
            <a:endParaRPr lang="en-US" sz="1400" dirty="0">
              <a:latin typeface="Courier" charset="0"/>
              <a:cs typeface="+mn-cs"/>
            </a:endParaRPr>
          </a:p>
        </p:txBody>
      </p:sp>
      <p:sp>
        <p:nvSpPr>
          <p:cNvPr id="55" name="Text Box 11"/>
          <p:cNvSpPr txBox="1">
            <a:spLocks noChangeArrowheads="1"/>
          </p:cNvSpPr>
          <p:nvPr/>
        </p:nvSpPr>
        <p:spPr bwMode="auto">
          <a:xfrm>
            <a:off x="157480" y="2892378"/>
            <a:ext cx="2438400" cy="30777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square">
            <a:spAutoFit/>
          </a:bodyPr>
          <a:lstStyle/>
          <a:p>
            <a:pPr algn="l">
              <a:defRPr/>
            </a:pPr>
            <a:r>
              <a:rPr lang="en-US" sz="1400" dirty="0">
                <a:latin typeface="Courier" charset="0"/>
                <a:cs typeface="+mn-cs"/>
              </a:rPr>
              <a:t>(</a:t>
            </a:r>
            <a:r>
              <a:rPr lang="en-US" sz="1400" dirty="0" smtClean="0">
                <a:latin typeface="Courier" charset="0"/>
                <a:cs typeface="+mn-cs"/>
              </a:rPr>
              <a:t>SELECT</a:t>
            </a:r>
            <a:r>
              <a:rPr lang="en-US" sz="1400" dirty="0">
                <a:latin typeface="Courier" charset="0"/>
              </a:rPr>
              <a:t> </a:t>
            </a:r>
            <a:r>
              <a:rPr lang="en-US" sz="1400" dirty="0" smtClean="0">
                <a:latin typeface="Courier" charset="0"/>
              </a:rPr>
              <a:t>f</a:t>
            </a:r>
            <a:r>
              <a:rPr lang="en-US" sz="1400" dirty="0" smtClean="0">
                <a:latin typeface="Courier" charset="0"/>
                <a:cs typeface="+mn-cs"/>
              </a:rPr>
              <a:t>, </a:t>
            </a:r>
            <a:r>
              <a:rPr lang="en-US" sz="1400" dirty="0" err="1">
                <a:latin typeface="Courier" charset="0"/>
              </a:rPr>
              <a:t>w</a:t>
            </a:r>
            <a:r>
              <a:rPr lang="en-US" sz="1400" dirty="0" err="1" smtClean="0">
                <a:latin typeface="Courier" charset="0"/>
              </a:rPr>
              <a:t>.rank</a:t>
            </a:r>
            <a:r>
              <a:rPr lang="en-US" sz="1400" dirty="0" smtClean="0">
                <a:latin typeface="Courier" charset="0"/>
              </a:rPr>
              <a:t>&gt;10</a:t>
            </a:r>
            <a:r>
              <a:rPr lang="en-US" sz="1400" dirty="0" smtClean="0">
                <a:latin typeface="Courier" charset="0"/>
                <a:cs typeface="+mn-cs"/>
              </a:rPr>
              <a:t>)</a:t>
            </a:r>
            <a:endParaRPr lang="en-US" sz="1400" dirty="0">
              <a:latin typeface="Courier" charset="0"/>
              <a:cs typeface="+mn-cs"/>
            </a:endParaRPr>
          </a:p>
        </p:txBody>
      </p:sp>
      <p:sp>
        <p:nvSpPr>
          <p:cNvPr id="56" name="Text Box 13"/>
          <p:cNvSpPr txBox="1">
            <a:spLocks noChangeArrowheads="1"/>
          </p:cNvSpPr>
          <p:nvPr/>
        </p:nvSpPr>
        <p:spPr bwMode="auto">
          <a:xfrm>
            <a:off x="3810000" y="5562600"/>
            <a:ext cx="50292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spAutoFit/>
          </a:bodyPr>
          <a:lstStyle/>
          <a:p>
            <a:pPr algn="l">
              <a:defRPr/>
            </a:pPr>
            <a:r>
              <a:rPr lang="en-US" sz="1400" b="1" dirty="0" smtClean="0">
                <a:cs typeface="+mn-cs"/>
              </a:rPr>
              <a:t>Analyzer</a:t>
            </a:r>
            <a:r>
              <a:rPr lang="en-US" sz="1400" dirty="0" smtClean="0">
                <a:cs typeface="+mn-cs"/>
              </a:rPr>
              <a:t> in</a:t>
            </a:r>
            <a:r>
              <a:rPr lang="en-US" sz="1400" b="0" dirty="0" smtClean="0">
                <a:cs typeface="+mn-cs"/>
              </a:rPr>
              <a:t>: user program</a:t>
            </a:r>
            <a:endParaRPr lang="en-US" sz="1400" b="0" dirty="0">
              <a:cs typeface="+mn-cs"/>
            </a:endParaRPr>
          </a:p>
          <a:p>
            <a:pPr algn="l">
              <a:defRPr/>
            </a:pPr>
            <a:r>
              <a:rPr lang="en-US" sz="1400" b="1" dirty="0" smtClean="0"/>
              <a:t>Analyzer</a:t>
            </a:r>
            <a:r>
              <a:rPr lang="en-US" sz="1400" b="0" dirty="0" smtClean="0">
                <a:cs typeface="+mn-cs"/>
              </a:rPr>
              <a:t> </a:t>
            </a:r>
            <a:r>
              <a:rPr lang="en-US" sz="1400" b="0" dirty="0">
                <a:cs typeface="+mn-cs"/>
              </a:rPr>
              <a:t>out: </a:t>
            </a:r>
            <a:r>
              <a:rPr lang="en-US" sz="1400" b="0" dirty="0" smtClean="0">
                <a:cs typeface="+mn-cs"/>
              </a:rPr>
              <a:t>optimization descriptor</a:t>
            </a:r>
          </a:p>
          <a:p>
            <a:pPr algn="l">
              <a:defRPr/>
            </a:pPr>
            <a:r>
              <a:rPr lang="en-US" sz="1400" dirty="0"/>
              <a:t>	</a:t>
            </a:r>
            <a:r>
              <a:rPr lang="en-US" sz="1400" dirty="0" smtClean="0"/>
              <a:t>     index-generation program</a:t>
            </a:r>
            <a:endParaRPr lang="en-US" sz="1400" b="0" dirty="0">
              <a:cs typeface="+mn-cs"/>
            </a:endParaRPr>
          </a:p>
        </p:txBody>
      </p:sp>
      <p:sp>
        <p:nvSpPr>
          <p:cNvPr id="57" name="Text Box 3"/>
          <p:cNvSpPr txBox="1">
            <a:spLocks noChangeArrowheads="1"/>
          </p:cNvSpPr>
          <p:nvPr/>
        </p:nvSpPr>
        <p:spPr bwMode="auto">
          <a:xfrm>
            <a:off x="157480" y="4861560"/>
            <a:ext cx="2438400" cy="1169551"/>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spAutoFit/>
          </a:bodyPr>
          <a:lstStyle/>
          <a:p>
            <a:pPr algn="l">
              <a:defRPr/>
            </a:pPr>
            <a:r>
              <a:rPr lang="en-US" sz="1400" dirty="0" err="1">
                <a:latin typeface="Courier" charset="0"/>
                <a:cs typeface="+mn-cs"/>
              </a:rPr>
              <a:t>varload</a:t>
            </a:r>
            <a:r>
              <a:rPr lang="en-US" sz="1400" dirty="0">
                <a:latin typeface="Courier" charset="0"/>
                <a:cs typeface="+mn-cs"/>
              </a:rPr>
              <a:t> </a:t>
            </a:r>
            <a:r>
              <a:rPr lang="ja-JP" altLang="en-US" sz="1400" dirty="0">
                <a:latin typeface="Courier" charset="0"/>
                <a:cs typeface="+mn-cs"/>
              </a:rPr>
              <a:t>‘</a:t>
            </a:r>
            <a:r>
              <a:rPr lang="en-US" sz="1400" dirty="0">
                <a:latin typeface="Courier" charset="0"/>
                <a:cs typeface="+mn-cs"/>
              </a:rPr>
              <a:t>value</a:t>
            </a:r>
            <a:r>
              <a:rPr lang="ja-JP" altLang="en-US" sz="1400" dirty="0">
                <a:latin typeface="Courier" charset="0"/>
                <a:cs typeface="+mn-cs"/>
              </a:rPr>
              <a:t>’</a:t>
            </a:r>
            <a:endParaRPr lang="en-US" sz="1400" dirty="0">
              <a:latin typeface="Courier" charset="0"/>
              <a:cs typeface="+mn-cs"/>
            </a:endParaRPr>
          </a:p>
          <a:p>
            <a:pPr algn="l">
              <a:defRPr/>
            </a:pPr>
            <a:r>
              <a:rPr lang="en-US" sz="1400" dirty="0" err="1">
                <a:latin typeface="Courier" charset="0"/>
                <a:cs typeface="+mn-cs"/>
              </a:rPr>
              <a:t>invokevirtual</a:t>
            </a:r>
            <a:endParaRPr lang="en-US" sz="1400" dirty="0">
              <a:latin typeface="Courier" charset="0"/>
              <a:cs typeface="+mn-cs"/>
            </a:endParaRPr>
          </a:p>
          <a:p>
            <a:pPr algn="l">
              <a:defRPr/>
            </a:pPr>
            <a:r>
              <a:rPr lang="en-US" sz="1400" dirty="0" err="1">
                <a:latin typeface="Courier" charset="0"/>
                <a:cs typeface="+mn-cs"/>
              </a:rPr>
              <a:t>astore</a:t>
            </a:r>
            <a:r>
              <a:rPr lang="en-US" sz="1400" dirty="0">
                <a:latin typeface="Courier" charset="0"/>
                <a:cs typeface="+mn-cs"/>
              </a:rPr>
              <a:t> </a:t>
            </a:r>
            <a:r>
              <a:rPr lang="ja-JP" altLang="en-US" sz="1400" dirty="0">
                <a:latin typeface="Courier" charset="0"/>
                <a:cs typeface="+mn-cs"/>
              </a:rPr>
              <a:t>‘</a:t>
            </a:r>
            <a:r>
              <a:rPr lang="en-US" sz="1400" dirty="0">
                <a:latin typeface="Courier" charset="0"/>
                <a:cs typeface="+mn-cs"/>
              </a:rPr>
              <a:t>text</a:t>
            </a:r>
            <a:r>
              <a:rPr lang="ja-JP" altLang="en-US" sz="1400" dirty="0">
                <a:latin typeface="Courier" charset="0"/>
                <a:cs typeface="+mn-cs"/>
              </a:rPr>
              <a:t>’</a:t>
            </a:r>
            <a:endParaRPr lang="en-US" sz="1400" dirty="0">
              <a:latin typeface="Courier" charset="0"/>
              <a:cs typeface="+mn-cs"/>
            </a:endParaRPr>
          </a:p>
          <a:p>
            <a:pPr algn="l">
              <a:defRPr/>
            </a:pPr>
            <a:r>
              <a:rPr lang="en-US" sz="1400" dirty="0">
                <a:latin typeface="Courier" charset="0"/>
                <a:cs typeface="+mn-cs"/>
              </a:rPr>
              <a:t>…</a:t>
            </a:r>
          </a:p>
          <a:p>
            <a:pPr algn="l">
              <a:defRPr/>
            </a:pPr>
            <a:r>
              <a:rPr lang="en-US" sz="1400" dirty="0" err="1">
                <a:latin typeface="Courier" charset="0"/>
                <a:cs typeface="+mn-cs"/>
              </a:rPr>
              <a:t>ifeq</a:t>
            </a:r>
            <a:r>
              <a:rPr lang="en-US" sz="1400" dirty="0">
                <a:latin typeface="Courier" charset="0"/>
                <a:cs typeface="+mn-cs"/>
              </a:rPr>
              <a:t> …</a:t>
            </a:r>
          </a:p>
        </p:txBody>
      </p:sp>
      <p:cxnSp>
        <p:nvCxnSpPr>
          <p:cNvPr id="58" name="AutoShape 4"/>
          <p:cNvCxnSpPr>
            <a:cxnSpLocks noChangeShapeType="1"/>
          </p:cNvCxnSpPr>
          <p:nvPr/>
        </p:nvCxnSpPr>
        <p:spPr bwMode="auto">
          <a:xfrm>
            <a:off x="0" y="4333240"/>
            <a:ext cx="9144000" cy="0"/>
          </a:xfrm>
          <a:prstGeom prst="straightConnector1">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59" name="Text Box 5"/>
          <p:cNvSpPr txBox="1">
            <a:spLocks noChangeArrowheads="1"/>
          </p:cNvSpPr>
          <p:nvPr/>
        </p:nvSpPr>
        <p:spPr bwMode="auto">
          <a:xfrm>
            <a:off x="874713" y="3662680"/>
            <a:ext cx="1022035" cy="338554"/>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600" dirty="0">
                <a:cs typeface="+mn-cs"/>
              </a:rPr>
              <a:t>Analyzer</a:t>
            </a:r>
          </a:p>
        </p:txBody>
      </p:sp>
      <p:sp>
        <p:nvSpPr>
          <p:cNvPr id="60" name="Text Box 6"/>
          <p:cNvSpPr txBox="1">
            <a:spLocks noChangeArrowheads="1"/>
          </p:cNvSpPr>
          <p:nvPr/>
        </p:nvSpPr>
        <p:spPr bwMode="auto">
          <a:xfrm>
            <a:off x="3717925" y="3691057"/>
            <a:ext cx="1001960" cy="30777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400" dirty="0">
                <a:cs typeface="+mn-cs"/>
              </a:rPr>
              <a:t>Optimizer</a:t>
            </a:r>
          </a:p>
        </p:txBody>
      </p:sp>
      <p:sp>
        <p:nvSpPr>
          <p:cNvPr id="61" name="Text Box 7"/>
          <p:cNvSpPr txBox="1">
            <a:spLocks noChangeArrowheads="1"/>
          </p:cNvSpPr>
          <p:nvPr/>
        </p:nvSpPr>
        <p:spPr bwMode="auto">
          <a:xfrm>
            <a:off x="7318375" y="3662680"/>
            <a:ext cx="974258" cy="30777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400" dirty="0">
                <a:cs typeface="+mn-cs"/>
              </a:rPr>
              <a:t>Execution</a:t>
            </a:r>
          </a:p>
        </p:txBody>
      </p:sp>
      <p:cxnSp>
        <p:nvCxnSpPr>
          <p:cNvPr id="62" name="AutoShape 8"/>
          <p:cNvCxnSpPr>
            <a:cxnSpLocks noChangeShapeType="1"/>
            <a:stCxn id="57" idx="0"/>
            <a:endCxn id="59" idx="2"/>
          </p:cNvCxnSpPr>
          <p:nvPr/>
        </p:nvCxnSpPr>
        <p:spPr bwMode="auto">
          <a:xfrm flipV="1">
            <a:off x="1376680" y="4001234"/>
            <a:ext cx="9051" cy="860326"/>
          </a:xfrm>
          <a:prstGeom prst="straightConnector1">
            <a:avLst/>
          </a:prstGeom>
          <a:noFill/>
          <a:ln w="381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Tree>
    <p:extLst>
      <p:ext uri="{BB962C8B-B14F-4D97-AF65-F5344CB8AC3E}">
        <p14:creationId xmlns:p14="http://schemas.microsoft.com/office/powerpoint/2010/main" val="37544296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60416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0417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041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73" grpId="0" animBg="1"/>
      <p:bldP spid="55" grpId="0" animBg="1"/>
      <p:bldP spid="5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 name="Slide Number Placeholder 5"/>
          <p:cNvSpPr>
            <a:spLocks noGrp="1"/>
          </p:cNvSpPr>
          <p:nvPr>
            <p:ph type="sldNum" sz="quarter" idx="12"/>
          </p:nvPr>
        </p:nvSpPr>
        <p:spPr/>
        <p:txBody>
          <a:bodyPr/>
          <a:lstStyle/>
          <a:p>
            <a:pPr>
              <a:defRPr/>
            </a:pPr>
            <a:fld id="{356DE4F3-61F5-DE4D-B60D-D445714227FF}" type="slidenum">
              <a:rPr lang="en-US"/>
              <a:pPr>
                <a:defRPr/>
              </a:pPr>
              <a:t>14</a:t>
            </a:fld>
            <a:endParaRPr lang="en-US"/>
          </a:p>
        </p:txBody>
      </p:sp>
      <p:sp>
        <p:nvSpPr>
          <p:cNvPr id="617474" name="Rectangle 2"/>
          <p:cNvSpPr>
            <a:spLocks noGrp="1" noChangeArrowheads="1"/>
          </p:cNvSpPr>
          <p:nvPr>
            <p:ph type="title"/>
          </p:nvPr>
        </p:nvSpPr>
        <p:spPr/>
        <p:txBody>
          <a:bodyPr/>
          <a:lstStyle/>
          <a:p>
            <a:pPr eaLnBrk="1" hangingPunct="1">
              <a:defRPr/>
            </a:pPr>
            <a:r>
              <a:rPr lang="en-US" smtClean="0">
                <a:cs typeface="+mj-cs"/>
              </a:rPr>
              <a:t>Execution Framework</a:t>
            </a:r>
          </a:p>
        </p:txBody>
      </p:sp>
      <p:cxnSp>
        <p:nvCxnSpPr>
          <p:cNvPr id="617481" name="AutoShape 9"/>
          <p:cNvCxnSpPr>
            <a:cxnSpLocks noChangeShapeType="1"/>
            <a:stCxn id="21" idx="2"/>
          </p:cNvCxnSpPr>
          <p:nvPr/>
        </p:nvCxnSpPr>
        <p:spPr bwMode="auto">
          <a:xfrm>
            <a:off x="1376680" y="3191688"/>
            <a:ext cx="2341245" cy="497266"/>
          </a:xfrm>
          <a:prstGeom prst="straightConnector1">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617485" name="Text Box 13"/>
          <p:cNvSpPr txBox="1">
            <a:spLocks noChangeArrowheads="1"/>
          </p:cNvSpPr>
          <p:nvPr/>
        </p:nvSpPr>
        <p:spPr bwMode="auto">
          <a:xfrm>
            <a:off x="3810000" y="5562600"/>
            <a:ext cx="50292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spAutoFit/>
          </a:bodyPr>
          <a:lstStyle/>
          <a:p>
            <a:pPr algn="l">
              <a:defRPr/>
            </a:pPr>
            <a:r>
              <a:rPr lang="en-US" sz="1400" b="1" dirty="0">
                <a:cs typeface="+mn-cs"/>
              </a:rPr>
              <a:t>Optimizer</a:t>
            </a:r>
            <a:r>
              <a:rPr lang="en-US" sz="1400" b="0" dirty="0">
                <a:cs typeface="+mn-cs"/>
              </a:rPr>
              <a:t> in: optimization descriptor</a:t>
            </a:r>
          </a:p>
          <a:p>
            <a:pPr algn="l">
              <a:defRPr/>
            </a:pPr>
            <a:r>
              <a:rPr lang="en-US" sz="1400" b="0" dirty="0">
                <a:cs typeface="+mn-cs"/>
              </a:rPr>
              <a:t>                      </a:t>
            </a:r>
            <a:r>
              <a:rPr lang="en-US" sz="1400" b="0" dirty="0" smtClean="0">
                <a:cs typeface="+mn-cs"/>
              </a:rPr>
              <a:t>   catalog</a:t>
            </a:r>
            <a:endParaRPr lang="en-US" sz="1400" b="0" dirty="0">
              <a:cs typeface="+mn-cs"/>
            </a:endParaRPr>
          </a:p>
          <a:p>
            <a:pPr algn="l">
              <a:defRPr/>
            </a:pPr>
            <a:r>
              <a:rPr lang="en-US" sz="1400" b="1" dirty="0">
                <a:cs typeface="+mn-cs"/>
              </a:rPr>
              <a:t>Optimizer</a:t>
            </a:r>
            <a:r>
              <a:rPr lang="en-US" sz="1400" b="0" dirty="0">
                <a:cs typeface="+mn-cs"/>
              </a:rPr>
              <a:t> out: execution descriptor</a:t>
            </a:r>
            <a:br>
              <a:rPr lang="en-US" sz="1400" b="0" dirty="0">
                <a:cs typeface="+mn-cs"/>
              </a:rPr>
            </a:br>
            <a:endParaRPr lang="en-US" sz="1400" b="0" dirty="0">
              <a:cs typeface="+mn-cs"/>
            </a:endParaRPr>
          </a:p>
        </p:txBody>
      </p:sp>
      <p:graphicFrame>
        <p:nvGraphicFramePr>
          <p:cNvPr id="617520" name="Group 48"/>
          <p:cNvGraphicFramePr>
            <a:graphicFrameLocks noGrp="1"/>
          </p:cNvGraphicFramePr>
          <p:nvPr>
            <p:extLst>
              <p:ext uri="{D42A27DB-BD31-4B8C-83A1-F6EECF244321}">
                <p14:modId xmlns:p14="http://schemas.microsoft.com/office/powerpoint/2010/main" val="11914228"/>
              </p:ext>
            </p:extLst>
          </p:nvPr>
        </p:nvGraphicFramePr>
        <p:xfrm>
          <a:off x="1650365" y="1756392"/>
          <a:ext cx="5181600" cy="634355"/>
        </p:xfrm>
        <a:graphic>
          <a:graphicData uri="http://schemas.openxmlformats.org/drawingml/2006/table">
            <a:tbl>
              <a:tblPr/>
              <a:tblGrid>
                <a:gridCol w="1535113"/>
                <a:gridCol w="2046287"/>
                <a:gridCol w="1600200"/>
              </a:tblGrid>
              <a:tr h="32961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charset="0"/>
                        <a:buNone/>
                        <a:tabLst/>
                      </a:pPr>
                      <a:r>
                        <a:rPr kumimoji="0" lang="en-US" sz="1400" b="0" i="0" u="none" strike="noStrike" cap="none" normalizeH="0" baseline="0" dirty="0">
                          <a:ln>
                            <a:noFill/>
                          </a:ln>
                          <a:solidFill>
                            <a:schemeClr val="tx1"/>
                          </a:solidFill>
                          <a:effectLst/>
                          <a:latin typeface="Courier" charset="0"/>
                          <a:ea typeface="ＭＳ Ｐゴシック" charset="0"/>
                        </a:rPr>
                        <a:t>/logs/log.1</a:t>
                      </a: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charset="0"/>
                        <a:buNone/>
                        <a:tabLst/>
                      </a:pPr>
                      <a:r>
                        <a:rPr kumimoji="0" lang="en-US" sz="1400" b="0" i="0" u="none" strike="noStrike" cap="none" normalizeH="0" baseline="0">
                          <a:ln>
                            <a:noFill/>
                          </a:ln>
                          <a:solidFill>
                            <a:schemeClr val="tx1"/>
                          </a:solidFill>
                          <a:effectLst/>
                          <a:latin typeface="Courier" charset="0"/>
                          <a:ea typeface="ＭＳ Ｐゴシック" charset="0"/>
                        </a:rPr>
                        <a:t>/logs/log.1.idx</a:t>
                      </a: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charset="0"/>
                        <a:buNone/>
                        <a:tabLst/>
                      </a:pPr>
                      <a:r>
                        <a:rPr kumimoji="0" lang="en-US" sz="1400" b="0" i="0" u="none" strike="noStrike" cap="none" normalizeH="0" baseline="0">
                          <a:ln>
                            <a:noFill/>
                          </a:ln>
                          <a:solidFill>
                            <a:schemeClr val="tx1"/>
                          </a:solidFill>
                          <a:effectLst/>
                          <a:latin typeface="Courier" charset="0"/>
                          <a:ea typeface="ＭＳ Ｐゴシック" charset="0"/>
                        </a:rPr>
                        <a:t>select src…</a:t>
                      </a: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01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charset="0"/>
                        <a:buNone/>
                        <a:tabLst/>
                      </a:pPr>
                      <a:r>
                        <a:rPr kumimoji="0" lang="en-US" sz="1400" b="0" i="0" u="none" strike="noStrike" cap="none" normalizeH="0" baseline="0" dirty="0">
                          <a:ln>
                            <a:noFill/>
                          </a:ln>
                          <a:solidFill>
                            <a:schemeClr val="tx1"/>
                          </a:solidFill>
                          <a:effectLst/>
                          <a:latin typeface="Courier" charset="0"/>
                          <a:ea typeface="ＭＳ Ｐゴシック" charset="0"/>
                        </a:rPr>
                        <a:t>/logs/log.2</a:t>
                      </a: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charset="0"/>
                        <a:buNone/>
                        <a:tabLst/>
                      </a:pPr>
                      <a:r>
                        <a:rPr kumimoji="0" lang="en-US" sz="1400" b="0" i="0" u="none" strike="noStrike" cap="none" normalizeH="0" baseline="0" dirty="0">
                          <a:ln>
                            <a:noFill/>
                          </a:ln>
                          <a:solidFill>
                            <a:schemeClr val="tx1"/>
                          </a:solidFill>
                          <a:effectLst/>
                          <a:latin typeface="Courier" charset="0"/>
                          <a:ea typeface="ＭＳ Ｐゴシック" charset="0"/>
                        </a:rPr>
                        <a:t>/logs/log.2.idx</a:t>
                      </a: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charset="0"/>
                        <a:buNone/>
                        <a:tabLst/>
                      </a:pPr>
                      <a:r>
                        <a:rPr kumimoji="0" lang="en-US" sz="1400" b="0" i="0" u="none" strike="noStrike" cap="none" normalizeH="0" baseline="0" dirty="0">
                          <a:ln>
                            <a:noFill/>
                          </a:ln>
                          <a:solidFill>
                            <a:schemeClr val="tx1"/>
                          </a:solidFill>
                          <a:effectLst/>
                          <a:latin typeface="Courier" charset="0"/>
                          <a:ea typeface="ＭＳ Ｐゴシック" charset="0"/>
                        </a:rPr>
                        <a:t>select </a:t>
                      </a:r>
                      <a:r>
                        <a:rPr kumimoji="0" lang="en-US" sz="1400" b="0" i="0" u="none" strike="noStrike" cap="none" normalizeH="0" baseline="0" dirty="0" err="1">
                          <a:ln>
                            <a:noFill/>
                          </a:ln>
                          <a:solidFill>
                            <a:schemeClr val="tx1"/>
                          </a:solidFill>
                          <a:effectLst/>
                          <a:latin typeface="Courier" charset="0"/>
                          <a:ea typeface="ＭＳ Ｐゴシック" charset="0"/>
                        </a:rPr>
                        <a:t>src</a:t>
                      </a:r>
                      <a:r>
                        <a:rPr kumimoji="0" lang="en-US" sz="1400" b="0" i="0" u="none" strike="noStrike" cap="none" normalizeH="0" baseline="0" dirty="0">
                          <a:ln>
                            <a:noFill/>
                          </a:ln>
                          <a:solidFill>
                            <a:schemeClr val="tx1"/>
                          </a:solidFill>
                          <a:effectLst/>
                          <a:latin typeface="Courier" charset="0"/>
                          <a:ea typeface="ＭＳ Ｐゴシック" charset="0"/>
                        </a:rPr>
                        <a:t>…</a:t>
                      </a: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cxnSp>
        <p:nvCxnSpPr>
          <p:cNvPr id="617515" name="AutoShape 43"/>
          <p:cNvCxnSpPr>
            <a:cxnSpLocks noChangeShapeType="1"/>
            <a:stCxn id="617520" idx="2"/>
          </p:cNvCxnSpPr>
          <p:nvPr/>
        </p:nvCxnSpPr>
        <p:spPr bwMode="auto">
          <a:xfrm>
            <a:off x="4241165" y="2390747"/>
            <a:ext cx="1" cy="1300310"/>
          </a:xfrm>
          <a:prstGeom prst="straightConnector1">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cxnSp>
        <p:nvCxnSpPr>
          <p:cNvPr id="617521" name="AutoShape 49"/>
          <p:cNvCxnSpPr>
            <a:cxnSpLocks noChangeShapeType="1"/>
            <a:stCxn id="18" idx="3"/>
            <a:endCxn id="617523" idx="2"/>
          </p:cNvCxnSpPr>
          <p:nvPr/>
        </p:nvCxnSpPr>
        <p:spPr bwMode="auto">
          <a:xfrm flipV="1">
            <a:off x="4719885" y="3191688"/>
            <a:ext cx="1993335" cy="653258"/>
          </a:xfrm>
          <a:prstGeom prst="straightConnector1">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617523" name="Text Box 51"/>
          <p:cNvSpPr txBox="1">
            <a:spLocks noChangeArrowheads="1"/>
          </p:cNvSpPr>
          <p:nvPr/>
        </p:nvSpPr>
        <p:spPr bwMode="auto">
          <a:xfrm>
            <a:off x="5379720" y="2668468"/>
            <a:ext cx="2667000" cy="523220"/>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spAutoFit/>
          </a:bodyPr>
          <a:lstStyle/>
          <a:p>
            <a:pPr algn="l">
              <a:defRPr/>
            </a:pPr>
            <a:r>
              <a:rPr lang="en-US" sz="1400" dirty="0">
                <a:latin typeface="Courier" charset="0"/>
                <a:cs typeface="+mn-cs"/>
              </a:rPr>
              <a:t>(SELECT,</a:t>
            </a:r>
            <a:r>
              <a:rPr lang="ja-JP" altLang="en-US" sz="1400" dirty="0">
                <a:latin typeface="Courier" charset="0"/>
                <a:cs typeface="+mn-cs"/>
              </a:rPr>
              <a:t>“</a:t>
            </a:r>
            <a:r>
              <a:rPr lang="en-US" sz="1400" dirty="0">
                <a:latin typeface="Courier" charset="0"/>
                <a:cs typeface="+mn-cs"/>
              </a:rPr>
              <a:t>log.1.idx</a:t>
            </a:r>
            <a:r>
              <a:rPr lang="ja-JP" altLang="en-US" sz="1400" dirty="0">
                <a:latin typeface="Courier" charset="0"/>
                <a:cs typeface="+mn-cs"/>
              </a:rPr>
              <a:t>”</a:t>
            </a:r>
            <a:r>
              <a:rPr lang="en-US" sz="1400" dirty="0">
                <a:latin typeface="Courier" charset="0"/>
                <a:cs typeface="+mn-cs"/>
              </a:rPr>
              <a:t>,</a:t>
            </a:r>
            <a:br>
              <a:rPr lang="en-US" sz="1400" dirty="0">
                <a:latin typeface="Courier" charset="0"/>
                <a:cs typeface="+mn-cs"/>
              </a:rPr>
            </a:br>
            <a:r>
              <a:rPr lang="en-US" sz="1400" dirty="0" err="1">
                <a:latin typeface="Courier" charset="0"/>
              </a:rPr>
              <a:t>w</a:t>
            </a:r>
            <a:r>
              <a:rPr lang="en-US" sz="1400" dirty="0" err="1" smtClean="0">
                <a:latin typeface="Courier" charset="0"/>
              </a:rPr>
              <a:t>.rank</a:t>
            </a:r>
            <a:r>
              <a:rPr lang="en-US" sz="1400" dirty="0" smtClean="0">
                <a:latin typeface="Courier" charset="0"/>
              </a:rPr>
              <a:t>&gt;10</a:t>
            </a:r>
            <a:r>
              <a:rPr lang="en-US" sz="1400" dirty="0" smtClean="0">
                <a:latin typeface="Courier" charset="0"/>
                <a:cs typeface="+mn-cs"/>
              </a:rPr>
              <a:t>)</a:t>
            </a:r>
            <a:endParaRPr lang="en-US" sz="1400" dirty="0">
              <a:latin typeface="Courier" charset="0"/>
              <a:cs typeface="+mn-cs"/>
            </a:endParaRPr>
          </a:p>
        </p:txBody>
      </p:sp>
      <p:sp>
        <p:nvSpPr>
          <p:cNvPr id="15" name="Text Box 3"/>
          <p:cNvSpPr txBox="1">
            <a:spLocks noChangeArrowheads="1"/>
          </p:cNvSpPr>
          <p:nvPr/>
        </p:nvSpPr>
        <p:spPr bwMode="auto">
          <a:xfrm>
            <a:off x="157480" y="4861560"/>
            <a:ext cx="2438400" cy="1169551"/>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spAutoFit/>
          </a:bodyPr>
          <a:lstStyle/>
          <a:p>
            <a:pPr algn="l">
              <a:defRPr/>
            </a:pPr>
            <a:r>
              <a:rPr lang="en-US" sz="1400" dirty="0" err="1">
                <a:latin typeface="Courier" charset="0"/>
                <a:cs typeface="+mn-cs"/>
              </a:rPr>
              <a:t>varload</a:t>
            </a:r>
            <a:r>
              <a:rPr lang="en-US" sz="1400" dirty="0">
                <a:latin typeface="Courier" charset="0"/>
                <a:cs typeface="+mn-cs"/>
              </a:rPr>
              <a:t> </a:t>
            </a:r>
            <a:r>
              <a:rPr lang="ja-JP" altLang="en-US" sz="1400" dirty="0">
                <a:latin typeface="Courier" charset="0"/>
                <a:cs typeface="+mn-cs"/>
              </a:rPr>
              <a:t>‘</a:t>
            </a:r>
            <a:r>
              <a:rPr lang="en-US" sz="1400" dirty="0">
                <a:latin typeface="Courier" charset="0"/>
                <a:cs typeface="+mn-cs"/>
              </a:rPr>
              <a:t>value</a:t>
            </a:r>
            <a:r>
              <a:rPr lang="ja-JP" altLang="en-US" sz="1400" dirty="0">
                <a:latin typeface="Courier" charset="0"/>
                <a:cs typeface="+mn-cs"/>
              </a:rPr>
              <a:t>’</a:t>
            </a:r>
            <a:endParaRPr lang="en-US" sz="1400" dirty="0">
              <a:latin typeface="Courier" charset="0"/>
              <a:cs typeface="+mn-cs"/>
            </a:endParaRPr>
          </a:p>
          <a:p>
            <a:pPr algn="l">
              <a:defRPr/>
            </a:pPr>
            <a:r>
              <a:rPr lang="en-US" sz="1400" dirty="0" err="1">
                <a:latin typeface="Courier" charset="0"/>
                <a:cs typeface="+mn-cs"/>
              </a:rPr>
              <a:t>invokevirtual</a:t>
            </a:r>
            <a:endParaRPr lang="en-US" sz="1400" dirty="0">
              <a:latin typeface="Courier" charset="0"/>
              <a:cs typeface="+mn-cs"/>
            </a:endParaRPr>
          </a:p>
          <a:p>
            <a:pPr algn="l">
              <a:defRPr/>
            </a:pPr>
            <a:r>
              <a:rPr lang="en-US" sz="1400" dirty="0" err="1">
                <a:latin typeface="Courier" charset="0"/>
                <a:cs typeface="+mn-cs"/>
              </a:rPr>
              <a:t>astore</a:t>
            </a:r>
            <a:r>
              <a:rPr lang="en-US" sz="1400" dirty="0">
                <a:latin typeface="Courier" charset="0"/>
                <a:cs typeface="+mn-cs"/>
              </a:rPr>
              <a:t> </a:t>
            </a:r>
            <a:r>
              <a:rPr lang="ja-JP" altLang="en-US" sz="1400" dirty="0">
                <a:latin typeface="Courier" charset="0"/>
                <a:cs typeface="+mn-cs"/>
              </a:rPr>
              <a:t>‘</a:t>
            </a:r>
            <a:r>
              <a:rPr lang="en-US" sz="1400" dirty="0">
                <a:latin typeface="Courier" charset="0"/>
                <a:cs typeface="+mn-cs"/>
              </a:rPr>
              <a:t>text</a:t>
            </a:r>
            <a:r>
              <a:rPr lang="ja-JP" altLang="en-US" sz="1400" dirty="0">
                <a:latin typeface="Courier" charset="0"/>
                <a:cs typeface="+mn-cs"/>
              </a:rPr>
              <a:t>’</a:t>
            </a:r>
            <a:endParaRPr lang="en-US" sz="1400" dirty="0">
              <a:latin typeface="Courier" charset="0"/>
              <a:cs typeface="+mn-cs"/>
            </a:endParaRPr>
          </a:p>
          <a:p>
            <a:pPr algn="l">
              <a:defRPr/>
            </a:pPr>
            <a:r>
              <a:rPr lang="en-US" sz="1400" dirty="0">
                <a:latin typeface="Courier" charset="0"/>
                <a:cs typeface="+mn-cs"/>
              </a:rPr>
              <a:t>…</a:t>
            </a:r>
          </a:p>
          <a:p>
            <a:pPr algn="l">
              <a:defRPr/>
            </a:pPr>
            <a:r>
              <a:rPr lang="en-US" sz="1400" dirty="0" err="1">
                <a:latin typeface="Courier" charset="0"/>
                <a:cs typeface="+mn-cs"/>
              </a:rPr>
              <a:t>ifeq</a:t>
            </a:r>
            <a:r>
              <a:rPr lang="en-US" sz="1400" dirty="0">
                <a:latin typeface="Courier" charset="0"/>
                <a:cs typeface="+mn-cs"/>
              </a:rPr>
              <a:t> …</a:t>
            </a:r>
          </a:p>
        </p:txBody>
      </p:sp>
      <p:cxnSp>
        <p:nvCxnSpPr>
          <p:cNvPr id="16" name="AutoShape 4"/>
          <p:cNvCxnSpPr>
            <a:cxnSpLocks noChangeShapeType="1"/>
          </p:cNvCxnSpPr>
          <p:nvPr/>
        </p:nvCxnSpPr>
        <p:spPr bwMode="auto">
          <a:xfrm>
            <a:off x="0" y="4333240"/>
            <a:ext cx="9144000" cy="0"/>
          </a:xfrm>
          <a:prstGeom prst="straightConnector1">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17" name="Text Box 5"/>
          <p:cNvSpPr txBox="1">
            <a:spLocks noChangeArrowheads="1"/>
          </p:cNvSpPr>
          <p:nvPr/>
        </p:nvSpPr>
        <p:spPr bwMode="auto">
          <a:xfrm>
            <a:off x="874713" y="3662680"/>
            <a:ext cx="1022035" cy="338554"/>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600" dirty="0">
                <a:cs typeface="+mn-cs"/>
              </a:rPr>
              <a:t>Analyzer</a:t>
            </a:r>
          </a:p>
        </p:txBody>
      </p:sp>
      <p:sp>
        <p:nvSpPr>
          <p:cNvPr id="18" name="Text Box 6"/>
          <p:cNvSpPr txBox="1">
            <a:spLocks noChangeArrowheads="1"/>
          </p:cNvSpPr>
          <p:nvPr/>
        </p:nvSpPr>
        <p:spPr bwMode="auto">
          <a:xfrm>
            <a:off x="3717925" y="3691057"/>
            <a:ext cx="1001960" cy="30777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400" dirty="0">
                <a:cs typeface="+mn-cs"/>
              </a:rPr>
              <a:t>Optimizer</a:t>
            </a:r>
          </a:p>
        </p:txBody>
      </p:sp>
      <p:sp>
        <p:nvSpPr>
          <p:cNvPr id="19" name="Text Box 7"/>
          <p:cNvSpPr txBox="1">
            <a:spLocks noChangeArrowheads="1"/>
          </p:cNvSpPr>
          <p:nvPr/>
        </p:nvSpPr>
        <p:spPr bwMode="auto">
          <a:xfrm>
            <a:off x="7318375" y="3662680"/>
            <a:ext cx="974258" cy="30777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400" dirty="0">
                <a:cs typeface="+mn-cs"/>
              </a:rPr>
              <a:t>Execution</a:t>
            </a:r>
          </a:p>
        </p:txBody>
      </p:sp>
      <p:sp>
        <p:nvSpPr>
          <p:cNvPr id="21" name="Text Box 11"/>
          <p:cNvSpPr txBox="1">
            <a:spLocks noChangeArrowheads="1"/>
          </p:cNvSpPr>
          <p:nvPr/>
        </p:nvSpPr>
        <p:spPr bwMode="auto">
          <a:xfrm>
            <a:off x="157480" y="2883911"/>
            <a:ext cx="2438400" cy="30777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square">
            <a:spAutoFit/>
          </a:bodyPr>
          <a:lstStyle/>
          <a:p>
            <a:pPr algn="l">
              <a:defRPr/>
            </a:pPr>
            <a:r>
              <a:rPr lang="en-US" sz="1400" dirty="0">
                <a:latin typeface="Courier" charset="0"/>
                <a:cs typeface="+mn-cs"/>
              </a:rPr>
              <a:t>(</a:t>
            </a:r>
            <a:r>
              <a:rPr lang="en-US" sz="1400" dirty="0" smtClean="0">
                <a:latin typeface="Courier" charset="0"/>
                <a:cs typeface="+mn-cs"/>
              </a:rPr>
              <a:t>SELECT</a:t>
            </a:r>
            <a:r>
              <a:rPr lang="en-US" sz="1400" dirty="0">
                <a:latin typeface="Courier" charset="0"/>
              </a:rPr>
              <a:t> </a:t>
            </a:r>
            <a:r>
              <a:rPr lang="en-US" sz="1400" dirty="0" smtClean="0">
                <a:latin typeface="Courier" charset="0"/>
              </a:rPr>
              <a:t>f</a:t>
            </a:r>
            <a:r>
              <a:rPr lang="en-US" sz="1400" dirty="0" smtClean="0">
                <a:latin typeface="Courier" charset="0"/>
                <a:cs typeface="+mn-cs"/>
              </a:rPr>
              <a:t>, </a:t>
            </a:r>
            <a:r>
              <a:rPr lang="en-US" sz="1400" dirty="0" err="1">
                <a:latin typeface="Courier" charset="0"/>
              </a:rPr>
              <a:t>w</a:t>
            </a:r>
            <a:r>
              <a:rPr lang="en-US" sz="1400" dirty="0" err="1" smtClean="0">
                <a:latin typeface="Courier" charset="0"/>
              </a:rPr>
              <a:t>.rank</a:t>
            </a:r>
            <a:r>
              <a:rPr lang="en-US" sz="1400" dirty="0" smtClean="0">
                <a:latin typeface="Courier" charset="0"/>
              </a:rPr>
              <a:t>&gt;10</a:t>
            </a:r>
            <a:r>
              <a:rPr lang="en-US" sz="1400" dirty="0" smtClean="0">
                <a:latin typeface="Courier" charset="0"/>
                <a:cs typeface="+mn-cs"/>
              </a:rPr>
              <a:t>)</a:t>
            </a:r>
            <a:endParaRPr lang="en-US" sz="1400" dirty="0">
              <a:latin typeface="Courier" charset="0"/>
              <a:cs typeface="+mn-cs"/>
            </a:endParaRPr>
          </a:p>
        </p:txBody>
      </p:sp>
    </p:spTree>
    <p:extLst>
      <p:ext uri="{BB962C8B-B14F-4D97-AF65-F5344CB8AC3E}">
        <p14:creationId xmlns:p14="http://schemas.microsoft.com/office/powerpoint/2010/main" val="41614983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75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748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75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7" presetClass="emph" presetSubtype="2" fill="hold" nodeType="clickEffect">
                                  <p:stCondLst>
                                    <p:cond delay="0"/>
                                  </p:stCondLst>
                                  <p:childTnLst>
                                    <p:animClr clrSpc="rgb" dir="cw">
                                      <p:cBhvr>
                                        <p:cTn id="20" dur="10" fill="hold"/>
                                        <p:tgtEl>
                                          <p:spTgt spid="617481"/>
                                        </p:tgtEl>
                                        <p:attrNameLst>
                                          <p:attrName>stroke.color</p:attrName>
                                        </p:attrNameLst>
                                      </p:cBhvr>
                                      <p:to>
                                        <a:schemeClr val="tx1"/>
                                      </p:to>
                                    </p:animClr>
                                    <p:set>
                                      <p:cBhvr>
                                        <p:cTn id="21" dur="10" fill="hold"/>
                                        <p:tgtEl>
                                          <p:spTgt spid="617481"/>
                                        </p:tgtEl>
                                        <p:attrNameLst>
                                          <p:attrName>stroke.on</p:attrName>
                                        </p:attrNameLst>
                                      </p:cBhvr>
                                      <p:to>
                                        <p:strVal val="true"/>
                                      </p:to>
                                    </p:set>
                                  </p:childTnLst>
                                </p:cTn>
                              </p:par>
                              <p:par>
                                <p:cTn id="22" presetID="7" presetClass="emph" presetSubtype="2" fill="hold" nodeType="withEffect">
                                  <p:stCondLst>
                                    <p:cond delay="0"/>
                                  </p:stCondLst>
                                  <p:childTnLst>
                                    <p:animClr clrSpc="rgb" dir="cw">
                                      <p:cBhvr>
                                        <p:cTn id="23" dur="10" fill="hold"/>
                                        <p:tgtEl>
                                          <p:spTgt spid="617515"/>
                                        </p:tgtEl>
                                        <p:attrNameLst>
                                          <p:attrName>stroke.color</p:attrName>
                                        </p:attrNameLst>
                                      </p:cBhvr>
                                      <p:to>
                                        <a:schemeClr val="tx1"/>
                                      </p:to>
                                    </p:animClr>
                                    <p:set>
                                      <p:cBhvr>
                                        <p:cTn id="24" dur="10" fill="hold"/>
                                        <p:tgtEl>
                                          <p:spTgt spid="617515"/>
                                        </p:tgtEl>
                                        <p:attrNameLst>
                                          <p:attrName>stroke.on</p:attrName>
                                        </p:attrNameLst>
                                      </p:cBhvr>
                                      <p:to>
                                        <p:strVal val="true"/>
                                      </p:to>
                                    </p:set>
                                  </p:childTnLst>
                                </p:cTn>
                              </p:par>
                              <p:par>
                                <p:cTn id="25" presetID="1" presetClass="entr" presetSubtype="0" fill="hold" grpId="0" nodeType="withEffect">
                                  <p:stCondLst>
                                    <p:cond delay="0"/>
                                  </p:stCondLst>
                                  <p:childTnLst>
                                    <p:set>
                                      <p:cBhvr>
                                        <p:cTn id="26" dur="1" fill="hold">
                                          <p:stCondLst>
                                            <p:cond delay="0"/>
                                          </p:stCondLst>
                                        </p:cTn>
                                        <p:tgtEl>
                                          <p:spTgt spid="61752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175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17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485" grpId="0"/>
      <p:bldP spid="617523" grpId="0" animBg="1"/>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Slide Number Placeholder 5"/>
          <p:cNvSpPr>
            <a:spLocks noGrp="1"/>
          </p:cNvSpPr>
          <p:nvPr>
            <p:ph type="sldNum" sz="quarter" idx="12"/>
          </p:nvPr>
        </p:nvSpPr>
        <p:spPr/>
        <p:txBody>
          <a:bodyPr/>
          <a:lstStyle/>
          <a:p>
            <a:pPr>
              <a:defRPr/>
            </a:pPr>
            <a:fld id="{9B93FA2D-122E-B74F-A4D1-0D368CF39216}" type="slidenum">
              <a:rPr lang="en-US"/>
              <a:pPr>
                <a:defRPr/>
              </a:pPr>
              <a:t>15</a:t>
            </a:fld>
            <a:endParaRPr lang="en-US"/>
          </a:p>
        </p:txBody>
      </p:sp>
      <p:sp>
        <p:nvSpPr>
          <p:cNvPr id="619522" name="Rectangle 2"/>
          <p:cNvSpPr>
            <a:spLocks noGrp="1" noChangeArrowheads="1"/>
          </p:cNvSpPr>
          <p:nvPr>
            <p:ph type="title"/>
          </p:nvPr>
        </p:nvSpPr>
        <p:spPr/>
        <p:txBody>
          <a:bodyPr/>
          <a:lstStyle/>
          <a:p>
            <a:pPr eaLnBrk="1" hangingPunct="1">
              <a:defRPr/>
            </a:pPr>
            <a:r>
              <a:rPr lang="en-US" dirty="0" smtClean="0">
                <a:cs typeface="+mj-cs"/>
              </a:rPr>
              <a:t>Execution Framework</a:t>
            </a:r>
          </a:p>
        </p:txBody>
      </p:sp>
      <p:cxnSp>
        <p:nvCxnSpPr>
          <p:cNvPr id="619547" name="AutoShape 27"/>
          <p:cNvCxnSpPr>
            <a:cxnSpLocks noChangeShapeType="1"/>
            <a:endCxn id="35" idx="0"/>
          </p:cNvCxnSpPr>
          <p:nvPr/>
        </p:nvCxnSpPr>
        <p:spPr bwMode="auto">
          <a:xfrm>
            <a:off x="6740525" y="3191688"/>
            <a:ext cx="1064979" cy="470992"/>
          </a:xfrm>
          <a:prstGeom prst="straightConnector1">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cxnSp>
        <p:nvCxnSpPr>
          <p:cNvPr id="619549" name="AutoShape 29"/>
          <p:cNvCxnSpPr>
            <a:cxnSpLocks noChangeShapeType="1"/>
            <a:stCxn id="31" idx="0"/>
            <a:endCxn id="35" idx="1"/>
          </p:cNvCxnSpPr>
          <p:nvPr/>
        </p:nvCxnSpPr>
        <p:spPr bwMode="auto">
          <a:xfrm flipV="1">
            <a:off x="1376680" y="3816569"/>
            <a:ext cx="5941695" cy="1044991"/>
          </a:xfrm>
          <a:prstGeom prst="straightConnector1">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619550" name="Text Box 30"/>
          <p:cNvSpPr txBox="1">
            <a:spLocks noChangeArrowheads="1"/>
          </p:cNvSpPr>
          <p:nvPr/>
        </p:nvSpPr>
        <p:spPr bwMode="auto">
          <a:xfrm>
            <a:off x="6592007" y="4967491"/>
            <a:ext cx="1700626" cy="30777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square">
            <a:spAutoFit/>
          </a:bodyPr>
          <a:lstStyle/>
          <a:p>
            <a:pPr algn="l">
              <a:defRPr/>
            </a:pPr>
            <a:r>
              <a:rPr lang="en-US" sz="1400" dirty="0" err="1">
                <a:latin typeface="Courier" charset="0"/>
                <a:cs typeface="+mn-cs"/>
              </a:rPr>
              <a:t>numwords</a:t>
            </a:r>
            <a:r>
              <a:rPr lang="en-US" sz="1400" dirty="0">
                <a:latin typeface="Courier" charset="0"/>
                <a:cs typeface="+mn-cs"/>
              </a:rPr>
              <a:t> 19519</a:t>
            </a:r>
          </a:p>
        </p:txBody>
      </p:sp>
      <p:cxnSp>
        <p:nvCxnSpPr>
          <p:cNvPr id="619551" name="AutoShape 31"/>
          <p:cNvCxnSpPr>
            <a:cxnSpLocks noChangeShapeType="1"/>
            <a:stCxn id="35" idx="2"/>
            <a:endCxn id="619550" idx="0"/>
          </p:cNvCxnSpPr>
          <p:nvPr/>
        </p:nvCxnSpPr>
        <p:spPr bwMode="auto">
          <a:xfrm flipH="1">
            <a:off x="7442320" y="3970457"/>
            <a:ext cx="363184" cy="997034"/>
          </a:xfrm>
          <a:prstGeom prst="straightConnector1">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30" name="Text Box 51"/>
          <p:cNvSpPr txBox="1">
            <a:spLocks noChangeArrowheads="1"/>
          </p:cNvSpPr>
          <p:nvPr/>
        </p:nvSpPr>
        <p:spPr bwMode="auto">
          <a:xfrm>
            <a:off x="5379720" y="2668468"/>
            <a:ext cx="2667000" cy="523220"/>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spAutoFit/>
          </a:bodyPr>
          <a:lstStyle/>
          <a:p>
            <a:pPr>
              <a:defRPr/>
            </a:pPr>
            <a:r>
              <a:rPr lang="en-US" sz="1400" dirty="0">
                <a:latin typeface="Courier" charset="0"/>
                <a:cs typeface="+mn-cs"/>
              </a:rPr>
              <a:t>(SELECT,</a:t>
            </a:r>
            <a:r>
              <a:rPr lang="ja-JP" altLang="en-US" sz="1400" dirty="0">
                <a:latin typeface="Courier" charset="0"/>
                <a:cs typeface="+mn-cs"/>
              </a:rPr>
              <a:t>“</a:t>
            </a:r>
            <a:r>
              <a:rPr lang="en-US" sz="1400" dirty="0">
                <a:latin typeface="Courier" charset="0"/>
                <a:cs typeface="+mn-cs"/>
              </a:rPr>
              <a:t>log.1.idx</a:t>
            </a:r>
            <a:r>
              <a:rPr lang="ja-JP" altLang="en-US" sz="1400" dirty="0">
                <a:latin typeface="Courier" charset="0"/>
                <a:cs typeface="+mn-cs"/>
              </a:rPr>
              <a:t>”</a:t>
            </a:r>
            <a:r>
              <a:rPr lang="en-US" sz="1400" dirty="0">
                <a:latin typeface="Courier" charset="0"/>
                <a:cs typeface="+mn-cs"/>
              </a:rPr>
              <a:t>,</a:t>
            </a:r>
            <a:br>
              <a:rPr lang="en-US" sz="1400" dirty="0">
                <a:latin typeface="Courier" charset="0"/>
                <a:cs typeface="+mn-cs"/>
              </a:rPr>
            </a:br>
            <a:r>
              <a:rPr lang="en-US" sz="1400" dirty="0" err="1">
                <a:latin typeface="Courier" charset="0"/>
              </a:rPr>
              <a:t>w</a:t>
            </a:r>
            <a:r>
              <a:rPr lang="en-US" sz="1400" dirty="0" err="1" smtClean="0">
                <a:latin typeface="Courier" charset="0"/>
              </a:rPr>
              <a:t>.rank</a:t>
            </a:r>
            <a:r>
              <a:rPr lang="en-US" sz="1400" dirty="0">
                <a:latin typeface="Courier" charset="0"/>
              </a:rPr>
              <a:t>&gt;10</a:t>
            </a:r>
            <a:r>
              <a:rPr lang="en-US" sz="1400" dirty="0" smtClean="0">
                <a:latin typeface="Courier" charset="0"/>
                <a:cs typeface="+mn-cs"/>
              </a:rPr>
              <a:t>)</a:t>
            </a:r>
            <a:endParaRPr lang="en-US" sz="1400" dirty="0">
              <a:latin typeface="Courier" charset="0"/>
              <a:cs typeface="+mn-cs"/>
            </a:endParaRPr>
          </a:p>
        </p:txBody>
      </p:sp>
      <p:sp>
        <p:nvSpPr>
          <p:cNvPr id="31" name="Text Box 3"/>
          <p:cNvSpPr txBox="1">
            <a:spLocks noChangeArrowheads="1"/>
          </p:cNvSpPr>
          <p:nvPr/>
        </p:nvSpPr>
        <p:spPr bwMode="auto">
          <a:xfrm>
            <a:off x="157480" y="4861560"/>
            <a:ext cx="2438400" cy="1169551"/>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spAutoFit/>
          </a:bodyPr>
          <a:lstStyle/>
          <a:p>
            <a:pPr algn="l">
              <a:defRPr/>
            </a:pPr>
            <a:r>
              <a:rPr lang="en-US" sz="1400" dirty="0" err="1">
                <a:latin typeface="Courier" charset="0"/>
                <a:cs typeface="+mn-cs"/>
              </a:rPr>
              <a:t>varload</a:t>
            </a:r>
            <a:r>
              <a:rPr lang="en-US" sz="1400" dirty="0">
                <a:latin typeface="Courier" charset="0"/>
                <a:cs typeface="+mn-cs"/>
              </a:rPr>
              <a:t> </a:t>
            </a:r>
            <a:r>
              <a:rPr lang="ja-JP" altLang="en-US" sz="1400" dirty="0">
                <a:latin typeface="Courier" charset="0"/>
                <a:cs typeface="+mn-cs"/>
              </a:rPr>
              <a:t>‘</a:t>
            </a:r>
            <a:r>
              <a:rPr lang="en-US" sz="1400" dirty="0">
                <a:latin typeface="Courier" charset="0"/>
                <a:cs typeface="+mn-cs"/>
              </a:rPr>
              <a:t>value</a:t>
            </a:r>
            <a:r>
              <a:rPr lang="ja-JP" altLang="en-US" sz="1400" dirty="0">
                <a:latin typeface="Courier" charset="0"/>
                <a:cs typeface="+mn-cs"/>
              </a:rPr>
              <a:t>’</a:t>
            </a:r>
            <a:endParaRPr lang="en-US" sz="1400" dirty="0">
              <a:latin typeface="Courier" charset="0"/>
              <a:cs typeface="+mn-cs"/>
            </a:endParaRPr>
          </a:p>
          <a:p>
            <a:pPr algn="l">
              <a:defRPr/>
            </a:pPr>
            <a:r>
              <a:rPr lang="en-US" sz="1400" dirty="0" err="1">
                <a:latin typeface="Courier" charset="0"/>
                <a:cs typeface="+mn-cs"/>
              </a:rPr>
              <a:t>invokevirtual</a:t>
            </a:r>
            <a:endParaRPr lang="en-US" sz="1400" dirty="0">
              <a:latin typeface="Courier" charset="0"/>
              <a:cs typeface="+mn-cs"/>
            </a:endParaRPr>
          </a:p>
          <a:p>
            <a:pPr algn="l">
              <a:defRPr/>
            </a:pPr>
            <a:r>
              <a:rPr lang="en-US" sz="1400" dirty="0" err="1">
                <a:latin typeface="Courier" charset="0"/>
                <a:cs typeface="+mn-cs"/>
              </a:rPr>
              <a:t>astore</a:t>
            </a:r>
            <a:r>
              <a:rPr lang="en-US" sz="1400" dirty="0">
                <a:latin typeface="Courier" charset="0"/>
                <a:cs typeface="+mn-cs"/>
              </a:rPr>
              <a:t> </a:t>
            </a:r>
            <a:r>
              <a:rPr lang="ja-JP" altLang="en-US" sz="1400" dirty="0">
                <a:latin typeface="Courier" charset="0"/>
                <a:cs typeface="+mn-cs"/>
              </a:rPr>
              <a:t>‘</a:t>
            </a:r>
            <a:r>
              <a:rPr lang="en-US" sz="1400" dirty="0">
                <a:latin typeface="Courier" charset="0"/>
                <a:cs typeface="+mn-cs"/>
              </a:rPr>
              <a:t>text</a:t>
            </a:r>
            <a:r>
              <a:rPr lang="ja-JP" altLang="en-US" sz="1400" dirty="0">
                <a:latin typeface="Courier" charset="0"/>
                <a:cs typeface="+mn-cs"/>
              </a:rPr>
              <a:t>’</a:t>
            </a:r>
            <a:endParaRPr lang="en-US" sz="1400" dirty="0">
              <a:latin typeface="Courier" charset="0"/>
              <a:cs typeface="+mn-cs"/>
            </a:endParaRPr>
          </a:p>
          <a:p>
            <a:pPr algn="l">
              <a:defRPr/>
            </a:pPr>
            <a:r>
              <a:rPr lang="en-US" sz="1400" dirty="0">
                <a:latin typeface="Courier" charset="0"/>
                <a:cs typeface="+mn-cs"/>
              </a:rPr>
              <a:t>…</a:t>
            </a:r>
          </a:p>
          <a:p>
            <a:pPr algn="l">
              <a:defRPr/>
            </a:pPr>
            <a:r>
              <a:rPr lang="en-US" sz="1400" dirty="0" err="1">
                <a:latin typeface="Courier" charset="0"/>
                <a:cs typeface="+mn-cs"/>
              </a:rPr>
              <a:t>ifeq</a:t>
            </a:r>
            <a:r>
              <a:rPr lang="en-US" sz="1400" dirty="0">
                <a:latin typeface="Courier" charset="0"/>
                <a:cs typeface="+mn-cs"/>
              </a:rPr>
              <a:t> …</a:t>
            </a:r>
          </a:p>
        </p:txBody>
      </p:sp>
      <p:cxnSp>
        <p:nvCxnSpPr>
          <p:cNvPr id="32" name="AutoShape 4"/>
          <p:cNvCxnSpPr>
            <a:cxnSpLocks noChangeShapeType="1"/>
          </p:cNvCxnSpPr>
          <p:nvPr/>
        </p:nvCxnSpPr>
        <p:spPr bwMode="auto">
          <a:xfrm>
            <a:off x="0" y="4333240"/>
            <a:ext cx="9144000" cy="0"/>
          </a:xfrm>
          <a:prstGeom prst="straightConnector1">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33" name="Text Box 5"/>
          <p:cNvSpPr txBox="1">
            <a:spLocks noChangeArrowheads="1"/>
          </p:cNvSpPr>
          <p:nvPr/>
        </p:nvSpPr>
        <p:spPr bwMode="auto">
          <a:xfrm>
            <a:off x="874713" y="3662680"/>
            <a:ext cx="1022035" cy="338554"/>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600" dirty="0">
                <a:cs typeface="+mn-cs"/>
              </a:rPr>
              <a:t>Analyzer</a:t>
            </a:r>
          </a:p>
        </p:txBody>
      </p:sp>
      <p:sp>
        <p:nvSpPr>
          <p:cNvPr id="34" name="Text Box 6"/>
          <p:cNvSpPr txBox="1">
            <a:spLocks noChangeArrowheads="1"/>
          </p:cNvSpPr>
          <p:nvPr/>
        </p:nvSpPr>
        <p:spPr bwMode="auto">
          <a:xfrm>
            <a:off x="3717925" y="3691057"/>
            <a:ext cx="1001960" cy="30777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400" dirty="0">
                <a:cs typeface="+mn-cs"/>
              </a:rPr>
              <a:t>Optimizer</a:t>
            </a:r>
          </a:p>
        </p:txBody>
      </p:sp>
      <p:sp>
        <p:nvSpPr>
          <p:cNvPr id="35" name="Text Box 7"/>
          <p:cNvSpPr txBox="1">
            <a:spLocks noChangeArrowheads="1"/>
          </p:cNvSpPr>
          <p:nvPr/>
        </p:nvSpPr>
        <p:spPr bwMode="auto">
          <a:xfrm>
            <a:off x="7318375" y="3662680"/>
            <a:ext cx="974258" cy="30777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spAutoFit/>
          </a:bodyPr>
          <a:lstStyle/>
          <a:p>
            <a:pPr>
              <a:defRPr/>
            </a:pPr>
            <a:r>
              <a:rPr lang="en-US" sz="1400" dirty="0">
                <a:cs typeface="+mn-cs"/>
              </a:rPr>
              <a:t>Execution</a:t>
            </a:r>
          </a:p>
        </p:txBody>
      </p:sp>
      <p:sp>
        <p:nvSpPr>
          <p:cNvPr id="37" name="Text Box 13"/>
          <p:cNvSpPr txBox="1">
            <a:spLocks noChangeArrowheads="1"/>
          </p:cNvSpPr>
          <p:nvPr/>
        </p:nvSpPr>
        <p:spPr bwMode="auto">
          <a:xfrm>
            <a:off x="3810000" y="5562600"/>
            <a:ext cx="50292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spAutoFit/>
          </a:bodyPr>
          <a:lstStyle/>
          <a:p>
            <a:pPr>
              <a:defRPr/>
            </a:pPr>
            <a:r>
              <a:rPr lang="en-US" sz="1400" b="1" dirty="0"/>
              <a:t>Execution</a:t>
            </a:r>
            <a:r>
              <a:rPr lang="en-US" sz="1400" dirty="0"/>
              <a:t> in: execution descriptor</a:t>
            </a:r>
          </a:p>
          <a:p>
            <a:pPr>
              <a:defRPr/>
            </a:pPr>
            <a:r>
              <a:rPr lang="en-US" sz="1400" dirty="0"/>
              <a:t>                      </a:t>
            </a:r>
            <a:r>
              <a:rPr lang="en-US" sz="1400" dirty="0" smtClean="0"/>
              <a:t>  user </a:t>
            </a:r>
            <a:r>
              <a:rPr lang="en-US" sz="1400" dirty="0"/>
              <a:t>program</a:t>
            </a:r>
          </a:p>
          <a:p>
            <a:pPr>
              <a:defRPr/>
            </a:pPr>
            <a:r>
              <a:rPr lang="en-US" sz="1400" b="1" dirty="0"/>
              <a:t>Execution</a:t>
            </a:r>
            <a:r>
              <a:rPr lang="en-US" sz="1400" dirty="0"/>
              <a:t> out: program output</a:t>
            </a:r>
            <a:br>
              <a:rPr lang="en-US" sz="1400" dirty="0"/>
            </a:br>
            <a:endParaRPr lang="en-US" sz="1400" dirty="0"/>
          </a:p>
        </p:txBody>
      </p:sp>
    </p:spTree>
    <p:extLst>
      <p:ext uri="{BB962C8B-B14F-4D97-AF65-F5344CB8AC3E}">
        <p14:creationId xmlns:p14="http://schemas.microsoft.com/office/powerpoint/2010/main" val="107338126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sz="2800" dirty="0" smtClean="0">
                <a:solidFill>
                  <a:schemeClr val="bg1">
                    <a:lumMod val="65000"/>
                  </a:schemeClr>
                </a:solidFill>
              </a:rPr>
              <a:t>Introduction</a:t>
            </a:r>
          </a:p>
          <a:p>
            <a:r>
              <a:rPr lang="en-US" sz="2800" dirty="0" smtClean="0">
                <a:solidFill>
                  <a:schemeClr val="bg1">
                    <a:lumMod val="65000"/>
                  </a:schemeClr>
                </a:solidFill>
              </a:rPr>
              <a:t>Execution Framework</a:t>
            </a:r>
          </a:p>
          <a:p>
            <a:r>
              <a:rPr lang="en-US" sz="2800" dirty="0" smtClean="0">
                <a:solidFill>
                  <a:schemeClr val="tx1"/>
                </a:solidFill>
              </a:rPr>
              <a:t>Optimization/Analyzer Examples</a:t>
            </a:r>
          </a:p>
          <a:p>
            <a:r>
              <a:rPr lang="en-US" sz="2800" dirty="0" smtClean="0">
                <a:solidFill>
                  <a:schemeClr val="bg1">
                    <a:lumMod val="65000"/>
                  </a:schemeClr>
                </a:solidFill>
              </a:rPr>
              <a:t>Experiments</a:t>
            </a:r>
          </a:p>
          <a:p>
            <a:pPr lvl="1">
              <a:defRPr/>
            </a:pPr>
            <a:r>
              <a:rPr lang="en-US" sz="2400" dirty="0" smtClean="0">
                <a:solidFill>
                  <a:schemeClr val="bg1">
                    <a:lumMod val="65000"/>
                  </a:schemeClr>
                </a:solidFill>
              </a:rPr>
              <a:t>Analyzer recall</a:t>
            </a:r>
          </a:p>
          <a:p>
            <a:pPr lvl="1">
              <a:defRPr/>
            </a:pPr>
            <a:r>
              <a:rPr lang="en-US" sz="2400" dirty="0">
                <a:solidFill>
                  <a:schemeClr val="bg1">
                    <a:lumMod val="65000"/>
                  </a:schemeClr>
                </a:solidFill>
              </a:rPr>
              <a:t>P</a:t>
            </a:r>
            <a:r>
              <a:rPr lang="en-US" sz="2400" dirty="0" smtClean="0">
                <a:solidFill>
                  <a:schemeClr val="bg1">
                    <a:lumMod val="65000"/>
                  </a:schemeClr>
                </a:solidFill>
              </a:rPr>
              <a:t>erformance gain</a:t>
            </a:r>
          </a:p>
          <a:p>
            <a:r>
              <a:rPr lang="en-US" sz="2800" dirty="0" smtClean="0">
                <a:solidFill>
                  <a:schemeClr val="bg1">
                    <a:lumMod val="65000"/>
                  </a:schemeClr>
                </a:solidFill>
              </a:rPr>
              <a:t>Related Work and Conclusion</a:t>
            </a:r>
          </a:p>
          <a:p>
            <a:endParaRPr lang="en-US" sz="2800" dirty="0">
              <a:solidFill>
                <a:schemeClr val="bg1">
                  <a:lumMod val="65000"/>
                </a:schemeClr>
              </a:solidFill>
            </a:endParaRPr>
          </a:p>
        </p:txBody>
      </p:sp>
    </p:spTree>
    <p:extLst>
      <p:ext uri="{BB962C8B-B14F-4D97-AF65-F5344CB8AC3E}">
        <p14:creationId xmlns:p14="http://schemas.microsoft.com/office/powerpoint/2010/main" val="392393824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Optimization </a:t>
            </a:r>
            <a:r>
              <a:rPr lang="en-US" dirty="0"/>
              <a:t>E</a:t>
            </a:r>
            <a:r>
              <a:rPr lang="en-US" dirty="0" smtClean="0"/>
              <a:t>xample</a:t>
            </a:r>
            <a:endParaRPr lang="en-US" dirty="0"/>
          </a:p>
        </p:txBody>
      </p:sp>
      <p:sp>
        <p:nvSpPr>
          <p:cNvPr id="3" name="Content Placeholder 2"/>
          <p:cNvSpPr>
            <a:spLocks noGrp="1"/>
          </p:cNvSpPr>
          <p:nvPr>
            <p:ph idx="1"/>
          </p:nvPr>
        </p:nvSpPr>
        <p:spPr/>
        <p:txBody>
          <a:bodyPr/>
          <a:lstStyle/>
          <a:p>
            <a:pPr marL="0" indent="0">
              <a:buNone/>
            </a:pPr>
            <a:r>
              <a:rPr lang="en-US" sz="1900" i="1" dirty="0" smtClean="0">
                <a:solidFill>
                  <a:srgbClr val="000000"/>
                </a:solidFill>
                <a:latin typeface="Courier"/>
                <a:cs typeface="Courier"/>
              </a:rPr>
              <a:t>//</a:t>
            </a:r>
            <a:r>
              <a:rPr lang="en-US" sz="1900" i="1" dirty="0" err="1" smtClean="0">
                <a:solidFill>
                  <a:srgbClr val="000000"/>
                </a:solidFill>
                <a:latin typeface="Courier"/>
                <a:cs typeface="Courier"/>
              </a:rPr>
              <a:t>webpage.java</a:t>
            </a:r>
            <a:r>
              <a:rPr lang="en-US" sz="1900" i="1" dirty="0" smtClean="0">
                <a:solidFill>
                  <a:srgbClr val="000000"/>
                </a:solidFill>
                <a:latin typeface="Courier"/>
                <a:cs typeface="Courier"/>
              </a:rPr>
              <a:t>: SCHEMA!</a:t>
            </a:r>
          </a:p>
          <a:p>
            <a:pPr marL="0" indent="0">
              <a:buNone/>
            </a:pPr>
            <a:r>
              <a:rPr lang="en-US" sz="1900" dirty="0" smtClean="0">
                <a:solidFill>
                  <a:srgbClr val="000000"/>
                </a:solidFill>
                <a:latin typeface="Courier"/>
                <a:cs typeface="Courier"/>
              </a:rPr>
              <a:t>Class </a:t>
            </a:r>
            <a:r>
              <a:rPr lang="en-US" sz="1900" dirty="0" err="1" smtClean="0">
                <a:solidFill>
                  <a:srgbClr val="000000"/>
                </a:solidFill>
                <a:latin typeface="Courier"/>
                <a:cs typeface="Courier"/>
              </a:rPr>
              <a:t>WebPage</a:t>
            </a:r>
            <a:r>
              <a:rPr lang="en-US" sz="1900" dirty="0" smtClean="0">
                <a:solidFill>
                  <a:srgbClr val="000000"/>
                </a:solidFill>
                <a:latin typeface="Courier"/>
                <a:cs typeface="Courier"/>
              </a:rPr>
              <a:t> {String </a:t>
            </a:r>
            <a:r>
              <a:rPr lang="en-US" sz="1900" dirty="0" err="1" smtClean="0">
                <a:solidFill>
                  <a:srgbClr val="000000"/>
                </a:solidFill>
                <a:latin typeface="Courier"/>
                <a:cs typeface="Courier"/>
              </a:rPr>
              <a:t>URL,int</a:t>
            </a:r>
            <a:r>
              <a:rPr lang="en-US" sz="1900" dirty="0" smtClean="0">
                <a:solidFill>
                  <a:srgbClr val="000000"/>
                </a:solidFill>
                <a:latin typeface="Courier"/>
                <a:cs typeface="Courier"/>
              </a:rPr>
              <a:t> </a:t>
            </a:r>
            <a:r>
              <a:rPr lang="en-US" sz="1900" dirty="0" err="1" smtClean="0">
                <a:solidFill>
                  <a:srgbClr val="000000"/>
                </a:solidFill>
                <a:latin typeface="Courier"/>
                <a:cs typeface="Courier"/>
              </a:rPr>
              <a:t>rank,String</a:t>
            </a:r>
            <a:r>
              <a:rPr lang="en-US" sz="1900" dirty="0" smtClean="0">
                <a:solidFill>
                  <a:srgbClr val="000000"/>
                </a:solidFill>
                <a:latin typeface="Courier"/>
                <a:cs typeface="Courier"/>
              </a:rPr>
              <a:t> content}</a:t>
            </a:r>
          </a:p>
          <a:p>
            <a:pPr marL="0" indent="0">
              <a:buNone/>
            </a:pPr>
            <a:endParaRPr lang="en-US" sz="1900" dirty="0" smtClean="0">
              <a:solidFill>
                <a:srgbClr val="000000"/>
              </a:solidFill>
              <a:latin typeface="Courier"/>
              <a:cs typeface="Courier"/>
            </a:endParaRPr>
          </a:p>
          <a:p>
            <a:pPr marL="0" indent="0">
              <a:buNone/>
            </a:pPr>
            <a:r>
              <a:rPr lang="en-US" sz="1900" i="1" dirty="0" smtClean="0">
                <a:solidFill>
                  <a:srgbClr val="000000"/>
                </a:solidFill>
                <a:latin typeface="Courier"/>
                <a:cs typeface="Courier"/>
              </a:rPr>
              <a:t>//</a:t>
            </a:r>
            <a:r>
              <a:rPr lang="en-US" sz="1900" i="1" dirty="0" err="1" smtClean="0">
                <a:solidFill>
                  <a:srgbClr val="000000"/>
                </a:solidFill>
                <a:latin typeface="Courier"/>
                <a:cs typeface="Courier"/>
              </a:rPr>
              <a:t>mapper.java</a:t>
            </a:r>
            <a:endParaRPr lang="en-US" sz="1900" i="1" dirty="0" smtClean="0">
              <a:solidFill>
                <a:srgbClr val="000000"/>
              </a:solidFill>
              <a:latin typeface="Courier"/>
              <a:cs typeface="Courier"/>
            </a:endParaRPr>
          </a:p>
          <a:p>
            <a:pPr marL="0" indent="0">
              <a:buNone/>
            </a:pPr>
            <a:r>
              <a:rPr lang="en-US" sz="1900" dirty="0" smtClean="0">
                <a:solidFill>
                  <a:srgbClr val="000000"/>
                </a:solidFill>
                <a:latin typeface="Courier"/>
                <a:cs typeface="Courier"/>
              </a:rPr>
              <a:t>void map(Text key, </a:t>
            </a:r>
            <a:r>
              <a:rPr lang="en-US" sz="1900" dirty="0" err="1" smtClean="0">
                <a:solidFill>
                  <a:srgbClr val="000000"/>
                </a:solidFill>
                <a:latin typeface="Courier"/>
                <a:cs typeface="Courier"/>
              </a:rPr>
              <a:t>WebPage</a:t>
            </a:r>
            <a:r>
              <a:rPr lang="en-US" sz="1900" dirty="0" smtClean="0">
                <a:solidFill>
                  <a:srgbClr val="000000"/>
                </a:solidFill>
                <a:latin typeface="Courier"/>
                <a:cs typeface="Courier"/>
              </a:rPr>
              <a:t> w) {</a:t>
            </a:r>
          </a:p>
          <a:p>
            <a:pPr marL="914400" lvl="2" indent="0">
              <a:buNone/>
            </a:pPr>
            <a:r>
              <a:rPr lang="en-US" sz="1900" dirty="0">
                <a:solidFill>
                  <a:srgbClr val="000000"/>
                </a:solidFill>
                <a:latin typeface="Courier"/>
                <a:cs typeface="Courier"/>
              </a:rPr>
              <a:t>i</a:t>
            </a:r>
            <a:r>
              <a:rPr lang="pl-PL" sz="1900" dirty="0" smtClean="0">
                <a:solidFill>
                  <a:srgbClr val="000000"/>
                </a:solidFill>
                <a:latin typeface="Courier"/>
                <a:cs typeface="Courier"/>
              </a:rPr>
              <a:t>f (</a:t>
            </a:r>
            <a:r>
              <a:rPr lang="pl-PL" sz="1900" dirty="0" err="1">
                <a:solidFill>
                  <a:srgbClr val="000000"/>
                </a:solidFill>
                <a:latin typeface="Courier"/>
                <a:cs typeface="Courier"/>
              </a:rPr>
              <a:t>w.url</a:t>
            </a:r>
            <a:r>
              <a:rPr lang="pl-PL" sz="1900" dirty="0">
                <a:solidFill>
                  <a:srgbClr val="000000"/>
                </a:solidFill>
                <a:latin typeface="Courier"/>
                <a:cs typeface="Courier"/>
              </a:rPr>
              <a:t>=</a:t>
            </a:r>
            <a:r>
              <a:rPr lang="pl-PL" sz="1900" dirty="0" smtClean="0">
                <a:solidFill>
                  <a:srgbClr val="000000"/>
                </a:solidFill>
                <a:latin typeface="Courier"/>
                <a:cs typeface="Courier"/>
              </a:rPr>
              <a:t>=‘</a:t>
            </a:r>
            <a:r>
              <a:rPr lang="pl-PL" sz="1900" dirty="0" err="1" smtClean="0">
                <a:solidFill>
                  <a:srgbClr val="000000"/>
                </a:solidFill>
                <a:latin typeface="Courier"/>
                <a:cs typeface="Courier"/>
              </a:rPr>
              <a:t>teaparty.fr</a:t>
            </a:r>
            <a:r>
              <a:rPr lang="pl-PL" sz="1900" dirty="0" smtClean="0">
                <a:solidFill>
                  <a:srgbClr val="000000"/>
                </a:solidFill>
                <a:latin typeface="Courier"/>
                <a:cs typeface="Courier"/>
              </a:rPr>
              <a:t>’)</a:t>
            </a:r>
          </a:p>
          <a:p>
            <a:pPr marL="914400" lvl="2" indent="0">
              <a:buNone/>
            </a:pPr>
            <a:r>
              <a:rPr lang="pl-PL" sz="1900" dirty="0">
                <a:solidFill>
                  <a:srgbClr val="000000"/>
                </a:solidFill>
                <a:latin typeface="Courier"/>
                <a:cs typeface="Courier"/>
              </a:rPr>
              <a:t>	</a:t>
            </a:r>
            <a:r>
              <a:rPr lang="pl-PL" sz="1900" dirty="0" err="1" smtClean="0">
                <a:solidFill>
                  <a:srgbClr val="000000"/>
                </a:solidFill>
                <a:latin typeface="Courier"/>
                <a:cs typeface="Courier"/>
              </a:rPr>
              <a:t>emit</a:t>
            </a:r>
            <a:r>
              <a:rPr lang="pl-PL" sz="1900" dirty="0" smtClean="0">
                <a:solidFill>
                  <a:srgbClr val="000000"/>
                </a:solidFill>
                <a:latin typeface="Courier"/>
                <a:cs typeface="Courier"/>
              </a:rPr>
              <a:t>(</a:t>
            </a:r>
            <a:r>
              <a:rPr lang="pl-PL" sz="1900" dirty="0" err="1" smtClean="0">
                <a:solidFill>
                  <a:srgbClr val="000000"/>
                </a:solidFill>
                <a:latin typeface="Courier"/>
                <a:cs typeface="Courier"/>
              </a:rPr>
              <a:t>w.url</a:t>
            </a:r>
            <a:r>
              <a:rPr lang="pl-PL" sz="1900" dirty="0" smtClean="0">
                <a:solidFill>
                  <a:srgbClr val="000000"/>
                </a:solidFill>
                <a:latin typeface="Courier"/>
                <a:cs typeface="Courier"/>
              </a:rPr>
              <a:t>, 1);</a:t>
            </a:r>
          </a:p>
          <a:p>
            <a:pPr marL="114300" indent="0">
              <a:buNone/>
            </a:pPr>
            <a:r>
              <a:rPr lang="pl-PL" sz="1900" dirty="0" smtClean="0">
                <a:solidFill>
                  <a:srgbClr val="000000"/>
                </a:solidFill>
                <a:latin typeface="Courier"/>
                <a:cs typeface="Courier"/>
              </a:rPr>
              <a:t>}</a:t>
            </a:r>
          </a:p>
          <a:p>
            <a:pPr marL="0" indent="0">
              <a:lnSpc>
                <a:spcPct val="90000"/>
              </a:lnSpc>
              <a:buNone/>
              <a:defRPr/>
            </a:pPr>
            <a:endParaRPr lang="en-US" sz="2000" dirty="0">
              <a:solidFill>
                <a:srgbClr val="000000"/>
              </a:solidFill>
            </a:endParaRPr>
          </a:p>
          <a:p>
            <a:pPr>
              <a:lnSpc>
                <a:spcPct val="90000"/>
              </a:lnSpc>
              <a:defRPr/>
            </a:pPr>
            <a:r>
              <a:rPr lang="en-US" sz="2300" dirty="0" smtClean="0">
                <a:solidFill>
                  <a:srgbClr val="000000"/>
                </a:solidFill>
              </a:rPr>
              <a:t>Data-centric programming idioms == relational ops</a:t>
            </a:r>
            <a:endParaRPr lang="en-US" sz="2300" dirty="0">
              <a:solidFill>
                <a:srgbClr val="000000"/>
              </a:solidFill>
            </a:endParaRPr>
          </a:p>
        </p:txBody>
      </p:sp>
      <p:sp>
        <p:nvSpPr>
          <p:cNvPr id="7" name="Right Brace 6"/>
          <p:cNvSpPr/>
          <p:nvPr/>
        </p:nvSpPr>
        <p:spPr>
          <a:xfrm>
            <a:off x="5239180" y="3517006"/>
            <a:ext cx="426720" cy="460772"/>
          </a:xfrm>
          <a:prstGeom prst="rightBrace">
            <a:avLst/>
          </a:prstGeom>
          <a:ln>
            <a:solidFill>
              <a:srgbClr val="000000"/>
            </a:solidFil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rgbClr val="000000"/>
              </a:solidFill>
            </a:endParaRPr>
          </a:p>
        </p:txBody>
      </p:sp>
      <p:sp>
        <p:nvSpPr>
          <p:cNvPr id="6" name="TextBox 5"/>
          <p:cNvSpPr txBox="1"/>
          <p:nvPr/>
        </p:nvSpPr>
        <p:spPr>
          <a:xfrm>
            <a:off x="5762419" y="3341288"/>
            <a:ext cx="3220720" cy="830997"/>
          </a:xfrm>
          <a:prstGeom prst="rect">
            <a:avLst/>
          </a:prstGeom>
          <a:noFill/>
        </p:spPr>
        <p:txBody>
          <a:bodyPr wrap="square" rtlCol="0">
            <a:spAutoFit/>
          </a:bodyPr>
          <a:lstStyle/>
          <a:p>
            <a:r>
              <a:rPr lang="en-US" sz="1600" dirty="0" smtClean="0">
                <a:solidFill>
                  <a:srgbClr val="FF0000"/>
                </a:solidFill>
                <a:latin typeface="+mj-lt"/>
              </a:rPr>
              <a:t>PROJECTED</a:t>
            </a:r>
            <a:r>
              <a:rPr lang="en-US" sz="1600" dirty="0" smtClean="0">
                <a:latin typeface="+mj-lt"/>
              </a:rPr>
              <a:t> view: (</a:t>
            </a:r>
            <a:r>
              <a:rPr lang="en-US" sz="1600" dirty="0" err="1" smtClean="0">
                <a:latin typeface="+mj-lt"/>
              </a:rPr>
              <a:t>url,null,null</a:t>
            </a:r>
            <a:r>
              <a:rPr lang="en-US" sz="1600" dirty="0" smtClean="0">
                <a:latin typeface="+mj-lt"/>
              </a:rPr>
              <a:t>)</a:t>
            </a:r>
          </a:p>
          <a:p>
            <a:r>
              <a:rPr lang="en-US" sz="1600" dirty="0" smtClean="0">
                <a:solidFill>
                  <a:srgbClr val="FF0000"/>
                </a:solidFill>
                <a:latin typeface="+mj-lt"/>
              </a:rPr>
              <a:t>DIRECT-OP</a:t>
            </a:r>
            <a:r>
              <a:rPr lang="en-US" sz="1600" dirty="0" smtClean="0">
                <a:latin typeface="+mj-lt"/>
              </a:rPr>
              <a:t> on compressed Webpage</a:t>
            </a:r>
            <a:endParaRPr lang="en-US" sz="1600" dirty="0">
              <a:latin typeface="+mj-lt"/>
            </a:endParaRPr>
          </a:p>
        </p:txBody>
      </p:sp>
    </p:spTree>
    <p:extLst>
      <p:ext uri="{BB962C8B-B14F-4D97-AF65-F5344CB8AC3E}">
        <p14:creationId xmlns:p14="http://schemas.microsoft.com/office/powerpoint/2010/main" val="29850091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 Extraction</a:t>
            </a:r>
            <a:endParaRPr lang="en-US" dirty="0"/>
          </a:p>
        </p:txBody>
      </p:sp>
      <p:sp>
        <p:nvSpPr>
          <p:cNvPr id="3" name="Content Placeholder 2"/>
          <p:cNvSpPr>
            <a:spLocks noGrp="1"/>
          </p:cNvSpPr>
          <p:nvPr>
            <p:ph idx="1"/>
          </p:nvPr>
        </p:nvSpPr>
        <p:spPr/>
        <p:txBody>
          <a:bodyPr/>
          <a:lstStyle/>
          <a:p>
            <a:endParaRPr lang="en-US" dirty="0" smtClean="0">
              <a:solidFill>
                <a:srgbClr val="000000"/>
              </a:solidFill>
            </a:endParaRPr>
          </a:p>
          <a:p>
            <a:r>
              <a:rPr lang="en-US" dirty="0" smtClean="0">
                <a:solidFill>
                  <a:srgbClr val="000000"/>
                </a:solidFill>
              </a:rPr>
              <a:t>Query semantic are obvious to human readers, but not explicit in the code for framework</a:t>
            </a:r>
            <a:endParaRPr lang="en-US" dirty="0">
              <a:solidFill>
                <a:srgbClr val="000000"/>
              </a:solidFill>
            </a:endParaRPr>
          </a:p>
          <a:p>
            <a:endParaRPr lang="en-US" dirty="0">
              <a:solidFill>
                <a:srgbClr val="000000"/>
              </a:solidFill>
            </a:endParaRPr>
          </a:p>
          <a:p>
            <a:r>
              <a:rPr lang="en-US" dirty="0">
                <a:solidFill>
                  <a:srgbClr val="000000"/>
                </a:solidFill>
              </a:rPr>
              <a:t>EXTRACT IT!</a:t>
            </a:r>
          </a:p>
          <a:p>
            <a:pPr lvl="1"/>
            <a:r>
              <a:rPr lang="en-US" sz="1800" dirty="0">
                <a:solidFill>
                  <a:srgbClr val="000000"/>
                </a:solidFill>
              </a:rPr>
              <a:t>Static code analysis</a:t>
            </a:r>
          </a:p>
          <a:p>
            <a:pPr lvl="1"/>
            <a:r>
              <a:rPr lang="en-US" sz="1800" dirty="0">
                <a:solidFill>
                  <a:srgbClr val="000000"/>
                </a:solidFill>
              </a:rPr>
              <a:t>Control-flow graph and data-flow graph</a:t>
            </a:r>
          </a:p>
          <a:p>
            <a:pPr lvl="1"/>
            <a:r>
              <a:rPr lang="en-US" sz="1800" dirty="0">
                <a:solidFill>
                  <a:srgbClr val="000000"/>
                </a:solidFill>
              </a:rPr>
              <a:t>Find </a:t>
            </a:r>
            <a:r>
              <a:rPr lang="en-US" sz="1800" dirty="0" smtClean="0">
                <a:solidFill>
                  <a:srgbClr val="000000"/>
                </a:solidFill>
              </a:rPr>
              <a:t>opportunities: </a:t>
            </a:r>
            <a:r>
              <a:rPr lang="en-US" sz="1800" dirty="0">
                <a:solidFill>
                  <a:srgbClr val="000000"/>
                </a:solidFill>
              </a:rPr>
              <a:t>selection, projection, direct op</a:t>
            </a:r>
          </a:p>
          <a:p>
            <a:pPr lvl="1"/>
            <a:r>
              <a:rPr lang="en-US" sz="1800" dirty="0">
                <a:solidFill>
                  <a:srgbClr val="000000"/>
                </a:solidFill>
              </a:rPr>
              <a:t>Safe optimizations: same output</a:t>
            </a:r>
          </a:p>
          <a:p>
            <a:endParaRPr lang="en-US" dirty="0"/>
          </a:p>
          <a:p>
            <a:endParaRPr lang="en-US" dirty="0"/>
          </a:p>
        </p:txBody>
      </p:sp>
    </p:spTree>
    <p:extLst>
      <p:ext uri="{BB962C8B-B14F-4D97-AF65-F5344CB8AC3E}">
        <p14:creationId xmlns:p14="http://schemas.microsoft.com/office/powerpoint/2010/main" val="78868356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Analyzer: An </a:t>
            </a:r>
            <a:r>
              <a:rPr lang="en-US" dirty="0"/>
              <a:t>E</a:t>
            </a:r>
            <a:r>
              <a:rPr lang="en-US" dirty="0" smtClean="0"/>
              <a:t>xample</a:t>
            </a:r>
            <a:endParaRPr lang="en-US" dirty="0"/>
          </a:p>
        </p:txBody>
      </p:sp>
      <p:sp>
        <p:nvSpPr>
          <p:cNvPr id="3" name="Content Placeholder 2"/>
          <p:cNvSpPr>
            <a:spLocks noGrp="1"/>
          </p:cNvSpPr>
          <p:nvPr>
            <p:ph idx="1"/>
          </p:nvPr>
        </p:nvSpPr>
        <p:spPr>
          <a:xfrm>
            <a:off x="457200" y="1600201"/>
            <a:ext cx="8229600" cy="3368040"/>
          </a:xfrm>
        </p:spPr>
        <p:txBody>
          <a:bodyPr/>
          <a:lstStyle/>
          <a:p>
            <a:pPr marL="0" indent="0">
              <a:buNone/>
            </a:pPr>
            <a:endParaRPr lang="en-US" sz="1700" i="1" dirty="0" smtClean="0">
              <a:solidFill>
                <a:srgbClr val="000000"/>
              </a:solidFill>
              <a:latin typeface="Courier"/>
              <a:cs typeface="Courier"/>
            </a:endParaRPr>
          </a:p>
          <a:p>
            <a:pPr marL="0" indent="0">
              <a:buNone/>
            </a:pPr>
            <a:endParaRPr lang="en-US" sz="1700" i="1" dirty="0">
              <a:solidFill>
                <a:srgbClr val="000000"/>
              </a:solidFill>
              <a:latin typeface="Courier"/>
              <a:cs typeface="Courier"/>
            </a:endParaRPr>
          </a:p>
          <a:p>
            <a:pPr marL="0" indent="0">
              <a:buNone/>
            </a:pPr>
            <a:r>
              <a:rPr lang="en-US" sz="1700" i="1" dirty="0" smtClean="0">
                <a:solidFill>
                  <a:srgbClr val="000000"/>
                </a:solidFill>
                <a:latin typeface="Courier"/>
                <a:cs typeface="Courier"/>
              </a:rPr>
              <a:t>//</a:t>
            </a:r>
            <a:r>
              <a:rPr lang="en-US" sz="1700" i="1" dirty="0" err="1" smtClean="0">
                <a:solidFill>
                  <a:srgbClr val="000000"/>
                </a:solidFill>
                <a:latin typeface="Courier"/>
                <a:cs typeface="Courier"/>
              </a:rPr>
              <a:t>webpage.java</a:t>
            </a:r>
            <a:endParaRPr lang="en-US" sz="1700" i="1" dirty="0" smtClean="0">
              <a:solidFill>
                <a:srgbClr val="000000"/>
              </a:solidFill>
              <a:latin typeface="Courier"/>
              <a:cs typeface="Courier"/>
            </a:endParaRPr>
          </a:p>
          <a:p>
            <a:pPr marL="0" indent="0">
              <a:buNone/>
            </a:pPr>
            <a:r>
              <a:rPr lang="en-US" sz="1800" dirty="0">
                <a:solidFill>
                  <a:srgbClr val="000000"/>
                </a:solidFill>
                <a:latin typeface="Courier"/>
                <a:cs typeface="Courier"/>
              </a:rPr>
              <a:t>Class </a:t>
            </a:r>
            <a:r>
              <a:rPr lang="en-US" sz="1800" dirty="0" err="1">
                <a:solidFill>
                  <a:srgbClr val="000000"/>
                </a:solidFill>
                <a:latin typeface="Courier"/>
                <a:cs typeface="Courier"/>
              </a:rPr>
              <a:t>WebPage</a:t>
            </a:r>
            <a:r>
              <a:rPr lang="en-US" sz="1800" dirty="0">
                <a:solidFill>
                  <a:srgbClr val="000000"/>
                </a:solidFill>
                <a:latin typeface="Courier"/>
                <a:cs typeface="Courier"/>
              </a:rPr>
              <a:t> {String </a:t>
            </a:r>
            <a:r>
              <a:rPr lang="en-US" sz="1800" dirty="0" err="1">
                <a:solidFill>
                  <a:srgbClr val="000000"/>
                </a:solidFill>
                <a:latin typeface="Courier"/>
                <a:cs typeface="Courier"/>
              </a:rPr>
              <a:t>URL,int</a:t>
            </a:r>
            <a:r>
              <a:rPr lang="en-US" sz="1800" dirty="0">
                <a:solidFill>
                  <a:srgbClr val="000000"/>
                </a:solidFill>
                <a:latin typeface="Courier"/>
                <a:cs typeface="Courier"/>
              </a:rPr>
              <a:t> </a:t>
            </a:r>
            <a:r>
              <a:rPr lang="en-US" sz="1800" dirty="0" err="1">
                <a:solidFill>
                  <a:srgbClr val="000000"/>
                </a:solidFill>
                <a:latin typeface="Courier"/>
                <a:cs typeface="Courier"/>
              </a:rPr>
              <a:t>rank,String</a:t>
            </a:r>
            <a:r>
              <a:rPr lang="en-US" sz="1800" dirty="0">
                <a:solidFill>
                  <a:srgbClr val="000000"/>
                </a:solidFill>
                <a:latin typeface="Courier"/>
                <a:cs typeface="Courier"/>
              </a:rPr>
              <a:t> content}</a:t>
            </a:r>
          </a:p>
          <a:p>
            <a:pPr marL="0" indent="0">
              <a:buNone/>
            </a:pPr>
            <a:endParaRPr lang="en-US" sz="1800" dirty="0">
              <a:solidFill>
                <a:srgbClr val="000000"/>
              </a:solidFill>
              <a:latin typeface="Courier"/>
              <a:cs typeface="Courier"/>
            </a:endParaRPr>
          </a:p>
          <a:p>
            <a:pPr marL="0" indent="0">
              <a:buNone/>
            </a:pPr>
            <a:r>
              <a:rPr lang="en-US" sz="1700" i="1" dirty="0" smtClean="0">
                <a:solidFill>
                  <a:srgbClr val="000000"/>
                </a:solidFill>
                <a:latin typeface="Courier"/>
                <a:cs typeface="Courier"/>
              </a:rPr>
              <a:t>//</a:t>
            </a:r>
            <a:r>
              <a:rPr lang="en-US" sz="1700" i="1" dirty="0" err="1" smtClean="0">
                <a:solidFill>
                  <a:srgbClr val="000000"/>
                </a:solidFill>
                <a:latin typeface="Courier"/>
                <a:cs typeface="Courier"/>
              </a:rPr>
              <a:t>mapper.java</a:t>
            </a:r>
            <a:endParaRPr lang="en-US" sz="1700" i="1" dirty="0" smtClean="0">
              <a:solidFill>
                <a:srgbClr val="000000"/>
              </a:solidFill>
              <a:latin typeface="Courier"/>
              <a:cs typeface="Courier"/>
            </a:endParaRPr>
          </a:p>
          <a:p>
            <a:pPr marL="0" indent="0">
              <a:buNone/>
            </a:pPr>
            <a:r>
              <a:rPr lang="en-US" sz="1700" dirty="0" smtClean="0">
                <a:solidFill>
                  <a:srgbClr val="000000"/>
                </a:solidFill>
                <a:latin typeface="Courier"/>
                <a:cs typeface="Courier"/>
              </a:rPr>
              <a:t>map(Text </a:t>
            </a:r>
            <a:r>
              <a:rPr lang="en-US" sz="1700" dirty="0" err="1" smtClean="0">
                <a:solidFill>
                  <a:srgbClr val="000000"/>
                </a:solidFill>
                <a:latin typeface="Courier"/>
                <a:cs typeface="Courier"/>
              </a:rPr>
              <a:t>key,Webpage</a:t>
            </a:r>
            <a:r>
              <a:rPr lang="en-US" sz="1700" dirty="0" smtClean="0">
                <a:solidFill>
                  <a:srgbClr val="000000"/>
                </a:solidFill>
                <a:latin typeface="Courier"/>
                <a:cs typeface="Courier"/>
              </a:rPr>
              <a:t> </a:t>
            </a:r>
            <a:r>
              <a:rPr lang="en-US" sz="1700" dirty="0">
                <a:solidFill>
                  <a:srgbClr val="000000"/>
                </a:solidFill>
                <a:latin typeface="Courier"/>
                <a:cs typeface="Courier"/>
              </a:rPr>
              <a:t>w</a:t>
            </a:r>
            <a:r>
              <a:rPr lang="en-US" sz="1700" dirty="0" smtClean="0">
                <a:solidFill>
                  <a:srgbClr val="000000"/>
                </a:solidFill>
                <a:latin typeface="Courier"/>
                <a:cs typeface="Courier"/>
              </a:rPr>
              <a:t>) {</a:t>
            </a:r>
            <a:endParaRPr lang="en-US" sz="1700" dirty="0">
              <a:solidFill>
                <a:srgbClr val="000000"/>
              </a:solidFill>
              <a:latin typeface="Courier"/>
              <a:cs typeface="Courier"/>
            </a:endParaRPr>
          </a:p>
          <a:p>
            <a:pPr marL="0" indent="0">
              <a:buNone/>
            </a:pPr>
            <a:r>
              <a:rPr lang="en-US" sz="1700" dirty="0" smtClean="0">
                <a:solidFill>
                  <a:srgbClr val="000000"/>
                </a:solidFill>
                <a:latin typeface="Courier"/>
                <a:cs typeface="Courier"/>
              </a:rPr>
              <a:t>   if (</a:t>
            </a:r>
            <a:r>
              <a:rPr lang="en-US" sz="1700" dirty="0" err="1">
                <a:solidFill>
                  <a:srgbClr val="000000"/>
                </a:solidFill>
                <a:latin typeface="Courier"/>
                <a:cs typeface="Courier"/>
              </a:rPr>
              <a:t>w.rank</a:t>
            </a:r>
            <a:r>
              <a:rPr lang="en-US" sz="1700" dirty="0">
                <a:solidFill>
                  <a:srgbClr val="000000"/>
                </a:solidFill>
                <a:latin typeface="Courier"/>
                <a:cs typeface="Courier"/>
              </a:rPr>
              <a:t> &gt; 10</a:t>
            </a:r>
            <a:r>
              <a:rPr lang="en-US" sz="1700" dirty="0" smtClean="0">
                <a:solidFill>
                  <a:srgbClr val="000000"/>
                </a:solidFill>
                <a:latin typeface="Courier"/>
                <a:cs typeface="Courier"/>
              </a:rPr>
              <a:t>)</a:t>
            </a:r>
            <a:endParaRPr lang="en-US" sz="1700" dirty="0">
              <a:solidFill>
                <a:srgbClr val="000000"/>
              </a:solidFill>
              <a:latin typeface="Courier"/>
              <a:cs typeface="Courier"/>
            </a:endParaRPr>
          </a:p>
          <a:p>
            <a:pPr marL="0" indent="0">
              <a:buNone/>
            </a:pPr>
            <a:r>
              <a:rPr lang="en-US" sz="1700" dirty="0">
                <a:solidFill>
                  <a:srgbClr val="000000"/>
                </a:solidFill>
                <a:latin typeface="Courier"/>
                <a:cs typeface="Courier"/>
              </a:rPr>
              <a:t> </a:t>
            </a:r>
            <a:r>
              <a:rPr lang="en-US" sz="1700" dirty="0" smtClean="0">
                <a:solidFill>
                  <a:srgbClr val="000000"/>
                </a:solidFill>
                <a:latin typeface="Courier"/>
                <a:cs typeface="Courier"/>
              </a:rPr>
              <a:t>     emit(</a:t>
            </a:r>
            <a:r>
              <a:rPr lang="en-US" sz="1700" dirty="0" err="1" smtClean="0">
                <a:solidFill>
                  <a:srgbClr val="000000"/>
                </a:solidFill>
                <a:latin typeface="Courier"/>
                <a:cs typeface="Courier"/>
              </a:rPr>
              <a:t>w.url,w.rank</a:t>
            </a:r>
            <a:r>
              <a:rPr lang="en-US" sz="1700" dirty="0" smtClean="0">
                <a:solidFill>
                  <a:srgbClr val="000000"/>
                </a:solidFill>
                <a:latin typeface="Courier"/>
                <a:cs typeface="Courier"/>
              </a:rPr>
              <a:t>);</a:t>
            </a:r>
            <a:endParaRPr lang="en-US" sz="1700" dirty="0">
              <a:solidFill>
                <a:srgbClr val="000000"/>
              </a:solidFill>
              <a:latin typeface="Courier"/>
              <a:cs typeface="Courier"/>
            </a:endParaRPr>
          </a:p>
          <a:p>
            <a:pPr marL="0" indent="0">
              <a:buNone/>
            </a:pPr>
            <a:r>
              <a:rPr lang="en-US" sz="1700" dirty="0">
                <a:solidFill>
                  <a:srgbClr val="000000"/>
                </a:solidFill>
                <a:latin typeface="Courier"/>
                <a:cs typeface="Courier"/>
              </a:rPr>
              <a:t>}</a:t>
            </a:r>
          </a:p>
          <a:p>
            <a:endParaRPr lang="en-US" dirty="0"/>
          </a:p>
        </p:txBody>
      </p:sp>
      <p:sp>
        <p:nvSpPr>
          <p:cNvPr id="6" name="AutoShape 3"/>
          <p:cNvSpPr>
            <a:spLocks noChangeArrowheads="1"/>
          </p:cNvSpPr>
          <p:nvPr/>
        </p:nvSpPr>
        <p:spPr bwMode="auto">
          <a:xfrm>
            <a:off x="654539" y="5223941"/>
            <a:ext cx="1052513" cy="457200"/>
          </a:xfrm>
          <a:prstGeom prst="flowChartProcess">
            <a:avLst/>
          </a:prstGeom>
          <a:noFill/>
          <a:ln w="9525">
            <a:solidFill>
              <a:srgbClr val="000000"/>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47124" rIns="0" bIns="0" anchor="ctr"/>
          <a:lstStyle/>
          <a:p>
            <a:pPr algn="ctr">
              <a:tabLst>
                <a:tab pos="723900" algn="l"/>
              </a:tabLst>
            </a:pPr>
            <a:r>
              <a:rPr lang="de-DE" dirty="0" err="1">
                <a:solidFill>
                  <a:srgbClr val="000000"/>
                </a:solidFill>
              </a:rPr>
              <a:t>Fn</a:t>
            </a:r>
            <a:r>
              <a:rPr lang="de-DE" dirty="0">
                <a:solidFill>
                  <a:srgbClr val="000000"/>
                </a:solidFill>
              </a:rPr>
              <a:t> Entry</a:t>
            </a:r>
          </a:p>
        </p:txBody>
      </p:sp>
      <p:sp>
        <p:nvSpPr>
          <p:cNvPr id="7" name="AutoShape 4"/>
          <p:cNvSpPr>
            <a:spLocks noChangeArrowheads="1"/>
          </p:cNvSpPr>
          <p:nvPr/>
        </p:nvSpPr>
        <p:spPr bwMode="auto">
          <a:xfrm>
            <a:off x="2508770" y="5221824"/>
            <a:ext cx="1438814" cy="457200"/>
          </a:xfrm>
          <a:prstGeom prst="flowChartProcess">
            <a:avLst/>
          </a:prstGeom>
          <a:noFill/>
          <a:ln w="9525">
            <a:solidFill>
              <a:srgbClr val="000000"/>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47124" rIns="0" bIns="0" anchor="ctr"/>
          <a:lstStyle/>
          <a:p>
            <a:pPr algn="ctr">
              <a:tabLst>
                <a:tab pos="723900" algn="l"/>
                <a:tab pos="1447800" algn="l"/>
                <a:tab pos="2171700" algn="l"/>
              </a:tabLst>
            </a:pPr>
            <a:r>
              <a:rPr lang="de-DE" dirty="0" err="1" smtClean="0">
                <a:solidFill>
                  <a:srgbClr val="000000"/>
                </a:solidFill>
              </a:rPr>
              <a:t>w.rank</a:t>
            </a:r>
            <a:r>
              <a:rPr lang="de-DE" dirty="0" smtClean="0">
                <a:solidFill>
                  <a:srgbClr val="000000"/>
                </a:solidFill>
              </a:rPr>
              <a:t> &gt; 10</a:t>
            </a:r>
            <a:endParaRPr lang="de-DE" b="1" dirty="0">
              <a:solidFill>
                <a:srgbClr val="000000"/>
              </a:solidFill>
            </a:endParaRPr>
          </a:p>
        </p:txBody>
      </p:sp>
      <p:cxnSp>
        <p:nvCxnSpPr>
          <p:cNvPr id="11" name="AutoShape 8"/>
          <p:cNvCxnSpPr>
            <a:cxnSpLocks noChangeShapeType="1"/>
            <a:stCxn id="7" idx="3"/>
            <a:endCxn id="12" idx="1"/>
          </p:cNvCxnSpPr>
          <p:nvPr/>
        </p:nvCxnSpPr>
        <p:spPr bwMode="auto">
          <a:xfrm>
            <a:off x="3947584" y="5450424"/>
            <a:ext cx="867833" cy="0"/>
          </a:xfrm>
          <a:prstGeom prst="straightConnector1">
            <a:avLst/>
          </a:prstGeom>
          <a:noFill/>
          <a:ln w="9525">
            <a:solidFill>
              <a:srgbClr val="000000"/>
            </a:solidFill>
            <a:bevel/>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
        <p:nvSpPr>
          <p:cNvPr id="14" name="AutoShape 11"/>
          <p:cNvSpPr>
            <a:spLocks noChangeArrowheads="1"/>
          </p:cNvSpPr>
          <p:nvPr/>
        </p:nvSpPr>
        <p:spPr bwMode="auto">
          <a:xfrm>
            <a:off x="7318614" y="5221824"/>
            <a:ext cx="1087120" cy="457200"/>
          </a:xfrm>
          <a:prstGeom prst="flowChartProcess">
            <a:avLst/>
          </a:prstGeom>
          <a:noFill/>
          <a:ln w="9525">
            <a:solidFill>
              <a:srgbClr val="000000"/>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47124" rIns="0" bIns="0" anchor="ctr"/>
          <a:lstStyle/>
          <a:p>
            <a:pPr algn="ctr">
              <a:tabLst>
                <a:tab pos="723900" algn="l"/>
              </a:tabLst>
            </a:pPr>
            <a:r>
              <a:rPr lang="de-DE">
                <a:solidFill>
                  <a:srgbClr val="000000"/>
                </a:solidFill>
              </a:rPr>
              <a:t>Fn Exit</a:t>
            </a:r>
          </a:p>
        </p:txBody>
      </p:sp>
      <p:sp>
        <p:nvSpPr>
          <p:cNvPr id="19" name="Right Brace 18"/>
          <p:cNvSpPr/>
          <p:nvPr/>
        </p:nvSpPr>
        <p:spPr>
          <a:xfrm>
            <a:off x="3830314" y="3193635"/>
            <a:ext cx="426720" cy="1376680"/>
          </a:xfrm>
          <a:prstGeom prst="rightBrace">
            <a:avLst/>
          </a:prstGeom>
          <a:ln>
            <a:solidFill>
              <a:srgbClr val="FF0000"/>
            </a:solidFil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a:solidFill>
                  <a:srgbClr val="FF0000"/>
                </a:solidFill>
              </a:ln>
              <a:solidFill>
                <a:srgbClr val="FF0000"/>
              </a:solidFill>
            </a:endParaRPr>
          </a:p>
        </p:txBody>
      </p:sp>
      <p:sp>
        <p:nvSpPr>
          <p:cNvPr id="17" name="Bent Arrow 16"/>
          <p:cNvSpPr/>
          <p:nvPr/>
        </p:nvSpPr>
        <p:spPr>
          <a:xfrm rot="5400000">
            <a:off x="4025262" y="4115021"/>
            <a:ext cx="1168397" cy="575309"/>
          </a:xfrm>
          <a:prstGeom prst="bentArrow">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FF0000"/>
                </a:solidFill>
              </a:ln>
              <a:solidFill>
                <a:srgbClr val="FF0000"/>
              </a:solidFill>
            </a:endParaRPr>
          </a:p>
        </p:txBody>
      </p:sp>
      <p:sp>
        <p:nvSpPr>
          <p:cNvPr id="22" name="TextBox 21"/>
          <p:cNvSpPr txBox="1"/>
          <p:nvPr/>
        </p:nvSpPr>
        <p:spPr>
          <a:xfrm rot="5400000">
            <a:off x="4518428" y="4197164"/>
            <a:ext cx="1126706" cy="369332"/>
          </a:xfrm>
          <a:prstGeom prst="rect">
            <a:avLst/>
          </a:prstGeom>
          <a:noFill/>
        </p:spPr>
        <p:txBody>
          <a:bodyPr wrap="none" rtlCol="0">
            <a:spAutoFit/>
          </a:bodyPr>
          <a:lstStyle/>
          <a:p>
            <a:r>
              <a:rPr lang="en-US" dirty="0">
                <a:solidFill>
                  <a:srgbClr val="FF0000"/>
                </a:solidFill>
              </a:rPr>
              <a:t>A</a:t>
            </a:r>
            <a:r>
              <a:rPr lang="en-US" dirty="0" smtClean="0">
                <a:solidFill>
                  <a:srgbClr val="FF0000"/>
                </a:solidFill>
              </a:rPr>
              <a:t>nalyzer</a:t>
            </a:r>
            <a:endParaRPr lang="en-US" dirty="0">
              <a:solidFill>
                <a:srgbClr val="FF0000"/>
              </a:solidFill>
            </a:endParaRPr>
          </a:p>
        </p:txBody>
      </p:sp>
      <p:sp>
        <p:nvSpPr>
          <p:cNvPr id="12" name="AutoShape 4"/>
          <p:cNvSpPr>
            <a:spLocks noChangeArrowheads="1"/>
          </p:cNvSpPr>
          <p:nvPr/>
        </p:nvSpPr>
        <p:spPr bwMode="auto">
          <a:xfrm>
            <a:off x="4815417" y="5221824"/>
            <a:ext cx="1627701" cy="457200"/>
          </a:xfrm>
          <a:prstGeom prst="flowChartProcess">
            <a:avLst/>
          </a:prstGeom>
          <a:noFill/>
          <a:ln w="9525">
            <a:solidFill>
              <a:srgbClr val="000000"/>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47124" rIns="0" bIns="0" anchor="ctr"/>
          <a:lstStyle/>
          <a:p>
            <a:pPr algn="ctr">
              <a:tabLst>
                <a:tab pos="723900" algn="l"/>
                <a:tab pos="1447800" algn="l"/>
                <a:tab pos="2171700" algn="l"/>
              </a:tabLst>
            </a:pPr>
            <a:r>
              <a:rPr lang="de-DE" dirty="0" err="1">
                <a:solidFill>
                  <a:srgbClr val="000000"/>
                </a:solidFill>
              </a:rPr>
              <a:t>e</a:t>
            </a:r>
            <a:r>
              <a:rPr lang="de-DE" dirty="0" err="1" smtClean="0">
                <a:solidFill>
                  <a:srgbClr val="000000"/>
                </a:solidFill>
              </a:rPr>
              <a:t>mit</a:t>
            </a:r>
            <a:r>
              <a:rPr lang="de-DE" dirty="0" smtClean="0">
                <a:solidFill>
                  <a:srgbClr val="000000"/>
                </a:solidFill>
              </a:rPr>
              <a:t>(</a:t>
            </a:r>
            <a:r>
              <a:rPr lang="de-DE" dirty="0" err="1" smtClean="0">
                <a:solidFill>
                  <a:srgbClr val="000000"/>
                </a:solidFill>
              </a:rPr>
              <a:t>url,rank</a:t>
            </a:r>
            <a:r>
              <a:rPr lang="de-DE" dirty="0" smtClean="0">
                <a:solidFill>
                  <a:srgbClr val="000000"/>
                </a:solidFill>
              </a:rPr>
              <a:t>)</a:t>
            </a:r>
            <a:endParaRPr lang="de-DE" b="1" dirty="0">
              <a:solidFill>
                <a:srgbClr val="000000"/>
              </a:solidFill>
            </a:endParaRPr>
          </a:p>
        </p:txBody>
      </p:sp>
      <p:cxnSp>
        <p:nvCxnSpPr>
          <p:cNvPr id="15" name="AutoShape 8"/>
          <p:cNvCxnSpPr>
            <a:cxnSpLocks noChangeShapeType="1"/>
            <a:stCxn id="6" idx="3"/>
            <a:endCxn id="7" idx="1"/>
          </p:cNvCxnSpPr>
          <p:nvPr/>
        </p:nvCxnSpPr>
        <p:spPr bwMode="auto">
          <a:xfrm flipV="1">
            <a:off x="1707052" y="5450424"/>
            <a:ext cx="801718" cy="2117"/>
          </a:xfrm>
          <a:prstGeom prst="straightConnector1">
            <a:avLst/>
          </a:prstGeom>
          <a:noFill/>
          <a:ln w="9525">
            <a:solidFill>
              <a:srgbClr val="000000"/>
            </a:solidFill>
            <a:bevel/>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8" name="AutoShape 8"/>
          <p:cNvCxnSpPr>
            <a:cxnSpLocks noChangeShapeType="1"/>
            <a:stCxn id="12" idx="3"/>
            <a:endCxn id="14" idx="1"/>
          </p:cNvCxnSpPr>
          <p:nvPr/>
        </p:nvCxnSpPr>
        <p:spPr bwMode="auto">
          <a:xfrm>
            <a:off x="6443118" y="5450424"/>
            <a:ext cx="875496" cy="0"/>
          </a:xfrm>
          <a:prstGeom prst="straightConnector1">
            <a:avLst/>
          </a:prstGeom>
          <a:noFill/>
          <a:ln w="9525">
            <a:solidFill>
              <a:srgbClr val="000000"/>
            </a:solidFill>
            <a:bevel/>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28" name="Elbow Connector 27"/>
          <p:cNvCxnSpPr>
            <a:stCxn id="7" idx="2"/>
            <a:endCxn id="14" idx="2"/>
          </p:cNvCxnSpPr>
          <p:nvPr/>
        </p:nvCxnSpPr>
        <p:spPr>
          <a:xfrm rot="16200000" flipH="1">
            <a:off x="5545175" y="3362025"/>
            <a:ext cx="12700" cy="4633997"/>
          </a:xfrm>
          <a:prstGeom prst="bentConnector3">
            <a:avLst>
              <a:gd name="adj1" fmla="val 1800000"/>
            </a:avLst>
          </a:prstGeom>
          <a:ln w="95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647177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4" grpId="0" animBg="1"/>
      <p:bldP spid="19" grpId="0" animBg="1"/>
      <p:bldP spid="17" grpId="0" animBg="1"/>
      <p:bldP spid="22" grpId="0"/>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MapReduce</a:t>
            </a:r>
            <a:r>
              <a:rPr lang="en-US" dirty="0"/>
              <a:t> </a:t>
            </a:r>
            <a:r>
              <a:rPr lang="en-US" dirty="0" smtClean="0"/>
              <a:t>is victorious</a:t>
            </a:r>
            <a:endParaRPr lang="en-US" dirty="0"/>
          </a:p>
        </p:txBody>
      </p:sp>
      <p:sp>
        <p:nvSpPr>
          <p:cNvPr id="3" name="Content Placeholder 2"/>
          <p:cNvSpPr>
            <a:spLocks noGrp="1"/>
          </p:cNvSpPr>
          <p:nvPr>
            <p:ph idx="1"/>
          </p:nvPr>
        </p:nvSpPr>
        <p:spPr/>
        <p:txBody>
          <a:bodyPr/>
          <a:lstStyle/>
          <a:p>
            <a:r>
              <a:rPr lang="en-US" dirty="0" smtClean="0">
                <a:solidFill>
                  <a:srgbClr val="000000"/>
                </a:solidFill>
              </a:rPr>
              <a:t>Google statistics:</a:t>
            </a:r>
          </a:p>
          <a:p>
            <a:endParaRPr lang="en-US" dirty="0">
              <a:solidFill>
                <a:srgbClr val="000000"/>
              </a:solidFill>
            </a:endParaRPr>
          </a:p>
          <a:p>
            <a:endParaRPr lang="en-US" dirty="0" smtClean="0">
              <a:solidFill>
                <a:srgbClr val="000000"/>
              </a:solidFill>
            </a:endParaRPr>
          </a:p>
          <a:p>
            <a:endParaRPr lang="en-US" dirty="0">
              <a:solidFill>
                <a:srgbClr val="000000"/>
              </a:solidFill>
            </a:endParaRPr>
          </a:p>
          <a:p>
            <a:endParaRPr lang="en-US" dirty="0" smtClean="0">
              <a:solidFill>
                <a:srgbClr val="000000"/>
              </a:solidFill>
            </a:endParaRPr>
          </a:p>
          <a:p>
            <a:endParaRPr lang="en-US" dirty="0">
              <a:solidFill>
                <a:srgbClr val="000000"/>
              </a:solidFill>
            </a:endParaRPr>
          </a:p>
          <a:p>
            <a:endParaRPr lang="en-US" dirty="0" smtClean="0">
              <a:solidFill>
                <a:srgbClr val="000000"/>
              </a:solidFill>
            </a:endParaRPr>
          </a:p>
          <a:p>
            <a:r>
              <a:rPr lang="en-US" dirty="0" err="1" smtClean="0">
                <a:solidFill>
                  <a:srgbClr val="000000"/>
                </a:solidFill>
              </a:rPr>
              <a:t>Hadoop</a:t>
            </a:r>
            <a:r>
              <a:rPr lang="en-US" dirty="0" smtClean="0">
                <a:solidFill>
                  <a:srgbClr val="000000"/>
                </a:solidFill>
              </a:rPr>
              <a:t> statistics:</a:t>
            </a:r>
          </a:p>
          <a:p>
            <a:pPr marL="0" indent="0">
              <a:buNone/>
            </a:pPr>
            <a:r>
              <a:rPr lang="en-US" sz="2200" dirty="0" smtClean="0">
                <a:solidFill>
                  <a:srgbClr val="000000"/>
                </a:solidFill>
              </a:rPr>
              <a:t>7 PB+ </a:t>
            </a:r>
            <a:r>
              <a:rPr lang="en-US" sz="2200" dirty="0" err="1" smtClean="0">
                <a:solidFill>
                  <a:srgbClr val="000000"/>
                </a:solidFill>
              </a:rPr>
              <a:t>Vertica</a:t>
            </a:r>
            <a:r>
              <a:rPr lang="en-US" sz="2200" dirty="0" smtClean="0">
                <a:solidFill>
                  <a:srgbClr val="000000"/>
                </a:solidFill>
              </a:rPr>
              <a:t> clusters vs. 22 PB+ </a:t>
            </a:r>
            <a:r>
              <a:rPr lang="en-US" sz="2200" dirty="0" err="1" smtClean="0">
                <a:solidFill>
                  <a:srgbClr val="000000"/>
                </a:solidFill>
              </a:rPr>
              <a:t>Cloudera</a:t>
            </a:r>
            <a:r>
              <a:rPr lang="en-US" sz="2200" dirty="0" smtClean="0">
                <a:solidFill>
                  <a:srgbClr val="000000"/>
                </a:solidFill>
              </a:rPr>
              <a:t> </a:t>
            </a:r>
            <a:r>
              <a:rPr lang="en-US" sz="2200" dirty="0" err="1">
                <a:solidFill>
                  <a:srgbClr val="000000"/>
                </a:solidFill>
              </a:rPr>
              <a:t>H</a:t>
            </a:r>
            <a:r>
              <a:rPr lang="en-US" sz="2200" dirty="0" err="1" smtClean="0">
                <a:solidFill>
                  <a:srgbClr val="000000"/>
                </a:solidFill>
              </a:rPr>
              <a:t>adoop</a:t>
            </a:r>
            <a:r>
              <a:rPr lang="en-US" sz="2200" dirty="0" smtClean="0">
                <a:solidFill>
                  <a:srgbClr val="000000"/>
                </a:solidFill>
              </a:rPr>
              <a:t> clusters</a:t>
            </a:r>
            <a:r>
              <a:rPr lang="en-US" sz="2200" baseline="30000" dirty="0" smtClean="0">
                <a:solidFill>
                  <a:srgbClr val="000000"/>
                </a:solidFill>
              </a:rPr>
              <a:t>1</a:t>
            </a:r>
          </a:p>
          <a:p>
            <a:endParaRPr lang="en-US" dirty="0" smtClean="0">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86463589"/>
              </p:ext>
            </p:extLst>
          </p:nvPr>
        </p:nvGraphicFramePr>
        <p:xfrm>
          <a:off x="576164" y="2123440"/>
          <a:ext cx="8110636" cy="2001818"/>
        </p:xfrm>
        <a:graphic>
          <a:graphicData uri="http://schemas.openxmlformats.org/drawingml/2006/table">
            <a:tbl>
              <a:tblPr firstRow="1" bandRow="1">
                <a:tableStyleId>{2D5ABB26-0587-4C30-8999-92F81FD0307C}</a:tableStyleId>
              </a:tblPr>
              <a:tblGrid>
                <a:gridCol w="2234092"/>
                <a:gridCol w="1469136"/>
                <a:gridCol w="1469136"/>
                <a:gridCol w="1469136"/>
                <a:gridCol w="1469136"/>
              </a:tblGrid>
              <a:tr h="300281">
                <a:tc>
                  <a:txBody>
                    <a:bodyPr/>
                    <a:lstStyle/>
                    <a:p>
                      <a:pPr algn="ct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Aug 04</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Mar 06</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Sept 07</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May 10</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15567">
                <a:tc>
                  <a:txBody>
                    <a:bodyPr/>
                    <a:lstStyle/>
                    <a:p>
                      <a:pPr algn="ctr"/>
                      <a:r>
                        <a:rPr lang="en-US" sz="1400" dirty="0" smtClean="0"/>
                        <a:t>Number</a:t>
                      </a:r>
                      <a:r>
                        <a:rPr lang="en-US" sz="1400" baseline="0" dirty="0" smtClean="0"/>
                        <a:t> of jobs</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29K</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171K</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2127K</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4474K</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45363">
                <a:tc>
                  <a:txBody>
                    <a:bodyPr/>
                    <a:lstStyle/>
                    <a:p>
                      <a:pPr algn="ctr"/>
                      <a:r>
                        <a:rPr lang="en-US" sz="1400" dirty="0" smtClean="0"/>
                        <a:t>Machine years used</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217</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2002</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11081</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b="1" dirty="0" smtClean="0">
                          <a:solidFill>
                            <a:srgbClr val="FF0000"/>
                          </a:solidFill>
                        </a:rPr>
                        <a:t>39121</a:t>
                      </a:r>
                      <a:endParaRPr lang="en-US" sz="1400" b="1" dirty="0">
                        <a:solidFill>
                          <a:srgbClr val="FF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45363">
                <a:tc>
                  <a:txBody>
                    <a:bodyPr/>
                    <a:lstStyle/>
                    <a:p>
                      <a:pPr algn="ctr"/>
                      <a:r>
                        <a:rPr lang="en-US" sz="1400" dirty="0" smtClean="0"/>
                        <a:t>Input</a:t>
                      </a:r>
                      <a:r>
                        <a:rPr lang="en-US" sz="1400" baseline="0" dirty="0" smtClean="0"/>
                        <a:t> Data (TB)</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3,288</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52,254</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403,152</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b="1" dirty="0" smtClean="0">
                          <a:solidFill>
                            <a:srgbClr val="FF0000"/>
                          </a:solidFill>
                        </a:rPr>
                        <a:t>946,460</a:t>
                      </a:r>
                      <a:endParaRPr lang="en-US" sz="1400" b="1" dirty="0">
                        <a:solidFill>
                          <a:srgbClr val="FF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45363">
                <a:tc>
                  <a:txBody>
                    <a:bodyPr/>
                    <a:lstStyle/>
                    <a:p>
                      <a:pPr algn="ctr"/>
                      <a:r>
                        <a:rPr lang="en-US" sz="1400" dirty="0" smtClean="0"/>
                        <a:t>Output Data (TB)</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193</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2,970</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14,018</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b="1" dirty="0" smtClean="0">
                          <a:solidFill>
                            <a:srgbClr val="FF0000"/>
                          </a:solidFill>
                        </a:rPr>
                        <a:t>45,720</a:t>
                      </a:r>
                      <a:endParaRPr lang="en-US" sz="1400" b="1" dirty="0">
                        <a:solidFill>
                          <a:srgbClr val="FF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45363">
                <a:tc>
                  <a:txBody>
                    <a:bodyPr/>
                    <a:lstStyle/>
                    <a:p>
                      <a:pPr algn="ctr"/>
                      <a:r>
                        <a:rPr lang="en-US" sz="1400" dirty="0" smtClean="0"/>
                        <a:t>Average worker</a:t>
                      </a:r>
                      <a:r>
                        <a:rPr lang="en-US" sz="1400" baseline="0" dirty="0" smtClean="0"/>
                        <a:t> machines</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157</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268</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394</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400" dirty="0" smtClean="0"/>
                        <a:t>368</a:t>
                      </a:r>
                      <a:endParaRPr lang="en-US" sz="14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8" name="Rectangle 7"/>
          <p:cNvSpPr/>
          <p:nvPr/>
        </p:nvSpPr>
        <p:spPr>
          <a:xfrm>
            <a:off x="76200" y="6475829"/>
            <a:ext cx="9067800" cy="276999"/>
          </a:xfrm>
          <a:prstGeom prst="rect">
            <a:avLst/>
          </a:prstGeom>
        </p:spPr>
        <p:txBody>
          <a:bodyPr wrap="square">
            <a:spAutoFit/>
          </a:bodyPr>
          <a:lstStyle/>
          <a:p>
            <a:pPr algn="r"/>
            <a:r>
              <a:rPr lang="en-US" sz="1200" dirty="0" smtClean="0">
                <a:latin typeface="+mj-lt"/>
              </a:rPr>
              <a:t>1. Omer </a:t>
            </a:r>
            <a:r>
              <a:rPr lang="en-US" sz="1200" dirty="0" err="1" smtClean="0">
                <a:latin typeface="+mj-lt"/>
              </a:rPr>
              <a:t>Trajman</a:t>
            </a:r>
            <a:r>
              <a:rPr lang="en-US" sz="1200" dirty="0" smtClean="0">
                <a:latin typeface="+mj-lt"/>
              </a:rPr>
              <a:t>, </a:t>
            </a:r>
            <a:r>
              <a:rPr lang="en-US" sz="1200" dirty="0" err="1" smtClean="0">
                <a:latin typeface="+mj-lt"/>
              </a:rPr>
              <a:t>Cloudera</a:t>
            </a:r>
            <a:r>
              <a:rPr lang="en-US" sz="1200" dirty="0" smtClean="0">
                <a:latin typeface="+mj-lt"/>
              </a:rPr>
              <a:t> VP, </a:t>
            </a:r>
            <a:r>
              <a:rPr lang="en-US" sz="1200" dirty="0">
                <a:latin typeface="+mj-lt"/>
              </a:rPr>
              <a:t>http://www.dbms2.com/</a:t>
            </a:r>
          </a:p>
        </p:txBody>
      </p:sp>
    </p:spTree>
    <p:extLst>
      <p:ext uri="{BB962C8B-B14F-4D97-AF65-F5344CB8AC3E}">
        <p14:creationId xmlns:p14="http://schemas.microsoft.com/office/powerpoint/2010/main" val="205916955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Optimizations</a:t>
            </a:r>
            <a:endParaRPr lang="en-US" dirty="0"/>
          </a:p>
        </p:txBody>
      </p:sp>
      <p:sp>
        <p:nvSpPr>
          <p:cNvPr id="3" name="Content Placeholder 2"/>
          <p:cNvSpPr>
            <a:spLocks noGrp="1"/>
          </p:cNvSpPr>
          <p:nvPr>
            <p:ph idx="1"/>
          </p:nvPr>
        </p:nvSpPr>
        <p:spPr/>
        <p:txBody>
          <a:bodyPr/>
          <a:lstStyle/>
          <a:p>
            <a:endParaRPr lang="en-US" dirty="0" smtClean="0">
              <a:solidFill>
                <a:srgbClr val="000000"/>
              </a:solidFill>
            </a:endParaRPr>
          </a:p>
          <a:p>
            <a:r>
              <a:rPr lang="en-US" dirty="0" smtClean="0">
                <a:solidFill>
                  <a:srgbClr val="000000"/>
                </a:solidFill>
              </a:rPr>
              <a:t>B</a:t>
            </a:r>
            <a:r>
              <a:rPr lang="en-US" dirty="0">
                <a:solidFill>
                  <a:srgbClr val="000000"/>
                </a:solidFill>
              </a:rPr>
              <a:t>+-Tree for Selections </a:t>
            </a:r>
          </a:p>
          <a:p>
            <a:r>
              <a:rPr lang="en-US" dirty="0" smtClean="0">
                <a:solidFill>
                  <a:srgbClr val="000000"/>
                </a:solidFill>
              </a:rPr>
              <a:t>Projected </a:t>
            </a:r>
            <a:r>
              <a:rPr lang="en-US" dirty="0">
                <a:solidFill>
                  <a:srgbClr val="000000"/>
                </a:solidFill>
              </a:rPr>
              <a:t>views</a:t>
            </a:r>
          </a:p>
          <a:p>
            <a:r>
              <a:rPr lang="en-US" dirty="0">
                <a:solidFill>
                  <a:srgbClr val="000000"/>
                </a:solidFill>
              </a:rPr>
              <a:t>Delta compression on </a:t>
            </a:r>
            <a:r>
              <a:rPr lang="en-US" dirty="0" err="1" smtClean="0">
                <a:solidFill>
                  <a:srgbClr val="000000"/>
                </a:solidFill>
              </a:rPr>
              <a:t>numerics</a:t>
            </a:r>
            <a:endParaRPr lang="en-US" dirty="0">
              <a:solidFill>
                <a:srgbClr val="000000"/>
              </a:solidFill>
            </a:endParaRPr>
          </a:p>
          <a:p>
            <a:r>
              <a:rPr lang="en-US" dirty="0">
                <a:solidFill>
                  <a:srgbClr val="000000"/>
                </a:solidFill>
              </a:rPr>
              <a:t>Direct operation of compressed data</a:t>
            </a:r>
          </a:p>
          <a:p>
            <a:endParaRPr lang="en-US" dirty="0" smtClean="0">
              <a:solidFill>
                <a:srgbClr val="000000"/>
              </a:solidFill>
            </a:endParaRPr>
          </a:p>
          <a:p>
            <a:endParaRPr lang="en-US" dirty="0">
              <a:solidFill>
                <a:srgbClr val="000000"/>
              </a:solidFill>
            </a:endParaRPr>
          </a:p>
          <a:p>
            <a:r>
              <a:rPr lang="en-US" dirty="0" err="1">
                <a:solidFill>
                  <a:srgbClr val="000000"/>
                </a:solidFill>
              </a:rPr>
              <a:t>Hadoop</a:t>
            </a:r>
            <a:r>
              <a:rPr lang="en-US" dirty="0">
                <a:solidFill>
                  <a:srgbClr val="000000"/>
                </a:solidFill>
              </a:rPr>
              <a:t> </a:t>
            </a:r>
            <a:r>
              <a:rPr lang="en-US" dirty="0" smtClean="0">
                <a:solidFill>
                  <a:srgbClr val="000000"/>
                </a:solidFill>
              </a:rPr>
              <a:t>compression is not </a:t>
            </a:r>
            <a:r>
              <a:rPr lang="en-US" dirty="0">
                <a:solidFill>
                  <a:srgbClr val="000000"/>
                </a:solidFill>
              </a:rPr>
              <a:t>semantic aware</a:t>
            </a:r>
          </a:p>
          <a:p>
            <a:endParaRPr lang="en-US" dirty="0">
              <a:solidFill>
                <a:srgbClr val="000000"/>
              </a:solidFill>
            </a:endParaRPr>
          </a:p>
        </p:txBody>
      </p:sp>
    </p:spTree>
    <p:extLst>
      <p:ext uri="{BB962C8B-B14F-4D97-AF65-F5344CB8AC3E}">
        <p14:creationId xmlns:p14="http://schemas.microsoft.com/office/powerpoint/2010/main" val="137624402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sz="2800" dirty="0" smtClean="0">
                <a:solidFill>
                  <a:schemeClr val="bg1">
                    <a:lumMod val="65000"/>
                  </a:schemeClr>
                </a:solidFill>
              </a:rPr>
              <a:t>Introduction</a:t>
            </a:r>
          </a:p>
          <a:p>
            <a:r>
              <a:rPr lang="en-US" sz="2800" dirty="0" smtClean="0">
                <a:solidFill>
                  <a:schemeClr val="bg1">
                    <a:lumMod val="65000"/>
                  </a:schemeClr>
                </a:solidFill>
              </a:rPr>
              <a:t>Execution Framework</a:t>
            </a:r>
          </a:p>
          <a:p>
            <a:r>
              <a:rPr lang="en-US" sz="2800" dirty="0" smtClean="0">
                <a:solidFill>
                  <a:schemeClr val="bg1">
                    <a:lumMod val="65000"/>
                  </a:schemeClr>
                </a:solidFill>
              </a:rPr>
              <a:t>Optimization/Analyzer Examples</a:t>
            </a:r>
          </a:p>
          <a:p>
            <a:r>
              <a:rPr lang="en-US" sz="2800" dirty="0" smtClean="0">
                <a:solidFill>
                  <a:schemeClr val="tx1"/>
                </a:solidFill>
              </a:rPr>
              <a:t>Experiments</a:t>
            </a:r>
          </a:p>
          <a:p>
            <a:pPr lvl="1">
              <a:defRPr/>
            </a:pPr>
            <a:r>
              <a:rPr lang="en-US" sz="2400" dirty="0" smtClean="0">
                <a:solidFill>
                  <a:srgbClr val="FF0000"/>
                </a:solidFill>
              </a:rPr>
              <a:t>Analyzer recall</a:t>
            </a:r>
          </a:p>
          <a:p>
            <a:pPr lvl="1">
              <a:defRPr/>
            </a:pPr>
            <a:r>
              <a:rPr lang="en-US" sz="2400" dirty="0">
                <a:solidFill>
                  <a:srgbClr val="FF0000"/>
                </a:solidFill>
              </a:rPr>
              <a:t>P</a:t>
            </a:r>
            <a:r>
              <a:rPr lang="en-US" sz="2400" dirty="0" smtClean="0">
                <a:solidFill>
                  <a:srgbClr val="FF0000"/>
                </a:solidFill>
              </a:rPr>
              <a:t>erformance gain</a:t>
            </a:r>
          </a:p>
          <a:p>
            <a:r>
              <a:rPr lang="en-US" sz="2800" dirty="0" smtClean="0">
                <a:solidFill>
                  <a:schemeClr val="bg1">
                    <a:lumMod val="65000"/>
                  </a:schemeClr>
                </a:solidFill>
              </a:rPr>
              <a:t>Related Work and Conclusion</a:t>
            </a:r>
          </a:p>
          <a:p>
            <a:endParaRPr lang="en-US" sz="2800" dirty="0">
              <a:solidFill>
                <a:schemeClr val="bg1">
                  <a:lumMod val="65000"/>
                </a:schemeClr>
              </a:solidFill>
            </a:endParaRPr>
          </a:p>
        </p:txBody>
      </p:sp>
    </p:spTree>
    <p:extLst>
      <p:ext uri="{BB962C8B-B14F-4D97-AF65-F5344CB8AC3E}">
        <p14:creationId xmlns:p14="http://schemas.microsoft.com/office/powerpoint/2010/main" val="213353601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 Analyzer</a:t>
            </a:r>
            <a:endParaRPr lang="en-US" dirty="0"/>
          </a:p>
        </p:txBody>
      </p:sp>
      <p:sp>
        <p:nvSpPr>
          <p:cNvPr id="3" name="Content Placeholder 2"/>
          <p:cNvSpPr>
            <a:spLocks noGrp="1"/>
          </p:cNvSpPr>
          <p:nvPr>
            <p:ph idx="1"/>
          </p:nvPr>
        </p:nvSpPr>
        <p:spPr/>
        <p:txBody>
          <a:bodyPr>
            <a:normAutofit/>
          </a:bodyPr>
          <a:lstStyle/>
          <a:p>
            <a:pPr marL="0" indent="0">
              <a:buNone/>
              <a:defRPr/>
            </a:pPr>
            <a:endParaRPr lang="en-US" dirty="0" smtClean="0">
              <a:solidFill>
                <a:srgbClr val="000000"/>
              </a:solidFill>
            </a:endParaRPr>
          </a:p>
          <a:p>
            <a:pPr>
              <a:defRPr/>
            </a:pPr>
            <a:r>
              <a:rPr lang="en-US" dirty="0" smtClean="0">
                <a:solidFill>
                  <a:srgbClr val="000000"/>
                </a:solidFill>
              </a:rPr>
              <a:t>Test </a:t>
            </a:r>
            <a:r>
              <a:rPr lang="en-US" dirty="0" err="1">
                <a:solidFill>
                  <a:srgbClr val="000000"/>
                </a:solidFill>
              </a:rPr>
              <a:t>MapReduce</a:t>
            </a:r>
            <a:r>
              <a:rPr lang="en-US" dirty="0">
                <a:solidFill>
                  <a:srgbClr val="000000"/>
                </a:solidFill>
              </a:rPr>
              <a:t> programs from </a:t>
            </a:r>
            <a:r>
              <a:rPr lang="en-US" dirty="0" err="1">
                <a:solidFill>
                  <a:srgbClr val="000000"/>
                </a:solidFill>
              </a:rPr>
              <a:t>Pavlo</a:t>
            </a:r>
            <a:r>
              <a:rPr lang="en-US" dirty="0">
                <a:solidFill>
                  <a:srgbClr val="000000"/>
                </a:solidFill>
              </a:rPr>
              <a:t>, SIGMOD </a:t>
            </a:r>
            <a:r>
              <a:rPr lang="ja-JP" altLang="en-US" dirty="0">
                <a:solidFill>
                  <a:srgbClr val="000000"/>
                </a:solidFill>
                <a:latin typeface="Arial"/>
              </a:rPr>
              <a:t>‘</a:t>
            </a:r>
            <a:r>
              <a:rPr lang="en-US" dirty="0">
                <a:solidFill>
                  <a:srgbClr val="000000"/>
                </a:solidFill>
              </a:rPr>
              <a:t>09:</a:t>
            </a:r>
          </a:p>
          <a:p>
            <a:pPr>
              <a:defRPr/>
            </a:pPr>
            <a:r>
              <a:rPr lang="en-US" dirty="0" smtClean="0">
                <a:solidFill>
                  <a:srgbClr val="000000"/>
                </a:solidFill>
              </a:rPr>
              <a:t>Detected </a:t>
            </a:r>
            <a:r>
              <a:rPr lang="en-US" dirty="0" smtClean="0">
                <a:solidFill>
                  <a:srgbClr val="FF0000"/>
                </a:solidFill>
              </a:rPr>
              <a:t>5 out of 8 </a:t>
            </a:r>
            <a:r>
              <a:rPr lang="en-US" dirty="0" smtClean="0">
                <a:solidFill>
                  <a:srgbClr val="000000"/>
                </a:solidFill>
              </a:rPr>
              <a:t>opportunities:</a:t>
            </a:r>
            <a:endParaRPr lang="en-US" dirty="0">
              <a:solidFill>
                <a:srgbClr val="000000"/>
              </a:solidFill>
            </a:endParaRPr>
          </a:p>
          <a:p>
            <a:pPr lvl="1">
              <a:defRPr/>
            </a:pPr>
            <a:r>
              <a:rPr lang="en-US" sz="2400" dirty="0" smtClean="0">
                <a:solidFill>
                  <a:srgbClr val="000000"/>
                </a:solidFill>
              </a:rPr>
              <a:t>Two misses due to custom </a:t>
            </a:r>
            <a:r>
              <a:rPr lang="en-US" sz="2400" dirty="0">
                <a:solidFill>
                  <a:srgbClr val="000000"/>
                </a:solidFill>
              </a:rPr>
              <a:t>serialization class</a:t>
            </a:r>
          </a:p>
          <a:p>
            <a:pPr lvl="1">
              <a:defRPr/>
            </a:pPr>
            <a:r>
              <a:rPr lang="en-US" sz="2400" dirty="0" smtClean="0">
                <a:solidFill>
                  <a:srgbClr val="000000"/>
                </a:solidFill>
              </a:rPr>
              <a:t>Another miss requires </a:t>
            </a:r>
            <a:r>
              <a:rPr lang="en-US" sz="2400" dirty="0">
                <a:solidFill>
                  <a:srgbClr val="000000"/>
                </a:solidFill>
              </a:rPr>
              <a:t>knowledge of </a:t>
            </a:r>
            <a:r>
              <a:rPr lang="en-US" sz="2400" dirty="0" err="1">
                <a:solidFill>
                  <a:srgbClr val="000000"/>
                </a:solidFill>
              </a:rPr>
              <a:t>java.util.Hashtable</a:t>
            </a:r>
            <a:r>
              <a:rPr lang="en-US" sz="2400" dirty="0">
                <a:solidFill>
                  <a:srgbClr val="000000"/>
                </a:solidFill>
              </a:rPr>
              <a:t> semantics</a:t>
            </a:r>
          </a:p>
          <a:p>
            <a:endParaRPr lang="en-US" dirty="0">
              <a:solidFill>
                <a:srgbClr val="000000"/>
              </a:solidFill>
            </a:endParaRPr>
          </a:p>
        </p:txBody>
      </p:sp>
    </p:spTree>
    <p:extLst>
      <p:ext uri="{BB962C8B-B14F-4D97-AF65-F5344CB8AC3E}">
        <p14:creationId xmlns:p14="http://schemas.microsoft.com/office/powerpoint/2010/main" val="151241901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 Performance</a:t>
            </a:r>
            <a:endParaRPr lang="en-US" dirty="0"/>
          </a:p>
        </p:txBody>
      </p:sp>
      <p:sp>
        <p:nvSpPr>
          <p:cNvPr id="3" name="Content Placeholder 2"/>
          <p:cNvSpPr>
            <a:spLocks noGrp="1"/>
          </p:cNvSpPr>
          <p:nvPr>
            <p:ph idx="1"/>
          </p:nvPr>
        </p:nvSpPr>
        <p:spPr/>
        <p:txBody>
          <a:bodyPr>
            <a:normAutofit/>
          </a:bodyPr>
          <a:lstStyle/>
          <a:p>
            <a:pPr>
              <a:defRPr/>
            </a:pPr>
            <a:endParaRPr lang="en-US" dirty="0" smtClean="0">
              <a:solidFill>
                <a:srgbClr val="000000"/>
              </a:solidFill>
            </a:endParaRPr>
          </a:p>
          <a:p>
            <a:pPr>
              <a:defRPr/>
            </a:pPr>
            <a:r>
              <a:rPr lang="en-US" dirty="0" smtClean="0">
                <a:solidFill>
                  <a:srgbClr val="000000"/>
                </a:solidFill>
              </a:rPr>
              <a:t>Optimize </a:t>
            </a:r>
            <a:r>
              <a:rPr lang="en-US" dirty="0">
                <a:solidFill>
                  <a:srgbClr val="000000"/>
                </a:solidFill>
              </a:rPr>
              <a:t>f</a:t>
            </a:r>
            <a:r>
              <a:rPr lang="en-US" dirty="0" smtClean="0">
                <a:solidFill>
                  <a:srgbClr val="000000"/>
                </a:solidFill>
              </a:rPr>
              <a:t>our Web </a:t>
            </a:r>
            <a:r>
              <a:rPr lang="en-US" dirty="0">
                <a:solidFill>
                  <a:srgbClr val="000000"/>
                </a:solidFill>
              </a:rPr>
              <a:t>page handling t</a:t>
            </a:r>
            <a:r>
              <a:rPr lang="en-US" dirty="0" smtClean="0">
                <a:solidFill>
                  <a:srgbClr val="000000"/>
                </a:solidFill>
              </a:rPr>
              <a:t>asks:</a:t>
            </a:r>
            <a:endParaRPr lang="en-US" dirty="0">
              <a:solidFill>
                <a:srgbClr val="000000"/>
              </a:solidFill>
            </a:endParaRPr>
          </a:p>
          <a:p>
            <a:pPr lvl="1">
              <a:defRPr/>
            </a:pPr>
            <a:r>
              <a:rPr lang="en-US" sz="2400" b="1" dirty="0">
                <a:solidFill>
                  <a:srgbClr val="000000"/>
                </a:solidFill>
              </a:rPr>
              <a:t>Selection</a:t>
            </a:r>
            <a:r>
              <a:rPr lang="en-US" sz="2400" dirty="0">
                <a:solidFill>
                  <a:srgbClr val="000000"/>
                </a:solidFill>
              </a:rPr>
              <a:t> (filtering)</a:t>
            </a:r>
          </a:p>
          <a:p>
            <a:pPr lvl="1">
              <a:defRPr/>
            </a:pPr>
            <a:r>
              <a:rPr lang="en-US" sz="2400" b="1" dirty="0" smtClean="0">
                <a:solidFill>
                  <a:srgbClr val="000000"/>
                </a:solidFill>
              </a:rPr>
              <a:t>Projection</a:t>
            </a:r>
            <a:r>
              <a:rPr lang="en-US" sz="2400" dirty="0" smtClean="0">
                <a:solidFill>
                  <a:srgbClr val="000000"/>
                </a:solidFill>
              </a:rPr>
              <a:t> (aggregation </a:t>
            </a:r>
            <a:r>
              <a:rPr lang="en-US" sz="2400" dirty="0">
                <a:solidFill>
                  <a:srgbClr val="000000"/>
                </a:solidFill>
              </a:rPr>
              <a:t>on subfield of page)</a:t>
            </a:r>
          </a:p>
          <a:p>
            <a:pPr lvl="1">
              <a:defRPr/>
            </a:pPr>
            <a:r>
              <a:rPr lang="en-US" sz="2400" b="1" dirty="0" smtClean="0">
                <a:solidFill>
                  <a:srgbClr val="000000"/>
                </a:solidFill>
              </a:rPr>
              <a:t>Join</a:t>
            </a:r>
            <a:r>
              <a:rPr lang="en-US" sz="2400" dirty="0" smtClean="0">
                <a:solidFill>
                  <a:srgbClr val="000000"/>
                </a:solidFill>
              </a:rPr>
              <a:t> (pages </a:t>
            </a:r>
            <a:r>
              <a:rPr lang="en-US" sz="2400" dirty="0">
                <a:solidFill>
                  <a:srgbClr val="000000"/>
                </a:solidFill>
              </a:rPr>
              <a:t>to user </a:t>
            </a:r>
            <a:r>
              <a:rPr lang="en-US" sz="2400" dirty="0" smtClean="0">
                <a:solidFill>
                  <a:srgbClr val="000000"/>
                </a:solidFill>
              </a:rPr>
              <a:t>visits)</a:t>
            </a:r>
          </a:p>
          <a:p>
            <a:pPr lvl="1">
              <a:defRPr/>
            </a:pPr>
            <a:r>
              <a:rPr lang="en-US" sz="2400" b="1" dirty="0" smtClean="0">
                <a:solidFill>
                  <a:srgbClr val="000000"/>
                </a:solidFill>
              </a:rPr>
              <a:t>User Defined Functions</a:t>
            </a:r>
            <a:r>
              <a:rPr lang="en-US" sz="2400" dirty="0" smtClean="0">
                <a:solidFill>
                  <a:srgbClr val="000000"/>
                </a:solidFill>
              </a:rPr>
              <a:t> (aggregation)</a:t>
            </a:r>
            <a:endParaRPr lang="en-US" sz="2400" dirty="0">
              <a:solidFill>
                <a:srgbClr val="000000"/>
              </a:solidFill>
            </a:endParaRPr>
          </a:p>
          <a:p>
            <a:pPr>
              <a:defRPr/>
            </a:pPr>
            <a:endParaRPr lang="en-US" dirty="0" smtClean="0">
              <a:solidFill>
                <a:srgbClr val="000000"/>
              </a:solidFill>
            </a:endParaRPr>
          </a:p>
          <a:p>
            <a:pPr>
              <a:defRPr/>
            </a:pPr>
            <a:r>
              <a:rPr lang="en-US" dirty="0" smtClean="0">
                <a:solidFill>
                  <a:srgbClr val="000000"/>
                </a:solidFill>
              </a:rPr>
              <a:t>5 </a:t>
            </a:r>
            <a:r>
              <a:rPr lang="en-US" dirty="0">
                <a:solidFill>
                  <a:srgbClr val="000000"/>
                </a:solidFill>
              </a:rPr>
              <a:t>cluster nodes, 123GB of data</a:t>
            </a:r>
          </a:p>
        </p:txBody>
      </p:sp>
    </p:spTree>
    <p:extLst>
      <p:ext uri="{BB962C8B-B14F-4D97-AF65-F5344CB8AC3E}">
        <p14:creationId xmlns:p14="http://schemas.microsoft.com/office/powerpoint/2010/main" val="304222125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 Performance</a:t>
            </a:r>
            <a:endParaRPr lang="en-US" dirty="0"/>
          </a:p>
        </p:txBody>
      </p:sp>
      <p:sp>
        <p:nvSpPr>
          <p:cNvPr id="3" name="Content Placeholder 2"/>
          <p:cNvSpPr>
            <a:spLocks noGrp="1"/>
          </p:cNvSpPr>
          <p:nvPr>
            <p:ph idx="1"/>
          </p:nvPr>
        </p:nvSpPr>
        <p:spPr>
          <a:xfrm>
            <a:off x="457200" y="1600200"/>
            <a:ext cx="8229600" cy="5035550"/>
          </a:xfrm>
        </p:spPr>
        <p:txBody>
          <a:bodyPr>
            <a:normAutofit/>
          </a:bodyPr>
          <a:lstStyle/>
          <a:p>
            <a:endParaRPr lang="en-US" dirty="0" smtClean="0">
              <a:solidFill>
                <a:srgbClr val="000000"/>
              </a:solidFill>
            </a:endParaRPr>
          </a:p>
          <a:p>
            <a:endParaRPr lang="en-US" dirty="0">
              <a:solidFill>
                <a:srgbClr val="000000"/>
              </a:solidFill>
            </a:endParaRPr>
          </a:p>
          <a:p>
            <a:endParaRPr lang="en-US" dirty="0" smtClean="0">
              <a:solidFill>
                <a:srgbClr val="000000"/>
              </a:solidFill>
            </a:endParaRPr>
          </a:p>
          <a:p>
            <a:endParaRPr lang="en-US" dirty="0">
              <a:solidFill>
                <a:srgbClr val="000000"/>
              </a:solidFill>
            </a:endParaRPr>
          </a:p>
          <a:p>
            <a:endParaRPr lang="en-US" dirty="0" smtClean="0">
              <a:solidFill>
                <a:srgbClr val="000000"/>
              </a:solidFill>
            </a:endParaRPr>
          </a:p>
          <a:p>
            <a:pPr marL="0" indent="0">
              <a:buNone/>
            </a:pPr>
            <a:endParaRPr lang="en-US" dirty="0" smtClean="0">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147167064"/>
              </p:ext>
            </p:extLst>
          </p:nvPr>
        </p:nvGraphicFramePr>
        <p:xfrm>
          <a:off x="1171787" y="2168774"/>
          <a:ext cx="2617050" cy="1556512"/>
        </p:xfrm>
        <a:graphic>
          <a:graphicData uri="http://schemas.openxmlformats.org/drawingml/2006/table">
            <a:tbl>
              <a:tblPr firstRow="1" bandRow="1">
                <a:tableStyleId>{5940675A-B579-460E-94D1-54222C63F5DA}</a:tableStyleId>
              </a:tblPr>
              <a:tblGrid>
                <a:gridCol w="1347050"/>
                <a:gridCol w="1270000"/>
              </a:tblGrid>
              <a:tr h="389128">
                <a:tc>
                  <a:txBody>
                    <a:bodyPr/>
                    <a:lstStyle/>
                    <a:p>
                      <a:pPr algn="ctr"/>
                      <a:r>
                        <a:rPr lang="en-US" sz="1600" b="1" dirty="0" smtClean="0"/>
                        <a:t>Description</a:t>
                      </a:r>
                      <a:endParaRPr lang="en-US" sz="1600" b="1" dirty="0"/>
                    </a:p>
                  </a:txBody>
                  <a:tcPr/>
                </a:tc>
                <a:tc>
                  <a:txBody>
                    <a:bodyPr/>
                    <a:lstStyle/>
                    <a:p>
                      <a:pPr algn="ctr"/>
                      <a:r>
                        <a:rPr lang="en-US" sz="1600" b="1" dirty="0" err="1" smtClean="0"/>
                        <a:t>Hadoop</a:t>
                      </a:r>
                      <a:endParaRPr lang="en-US" sz="1600" b="1" dirty="0"/>
                    </a:p>
                  </a:txBody>
                  <a:tcPr/>
                </a:tc>
              </a:tr>
              <a:tr h="389128">
                <a:tc>
                  <a:txBody>
                    <a:bodyPr/>
                    <a:lstStyle/>
                    <a:p>
                      <a:pPr algn="ctr"/>
                      <a:r>
                        <a:rPr lang="en-US" sz="1600" dirty="0" smtClean="0"/>
                        <a:t>Selection</a:t>
                      </a:r>
                      <a:endParaRPr lang="en-US" sz="1600" dirty="0"/>
                    </a:p>
                  </a:txBody>
                  <a:tcPr/>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430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r>
              <a:tr h="389128">
                <a:tc>
                  <a:txBody>
                    <a:bodyPr/>
                    <a:lstStyle/>
                    <a:p>
                      <a:pPr algn="ctr"/>
                      <a:r>
                        <a:rPr lang="en-US" sz="1600" dirty="0" smtClean="0"/>
                        <a:t>Projection</a:t>
                      </a:r>
                      <a:endParaRPr lang="en-US" sz="1600" dirty="0"/>
                    </a:p>
                  </a:txBody>
                  <a:tcPr/>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5496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r>
              <a:tr h="389128">
                <a:tc>
                  <a:txBody>
                    <a:bodyPr/>
                    <a:lstStyle/>
                    <a:p>
                      <a:pPr algn="ctr"/>
                      <a:r>
                        <a:rPr lang="en-US" sz="1600" dirty="0" smtClean="0"/>
                        <a:t>Join</a:t>
                      </a:r>
                      <a:endParaRPr lang="en-US" sz="1600" dirty="0"/>
                    </a:p>
                  </a:txBody>
                  <a:tcPr/>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6078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r>
            </a:tbl>
          </a:graphicData>
        </a:graphic>
      </p:graphicFrame>
    </p:spTree>
    <p:extLst>
      <p:ext uri="{BB962C8B-B14F-4D97-AF65-F5344CB8AC3E}">
        <p14:creationId xmlns:p14="http://schemas.microsoft.com/office/powerpoint/2010/main" val="132951647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 Performance</a:t>
            </a:r>
            <a:endParaRPr lang="en-US" dirty="0"/>
          </a:p>
        </p:txBody>
      </p:sp>
      <p:sp>
        <p:nvSpPr>
          <p:cNvPr id="3" name="Content Placeholder 2"/>
          <p:cNvSpPr>
            <a:spLocks noGrp="1"/>
          </p:cNvSpPr>
          <p:nvPr>
            <p:ph idx="1"/>
          </p:nvPr>
        </p:nvSpPr>
        <p:spPr>
          <a:xfrm>
            <a:off x="457200" y="1600200"/>
            <a:ext cx="8229600" cy="5035550"/>
          </a:xfrm>
        </p:spPr>
        <p:txBody>
          <a:bodyPr>
            <a:normAutofit/>
          </a:bodyPr>
          <a:lstStyle/>
          <a:p>
            <a:endParaRPr lang="en-US" dirty="0" smtClean="0">
              <a:solidFill>
                <a:srgbClr val="000000"/>
              </a:solidFill>
            </a:endParaRPr>
          </a:p>
          <a:p>
            <a:endParaRPr lang="en-US" dirty="0">
              <a:solidFill>
                <a:srgbClr val="000000"/>
              </a:solidFill>
            </a:endParaRPr>
          </a:p>
          <a:p>
            <a:endParaRPr lang="en-US" dirty="0" smtClean="0">
              <a:solidFill>
                <a:srgbClr val="000000"/>
              </a:solidFill>
            </a:endParaRPr>
          </a:p>
          <a:p>
            <a:endParaRPr lang="en-US" dirty="0">
              <a:solidFill>
                <a:srgbClr val="000000"/>
              </a:solidFill>
            </a:endParaRPr>
          </a:p>
          <a:p>
            <a:endParaRPr lang="en-US" dirty="0" smtClean="0">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585050649"/>
              </p:ext>
            </p:extLst>
          </p:nvPr>
        </p:nvGraphicFramePr>
        <p:xfrm>
          <a:off x="1171787" y="2168774"/>
          <a:ext cx="5051216" cy="1556512"/>
        </p:xfrm>
        <a:graphic>
          <a:graphicData uri="http://schemas.openxmlformats.org/drawingml/2006/table">
            <a:tbl>
              <a:tblPr firstRow="1" bandRow="1">
                <a:tableStyleId>{5940675A-B579-460E-94D1-54222C63F5DA}</a:tableStyleId>
              </a:tblPr>
              <a:tblGrid>
                <a:gridCol w="1347050"/>
                <a:gridCol w="1270000"/>
                <a:gridCol w="1291166"/>
                <a:gridCol w="1143000"/>
              </a:tblGrid>
              <a:tr h="389128">
                <a:tc>
                  <a:txBody>
                    <a:bodyPr/>
                    <a:lstStyle/>
                    <a:p>
                      <a:pPr algn="ctr"/>
                      <a:r>
                        <a:rPr lang="en-US" sz="1600" b="1" dirty="0" smtClean="0"/>
                        <a:t>Description</a:t>
                      </a:r>
                      <a:endParaRPr lang="en-US" sz="1600" b="1" dirty="0"/>
                    </a:p>
                  </a:txBody>
                  <a:tcPr/>
                </a:tc>
                <a:tc>
                  <a:txBody>
                    <a:bodyPr/>
                    <a:lstStyle/>
                    <a:p>
                      <a:pPr algn="ctr"/>
                      <a:r>
                        <a:rPr lang="en-US" sz="1600" b="1" dirty="0" err="1" smtClean="0"/>
                        <a:t>Hadoop</a:t>
                      </a:r>
                      <a:endParaRPr lang="en-US" sz="1600" b="1" dirty="0"/>
                    </a:p>
                  </a:txBody>
                  <a:tcPr/>
                </a:tc>
                <a:tc>
                  <a:txBody>
                    <a:bodyPr/>
                    <a:lstStyle/>
                    <a:p>
                      <a:pPr algn="ctr"/>
                      <a:r>
                        <a:rPr lang="en-US" sz="1600" b="1" dirty="0" err="1" smtClean="0"/>
                        <a:t>Manimal</a:t>
                      </a:r>
                      <a:endParaRPr lang="en-US" sz="1600" b="1" dirty="0"/>
                    </a:p>
                  </a:txBody>
                  <a:tcPr/>
                </a:tc>
                <a:tc>
                  <a:txBody>
                    <a:bodyPr/>
                    <a:lstStyle/>
                    <a:p>
                      <a:pPr algn="ctr"/>
                      <a:r>
                        <a:rPr lang="en-US" sz="1600" b="1" dirty="0" smtClean="0"/>
                        <a:t>Speedup</a:t>
                      </a:r>
                      <a:endParaRPr lang="en-US" sz="1600" b="1" dirty="0"/>
                    </a:p>
                  </a:txBody>
                  <a:tcPr/>
                </a:tc>
              </a:tr>
              <a:tr h="389128">
                <a:tc>
                  <a:txBody>
                    <a:bodyPr/>
                    <a:lstStyle/>
                    <a:p>
                      <a:pPr algn="ctr"/>
                      <a:r>
                        <a:rPr lang="en-US" sz="1600" dirty="0" smtClean="0"/>
                        <a:t>Selection</a:t>
                      </a:r>
                      <a:endParaRPr lang="en-US" sz="1600" dirty="0"/>
                    </a:p>
                  </a:txBody>
                  <a:tcPr/>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430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38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b="1" u="none" strike="noStrike" cap="none" normalizeH="0" baseline="0" dirty="0">
                          <a:ln>
                            <a:noFill/>
                          </a:ln>
                          <a:solidFill>
                            <a:srgbClr val="FF0000"/>
                          </a:solidFill>
                          <a:effectLst/>
                        </a:rPr>
                        <a:t>11.2</a:t>
                      </a:r>
                      <a:endParaRPr kumimoji="0" lang="de-DE" sz="1600" b="1" i="0" u="none" strike="noStrike" cap="none" normalizeH="0" baseline="0" dirty="0">
                        <a:ln>
                          <a:noFill/>
                        </a:ln>
                        <a:solidFill>
                          <a:srgbClr val="FF0000"/>
                        </a:solidFill>
                        <a:effectLst/>
                        <a:latin typeface="+mn-lt"/>
                        <a:ea typeface="ＭＳ Ｐゴシック" charset="0"/>
                        <a:cs typeface="MS Gothic" charset="0"/>
                      </a:endParaRPr>
                    </a:p>
                  </a:txBody>
                  <a:tcPr marL="90000" marR="90000" marT="85356" marB="46800" anchor="ctr" horzOverflow="overflow"/>
                </a:tc>
              </a:tr>
              <a:tr h="389128">
                <a:tc>
                  <a:txBody>
                    <a:bodyPr/>
                    <a:lstStyle/>
                    <a:p>
                      <a:pPr algn="ctr"/>
                      <a:r>
                        <a:rPr lang="en-US" sz="1600" dirty="0" smtClean="0"/>
                        <a:t>Projection</a:t>
                      </a:r>
                      <a:endParaRPr lang="en-US" sz="1600" dirty="0"/>
                    </a:p>
                  </a:txBody>
                  <a:tcPr/>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5496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1856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b="1" u="none" strike="noStrike" cap="none" normalizeH="0" baseline="0" dirty="0">
                          <a:ln>
                            <a:noFill/>
                          </a:ln>
                          <a:solidFill>
                            <a:srgbClr val="FF0000"/>
                          </a:solidFill>
                          <a:effectLst/>
                        </a:rPr>
                        <a:t>2.96</a:t>
                      </a:r>
                      <a:endParaRPr kumimoji="0" lang="de-DE" sz="1600" b="1" i="0" u="none" strike="noStrike" cap="none" normalizeH="0" baseline="0" dirty="0">
                        <a:ln>
                          <a:noFill/>
                        </a:ln>
                        <a:solidFill>
                          <a:srgbClr val="FF0000"/>
                        </a:solidFill>
                        <a:effectLst/>
                        <a:latin typeface="+mn-lt"/>
                        <a:ea typeface="ＭＳ Ｐゴシック" charset="0"/>
                        <a:cs typeface="MS Gothic" charset="0"/>
                      </a:endParaRPr>
                    </a:p>
                  </a:txBody>
                  <a:tcPr marL="90000" marR="90000" marT="85356" marB="46800" anchor="ctr" horzOverflow="overflow"/>
                </a:tc>
              </a:tr>
              <a:tr h="389128">
                <a:tc>
                  <a:txBody>
                    <a:bodyPr/>
                    <a:lstStyle/>
                    <a:p>
                      <a:pPr algn="ctr"/>
                      <a:r>
                        <a:rPr lang="en-US" sz="1600" dirty="0" smtClean="0"/>
                        <a:t>Join</a:t>
                      </a:r>
                      <a:endParaRPr lang="en-US" sz="1600" dirty="0"/>
                    </a:p>
                  </a:txBody>
                  <a:tcPr/>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6078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904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b="1" u="none" strike="noStrike" cap="none" normalizeH="0" baseline="0" dirty="0">
                          <a:ln>
                            <a:noFill/>
                          </a:ln>
                          <a:solidFill>
                            <a:srgbClr val="FF0000"/>
                          </a:solidFill>
                          <a:effectLst/>
                        </a:rPr>
                        <a:t>6.73</a:t>
                      </a:r>
                      <a:endParaRPr kumimoji="0" lang="de-DE" sz="1600" b="1" i="0" u="none" strike="noStrike" cap="none" normalizeH="0" baseline="0" dirty="0">
                        <a:ln>
                          <a:noFill/>
                        </a:ln>
                        <a:solidFill>
                          <a:srgbClr val="FF0000"/>
                        </a:solidFill>
                        <a:effectLst/>
                        <a:latin typeface="+mn-lt"/>
                        <a:ea typeface="ＭＳ Ｐゴシック" charset="0"/>
                        <a:cs typeface="MS Gothic" charset="0"/>
                      </a:endParaRPr>
                    </a:p>
                  </a:txBody>
                  <a:tcPr marL="90000" marR="90000" marT="85356" marB="46800" anchor="ctr" horzOverflow="overflow"/>
                </a:tc>
              </a:tr>
            </a:tbl>
          </a:graphicData>
        </a:graphic>
      </p:graphicFrame>
    </p:spTree>
    <p:extLst>
      <p:ext uri="{BB962C8B-B14F-4D97-AF65-F5344CB8AC3E}">
        <p14:creationId xmlns:p14="http://schemas.microsoft.com/office/powerpoint/2010/main" val="132951647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 Performance</a:t>
            </a:r>
            <a:endParaRPr lang="en-US" dirty="0"/>
          </a:p>
        </p:txBody>
      </p:sp>
      <p:sp>
        <p:nvSpPr>
          <p:cNvPr id="3" name="Content Placeholder 2"/>
          <p:cNvSpPr>
            <a:spLocks noGrp="1"/>
          </p:cNvSpPr>
          <p:nvPr>
            <p:ph idx="1"/>
          </p:nvPr>
        </p:nvSpPr>
        <p:spPr>
          <a:xfrm>
            <a:off x="457200" y="1600200"/>
            <a:ext cx="8229600" cy="5035550"/>
          </a:xfrm>
        </p:spPr>
        <p:txBody>
          <a:bodyPr>
            <a:normAutofit/>
          </a:bodyPr>
          <a:lstStyle/>
          <a:p>
            <a:endParaRPr lang="en-US" dirty="0" smtClean="0">
              <a:solidFill>
                <a:srgbClr val="000000"/>
              </a:solidFill>
            </a:endParaRPr>
          </a:p>
          <a:p>
            <a:endParaRPr lang="en-US" dirty="0">
              <a:solidFill>
                <a:srgbClr val="000000"/>
              </a:solidFill>
            </a:endParaRPr>
          </a:p>
          <a:p>
            <a:endParaRPr lang="en-US" dirty="0" smtClean="0">
              <a:solidFill>
                <a:srgbClr val="000000"/>
              </a:solidFill>
            </a:endParaRPr>
          </a:p>
          <a:p>
            <a:endParaRPr lang="en-US" dirty="0">
              <a:solidFill>
                <a:srgbClr val="000000"/>
              </a:solidFill>
            </a:endParaRPr>
          </a:p>
          <a:p>
            <a:endParaRPr lang="en-US" dirty="0" smtClean="0">
              <a:solidFill>
                <a:srgbClr val="000000"/>
              </a:solidFill>
            </a:endParaRPr>
          </a:p>
          <a:p>
            <a:pPr marL="0" indent="0">
              <a:buNone/>
            </a:pPr>
            <a:endParaRPr lang="en-US" dirty="0" smtClean="0">
              <a:solidFill>
                <a:srgbClr val="000000"/>
              </a:solidFill>
            </a:endParaRPr>
          </a:p>
          <a:p>
            <a:r>
              <a:rPr lang="en-US" dirty="0" smtClean="0">
                <a:solidFill>
                  <a:srgbClr val="000000"/>
                </a:solidFill>
              </a:rPr>
              <a:t>Up </a:t>
            </a:r>
            <a:r>
              <a:rPr lang="en-US" dirty="0">
                <a:solidFill>
                  <a:srgbClr val="000000"/>
                </a:solidFill>
              </a:rPr>
              <a:t>to 11x speedup over original </a:t>
            </a:r>
            <a:r>
              <a:rPr lang="en-US" dirty="0" err="1" smtClean="0">
                <a:solidFill>
                  <a:srgbClr val="000000"/>
                </a:solidFill>
              </a:rPr>
              <a:t>Hadoop</a:t>
            </a:r>
            <a:endParaRPr lang="en-US" dirty="0">
              <a:solidFill>
                <a:srgbClr val="000000"/>
              </a:solidFill>
            </a:endParaRPr>
          </a:p>
          <a:p>
            <a:r>
              <a:rPr lang="en-US" dirty="0">
                <a:solidFill>
                  <a:srgbClr val="000000"/>
                </a:solidFill>
              </a:rPr>
              <a:t>Performance comparable to DBMS-</a:t>
            </a:r>
            <a:r>
              <a:rPr lang="en-US" dirty="0" smtClean="0">
                <a:solidFill>
                  <a:srgbClr val="000000"/>
                </a:solidFill>
              </a:rPr>
              <a:t>X from </a:t>
            </a:r>
            <a:r>
              <a:rPr lang="en-US" dirty="0" err="1" smtClean="0">
                <a:solidFill>
                  <a:srgbClr val="000000"/>
                </a:solidFill>
              </a:rPr>
              <a:t>Pavlo</a:t>
            </a:r>
            <a:endParaRPr lang="en-US" dirty="0">
              <a:solidFill>
                <a:srgbClr val="000000"/>
              </a:solidFill>
            </a:endParaRPr>
          </a:p>
          <a:p>
            <a:r>
              <a:rPr lang="en-US" dirty="0" smtClean="0">
                <a:solidFill>
                  <a:srgbClr val="000000"/>
                </a:solidFill>
              </a:rPr>
              <a:t>UDF not detected: running time identical</a:t>
            </a:r>
            <a:endParaRPr lang="en-US" dirty="0">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638969834"/>
              </p:ext>
            </p:extLst>
          </p:nvPr>
        </p:nvGraphicFramePr>
        <p:xfrm>
          <a:off x="1171787" y="2168774"/>
          <a:ext cx="6818632" cy="1556512"/>
        </p:xfrm>
        <a:graphic>
          <a:graphicData uri="http://schemas.openxmlformats.org/drawingml/2006/table">
            <a:tbl>
              <a:tblPr firstRow="1" bandRow="1">
                <a:tableStyleId>{5940675A-B579-460E-94D1-54222C63F5DA}</a:tableStyleId>
              </a:tblPr>
              <a:tblGrid>
                <a:gridCol w="1347050"/>
                <a:gridCol w="1270000"/>
                <a:gridCol w="1291166"/>
                <a:gridCol w="1143000"/>
                <a:gridCol w="1767416"/>
              </a:tblGrid>
              <a:tr h="389128">
                <a:tc>
                  <a:txBody>
                    <a:bodyPr/>
                    <a:lstStyle/>
                    <a:p>
                      <a:pPr algn="ctr"/>
                      <a:r>
                        <a:rPr lang="en-US" sz="1600" b="1" dirty="0" smtClean="0"/>
                        <a:t>Description</a:t>
                      </a:r>
                      <a:endParaRPr lang="en-US" sz="1600" b="1" dirty="0"/>
                    </a:p>
                  </a:txBody>
                  <a:tcPr/>
                </a:tc>
                <a:tc>
                  <a:txBody>
                    <a:bodyPr/>
                    <a:lstStyle/>
                    <a:p>
                      <a:pPr algn="ctr"/>
                      <a:r>
                        <a:rPr lang="en-US" sz="1600" b="1" dirty="0" err="1" smtClean="0"/>
                        <a:t>Hadoop</a:t>
                      </a:r>
                      <a:endParaRPr lang="en-US" sz="1600" b="1" dirty="0"/>
                    </a:p>
                  </a:txBody>
                  <a:tcPr/>
                </a:tc>
                <a:tc>
                  <a:txBody>
                    <a:bodyPr/>
                    <a:lstStyle/>
                    <a:p>
                      <a:pPr algn="ctr"/>
                      <a:r>
                        <a:rPr lang="en-US" sz="1600" b="1" dirty="0" err="1" smtClean="0"/>
                        <a:t>Manimal</a:t>
                      </a:r>
                      <a:endParaRPr lang="en-US" sz="1600" b="1" dirty="0"/>
                    </a:p>
                  </a:txBody>
                  <a:tcPr/>
                </a:tc>
                <a:tc>
                  <a:txBody>
                    <a:bodyPr/>
                    <a:lstStyle/>
                    <a:p>
                      <a:pPr algn="ctr"/>
                      <a:r>
                        <a:rPr lang="en-US" sz="1600" b="1" dirty="0" smtClean="0"/>
                        <a:t>Speedup</a:t>
                      </a:r>
                      <a:endParaRPr lang="en-US" sz="1600" b="1" dirty="0"/>
                    </a:p>
                  </a:txBody>
                  <a:tcPr/>
                </a:tc>
                <a:tc>
                  <a:txBody>
                    <a:bodyPr/>
                    <a:lstStyle/>
                    <a:p>
                      <a:pPr algn="ctr"/>
                      <a:r>
                        <a:rPr lang="en-US" sz="1600" b="1" dirty="0" smtClean="0"/>
                        <a:t>Space Overhead</a:t>
                      </a:r>
                      <a:endParaRPr lang="en-US" sz="1600" b="1" dirty="0"/>
                    </a:p>
                  </a:txBody>
                  <a:tcPr/>
                </a:tc>
              </a:tr>
              <a:tr h="389128">
                <a:tc>
                  <a:txBody>
                    <a:bodyPr/>
                    <a:lstStyle/>
                    <a:p>
                      <a:pPr algn="ctr"/>
                      <a:r>
                        <a:rPr lang="en-US" sz="1600" dirty="0" smtClean="0"/>
                        <a:t>Selection</a:t>
                      </a:r>
                      <a:endParaRPr lang="en-US" sz="1600" dirty="0"/>
                    </a:p>
                  </a:txBody>
                  <a:tcPr/>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430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38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b="1" u="none" strike="noStrike" cap="none" normalizeH="0" baseline="0" dirty="0">
                          <a:ln>
                            <a:noFill/>
                          </a:ln>
                          <a:solidFill>
                            <a:srgbClr val="FF0000"/>
                          </a:solidFill>
                          <a:effectLst/>
                        </a:rPr>
                        <a:t>11.2</a:t>
                      </a:r>
                      <a:endParaRPr kumimoji="0" lang="de-DE" sz="1600" b="1" i="0" u="none" strike="noStrike" cap="none" normalizeH="0" baseline="0" dirty="0">
                        <a:ln>
                          <a:noFill/>
                        </a:ln>
                        <a:solidFill>
                          <a:srgbClr val="FF0000"/>
                        </a:solidFill>
                        <a:effectLst/>
                        <a:latin typeface="+mn-lt"/>
                        <a:ea typeface="ＭＳ Ｐゴシック" charset="0"/>
                        <a:cs typeface="MS Gothic" charset="0"/>
                      </a:endParaRPr>
                    </a:p>
                  </a:txBody>
                  <a:tcPr marL="90000" marR="90000" marT="85356" marB="46800" anchor="ctr" horzOverflow="overflow"/>
                </a:tc>
                <a:tc>
                  <a:txBody>
                    <a:bodyPr/>
                    <a:lstStyle/>
                    <a:p>
                      <a:pPr algn="ctr"/>
                      <a:r>
                        <a:rPr lang="en-US" sz="1600" dirty="0" smtClean="0"/>
                        <a:t>0.1%</a:t>
                      </a:r>
                      <a:endParaRPr lang="en-US" sz="1600" dirty="0"/>
                    </a:p>
                  </a:txBody>
                  <a:tcPr/>
                </a:tc>
              </a:tr>
              <a:tr h="389128">
                <a:tc>
                  <a:txBody>
                    <a:bodyPr/>
                    <a:lstStyle/>
                    <a:p>
                      <a:pPr algn="ctr"/>
                      <a:r>
                        <a:rPr lang="en-US" sz="1600" dirty="0" smtClean="0"/>
                        <a:t>Projection</a:t>
                      </a:r>
                      <a:endParaRPr lang="en-US" sz="1600" dirty="0"/>
                    </a:p>
                  </a:txBody>
                  <a:tcPr/>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5496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1856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b="1" u="none" strike="noStrike" cap="none" normalizeH="0" baseline="0" dirty="0">
                          <a:ln>
                            <a:noFill/>
                          </a:ln>
                          <a:solidFill>
                            <a:srgbClr val="FF0000"/>
                          </a:solidFill>
                          <a:effectLst/>
                        </a:rPr>
                        <a:t>2.96</a:t>
                      </a:r>
                      <a:endParaRPr kumimoji="0" lang="de-DE" sz="1600" b="1" i="0" u="none" strike="noStrike" cap="none" normalizeH="0" baseline="0" dirty="0">
                        <a:ln>
                          <a:noFill/>
                        </a:ln>
                        <a:solidFill>
                          <a:srgbClr val="FF0000"/>
                        </a:solidFill>
                        <a:effectLst/>
                        <a:latin typeface="+mn-lt"/>
                        <a:ea typeface="ＭＳ Ｐゴシック" charset="0"/>
                        <a:cs typeface="MS Gothic" charset="0"/>
                      </a:endParaRPr>
                    </a:p>
                  </a:txBody>
                  <a:tcPr marL="90000" marR="90000" marT="85356" marB="46800" anchor="ctr" horzOverflow="overflow"/>
                </a:tc>
                <a:tc>
                  <a:txBody>
                    <a:bodyPr/>
                    <a:lstStyle/>
                    <a:p>
                      <a:pPr algn="ctr"/>
                      <a:r>
                        <a:rPr lang="en-US" sz="1600" dirty="0" smtClean="0"/>
                        <a:t>20%</a:t>
                      </a:r>
                      <a:endParaRPr lang="en-US" sz="1600" dirty="0"/>
                    </a:p>
                  </a:txBody>
                  <a:tcPr/>
                </a:tc>
              </a:tr>
              <a:tr h="389128">
                <a:tc>
                  <a:txBody>
                    <a:bodyPr/>
                    <a:lstStyle/>
                    <a:p>
                      <a:pPr algn="ctr"/>
                      <a:r>
                        <a:rPr lang="en-US" sz="1600" dirty="0" smtClean="0"/>
                        <a:t>Join</a:t>
                      </a:r>
                      <a:endParaRPr lang="en-US" sz="1600" dirty="0"/>
                    </a:p>
                  </a:txBody>
                  <a:tcPr/>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6078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u="none" strike="noStrike" cap="none" normalizeH="0" baseline="0" dirty="0">
                          <a:ln>
                            <a:noFill/>
                          </a:ln>
                          <a:effectLst/>
                        </a:rPr>
                        <a:t>904 s</a:t>
                      </a:r>
                      <a:endParaRPr kumimoji="0" lang="de-DE" sz="1600" b="0" i="0" u="none" strike="noStrike" cap="none" normalizeH="0" baseline="0" dirty="0">
                        <a:ln>
                          <a:noFill/>
                        </a:ln>
                        <a:solidFill>
                          <a:srgbClr val="000000"/>
                        </a:solidFill>
                        <a:effectLst/>
                        <a:latin typeface="+mn-lt"/>
                        <a:ea typeface="ＭＳ Ｐゴシック" charset="0"/>
                        <a:cs typeface="MS Gothic" charset="0"/>
                      </a:endParaRPr>
                    </a:p>
                  </a:txBody>
                  <a:tcPr marL="36000" marR="36000" marT="74556" marB="36000" anchor="ctr" horzOverflow="overflow"/>
                </a:tc>
                <a:tc>
                  <a:txBody>
                    <a:bodyPr/>
                    <a:lstStyle/>
                    <a:p>
                      <a:pPr marL="0" marR="0" lvl="0" indent="0" algn="ctr" defTabSz="449263" rtl="0" eaLnBrk="1" fontAlgn="base" latinLnBrk="0" hangingPunct="0">
                        <a:lnSpc>
                          <a:spcPct val="83000"/>
                        </a:lnSpc>
                        <a:spcBef>
                          <a:spcPct val="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de-DE" sz="1600" b="1" u="none" strike="noStrike" cap="none" normalizeH="0" baseline="0" dirty="0">
                          <a:ln>
                            <a:noFill/>
                          </a:ln>
                          <a:solidFill>
                            <a:srgbClr val="FF0000"/>
                          </a:solidFill>
                          <a:effectLst/>
                        </a:rPr>
                        <a:t>6.73</a:t>
                      </a:r>
                      <a:endParaRPr kumimoji="0" lang="de-DE" sz="1600" b="1" i="0" u="none" strike="noStrike" cap="none" normalizeH="0" baseline="0" dirty="0">
                        <a:ln>
                          <a:noFill/>
                        </a:ln>
                        <a:solidFill>
                          <a:srgbClr val="FF0000"/>
                        </a:solidFill>
                        <a:effectLst/>
                        <a:latin typeface="+mn-lt"/>
                        <a:ea typeface="ＭＳ Ｐゴシック" charset="0"/>
                        <a:cs typeface="MS Gothic" charset="0"/>
                      </a:endParaRPr>
                    </a:p>
                  </a:txBody>
                  <a:tcPr marL="90000" marR="90000" marT="85356" marB="46800" anchor="ctr" horzOverflow="overflow"/>
                </a:tc>
                <a:tc>
                  <a:txBody>
                    <a:bodyPr/>
                    <a:lstStyle/>
                    <a:p>
                      <a:pPr algn="ctr"/>
                      <a:r>
                        <a:rPr lang="en-US" sz="1600" dirty="0" smtClean="0"/>
                        <a:t>11.7%</a:t>
                      </a:r>
                      <a:endParaRPr lang="en-US" sz="1600" dirty="0"/>
                    </a:p>
                  </a:txBody>
                  <a:tcPr/>
                </a:tc>
              </a:tr>
            </a:tbl>
          </a:graphicData>
        </a:graphic>
      </p:graphicFrame>
    </p:spTree>
    <p:extLst>
      <p:ext uri="{BB962C8B-B14F-4D97-AF65-F5344CB8AC3E}">
        <p14:creationId xmlns:p14="http://schemas.microsoft.com/office/powerpoint/2010/main" val="11273974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sz="2800" dirty="0" smtClean="0">
                <a:solidFill>
                  <a:schemeClr val="bg1">
                    <a:lumMod val="65000"/>
                  </a:schemeClr>
                </a:solidFill>
              </a:rPr>
              <a:t>Introduction</a:t>
            </a:r>
          </a:p>
          <a:p>
            <a:r>
              <a:rPr lang="en-US" sz="2800" dirty="0" smtClean="0">
                <a:solidFill>
                  <a:schemeClr val="bg1">
                    <a:lumMod val="65000"/>
                  </a:schemeClr>
                </a:solidFill>
              </a:rPr>
              <a:t>Execution Framework</a:t>
            </a:r>
          </a:p>
          <a:p>
            <a:r>
              <a:rPr lang="en-US" sz="2800" dirty="0" smtClean="0">
                <a:solidFill>
                  <a:schemeClr val="bg1">
                    <a:lumMod val="65000"/>
                  </a:schemeClr>
                </a:solidFill>
              </a:rPr>
              <a:t>Optimization/Analyzer Examples</a:t>
            </a:r>
          </a:p>
          <a:p>
            <a:r>
              <a:rPr lang="en-US" sz="2800" dirty="0" smtClean="0">
                <a:solidFill>
                  <a:schemeClr val="bg1">
                    <a:lumMod val="65000"/>
                  </a:schemeClr>
                </a:solidFill>
              </a:rPr>
              <a:t>Experiments</a:t>
            </a:r>
          </a:p>
          <a:p>
            <a:pPr lvl="1">
              <a:defRPr/>
            </a:pPr>
            <a:r>
              <a:rPr lang="en-US" sz="2400" dirty="0" smtClean="0">
                <a:solidFill>
                  <a:schemeClr val="bg1">
                    <a:lumMod val="65000"/>
                  </a:schemeClr>
                </a:solidFill>
              </a:rPr>
              <a:t>Analyzer recall</a:t>
            </a:r>
          </a:p>
          <a:p>
            <a:pPr lvl="1">
              <a:defRPr/>
            </a:pPr>
            <a:r>
              <a:rPr lang="en-US" sz="2400" dirty="0">
                <a:solidFill>
                  <a:schemeClr val="bg1">
                    <a:lumMod val="65000"/>
                  </a:schemeClr>
                </a:solidFill>
              </a:rPr>
              <a:t>P</a:t>
            </a:r>
            <a:r>
              <a:rPr lang="en-US" sz="2400" dirty="0" smtClean="0">
                <a:solidFill>
                  <a:schemeClr val="bg1">
                    <a:lumMod val="65000"/>
                  </a:schemeClr>
                </a:solidFill>
              </a:rPr>
              <a:t>erformance gain</a:t>
            </a:r>
          </a:p>
          <a:p>
            <a:r>
              <a:rPr lang="en-US" sz="2800" dirty="0" smtClean="0">
                <a:solidFill>
                  <a:schemeClr val="tx1"/>
                </a:solidFill>
              </a:rPr>
              <a:t>Related Work and Conclusion</a:t>
            </a:r>
          </a:p>
          <a:p>
            <a:endParaRPr lang="en-US" sz="2800" dirty="0">
              <a:solidFill>
                <a:schemeClr val="bg1">
                  <a:lumMod val="65000"/>
                </a:schemeClr>
              </a:solidFill>
            </a:endParaRPr>
          </a:p>
        </p:txBody>
      </p:sp>
    </p:spTree>
    <p:extLst>
      <p:ext uri="{BB962C8B-B14F-4D97-AF65-F5344CB8AC3E}">
        <p14:creationId xmlns:p14="http://schemas.microsoft.com/office/powerpoint/2010/main" val="1059812760"/>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Work</a:t>
            </a:r>
            <a:endParaRPr lang="en-US" dirty="0"/>
          </a:p>
        </p:txBody>
      </p:sp>
      <p:sp>
        <p:nvSpPr>
          <p:cNvPr id="3" name="Content Placeholder 2"/>
          <p:cNvSpPr>
            <a:spLocks noGrp="1"/>
          </p:cNvSpPr>
          <p:nvPr>
            <p:ph idx="1"/>
          </p:nvPr>
        </p:nvSpPr>
        <p:spPr/>
        <p:txBody>
          <a:bodyPr>
            <a:normAutofit/>
          </a:bodyPr>
          <a:lstStyle/>
          <a:p>
            <a:pPr>
              <a:lnSpc>
                <a:spcPct val="90000"/>
              </a:lnSpc>
              <a:defRPr/>
            </a:pPr>
            <a:r>
              <a:rPr lang="en-US" dirty="0">
                <a:solidFill>
                  <a:srgbClr val="000000"/>
                </a:solidFill>
              </a:rPr>
              <a:t>Lots of recent </a:t>
            </a:r>
            <a:r>
              <a:rPr lang="en-US" dirty="0" err="1">
                <a:solidFill>
                  <a:srgbClr val="000000"/>
                </a:solidFill>
              </a:rPr>
              <a:t>MapReduce</a:t>
            </a:r>
            <a:r>
              <a:rPr lang="en-US" dirty="0">
                <a:solidFill>
                  <a:srgbClr val="000000"/>
                </a:solidFill>
              </a:rPr>
              <a:t> activity</a:t>
            </a:r>
          </a:p>
          <a:p>
            <a:pPr lvl="1">
              <a:lnSpc>
                <a:spcPct val="90000"/>
              </a:lnSpc>
              <a:defRPr/>
            </a:pPr>
            <a:r>
              <a:rPr lang="en-US" sz="2400" dirty="0" smtClean="0">
                <a:solidFill>
                  <a:srgbClr val="000000"/>
                </a:solidFill>
              </a:rPr>
              <a:t>Quincy: Task </a:t>
            </a:r>
            <a:r>
              <a:rPr lang="en-US" sz="2400" dirty="0">
                <a:solidFill>
                  <a:srgbClr val="000000"/>
                </a:solidFill>
              </a:rPr>
              <a:t>scheduling</a:t>
            </a:r>
            <a:r>
              <a:rPr lang="en-US" sz="2400" dirty="0">
                <a:solidFill>
                  <a:srgbClr val="3366FF"/>
                </a:solidFill>
              </a:rPr>
              <a:t> </a:t>
            </a:r>
            <a:r>
              <a:rPr lang="en-US" sz="2400" i="1" dirty="0">
                <a:solidFill>
                  <a:srgbClr val="3366FF"/>
                </a:solidFill>
              </a:rPr>
              <a:t>(</a:t>
            </a:r>
            <a:r>
              <a:rPr lang="en-US" sz="2400" i="1" dirty="0" err="1">
                <a:solidFill>
                  <a:srgbClr val="3366FF"/>
                </a:solidFill>
              </a:rPr>
              <a:t>Isard</a:t>
            </a:r>
            <a:r>
              <a:rPr lang="en-US" sz="2400" i="1" dirty="0">
                <a:solidFill>
                  <a:srgbClr val="3366FF"/>
                </a:solidFill>
              </a:rPr>
              <a:t> et al, SOSP, </a:t>
            </a:r>
            <a:r>
              <a:rPr lang="en-US" sz="2400" i="1" dirty="0" smtClean="0">
                <a:solidFill>
                  <a:srgbClr val="3366FF"/>
                </a:solidFill>
              </a:rPr>
              <a:t>2009)</a:t>
            </a:r>
          </a:p>
          <a:p>
            <a:pPr lvl="1">
              <a:lnSpc>
                <a:spcPct val="90000"/>
              </a:lnSpc>
              <a:defRPr/>
            </a:pPr>
            <a:r>
              <a:rPr lang="en-US" sz="2400" dirty="0" err="1" smtClean="0">
                <a:solidFill>
                  <a:srgbClr val="000000"/>
                </a:solidFill>
              </a:rPr>
              <a:t>HadoopDB</a:t>
            </a:r>
            <a:r>
              <a:rPr lang="en-US" sz="2400" dirty="0" smtClean="0">
                <a:solidFill>
                  <a:srgbClr val="000000"/>
                </a:solidFill>
              </a:rPr>
              <a:t> </a:t>
            </a:r>
            <a:r>
              <a:rPr lang="en-US" sz="2400" i="1" dirty="0" smtClean="0">
                <a:solidFill>
                  <a:srgbClr val="3366FF"/>
                </a:solidFill>
              </a:rPr>
              <a:t>(</a:t>
            </a:r>
            <a:r>
              <a:rPr lang="en-US" sz="2400" i="1" dirty="0" err="1" smtClean="0">
                <a:solidFill>
                  <a:srgbClr val="3366FF"/>
                </a:solidFill>
              </a:rPr>
              <a:t>Abouzeid</a:t>
            </a:r>
            <a:r>
              <a:rPr lang="en-US" sz="2400" i="1" dirty="0" smtClean="0">
                <a:solidFill>
                  <a:srgbClr val="3366FF"/>
                </a:solidFill>
              </a:rPr>
              <a:t> </a:t>
            </a:r>
            <a:r>
              <a:rPr lang="en-US" sz="2400" i="1" dirty="0">
                <a:solidFill>
                  <a:srgbClr val="3366FF"/>
                </a:solidFill>
              </a:rPr>
              <a:t>et </a:t>
            </a:r>
            <a:r>
              <a:rPr lang="en-US" sz="2400" i="1" dirty="0" smtClean="0">
                <a:solidFill>
                  <a:srgbClr val="3366FF"/>
                </a:solidFill>
              </a:rPr>
              <a:t>al, PVLDB 2009)</a:t>
            </a:r>
            <a:r>
              <a:rPr lang="en-US" sz="2400" dirty="0" smtClean="0">
                <a:solidFill>
                  <a:srgbClr val="3366FF"/>
                </a:solidFill>
              </a:rPr>
              <a:t> </a:t>
            </a:r>
          </a:p>
          <a:p>
            <a:pPr lvl="1">
              <a:lnSpc>
                <a:spcPct val="90000"/>
              </a:lnSpc>
              <a:defRPr/>
            </a:pPr>
            <a:r>
              <a:rPr lang="en-US" sz="2400" dirty="0" err="1">
                <a:solidFill>
                  <a:srgbClr val="000000"/>
                </a:solidFill>
              </a:rPr>
              <a:t>Hadoop</a:t>
            </a:r>
            <a:r>
              <a:rPr lang="en-US" sz="2400" dirty="0">
                <a:solidFill>
                  <a:srgbClr val="000000"/>
                </a:solidFill>
              </a:rPr>
              <a:t>++ </a:t>
            </a:r>
            <a:r>
              <a:rPr lang="en-US" sz="2400" i="1" dirty="0">
                <a:solidFill>
                  <a:srgbClr val="3366FF"/>
                </a:solidFill>
              </a:rPr>
              <a:t>(</a:t>
            </a:r>
            <a:r>
              <a:rPr lang="en-US" sz="2400" i="1" dirty="0" err="1">
                <a:solidFill>
                  <a:srgbClr val="3366FF"/>
                </a:solidFill>
              </a:rPr>
              <a:t>Dittrich</a:t>
            </a:r>
            <a:r>
              <a:rPr lang="en-US" sz="2400" i="1" dirty="0">
                <a:solidFill>
                  <a:srgbClr val="3366FF"/>
                </a:solidFill>
              </a:rPr>
              <a:t> et al, PVLDB 2010</a:t>
            </a:r>
            <a:r>
              <a:rPr lang="en-US" sz="2400" i="1" dirty="0" smtClean="0">
                <a:solidFill>
                  <a:srgbClr val="3366FF"/>
                </a:solidFill>
              </a:rPr>
              <a:t>)</a:t>
            </a:r>
            <a:endParaRPr lang="en-US" sz="2400" dirty="0" smtClean="0">
              <a:solidFill>
                <a:srgbClr val="000000"/>
              </a:solidFill>
            </a:endParaRPr>
          </a:p>
          <a:p>
            <a:pPr lvl="1">
              <a:lnSpc>
                <a:spcPct val="90000"/>
              </a:lnSpc>
              <a:defRPr/>
            </a:pPr>
            <a:r>
              <a:rPr lang="en-US" sz="2400" dirty="0" err="1" smtClean="0">
                <a:solidFill>
                  <a:srgbClr val="000000"/>
                </a:solidFill>
              </a:rPr>
              <a:t>HaLoop</a:t>
            </a:r>
            <a:r>
              <a:rPr lang="en-US" sz="2400" dirty="0" smtClean="0">
                <a:solidFill>
                  <a:srgbClr val="000000"/>
                </a:solidFill>
              </a:rPr>
              <a:t> </a:t>
            </a:r>
            <a:r>
              <a:rPr lang="en-US" sz="2400" i="1" dirty="0">
                <a:solidFill>
                  <a:srgbClr val="3366FF"/>
                </a:solidFill>
              </a:rPr>
              <a:t>(</a:t>
            </a:r>
            <a:r>
              <a:rPr lang="en-US" sz="2400" i="1" dirty="0" smtClean="0">
                <a:solidFill>
                  <a:srgbClr val="3366FF"/>
                </a:solidFill>
              </a:rPr>
              <a:t>Bu </a:t>
            </a:r>
            <a:r>
              <a:rPr lang="en-US" sz="2400" i="1" dirty="0">
                <a:solidFill>
                  <a:srgbClr val="3366FF"/>
                </a:solidFill>
              </a:rPr>
              <a:t>et </a:t>
            </a:r>
            <a:r>
              <a:rPr lang="en-US" sz="2400" i="1" dirty="0" smtClean="0">
                <a:solidFill>
                  <a:srgbClr val="3366FF"/>
                </a:solidFill>
              </a:rPr>
              <a:t>al, PVLDB 2010)</a:t>
            </a:r>
            <a:r>
              <a:rPr lang="en-US" sz="2400" dirty="0" smtClean="0">
                <a:solidFill>
                  <a:srgbClr val="3366FF"/>
                </a:solidFill>
              </a:rPr>
              <a:t> </a:t>
            </a:r>
          </a:p>
          <a:p>
            <a:pPr lvl="1">
              <a:lnSpc>
                <a:spcPct val="90000"/>
              </a:lnSpc>
              <a:defRPr/>
            </a:pPr>
            <a:r>
              <a:rPr lang="en-US" sz="2400" dirty="0" smtClean="0">
                <a:solidFill>
                  <a:srgbClr val="000000"/>
                </a:solidFill>
              </a:rPr>
              <a:t>Twister </a:t>
            </a:r>
            <a:r>
              <a:rPr lang="en-US" sz="2400" i="1" dirty="0" smtClean="0">
                <a:solidFill>
                  <a:srgbClr val="3366FF"/>
                </a:solidFill>
              </a:rPr>
              <a:t>(</a:t>
            </a:r>
            <a:r>
              <a:rPr lang="en-US" sz="2400" i="1" dirty="0" err="1" smtClean="0">
                <a:solidFill>
                  <a:srgbClr val="3366FF"/>
                </a:solidFill>
              </a:rPr>
              <a:t>Ekanayake</a:t>
            </a:r>
            <a:r>
              <a:rPr lang="en-US" sz="2400" i="1" dirty="0" smtClean="0">
                <a:solidFill>
                  <a:srgbClr val="3366FF"/>
                </a:solidFill>
              </a:rPr>
              <a:t> </a:t>
            </a:r>
            <a:r>
              <a:rPr lang="en-US" sz="2400" i="1" dirty="0">
                <a:solidFill>
                  <a:srgbClr val="3366FF"/>
                </a:solidFill>
              </a:rPr>
              <a:t>et al, </a:t>
            </a:r>
            <a:r>
              <a:rPr lang="en-US" sz="2400" i="1" dirty="0" smtClean="0">
                <a:solidFill>
                  <a:srgbClr val="3366FF"/>
                </a:solidFill>
              </a:rPr>
              <a:t>HPDC </a:t>
            </a:r>
            <a:r>
              <a:rPr lang="en-US" sz="2400" i="1" dirty="0">
                <a:solidFill>
                  <a:srgbClr val="3366FF"/>
                </a:solidFill>
              </a:rPr>
              <a:t>2010</a:t>
            </a:r>
            <a:r>
              <a:rPr lang="en-US" sz="2400" i="1" dirty="0" smtClean="0">
                <a:solidFill>
                  <a:srgbClr val="3366FF"/>
                </a:solidFill>
              </a:rPr>
              <a:t>)</a:t>
            </a:r>
          </a:p>
          <a:p>
            <a:pPr lvl="1">
              <a:lnSpc>
                <a:spcPct val="90000"/>
              </a:lnSpc>
              <a:defRPr/>
            </a:pPr>
            <a:r>
              <a:rPr lang="en-US" sz="2400" dirty="0" smtClean="0">
                <a:solidFill>
                  <a:srgbClr val="000000"/>
                </a:solidFill>
              </a:rPr>
              <a:t>Starfish </a:t>
            </a:r>
            <a:r>
              <a:rPr lang="en-US" sz="2400" i="1" dirty="0" smtClean="0">
                <a:solidFill>
                  <a:srgbClr val="3366FF"/>
                </a:solidFill>
              </a:rPr>
              <a:t>(</a:t>
            </a:r>
            <a:r>
              <a:rPr lang="en-US" sz="2400" i="1" dirty="0" err="1" smtClean="0">
                <a:solidFill>
                  <a:srgbClr val="3366FF"/>
                </a:solidFill>
              </a:rPr>
              <a:t>Herodotou</a:t>
            </a:r>
            <a:r>
              <a:rPr lang="en-US" sz="2400" i="1" dirty="0" smtClean="0">
                <a:solidFill>
                  <a:srgbClr val="3366FF"/>
                </a:solidFill>
              </a:rPr>
              <a:t> et al, CIDR 2011)</a:t>
            </a:r>
            <a:endParaRPr lang="en-US" sz="2400" dirty="0" smtClean="0">
              <a:solidFill>
                <a:srgbClr val="3366FF"/>
              </a:solidFill>
            </a:endParaRPr>
          </a:p>
          <a:p>
            <a:pPr marL="457200" lvl="1" indent="0">
              <a:lnSpc>
                <a:spcPct val="90000"/>
              </a:lnSpc>
              <a:buNone/>
              <a:defRPr/>
            </a:pPr>
            <a:endParaRPr lang="en-US" sz="2400" i="1" dirty="0" smtClean="0">
              <a:solidFill>
                <a:srgbClr val="3366FF"/>
              </a:solidFill>
            </a:endParaRPr>
          </a:p>
          <a:p>
            <a:pPr marL="514350" indent="-457200">
              <a:lnSpc>
                <a:spcPct val="90000"/>
              </a:lnSpc>
              <a:defRPr/>
            </a:pPr>
            <a:r>
              <a:rPr lang="en-US" dirty="0" err="1" smtClean="0">
                <a:solidFill>
                  <a:srgbClr val="000000"/>
                </a:solidFill>
              </a:rPr>
              <a:t>Manimal</a:t>
            </a:r>
            <a:r>
              <a:rPr lang="en-US" dirty="0" smtClean="0">
                <a:solidFill>
                  <a:srgbClr val="000000"/>
                </a:solidFill>
              </a:rPr>
              <a:t> does not introduce new optimizations. It detects and applies existing optimizations to code</a:t>
            </a:r>
            <a:endParaRPr lang="en-US" dirty="0">
              <a:solidFill>
                <a:srgbClr val="000000"/>
              </a:solidFill>
            </a:endParaRPr>
          </a:p>
          <a:p>
            <a:pPr marL="457200" lvl="1" indent="0">
              <a:lnSpc>
                <a:spcPct val="90000"/>
              </a:lnSpc>
              <a:buNone/>
              <a:defRPr/>
            </a:pPr>
            <a:endParaRPr lang="en-US" sz="2400" dirty="0">
              <a:solidFill>
                <a:srgbClr val="3366FF"/>
              </a:solidFill>
            </a:endParaRPr>
          </a:p>
          <a:p>
            <a:endParaRPr lang="en-US" dirty="0">
              <a:solidFill>
                <a:srgbClr val="000000"/>
              </a:solidFill>
            </a:endParaRPr>
          </a:p>
        </p:txBody>
      </p:sp>
    </p:spTree>
    <p:extLst>
      <p:ext uri="{BB962C8B-B14F-4D97-AF65-F5344CB8AC3E}">
        <p14:creationId xmlns:p14="http://schemas.microsoft.com/office/powerpoint/2010/main" val="150020822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Learned</a:t>
            </a:r>
            <a:endParaRPr lang="en-US" dirty="0"/>
          </a:p>
        </p:txBody>
      </p:sp>
      <p:sp>
        <p:nvSpPr>
          <p:cNvPr id="3" name="Content Placeholder 2"/>
          <p:cNvSpPr>
            <a:spLocks noGrp="1"/>
          </p:cNvSpPr>
          <p:nvPr>
            <p:ph idx="1"/>
          </p:nvPr>
        </p:nvSpPr>
        <p:spPr/>
        <p:txBody>
          <a:bodyPr/>
          <a:lstStyle/>
          <a:p>
            <a:endParaRPr lang="en-US" b="1" dirty="0" smtClean="0">
              <a:solidFill>
                <a:schemeClr val="tx1"/>
              </a:solidFill>
            </a:endParaRPr>
          </a:p>
          <a:p>
            <a:r>
              <a:rPr lang="en-US" b="1" dirty="0" smtClean="0">
                <a:solidFill>
                  <a:schemeClr val="tx1"/>
                </a:solidFill>
              </a:rPr>
              <a:t>The </a:t>
            </a:r>
            <a:r>
              <a:rPr lang="en-US" b="1" dirty="0">
                <a:solidFill>
                  <a:schemeClr val="tx1"/>
                </a:solidFill>
              </a:rPr>
              <a:t>G</a:t>
            </a:r>
            <a:r>
              <a:rPr lang="en-US" b="1" dirty="0" smtClean="0">
                <a:solidFill>
                  <a:schemeClr val="tx1"/>
                </a:solidFill>
              </a:rPr>
              <a:t>ood: </a:t>
            </a:r>
            <a:r>
              <a:rPr lang="en-US" dirty="0" smtClean="0">
                <a:solidFill>
                  <a:schemeClr val="tx1"/>
                </a:solidFill>
              </a:rPr>
              <a:t>We can recognize data processing idioms in real code. Relational operations still exist even in </a:t>
            </a:r>
            <a:r>
              <a:rPr lang="en-US" dirty="0" err="1" smtClean="0">
                <a:solidFill>
                  <a:schemeClr val="tx1"/>
                </a:solidFill>
              </a:rPr>
              <a:t>NoSQL</a:t>
            </a:r>
            <a:r>
              <a:rPr lang="en-US" dirty="0" smtClean="0">
                <a:solidFill>
                  <a:schemeClr val="tx1"/>
                </a:solidFill>
              </a:rPr>
              <a:t> world</a:t>
            </a:r>
          </a:p>
          <a:p>
            <a:endParaRPr lang="en-US" dirty="0" smtClean="0">
              <a:solidFill>
                <a:schemeClr val="tx1"/>
              </a:solidFill>
            </a:endParaRPr>
          </a:p>
          <a:p>
            <a:r>
              <a:rPr lang="en-US" b="1" dirty="0" smtClean="0">
                <a:solidFill>
                  <a:schemeClr val="tx1"/>
                </a:solidFill>
              </a:rPr>
              <a:t>The Ugly: </a:t>
            </a:r>
            <a:r>
              <a:rPr lang="en-US" dirty="0" smtClean="0">
                <a:solidFill>
                  <a:schemeClr val="tx1"/>
                </a:solidFill>
              </a:rPr>
              <a:t>When we started this project in 2009, we underestimated interest in writing in higher level languages (</a:t>
            </a:r>
            <a:r>
              <a:rPr lang="en-US" i="1" dirty="0" smtClean="0">
                <a:solidFill>
                  <a:schemeClr val="tx1"/>
                </a:solidFill>
              </a:rPr>
              <a:t>e.g.</a:t>
            </a:r>
            <a:r>
              <a:rPr lang="en-US" dirty="0" smtClean="0">
                <a:solidFill>
                  <a:schemeClr val="tx1"/>
                </a:solidFill>
              </a:rPr>
              <a:t>, Pig </a:t>
            </a:r>
            <a:r>
              <a:rPr lang="en-US" dirty="0">
                <a:solidFill>
                  <a:schemeClr val="tx1"/>
                </a:solidFill>
              </a:rPr>
              <a:t>L</a:t>
            </a:r>
            <a:r>
              <a:rPr lang="en-US" dirty="0" smtClean="0">
                <a:solidFill>
                  <a:schemeClr val="tx1"/>
                </a:solidFill>
              </a:rPr>
              <a:t>atin)</a:t>
            </a:r>
            <a:endParaRPr lang="en-US" dirty="0">
              <a:solidFill>
                <a:schemeClr val="tx1"/>
              </a:solidFill>
            </a:endParaRPr>
          </a:p>
          <a:p>
            <a:endParaRPr lang="en-US" dirty="0" smtClean="0">
              <a:solidFill>
                <a:schemeClr val="tx1"/>
              </a:solidFill>
            </a:endParaRP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19936566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err="1" smtClean="0"/>
              <a:t>MapReduce</a:t>
            </a:r>
            <a:r>
              <a:rPr lang="en-US" sz="4800" dirty="0" smtClean="0"/>
              <a:t> in relational land </a:t>
            </a:r>
            <a:endParaRPr lang="en-US" sz="4800" dirty="0"/>
          </a:p>
        </p:txBody>
      </p:sp>
      <p:sp>
        <p:nvSpPr>
          <p:cNvPr id="3" name="Content Placeholder 2"/>
          <p:cNvSpPr>
            <a:spLocks noGrp="1"/>
          </p:cNvSpPr>
          <p:nvPr>
            <p:ph idx="1"/>
          </p:nvPr>
        </p:nvSpPr>
        <p:spPr/>
        <p:txBody>
          <a:bodyPr/>
          <a:lstStyle/>
          <a:p>
            <a:endParaRPr lang="en-US" dirty="0" smtClean="0">
              <a:solidFill>
                <a:srgbClr val="000000"/>
              </a:solidFill>
            </a:endParaRPr>
          </a:p>
          <a:p>
            <a:r>
              <a:rPr lang="en-US" dirty="0" smtClean="0">
                <a:solidFill>
                  <a:srgbClr val="000000"/>
                </a:solidFill>
              </a:rPr>
              <a:t>Designers original Intention: free-formed data</a:t>
            </a:r>
          </a:p>
          <a:p>
            <a:pPr lvl="1"/>
            <a:r>
              <a:rPr lang="en-US" sz="1800" dirty="0" smtClean="0">
                <a:solidFill>
                  <a:srgbClr val="000000"/>
                </a:solidFill>
              </a:rPr>
              <a:t>web</a:t>
            </a:r>
            <a:r>
              <a:rPr lang="en-US" sz="1800" dirty="0">
                <a:solidFill>
                  <a:srgbClr val="000000"/>
                </a:solidFill>
              </a:rPr>
              <a:t>-scale </a:t>
            </a:r>
            <a:r>
              <a:rPr lang="en-US" sz="1800" dirty="0" smtClean="0">
                <a:solidFill>
                  <a:srgbClr val="000000"/>
                </a:solidFill>
              </a:rPr>
              <a:t>indexing/log </a:t>
            </a:r>
            <a:r>
              <a:rPr lang="en-US" sz="1800" dirty="0">
                <a:solidFill>
                  <a:srgbClr val="000000"/>
                </a:solidFill>
              </a:rPr>
              <a:t>processing</a:t>
            </a:r>
          </a:p>
          <a:p>
            <a:endParaRPr lang="en-US" dirty="0">
              <a:solidFill>
                <a:srgbClr val="000000"/>
              </a:solidFill>
            </a:endParaRPr>
          </a:p>
          <a:p>
            <a:r>
              <a:rPr lang="en-US" dirty="0" smtClean="0">
                <a:solidFill>
                  <a:srgbClr val="000000"/>
                </a:solidFill>
              </a:rPr>
              <a:t>But, many relational workloads</a:t>
            </a:r>
            <a:r>
              <a:rPr lang="en-US" baseline="30000" dirty="0" smtClean="0">
                <a:solidFill>
                  <a:srgbClr val="000000"/>
                </a:solidFill>
              </a:rPr>
              <a:t>1</a:t>
            </a:r>
          </a:p>
          <a:p>
            <a:pPr lvl="1"/>
            <a:r>
              <a:rPr lang="en-US" sz="1800" dirty="0" smtClean="0">
                <a:solidFill>
                  <a:srgbClr val="000000"/>
                </a:solidFill>
              </a:rPr>
              <a:t>Complex queries/data analysis</a:t>
            </a:r>
          </a:p>
          <a:p>
            <a:pPr marL="457200" lvl="1" indent="0">
              <a:buNone/>
            </a:pPr>
            <a:endParaRPr lang="en-US" dirty="0">
              <a:solidFill>
                <a:srgbClr val="000000"/>
              </a:solidFill>
            </a:endParaRPr>
          </a:p>
          <a:p>
            <a:r>
              <a:rPr lang="en-US" dirty="0" smtClean="0">
                <a:solidFill>
                  <a:srgbClr val="000000"/>
                </a:solidFill>
              </a:rPr>
              <a:t>Caveat: MR performance lags RDBMS performance</a:t>
            </a:r>
          </a:p>
          <a:p>
            <a:endParaRPr lang="en-US" dirty="0">
              <a:solidFill>
                <a:srgbClr val="000000"/>
              </a:solidFill>
            </a:endParaRPr>
          </a:p>
        </p:txBody>
      </p:sp>
      <p:sp>
        <p:nvSpPr>
          <p:cNvPr id="4" name="Rectangle 3"/>
          <p:cNvSpPr/>
          <p:nvPr/>
        </p:nvSpPr>
        <p:spPr>
          <a:xfrm>
            <a:off x="76200" y="6475829"/>
            <a:ext cx="9067800" cy="276999"/>
          </a:xfrm>
          <a:prstGeom prst="rect">
            <a:avLst/>
          </a:prstGeom>
        </p:spPr>
        <p:txBody>
          <a:bodyPr wrap="square">
            <a:spAutoFit/>
          </a:bodyPr>
          <a:lstStyle/>
          <a:p>
            <a:pPr marL="228600" indent="-228600" algn="r">
              <a:buAutoNum type="arabicPeriod"/>
            </a:pPr>
            <a:r>
              <a:rPr lang="en-US" sz="1200" dirty="0" err="1" smtClean="0">
                <a:latin typeface="+mj-lt"/>
              </a:rPr>
              <a:t>Karmasphere</a:t>
            </a:r>
            <a:r>
              <a:rPr lang="en-US" sz="1200" dirty="0" smtClean="0">
                <a:latin typeface="+mj-lt"/>
              </a:rPr>
              <a:t> </a:t>
            </a:r>
            <a:r>
              <a:rPr lang="en-US" sz="1200" dirty="0">
                <a:latin typeface="+mj-lt"/>
              </a:rPr>
              <a:t>corporation: A study of </a:t>
            </a:r>
            <a:r>
              <a:rPr lang="en-US" sz="1200" dirty="0" err="1">
                <a:latin typeface="+mj-lt"/>
              </a:rPr>
              <a:t>hadoop</a:t>
            </a:r>
            <a:r>
              <a:rPr lang="en-US" sz="1200" dirty="0">
                <a:latin typeface="+mj-lt"/>
              </a:rPr>
              <a:t> </a:t>
            </a:r>
            <a:r>
              <a:rPr lang="en-US" sz="1200" dirty="0" smtClean="0">
                <a:latin typeface="+mj-lt"/>
              </a:rPr>
              <a:t>developers, http</a:t>
            </a:r>
            <a:r>
              <a:rPr lang="en-US" sz="1200" dirty="0">
                <a:latin typeface="+mj-lt"/>
              </a:rPr>
              <a:t>://</a:t>
            </a:r>
            <a:r>
              <a:rPr lang="en-US" sz="1200" dirty="0" err="1" smtClean="0">
                <a:latin typeface="+mj-lt"/>
              </a:rPr>
              <a:t>karmasphere.com</a:t>
            </a:r>
            <a:r>
              <a:rPr lang="en-US" sz="1200" dirty="0" smtClean="0">
                <a:latin typeface="+mj-lt"/>
              </a:rPr>
              <a:t>, </a:t>
            </a:r>
            <a:r>
              <a:rPr lang="en-US" sz="1200" dirty="0">
                <a:latin typeface="+mj-lt"/>
              </a:rPr>
              <a:t>2010</a:t>
            </a:r>
          </a:p>
        </p:txBody>
      </p:sp>
    </p:spTree>
    <p:extLst>
      <p:ext uri="{BB962C8B-B14F-4D97-AF65-F5344CB8AC3E}">
        <p14:creationId xmlns:p14="http://schemas.microsoft.com/office/powerpoint/2010/main" val="347662493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pPr>
              <a:lnSpc>
                <a:spcPct val="90000"/>
              </a:lnSpc>
              <a:defRPr/>
            </a:pPr>
            <a:endParaRPr lang="en-US" dirty="0" smtClean="0">
              <a:solidFill>
                <a:srgbClr val="000000"/>
              </a:solidFill>
            </a:endParaRPr>
          </a:p>
          <a:p>
            <a:pPr>
              <a:defRPr/>
            </a:pPr>
            <a:r>
              <a:rPr lang="en-US" sz="2800" dirty="0" err="1">
                <a:solidFill>
                  <a:srgbClr val="000000"/>
                </a:solidFill>
              </a:rPr>
              <a:t>Manimal</a:t>
            </a:r>
            <a:r>
              <a:rPr lang="en-US" sz="2800" dirty="0">
                <a:solidFill>
                  <a:srgbClr val="000000"/>
                </a:solidFill>
              </a:rPr>
              <a:t> provides framework for applying well-known optimization techniques </a:t>
            </a:r>
            <a:r>
              <a:rPr lang="en-US" sz="2800" dirty="0" smtClean="0">
                <a:solidFill>
                  <a:srgbClr val="000000"/>
                </a:solidFill>
              </a:rPr>
              <a:t>to </a:t>
            </a:r>
            <a:r>
              <a:rPr lang="en-US" sz="2800" dirty="0" err="1" smtClean="0">
                <a:solidFill>
                  <a:srgbClr val="000000"/>
                </a:solidFill>
              </a:rPr>
              <a:t>MapReduce</a:t>
            </a:r>
            <a:endParaRPr lang="en-US" sz="2800" dirty="0" smtClean="0">
              <a:solidFill>
                <a:srgbClr val="000000"/>
              </a:solidFill>
            </a:endParaRPr>
          </a:p>
          <a:p>
            <a:pPr lvl="1">
              <a:defRPr/>
            </a:pPr>
            <a:r>
              <a:rPr lang="en-US" sz="2400" dirty="0" smtClean="0">
                <a:solidFill>
                  <a:srgbClr val="000000"/>
                </a:solidFill>
              </a:rPr>
              <a:t>Automatic optimization</a:t>
            </a:r>
            <a:r>
              <a:rPr lang="en-US" sz="2400" dirty="0">
                <a:solidFill>
                  <a:srgbClr val="000000"/>
                </a:solidFill>
              </a:rPr>
              <a:t> </a:t>
            </a:r>
            <a:r>
              <a:rPr lang="en-US" sz="2400" dirty="0" smtClean="0">
                <a:solidFill>
                  <a:srgbClr val="000000"/>
                </a:solidFill>
              </a:rPr>
              <a:t>of user code</a:t>
            </a:r>
          </a:p>
          <a:p>
            <a:pPr lvl="1">
              <a:defRPr/>
            </a:pPr>
            <a:r>
              <a:rPr lang="en-US" sz="2400" dirty="0" smtClean="0">
                <a:solidFill>
                  <a:srgbClr val="000000"/>
                </a:solidFill>
              </a:rPr>
              <a:t>Up </a:t>
            </a:r>
            <a:r>
              <a:rPr lang="en-US" sz="2400" dirty="0">
                <a:solidFill>
                  <a:srgbClr val="000000"/>
                </a:solidFill>
              </a:rPr>
              <a:t>to 11x speed </a:t>
            </a:r>
            <a:r>
              <a:rPr lang="en-US" sz="2400" dirty="0" smtClean="0">
                <a:solidFill>
                  <a:srgbClr val="000000"/>
                </a:solidFill>
              </a:rPr>
              <a:t>increase</a:t>
            </a:r>
            <a:endParaRPr lang="en-US" sz="2400" dirty="0">
              <a:solidFill>
                <a:srgbClr val="000000"/>
              </a:solidFill>
            </a:endParaRPr>
          </a:p>
          <a:p>
            <a:pPr lvl="1">
              <a:defRPr/>
            </a:pPr>
            <a:r>
              <a:rPr lang="en-US" sz="2400" dirty="0" smtClean="0">
                <a:solidFill>
                  <a:srgbClr val="000000"/>
                </a:solidFill>
              </a:rPr>
              <a:t>Provides framework for more optimizations</a:t>
            </a:r>
            <a:endParaRPr lang="en-US" sz="2400" dirty="0">
              <a:solidFill>
                <a:srgbClr val="000000"/>
              </a:solidFill>
            </a:endParaRPr>
          </a:p>
        </p:txBody>
      </p:sp>
    </p:spTree>
    <p:extLst>
      <p:ext uri="{BB962C8B-B14F-4D97-AF65-F5344CB8AC3E}">
        <p14:creationId xmlns:p14="http://schemas.microsoft.com/office/powerpoint/2010/main" val="1628786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5" descr="pavloSelectionCh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36083"/>
            <a:ext cx="9144000" cy="5615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76200" y="6475829"/>
            <a:ext cx="9067800" cy="276999"/>
          </a:xfrm>
          <a:prstGeom prst="rect">
            <a:avLst/>
          </a:prstGeom>
        </p:spPr>
        <p:txBody>
          <a:bodyPr wrap="square">
            <a:spAutoFit/>
          </a:bodyPr>
          <a:lstStyle/>
          <a:p>
            <a:pPr algn="r"/>
            <a:r>
              <a:rPr lang="en-US" sz="1200" dirty="0" err="1" smtClean="0">
                <a:latin typeface="+mj-lt"/>
              </a:rPr>
              <a:t>Pavlo</a:t>
            </a:r>
            <a:r>
              <a:rPr lang="en-US" sz="1200" dirty="0" smtClean="0">
                <a:latin typeface="+mj-lt"/>
              </a:rPr>
              <a:t> et al., A </a:t>
            </a:r>
            <a:r>
              <a:rPr lang="en-US" sz="1200" dirty="0">
                <a:latin typeface="+mj-lt"/>
              </a:rPr>
              <a:t>Comparison of Approaches to Large-Scale Data Analysis, </a:t>
            </a:r>
            <a:r>
              <a:rPr lang="en-US" sz="1200" dirty="0" smtClean="0">
                <a:latin typeface="+mj-lt"/>
              </a:rPr>
              <a:t>SIGMOD 2009</a:t>
            </a:r>
            <a:endParaRPr lang="en-US" sz="1200" dirty="0">
              <a:latin typeface="+mj-lt"/>
            </a:endParaRPr>
          </a:p>
        </p:txBody>
      </p:sp>
      <p:sp>
        <p:nvSpPr>
          <p:cNvPr id="6" name="Title 1"/>
          <p:cNvSpPr txBox="1">
            <a:spLocks/>
          </p:cNvSpPr>
          <p:nvPr/>
        </p:nvSpPr>
        <p:spPr>
          <a:xfrm>
            <a:off x="609600" y="152401"/>
            <a:ext cx="8229600" cy="683682"/>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z="3600" dirty="0" smtClean="0"/>
              <a:t>Selection is Slower with </a:t>
            </a:r>
            <a:r>
              <a:rPr lang="en-US" sz="3600" dirty="0" err="1" smtClean="0"/>
              <a:t>MapReduce</a:t>
            </a:r>
            <a:endParaRPr lang="en-US" sz="3600" dirty="0"/>
          </a:p>
        </p:txBody>
      </p:sp>
    </p:spTree>
    <p:extLst>
      <p:ext uri="{BB962C8B-B14F-4D97-AF65-F5344CB8AC3E}">
        <p14:creationId xmlns:p14="http://schemas.microsoft.com/office/powerpoint/2010/main" val="116275759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6" name="Picture 6" descr="pavloJoinChart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36083"/>
            <a:ext cx="9144000" cy="5717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76200" y="6475829"/>
            <a:ext cx="9067800" cy="276999"/>
          </a:xfrm>
          <a:prstGeom prst="rect">
            <a:avLst/>
          </a:prstGeom>
        </p:spPr>
        <p:txBody>
          <a:bodyPr wrap="square">
            <a:spAutoFit/>
          </a:bodyPr>
          <a:lstStyle/>
          <a:p>
            <a:pPr algn="r"/>
            <a:r>
              <a:rPr lang="en-US" sz="1200" dirty="0" err="1" smtClean="0">
                <a:latin typeface="+mj-lt"/>
              </a:rPr>
              <a:t>Pavlo</a:t>
            </a:r>
            <a:r>
              <a:rPr lang="en-US" sz="1200" dirty="0" smtClean="0">
                <a:latin typeface="+mj-lt"/>
              </a:rPr>
              <a:t> et al., A </a:t>
            </a:r>
            <a:r>
              <a:rPr lang="en-US" sz="1200" dirty="0">
                <a:latin typeface="+mj-lt"/>
              </a:rPr>
              <a:t>Comparison of Approaches to Large-Scale Data Analysis, </a:t>
            </a:r>
            <a:r>
              <a:rPr lang="en-US" sz="1200" dirty="0" smtClean="0">
                <a:latin typeface="+mj-lt"/>
              </a:rPr>
              <a:t>SIGMOD 2009</a:t>
            </a:r>
            <a:endParaRPr lang="en-US" sz="1200" dirty="0">
              <a:latin typeface="+mj-lt"/>
            </a:endParaRPr>
          </a:p>
        </p:txBody>
      </p:sp>
      <p:sp>
        <p:nvSpPr>
          <p:cNvPr id="8" name="Title 1"/>
          <p:cNvSpPr txBox="1">
            <a:spLocks/>
          </p:cNvSpPr>
          <p:nvPr/>
        </p:nvSpPr>
        <p:spPr>
          <a:xfrm>
            <a:off x="609600" y="152401"/>
            <a:ext cx="8229600" cy="683682"/>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z="3600" dirty="0" smtClean="0"/>
              <a:t>Join is Even Slower</a:t>
            </a:r>
            <a:endParaRPr lang="en-US" sz="3600" dirty="0"/>
          </a:p>
        </p:txBody>
      </p:sp>
    </p:spTree>
    <p:extLst>
      <p:ext uri="{BB962C8B-B14F-4D97-AF65-F5344CB8AC3E}">
        <p14:creationId xmlns:p14="http://schemas.microsoft.com/office/powerpoint/2010/main" val="351849430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000" dirty="0" smtClean="0"/>
              <a:t>MR Lags in Relational </a:t>
            </a:r>
            <a:r>
              <a:rPr lang="en-US" sz="5000" dirty="0"/>
              <a:t>L</a:t>
            </a:r>
            <a:r>
              <a:rPr lang="en-US" sz="5000" dirty="0" smtClean="0"/>
              <a:t>and </a:t>
            </a:r>
            <a:endParaRPr lang="en-US" sz="5000" dirty="0"/>
          </a:p>
        </p:txBody>
      </p:sp>
      <p:sp>
        <p:nvSpPr>
          <p:cNvPr id="3" name="Content Placeholder 2"/>
          <p:cNvSpPr>
            <a:spLocks noGrp="1"/>
          </p:cNvSpPr>
          <p:nvPr>
            <p:ph idx="1"/>
          </p:nvPr>
        </p:nvSpPr>
        <p:spPr/>
        <p:txBody>
          <a:bodyPr>
            <a:normAutofit/>
          </a:bodyPr>
          <a:lstStyle/>
          <a:p>
            <a:pPr marL="0" indent="0">
              <a:buNone/>
            </a:pPr>
            <a:endParaRPr lang="en-US" i="1" dirty="0">
              <a:solidFill>
                <a:srgbClr val="FF0000"/>
              </a:solidFill>
            </a:endParaRPr>
          </a:p>
          <a:p>
            <a:r>
              <a:rPr lang="en-US" dirty="0" err="1" smtClean="0">
                <a:solidFill>
                  <a:srgbClr val="000000"/>
                </a:solidFill>
              </a:rPr>
              <a:t>Stonebraker</a:t>
            </a:r>
            <a:r>
              <a:rPr lang="en-US" dirty="0" smtClean="0">
                <a:solidFill>
                  <a:srgbClr val="000000"/>
                </a:solidFill>
              </a:rPr>
              <a:t>, Dewitt: </a:t>
            </a:r>
          </a:p>
          <a:p>
            <a:pPr marL="457200" lvl="1" indent="0">
              <a:buNone/>
            </a:pPr>
            <a:r>
              <a:rPr lang="en-US" sz="2000" i="1" dirty="0" smtClean="0">
                <a:solidFill>
                  <a:srgbClr val="000000"/>
                </a:solidFill>
              </a:rPr>
              <a:t>'</a:t>
            </a:r>
            <a:r>
              <a:rPr lang="en-US" sz="2000" i="1" dirty="0">
                <a:solidFill>
                  <a:srgbClr val="000000"/>
                </a:solidFill>
              </a:rPr>
              <a:t>'</a:t>
            </a:r>
            <a:r>
              <a:rPr lang="en-US" sz="2000" i="1" dirty="0" err="1">
                <a:solidFill>
                  <a:srgbClr val="000000"/>
                </a:solidFill>
              </a:rPr>
              <a:t>MapReduce</a:t>
            </a:r>
            <a:r>
              <a:rPr lang="en-US" sz="2000" i="1" dirty="0">
                <a:solidFill>
                  <a:srgbClr val="000000"/>
                </a:solidFill>
              </a:rPr>
              <a:t> has no indexes and therefore has only brute force as a processing option. It will be creamed whenever an index is the better access mechanism</a:t>
            </a:r>
            <a:r>
              <a:rPr lang="en-US" sz="2000" i="1" dirty="0" smtClean="0">
                <a:solidFill>
                  <a:srgbClr val="000000"/>
                </a:solidFill>
              </a:rPr>
              <a:t>.’’</a:t>
            </a:r>
            <a:r>
              <a:rPr lang="en-US" sz="2000" i="1" baseline="30000" dirty="0" smtClean="0">
                <a:solidFill>
                  <a:srgbClr val="000000"/>
                </a:solidFill>
              </a:rPr>
              <a:t>1</a:t>
            </a:r>
          </a:p>
          <a:p>
            <a:pPr marL="457200" lvl="1" indent="0">
              <a:buNone/>
            </a:pPr>
            <a:endParaRPr lang="en-US" sz="2000" i="1" baseline="30000" dirty="0">
              <a:solidFill>
                <a:srgbClr val="000000"/>
              </a:solidFill>
            </a:endParaRPr>
          </a:p>
          <a:p>
            <a:r>
              <a:rPr lang="en-US" dirty="0">
                <a:solidFill>
                  <a:srgbClr val="000000"/>
                </a:solidFill>
              </a:rPr>
              <a:t>Query processing tasks</a:t>
            </a:r>
          </a:p>
          <a:p>
            <a:pPr lvl="1"/>
            <a:r>
              <a:rPr lang="en-US" sz="2000" dirty="0">
                <a:solidFill>
                  <a:srgbClr val="000000"/>
                </a:solidFill>
              </a:rPr>
              <a:t>No metadata, semantics, indices</a:t>
            </a:r>
          </a:p>
          <a:p>
            <a:pPr lvl="1"/>
            <a:r>
              <a:rPr lang="en-US" sz="2000" dirty="0">
                <a:solidFill>
                  <a:srgbClr val="000000"/>
                </a:solidFill>
              </a:rPr>
              <a:t>Free-formed input is a </a:t>
            </a:r>
            <a:r>
              <a:rPr lang="en-US" sz="2000" i="1" dirty="0">
                <a:solidFill>
                  <a:srgbClr val="FF0000"/>
                </a:solidFill>
              </a:rPr>
              <a:t>double-edged sword</a:t>
            </a:r>
          </a:p>
          <a:p>
            <a:pPr marL="457200" lvl="1" indent="0">
              <a:buNone/>
            </a:pPr>
            <a:endParaRPr lang="en-US" sz="2000" i="1" baseline="30000" dirty="0">
              <a:solidFill>
                <a:srgbClr val="000000"/>
              </a:solidFill>
            </a:endParaRPr>
          </a:p>
        </p:txBody>
      </p:sp>
      <p:sp>
        <p:nvSpPr>
          <p:cNvPr id="4" name="Rectangle 3"/>
          <p:cNvSpPr/>
          <p:nvPr/>
        </p:nvSpPr>
        <p:spPr>
          <a:xfrm>
            <a:off x="76200" y="6475829"/>
            <a:ext cx="9067800" cy="276999"/>
          </a:xfrm>
          <a:prstGeom prst="rect">
            <a:avLst/>
          </a:prstGeom>
        </p:spPr>
        <p:txBody>
          <a:bodyPr wrap="square">
            <a:spAutoFit/>
          </a:bodyPr>
          <a:lstStyle/>
          <a:p>
            <a:pPr algn="r"/>
            <a:r>
              <a:rPr lang="en-US" sz="1200" dirty="0" smtClean="0">
                <a:latin typeface="+mj-lt"/>
              </a:rPr>
              <a:t>1. </a:t>
            </a:r>
            <a:r>
              <a:rPr lang="en-US" sz="1200" dirty="0" err="1" smtClean="0">
                <a:latin typeface="+mj-lt"/>
              </a:rPr>
              <a:t>MapReduce</a:t>
            </a:r>
            <a:r>
              <a:rPr lang="en-US" sz="1200" dirty="0" smtClean="0">
                <a:latin typeface="+mj-lt"/>
              </a:rPr>
              <a:t>: a major step backwards, </a:t>
            </a:r>
            <a:r>
              <a:rPr lang="en-US" sz="1200" dirty="0" smtClean="0">
                <a:latin typeface="+mj-lt"/>
                <a:hlinkClick r:id="rId3"/>
              </a:rPr>
              <a:t>http://databasecolumn.vertica.com/</a:t>
            </a:r>
            <a:r>
              <a:rPr lang="en-US" sz="1200" dirty="0" smtClean="0">
                <a:latin typeface="+mj-lt"/>
              </a:rPr>
              <a:t>, 2008</a:t>
            </a:r>
            <a:endParaRPr lang="en-US" sz="1200" dirty="0">
              <a:latin typeface="+mj-lt"/>
            </a:endParaRPr>
          </a:p>
        </p:txBody>
      </p:sp>
    </p:spTree>
    <p:extLst>
      <p:ext uri="{BB962C8B-B14F-4D97-AF65-F5344CB8AC3E}">
        <p14:creationId xmlns:p14="http://schemas.microsoft.com/office/powerpoint/2010/main" val="244683653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Manimal</a:t>
            </a:r>
            <a:endParaRPr lang="en-US" dirty="0"/>
          </a:p>
        </p:txBody>
      </p:sp>
      <p:sp>
        <p:nvSpPr>
          <p:cNvPr id="3" name="Content Placeholder 2"/>
          <p:cNvSpPr>
            <a:spLocks noGrp="1"/>
          </p:cNvSpPr>
          <p:nvPr>
            <p:ph idx="1"/>
          </p:nvPr>
        </p:nvSpPr>
        <p:spPr/>
        <p:txBody>
          <a:bodyPr/>
          <a:lstStyle/>
          <a:p>
            <a:pPr>
              <a:defRPr/>
            </a:pPr>
            <a:r>
              <a:rPr lang="en-US" b="1" dirty="0" err="1">
                <a:solidFill>
                  <a:srgbClr val="000000"/>
                </a:solidFill>
              </a:rPr>
              <a:t>Manimal</a:t>
            </a:r>
            <a:r>
              <a:rPr lang="en-US" dirty="0">
                <a:solidFill>
                  <a:srgbClr val="000000"/>
                </a:solidFill>
              </a:rPr>
              <a:t> is a </a:t>
            </a:r>
            <a:r>
              <a:rPr lang="en-US" i="1" dirty="0">
                <a:solidFill>
                  <a:srgbClr val="000000"/>
                </a:solidFill>
              </a:rPr>
              <a:t>hybrid system,</a:t>
            </a:r>
            <a:r>
              <a:rPr lang="en-US" dirty="0">
                <a:solidFill>
                  <a:srgbClr val="000000"/>
                </a:solidFill>
              </a:rPr>
              <a:t> combining </a:t>
            </a:r>
            <a:r>
              <a:rPr lang="en-US" dirty="0" err="1">
                <a:solidFill>
                  <a:srgbClr val="000000"/>
                </a:solidFill>
              </a:rPr>
              <a:t>MapReduce</a:t>
            </a:r>
            <a:r>
              <a:rPr lang="en-US" dirty="0">
                <a:solidFill>
                  <a:srgbClr val="000000"/>
                </a:solidFill>
              </a:rPr>
              <a:t> programming model and well-known execution techniques </a:t>
            </a:r>
            <a:endParaRPr lang="en-US" dirty="0" smtClean="0">
              <a:solidFill>
                <a:srgbClr val="000000"/>
              </a:solidFill>
            </a:endParaRPr>
          </a:p>
          <a:p>
            <a:pPr>
              <a:defRPr/>
            </a:pPr>
            <a:endParaRPr lang="en-US" dirty="0">
              <a:solidFill>
                <a:srgbClr val="000000"/>
              </a:solidFill>
            </a:endParaRPr>
          </a:p>
          <a:p>
            <a:pPr>
              <a:defRPr/>
            </a:pPr>
            <a:r>
              <a:rPr lang="en-US" dirty="0">
                <a:solidFill>
                  <a:srgbClr val="000000"/>
                </a:solidFill>
              </a:rPr>
              <a:t>Techniques </a:t>
            </a:r>
            <a:r>
              <a:rPr lang="en-US" dirty="0" smtClean="0">
                <a:solidFill>
                  <a:srgbClr val="000000"/>
                </a:solidFill>
              </a:rPr>
              <a:t>today </a:t>
            </a:r>
            <a:br>
              <a:rPr lang="en-US" dirty="0" smtClean="0">
                <a:solidFill>
                  <a:srgbClr val="000000"/>
                </a:solidFill>
              </a:rPr>
            </a:br>
            <a:r>
              <a:rPr lang="en-US" dirty="0" smtClean="0">
                <a:solidFill>
                  <a:srgbClr val="000000"/>
                </a:solidFill>
              </a:rPr>
              <a:t>only found </a:t>
            </a:r>
            <a:r>
              <a:rPr lang="en-US" dirty="0">
                <a:solidFill>
                  <a:srgbClr val="000000"/>
                </a:solidFill>
              </a:rPr>
              <a:t>in </a:t>
            </a:r>
            <a:r>
              <a:rPr lang="en-US" dirty="0" smtClean="0">
                <a:solidFill>
                  <a:srgbClr val="000000"/>
                </a:solidFill>
              </a:rPr>
              <a:t/>
            </a:r>
            <a:br>
              <a:rPr lang="en-US" dirty="0" smtClean="0">
                <a:solidFill>
                  <a:srgbClr val="000000"/>
                </a:solidFill>
              </a:rPr>
            </a:br>
            <a:r>
              <a:rPr lang="en-US" dirty="0" smtClean="0">
                <a:solidFill>
                  <a:srgbClr val="000000"/>
                </a:solidFill>
              </a:rPr>
              <a:t>RDBMS</a:t>
            </a:r>
            <a:r>
              <a:rPr lang="en-US" dirty="0">
                <a:solidFill>
                  <a:srgbClr val="000000"/>
                </a:solidFill>
              </a:rPr>
              <a:t>, but </a:t>
            </a:r>
            <a:r>
              <a:rPr lang="en-US" dirty="0" smtClean="0">
                <a:solidFill>
                  <a:srgbClr val="000000"/>
                </a:solidFill>
              </a:rPr>
              <a:t>should</a:t>
            </a:r>
            <a:br>
              <a:rPr lang="en-US" dirty="0" smtClean="0">
                <a:solidFill>
                  <a:srgbClr val="000000"/>
                </a:solidFill>
              </a:rPr>
            </a:br>
            <a:r>
              <a:rPr lang="en-US" dirty="0" smtClean="0">
                <a:solidFill>
                  <a:srgbClr val="000000"/>
                </a:solidFill>
              </a:rPr>
              <a:t>be </a:t>
            </a:r>
            <a:r>
              <a:rPr lang="en-US" dirty="0">
                <a:solidFill>
                  <a:srgbClr val="000000"/>
                </a:solidFill>
              </a:rPr>
              <a:t>in </a:t>
            </a:r>
            <a:r>
              <a:rPr lang="en-US" dirty="0" err="1" smtClean="0">
                <a:solidFill>
                  <a:srgbClr val="000000"/>
                </a:solidFill>
              </a:rPr>
              <a:t>MapReduce</a:t>
            </a:r>
            <a:r>
              <a:rPr lang="en-US" dirty="0">
                <a:solidFill>
                  <a:srgbClr val="000000"/>
                </a:solidFill>
              </a:rPr>
              <a:t>, </a:t>
            </a:r>
            <a:br>
              <a:rPr lang="en-US" dirty="0">
                <a:solidFill>
                  <a:srgbClr val="000000"/>
                </a:solidFill>
              </a:rPr>
            </a:br>
            <a:r>
              <a:rPr lang="en-US" dirty="0" smtClean="0">
                <a:solidFill>
                  <a:srgbClr val="000000"/>
                </a:solidFill>
              </a:rPr>
              <a:t>too.</a:t>
            </a:r>
            <a:endParaRPr lang="en-US" dirty="0">
              <a:solidFill>
                <a:srgbClr val="000000"/>
              </a:solidFill>
            </a:endParaRPr>
          </a:p>
          <a:p>
            <a:pPr>
              <a:defRPr/>
            </a:pPr>
            <a:endParaRPr lang="en-US" dirty="0">
              <a:solidFill>
                <a:srgbClr val="000000"/>
              </a:solidFill>
            </a:endParaRPr>
          </a:p>
          <a:p>
            <a:endParaRPr lang="en-US" dirty="0">
              <a:solidFill>
                <a:srgbClr val="000000"/>
              </a:solidFill>
            </a:endParaRPr>
          </a:p>
        </p:txBody>
      </p:sp>
      <p:pic>
        <p:nvPicPr>
          <p:cNvPr id="4" name="Picture 4" descr="centaur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2700" y="2626360"/>
            <a:ext cx="4508500"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104388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Manimal</a:t>
            </a:r>
            <a:r>
              <a:rPr lang="en-US" dirty="0" smtClean="0"/>
              <a:t> Approach</a:t>
            </a:r>
            <a:endParaRPr lang="en-US" dirty="0"/>
          </a:p>
        </p:txBody>
      </p:sp>
      <p:sp>
        <p:nvSpPr>
          <p:cNvPr id="4" name="TextBox 3"/>
          <p:cNvSpPr txBox="1"/>
          <p:nvPr/>
        </p:nvSpPr>
        <p:spPr>
          <a:xfrm>
            <a:off x="1094824" y="1913604"/>
            <a:ext cx="1340579" cy="292388"/>
          </a:xfrm>
          <a:prstGeom prst="rect">
            <a:avLst/>
          </a:prstGeom>
          <a:noFill/>
        </p:spPr>
        <p:txBody>
          <a:bodyPr wrap="square" rtlCol="0">
            <a:spAutoFit/>
          </a:bodyPr>
          <a:lstStyle/>
          <a:p>
            <a:r>
              <a:rPr lang="en-US" sz="1300" dirty="0" err="1">
                <a:solidFill>
                  <a:srgbClr val="234271"/>
                </a:solidFill>
              </a:rPr>
              <a:t>b</a:t>
            </a:r>
            <a:r>
              <a:rPr lang="en-US" sz="1300" dirty="0" err="1" smtClean="0">
                <a:solidFill>
                  <a:srgbClr val="234271"/>
                </a:solidFill>
              </a:rPr>
              <a:t>ytecode</a:t>
            </a:r>
            <a:r>
              <a:rPr lang="en-US" sz="1300" dirty="0" smtClean="0">
                <a:solidFill>
                  <a:srgbClr val="234271"/>
                </a:solidFill>
              </a:rPr>
              <a:t> *.class</a:t>
            </a:r>
            <a:endParaRPr lang="en-US" sz="1300" dirty="0">
              <a:solidFill>
                <a:srgbClr val="234271"/>
              </a:solidFill>
            </a:endParaRPr>
          </a:p>
        </p:txBody>
      </p:sp>
      <p:grpSp>
        <p:nvGrpSpPr>
          <p:cNvPr id="15" name="Group 14"/>
          <p:cNvGrpSpPr/>
          <p:nvPr/>
        </p:nvGrpSpPr>
        <p:grpSpPr>
          <a:xfrm>
            <a:off x="244870" y="1955598"/>
            <a:ext cx="903210" cy="667512"/>
            <a:chOff x="2288" y="547299"/>
            <a:chExt cx="1095219" cy="658000"/>
          </a:xfrm>
        </p:grpSpPr>
        <p:sp>
          <p:nvSpPr>
            <p:cNvPr id="16" name="Rounded Rectangle 15"/>
            <p:cNvSpPr/>
            <p:nvPr/>
          </p:nvSpPr>
          <p:spPr>
            <a:xfrm>
              <a:off x="2288" y="547299"/>
              <a:ext cx="1095219" cy="658000"/>
            </a:xfrm>
            <a:prstGeom prst="roundRect">
              <a:avLst>
                <a:gd name="adj" fmla="val 10000"/>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7" name="Rounded Rectangle 4"/>
            <p:cNvSpPr/>
            <p:nvPr/>
          </p:nvSpPr>
          <p:spPr>
            <a:xfrm>
              <a:off x="21560" y="566571"/>
              <a:ext cx="1056675" cy="6194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MR Engine</a:t>
              </a:r>
              <a:endParaRPr lang="en-US" sz="1600" kern="1200" dirty="0"/>
            </a:p>
          </p:txBody>
        </p:sp>
      </p:grpSp>
      <p:grpSp>
        <p:nvGrpSpPr>
          <p:cNvPr id="24" name="Group 23"/>
          <p:cNvGrpSpPr/>
          <p:nvPr/>
        </p:nvGrpSpPr>
        <p:grpSpPr>
          <a:xfrm>
            <a:off x="1147437" y="2147645"/>
            <a:ext cx="1370152" cy="286826"/>
            <a:chOff x="1304343" y="619822"/>
            <a:chExt cx="438493" cy="512954"/>
          </a:xfrm>
        </p:grpSpPr>
        <p:sp>
          <p:nvSpPr>
            <p:cNvPr id="25" name="Right Arrow 24"/>
            <p:cNvSpPr/>
            <p:nvPr/>
          </p:nvSpPr>
          <p:spPr>
            <a:xfrm>
              <a:off x="1304343" y="619822"/>
              <a:ext cx="438493" cy="512954"/>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26" name="Right Arrow 4"/>
            <p:cNvSpPr/>
            <p:nvPr/>
          </p:nvSpPr>
          <p:spPr>
            <a:xfrm>
              <a:off x="1304343" y="722413"/>
              <a:ext cx="306945" cy="3077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p:txBody>
        </p:sp>
      </p:grpSp>
      <p:grpSp>
        <p:nvGrpSpPr>
          <p:cNvPr id="27" name="Group 26"/>
          <p:cNvGrpSpPr/>
          <p:nvPr/>
        </p:nvGrpSpPr>
        <p:grpSpPr>
          <a:xfrm>
            <a:off x="2523599" y="1950522"/>
            <a:ext cx="987585" cy="667512"/>
            <a:chOff x="2288" y="547299"/>
            <a:chExt cx="1095219" cy="658000"/>
          </a:xfrm>
        </p:grpSpPr>
        <p:sp>
          <p:nvSpPr>
            <p:cNvPr id="28" name="Rounded Rectangle 27"/>
            <p:cNvSpPr/>
            <p:nvPr/>
          </p:nvSpPr>
          <p:spPr>
            <a:xfrm>
              <a:off x="2288" y="547299"/>
              <a:ext cx="1095219" cy="658000"/>
            </a:xfrm>
            <a:prstGeom prst="roundRect">
              <a:avLst>
                <a:gd name="adj" fmla="val 10000"/>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9" name="Rounded Rectangle 4"/>
            <p:cNvSpPr/>
            <p:nvPr/>
          </p:nvSpPr>
          <p:spPr>
            <a:xfrm>
              <a:off x="21560" y="566571"/>
              <a:ext cx="1056675" cy="6194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Static Analyzer</a:t>
              </a:r>
              <a:endParaRPr lang="en-US" sz="1600" kern="1200" dirty="0"/>
            </a:p>
          </p:txBody>
        </p:sp>
      </p:grpSp>
      <p:grpSp>
        <p:nvGrpSpPr>
          <p:cNvPr id="31" name="Group 30"/>
          <p:cNvGrpSpPr/>
          <p:nvPr/>
        </p:nvGrpSpPr>
        <p:grpSpPr>
          <a:xfrm>
            <a:off x="4915603" y="1961265"/>
            <a:ext cx="1106334" cy="667512"/>
            <a:chOff x="2288" y="547299"/>
            <a:chExt cx="1095219" cy="658000"/>
          </a:xfrm>
        </p:grpSpPr>
        <p:sp>
          <p:nvSpPr>
            <p:cNvPr id="32" name="Rounded Rectangle 31"/>
            <p:cNvSpPr/>
            <p:nvPr/>
          </p:nvSpPr>
          <p:spPr>
            <a:xfrm>
              <a:off x="2288" y="547299"/>
              <a:ext cx="1095219" cy="658000"/>
            </a:xfrm>
            <a:prstGeom prst="roundRect">
              <a:avLst>
                <a:gd name="adj" fmla="val 10000"/>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33" name="Rounded Rectangle 4"/>
            <p:cNvSpPr/>
            <p:nvPr/>
          </p:nvSpPr>
          <p:spPr>
            <a:xfrm>
              <a:off x="21560" y="566571"/>
              <a:ext cx="1056675" cy="6194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dirty="0" smtClean="0"/>
                <a:t>Optimizer logic</a:t>
              </a:r>
              <a:endParaRPr lang="en-US" sz="1600" kern="1200" dirty="0"/>
            </a:p>
          </p:txBody>
        </p:sp>
      </p:grpSp>
      <p:grpSp>
        <p:nvGrpSpPr>
          <p:cNvPr id="37" name="Group 36"/>
          <p:cNvGrpSpPr/>
          <p:nvPr/>
        </p:nvGrpSpPr>
        <p:grpSpPr>
          <a:xfrm>
            <a:off x="7138978" y="1961266"/>
            <a:ext cx="1223568" cy="667512"/>
            <a:chOff x="2288" y="547299"/>
            <a:chExt cx="1095219" cy="658000"/>
          </a:xfrm>
        </p:grpSpPr>
        <p:sp>
          <p:nvSpPr>
            <p:cNvPr id="38" name="Rounded Rectangle 37"/>
            <p:cNvSpPr/>
            <p:nvPr/>
          </p:nvSpPr>
          <p:spPr>
            <a:xfrm>
              <a:off x="2288" y="547299"/>
              <a:ext cx="1095219" cy="658000"/>
            </a:xfrm>
            <a:prstGeom prst="roundRect">
              <a:avLst>
                <a:gd name="adj" fmla="val 10000"/>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39" name="Rounded Rectangle 4"/>
            <p:cNvSpPr/>
            <p:nvPr/>
          </p:nvSpPr>
          <p:spPr>
            <a:xfrm>
              <a:off x="21560" y="566571"/>
              <a:ext cx="1056675" cy="6194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Execution Framework </a:t>
              </a:r>
              <a:endParaRPr lang="en-US" sz="1600" kern="1200" dirty="0"/>
            </a:p>
          </p:txBody>
        </p:sp>
      </p:grpSp>
      <p:sp>
        <p:nvSpPr>
          <p:cNvPr id="41" name="TextBox 40"/>
          <p:cNvSpPr txBox="1"/>
          <p:nvPr/>
        </p:nvSpPr>
        <p:spPr>
          <a:xfrm>
            <a:off x="3538316" y="1891191"/>
            <a:ext cx="1302627" cy="307777"/>
          </a:xfrm>
          <a:prstGeom prst="rect">
            <a:avLst/>
          </a:prstGeom>
          <a:noFill/>
        </p:spPr>
        <p:txBody>
          <a:bodyPr wrap="square" rtlCol="0">
            <a:spAutoFit/>
          </a:bodyPr>
          <a:lstStyle/>
          <a:p>
            <a:r>
              <a:rPr lang="en-US" sz="1400" dirty="0" smtClean="0">
                <a:solidFill>
                  <a:srgbClr val="234271"/>
                </a:solidFill>
              </a:rPr>
              <a:t>optimization</a:t>
            </a:r>
            <a:endParaRPr lang="en-US" sz="1400" dirty="0">
              <a:solidFill>
                <a:srgbClr val="234271"/>
              </a:solidFill>
            </a:endParaRPr>
          </a:p>
        </p:txBody>
      </p:sp>
      <p:grpSp>
        <p:nvGrpSpPr>
          <p:cNvPr id="42" name="Group 41"/>
          <p:cNvGrpSpPr/>
          <p:nvPr/>
        </p:nvGrpSpPr>
        <p:grpSpPr>
          <a:xfrm>
            <a:off x="3511183" y="2140553"/>
            <a:ext cx="1396993" cy="286826"/>
            <a:chOff x="1304343" y="619822"/>
            <a:chExt cx="438493" cy="512954"/>
          </a:xfrm>
        </p:grpSpPr>
        <p:sp>
          <p:nvSpPr>
            <p:cNvPr id="43" name="Right Arrow 42"/>
            <p:cNvSpPr/>
            <p:nvPr/>
          </p:nvSpPr>
          <p:spPr>
            <a:xfrm>
              <a:off x="1304343" y="619822"/>
              <a:ext cx="438493" cy="512954"/>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44" name="Right Arrow 4"/>
            <p:cNvSpPr/>
            <p:nvPr/>
          </p:nvSpPr>
          <p:spPr>
            <a:xfrm>
              <a:off x="1304343" y="722413"/>
              <a:ext cx="306945" cy="3077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p:txBody>
        </p:sp>
      </p:grpSp>
      <p:sp>
        <p:nvSpPr>
          <p:cNvPr id="45" name="TextBox 44"/>
          <p:cNvSpPr txBox="1"/>
          <p:nvPr/>
        </p:nvSpPr>
        <p:spPr>
          <a:xfrm>
            <a:off x="3524134" y="2317129"/>
            <a:ext cx="1302627" cy="307777"/>
          </a:xfrm>
          <a:prstGeom prst="rect">
            <a:avLst/>
          </a:prstGeom>
          <a:noFill/>
        </p:spPr>
        <p:txBody>
          <a:bodyPr wrap="square" rtlCol="0">
            <a:spAutoFit/>
          </a:bodyPr>
          <a:lstStyle/>
          <a:p>
            <a:r>
              <a:rPr lang="en-US" sz="1400" dirty="0" smtClean="0">
                <a:solidFill>
                  <a:srgbClr val="234271"/>
                </a:solidFill>
              </a:rPr>
              <a:t>opportunities</a:t>
            </a:r>
            <a:endParaRPr lang="en-US" sz="1400" dirty="0">
              <a:solidFill>
                <a:srgbClr val="234271"/>
              </a:solidFill>
            </a:endParaRPr>
          </a:p>
        </p:txBody>
      </p:sp>
      <p:sp>
        <p:nvSpPr>
          <p:cNvPr id="48" name="TextBox 47"/>
          <p:cNvSpPr txBox="1"/>
          <p:nvPr/>
        </p:nvSpPr>
        <p:spPr>
          <a:xfrm>
            <a:off x="6049071" y="1891191"/>
            <a:ext cx="950762" cy="307777"/>
          </a:xfrm>
          <a:prstGeom prst="rect">
            <a:avLst/>
          </a:prstGeom>
          <a:noFill/>
        </p:spPr>
        <p:txBody>
          <a:bodyPr wrap="square" rtlCol="0">
            <a:spAutoFit/>
          </a:bodyPr>
          <a:lstStyle/>
          <a:p>
            <a:r>
              <a:rPr lang="en-US" sz="1400" dirty="0" smtClean="0">
                <a:solidFill>
                  <a:srgbClr val="234271"/>
                </a:solidFill>
              </a:rPr>
              <a:t>execution</a:t>
            </a:r>
            <a:endParaRPr lang="en-US" sz="1400" dirty="0">
              <a:solidFill>
                <a:srgbClr val="234271"/>
              </a:solidFill>
            </a:endParaRPr>
          </a:p>
        </p:txBody>
      </p:sp>
      <p:grpSp>
        <p:nvGrpSpPr>
          <p:cNvPr id="49" name="Group 48"/>
          <p:cNvGrpSpPr/>
          <p:nvPr/>
        </p:nvGrpSpPr>
        <p:grpSpPr>
          <a:xfrm>
            <a:off x="6021938" y="2140553"/>
            <a:ext cx="1105938" cy="286826"/>
            <a:chOff x="1304343" y="619822"/>
            <a:chExt cx="438493" cy="512954"/>
          </a:xfrm>
        </p:grpSpPr>
        <p:sp>
          <p:nvSpPr>
            <p:cNvPr id="50" name="Right Arrow 49"/>
            <p:cNvSpPr/>
            <p:nvPr/>
          </p:nvSpPr>
          <p:spPr>
            <a:xfrm>
              <a:off x="1304343" y="619822"/>
              <a:ext cx="438493" cy="512954"/>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51" name="Right Arrow 4"/>
            <p:cNvSpPr/>
            <p:nvPr/>
          </p:nvSpPr>
          <p:spPr>
            <a:xfrm>
              <a:off x="1304343" y="722413"/>
              <a:ext cx="306945" cy="3077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p:txBody>
        </p:sp>
      </p:grpSp>
      <p:sp>
        <p:nvSpPr>
          <p:cNvPr id="52" name="TextBox 51"/>
          <p:cNvSpPr txBox="1"/>
          <p:nvPr/>
        </p:nvSpPr>
        <p:spPr>
          <a:xfrm>
            <a:off x="6051823" y="2308662"/>
            <a:ext cx="948010" cy="307777"/>
          </a:xfrm>
          <a:prstGeom prst="rect">
            <a:avLst/>
          </a:prstGeom>
          <a:noFill/>
        </p:spPr>
        <p:txBody>
          <a:bodyPr wrap="square" rtlCol="0">
            <a:spAutoFit/>
          </a:bodyPr>
          <a:lstStyle/>
          <a:p>
            <a:pPr algn="ctr"/>
            <a:r>
              <a:rPr lang="en-US" sz="1400" dirty="0" smtClean="0">
                <a:solidFill>
                  <a:srgbClr val="234271"/>
                </a:solidFill>
              </a:rPr>
              <a:t>path</a:t>
            </a:r>
            <a:endParaRPr lang="en-US" sz="1400" dirty="0">
              <a:solidFill>
                <a:srgbClr val="234271"/>
              </a:solidFill>
            </a:endParaRPr>
          </a:p>
        </p:txBody>
      </p:sp>
      <p:sp>
        <p:nvSpPr>
          <p:cNvPr id="54" name="Content Placeholder 2"/>
          <p:cNvSpPr>
            <a:spLocks noGrp="1"/>
          </p:cNvSpPr>
          <p:nvPr>
            <p:ph idx="1"/>
          </p:nvPr>
        </p:nvSpPr>
        <p:spPr>
          <a:xfrm>
            <a:off x="457200" y="2802466"/>
            <a:ext cx="8229600" cy="3750733"/>
          </a:xfrm>
        </p:spPr>
        <p:txBody>
          <a:bodyPr>
            <a:normAutofit/>
          </a:bodyPr>
          <a:lstStyle/>
          <a:p>
            <a:pPr marL="0" indent="0">
              <a:buNone/>
            </a:pPr>
            <a:endParaRPr lang="en-US" sz="1900" dirty="0" smtClean="0">
              <a:solidFill>
                <a:srgbClr val="000000"/>
              </a:solidFill>
              <a:latin typeface="Courier"/>
              <a:cs typeface="Courier"/>
            </a:endParaRPr>
          </a:p>
          <a:p>
            <a:pPr marL="0" indent="0">
              <a:buNone/>
            </a:pPr>
            <a:r>
              <a:rPr lang="en-US" sz="1900" dirty="0" smtClean="0">
                <a:solidFill>
                  <a:srgbClr val="000000"/>
                </a:solidFill>
                <a:latin typeface="Courier"/>
                <a:cs typeface="Courier"/>
              </a:rPr>
              <a:t>void </a:t>
            </a:r>
            <a:r>
              <a:rPr lang="en-US" sz="1900" dirty="0">
                <a:solidFill>
                  <a:srgbClr val="000000"/>
                </a:solidFill>
                <a:latin typeface="Courier"/>
                <a:cs typeface="Courier"/>
              </a:rPr>
              <a:t>map(Text key, </a:t>
            </a:r>
            <a:r>
              <a:rPr lang="en-US" sz="1900" dirty="0" err="1">
                <a:solidFill>
                  <a:srgbClr val="000000"/>
                </a:solidFill>
                <a:latin typeface="Courier"/>
                <a:cs typeface="Courier"/>
              </a:rPr>
              <a:t>WebPage</a:t>
            </a:r>
            <a:r>
              <a:rPr lang="en-US" sz="1900" dirty="0">
                <a:solidFill>
                  <a:srgbClr val="000000"/>
                </a:solidFill>
                <a:latin typeface="Courier"/>
                <a:cs typeface="Courier"/>
              </a:rPr>
              <a:t> w) {</a:t>
            </a:r>
          </a:p>
          <a:p>
            <a:pPr marL="914400" lvl="2" indent="0">
              <a:buNone/>
            </a:pPr>
            <a:r>
              <a:rPr lang="pl-PL" sz="1900" dirty="0" err="1">
                <a:solidFill>
                  <a:srgbClr val="000000"/>
                </a:solidFill>
                <a:latin typeface="Courier"/>
                <a:cs typeface="Courier"/>
              </a:rPr>
              <a:t>if</a:t>
            </a:r>
            <a:r>
              <a:rPr lang="pl-PL" sz="1900" dirty="0">
                <a:solidFill>
                  <a:srgbClr val="000000"/>
                </a:solidFill>
                <a:latin typeface="Courier"/>
                <a:cs typeface="Courier"/>
              </a:rPr>
              <a:t>(</a:t>
            </a:r>
            <a:r>
              <a:rPr lang="pl-PL" sz="1900" dirty="0" err="1">
                <a:solidFill>
                  <a:srgbClr val="000000"/>
                </a:solidFill>
                <a:latin typeface="Courier"/>
                <a:cs typeface="Courier"/>
              </a:rPr>
              <a:t>w.rank</a:t>
            </a:r>
            <a:r>
              <a:rPr lang="pl-PL" sz="1900" dirty="0">
                <a:solidFill>
                  <a:srgbClr val="000000"/>
                </a:solidFill>
                <a:latin typeface="Courier"/>
                <a:cs typeface="Courier"/>
              </a:rPr>
              <a:t> &gt; 10)</a:t>
            </a:r>
          </a:p>
          <a:p>
            <a:pPr marL="914400" lvl="2" indent="0">
              <a:buNone/>
            </a:pPr>
            <a:r>
              <a:rPr lang="pl-PL" sz="1900" dirty="0">
                <a:solidFill>
                  <a:srgbClr val="000000"/>
                </a:solidFill>
                <a:latin typeface="Courier"/>
                <a:cs typeface="Courier"/>
              </a:rPr>
              <a:t> </a:t>
            </a:r>
            <a:r>
              <a:rPr lang="pl-PL" sz="1900" dirty="0" smtClean="0">
                <a:solidFill>
                  <a:srgbClr val="000000"/>
                </a:solidFill>
                <a:latin typeface="Courier"/>
                <a:cs typeface="Courier"/>
              </a:rPr>
              <a:t>    </a:t>
            </a:r>
            <a:r>
              <a:rPr lang="pl-PL" sz="1900" dirty="0" err="1" smtClean="0">
                <a:solidFill>
                  <a:srgbClr val="000000"/>
                </a:solidFill>
                <a:latin typeface="Courier"/>
                <a:cs typeface="Courier"/>
              </a:rPr>
              <a:t>emit</a:t>
            </a:r>
            <a:r>
              <a:rPr lang="pl-PL" sz="1900" dirty="0">
                <a:solidFill>
                  <a:srgbClr val="000000"/>
                </a:solidFill>
                <a:latin typeface="Courier"/>
                <a:cs typeface="Courier"/>
              </a:rPr>
              <a:t>(</a:t>
            </a:r>
            <a:r>
              <a:rPr lang="pl-PL" sz="1900" dirty="0" err="1">
                <a:solidFill>
                  <a:srgbClr val="000000"/>
                </a:solidFill>
                <a:latin typeface="Courier"/>
                <a:cs typeface="Courier"/>
              </a:rPr>
              <a:t>w.url</a:t>
            </a:r>
            <a:r>
              <a:rPr lang="pl-PL" sz="1900" dirty="0" err="1" smtClean="0">
                <a:solidFill>
                  <a:srgbClr val="000000"/>
                </a:solidFill>
                <a:latin typeface="Courier"/>
                <a:cs typeface="Courier"/>
              </a:rPr>
              <a:t>,w.rank</a:t>
            </a:r>
            <a:r>
              <a:rPr lang="pl-PL" sz="1900" dirty="0">
                <a:solidFill>
                  <a:srgbClr val="000000"/>
                </a:solidFill>
                <a:latin typeface="Courier"/>
                <a:cs typeface="Courier"/>
              </a:rPr>
              <a:t>);</a:t>
            </a:r>
          </a:p>
          <a:p>
            <a:pPr marL="114300" indent="0">
              <a:buNone/>
            </a:pPr>
            <a:r>
              <a:rPr lang="pl-PL" sz="1900" dirty="0">
                <a:solidFill>
                  <a:srgbClr val="000000"/>
                </a:solidFill>
                <a:latin typeface="Courier"/>
                <a:cs typeface="Courier"/>
              </a:rPr>
              <a:t>}</a:t>
            </a:r>
          </a:p>
          <a:p>
            <a:endParaRPr lang="en-US" dirty="0" smtClean="0">
              <a:solidFill>
                <a:srgbClr val="000000"/>
              </a:solidFill>
            </a:endParaRPr>
          </a:p>
          <a:p>
            <a:r>
              <a:rPr lang="en-US" dirty="0" smtClean="0">
                <a:solidFill>
                  <a:srgbClr val="000000"/>
                </a:solidFill>
              </a:rPr>
              <a:t>Challenges:</a:t>
            </a:r>
          </a:p>
          <a:p>
            <a:pPr lvl="1"/>
            <a:r>
              <a:rPr lang="en-US" sz="2400" dirty="0">
                <a:solidFill>
                  <a:srgbClr val="FF0000"/>
                </a:solidFill>
              </a:rPr>
              <a:t>S</a:t>
            </a:r>
            <a:r>
              <a:rPr lang="en-US" sz="2400" dirty="0" smtClean="0">
                <a:solidFill>
                  <a:srgbClr val="FF0000"/>
                </a:solidFill>
              </a:rPr>
              <a:t>afely detect </a:t>
            </a:r>
            <a:r>
              <a:rPr lang="en-US" sz="2400" dirty="0">
                <a:solidFill>
                  <a:srgbClr val="FF0000"/>
                </a:solidFill>
              </a:rPr>
              <a:t>q</a:t>
            </a:r>
            <a:r>
              <a:rPr lang="en-US" sz="2400" dirty="0" smtClean="0">
                <a:solidFill>
                  <a:srgbClr val="FF0000"/>
                </a:solidFill>
              </a:rPr>
              <a:t>uery </a:t>
            </a:r>
            <a:r>
              <a:rPr lang="en-US" sz="2400" dirty="0">
                <a:solidFill>
                  <a:srgbClr val="FF0000"/>
                </a:solidFill>
              </a:rPr>
              <a:t>s</a:t>
            </a:r>
            <a:r>
              <a:rPr lang="en-US" sz="2400" dirty="0" smtClean="0">
                <a:solidFill>
                  <a:srgbClr val="FF0000"/>
                </a:solidFill>
              </a:rPr>
              <a:t>emantic optimization</a:t>
            </a:r>
          </a:p>
          <a:p>
            <a:pPr lvl="1"/>
            <a:r>
              <a:rPr lang="en-US" sz="2400" dirty="0" smtClean="0">
                <a:solidFill>
                  <a:srgbClr val="FF0000"/>
                </a:solidFill>
              </a:rPr>
              <a:t>How much performance gain?</a:t>
            </a:r>
          </a:p>
          <a:p>
            <a:pPr marL="457200" lvl="1" indent="0">
              <a:buNone/>
            </a:pPr>
            <a:endParaRPr lang="en-US" sz="2400" dirty="0">
              <a:solidFill>
                <a:srgbClr val="FF0000"/>
              </a:solidFill>
            </a:endParaRPr>
          </a:p>
        </p:txBody>
      </p:sp>
      <p:sp>
        <p:nvSpPr>
          <p:cNvPr id="30" name="Right Brace 29"/>
          <p:cNvSpPr/>
          <p:nvPr/>
        </p:nvSpPr>
        <p:spPr>
          <a:xfrm>
            <a:off x="5002104" y="3584742"/>
            <a:ext cx="426720" cy="460772"/>
          </a:xfrm>
          <a:prstGeom prst="rightBrace">
            <a:avLst/>
          </a:prstGeom>
          <a:ln>
            <a:solidFill>
              <a:srgbClr val="000000"/>
            </a:solidFil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rgbClr val="000000"/>
              </a:solidFill>
            </a:endParaRPr>
          </a:p>
        </p:txBody>
      </p:sp>
      <p:sp>
        <p:nvSpPr>
          <p:cNvPr id="34" name="TextBox 33"/>
          <p:cNvSpPr txBox="1"/>
          <p:nvPr/>
        </p:nvSpPr>
        <p:spPr>
          <a:xfrm>
            <a:off x="5483008" y="3533942"/>
            <a:ext cx="2641600" cy="584776"/>
          </a:xfrm>
          <a:prstGeom prst="rect">
            <a:avLst/>
          </a:prstGeom>
          <a:noFill/>
        </p:spPr>
        <p:txBody>
          <a:bodyPr wrap="square" rtlCol="0">
            <a:spAutoFit/>
          </a:bodyPr>
          <a:lstStyle/>
          <a:p>
            <a:r>
              <a:rPr lang="en-US" sz="1600" dirty="0" smtClean="0">
                <a:solidFill>
                  <a:srgbClr val="FF0000"/>
                </a:solidFill>
                <a:latin typeface="+mj-lt"/>
              </a:rPr>
              <a:t>SELECTION</a:t>
            </a:r>
            <a:r>
              <a:rPr lang="en-US" sz="1600" dirty="0" smtClean="0">
                <a:latin typeface="+mj-lt"/>
              </a:rPr>
              <a:t> from </a:t>
            </a:r>
            <a:r>
              <a:rPr lang="en-US" sz="1600" dirty="0" err="1" smtClean="0">
                <a:latin typeface="+mj-lt"/>
              </a:rPr>
              <a:t>B+Tree</a:t>
            </a:r>
            <a:r>
              <a:rPr lang="en-US" sz="1600" dirty="0" smtClean="0">
                <a:latin typeface="+mj-lt"/>
              </a:rPr>
              <a:t> index on </a:t>
            </a:r>
            <a:r>
              <a:rPr lang="en-US" sz="1600" dirty="0" smtClean="0">
                <a:solidFill>
                  <a:srgbClr val="FF0000"/>
                </a:solidFill>
                <a:latin typeface="+mj-lt"/>
              </a:rPr>
              <a:t>W.RANK</a:t>
            </a:r>
            <a:endParaRPr lang="en-US" sz="1600" dirty="0">
              <a:solidFill>
                <a:srgbClr val="FF0000"/>
              </a:solidFill>
              <a:latin typeface="+mj-lt"/>
            </a:endParaRPr>
          </a:p>
        </p:txBody>
      </p:sp>
    </p:spTree>
    <p:extLst>
      <p:ext uri="{BB962C8B-B14F-4D97-AF65-F5344CB8AC3E}">
        <p14:creationId xmlns:p14="http://schemas.microsoft.com/office/powerpoint/2010/main" val="14528540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4">
                                            <p:txEl>
                                              <p:pRg st="1" end="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4">
                                            <p:txEl>
                                              <p:pRg st="2" end="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4">
                                            <p:txEl>
                                              <p:pRg st="3" end="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4">
                                            <p:txEl>
                                              <p:pRg st="4" end="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4">
                                            <p:txEl>
                                              <p:pRg st="6" end="6"/>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4">
                                            <p:txEl>
                                              <p:pRg st="7" end="7"/>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1" grpId="0"/>
      <p:bldP spid="45" grpId="0"/>
      <p:bldP spid="48" grpId="0"/>
      <p:bldP spid="52" grpId="0"/>
      <p:bldP spid="54" grpId="0" build="p"/>
      <p:bldP spid="30" grpId="0" animBg="1"/>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Manimal</a:t>
            </a:r>
            <a:r>
              <a:rPr lang="en-US" dirty="0" smtClean="0"/>
              <a:t> Contributions</a:t>
            </a:r>
            <a:endParaRPr lang="en-US" dirty="0"/>
          </a:p>
        </p:txBody>
      </p:sp>
      <p:sp>
        <p:nvSpPr>
          <p:cNvPr id="3" name="Content Placeholder 2"/>
          <p:cNvSpPr>
            <a:spLocks noGrp="1"/>
          </p:cNvSpPr>
          <p:nvPr>
            <p:ph idx="1"/>
          </p:nvPr>
        </p:nvSpPr>
        <p:spPr/>
        <p:txBody>
          <a:bodyPr>
            <a:normAutofit/>
          </a:bodyPr>
          <a:lstStyle/>
          <a:p>
            <a:pPr marL="0" indent="0">
              <a:lnSpc>
                <a:spcPct val="90000"/>
              </a:lnSpc>
              <a:buNone/>
              <a:defRPr/>
            </a:pPr>
            <a:endParaRPr lang="en-US" sz="2800" dirty="0">
              <a:solidFill>
                <a:srgbClr val="000000"/>
              </a:solidFill>
            </a:endParaRPr>
          </a:p>
          <a:p>
            <a:pPr>
              <a:lnSpc>
                <a:spcPct val="90000"/>
              </a:lnSpc>
              <a:defRPr/>
            </a:pPr>
            <a:r>
              <a:rPr lang="en-US" sz="2800" dirty="0" smtClean="0">
                <a:solidFill>
                  <a:srgbClr val="000000"/>
                </a:solidFill>
              </a:rPr>
              <a:t>Our </a:t>
            </a:r>
            <a:r>
              <a:rPr lang="en-US" sz="2800" dirty="0" err="1" smtClean="0">
                <a:solidFill>
                  <a:srgbClr val="000000"/>
                </a:solidFill>
              </a:rPr>
              <a:t>Manimal</a:t>
            </a:r>
            <a:r>
              <a:rPr lang="en-US" sz="2800" dirty="0" smtClean="0">
                <a:solidFill>
                  <a:srgbClr val="000000"/>
                </a:solidFill>
              </a:rPr>
              <a:t> system:</a:t>
            </a:r>
            <a:endParaRPr lang="en-US" sz="2800" dirty="0">
              <a:solidFill>
                <a:srgbClr val="000000"/>
              </a:solidFill>
            </a:endParaRPr>
          </a:p>
          <a:p>
            <a:pPr lvl="1">
              <a:lnSpc>
                <a:spcPct val="90000"/>
              </a:lnSpc>
              <a:defRPr/>
            </a:pPr>
            <a:r>
              <a:rPr lang="en-US" sz="2400" dirty="0">
                <a:solidFill>
                  <a:srgbClr val="FF0000"/>
                </a:solidFill>
              </a:rPr>
              <a:t>Detect </a:t>
            </a:r>
            <a:r>
              <a:rPr lang="en-US" sz="2400" dirty="0" smtClean="0">
                <a:solidFill>
                  <a:srgbClr val="FF0000"/>
                </a:solidFill>
              </a:rPr>
              <a:t>safe relational optimizations in users’ compiled </a:t>
            </a:r>
            <a:r>
              <a:rPr lang="en-US" sz="2400" dirty="0" err="1">
                <a:solidFill>
                  <a:srgbClr val="FF0000"/>
                </a:solidFill>
              </a:rPr>
              <a:t>M</a:t>
            </a:r>
            <a:r>
              <a:rPr lang="en-US" sz="2400" dirty="0" err="1" smtClean="0">
                <a:solidFill>
                  <a:srgbClr val="FF0000"/>
                </a:solidFill>
              </a:rPr>
              <a:t>apReduce</a:t>
            </a:r>
            <a:r>
              <a:rPr lang="en-US" sz="2400" dirty="0" smtClean="0">
                <a:solidFill>
                  <a:srgbClr val="FF0000"/>
                </a:solidFill>
              </a:rPr>
              <a:t> programs</a:t>
            </a:r>
          </a:p>
          <a:p>
            <a:pPr lvl="1">
              <a:lnSpc>
                <a:spcPct val="90000"/>
              </a:lnSpc>
              <a:defRPr/>
            </a:pPr>
            <a:endParaRPr lang="en-US" sz="2800" dirty="0" smtClean="0">
              <a:solidFill>
                <a:srgbClr val="000000"/>
              </a:solidFill>
            </a:endParaRPr>
          </a:p>
          <a:p>
            <a:pPr>
              <a:lnSpc>
                <a:spcPct val="90000"/>
              </a:lnSpc>
              <a:defRPr/>
            </a:pPr>
            <a:r>
              <a:rPr lang="en-US" sz="2800" dirty="0" smtClean="0">
                <a:solidFill>
                  <a:srgbClr val="000000"/>
                </a:solidFill>
              </a:rPr>
              <a:t>Our results:</a:t>
            </a:r>
            <a:endParaRPr lang="en-US" sz="2800" dirty="0">
              <a:solidFill>
                <a:srgbClr val="000000"/>
              </a:solidFill>
            </a:endParaRPr>
          </a:p>
          <a:p>
            <a:pPr lvl="1">
              <a:lnSpc>
                <a:spcPct val="90000"/>
              </a:lnSpc>
              <a:defRPr/>
            </a:pPr>
            <a:r>
              <a:rPr lang="en-US" sz="2400" dirty="0">
                <a:solidFill>
                  <a:srgbClr val="FF0000"/>
                </a:solidFill>
              </a:rPr>
              <a:t>Runs with unmodified </a:t>
            </a:r>
            <a:r>
              <a:rPr lang="en-US" sz="2400" dirty="0" err="1">
                <a:solidFill>
                  <a:srgbClr val="FF0000"/>
                </a:solidFill>
              </a:rPr>
              <a:t>MapReduce</a:t>
            </a:r>
            <a:r>
              <a:rPr lang="en-US" sz="2400" dirty="0">
                <a:solidFill>
                  <a:srgbClr val="FF0000"/>
                </a:solidFill>
              </a:rPr>
              <a:t> code</a:t>
            </a:r>
          </a:p>
          <a:p>
            <a:pPr lvl="1">
              <a:lnSpc>
                <a:spcPct val="90000"/>
              </a:lnSpc>
              <a:defRPr/>
            </a:pPr>
            <a:r>
              <a:rPr lang="en-US" sz="2400" dirty="0">
                <a:solidFill>
                  <a:srgbClr val="FF0000"/>
                </a:solidFill>
              </a:rPr>
              <a:t>Runs up to </a:t>
            </a:r>
            <a:r>
              <a:rPr lang="en-US" sz="2400" i="1" dirty="0">
                <a:solidFill>
                  <a:srgbClr val="FF0000"/>
                </a:solidFill>
              </a:rPr>
              <a:t>11x faster</a:t>
            </a:r>
            <a:r>
              <a:rPr lang="en-US" sz="2400" dirty="0">
                <a:solidFill>
                  <a:srgbClr val="FF0000"/>
                </a:solidFill>
              </a:rPr>
              <a:t> on same code</a:t>
            </a:r>
          </a:p>
          <a:p>
            <a:pPr lvl="1">
              <a:lnSpc>
                <a:spcPct val="90000"/>
              </a:lnSpc>
              <a:defRPr/>
            </a:pPr>
            <a:r>
              <a:rPr lang="en-US" sz="2400" dirty="0">
                <a:solidFill>
                  <a:srgbClr val="FF0000"/>
                </a:solidFill>
              </a:rPr>
              <a:t>Provides framework for more optimizations</a:t>
            </a:r>
          </a:p>
          <a:p>
            <a:endParaRPr lang="en-US" dirty="0">
              <a:solidFill>
                <a:srgbClr val="000000"/>
              </a:solidFill>
            </a:endParaRPr>
          </a:p>
        </p:txBody>
      </p:sp>
    </p:spTree>
    <p:extLst>
      <p:ext uri="{BB962C8B-B14F-4D97-AF65-F5344CB8AC3E}">
        <p14:creationId xmlns:p14="http://schemas.microsoft.com/office/powerpoint/2010/main" val="4374443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5875</TotalTime>
  <Words>2878</Words>
  <Application>Microsoft Macintosh PowerPoint</Application>
  <PresentationFormat>On-screen Show (4:3)</PresentationFormat>
  <Paragraphs>424</Paragraphs>
  <Slides>30</Slides>
  <Notes>23</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Executive</vt:lpstr>
      <vt:lpstr>Automatic optimization of MapReduce Programs  Michael Cafarella, Eaman Jahani, Christopher Re</vt:lpstr>
      <vt:lpstr>MapReduce is victorious</vt:lpstr>
      <vt:lpstr>MapReduce in relational land </vt:lpstr>
      <vt:lpstr>PowerPoint Presentation</vt:lpstr>
      <vt:lpstr>PowerPoint Presentation</vt:lpstr>
      <vt:lpstr>MR Lags in Relational Land </vt:lpstr>
      <vt:lpstr>Manimal</vt:lpstr>
      <vt:lpstr>Manimal Approach</vt:lpstr>
      <vt:lpstr>Manimal Contributions</vt:lpstr>
      <vt:lpstr>Outline</vt:lpstr>
      <vt:lpstr>Execution framework</vt:lpstr>
      <vt:lpstr>Execution Framework</vt:lpstr>
      <vt:lpstr>Execution Framework</vt:lpstr>
      <vt:lpstr>Execution Framework</vt:lpstr>
      <vt:lpstr>Execution Framework</vt:lpstr>
      <vt:lpstr>Outline</vt:lpstr>
      <vt:lpstr>An Optimization Example</vt:lpstr>
      <vt:lpstr>Semantic Extraction</vt:lpstr>
      <vt:lpstr>Analyzer: An Example</vt:lpstr>
      <vt:lpstr>Current Optimizations</vt:lpstr>
      <vt:lpstr>Outline</vt:lpstr>
      <vt:lpstr>Experiments: Analyzer</vt:lpstr>
      <vt:lpstr>Experiments: Performance</vt:lpstr>
      <vt:lpstr>Experiments: Performance</vt:lpstr>
      <vt:lpstr>Experiments: Performance</vt:lpstr>
      <vt:lpstr>Experiments: Performance</vt:lpstr>
      <vt:lpstr>Outline</vt:lpstr>
      <vt:lpstr>Related Work</vt:lpstr>
      <vt:lpstr>Lessons Learned</vt:lpstr>
      <vt:lpstr>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Automatic optimization of MapReduce Programs  Michael Cafarella, Eaman Jahani, Christopher Re</dc:title>
  <dc:creator>Eaman Jahani</dc:creator>
  <cp:lastModifiedBy>Eaman Jahani</cp:lastModifiedBy>
  <cp:revision>223</cp:revision>
  <dcterms:created xsi:type="dcterms:W3CDTF">2011-08-04T12:35:52Z</dcterms:created>
  <dcterms:modified xsi:type="dcterms:W3CDTF">2011-08-31T20:54:18Z</dcterms:modified>
</cp:coreProperties>
</file>