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2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89" r:id="rId4"/>
    <p:sldId id="259" r:id="rId5"/>
    <p:sldId id="260" r:id="rId6"/>
    <p:sldId id="261" r:id="rId7"/>
    <p:sldId id="264" r:id="rId8"/>
    <p:sldId id="265" r:id="rId9"/>
    <p:sldId id="268" r:id="rId10"/>
    <p:sldId id="279" r:id="rId11"/>
    <p:sldId id="269" r:id="rId12"/>
    <p:sldId id="280" r:id="rId13"/>
    <p:sldId id="266" r:id="rId14"/>
    <p:sldId id="270" r:id="rId15"/>
    <p:sldId id="267" r:id="rId16"/>
    <p:sldId id="271" r:id="rId17"/>
    <p:sldId id="272" r:id="rId18"/>
    <p:sldId id="273" r:id="rId19"/>
    <p:sldId id="282" r:id="rId20"/>
    <p:sldId id="274" r:id="rId21"/>
    <p:sldId id="291" r:id="rId22"/>
    <p:sldId id="283" r:id="rId23"/>
    <p:sldId id="290" r:id="rId24"/>
    <p:sldId id="276" r:id="rId25"/>
    <p:sldId id="284" r:id="rId26"/>
    <p:sldId id="285" r:id="rId27"/>
    <p:sldId id="275" r:id="rId28"/>
    <p:sldId id="286" r:id="rId29"/>
    <p:sldId id="288" r:id="rId30"/>
    <p:sldId id="28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33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09" autoAdjust="0"/>
    <p:restoredTop sz="94660"/>
  </p:normalViewPr>
  <p:slideViewPr>
    <p:cSldViewPr>
      <p:cViewPr varScale="1">
        <p:scale>
          <a:sx n="74" d="100"/>
          <a:sy n="74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PowerPoint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4.bin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5.bin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6.bin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7.bin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8.bin"/><Relationship Id="rId1" Type="http://schemas.openxmlformats.org/officeDocument/2006/relationships/themeOverride" Target="../theme/themeOverride17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PowerPoint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PowerPoint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3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1"/>
              </a:solidFill>
            </c:spPr>
          </c:dPt>
          <c:cat>
            <c:strRef>
              <c:f>'[Chart in Microsoft PowerPoint]Sheet1'!$A$1:$A$5</c:f>
              <c:strCache>
                <c:ptCount val="5"/>
                <c:pt idx="0">
                  <c:v>TXT</c:v>
                </c:pt>
                <c:pt idx="1">
                  <c:v>SEQ</c:v>
                </c:pt>
                <c:pt idx="2">
                  <c:v>CIF</c:v>
                </c:pt>
                <c:pt idx="3">
                  <c:v>Compressed RCFile </c:v>
                </c:pt>
                <c:pt idx="4">
                  <c:v>Uncompressed RCFile</c:v>
                </c:pt>
              </c:strCache>
            </c:strRef>
          </c:cat>
          <c:val>
            <c:numRef>
              <c:f>'[Chart in Microsoft PowerPoint]Sheet1'!$B$1:$B$5</c:f>
              <c:numCache>
                <c:formatCode>General</c:formatCode>
                <c:ptCount val="5"/>
                <c:pt idx="0">
                  <c:v>4089</c:v>
                </c:pt>
                <c:pt idx="1">
                  <c:v>1338</c:v>
                </c:pt>
                <c:pt idx="2">
                  <c:v>1651</c:v>
                </c:pt>
                <c:pt idx="3">
                  <c:v>1801</c:v>
                </c:pt>
                <c:pt idx="4">
                  <c:v>1656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677824"/>
        <c:axId val="137683712"/>
      </c:barChart>
      <c:catAx>
        <c:axId val="13767782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37683712"/>
        <c:crosses val="autoZero"/>
        <c:auto val="1"/>
        <c:lblAlgn val="ctr"/>
        <c:lblOffset val="100"/>
        <c:noMultiLvlLbl val="0"/>
      </c:catAx>
      <c:valAx>
        <c:axId val="137683712"/>
        <c:scaling>
          <c:orientation val="minMax"/>
          <c:max val="420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8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800" dirty="0">
                    <a:latin typeface="Calibri" pitchFamily="34" charset="0"/>
                    <a:cs typeface="Calibri" pitchFamily="34" charset="0"/>
                  </a:rPr>
                  <a:t>Time (sec)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3767782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200" b="0" baseline="0"/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Sheet1!$A$88:$A$90</c:f>
              <c:strCache>
                <c:ptCount val="3"/>
                <c:pt idx="0">
                  <c:v>SEQ - custom</c:v>
                </c:pt>
                <c:pt idx="1">
                  <c:v>RCFile - Uncompressed</c:v>
                </c:pt>
                <c:pt idx="2">
                  <c:v>RCFile - Compressed</c:v>
                </c:pt>
              </c:strCache>
            </c:strRef>
          </c:cat>
          <c:val>
            <c:numRef>
              <c:f>Sheet1!$B$88:$B$90</c:f>
              <c:numCache>
                <c:formatCode>General</c:formatCode>
                <c:ptCount val="3"/>
                <c:pt idx="0">
                  <c:v>1</c:v>
                </c:pt>
                <c:pt idx="1">
                  <c:v>1.1000000000000001</c:v>
                </c:pt>
                <c:pt idx="2">
                  <c:v>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820672"/>
        <c:axId val="163822208"/>
      </c:barChart>
      <c:catAx>
        <c:axId val="163820672"/>
        <c:scaling>
          <c:orientation val="minMax"/>
        </c:scaling>
        <c:delete val="0"/>
        <c:axPos val="b"/>
        <c:majorTickMark val="out"/>
        <c:minorTickMark val="none"/>
        <c:tickLblPos val="nextTo"/>
        <c:crossAx val="163822208"/>
        <c:crosses val="autoZero"/>
        <c:auto val="1"/>
        <c:lblAlgn val="ctr"/>
        <c:lblOffset val="100"/>
        <c:noMultiLvlLbl val="0"/>
      </c:catAx>
      <c:valAx>
        <c:axId val="1638222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/>
                  <a:t>Map Time Ratio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382067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SEQ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5.9940596033090703E-2"/>
                  <c:y val="-4.0829521779736103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SEQ (1X)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t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[experiment.xlsx]Sheet1!$A$3</c:f>
              <c:numCache>
                <c:formatCode>General</c:formatCode>
                <c:ptCount val="1"/>
                <c:pt idx="0">
                  <c:v>3040</c:v>
                </c:pt>
              </c:numCache>
            </c:numRef>
          </c:xVal>
          <c:yVal>
            <c:numRef>
              <c:f>[experiment.xlsx]Sheet1!$B$3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63599488"/>
        <c:axId val="163602816"/>
      </c:scatterChart>
      <c:valAx>
        <c:axId val="163599488"/>
        <c:scaling>
          <c:logBase val="10"/>
          <c:orientation val="minMax"/>
          <c:max val="4000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+mn-lt"/>
                  </a:defRPr>
                </a:pPr>
                <a:r>
                  <a:rPr lang="en-US" sz="1600">
                    <a:latin typeface="+mn-lt"/>
                  </a:rPr>
                  <a:t>Data Read (in GB), log scale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3602816"/>
        <c:crosses val="autoZero"/>
        <c:crossBetween val="midCat"/>
      </c:valAx>
      <c:valAx>
        <c:axId val="163602816"/>
        <c:scaling>
          <c:orientation val="minMax"/>
          <c:max val="12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Speedup over SEQ</a:t>
                </a:r>
              </a:p>
              <a:p>
                <a:pPr>
                  <a:defRPr sz="1600"/>
                </a:pPr>
                <a:r>
                  <a:rPr lang="en-US" sz="1600"/>
                  <a:t>(Map phase)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3599488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SEQ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5.9940596033090703E-2"/>
                  <c:y val="-4.0829521779736103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SEQ (1X)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t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[experiment.xlsx]Sheet1!$A$3</c:f>
              <c:numCache>
                <c:formatCode>General</c:formatCode>
                <c:ptCount val="1"/>
                <c:pt idx="0">
                  <c:v>3040</c:v>
                </c:pt>
              </c:numCache>
            </c:numRef>
          </c:xVal>
          <c:yVal>
            <c:numRef>
              <c:f>[experiment.xlsx]Sheet1!$B$3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v>CompressedRCFile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1.7422534836227604E-2"/>
                  <c:y val="-6.6584495918470904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CompRCFile</a:t>
                    </a:r>
                    <a:r>
                      <a:rPr lang="en-US" sz="1200" b="1" baseline="0"/>
                      <a:t> (4X)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r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[experiment.xlsx]Sheet1!$A$4</c:f>
              <c:numCache>
                <c:formatCode>General</c:formatCode>
                <c:ptCount val="1"/>
                <c:pt idx="0">
                  <c:v>102</c:v>
                </c:pt>
              </c:numCache>
            </c:numRef>
          </c:xVal>
          <c:yVal>
            <c:numRef>
              <c:f>[experiment.xlsx]Sheet1!$B$4</c:f>
              <c:numCache>
                <c:formatCode>General</c:formatCode>
                <c:ptCount val="1"/>
                <c:pt idx="0">
                  <c:v>3.7</c:v>
                </c:pt>
              </c:numCache>
            </c:numRef>
          </c:y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63710464"/>
        <c:axId val="163712384"/>
      </c:scatterChart>
      <c:valAx>
        <c:axId val="163710464"/>
        <c:scaling>
          <c:logBase val="10"/>
          <c:orientation val="minMax"/>
          <c:max val="4000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+mn-lt"/>
                  </a:defRPr>
                </a:pPr>
                <a:r>
                  <a:rPr lang="en-US" sz="1600">
                    <a:latin typeface="+mn-lt"/>
                  </a:rPr>
                  <a:t>Data Read (in GB), log scale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3712384"/>
        <c:crosses val="autoZero"/>
        <c:crossBetween val="midCat"/>
      </c:valAx>
      <c:valAx>
        <c:axId val="163712384"/>
        <c:scaling>
          <c:orientation val="minMax"/>
          <c:max val="12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Speedup over SEQ</a:t>
                </a:r>
              </a:p>
              <a:p>
                <a:pPr>
                  <a:defRPr sz="1600"/>
                </a:pPr>
                <a:r>
                  <a:rPr lang="en-US" sz="1600"/>
                  <a:t>(Map phase)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3710464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SEQ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5.9940596033090703E-2"/>
                  <c:y val="-4.0829521779736103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SEQ (1X)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t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[experiment.xlsx]Sheet1!$A$3</c:f>
              <c:numCache>
                <c:formatCode>General</c:formatCode>
                <c:ptCount val="1"/>
                <c:pt idx="0">
                  <c:v>3040</c:v>
                </c:pt>
              </c:numCache>
            </c:numRef>
          </c:xVal>
          <c:yVal>
            <c:numRef>
              <c:f>[experiment.xlsx]Sheet1!$B$3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v>CompressedRCFile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1.7422534836227604E-2"/>
                  <c:y val="-6.6584495918470904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CompRCFile</a:t>
                    </a:r>
                    <a:r>
                      <a:rPr lang="en-US" sz="1200" b="1" baseline="0"/>
                      <a:t> (4X)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r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[experiment.xlsx]Sheet1!$A$4</c:f>
              <c:numCache>
                <c:formatCode>General</c:formatCode>
                <c:ptCount val="1"/>
                <c:pt idx="0">
                  <c:v>102</c:v>
                </c:pt>
              </c:numCache>
            </c:numRef>
          </c:xVal>
          <c:yVal>
            <c:numRef>
              <c:f>[experiment.xlsx]Sheet1!$B$4</c:f>
              <c:numCache>
                <c:formatCode>General</c:formatCode>
                <c:ptCount val="1"/>
                <c:pt idx="0">
                  <c:v>3.7</c:v>
                </c:pt>
              </c:numCache>
            </c:numRef>
          </c:yVal>
          <c:smooth val="0"/>
        </c:ser>
        <c:ser>
          <c:idx val="2"/>
          <c:order val="2"/>
          <c:tx>
            <c:v>CIF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/>
                      <a:t>CIF</a:t>
                    </a:r>
                    <a:r>
                      <a:rPr lang="en-US" sz="1200" b="1" baseline="0"/>
                      <a:t> (</a:t>
                    </a:r>
                    <a:r>
                      <a:rPr lang="en-US" sz="1200" b="1"/>
                      <a:t>61X)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r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[experiment.xlsx]Sheet1!$A$5</c:f>
              <c:numCache>
                <c:formatCode>General</c:formatCode>
                <c:ptCount val="1"/>
                <c:pt idx="0">
                  <c:v>96</c:v>
                </c:pt>
              </c:numCache>
            </c:numRef>
          </c:xVal>
          <c:yVal>
            <c:numRef>
              <c:f>[experiment.xlsx]Sheet1!$B$5</c:f>
              <c:numCache>
                <c:formatCode>General</c:formatCode>
                <c:ptCount val="1"/>
                <c:pt idx="0">
                  <c:v>60.8</c:v>
                </c:pt>
              </c:numCache>
            </c:numRef>
          </c:y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63772288"/>
        <c:axId val="164646912"/>
      </c:scatterChart>
      <c:valAx>
        <c:axId val="163772288"/>
        <c:scaling>
          <c:logBase val="10"/>
          <c:orientation val="minMax"/>
          <c:max val="4000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+mn-lt"/>
                  </a:defRPr>
                </a:pPr>
                <a:r>
                  <a:rPr lang="en-US" sz="1600">
                    <a:latin typeface="+mn-lt"/>
                  </a:rPr>
                  <a:t>Data Read (in GB), log scale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4646912"/>
        <c:crosses val="autoZero"/>
        <c:crossBetween val="midCat"/>
      </c:valAx>
      <c:valAx>
        <c:axId val="164646912"/>
        <c:scaling>
          <c:orientation val="minMax"/>
          <c:max val="12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Speedup over SEQ</a:t>
                </a:r>
              </a:p>
              <a:p>
                <a:pPr>
                  <a:defRPr sz="1600"/>
                </a:pPr>
                <a:r>
                  <a:rPr lang="en-US" sz="1600"/>
                  <a:t>(Map phase)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3772288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SEQ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5.9940596033090703E-2"/>
                  <c:y val="-4.0829521779736103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SEQ (1X)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t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[experiment.xlsx]Sheet1!$A$3</c:f>
              <c:numCache>
                <c:formatCode>General</c:formatCode>
                <c:ptCount val="1"/>
                <c:pt idx="0">
                  <c:v>3040</c:v>
                </c:pt>
              </c:numCache>
            </c:numRef>
          </c:xVal>
          <c:yVal>
            <c:numRef>
              <c:f>[experiment.xlsx]Sheet1!$B$3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v>CompressedRCFile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1.7422534836227604E-2"/>
                  <c:y val="-6.6584495918470904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CompRCFile</a:t>
                    </a:r>
                    <a:r>
                      <a:rPr lang="en-US" sz="1200" b="1" baseline="0"/>
                      <a:t> (4X)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r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[experiment.xlsx]Sheet1!$A$4</c:f>
              <c:numCache>
                <c:formatCode>General</c:formatCode>
                <c:ptCount val="1"/>
                <c:pt idx="0">
                  <c:v>102</c:v>
                </c:pt>
              </c:numCache>
            </c:numRef>
          </c:xVal>
          <c:yVal>
            <c:numRef>
              <c:f>[experiment.xlsx]Sheet1!$B$4</c:f>
              <c:numCache>
                <c:formatCode>General</c:formatCode>
                <c:ptCount val="1"/>
                <c:pt idx="0">
                  <c:v>3.7</c:v>
                </c:pt>
              </c:numCache>
            </c:numRef>
          </c:yVal>
          <c:smooth val="0"/>
        </c:ser>
        <c:ser>
          <c:idx val="2"/>
          <c:order val="2"/>
          <c:tx>
            <c:v>CIF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/>
                      <a:t>CIF</a:t>
                    </a:r>
                    <a:r>
                      <a:rPr lang="en-US" sz="1200" b="1" baseline="0"/>
                      <a:t> (</a:t>
                    </a:r>
                    <a:r>
                      <a:rPr lang="en-US" sz="1200" b="1"/>
                      <a:t>61X)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r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[experiment.xlsx]Sheet1!$A$5</c:f>
              <c:numCache>
                <c:formatCode>General</c:formatCode>
                <c:ptCount val="1"/>
                <c:pt idx="0">
                  <c:v>96</c:v>
                </c:pt>
              </c:numCache>
            </c:numRef>
          </c:xVal>
          <c:yVal>
            <c:numRef>
              <c:f>[experiment.xlsx]Sheet1!$B$5</c:f>
              <c:numCache>
                <c:formatCode>General</c:formatCode>
                <c:ptCount val="1"/>
                <c:pt idx="0">
                  <c:v>60.8</c:v>
                </c:pt>
              </c:numCache>
            </c:numRef>
          </c:yVal>
          <c:smooth val="0"/>
        </c:ser>
        <c:ser>
          <c:idx val="3"/>
          <c:order val="3"/>
          <c:tx>
            <c:v>CIF-SL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/>
                      <a:t>CIF-SL (82X)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[experiment.xlsx]Sheet1!$A$6</c:f>
              <c:numCache>
                <c:formatCode>General</c:formatCode>
                <c:ptCount val="1"/>
                <c:pt idx="0">
                  <c:v>75</c:v>
                </c:pt>
              </c:numCache>
            </c:numRef>
          </c:xVal>
          <c:yVal>
            <c:numRef>
              <c:f>[experiment.xlsx]Sheet1!$B$6</c:f>
              <c:numCache>
                <c:formatCode>General</c:formatCode>
                <c:ptCount val="1"/>
                <c:pt idx="0">
                  <c:v>81.900000000000006</c:v>
                </c:pt>
              </c:numCache>
            </c:numRef>
          </c:y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64687232"/>
        <c:axId val="164455936"/>
      </c:scatterChart>
      <c:valAx>
        <c:axId val="164687232"/>
        <c:scaling>
          <c:logBase val="10"/>
          <c:orientation val="minMax"/>
          <c:max val="4000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+mn-lt"/>
                  </a:defRPr>
                </a:pPr>
                <a:r>
                  <a:rPr lang="en-US" sz="1600">
                    <a:latin typeface="+mn-lt"/>
                  </a:rPr>
                  <a:t>Data Read (in GB), log scale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4455936"/>
        <c:crosses val="autoZero"/>
        <c:crossBetween val="midCat"/>
      </c:valAx>
      <c:valAx>
        <c:axId val="164455936"/>
        <c:scaling>
          <c:orientation val="minMax"/>
          <c:max val="12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Speedup over SEQ</a:t>
                </a:r>
              </a:p>
              <a:p>
                <a:pPr>
                  <a:defRPr sz="1600"/>
                </a:pPr>
                <a:r>
                  <a:rPr lang="en-US" sz="1600"/>
                  <a:t>(Map phase)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468723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SEQ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5.9940596033090703E-2"/>
                  <c:y val="-4.0829521779736103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SEQ (1X)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t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[experiment.xlsx]Sheet1!$A$3</c:f>
              <c:numCache>
                <c:formatCode>General</c:formatCode>
                <c:ptCount val="1"/>
                <c:pt idx="0">
                  <c:v>3040</c:v>
                </c:pt>
              </c:numCache>
            </c:numRef>
          </c:xVal>
          <c:yVal>
            <c:numRef>
              <c:f>[experiment.xlsx]Sheet1!$B$3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v>CompressedRCFile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>
                <c:manualLayout>
                  <c:x val="-1.7422534836227604E-2"/>
                  <c:y val="-6.6584495918470904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CompRCFile</a:t>
                    </a:r>
                    <a:r>
                      <a:rPr lang="en-US" sz="1200" b="1" baseline="0"/>
                      <a:t> (4X)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r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[experiment.xlsx]Sheet1!$A$4</c:f>
              <c:numCache>
                <c:formatCode>General</c:formatCode>
                <c:ptCount val="1"/>
                <c:pt idx="0">
                  <c:v>102</c:v>
                </c:pt>
              </c:numCache>
            </c:numRef>
          </c:xVal>
          <c:yVal>
            <c:numRef>
              <c:f>[experiment.xlsx]Sheet1!$B$4</c:f>
              <c:numCache>
                <c:formatCode>General</c:formatCode>
                <c:ptCount val="1"/>
                <c:pt idx="0">
                  <c:v>3.7</c:v>
                </c:pt>
              </c:numCache>
            </c:numRef>
          </c:yVal>
          <c:smooth val="0"/>
        </c:ser>
        <c:ser>
          <c:idx val="2"/>
          <c:order val="2"/>
          <c:tx>
            <c:v>CIF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/>
                      <a:t>CIF</a:t>
                    </a:r>
                    <a:r>
                      <a:rPr lang="en-US" sz="1200" b="1" baseline="0"/>
                      <a:t> (</a:t>
                    </a:r>
                    <a:r>
                      <a:rPr lang="en-US" sz="1200" b="1"/>
                      <a:t>61X)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r"/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[experiment.xlsx]Sheet1!$A$5</c:f>
              <c:numCache>
                <c:formatCode>General</c:formatCode>
                <c:ptCount val="1"/>
                <c:pt idx="0">
                  <c:v>96</c:v>
                </c:pt>
              </c:numCache>
            </c:numRef>
          </c:xVal>
          <c:yVal>
            <c:numRef>
              <c:f>[experiment.xlsx]Sheet1!$B$5</c:f>
              <c:numCache>
                <c:formatCode>General</c:formatCode>
                <c:ptCount val="1"/>
                <c:pt idx="0">
                  <c:v>60.8</c:v>
                </c:pt>
              </c:numCache>
            </c:numRef>
          </c:yVal>
          <c:smooth val="0"/>
        </c:ser>
        <c:ser>
          <c:idx val="3"/>
          <c:order val="3"/>
          <c:tx>
            <c:v>CIF-SL</c:v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/>
                      <a:t>CIF-SL (82X)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[experiment.xlsx]Sheet1!$A$6</c:f>
              <c:numCache>
                <c:formatCode>General</c:formatCode>
                <c:ptCount val="1"/>
                <c:pt idx="0">
                  <c:v>75</c:v>
                </c:pt>
              </c:numCache>
            </c:numRef>
          </c:xVal>
          <c:yVal>
            <c:numRef>
              <c:f>[experiment.xlsx]Sheet1!$B$6</c:f>
              <c:numCache>
                <c:formatCode>General</c:formatCode>
                <c:ptCount val="1"/>
                <c:pt idx="0">
                  <c:v>81.900000000000006</c:v>
                </c:pt>
              </c:numCache>
            </c:numRef>
          </c:yVal>
          <c:smooth val="0"/>
        </c:ser>
        <c:ser>
          <c:idx val="4"/>
          <c:order val="4"/>
          <c:tx>
            <c:v>CIF-DCSL</c:v>
          </c:tx>
          <c:spPr>
            <a:ln w="28575">
              <a:solidFill>
                <a:srgbClr val="FF9900"/>
              </a:solidFill>
            </a:ln>
          </c:spPr>
          <c:marker>
            <c:spPr>
              <a:ln w="28575">
                <a:solidFill>
                  <a:srgbClr val="FF9900"/>
                </a:solidFill>
              </a:ln>
            </c:spPr>
          </c:marker>
          <c:dLbls>
            <c:dLbl>
              <c:idx val="0"/>
              <c:layout>
                <c:manualLayout>
                  <c:x val="0"/>
                  <c:y val="-7.9398523372922888E-18"/>
                </c:manualLayout>
              </c:layout>
              <c:tx>
                <c:rich>
                  <a:bodyPr/>
                  <a:lstStyle/>
                  <a:p>
                    <a:pPr>
                      <a:defRPr sz="1200" b="1"/>
                    </a:pPr>
                    <a:r>
                      <a:rPr lang="en-US" sz="1200" b="1"/>
                      <a:t>CIF</a:t>
                    </a:r>
                    <a:r>
                      <a:rPr lang="en-US" sz="1200" b="1" baseline="0"/>
                      <a:t> -</a:t>
                    </a:r>
                    <a:r>
                      <a:rPr lang="en-US" sz="1200" b="1"/>
                      <a:t>DCSL</a:t>
                    </a:r>
                    <a:r>
                      <a:rPr lang="en-US" sz="1200" b="1" baseline="0"/>
                      <a:t> (</a:t>
                    </a:r>
                    <a:r>
                      <a:rPr lang="en-US" sz="1200" b="1"/>
                      <a:t>108X)</a:t>
                    </a: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xVal>
            <c:numRef>
              <c:f>[experiment.xlsx]Sheet1!$A$7</c:f>
              <c:numCache>
                <c:formatCode>General</c:formatCode>
                <c:ptCount val="1"/>
                <c:pt idx="0">
                  <c:v>61</c:v>
                </c:pt>
              </c:numCache>
            </c:numRef>
          </c:xVal>
          <c:yVal>
            <c:numRef>
              <c:f>[experiment.xlsx]Sheet1!$B$7</c:f>
              <c:numCache>
                <c:formatCode>General</c:formatCode>
                <c:ptCount val="1"/>
                <c:pt idx="0">
                  <c:v>107.8</c:v>
                </c:pt>
              </c:numCache>
            </c:numRef>
          </c:y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64493952"/>
        <c:axId val="164590336"/>
      </c:scatterChart>
      <c:valAx>
        <c:axId val="164493952"/>
        <c:scaling>
          <c:logBase val="10"/>
          <c:orientation val="minMax"/>
          <c:max val="4000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+mn-lt"/>
                  </a:defRPr>
                </a:pPr>
                <a:r>
                  <a:rPr lang="en-US" sz="1600">
                    <a:latin typeface="+mn-lt"/>
                  </a:rPr>
                  <a:t>Data Read (in GB), log scale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4590336"/>
        <c:crosses val="autoZero"/>
        <c:crossBetween val="midCat"/>
      </c:valAx>
      <c:valAx>
        <c:axId val="164590336"/>
        <c:scaling>
          <c:orientation val="minMax"/>
          <c:max val="12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600">
                    <a:latin typeface="Calibri" pitchFamily="34" charset="0"/>
                    <a:cs typeface="Calibri" pitchFamily="34" charset="0"/>
                  </a:rPr>
                  <a:t>Speedup over SEQ</a:t>
                </a:r>
              </a:p>
              <a:p>
                <a:pPr>
                  <a:defRPr sz="16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600">
                    <a:latin typeface="Calibri" pitchFamily="34" charset="0"/>
                    <a:cs typeface="Calibri" pitchFamily="34" charset="0"/>
                  </a:rPr>
                  <a:t>(Map phase)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449395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'[Chart in Microsoft PowerPoint]Sheet1'!$V$92</c:f>
              <c:strCache>
                <c:ptCount val="1"/>
                <c:pt idx="0">
                  <c:v>SEQ</c:v>
                </c:pt>
              </c:strCache>
            </c:strRef>
          </c:tx>
          <c:spPr>
            <a:ln w="28575">
              <a:noFill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>
                        <a:latin typeface="Calibri" pitchFamily="34" charset="0"/>
                        <a:cs typeface="Calibri" pitchFamily="34" charset="0"/>
                      </a:rPr>
                      <a:t>SEQ (1X)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Calibri" pitchFamily="34" charset="0"/>
                    <a:cs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'[Chart in Microsoft PowerPoint]Sheet1'!$W$92</c:f>
              <c:numCache>
                <c:formatCode>General</c:formatCode>
                <c:ptCount val="1"/>
                <c:pt idx="0">
                  <c:v>3040</c:v>
                </c:pt>
              </c:numCache>
            </c:numRef>
          </c:xVal>
          <c:yVal>
            <c:numRef>
              <c:f>'[Chart in Microsoft PowerPoint]Sheet1'!$X$92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'[Chart in Microsoft PowerPoint]Sheet1'!$V$93</c:f>
              <c:strCache>
                <c:ptCount val="1"/>
                <c:pt idx="0">
                  <c:v>UncompRCFile</c:v>
                </c:pt>
              </c:strCache>
            </c:strRef>
          </c:tx>
          <c:spPr>
            <a:ln w="28575">
              <a:noFill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>
                        <a:latin typeface="Calibri" pitchFamily="34" charset="0"/>
                        <a:cs typeface="Calibri" pitchFamily="34" charset="0"/>
                      </a:rPr>
                      <a:t>UncompRCFile (1.1X)</a:t>
                    </a:r>
                    <a:endParaRPr lang="en-US"/>
                  </a:p>
                </c:rich>
              </c:tx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Calibri" pitchFamily="34" charset="0"/>
                    <a:cs typeface="Calibri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'[Chart in Microsoft PowerPoint]Sheet1'!$W$93</c:f>
              <c:numCache>
                <c:formatCode>General</c:formatCode>
                <c:ptCount val="1"/>
                <c:pt idx="0">
                  <c:v>1113</c:v>
                </c:pt>
              </c:numCache>
            </c:numRef>
          </c:xVal>
          <c:yVal>
            <c:numRef>
              <c:f>'[Chart in Microsoft PowerPoint]Sheet1'!$X$93</c:f>
              <c:numCache>
                <c:formatCode>General</c:formatCode>
                <c:ptCount val="1"/>
                <c:pt idx="0">
                  <c:v>1.1000000000000001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'[Chart in Microsoft PowerPoint]Sheet1'!$V$94</c:f>
              <c:strCache>
                <c:ptCount val="1"/>
                <c:pt idx="0">
                  <c:v>CompRCFile</c:v>
                </c:pt>
              </c:strCache>
            </c:strRef>
          </c:tx>
          <c:spPr>
            <a:ln w="28575">
              <a:noFill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1">
                        <a:latin typeface="Calibri" pitchFamily="34" charset="0"/>
                        <a:cs typeface="Calibri" pitchFamily="34" charset="0"/>
                      </a:rPr>
                      <a:t>CompRCFile</a:t>
                    </a:r>
                    <a:r>
                      <a:rPr lang="en-US" sz="1200" b="1" baseline="0">
                        <a:latin typeface="Calibri" pitchFamily="34" charset="0"/>
                        <a:cs typeface="Calibri" pitchFamily="34" charset="0"/>
                      </a:rPr>
                      <a:t> </a:t>
                    </a:r>
                  </a:p>
                  <a:p>
                    <a:r>
                      <a:rPr lang="en-US" sz="1200" b="1" baseline="0">
                        <a:latin typeface="Calibri" pitchFamily="34" charset="0"/>
                        <a:cs typeface="Calibri" pitchFamily="34" charset="0"/>
                      </a:rPr>
                      <a:t>(</a:t>
                    </a:r>
                    <a:r>
                      <a:rPr lang="en-US" sz="1200" b="1">
                        <a:latin typeface="Calibri" pitchFamily="34" charset="0"/>
                        <a:cs typeface="Calibri" pitchFamily="34" charset="0"/>
                      </a:rPr>
                      <a:t>3.7X)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Calibri" pitchFamily="34" charset="0"/>
                    <a:cs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xVal>
            <c:numRef>
              <c:f>'[Chart in Microsoft PowerPoint]Sheet1'!$W$94</c:f>
              <c:numCache>
                <c:formatCode>General</c:formatCode>
                <c:ptCount val="1"/>
                <c:pt idx="0">
                  <c:v>102</c:v>
                </c:pt>
              </c:numCache>
            </c:numRef>
          </c:xVal>
          <c:yVal>
            <c:numRef>
              <c:f>'[Chart in Microsoft PowerPoint]Sheet1'!$X$94</c:f>
              <c:numCache>
                <c:formatCode>General</c:formatCode>
                <c:ptCount val="1"/>
                <c:pt idx="0">
                  <c:v>3.7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4078720"/>
        <c:axId val="164080640"/>
      </c:scatterChart>
      <c:valAx>
        <c:axId val="164078720"/>
        <c:scaling>
          <c:logBase val="10"/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600">
                    <a:latin typeface="Calibri" pitchFamily="34" charset="0"/>
                    <a:cs typeface="Calibri" pitchFamily="34" charset="0"/>
                  </a:rPr>
                  <a:t>Data Read (in GB), log scale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64080640"/>
        <c:crosses val="autoZero"/>
        <c:crossBetween val="midCat"/>
      </c:valAx>
      <c:valAx>
        <c:axId val="1640806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600">
                    <a:latin typeface="Calibri" pitchFamily="34" charset="0"/>
                    <a:cs typeface="Calibri" pitchFamily="34" charset="0"/>
                  </a:rPr>
                  <a:t>Speedup over SEQ </a:t>
                </a:r>
              </a:p>
              <a:p>
                <a:pPr>
                  <a:defRPr sz="16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600">
                    <a:latin typeface="Calibri" pitchFamily="34" charset="0"/>
                    <a:cs typeface="Calibri" pitchFamily="34" charset="0"/>
                  </a:rPr>
                  <a:t>(Map phase)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64078720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'[Chart in Microsoft PowerPoint]Sheet1'!$V$77</c:f>
              <c:strCache>
                <c:ptCount val="1"/>
                <c:pt idx="0">
                  <c:v>SEQ-Uncomp</c:v>
                </c:pt>
              </c:strCache>
            </c:strRef>
          </c:tx>
          <c:spPr>
            <a:ln w="28575">
              <a:solidFill>
                <a:sysClr val="windowText" lastClr="000000"/>
              </a:solidFill>
            </a:ln>
          </c:spPr>
          <c:marker>
            <c:spPr>
              <a:ln w="28575"/>
            </c:spPr>
          </c:marker>
          <c:dPt>
            <c:idx val="0"/>
            <c:bubble3D val="0"/>
          </c:dPt>
          <c:xVal>
            <c:numRef>
              <c:f>'[Chart in Microsoft PowerPoint]Sheet1'!$W$77</c:f>
              <c:numCache>
                <c:formatCode>General</c:formatCode>
                <c:ptCount val="1"/>
                <c:pt idx="0">
                  <c:v>6400</c:v>
                </c:pt>
              </c:numCache>
            </c:numRef>
          </c:xVal>
          <c:yVal>
            <c:numRef>
              <c:f>'[Chart in Microsoft PowerPoint]Sheet1'!$X$77</c:f>
              <c:numCache>
                <c:formatCode>General</c:formatCode>
                <c:ptCount val="1"/>
                <c:pt idx="0">
                  <c:v>0.53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'[Chart in Microsoft PowerPoint]Sheet1'!$V$78</c:f>
              <c:strCache>
                <c:ptCount val="1"/>
                <c:pt idx="0">
                  <c:v>SEQ-block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xVal>
            <c:numRef>
              <c:f>'[Chart in Microsoft PowerPoint]Sheet1'!$W$78</c:f>
              <c:numCache>
                <c:formatCode>General</c:formatCode>
                <c:ptCount val="1"/>
                <c:pt idx="0">
                  <c:v>3008</c:v>
                </c:pt>
              </c:numCache>
            </c:numRef>
          </c:xVal>
          <c:yVal>
            <c:numRef>
              <c:f>'[Chart in Microsoft PowerPoint]Sheet1'!$X$78</c:f>
              <c:numCache>
                <c:formatCode>General</c:formatCode>
                <c:ptCount val="1"/>
                <c:pt idx="0">
                  <c:v>0.91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'[Chart in Microsoft PowerPoint]Sheet1'!$V$79</c:f>
              <c:strCache>
                <c:ptCount val="1"/>
                <c:pt idx="0">
                  <c:v>SEQ-record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xVal>
            <c:numRef>
              <c:f>'[Chart in Microsoft PowerPoint]Sheet1'!$W$79</c:f>
              <c:numCache>
                <c:formatCode>General</c:formatCode>
                <c:ptCount val="1"/>
                <c:pt idx="0">
                  <c:v>2848</c:v>
                </c:pt>
              </c:numCache>
            </c:numRef>
          </c:xVal>
          <c:yVal>
            <c:numRef>
              <c:f>'[Chart in Microsoft PowerPoint]Sheet1'!$X$79</c:f>
              <c:numCache>
                <c:formatCode>General</c:formatCode>
                <c:ptCount val="1"/>
                <c:pt idx="0">
                  <c:v>0.93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'[Chart in Microsoft PowerPoint]Sheet1'!$V$80</c:f>
              <c:strCache>
                <c:ptCount val="1"/>
                <c:pt idx="0">
                  <c:v>SEQ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pPr>
              <a:ln w="28575"/>
            </c:spPr>
          </c:marker>
          <c:xVal>
            <c:numRef>
              <c:f>'[Chart in Microsoft PowerPoint]Sheet1'!$W$80</c:f>
              <c:numCache>
                <c:formatCode>General</c:formatCode>
                <c:ptCount val="1"/>
                <c:pt idx="0">
                  <c:v>3040</c:v>
                </c:pt>
              </c:numCache>
            </c:numRef>
          </c:xVal>
          <c:yVal>
            <c:numRef>
              <c:f>'[Chart in Microsoft PowerPoint]Sheet1'!$X$80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4145408"/>
        <c:axId val="164156160"/>
      </c:scatterChart>
      <c:valAx>
        <c:axId val="164145408"/>
        <c:scaling>
          <c:logBase val="10"/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600">
                    <a:latin typeface="Calibri" pitchFamily="34" charset="0"/>
                    <a:cs typeface="Calibri" pitchFamily="34" charset="0"/>
                  </a:rPr>
                  <a:t>Data Read (in GB), log scale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64156160"/>
        <c:crosses val="autoZero"/>
        <c:crossBetween val="midCat"/>
      </c:valAx>
      <c:valAx>
        <c:axId val="1641561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600">
                    <a:latin typeface="Calibri" pitchFamily="34" charset="0"/>
                    <a:cs typeface="Calibri" pitchFamily="34" charset="0"/>
                  </a:rPr>
                  <a:t>Speedup over SEQ</a:t>
                </a:r>
              </a:p>
              <a:p>
                <a:pPr>
                  <a:defRPr sz="16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600">
                    <a:latin typeface="Calibri" pitchFamily="34" charset="0"/>
                    <a:cs typeface="Calibri" pitchFamily="34" charset="0"/>
                  </a:rPr>
                  <a:t> (Map phase)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6414540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833239125576749"/>
          <c:y val="3.5330213794874686E-2"/>
          <c:w val="0.63152022491988546"/>
          <c:h val="0.8461122908562444"/>
        </c:manualLayout>
      </c:layout>
      <c:barChart>
        <c:barDir val="col"/>
        <c:grouping val="clustered"/>
        <c:varyColors val="0"/>
        <c:ser>
          <c:idx val="0"/>
          <c:order val="0"/>
          <c:tx>
            <c:v>CIF</c:v>
          </c:tx>
          <c:invertIfNegative val="0"/>
          <c:cat>
            <c:strRef>
              <c:f>'[Chart in Microsoft PowerPoint]Sheet1'!$A$4:$A$8</c:f>
              <c:strCache>
                <c:ptCount val="5"/>
                <c:pt idx="0">
                  <c:v>All Columns</c:v>
                </c:pt>
                <c:pt idx="1">
                  <c:v>1 Integer</c:v>
                </c:pt>
                <c:pt idx="2">
                  <c:v>1 String</c:v>
                </c:pt>
                <c:pt idx="3">
                  <c:v>1 Map</c:v>
                </c:pt>
                <c:pt idx="4">
                  <c:v>1 String / 1 Map</c:v>
                </c:pt>
              </c:strCache>
            </c:strRef>
          </c:cat>
          <c:val>
            <c:numRef>
              <c:f>'[Chart in Microsoft PowerPoint]Sheet1'!$B$4:$B$8</c:f>
              <c:numCache>
                <c:formatCode>General</c:formatCode>
                <c:ptCount val="5"/>
                <c:pt idx="0">
                  <c:v>1651</c:v>
                </c:pt>
                <c:pt idx="1">
                  <c:v>14</c:v>
                </c:pt>
                <c:pt idx="2">
                  <c:v>128</c:v>
                </c:pt>
                <c:pt idx="3">
                  <c:v>533</c:v>
                </c:pt>
                <c:pt idx="4">
                  <c:v>708</c:v>
                </c:pt>
              </c:numCache>
            </c:numRef>
          </c:val>
        </c:ser>
        <c:ser>
          <c:idx val="1"/>
          <c:order val="1"/>
          <c:tx>
            <c:v>CompRCFile</c:v>
          </c:tx>
          <c:invertIfNegative val="0"/>
          <c:cat>
            <c:strRef>
              <c:f>'[Chart in Microsoft PowerPoint]Sheet1'!$A$4:$A$8</c:f>
              <c:strCache>
                <c:ptCount val="5"/>
                <c:pt idx="0">
                  <c:v>All Columns</c:v>
                </c:pt>
                <c:pt idx="1">
                  <c:v>1 Integer</c:v>
                </c:pt>
                <c:pt idx="2">
                  <c:v>1 String</c:v>
                </c:pt>
                <c:pt idx="3">
                  <c:v>1 Map</c:v>
                </c:pt>
                <c:pt idx="4">
                  <c:v>1 String / 1 Map</c:v>
                </c:pt>
              </c:strCache>
            </c:strRef>
          </c:cat>
          <c:val>
            <c:numRef>
              <c:f>'[Chart in Microsoft PowerPoint]Sheet1'!$C$4:$C$8</c:f>
              <c:numCache>
                <c:formatCode>General</c:formatCode>
                <c:ptCount val="5"/>
                <c:pt idx="0">
                  <c:v>1801</c:v>
                </c:pt>
                <c:pt idx="1">
                  <c:v>474</c:v>
                </c:pt>
                <c:pt idx="2">
                  <c:v>626</c:v>
                </c:pt>
                <c:pt idx="3">
                  <c:v>1257</c:v>
                </c:pt>
                <c:pt idx="4">
                  <c:v>1385</c:v>
                </c:pt>
              </c:numCache>
            </c:numRef>
          </c:val>
        </c:ser>
        <c:ser>
          <c:idx val="2"/>
          <c:order val="2"/>
          <c:tx>
            <c:v>UncompRCFile</c:v>
          </c:tx>
          <c:invertIfNegative val="0"/>
          <c:cat>
            <c:strRef>
              <c:f>'[Chart in Microsoft PowerPoint]Sheet1'!$A$4:$A$8</c:f>
              <c:strCache>
                <c:ptCount val="5"/>
                <c:pt idx="0">
                  <c:v>All Columns</c:v>
                </c:pt>
                <c:pt idx="1">
                  <c:v>1 Integer</c:v>
                </c:pt>
                <c:pt idx="2">
                  <c:v>1 String</c:v>
                </c:pt>
                <c:pt idx="3">
                  <c:v>1 Map</c:v>
                </c:pt>
                <c:pt idx="4">
                  <c:v>1 String / 1 Map</c:v>
                </c:pt>
              </c:strCache>
            </c:strRef>
          </c:cat>
          <c:val>
            <c:numRef>
              <c:f>'[Chart in Microsoft PowerPoint]Sheet1'!$D$4:$D$8</c:f>
              <c:numCache>
                <c:formatCode>General</c:formatCode>
                <c:ptCount val="5"/>
                <c:pt idx="0">
                  <c:v>1656</c:v>
                </c:pt>
                <c:pt idx="1">
                  <c:v>530</c:v>
                </c:pt>
                <c:pt idx="2">
                  <c:v>654</c:v>
                </c:pt>
                <c:pt idx="3">
                  <c:v>1483</c:v>
                </c:pt>
                <c:pt idx="4">
                  <c:v>1559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axId val="138015104"/>
        <c:axId val="138016640"/>
      </c:barChart>
      <c:catAx>
        <c:axId val="1380151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38016640"/>
        <c:crosses val="autoZero"/>
        <c:auto val="1"/>
        <c:lblAlgn val="ctr"/>
        <c:lblOffset val="100"/>
        <c:noMultiLvlLbl val="0"/>
      </c:catAx>
      <c:valAx>
        <c:axId val="1380166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800">
                    <a:latin typeface="Calibri" pitchFamily="34" charset="0"/>
                    <a:cs typeface="Calibri" pitchFamily="34" charset="0"/>
                  </a:rPr>
                  <a:t>Time (sec)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38015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286089238845147"/>
          <c:y val="0.19093279211220315"/>
          <c:w val="0.21713907180429184"/>
          <c:h val="0.31029635615357148"/>
        </c:manualLayout>
      </c:layout>
      <c:overlay val="0"/>
      <c:txPr>
        <a:bodyPr/>
        <a:lstStyle/>
        <a:p>
          <a:pPr>
            <a:defRPr sz="1400">
              <a:latin typeface="Calibri" pitchFamily="34" charset="0"/>
              <a:cs typeface="Calibri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</c:dPt>
          <c:dLbls>
            <c:dLbl>
              <c:idx val="0"/>
              <c:layout>
                <c:manualLayout>
                  <c:x val="0"/>
                  <c:y val="-5.55555555555554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925337632080002E-17"/>
                  <c:y val="-5.092592592592590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0.24074074074074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0.310185185185185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0.4117647058823529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Calibri" pitchFamily="34" charset="0"/>
                    <a:cs typeface="Calibri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Sheet1!$A$34:$A$38</c:f>
              <c:strCache>
                <c:ptCount val="5"/>
                <c:pt idx="0">
                  <c:v>SEQ </c:v>
                </c:pt>
                <c:pt idx="1">
                  <c:v>Compressed RCFile</c:v>
                </c:pt>
                <c:pt idx="2">
                  <c:v>CIF</c:v>
                </c:pt>
                <c:pt idx="3">
                  <c:v>CIF -SL</c:v>
                </c:pt>
                <c:pt idx="4">
                  <c:v>CIF-DCSL</c:v>
                </c:pt>
              </c:strCache>
            </c:strRef>
          </c:cat>
          <c:val>
            <c:numRef>
              <c:f>Sheet1!$B$34:$B$38</c:f>
              <c:numCache>
                <c:formatCode>General</c:formatCode>
                <c:ptCount val="5"/>
                <c:pt idx="0">
                  <c:v>1</c:v>
                </c:pt>
                <c:pt idx="1">
                  <c:v>3.7</c:v>
                </c:pt>
                <c:pt idx="2">
                  <c:v>60.8</c:v>
                </c:pt>
                <c:pt idx="3">
                  <c:v>81.900000000000006</c:v>
                </c:pt>
                <c:pt idx="4">
                  <c:v>107.8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013376"/>
        <c:axId val="123023360"/>
      </c:barChart>
      <c:catAx>
        <c:axId val="123013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23023360"/>
        <c:crosses val="autoZero"/>
        <c:auto val="1"/>
        <c:lblAlgn val="ctr"/>
        <c:lblOffset val="100"/>
        <c:noMultiLvlLbl val="0"/>
      </c:catAx>
      <c:valAx>
        <c:axId val="1230233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400" dirty="0" smtClean="0">
                    <a:latin typeface="Calibri" pitchFamily="34" charset="0"/>
                    <a:cs typeface="Calibri" pitchFamily="34" charset="0"/>
                  </a:rPr>
                  <a:t>Speedup</a:t>
                </a:r>
                <a:r>
                  <a:rPr lang="en-US" sz="1400" baseline="0" dirty="0" smtClean="0">
                    <a:latin typeface="Calibri" pitchFamily="34" charset="0"/>
                    <a:cs typeface="Calibri" pitchFamily="34" charset="0"/>
                  </a:rPr>
                  <a:t> over SEQ</a:t>
                </a:r>
              </a:p>
              <a:p>
                <a:pPr>
                  <a:defRPr sz="14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400" baseline="0" dirty="0" smtClean="0">
                    <a:latin typeface="Calibri" pitchFamily="34" charset="0"/>
                    <a:cs typeface="Calibri" pitchFamily="34" charset="0"/>
                  </a:rPr>
                  <a:t>(map phase)</a:t>
                </a:r>
                <a:endParaRPr lang="en-US" sz="1400" dirty="0">
                  <a:latin typeface="Calibri" pitchFamily="34" charset="0"/>
                  <a:cs typeface="Calibri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230133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</c:dPt>
          <c:dLbls>
            <c:dLbl>
              <c:idx val="0"/>
              <c:layout>
                <c:manualLayout>
                  <c:x val="0"/>
                  <c:y val="-5.55555555555554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925337632080002E-17"/>
                  <c:y val="-5.092592592592590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0.24074074074074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0.310185185185185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0.4117647058823529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Calibri" pitchFamily="34" charset="0"/>
                    <a:cs typeface="Calibri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Sheet1!$A$34:$A$38</c:f>
              <c:strCache>
                <c:ptCount val="5"/>
                <c:pt idx="0">
                  <c:v>SEQ </c:v>
                </c:pt>
                <c:pt idx="1">
                  <c:v>Compressed RCFile</c:v>
                </c:pt>
                <c:pt idx="2">
                  <c:v>CIF</c:v>
                </c:pt>
                <c:pt idx="3">
                  <c:v>CIF -SL</c:v>
                </c:pt>
                <c:pt idx="4">
                  <c:v>CIF-DCSL</c:v>
                </c:pt>
              </c:strCache>
            </c:strRef>
          </c:cat>
          <c:val>
            <c:numRef>
              <c:f>Sheet1!$B$34:$B$38</c:f>
              <c:numCache>
                <c:formatCode>General</c:formatCode>
                <c:ptCount val="5"/>
                <c:pt idx="0">
                  <c:v>1</c:v>
                </c:pt>
                <c:pt idx="1">
                  <c:v>3.7</c:v>
                </c:pt>
                <c:pt idx="2">
                  <c:v>60.8</c:v>
                </c:pt>
                <c:pt idx="3">
                  <c:v>81.900000000000006</c:v>
                </c:pt>
                <c:pt idx="4">
                  <c:v>107.8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8446720"/>
        <c:axId val="138448256"/>
      </c:barChart>
      <c:catAx>
        <c:axId val="138446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38448256"/>
        <c:crosses val="autoZero"/>
        <c:auto val="1"/>
        <c:lblAlgn val="ctr"/>
        <c:lblOffset val="100"/>
        <c:noMultiLvlLbl val="0"/>
      </c:catAx>
      <c:valAx>
        <c:axId val="1384482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400" dirty="0" smtClean="0">
                    <a:latin typeface="Calibri" pitchFamily="34" charset="0"/>
                    <a:cs typeface="Calibri" pitchFamily="34" charset="0"/>
                  </a:rPr>
                  <a:t>Speedup</a:t>
                </a:r>
                <a:r>
                  <a:rPr lang="en-US" sz="1400" baseline="0" dirty="0" smtClean="0">
                    <a:latin typeface="Calibri" pitchFamily="34" charset="0"/>
                    <a:cs typeface="Calibri" pitchFamily="34" charset="0"/>
                  </a:rPr>
                  <a:t> over SEQ</a:t>
                </a:r>
              </a:p>
              <a:p>
                <a:pPr>
                  <a:defRPr sz="14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400" baseline="0" dirty="0" smtClean="0">
                    <a:latin typeface="Calibri" pitchFamily="34" charset="0"/>
                    <a:cs typeface="Calibri" pitchFamily="34" charset="0"/>
                  </a:rPr>
                  <a:t>(map phase)</a:t>
                </a:r>
                <a:endParaRPr lang="en-US" sz="1400" dirty="0">
                  <a:latin typeface="Calibri" pitchFamily="34" charset="0"/>
                  <a:cs typeface="Calibri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384467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ln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</c:dPt>
          <c:dLbls>
            <c:txPr>
              <a:bodyPr/>
              <a:lstStyle/>
              <a:p>
                <a:pPr>
                  <a:defRPr sz="1200">
                    <a:latin typeface="Calibri" pitchFamily="34" charset="0"/>
                    <a:cs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'[Chart in Microsoft PowerPoint]Sheet1'!$A$41:$A$45</c:f>
              <c:strCache>
                <c:ptCount val="5"/>
                <c:pt idx="0">
                  <c:v>SEQ </c:v>
                </c:pt>
                <c:pt idx="1">
                  <c:v>Compressed RCFile</c:v>
                </c:pt>
                <c:pt idx="2">
                  <c:v>CIF</c:v>
                </c:pt>
                <c:pt idx="3">
                  <c:v>CIF -SL</c:v>
                </c:pt>
                <c:pt idx="4">
                  <c:v>CIF-DCSL</c:v>
                </c:pt>
              </c:strCache>
            </c:strRef>
          </c:cat>
          <c:val>
            <c:numRef>
              <c:f>'[Chart in Microsoft PowerPoint]Sheet1'!$B$41:$B$45</c:f>
              <c:numCache>
                <c:formatCode>General</c:formatCode>
                <c:ptCount val="5"/>
                <c:pt idx="0">
                  <c:v>3040</c:v>
                </c:pt>
                <c:pt idx="1">
                  <c:v>102</c:v>
                </c:pt>
                <c:pt idx="2">
                  <c:v>96</c:v>
                </c:pt>
                <c:pt idx="3">
                  <c:v>75</c:v>
                </c:pt>
                <c:pt idx="4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421824"/>
        <c:axId val="145423360"/>
      </c:barChart>
      <c:catAx>
        <c:axId val="1454218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45423360"/>
        <c:crosses val="autoZero"/>
        <c:auto val="1"/>
        <c:lblAlgn val="ctr"/>
        <c:lblOffset val="100"/>
        <c:noMultiLvlLbl val="0"/>
      </c:catAx>
      <c:valAx>
        <c:axId val="145423360"/>
        <c:scaling>
          <c:orientation val="minMax"/>
          <c:max val="125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>
                    <a:latin typeface="Calibri" pitchFamily="34" charset="0"/>
                    <a:cs typeface="Calibri" pitchFamily="34" charset="0"/>
                  </a:defRPr>
                </a:pPr>
                <a:r>
                  <a:rPr lang="en-US" sz="1400">
                    <a:latin typeface="Calibri" pitchFamily="34" charset="0"/>
                    <a:cs typeface="Calibri" pitchFamily="34" charset="0"/>
                  </a:rPr>
                  <a:t>Data Read (GB)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14542182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</c:dPt>
          <c:dLbls>
            <c:dLbl>
              <c:idx val="3"/>
              <c:layout>
                <c:manualLayout>
                  <c:x val="8.1480540211327956E-17"/>
                  <c:y val="-1.5432098765432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'[Chart in Microsoft PowerPoint]Sheet1'!$A$66:$A$70</c:f>
              <c:strCache>
                <c:ptCount val="5"/>
                <c:pt idx="0">
                  <c:v>SEQ </c:v>
                </c:pt>
                <c:pt idx="1">
                  <c:v>Compressed RCFile</c:v>
                </c:pt>
                <c:pt idx="2">
                  <c:v>CIF</c:v>
                </c:pt>
                <c:pt idx="3">
                  <c:v>CIF -SL</c:v>
                </c:pt>
                <c:pt idx="4">
                  <c:v>CIF-DCSL</c:v>
                </c:pt>
              </c:strCache>
            </c:strRef>
          </c:cat>
          <c:val>
            <c:numRef>
              <c:f>'[Chart in Microsoft PowerPoint]Sheet1'!$B$66:$B$70</c:f>
              <c:numCache>
                <c:formatCode>General</c:formatCode>
                <c:ptCount val="5"/>
                <c:pt idx="0">
                  <c:v>1</c:v>
                </c:pt>
                <c:pt idx="1">
                  <c:v>2.8</c:v>
                </c:pt>
                <c:pt idx="2">
                  <c:v>10.3</c:v>
                </c:pt>
                <c:pt idx="3">
                  <c:v>11.5</c:v>
                </c:pt>
                <c:pt idx="4">
                  <c:v>12.8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688192"/>
        <c:axId val="119710464"/>
      </c:barChart>
      <c:catAx>
        <c:axId val="119688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9710464"/>
        <c:crosses val="autoZero"/>
        <c:auto val="1"/>
        <c:lblAlgn val="ctr"/>
        <c:lblOffset val="100"/>
        <c:noMultiLvlLbl val="0"/>
      </c:catAx>
      <c:valAx>
        <c:axId val="1197104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Speedup over SEQ</a:t>
                </a:r>
              </a:p>
              <a:p>
                <a:pPr>
                  <a:defRPr sz="1600"/>
                </a:pPr>
                <a:r>
                  <a:rPr lang="en-US" sz="1600"/>
                  <a:t>(Total Job)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9688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Calibri" pitchFamily="34" charset="0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</c:dPt>
          <c:cat>
            <c:strRef>
              <c:f>Sheet1!$A$78:$A$81</c:f>
              <c:strCache>
                <c:ptCount val="4"/>
                <c:pt idx="0">
                  <c:v>SEQ - uncompressed</c:v>
                </c:pt>
                <c:pt idx="1">
                  <c:v>SEQ - block</c:v>
                </c:pt>
                <c:pt idx="2">
                  <c:v>SEQ - record</c:v>
                </c:pt>
                <c:pt idx="3">
                  <c:v>SEQ - custom </c:v>
                </c:pt>
              </c:strCache>
            </c:strRef>
          </c:cat>
          <c:val>
            <c:numRef>
              <c:f>Sheet1!$B$78:$B$81</c:f>
              <c:numCache>
                <c:formatCode>General</c:formatCode>
                <c:ptCount val="4"/>
                <c:pt idx="0">
                  <c:v>1416</c:v>
                </c:pt>
                <c:pt idx="1">
                  <c:v>820</c:v>
                </c:pt>
                <c:pt idx="2">
                  <c:v>806</c:v>
                </c:pt>
                <c:pt idx="3">
                  <c:v>754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763712"/>
        <c:axId val="119765248"/>
      </c:barChart>
      <c:catAx>
        <c:axId val="119763712"/>
        <c:scaling>
          <c:orientation val="minMax"/>
        </c:scaling>
        <c:delete val="0"/>
        <c:axPos val="b"/>
        <c:majorTickMark val="out"/>
        <c:minorTickMark val="none"/>
        <c:tickLblPos val="nextTo"/>
        <c:crossAx val="119765248"/>
        <c:crosses val="autoZero"/>
        <c:auto val="1"/>
        <c:lblAlgn val="ctr"/>
        <c:lblOffset val="100"/>
        <c:noMultiLvlLbl val="0"/>
      </c:catAx>
      <c:valAx>
        <c:axId val="1197652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/>
                  <a:t>Map Time (sec)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76371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</c:dPt>
          <c:cat>
            <c:strRef>
              <c:f>Sheet1!$A$71:$A$74</c:f>
              <c:strCache>
                <c:ptCount val="4"/>
                <c:pt idx="0">
                  <c:v>SEQ - uncompressed</c:v>
                </c:pt>
                <c:pt idx="1">
                  <c:v>SEQ - block</c:v>
                </c:pt>
                <c:pt idx="2">
                  <c:v>SEQ - record</c:v>
                </c:pt>
                <c:pt idx="3">
                  <c:v>SEQ - custom </c:v>
                </c:pt>
              </c:strCache>
            </c:strRef>
          </c:cat>
          <c:val>
            <c:numRef>
              <c:f>Sheet1!$B$71:$B$74</c:f>
              <c:numCache>
                <c:formatCode>General</c:formatCode>
                <c:ptCount val="4"/>
                <c:pt idx="0">
                  <c:v>6400</c:v>
                </c:pt>
                <c:pt idx="1">
                  <c:v>3008</c:v>
                </c:pt>
                <c:pt idx="2">
                  <c:v>2848</c:v>
                </c:pt>
                <c:pt idx="3">
                  <c:v>3040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239424"/>
        <c:axId val="123241216"/>
      </c:barChart>
      <c:catAx>
        <c:axId val="123239424"/>
        <c:scaling>
          <c:orientation val="minMax"/>
        </c:scaling>
        <c:delete val="0"/>
        <c:axPos val="b"/>
        <c:majorTickMark val="out"/>
        <c:minorTickMark val="none"/>
        <c:tickLblPos val="nextTo"/>
        <c:crossAx val="123241216"/>
        <c:crosses val="autoZero"/>
        <c:auto val="1"/>
        <c:lblAlgn val="ctr"/>
        <c:lblOffset val="100"/>
        <c:noMultiLvlLbl val="0"/>
      </c:catAx>
      <c:valAx>
        <c:axId val="1232412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/>
                  <a:t>Data Read (GB)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323942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Sheet1!$A$84:$A$86</c:f>
              <c:strCache>
                <c:ptCount val="3"/>
                <c:pt idx="0">
                  <c:v>SEQ - custom</c:v>
                </c:pt>
                <c:pt idx="1">
                  <c:v>RCFile - Uncompressed</c:v>
                </c:pt>
                <c:pt idx="2">
                  <c:v>RCFile - Compressed</c:v>
                </c:pt>
              </c:strCache>
            </c:strRef>
          </c:cat>
          <c:val>
            <c:numRef>
              <c:f>Sheet1!$B$84:$B$86</c:f>
              <c:numCache>
                <c:formatCode>General</c:formatCode>
                <c:ptCount val="3"/>
                <c:pt idx="0">
                  <c:v>3040</c:v>
                </c:pt>
                <c:pt idx="1">
                  <c:v>1113</c:v>
                </c:pt>
                <c:pt idx="2">
                  <c:v>102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668736"/>
        <c:axId val="145674624"/>
      </c:barChart>
      <c:catAx>
        <c:axId val="145668736"/>
        <c:scaling>
          <c:orientation val="minMax"/>
        </c:scaling>
        <c:delete val="0"/>
        <c:axPos val="b"/>
        <c:majorTickMark val="out"/>
        <c:minorTickMark val="none"/>
        <c:tickLblPos val="nextTo"/>
        <c:crossAx val="145674624"/>
        <c:crosses val="autoZero"/>
        <c:auto val="1"/>
        <c:lblAlgn val="ctr"/>
        <c:lblOffset val="100"/>
        <c:noMultiLvlLbl val="0"/>
      </c:catAx>
      <c:valAx>
        <c:axId val="1456746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/>
                  <a:t>Data Read (GB)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566873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321B9-BF64-874D-8BB8-51782F920A0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010C5-FEEB-ED46-8090-C7B165E6E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87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AE53F-C49D-459E-B3D9-676386C8AC17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DDFD5-7AD7-46F2-9AD1-540EBE28C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34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DDFD5-7AD7-46F2-9AD1-540EBE28C3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91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DDFD5-7AD7-46F2-9AD1-540EBE28C34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506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4" y="69756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AFF39-4F20-4316-BC26-E9035309381C}" type="datetime1">
              <a:rPr lang="en-US" smtClean="0"/>
              <a:t>8/27/2011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3" y="1449304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3" y="1396721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3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1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C0FE-08FA-476E-80F2-BA66D8B8BF08}" type="datetime1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56A9-A0DF-4604-8B32-B8DBC03D67BA}" type="datetime1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4EB1-A9B9-4CD1-846C-C43A6F014DA6}" type="datetime1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00800"/>
            <a:ext cx="310896" cy="266700"/>
          </a:xfrm>
          <a:solidFill>
            <a:schemeClr val="accent1">
              <a:alpha val="2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ACFA68-E11D-4F21-95F6-3004431DCE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4" y="69756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9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A934-B03F-4F43-ACC1-A588F135CB96}" type="datetime1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2341476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8EA12-3180-4261-9963-42D2FB875908}" type="datetime1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1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143C-3CFE-415A-BF9E-E126025C4002}" type="datetime1">
              <a:rPr lang="en-US" smtClean="0"/>
              <a:t>8/27/2011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61A3-2169-4E62-B7EE-364D2E48FB64}" type="datetime1">
              <a:rPr lang="en-US" smtClean="0"/>
              <a:t>8/27/2011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E190-7523-407A-9534-99BF2921EA8F}" type="datetime1">
              <a:rPr lang="en-US" smtClean="0"/>
              <a:t>8/27/2011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9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5D22-0F1D-4F14-A985-4FA29995740B}" type="datetime1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AE2C3-107B-4A35-BF32-59328D593C1E}" type="datetime1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ACFA68-E11D-4F21-95F6-3004431DCE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0" y="4650475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6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9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F7606A2-71C3-4370-BDA4-11F9D5520215}" type="datetime1">
              <a:rPr lang="en-US" smtClean="0"/>
              <a:t>8/27/2011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52400" y="6464305"/>
            <a:ext cx="310896" cy="2667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ACFA68-E11D-4F21-95F6-3004431DCE5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182368"/>
          </a:xfrm>
        </p:spPr>
        <p:txBody>
          <a:bodyPr>
            <a:normAutofit fontScale="32500" lnSpcReduction="20000"/>
          </a:bodyPr>
          <a:lstStyle/>
          <a:p>
            <a:endParaRPr lang="en-US" dirty="0" smtClean="0"/>
          </a:p>
          <a:p>
            <a:r>
              <a:rPr lang="en-US" sz="7400" dirty="0" smtClean="0">
                <a:latin typeface="Calibri" pitchFamily="34" charset="0"/>
                <a:cs typeface="Calibri" pitchFamily="34" charset="0"/>
              </a:rPr>
              <a:t>Avrilia </a:t>
            </a:r>
            <a:r>
              <a:rPr lang="en-US" sz="7400" dirty="0" err="1" smtClean="0">
                <a:latin typeface="Calibri" pitchFamily="34" charset="0"/>
                <a:cs typeface="Calibri" pitchFamily="34" charset="0"/>
              </a:rPr>
              <a:t>Floratou</a:t>
            </a:r>
            <a:r>
              <a:rPr lang="en-US" sz="7400" dirty="0" smtClean="0">
                <a:latin typeface="Calibri" pitchFamily="34" charset="0"/>
                <a:cs typeface="Calibri" pitchFamily="34" charset="0"/>
              </a:rPr>
              <a:t> (University of  Wisconsin – Madison)</a:t>
            </a:r>
          </a:p>
          <a:p>
            <a:r>
              <a:rPr lang="en-US" sz="7400" dirty="0" err="1" smtClean="0">
                <a:latin typeface="Calibri" pitchFamily="34" charset="0"/>
                <a:cs typeface="Calibri" pitchFamily="34" charset="0"/>
              </a:rPr>
              <a:t>Jignesh</a:t>
            </a:r>
            <a:r>
              <a:rPr lang="en-US" sz="7400" dirty="0" smtClean="0">
                <a:latin typeface="Calibri" pitchFamily="34" charset="0"/>
                <a:cs typeface="Calibri" pitchFamily="34" charset="0"/>
              </a:rPr>
              <a:t> M. Patel (University of  Wisconsin – Madison)</a:t>
            </a:r>
          </a:p>
          <a:p>
            <a:r>
              <a:rPr lang="en-US" sz="7400" dirty="0" smtClean="0">
                <a:latin typeface="Calibri" pitchFamily="34" charset="0"/>
                <a:cs typeface="Calibri" pitchFamily="34" charset="0"/>
              </a:rPr>
              <a:t>Eugene J. </a:t>
            </a:r>
            <a:r>
              <a:rPr lang="en-US" sz="7400" dirty="0" err="1" smtClean="0">
                <a:latin typeface="Calibri" pitchFamily="34" charset="0"/>
                <a:cs typeface="Calibri" pitchFamily="34" charset="0"/>
              </a:rPr>
              <a:t>Shekita</a:t>
            </a:r>
            <a:r>
              <a:rPr lang="en-US" sz="7400" dirty="0" smtClean="0">
                <a:latin typeface="Calibri" pitchFamily="34" charset="0"/>
                <a:cs typeface="Calibri" pitchFamily="34" charset="0"/>
              </a:rPr>
              <a:t> (While at IBM </a:t>
            </a:r>
            <a:r>
              <a:rPr lang="en-US" sz="7400" dirty="0" err="1" smtClean="0">
                <a:latin typeface="Calibri" pitchFamily="34" charset="0"/>
                <a:cs typeface="Calibri" pitchFamily="34" charset="0"/>
              </a:rPr>
              <a:t>Almaden</a:t>
            </a:r>
            <a:r>
              <a:rPr lang="en-US" sz="7400" dirty="0" smtClean="0">
                <a:latin typeface="Calibri" pitchFamily="34" charset="0"/>
                <a:cs typeface="Calibri" pitchFamily="34" charset="0"/>
              </a:rPr>
              <a:t> Research Center)</a:t>
            </a:r>
          </a:p>
          <a:p>
            <a:r>
              <a:rPr lang="en-US" sz="7400" dirty="0" err="1" smtClean="0">
                <a:latin typeface="Calibri" pitchFamily="34" charset="0"/>
                <a:cs typeface="Calibri" pitchFamily="34" charset="0"/>
              </a:rPr>
              <a:t>Sandeep</a:t>
            </a:r>
            <a:r>
              <a:rPr lang="en-US" sz="7400" dirty="0" smtClean="0">
                <a:latin typeface="Calibri" pitchFamily="34" charset="0"/>
                <a:cs typeface="Calibri" pitchFamily="34" charset="0"/>
              </a:rPr>
              <a:t> Tata (IBM </a:t>
            </a:r>
            <a:r>
              <a:rPr lang="en-US" sz="7400" dirty="0" err="1" smtClean="0">
                <a:latin typeface="Calibri" pitchFamily="34" charset="0"/>
                <a:cs typeface="Calibri" pitchFamily="34" charset="0"/>
              </a:rPr>
              <a:t>Almaden</a:t>
            </a:r>
            <a:r>
              <a:rPr lang="en-US" sz="7400" dirty="0" smtClean="0">
                <a:latin typeface="Calibri" pitchFamily="34" charset="0"/>
                <a:cs typeface="Calibri" pitchFamily="34" charset="0"/>
              </a:rPr>
              <a:t> Research Center)</a:t>
            </a:r>
            <a:endParaRPr lang="en-US" sz="7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Column-Oriented Storage Techniques for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2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76200"/>
            <a:ext cx="7772400" cy="1143000"/>
          </a:xfrm>
        </p:spPr>
        <p:txBody>
          <a:bodyPr/>
          <a:lstStyle/>
          <a:p>
            <a:r>
              <a:rPr lang="en-US" dirty="0" smtClean="0"/>
              <a:t>Skip List (Logical Behavior)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3886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24189" y="3886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R2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0800" y="3886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86200" y="3886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R20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81423" y="3886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R99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53400" y="3884053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R100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stCxn id="4" idx="3"/>
            <a:endCxn id="6" idx="1"/>
          </p:cNvCxnSpPr>
          <p:nvPr/>
        </p:nvCxnSpPr>
        <p:spPr>
          <a:xfrm>
            <a:off x="990600" y="4114800"/>
            <a:ext cx="433589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704786" y="4144851"/>
            <a:ext cx="433589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48200" y="3886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...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5000" y="394329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...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883025"/>
            <a:ext cx="9144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638800" y="3886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R90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72200" y="3886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...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4800" y="3124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4800" y="2362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3124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R20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638800" y="3124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R90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153400" y="3124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R100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153400" y="2362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R100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143000" y="3352800"/>
            <a:ext cx="13716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276600" y="3352800"/>
            <a:ext cx="6096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477000" y="3352800"/>
            <a:ext cx="16002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648200" y="3124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...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143000" y="2590800"/>
            <a:ext cx="677858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20" idx="0"/>
          </p:cNvCxnSpPr>
          <p:nvPr/>
        </p:nvCxnSpPr>
        <p:spPr>
          <a:xfrm>
            <a:off x="647700" y="2819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65945" y="3581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971800" y="3581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191000" y="3581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019800" y="3581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8458200" y="3581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458200" y="2819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2590800" y="31242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62200" y="205740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Skip 100 Records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62000" y="287649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Skip 10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10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04800" y="3886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990600" y="4114800"/>
            <a:ext cx="433589" cy="0"/>
          </a:xfrm>
          <a:prstGeom prst="straightConnector1">
            <a:avLst/>
          </a:prstGeom>
          <a:ln w="254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1424190" y="3886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R2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590800" y="3886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886200" y="3886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R20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638800" y="3886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R90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981424" y="3886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R99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04800" y="3124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143000" y="3352800"/>
            <a:ext cx="1371600" cy="0"/>
          </a:xfrm>
          <a:prstGeom prst="straightConnector1">
            <a:avLst/>
          </a:prstGeom>
          <a:ln w="254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2590800" y="3124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3276600" y="3352800"/>
            <a:ext cx="609600" cy="0"/>
          </a:xfrm>
          <a:prstGeom prst="straightConnector1">
            <a:avLst/>
          </a:prstGeom>
          <a:ln w="254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3886200" y="3124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R20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638800" y="3124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R90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6019800" y="3581400"/>
            <a:ext cx="0" cy="304800"/>
          </a:xfrm>
          <a:prstGeom prst="line">
            <a:avLst/>
          </a:prstGeom>
          <a:ln w="254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304800" y="2362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143000" y="2590800"/>
            <a:ext cx="6778580" cy="0"/>
          </a:xfrm>
          <a:prstGeom prst="straightConnector1">
            <a:avLst/>
          </a:prstGeom>
          <a:ln w="254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8153400" y="2362200"/>
            <a:ext cx="685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R100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51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/>
      <p:bldP spid="16" grpId="0"/>
      <p:bldP spid="18" grpId="0" animBg="1"/>
      <p:bldP spid="19" grpId="0"/>
      <p:bldP spid="20" grpId="0" animBg="1"/>
      <p:bldP spid="21" grpId="0" animBg="1"/>
      <p:bldP spid="23" grpId="0" animBg="1"/>
      <p:bldP spid="24" grpId="0" animBg="1"/>
      <p:bldP spid="26" grpId="0" animBg="1"/>
      <p:bldP spid="27" grpId="0" animBg="1"/>
      <p:bldP spid="34" grpId="0"/>
      <p:bldP spid="55" grpId="0" animBg="1"/>
      <p:bldP spid="47" grpId="0"/>
      <p:bldP spid="58" grpId="0"/>
      <p:bldP spid="58" grpId="1"/>
      <p:bldP spid="57" grpId="0" animBg="1"/>
      <p:bldP spid="57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4" grpId="2" animBg="1"/>
      <p:bldP spid="64" grpId="3" animBg="1"/>
      <p:bldP spid="65" grpId="0" animBg="1"/>
      <p:bldP spid="65" grpId="1" animBg="1"/>
      <p:bldP spid="65" grpId="2" animBg="1"/>
      <p:bldP spid="65" grpId="3" animBg="1"/>
      <p:bldP spid="66" grpId="0" animBg="1"/>
      <p:bldP spid="66" grpId="1" animBg="1"/>
      <p:bldP spid="68" grpId="0" animBg="1"/>
      <p:bldP spid="68" grpId="1" animBg="1"/>
      <p:bldP spid="70" grpId="0" animBg="1"/>
      <p:bldP spid="70" grpId="1" animBg="1"/>
      <p:bldP spid="71" grpId="0" animBg="1"/>
      <p:bldP spid="71" grpId="1" animBg="1"/>
      <p:bldP spid="73" grpId="0" animBg="1"/>
      <p:bldP spid="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792162"/>
          </a:xfrm>
        </p:spPr>
        <p:txBody>
          <a:bodyPr/>
          <a:lstStyle/>
          <a:p>
            <a:r>
              <a:rPr lang="en-US" b="1" dirty="0" smtClean="0"/>
              <a:t>Example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2362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Age</a:t>
            </a:r>
            <a:endParaRPr lang="en-US" sz="28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95800" y="1590020"/>
            <a:ext cx="2362200" cy="51155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4495800" y="35894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43400" y="2294034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Joe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495800" y="27512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495800" y="32084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95800" y="53420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95800" y="57992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257800" y="3638490"/>
            <a:ext cx="6527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Jane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1600" y="2751234"/>
            <a:ext cx="7703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David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53000" y="1066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Name</a:t>
            </a:r>
            <a:endParaRPr lang="en-US" sz="28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495800" y="224281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10844" y="1600200"/>
            <a:ext cx="2347156" cy="646331"/>
          </a:xfrm>
          <a:prstGeom prst="rect">
            <a:avLst/>
          </a:prstGeom>
          <a:solidFill>
            <a:schemeClr val="accent3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Skip10 = 1002</a:t>
            </a:r>
          </a:p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Skip100 = 9017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495800" y="40466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495800" y="44276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495800" y="48086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10844" y="4427634"/>
            <a:ext cx="2347156" cy="369332"/>
          </a:xfrm>
          <a:prstGeom prst="rect">
            <a:avLst/>
          </a:prstGeom>
          <a:solidFill>
            <a:schemeClr val="accent3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Skip 10 = 868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24400" y="3200400"/>
            <a:ext cx="1836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4953000" y="48768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cxnSp>
        <p:nvCxnSpPr>
          <p:cNvPr id="65" name="AutoShape 16"/>
          <p:cNvCxnSpPr>
            <a:cxnSpLocks noChangeShapeType="1"/>
          </p:cNvCxnSpPr>
          <p:nvPr/>
        </p:nvCxnSpPr>
        <p:spPr bwMode="auto">
          <a:xfrm>
            <a:off x="6934200" y="1981200"/>
            <a:ext cx="1587" cy="3566160"/>
          </a:xfrm>
          <a:prstGeom prst="curvedConnector3">
            <a:avLst>
              <a:gd name="adj1" fmla="val 1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" name="AutoShape 10"/>
          <p:cNvCxnSpPr>
            <a:cxnSpLocks noChangeShapeType="1"/>
          </p:cNvCxnSpPr>
          <p:nvPr/>
        </p:nvCxnSpPr>
        <p:spPr bwMode="auto">
          <a:xfrm>
            <a:off x="6934200" y="1981200"/>
            <a:ext cx="1587" cy="1898650"/>
          </a:xfrm>
          <a:prstGeom prst="curvedConnector3">
            <a:avLst>
              <a:gd name="adj1" fmla="val 567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AutoShape 20"/>
          <p:cNvCxnSpPr>
            <a:cxnSpLocks noChangeShapeType="1"/>
          </p:cNvCxnSpPr>
          <p:nvPr/>
        </p:nvCxnSpPr>
        <p:spPr bwMode="auto">
          <a:xfrm>
            <a:off x="6934200" y="4552950"/>
            <a:ext cx="1588" cy="1009650"/>
          </a:xfrm>
          <a:prstGeom prst="curvedConnector3">
            <a:avLst>
              <a:gd name="adj1" fmla="val 51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" name="Rectangle 71"/>
          <p:cNvSpPr/>
          <p:nvPr/>
        </p:nvSpPr>
        <p:spPr>
          <a:xfrm>
            <a:off x="5257800" y="5391090"/>
            <a:ext cx="7341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Mary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935788" y="2754868"/>
            <a:ext cx="912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10 rows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935788" y="4888468"/>
            <a:ext cx="912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10 rows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697788" y="3593068"/>
            <a:ext cx="10652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100 rows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4191000" y="2504420"/>
            <a:ext cx="0" cy="2895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971800" y="3733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Skip Bytes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876800" y="58482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Ann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953000" y="40194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152400" y="3040052"/>
            <a:ext cx="533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3810000" y="2514600"/>
            <a:ext cx="533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152400" y="3505200"/>
            <a:ext cx="533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152400" y="3962400"/>
            <a:ext cx="533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152400" y="5562600"/>
            <a:ext cx="533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3886200" y="6477000"/>
            <a:ext cx="533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4648200" y="1590020"/>
            <a:ext cx="1981200" cy="61978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38200" y="2819400"/>
            <a:ext cx="2209800" cy="29798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>
            <a:off x="838200" y="32766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38200" y="37338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838200" y="41910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38200" y="53340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38200" y="57912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219200" y="2895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23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219200" y="33336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39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219200" y="37908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45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219200" y="53910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30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685800" y="1210270"/>
            <a:ext cx="2286000" cy="84713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Calibri" pitchFamily="34" charset="0"/>
                <a:ea typeface="ＭＳ Ｐゴシック" charset="-128"/>
                <a:cs typeface="Calibri" pitchFamily="34" charset="0"/>
              </a:rPr>
              <a:t>i</a:t>
            </a:r>
            <a:r>
              <a:rPr lang="en-US" sz="22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f (age &lt; 35)</a:t>
            </a:r>
          </a:p>
          <a:p>
            <a:pPr algn="ctr"/>
            <a:r>
              <a:rPr lang="en-US" sz="2200" dirty="0">
                <a:latin typeface="Calibri" pitchFamily="34" charset="0"/>
                <a:ea typeface="ＭＳ Ｐゴシック" charset="-128"/>
                <a:cs typeface="Calibri" pitchFamily="34" charset="0"/>
              </a:rPr>
              <a:t>r</a:t>
            </a:r>
            <a:r>
              <a:rPr lang="en-US" sz="22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eturn name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219200" y="45528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11</a:t>
            </a:fld>
            <a:endParaRPr lang="en-US"/>
          </a:p>
        </p:txBody>
      </p:sp>
      <p:cxnSp>
        <p:nvCxnSpPr>
          <p:cNvPr id="70" name="AutoShape 16"/>
          <p:cNvCxnSpPr>
            <a:cxnSpLocks noChangeShapeType="1"/>
          </p:cNvCxnSpPr>
          <p:nvPr/>
        </p:nvCxnSpPr>
        <p:spPr bwMode="auto">
          <a:xfrm>
            <a:off x="6934200" y="1981200"/>
            <a:ext cx="1587" cy="3566160"/>
          </a:xfrm>
          <a:prstGeom prst="curvedConnector3">
            <a:avLst>
              <a:gd name="adj1" fmla="val 114400000"/>
            </a:avLst>
          </a:prstGeom>
          <a:noFill/>
          <a:ln w="22225">
            <a:solidFill>
              <a:srgbClr val="0033CC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Straight Connector 72"/>
          <p:cNvCxnSpPr/>
          <p:nvPr/>
        </p:nvCxnSpPr>
        <p:spPr>
          <a:xfrm>
            <a:off x="4495800" y="62484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876800" y="62292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John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82" name="AutoShape 20"/>
          <p:cNvCxnSpPr>
            <a:cxnSpLocks noChangeShapeType="1"/>
          </p:cNvCxnSpPr>
          <p:nvPr/>
        </p:nvCxnSpPr>
        <p:spPr bwMode="auto">
          <a:xfrm>
            <a:off x="7009336" y="5547360"/>
            <a:ext cx="1064" cy="548640"/>
          </a:xfrm>
          <a:prstGeom prst="curvedConnector3">
            <a:avLst>
              <a:gd name="adj1" fmla="val 51500000"/>
            </a:avLst>
          </a:prstGeom>
          <a:noFill/>
          <a:ln w="22225">
            <a:solidFill>
              <a:srgbClr val="0033CC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AutoShape 20"/>
          <p:cNvCxnSpPr>
            <a:cxnSpLocks noChangeShapeType="1"/>
          </p:cNvCxnSpPr>
          <p:nvPr/>
        </p:nvCxnSpPr>
        <p:spPr bwMode="auto">
          <a:xfrm>
            <a:off x="7010400" y="6004560"/>
            <a:ext cx="1064" cy="548640"/>
          </a:xfrm>
          <a:prstGeom prst="curvedConnector3">
            <a:avLst>
              <a:gd name="adj1" fmla="val 51500000"/>
            </a:avLst>
          </a:prstGeom>
          <a:noFill/>
          <a:ln w="22225">
            <a:solidFill>
              <a:srgbClr val="0033CC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" name="Straight Arrow Connector 85"/>
          <p:cNvCxnSpPr/>
          <p:nvPr/>
        </p:nvCxnSpPr>
        <p:spPr>
          <a:xfrm>
            <a:off x="3886200" y="5562600"/>
            <a:ext cx="533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8600" y="26670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0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28600" y="3181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28600" y="36384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2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92299" y="5133945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102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3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1" grpId="1"/>
      <p:bldP spid="101" grpId="0" animBg="1"/>
      <p:bldP spid="101" grpId="1" animBg="1"/>
      <p:bldP spid="4" grpId="0"/>
      <p:bldP spid="4" grpId="1"/>
      <p:bldP spid="67" grpId="0"/>
      <p:bldP spid="67" grpId="1"/>
      <p:bldP spid="79" grpId="0"/>
      <p:bldP spid="79" grpId="1"/>
      <p:bldP spid="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792162"/>
          </a:xfrm>
        </p:spPr>
        <p:txBody>
          <a:bodyPr/>
          <a:lstStyle/>
          <a:p>
            <a:r>
              <a:rPr lang="en-US" b="1" dirty="0" smtClean="0"/>
              <a:t>Example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95400" y="2362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Age</a:t>
            </a:r>
            <a:endParaRPr lang="en-US" sz="28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95800" y="1971020"/>
            <a:ext cx="2362200" cy="4658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4495800" y="39704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724400" y="2628935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“hobbies”: tennis</a:t>
            </a:r>
          </a:p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“friends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” :  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Ann,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Nick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495800" y="32004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95800" y="57230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95800" y="61802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325125" y="4019490"/>
            <a:ext cx="5180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Null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01156" y="3200400"/>
            <a:ext cx="17382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  <a:cs typeface="Calibri" pitchFamily="34" charset="0"/>
              </a:rPr>
              <a:t>“friends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” :  George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53000" y="1447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Info</a:t>
            </a:r>
            <a:endParaRPr lang="en-US" sz="28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495800" y="262381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10844" y="1981200"/>
            <a:ext cx="2347156" cy="646331"/>
          </a:xfrm>
          <a:prstGeom prst="rect">
            <a:avLst/>
          </a:prstGeom>
          <a:solidFill>
            <a:schemeClr val="accent3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Skip10 = 2013</a:t>
            </a:r>
          </a:p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Skip100 = 19400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495800" y="44276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495800" y="48086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495800" y="518963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10844" y="4808634"/>
            <a:ext cx="2347156" cy="369332"/>
          </a:xfrm>
          <a:prstGeom prst="rect">
            <a:avLst/>
          </a:prstGeom>
          <a:solidFill>
            <a:schemeClr val="accent3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Skip 10 = 1246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53000" y="52578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cxnSp>
        <p:nvCxnSpPr>
          <p:cNvPr id="65" name="AutoShape 16"/>
          <p:cNvCxnSpPr>
            <a:cxnSpLocks noChangeShapeType="1"/>
          </p:cNvCxnSpPr>
          <p:nvPr/>
        </p:nvCxnSpPr>
        <p:spPr bwMode="auto">
          <a:xfrm>
            <a:off x="6934200" y="2362200"/>
            <a:ext cx="1587" cy="3566160"/>
          </a:xfrm>
          <a:prstGeom prst="curvedConnector3">
            <a:avLst>
              <a:gd name="adj1" fmla="val 1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" name="AutoShape 10"/>
          <p:cNvCxnSpPr>
            <a:cxnSpLocks noChangeShapeType="1"/>
          </p:cNvCxnSpPr>
          <p:nvPr/>
        </p:nvCxnSpPr>
        <p:spPr bwMode="auto">
          <a:xfrm>
            <a:off x="6934200" y="2362200"/>
            <a:ext cx="1587" cy="1898650"/>
          </a:xfrm>
          <a:prstGeom prst="curvedConnector3">
            <a:avLst>
              <a:gd name="adj1" fmla="val 567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AutoShape 20"/>
          <p:cNvCxnSpPr>
            <a:cxnSpLocks noChangeShapeType="1"/>
          </p:cNvCxnSpPr>
          <p:nvPr/>
        </p:nvCxnSpPr>
        <p:spPr bwMode="auto">
          <a:xfrm>
            <a:off x="6934200" y="4933950"/>
            <a:ext cx="1588" cy="1009650"/>
          </a:xfrm>
          <a:prstGeom prst="curvedConnector3">
            <a:avLst>
              <a:gd name="adj1" fmla="val 51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" name="Rectangle 71"/>
          <p:cNvSpPr/>
          <p:nvPr/>
        </p:nvSpPr>
        <p:spPr>
          <a:xfrm>
            <a:off x="4665041" y="5772090"/>
            <a:ext cx="204055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“hobbies”: tennis,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golf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935788" y="3135868"/>
            <a:ext cx="912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10 rows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935788" y="5269468"/>
            <a:ext cx="912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10 rows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697788" y="3974068"/>
            <a:ext cx="10652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100 rows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953000" y="62292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84" name="TextBox 83"/>
          <p:cNvSpPr txBox="1"/>
          <p:nvPr/>
        </p:nvSpPr>
        <p:spPr>
          <a:xfrm>
            <a:off x="4953000" y="44004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55" name="Rectangle 54"/>
          <p:cNvSpPr/>
          <p:nvPr/>
        </p:nvSpPr>
        <p:spPr>
          <a:xfrm>
            <a:off x="838200" y="2819400"/>
            <a:ext cx="2209800" cy="2971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>
            <a:off x="838200" y="32766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38200" y="37338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838200" y="41910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38200" y="53340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38200" y="57912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219200" y="2895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23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219200" y="33336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39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219200" y="37908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45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219200" y="53910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30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685800" y="1210270"/>
            <a:ext cx="2286000" cy="84713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Calibri" pitchFamily="34" charset="0"/>
                <a:ea typeface="ＭＳ Ｐゴシック" charset="-128"/>
                <a:cs typeface="Calibri" pitchFamily="34" charset="0"/>
              </a:rPr>
              <a:t>i</a:t>
            </a:r>
            <a:r>
              <a:rPr lang="en-US" sz="22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f (age &lt; 35)</a:t>
            </a:r>
          </a:p>
          <a:p>
            <a:pPr algn="ctr"/>
            <a:r>
              <a:rPr lang="en-US" sz="2200" dirty="0">
                <a:latin typeface="Calibri" pitchFamily="34" charset="0"/>
                <a:ea typeface="ＭＳ Ｐゴシック" charset="-128"/>
                <a:cs typeface="Calibri" pitchFamily="34" charset="0"/>
              </a:rPr>
              <a:t>r</a:t>
            </a:r>
            <a:r>
              <a:rPr lang="en-US" sz="22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eturn hobbies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4495800" y="35814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76800" y="35814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1219200" y="45528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6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Column-Oriented Storage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Lazy Record Construction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Compression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Conclusions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772400" cy="792162"/>
          </a:xfrm>
        </p:spPr>
        <p:txBody>
          <a:bodyPr/>
          <a:lstStyle/>
          <a:p>
            <a:r>
              <a:rPr lang="en-US" b="1" dirty="0" smtClean="0"/>
              <a:t>Compression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2266890"/>
            <a:ext cx="2590800" cy="36767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26670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9600" y="42672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9600" y="2266890"/>
            <a:ext cx="2590800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# Records in B1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4248090"/>
            <a:ext cx="2590800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# Records in B2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09600" y="46482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838200" y="2895600"/>
            <a:ext cx="20574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LZO/ZLIB compressed block</a:t>
            </a:r>
          </a:p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RID : 0 - 9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838200" y="4774049"/>
            <a:ext cx="20574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LZO/ZLIB compressed block</a:t>
            </a:r>
          </a:p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RID :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10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-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35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3200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B1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50862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B2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00600" y="2413576"/>
            <a:ext cx="2362200" cy="4139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4800600" y="441299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800600" y="3642956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800600" y="403199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00600" y="616559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638800" y="4462046"/>
            <a:ext cx="6030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Null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800600" y="311759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15644" y="2423756"/>
            <a:ext cx="2347156" cy="707886"/>
          </a:xfrm>
          <a:prstGeom prst="rect">
            <a:avLst/>
          </a:prstGeom>
          <a:solidFill>
            <a:schemeClr val="accent3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Skip10 = 210</a:t>
            </a:r>
          </a:p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Skip100 = 1709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4800600" y="487019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00600" y="525119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800600" y="563219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815644" y="5251190"/>
            <a:ext cx="2347156" cy="400110"/>
          </a:xfrm>
          <a:prstGeom prst="rect">
            <a:avLst/>
          </a:prstGeom>
          <a:solidFill>
            <a:schemeClr val="accent3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Skip 10 =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04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29200" y="4023956"/>
            <a:ext cx="1836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5257800" y="5700356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cxnSp>
        <p:nvCxnSpPr>
          <p:cNvPr id="34" name="AutoShape 16"/>
          <p:cNvCxnSpPr>
            <a:cxnSpLocks noChangeShapeType="1"/>
          </p:cNvCxnSpPr>
          <p:nvPr/>
        </p:nvCxnSpPr>
        <p:spPr bwMode="auto">
          <a:xfrm>
            <a:off x="7239000" y="2804756"/>
            <a:ext cx="1587" cy="3566160"/>
          </a:xfrm>
          <a:prstGeom prst="curvedConnector3">
            <a:avLst>
              <a:gd name="adj1" fmla="val 1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AutoShape 10"/>
          <p:cNvCxnSpPr>
            <a:cxnSpLocks noChangeShapeType="1"/>
          </p:cNvCxnSpPr>
          <p:nvPr/>
        </p:nvCxnSpPr>
        <p:spPr bwMode="auto">
          <a:xfrm>
            <a:off x="7239000" y="2804756"/>
            <a:ext cx="1587" cy="1898650"/>
          </a:xfrm>
          <a:prstGeom prst="curvedConnector3">
            <a:avLst>
              <a:gd name="adj1" fmla="val 567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AutoShape 20"/>
          <p:cNvCxnSpPr>
            <a:cxnSpLocks noChangeShapeType="1"/>
          </p:cNvCxnSpPr>
          <p:nvPr/>
        </p:nvCxnSpPr>
        <p:spPr bwMode="auto">
          <a:xfrm>
            <a:off x="7239000" y="5376506"/>
            <a:ext cx="1588" cy="1009650"/>
          </a:xfrm>
          <a:prstGeom prst="curvedConnector3">
            <a:avLst>
              <a:gd name="adj1" fmla="val 51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Rectangle 36"/>
          <p:cNvSpPr/>
          <p:nvPr/>
        </p:nvSpPr>
        <p:spPr>
          <a:xfrm>
            <a:off x="5394407" y="6214646"/>
            <a:ext cx="14394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0: {tennis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golf}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240588" y="3578424"/>
            <a:ext cx="912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rows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240588" y="5712024"/>
            <a:ext cx="912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rows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002588" y="4416624"/>
            <a:ext cx="1065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rows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257800" y="4843046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4800600" y="1600200"/>
            <a:ext cx="2362200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Dictionary</a:t>
            </a:r>
          </a:p>
          <a:p>
            <a:pPr algn="ctr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“hobbies” : 0</a:t>
            </a:r>
          </a:p>
          <a:p>
            <a:pPr algn="ctr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“friends” : 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62000" y="158109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Compressed Blocks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456112" y="762000"/>
            <a:ext cx="3087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Dictionary Compressed Skip Lists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429000" y="2689086"/>
            <a:ext cx="0" cy="14696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505200" y="307514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Skip Bytes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4" name="Right Brace 53"/>
          <p:cNvSpPr/>
          <p:nvPr/>
        </p:nvSpPr>
        <p:spPr>
          <a:xfrm>
            <a:off x="3276600" y="4648200"/>
            <a:ext cx="304800" cy="128016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3581400" y="5117068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Decompress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05400" y="3072825"/>
            <a:ext cx="1752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0 : {tennis}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1 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: 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{Ann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Nick}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46080" y="3686890"/>
            <a:ext cx="11723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1:  {George}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9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/>
      <p:bldP spid="27" grpId="0" animBg="1"/>
      <p:bldP spid="31" grpId="0" animBg="1"/>
      <p:bldP spid="32" grpId="0"/>
      <p:bldP spid="33" grpId="0"/>
      <p:bldP spid="37" grpId="0"/>
      <p:bldP spid="39" grpId="0"/>
      <p:bldP spid="40" grpId="0"/>
      <p:bldP spid="41" grpId="0"/>
      <p:bldP spid="43" grpId="0"/>
      <p:bldP spid="44" grpId="0" animBg="1"/>
      <p:bldP spid="49" grpId="0"/>
      <p:bldP spid="53" grpId="0"/>
      <p:bldP spid="54" grpId="0" animBg="1"/>
      <p:bldP spid="55" grpId="0"/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Column-Oriented Storage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Lazy Record Construction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Compression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Conclusions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r>
              <a:rPr lang="en-US" b="1" dirty="0" err="1" smtClean="0"/>
              <a:t>RCFile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5943600" y="1752600"/>
            <a:ext cx="2590800" cy="40313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943600" y="21336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43600" y="1752600"/>
            <a:ext cx="2590800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Metadata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600" y="3733800"/>
            <a:ext cx="2590800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Metadata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943600" y="25908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43600" y="28956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72200" y="22098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Joe, David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72200" y="41910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John, Smith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7400" y="2590800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  <a:cs typeface="Calibri" pitchFamily="34" charset="0"/>
              </a:rPr>
              <a:t>23, 32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91200" y="28956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{“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hobbies”: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{tennis}</a:t>
            </a:r>
          </a:p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 “friends”:  {Ann, Nick}},  {“friends”:{George}}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943600" y="45720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943600" y="4916993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943600" y="49530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{“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hobbies”: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{tennis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golf}},</a:t>
            </a:r>
          </a:p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{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“hobbies”: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{swimming}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1600" dirty="0">
                <a:latin typeface="Calibri" pitchFamily="34" charset="0"/>
                <a:cs typeface="Calibri" pitchFamily="34" charset="0"/>
              </a:rPr>
              <a:t>“friends”: 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{Helen}}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Left Brace 22"/>
          <p:cNvSpPr/>
          <p:nvPr/>
        </p:nvSpPr>
        <p:spPr>
          <a:xfrm>
            <a:off x="5562600" y="2133600"/>
            <a:ext cx="228600" cy="14097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e 23"/>
          <p:cNvSpPr/>
          <p:nvPr/>
        </p:nvSpPr>
        <p:spPr>
          <a:xfrm>
            <a:off x="5562600" y="4000499"/>
            <a:ext cx="228600" cy="178349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305300" y="2514600"/>
            <a:ext cx="1409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Row</a:t>
            </a:r>
          </a:p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 Group 1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67200" y="4549914"/>
            <a:ext cx="1409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Row</a:t>
            </a:r>
          </a:p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 Group 2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889559"/>
              </p:ext>
            </p:extLst>
          </p:nvPr>
        </p:nvGraphicFramePr>
        <p:xfrm>
          <a:off x="304800" y="2667000"/>
          <a:ext cx="4073013" cy="2202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1"/>
                <a:gridCol w="838200"/>
                <a:gridCol w="2168012"/>
              </a:tblGrid>
              <a:tr h="33673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776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23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{Ann, Nick}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David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32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{George}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John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45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{tennis, golf}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Smith 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65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{swimming}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{Helen}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248400" y="45720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  <a:cs typeface="Calibri" pitchFamily="34" charset="0"/>
              </a:rPr>
              <a:t>45, 65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2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r>
              <a:rPr lang="en-US" b="1" dirty="0" smtClean="0"/>
              <a:t>Experimental Setup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42 node cluster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Each node:</a:t>
            </a:r>
          </a:p>
          <a:p>
            <a:pPr lvl="1"/>
            <a:r>
              <a:rPr lang="en-US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quad-core 2.4GHz sockets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32 GB main memory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four 500GB HDD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Network : 1Gbit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ethernet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switch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3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Overhead of Columnar Storage</a:t>
            </a:r>
            <a:endParaRPr lang="en-US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3963717"/>
              </p:ext>
            </p:extLst>
          </p:nvPr>
        </p:nvGraphicFramePr>
        <p:xfrm>
          <a:off x="304800" y="1524000"/>
          <a:ext cx="5867400" cy="4741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72200" y="22860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alibri" pitchFamily="34" charset="0"/>
                <a:cs typeface="Calibri" pitchFamily="34" charset="0"/>
              </a:rPr>
              <a:t>Synthetic Dataset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 57GB </a:t>
            </a:r>
          </a:p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13 columns</a:t>
            </a:r>
          </a:p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6 Integers, 6 Strings, 1 Map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48400" y="37338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alibri" pitchFamily="34" charset="0"/>
                <a:cs typeface="Calibri" pitchFamily="34" charset="0"/>
              </a:rPr>
              <a:t>Query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 Select *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95800" y="1143001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Single node experiment</a:t>
            </a:r>
            <a:endParaRPr lang="en-US" sz="2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81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465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Benefits of Column-Oriented Storage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67400" y="3556337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Query 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 Projection of different columns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0382767"/>
              </p:ext>
            </p:extLst>
          </p:nvPr>
        </p:nvGraphicFramePr>
        <p:xfrm>
          <a:off x="152400" y="1447800"/>
          <a:ext cx="6591300" cy="3990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53000" y="153418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Single node experiment</a:t>
            </a:r>
            <a:endParaRPr lang="en-US" sz="2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38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990600"/>
          </a:xfrm>
        </p:spPr>
        <p:txBody>
          <a:bodyPr>
            <a:normAutofit/>
          </a:bodyPr>
          <a:lstStyle/>
          <a:p>
            <a:r>
              <a:rPr lang="en-US" b="1" dirty="0" smtClean="0"/>
              <a:t>Motivation</a:t>
            </a:r>
            <a:endParaRPr 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1295400"/>
            <a:ext cx="2438400" cy="3657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libri" pitchFamily="34" charset="0"/>
                <a:cs typeface="Calibri" pitchFamily="34" charset="0"/>
              </a:rPr>
              <a:t>Databases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19800" y="1295400"/>
            <a:ext cx="2514600" cy="3657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Calibri" pitchFamily="34" charset="0"/>
                <a:cs typeface="Calibri" pitchFamily="34" charset="0"/>
              </a:rPr>
              <a:t>MapReduce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24200" y="20574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Column – Oriented</a:t>
            </a:r>
          </a:p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Storage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276600" y="2895600"/>
            <a:ext cx="2514600" cy="152400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85800" y="5715537"/>
            <a:ext cx="2590800" cy="913863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libri" pitchFamily="34" charset="0"/>
                <a:cs typeface="Calibri" pitchFamily="34" charset="0"/>
              </a:rPr>
              <a:t>Performance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096000" y="5715537"/>
            <a:ext cx="2590800" cy="913863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libri" pitchFamily="34" charset="0"/>
                <a:cs typeface="Calibri" pitchFamily="34" charset="0"/>
              </a:rPr>
              <a:t>Programmability</a:t>
            </a:r>
          </a:p>
          <a:p>
            <a:pPr algn="ctr"/>
            <a:r>
              <a:rPr lang="en-US" sz="2400" dirty="0" smtClean="0">
                <a:latin typeface="Calibri" pitchFamily="34" charset="0"/>
                <a:cs typeface="Calibri" pitchFamily="34" charset="0"/>
              </a:rPr>
              <a:t>Fault tolerance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" name="Straight Arrow Connector 19"/>
          <p:cNvCxnSpPr>
            <a:stCxn id="4" idx="2"/>
          </p:cNvCxnSpPr>
          <p:nvPr/>
        </p:nvCxnSpPr>
        <p:spPr>
          <a:xfrm>
            <a:off x="1905000" y="49530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391400" y="4953537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2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/>
      <p:bldP spid="16" grpId="0" animBg="1"/>
      <p:bldP spid="17" grpId="0" animBg="1"/>
      <p:bldP spid="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 smtClean="0"/>
              <a:t>Workload</a:t>
            </a:r>
            <a:endParaRPr 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52400" y="1676400"/>
            <a:ext cx="4191000" cy="358140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URLInfo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{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     String </a:t>
            </a:r>
            <a:r>
              <a:rPr lang="en-US" b="1" dirty="0" err="1" smtClean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url</a:t>
            </a:r>
            <a:endParaRPr lang="en-US" b="1" dirty="0" smtClean="0">
              <a:solidFill>
                <a:srgbClr val="0033CC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String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srcUrl</a:t>
            </a: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time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fetchTime</a:t>
            </a:r>
            <a:endParaRPr lang="en-US" b="1" dirty="0" smtClean="0">
              <a:solidFill>
                <a:schemeClr val="tx1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     String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inlink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[]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     Map &lt;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String,String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[]&gt; </a:t>
            </a:r>
            <a:r>
              <a:rPr lang="en-US" b="1" dirty="0" smtClean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metadata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     Map &lt;String, String&gt; annotations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     byte[] content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}</a:t>
            </a:r>
            <a:endParaRPr lang="el-GR" b="1" dirty="0">
              <a:solidFill>
                <a:schemeClr val="tx1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91318" y="1667814"/>
            <a:ext cx="4343400" cy="3581400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If( </a:t>
            </a:r>
            <a:r>
              <a:rPr lang="en-US" sz="2000" b="1" dirty="0" err="1" smtClean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url</a:t>
            </a:r>
            <a:r>
              <a:rPr lang="en-US" sz="2000" b="1" dirty="0" smtClean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contains “ibm.com/</a:t>
            </a:r>
            <a:r>
              <a:rPr lang="en-US" sz="2000" b="1" dirty="0" err="1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jp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” )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find all the distinct</a:t>
            </a:r>
          </a:p>
          <a:p>
            <a:pPr algn="ctr"/>
            <a:r>
              <a:rPr lang="en-US" sz="2000" b="1" dirty="0" smtClean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encodings 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reported by the page</a:t>
            </a:r>
            <a:endParaRPr lang="el-GR" sz="2000" b="1" dirty="0">
              <a:solidFill>
                <a:schemeClr val="tx1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12192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Schema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12293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Query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6682" y="5410200"/>
            <a:ext cx="44008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alibri" pitchFamily="34" charset="0"/>
                <a:cs typeface="Calibri" pitchFamily="34" charset="0"/>
              </a:rPr>
              <a:t>Dataset : 6.4 TB</a:t>
            </a:r>
          </a:p>
          <a:p>
            <a:pPr algn="ctr"/>
            <a:r>
              <a:rPr lang="en-US" sz="2400" dirty="0" smtClean="0">
                <a:latin typeface="Calibri" pitchFamily="34" charset="0"/>
                <a:cs typeface="Calibri" pitchFamily="34" charset="0"/>
              </a:rPr>
              <a:t>Query Selectivity : 6%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3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867400" y="2259169"/>
            <a:ext cx="2286000" cy="533400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 SEQ</a:t>
            </a:r>
            <a:r>
              <a:rPr lang="en-US" dirty="0">
                <a:latin typeface="Calibri" pitchFamily="34" charset="0"/>
                <a:cs typeface="Calibri" pitchFamily="34" charset="0"/>
              </a:rPr>
              <a:t>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754 sec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8600" y="-76200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Comparison of </a:t>
            </a:r>
            <a:r>
              <a:rPr lang="en-US" b="1" dirty="0" smtClean="0"/>
              <a:t>Column-Layouts (Map phase)</a:t>
            </a:r>
            <a:endParaRPr lang="en-US" dirty="0"/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451287"/>
              </p:ext>
            </p:extLst>
          </p:nvPr>
        </p:nvGraphicFramePr>
        <p:xfrm>
          <a:off x="8586" y="1676400"/>
          <a:ext cx="4495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840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745441"/>
              </p:ext>
            </p:extLst>
          </p:nvPr>
        </p:nvGraphicFramePr>
        <p:xfrm>
          <a:off x="8586" y="1676400"/>
          <a:ext cx="4495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9328316"/>
              </p:ext>
            </p:extLst>
          </p:nvPr>
        </p:nvGraphicFramePr>
        <p:xfrm>
          <a:off x="4343400" y="1676400"/>
          <a:ext cx="4572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" name="Rectangle 40"/>
          <p:cNvSpPr/>
          <p:nvPr/>
        </p:nvSpPr>
        <p:spPr>
          <a:xfrm>
            <a:off x="5306438" y="1333500"/>
            <a:ext cx="283464" cy="2667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318715" y="1645705"/>
            <a:ext cx="282391" cy="45719"/>
          </a:xfrm>
          <a:custGeom>
            <a:avLst/>
            <a:gdLst>
              <a:gd name="connsiteX0" fmla="*/ 0 w 193184"/>
              <a:gd name="connsiteY0" fmla="*/ 77584 h 103540"/>
              <a:gd name="connsiteX1" fmla="*/ 38637 w 193184"/>
              <a:gd name="connsiteY1" fmla="*/ 311 h 103540"/>
              <a:gd name="connsiteX2" fmla="*/ 154547 w 193184"/>
              <a:gd name="connsiteY2" fmla="*/ 103342 h 103540"/>
              <a:gd name="connsiteX3" fmla="*/ 180305 w 193184"/>
              <a:gd name="connsiteY3" fmla="*/ 26069 h 103540"/>
              <a:gd name="connsiteX4" fmla="*/ 193184 w 193184"/>
              <a:gd name="connsiteY4" fmla="*/ 13190 h 103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184" h="103540">
                <a:moveTo>
                  <a:pt x="0" y="77584"/>
                </a:moveTo>
                <a:cubicBezTo>
                  <a:pt x="6439" y="36801"/>
                  <a:pt x="12879" y="-3982"/>
                  <a:pt x="38637" y="311"/>
                </a:cubicBezTo>
                <a:cubicBezTo>
                  <a:pt x="64395" y="4604"/>
                  <a:pt x="130936" y="99049"/>
                  <a:pt x="154547" y="103342"/>
                </a:cubicBezTo>
                <a:cubicBezTo>
                  <a:pt x="178158" y="107635"/>
                  <a:pt x="173866" y="41094"/>
                  <a:pt x="180305" y="26069"/>
                </a:cubicBezTo>
                <a:cubicBezTo>
                  <a:pt x="186744" y="11044"/>
                  <a:pt x="193184" y="13190"/>
                  <a:pt x="193184" y="13190"/>
                </a:cubicBezTo>
              </a:path>
            </a:pathLst>
          </a:cu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208495" y="1056501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3040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5334000" y="1706881"/>
            <a:ext cx="282391" cy="45719"/>
          </a:xfrm>
          <a:custGeom>
            <a:avLst/>
            <a:gdLst>
              <a:gd name="connsiteX0" fmla="*/ 0 w 193184"/>
              <a:gd name="connsiteY0" fmla="*/ 77584 h 103540"/>
              <a:gd name="connsiteX1" fmla="*/ 38637 w 193184"/>
              <a:gd name="connsiteY1" fmla="*/ 311 h 103540"/>
              <a:gd name="connsiteX2" fmla="*/ 154547 w 193184"/>
              <a:gd name="connsiteY2" fmla="*/ 103342 h 103540"/>
              <a:gd name="connsiteX3" fmla="*/ 180305 w 193184"/>
              <a:gd name="connsiteY3" fmla="*/ 26069 h 103540"/>
              <a:gd name="connsiteX4" fmla="*/ 193184 w 193184"/>
              <a:gd name="connsiteY4" fmla="*/ 13190 h 103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184" h="103540">
                <a:moveTo>
                  <a:pt x="0" y="77584"/>
                </a:moveTo>
                <a:cubicBezTo>
                  <a:pt x="6439" y="36801"/>
                  <a:pt x="12879" y="-3982"/>
                  <a:pt x="38637" y="311"/>
                </a:cubicBezTo>
                <a:cubicBezTo>
                  <a:pt x="64395" y="4604"/>
                  <a:pt x="130936" y="99049"/>
                  <a:pt x="154547" y="103342"/>
                </a:cubicBezTo>
                <a:cubicBezTo>
                  <a:pt x="178158" y="107635"/>
                  <a:pt x="173866" y="41094"/>
                  <a:pt x="180305" y="26069"/>
                </a:cubicBezTo>
                <a:cubicBezTo>
                  <a:pt x="186744" y="11044"/>
                  <a:pt x="193184" y="13190"/>
                  <a:pt x="193184" y="13190"/>
                </a:cubicBezTo>
              </a:path>
            </a:pathLst>
          </a:cu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228600" y="-76200"/>
            <a:ext cx="8763000" cy="1143000"/>
          </a:xfrm>
          <a:prstGeom prst="rect">
            <a:avLst/>
          </a:prstGeom>
        </p:spPr>
        <p:txBody>
          <a:bodyPr bIns="91440" anchor="b" anchorCtr="0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/>
              <a:t>Comparison of Column-Layouts (Map phase)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51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41" grpId="0" animBg="1"/>
      <p:bldP spid="42" grpId="0" animBg="1"/>
      <p:bldP spid="43" grpId="0"/>
      <p:bldP spid="4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Comparison of Column – Layouts (Total job)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9829037"/>
              </p:ext>
            </p:extLst>
          </p:nvPr>
        </p:nvGraphicFramePr>
        <p:xfrm>
          <a:off x="228600" y="1600200"/>
          <a:ext cx="5715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6324600" y="2286000"/>
            <a:ext cx="2286000" cy="533400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 SEQ</a:t>
            </a:r>
            <a:r>
              <a:rPr lang="en-US" dirty="0">
                <a:latin typeface="Calibri" pitchFamily="34" charset="0"/>
                <a:cs typeface="Calibri" pitchFamily="34" charset="0"/>
              </a:rPr>
              <a:t>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806 sec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16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Describe a new column-oriented binary storage format in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MapReduce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Introduce skip list layout.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Describe the implementation of lazy record construction.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Show that lightweight dictionary compression for complex columns can be beneficial.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3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dirty="0" smtClean="0"/>
              <a:t>Comparison of Sequence Files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5688971"/>
              </p:ext>
            </p:extLst>
          </p:nvPr>
        </p:nvGraphicFramePr>
        <p:xfrm>
          <a:off x="3220" y="1676400"/>
          <a:ext cx="4572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520195"/>
              </p:ext>
            </p:extLst>
          </p:nvPr>
        </p:nvGraphicFramePr>
        <p:xfrm>
          <a:off x="4419600" y="1676400"/>
          <a:ext cx="4572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0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 dirty="0" err="1" smtClean="0"/>
              <a:t>RCFile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5565973"/>
              </p:ext>
            </p:extLst>
          </p:nvPr>
        </p:nvGraphicFramePr>
        <p:xfrm>
          <a:off x="4293" y="1752600"/>
          <a:ext cx="4572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3272523"/>
              </p:ext>
            </p:extLst>
          </p:nvPr>
        </p:nvGraphicFramePr>
        <p:xfrm>
          <a:off x="4419600" y="1752600"/>
          <a:ext cx="4572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868362"/>
          </a:xfrm>
        </p:spPr>
        <p:txBody>
          <a:bodyPr>
            <a:normAutofit/>
          </a:bodyPr>
          <a:lstStyle/>
          <a:p>
            <a:r>
              <a:rPr lang="en-US" b="1" dirty="0"/>
              <a:t>Comparison of Column-Layouts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865809"/>
              </p:ext>
            </p:extLst>
          </p:nvPr>
        </p:nvGraphicFramePr>
        <p:xfrm>
          <a:off x="914400" y="1447800"/>
          <a:ext cx="6781800" cy="4993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5905"/>
                <a:gridCol w="734695"/>
                <a:gridCol w="1130300"/>
                <a:gridCol w="1130300"/>
                <a:gridCol w="1130300"/>
                <a:gridCol w="1130300"/>
              </a:tblGrid>
              <a:tr h="736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Layout 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Data Read (GB)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Map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 Time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(sec)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Map Time Ratio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Total Time (sec)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Total Time Ratio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Calibri" pitchFamily="34" charset="0"/>
                          <a:cs typeface="Calibri" pitchFamily="34" charset="0"/>
                        </a:rPr>
                        <a:t>Seq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 - </a:t>
                      </a:r>
                      <a:r>
                        <a:rPr lang="en-US" dirty="0" err="1" smtClean="0">
                          <a:latin typeface="Calibri" pitchFamily="34" charset="0"/>
                          <a:cs typeface="Calibri" pitchFamily="34" charset="0"/>
                        </a:rPr>
                        <a:t>uncomp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6400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1416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1482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Calibri" pitchFamily="34" charset="0"/>
                          <a:cs typeface="Calibri" pitchFamily="34" charset="0"/>
                        </a:rPr>
                        <a:t>Seq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 - record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3008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820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889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Calibri" pitchFamily="34" charset="0"/>
                          <a:cs typeface="Calibri" pitchFamily="34" charset="0"/>
                        </a:rPr>
                        <a:t>Seq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 - 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block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2848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806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886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Calibri" pitchFamily="34" charset="0"/>
                          <a:cs typeface="Calibri" pitchFamily="34" charset="0"/>
                        </a:rPr>
                        <a:t>Seq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 - custom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3040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754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1.0x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806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1.0x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Calibri" pitchFamily="34" charset="0"/>
                          <a:cs typeface="Calibri" pitchFamily="34" charset="0"/>
                        </a:rPr>
                        <a:t>RCFile</a:t>
                      </a:r>
                      <a:endParaRPr lang="en-US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1113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702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1.1x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761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1.1x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Calibri" pitchFamily="34" charset="0"/>
                          <a:cs typeface="Calibri" pitchFamily="34" charset="0"/>
                        </a:rPr>
                        <a:t>RCFile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 - comp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102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202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3.7x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291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2.8x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CIF -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 ZLIB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36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12.8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59.1x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77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10.4x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CIF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96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12.4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60.8x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78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10.3x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CIF -  LZO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54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12.4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61.0x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79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10.2x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CIF - SL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75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9.2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81.9x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70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11.5x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CIF -DCSL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61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7.0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107.8x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63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12.8x</a:t>
                      </a:r>
                      <a:endParaRPr lang="en-US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7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b="1" dirty="0"/>
              <a:t>Comparison of Column-Layouts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9096825"/>
              </p:ext>
            </p:extLst>
          </p:nvPr>
        </p:nvGraphicFramePr>
        <p:xfrm>
          <a:off x="533400" y="1295400"/>
          <a:ext cx="4919663" cy="366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980231"/>
              </p:ext>
            </p:extLst>
          </p:nvPr>
        </p:nvGraphicFramePr>
        <p:xfrm>
          <a:off x="533400" y="1295400"/>
          <a:ext cx="4919663" cy="366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840773"/>
              </p:ext>
            </p:extLst>
          </p:nvPr>
        </p:nvGraphicFramePr>
        <p:xfrm>
          <a:off x="533400" y="1295400"/>
          <a:ext cx="4919663" cy="366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9667747"/>
              </p:ext>
            </p:extLst>
          </p:nvPr>
        </p:nvGraphicFramePr>
        <p:xfrm>
          <a:off x="533400" y="1295400"/>
          <a:ext cx="4919663" cy="366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6080393"/>
              </p:ext>
            </p:extLst>
          </p:nvPr>
        </p:nvGraphicFramePr>
        <p:xfrm>
          <a:off x="533400" y="1295400"/>
          <a:ext cx="4919663" cy="366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6096000" y="2286000"/>
            <a:ext cx="2286000" cy="53340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 SEQ</a:t>
            </a:r>
            <a:r>
              <a:rPr lang="en-US" dirty="0">
                <a:latin typeface="Calibri" pitchFamily="34" charset="0"/>
                <a:cs typeface="Calibri" pitchFamily="34" charset="0"/>
              </a:rPr>
              <a:t>: 754 sec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600" y="5181600"/>
            <a:ext cx="79248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CIF – DCSL  results in the highest map time speedup and improves the total job time by more than an order of magnitude (12.8X).</a:t>
            </a:r>
          </a:p>
        </p:txBody>
      </p:sp>
    </p:spTree>
    <p:extLst>
      <p:ext uri="{BB962C8B-B14F-4D97-AF65-F5344CB8AC3E}">
        <p14:creationId xmlns:p14="http://schemas.microsoft.com/office/powerpoint/2010/main" val="1162487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Graphic spid="8" grpId="0">
        <p:bldAsOne/>
      </p:bldGraphic>
      <p:bldGraphic spid="9" grpId="0">
        <p:bldAsOne/>
      </p:bldGraphic>
      <p:bldGraphic spid="10" grpId="0">
        <p:bldAsOne/>
      </p:bldGraphic>
      <p:bldP spid="13" grpId="0" animBg="1"/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RCFile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1102232"/>
              </p:ext>
            </p:extLst>
          </p:nvPr>
        </p:nvGraphicFramePr>
        <p:xfrm>
          <a:off x="609600" y="1905000"/>
          <a:ext cx="56388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6553200" y="1981200"/>
            <a:ext cx="2286000" cy="53340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 SEQ</a:t>
            </a:r>
            <a:r>
              <a:rPr lang="en-US" dirty="0">
                <a:latin typeface="Calibri" pitchFamily="34" charset="0"/>
                <a:cs typeface="Calibri" pitchFamily="34" charset="0"/>
              </a:rPr>
              <a:t>: 754 sec</a:t>
            </a:r>
          </a:p>
        </p:txBody>
      </p:sp>
    </p:spTree>
    <p:extLst>
      <p:ext uri="{BB962C8B-B14F-4D97-AF65-F5344CB8AC3E}">
        <p14:creationId xmlns:p14="http://schemas.microsoft.com/office/powerpoint/2010/main" val="4067029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9144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Challenges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How to incorporate columnar–storage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into 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existing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MR system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Hadoop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without changing its core parts?</a:t>
            </a:r>
          </a:p>
          <a:p>
            <a:pPr marL="0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914400" y="2438400"/>
            <a:ext cx="77724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alibri" pitchFamily="34" charset="0"/>
                <a:cs typeface="Calibri" pitchFamily="34" charset="0"/>
              </a:rPr>
              <a:t>How can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columnar-storage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operate efficiently on top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DFS (HDFS)?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Wingdings 2"/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914400" y="3429000"/>
            <a:ext cx="7772400" cy="2590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alibri" pitchFamily="34" charset="0"/>
                <a:cs typeface="Calibri" pitchFamily="34" charset="0"/>
              </a:rPr>
              <a:t>Is it easy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apply well-studied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techniques from the database field to the Map-Reduce framework given that:</a:t>
            </a:r>
          </a:p>
          <a:p>
            <a:pPr lvl="1"/>
            <a:r>
              <a:rPr lang="en-US" dirty="0">
                <a:latin typeface="Calibri" pitchFamily="34" charset="0"/>
                <a:cs typeface="Calibri" pitchFamily="34" charset="0"/>
              </a:rPr>
              <a:t>It processes one tuple at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time.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dirty="0">
                <a:latin typeface="Calibri" pitchFamily="34" charset="0"/>
                <a:cs typeface="Calibri" pitchFamily="34" charset="0"/>
              </a:rPr>
              <a:t>It does not use a restricted set of operators.</a:t>
            </a:r>
          </a:p>
          <a:p>
            <a:pPr lvl="1"/>
            <a:r>
              <a:rPr lang="en-US" dirty="0">
                <a:latin typeface="Calibri" pitchFamily="34" charset="0"/>
                <a:cs typeface="Calibri" pitchFamily="34" charset="0"/>
              </a:rPr>
              <a:t>It is used to process complex data types.</a:t>
            </a:r>
          </a:p>
          <a:p>
            <a:pPr marL="0" indent="0">
              <a:buFont typeface="Wingdings 2"/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26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pPr/>
              <a:t>30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2780367"/>
              </p:ext>
            </p:extLst>
          </p:nvPr>
        </p:nvGraphicFramePr>
        <p:xfrm>
          <a:off x="689994" y="1905000"/>
          <a:ext cx="5715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 dirty="0" smtClean="0"/>
              <a:t>Comparison of Sequence Files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400800" y="1828800"/>
            <a:ext cx="2286000" cy="53340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 SEQ</a:t>
            </a:r>
            <a:r>
              <a:rPr lang="en-US" dirty="0">
                <a:latin typeface="Calibri" pitchFamily="34" charset="0"/>
                <a:cs typeface="Calibri" pitchFamily="34" charset="0"/>
              </a:rPr>
              <a:t>: 754 sec</a:t>
            </a:r>
          </a:p>
        </p:txBody>
      </p:sp>
    </p:spTree>
    <p:extLst>
      <p:ext uri="{BB962C8B-B14F-4D97-AF65-F5344CB8AC3E}">
        <p14:creationId xmlns:p14="http://schemas.microsoft.com/office/powerpoint/2010/main" val="61935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Column-Oriented Storage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Lazy Tuple Construction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Compression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Experimental Evaluation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3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cs typeface="Calibri" pitchFamily="34" charset="0"/>
              </a:rPr>
              <a:t>Column-Oriented Storage in </a:t>
            </a:r>
            <a:r>
              <a:rPr lang="en-US" b="1" dirty="0" err="1" smtClean="0">
                <a:cs typeface="Calibri" pitchFamily="34" charset="0"/>
              </a:rPr>
              <a:t>Hadoop</a:t>
            </a:r>
            <a:endParaRPr lang="en-US" b="1" dirty="0"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09479"/>
              </p:ext>
            </p:extLst>
          </p:nvPr>
        </p:nvGraphicFramePr>
        <p:xfrm>
          <a:off x="194187" y="2819401"/>
          <a:ext cx="4073013" cy="2202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1"/>
                <a:gridCol w="838200"/>
                <a:gridCol w="2168012"/>
              </a:tblGrid>
              <a:tr h="33673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776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23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{Ann, Nick}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David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32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{George}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John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45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{tennis, golf}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Smith 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65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{swimming}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 {Helen}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ight Arrow 12"/>
          <p:cNvSpPr/>
          <p:nvPr/>
        </p:nvSpPr>
        <p:spPr>
          <a:xfrm rot="19082868" flipV="1">
            <a:off x="4276268" y="3432023"/>
            <a:ext cx="778277" cy="2225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 rot="2399490" flipV="1">
            <a:off x="4270412" y="4125380"/>
            <a:ext cx="778277" cy="2225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67200" y="298346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sz="1600" baseline="30000" dirty="0" smtClean="0">
                <a:latin typeface="Calibri" pitchFamily="34" charset="0"/>
                <a:cs typeface="Calibri" pitchFamily="34" charset="0"/>
              </a:rPr>
              <a:t>st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 node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91000" y="443126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1600" baseline="30000" dirty="0" smtClean="0">
                <a:latin typeface="Calibri" pitchFamily="34" charset="0"/>
                <a:cs typeface="Calibri" pitchFamily="34" charset="0"/>
              </a:rPr>
              <a:t>nd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 node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10097" y="1600200"/>
            <a:ext cx="3844413" cy="762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  <a:cs typeface="Calibri" pitchFamily="34" charset="0"/>
              </a:rPr>
              <a:t>Eliminate unnecessary I/O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298933"/>
              </p:ext>
            </p:extLst>
          </p:nvPr>
        </p:nvGraphicFramePr>
        <p:xfrm>
          <a:off x="5181600" y="1945730"/>
          <a:ext cx="3733801" cy="1528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331"/>
                <a:gridCol w="821069"/>
                <a:gridCol w="2057401"/>
              </a:tblGrid>
              <a:tr h="2815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23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{Ann, Nick}</a:t>
                      </a:r>
                    </a:p>
                  </a:txBody>
                  <a:tcPr/>
                </a:tc>
              </a:tr>
              <a:tr h="49267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David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32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{George}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637551"/>
              </p:ext>
            </p:extLst>
          </p:nvPr>
        </p:nvGraphicFramePr>
        <p:xfrm>
          <a:off x="5181600" y="4572000"/>
          <a:ext cx="3810001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788"/>
                <a:gridCol w="795495"/>
                <a:gridCol w="2141718"/>
              </a:tblGrid>
              <a:tr h="3770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48705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John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45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“hobbies”:{tennis, golf}</a:t>
                      </a:r>
                    </a:p>
                  </a:txBody>
                  <a:tcPr/>
                </a:tc>
              </a:tr>
              <a:tr h="6598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Smith 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65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{swimming}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{Helen}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69205"/>
              </p:ext>
            </p:extLst>
          </p:nvPr>
        </p:nvGraphicFramePr>
        <p:xfrm>
          <a:off x="5029200" y="1971040"/>
          <a:ext cx="914400" cy="107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David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968986"/>
              </p:ext>
            </p:extLst>
          </p:nvPr>
        </p:nvGraphicFramePr>
        <p:xfrm>
          <a:off x="6019800" y="1981200"/>
          <a:ext cx="838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23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32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650484"/>
              </p:ext>
            </p:extLst>
          </p:nvPr>
        </p:nvGraphicFramePr>
        <p:xfrm>
          <a:off x="6934200" y="1981200"/>
          <a:ext cx="19050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“friends”:{Ann, Nick}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{George}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829913"/>
              </p:ext>
            </p:extLst>
          </p:nvPr>
        </p:nvGraphicFramePr>
        <p:xfrm>
          <a:off x="5029200" y="4572000"/>
          <a:ext cx="86184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8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John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Smith 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823029"/>
              </p:ext>
            </p:extLst>
          </p:nvPr>
        </p:nvGraphicFramePr>
        <p:xfrm>
          <a:off x="5943600" y="4572000"/>
          <a:ext cx="762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45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65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323435"/>
              </p:ext>
            </p:extLst>
          </p:nvPr>
        </p:nvGraphicFramePr>
        <p:xfrm>
          <a:off x="6781800" y="4572000"/>
          <a:ext cx="22098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{tennis, golf}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{swimming}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 {Helen}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522050" y="5410200"/>
            <a:ext cx="427855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Introduce a new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InputFormat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:</a:t>
            </a:r>
          </a:p>
          <a:p>
            <a:pPr algn="ctr"/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ColumnInputFormat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(CIF)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7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2" grpId="0"/>
      <p:bldP spid="12" grpId="1"/>
      <p:bldP spid="12" grpId="2"/>
      <p:bldP spid="16" grpId="0"/>
      <p:bldP spid="16" grpId="1"/>
      <p:bldP spid="16" grpId="2"/>
      <p:bldP spid="17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 smtClean="0"/>
              <a:t>Replication and Co-location</a:t>
            </a:r>
            <a:endParaRPr lang="en-US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371600" y="4343400"/>
            <a:ext cx="1524000" cy="112368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858000" y="4343400"/>
            <a:ext cx="1524000" cy="1143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029200" y="4343400"/>
            <a:ext cx="1524000" cy="1143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200400" y="4343400"/>
            <a:ext cx="1524000" cy="1143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6200" y="44196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alibri" pitchFamily="34" charset="0"/>
                <a:cs typeface="Calibri" pitchFamily="34" charset="0"/>
              </a:rPr>
              <a:t>HDFS</a:t>
            </a:r>
          </a:p>
          <a:p>
            <a:pPr algn="ctr"/>
            <a:r>
              <a:rPr lang="en-US" b="1" dirty="0" smtClean="0">
                <a:latin typeface="Calibri" pitchFamily="34" charset="0"/>
                <a:cs typeface="Calibri" pitchFamily="34" charset="0"/>
              </a:rPr>
              <a:t>Replication</a:t>
            </a:r>
          </a:p>
          <a:p>
            <a:pPr algn="ctr"/>
            <a:r>
              <a:rPr lang="en-US" b="1" dirty="0" smtClean="0">
                <a:latin typeface="Calibri" pitchFamily="34" charset="0"/>
                <a:cs typeface="Calibri" pitchFamily="34" charset="0"/>
              </a:rPr>
              <a:t>Policy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419600" y="1905000"/>
            <a:ext cx="68580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38300" y="3886200"/>
            <a:ext cx="10287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A 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543300" y="3886200"/>
            <a:ext cx="10287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B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276850" y="3886200"/>
            <a:ext cx="10287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C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124700" y="3886200"/>
            <a:ext cx="10287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D</a:t>
            </a:r>
            <a:endParaRPr lang="en-US" b="1" dirty="0"/>
          </a:p>
        </p:txBody>
      </p:sp>
      <p:sp>
        <p:nvSpPr>
          <p:cNvPr id="40" name="Oval 39"/>
          <p:cNvSpPr/>
          <p:nvPr/>
        </p:nvSpPr>
        <p:spPr>
          <a:xfrm>
            <a:off x="3543300" y="3886200"/>
            <a:ext cx="876300" cy="381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859213"/>
            <a:ext cx="908050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2" name="Straight Arrow Connector 41"/>
          <p:cNvCxnSpPr/>
          <p:nvPr/>
        </p:nvCxnSpPr>
        <p:spPr>
          <a:xfrm flipH="1">
            <a:off x="4495800" y="4076700"/>
            <a:ext cx="609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713256"/>
              </p:ext>
            </p:extLst>
          </p:nvPr>
        </p:nvGraphicFramePr>
        <p:xfrm>
          <a:off x="228600" y="1219200"/>
          <a:ext cx="4073013" cy="2277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1"/>
                <a:gridCol w="838200"/>
                <a:gridCol w="2168012"/>
              </a:tblGrid>
              <a:tr h="33673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65386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23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{Ann, Nick}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David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32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{George}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John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45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{tennis, golf}</a:t>
                      </a:r>
                    </a:p>
                  </a:txBody>
                  <a:tcPr/>
                </a:tc>
              </a:tr>
              <a:tr h="3539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Smith 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65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{swimming}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{Helen}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219410"/>
              </p:ext>
            </p:extLst>
          </p:nvPr>
        </p:nvGraphicFramePr>
        <p:xfrm>
          <a:off x="5181600" y="1905000"/>
          <a:ext cx="914400" cy="107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David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087325"/>
              </p:ext>
            </p:extLst>
          </p:nvPr>
        </p:nvGraphicFramePr>
        <p:xfrm>
          <a:off x="6172200" y="1905000"/>
          <a:ext cx="838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23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32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408437"/>
              </p:ext>
            </p:extLst>
          </p:nvPr>
        </p:nvGraphicFramePr>
        <p:xfrm>
          <a:off x="7086600" y="1905000"/>
          <a:ext cx="19050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“friends”:{Ann, Nick}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{George}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236840"/>
              </p:ext>
            </p:extLst>
          </p:nvPr>
        </p:nvGraphicFramePr>
        <p:xfrm>
          <a:off x="5181600" y="1905000"/>
          <a:ext cx="914400" cy="107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David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778608"/>
              </p:ext>
            </p:extLst>
          </p:nvPr>
        </p:nvGraphicFramePr>
        <p:xfrm>
          <a:off x="5181600" y="1905000"/>
          <a:ext cx="914400" cy="107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Joe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David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757075"/>
              </p:ext>
            </p:extLst>
          </p:nvPr>
        </p:nvGraphicFramePr>
        <p:xfrm>
          <a:off x="6172200" y="1905000"/>
          <a:ext cx="838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23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32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786004"/>
              </p:ext>
            </p:extLst>
          </p:nvPr>
        </p:nvGraphicFramePr>
        <p:xfrm>
          <a:off x="6172200" y="1905000"/>
          <a:ext cx="838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Age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23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32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231468"/>
              </p:ext>
            </p:extLst>
          </p:nvPr>
        </p:nvGraphicFramePr>
        <p:xfrm>
          <a:off x="7086600" y="1905000"/>
          <a:ext cx="19050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{</a:t>
                      </a:r>
                      <a:r>
                        <a:rPr lang="en-US" sz="1600" dirty="0" err="1" smtClean="0">
                          <a:latin typeface="Calibri" pitchFamily="34" charset="0"/>
                          <a:cs typeface="Calibri" pitchFamily="34" charset="0"/>
                        </a:rPr>
                        <a:t>Ann,Nick</a:t>
                      </a:r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}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{George}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077746"/>
              </p:ext>
            </p:extLst>
          </p:nvPr>
        </p:nvGraphicFramePr>
        <p:xfrm>
          <a:off x="7086600" y="1905000"/>
          <a:ext cx="190500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Info</a:t>
                      </a:r>
                      <a:endParaRPr lang="en-US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“hobbies”: {tennis}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“friends”:{Ann, Nick}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itchFamily="34" charset="0"/>
                          <a:cs typeface="Calibri" pitchFamily="34" charset="0"/>
                        </a:rPr>
                        <a:t>“friends”:  {George}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447800" y="4419600"/>
            <a:ext cx="1447800" cy="9233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447800" y="4362718"/>
            <a:ext cx="1371600" cy="10474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" y="4648200"/>
            <a:ext cx="1028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alibri" pitchFamily="34" charset="0"/>
                <a:cs typeface="Calibri" pitchFamily="34" charset="0"/>
              </a:rPr>
              <a:t>CPP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38200" y="5791200"/>
            <a:ext cx="7848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libri" pitchFamily="34" charset="0"/>
                <a:cs typeface="Calibri" pitchFamily="34" charset="0"/>
              </a:rPr>
              <a:t>Introduce a new column placement policy (CPP)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900" y="4333875"/>
            <a:ext cx="70231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405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033E-7 L -0.43334 0.3323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67" y="1660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069 L -0.21667 0.3323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16651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033E-7 L -0.025 0.3323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" y="166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38483E-6 L -0.4625 0.3297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25" y="16489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5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38483E-6 L -0.2625 0.3297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25" y="1648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2000" fill="hold"/>
                                        <p:tgtEl>
                                          <p:spTgt spid="5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38483E-6 L 0.07084 0.3297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164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9704E-6 L -0.65417 0.3478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708" y="1739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5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9704E-6 L -0.2375 0.34782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75" y="1739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3" dur="2000" fill="hold"/>
                                        <p:tgtEl>
                                          <p:spTgt spid="5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9704E-6 L -0.0375 0.3478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" y="17391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/>
      <p:bldP spid="13" grpId="2"/>
      <p:bldP spid="40" grpId="0" animBg="1"/>
      <p:bldP spid="40" grpId="1" animBg="1"/>
      <p:bldP spid="12" grpId="0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792162"/>
          </a:xfrm>
        </p:spPr>
        <p:txBody>
          <a:bodyPr/>
          <a:lstStyle/>
          <a:p>
            <a:r>
              <a:rPr lang="en-US" b="1" dirty="0" smtClean="0"/>
              <a:t>Example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533400" y="3200400"/>
            <a:ext cx="2209800" cy="3429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81400" y="3200400"/>
            <a:ext cx="2362200" cy="3429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33400" y="36576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41148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45720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57150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6172200"/>
            <a:ext cx="220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81400" y="45720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66800" y="26670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Age</a:t>
            </a:r>
            <a:endParaRPr lang="en-US" sz="28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86200" y="26670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Name</a:t>
            </a:r>
            <a:endParaRPr lang="en-US" sz="28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3581400" y="36576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581400" y="41148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581400" y="57150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581400" y="61722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438400" y="1905000"/>
            <a:ext cx="1600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Record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48400" y="990600"/>
            <a:ext cx="2438400" cy="144780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Calibri" pitchFamily="34" charset="0"/>
                <a:ea typeface="ＭＳ Ｐゴシック" charset="-128"/>
                <a:cs typeface="Calibri" pitchFamily="34" charset="0"/>
              </a:rPr>
              <a:t>i</a:t>
            </a:r>
            <a:r>
              <a:rPr lang="en-US" sz="22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f (age &lt; 35)</a:t>
            </a:r>
          </a:p>
          <a:p>
            <a:pPr algn="ctr"/>
            <a:r>
              <a:rPr lang="en-US" sz="2200" dirty="0">
                <a:latin typeface="Calibri" pitchFamily="34" charset="0"/>
                <a:ea typeface="ＭＳ Ｐゴシック" charset="-128"/>
                <a:cs typeface="Calibri" pitchFamily="34" charset="0"/>
              </a:rPr>
              <a:t>r</a:t>
            </a:r>
            <a:r>
              <a:rPr lang="en-US" sz="22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eturn name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76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23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14400" y="37146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32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14400" y="41718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45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14400" y="57720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0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14400" y="62292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  <a:cs typeface="Calibri" pitchFamily="34" charset="0"/>
              </a:rPr>
              <a:t>5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0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114800" y="32574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Joe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14800" y="37146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David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114800" y="40956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John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114800" y="56958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Mary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14800" y="62292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Ann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238500" y="1333500"/>
            <a:ext cx="0" cy="5715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667000" y="685800"/>
            <a:ext cx="12192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Map Method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14400" y="3276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23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114800" y="3276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Joe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914400" y="37146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32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14800" y="37146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David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6096000" y="3657600"/>
            <a:ext cx="2819400" cy="20574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What  if 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age 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&gt;</a:t>
            </a:r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 35?</a:t>
            </a:r>
          </a:p>
          <a:p>
            <a:pPr algn="ctr"/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Can we avoid </a:t>
            </a: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reading  </a:t>
            </a:r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and </a:t>
            </a:r>
            <a:r>
              <a:rPr lang="en-US" sz="2000" dirty="0" err="1" smtClean="0">
                <a:latin typeface="Calibri" pitchFamily="34" charset="0"/>
                <a:ea typeface="ＭＳ Ｐゴシック" charset="-128"/>
                <a:cs typeface="Calibri" pitchFamily="34" charset="0"/>
              </a:rPr>
              <a:t>deserializing</a:t>
            </a:r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 the name field?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1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51434E-6 L 0.1625 -0.195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25" y="-97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2.53469E-6 L -0.1375 -0.1887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-943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7271E-6 L 0.15417 -0.2594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-1297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4.7271E-6 L -0.1375 -0.2594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-1297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35" grpId="2" animBg="1"/>
      <p:bldP spid="35" grpId="3" animBg="1"/>
      <p:bldP spid="3" grpId="0"/>
      <p:bldP spid="3" grpId="1"/>
      <p:bldP spid="38" grpId="0"/>
      <p:bldP spid="38" grpId="1"/>
      <p:bldP spid="45" grpId="0"/>
      <p:bldP spid="45" grpId="1"/>
      <p:bldP spid="46" grpId="0"/>
      <p:bldP spid="46" grpId="1"/>
      <p:bldP spid="13" grpId="0" animBg="1"/>
      <p:bldP spid="13" grpId="1" animBg="1"/>
      <p:bldP spid="13" grpId="2" animBg="1"/>
      <p:bldP spid="13" grpId="3" animBg="1"/>
      <p:bldP spid="52" grpId="0"/>
      <p:bldP spid="54" grpId="0"/>
      <p:bldP spid="55" grpId="0"/>
      <p:bldP spid="56" grpId="0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Column-Oriented Storage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Lazy Tuple Construction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Compression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Experiments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Conclusions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6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 smtClean="0"/>
              <a:t>Lazy Tuple Construction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762000" y="1447800"/>
            <a:ext cx="7696200" cy="2514600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 smtClean="0">
              <a:solidFill>
                <a:schemeClr val="tx1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  <a:p>
            <a:endParaRPr lang="en-US" sz="2000" dirty="0" smtClean="0">
              <a:solidFill>
                <a:schemeClr val="tx1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	</a:t>
            </a:r>
          </a:p>
          <a:p>
            <a:endParaRPr lang="el-GR" sz="2000" dirty="0">
              <a:solidFill>
                <a:schemeClr val="tx1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4958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Deserialization of each record field is deferred to the point where it is actually accessed, i.e. when the get() methods are called.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1581715"/>
            <a:ext cx="5867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Mapper ( </a:t>
            </a:r>
            <a:r>
              <a:rPr lang="en-US" sz="2000" dirty="0" err="1">
                <a:latin typeface="Calibri" pitchFamily="34" charset="0"/>
                <a:ea typeface="ＭＳ Ｐゴシック" charset="-128"/>
                <a:cs typeface="Calibri" pitchFamily="34" charset="0"/>
              </a:rPr>
              <a:t>NullWritable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 key, </a:t>
            </a:r>
            <a:r>
              <a:rPr lang="en-US" sz="2000" b="1" dirty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Record</a:t>
            </a:r>
            <a:r>
              <a:rPr lang="en-US" sz="2000" dirty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value</a:t>
            </a:r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)</a:t>
            </a:r>
          </a:p>
          <a:p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{	</a:t>
            </a:r>
          </a:p>
          <a:p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	String 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name</a:t>
            </a:r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;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	</a:t>
            </a:r>
            <a:r>
              <a:rPr lang="en-US" sz="2000" dirty="0" err="1" smtClean="0">
                <a:latin typeface="Calibri" pitchFamily="34" charset="0"/>
                <a:ea typeface="ＭＳ Ｐゴシック" charset="-128"/>
                <a:cs typeface="Calibri" pitchFamily="34" charset="0"/>
              </a:rPr>
              <a:t>int</a:t>
            </a:r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age = </a:t>
            </a:r>
            <a:r>
              <a:rPr lang="en-US" sz="2000" dirty="0" err="1">
                <a:latin typeface="Calibri" pitchFamily="34" charset="0"/>
                <a:ea typeface="ＭＳ Ｐゴシック" charset="-128"/>
                <a:cs typeface="Calibri" pitchFamily="34" charset="0"/>
              </a:rPr>
              <a:t>value.get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(“age”);</a:t>
            </a:r>
          </a:p>
          <a:p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	if 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(age &lt; 35)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	    name = </a:t>
            </a:r>
            <a:r>
              <a:rPr lang="en-US" sz="2000" dirty="0" err="1">
                <a:latin typeface="Calibri" pitchFamily="34" charset="0"/>
                <a:ea typeface="ＭＳ Ｐゴシック" charset="-128"/>
                <a:cs typeface="Calibri" pitchFamily="34" charset="0"/>
              </a:rPr>
              <a:t>value.get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(“name</a:t>
            </a:r>
            <a:r>
              <a:rPr lang="en-US" sz="2000" dirty="0" smtClean="0">
                <a:latin typeface="Calibri" pitchFamily="34" charset="0"/>
                <a:ea typeface="ＭＳ Ｐゴシック" charset="-128"/>
                <a:cs typeface="Calibri" pitchFamily="34" charset="0"/>
              </a:rPr>
              <a:t>”);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52600" y="1570983"/>
            <a:ext cx="6324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Mapper ( </a:t>
            </a:r>
            <a:r>
              <a:rPr lang="en-US" sz="2000" dirty="0" err="1">
                <a:latin typeface="Calibri" pitchFamily="34" charset="0"/>
                <a:ea typeface="ＭＳ Ｐゴシック" charset="-128"/>
                <a:cs typeface="Calibri" pitchFamily="34" charset="0"/>
              </a:rPr>
              <a:t>NullWritable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 key, </a:t>
            </a:r>
            <a:r>
              <a:rPr lang="en-US" sz="2000" b="1" dirty="0" err="1" smtClean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LazyRecord</a:t>
            </a:r>
            <a:r>
              <a:rPr lang="en-US" sz="2000" dirty="0" smtClean="0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value)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{	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	String name;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	</a:t>
            </a:r>
            <a:r>
              <a:rPr lang="en-US" sz="2000" dirty="0" err="1">
                <a:latin typeface="Calibri" pitchFamily="34" charset="0"/>
                <a:ea typeface="ＭＳ Ｐゴシック" charset="-128"/>
                <a:cs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 age = </a:t>
            </a:r>
            <a:r>
              <a:rPr lang="en-US" sz="2000" dirty="0" err="1">
                <a:latin typeface="Calibri" pitchFamily="34" charset="0"/>
                <a:ea typeface="ＭＳ Ｐゴシック" charset="-128"/>
                <a:cs typeface="Calibri" pitchFamily="34" charset="0"/>
              </a:rPr>
              <a:t>value.</a:t>
            </a:r>
            <a:r>
              <a:rPr lang="en-US" sz="2000" b="1" dirty="0" err="1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get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(“age”);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	if (age &lt; 35)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	    name = </a:t>
            </a:r>
            <a:r>
              <a:rPr lang="en-US" sz="2000" dirty="0" err="1">
                <a:latin typeface="Calibri" pitchFamily="34" charset="0"/>
                <a:ea typeface="ＭＳ Ｐゴシック" charset="-128"/>
                <a:cs typeface="Calibri" pitchFamily="34" charset="0"/>
              </a:rPr>
              <a:t>value.</a:t>
            </a:r>
            <a:r>
              <a:rPr lang="en-US" sz="2000" b="1" dirty="0" err="1">
                <a:solidFill>
                  <a:srgbClr val="0033CC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get</a:t>
            </a:r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(“name”);</a:t>
            </a:r>
          </a:p>
          <a:p>
            <a:r>
              <a:rPr lang="en-US" sz="2000" dirty="0">
                <a:latin typeface="Calibri" pitchFamily="34" charset="0"/>
                <a:ea typeface="ＭＳ Ｐゴシック" charset="-128"/>
                <a:cs typeface="Calibri" pitchFamily="34" charset="0"/>
              </a:rPr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FA68-E11D-4F21-95F6-3004431DCE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4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7027</TotalTime>
  <Words>1576</Words>
  <Application>Microsoft Office PowerPoint</Application>
  <PresentationFormat>On-screen Show (4:3)</PresentationFormat>
  <Paragraphs>585</Paragraphs>
  <Slides>30</Slides>
  <Notes>2</Notes>
  <HiddenSlides>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Equity</vt:lpstr>
      <vt:lpstr>Column-Oriented Storage Techniques for MapReduce</vt:lpstr>
      <vt:lpstr>Motivation</vt:lpstr>
      <vt:lpstr>Challenges</vt:lpstr>
      <vt:lpstr>Outline</vt:lpstr>
      <vt:lpstr>Column-Oriented Storage in Hadoop</vt:lpstr>
      <vt:lpstr>Replication and Co-location</vt:lpstr>
      <vt:lpstr>Example</vt:lpstr>
      <vt:lpstr>Outline</vt:lpstr>
      <vt:lpstr>Lazy Tuple Construction</vt:lpstr>
      <vt:lpstr>Skip List (Logical Behavior)</vt:lpstr>
      <vt:lpstr>Example</vt:lpstr>
      <vt:lpstr>Example</vt:lpstr>
      <vt:lpstr>Outline</vt:lpstr>
      <vt:lpstr>Compression</vt:lpstr>
      <vt:lpstr>Outline</vt:lpstr>
      <vt:lpstr>RCFile</vt:lpstr>
      <vt:lpstr>Experimental Setup</vt:lpstr>
      <vt:lpstr>Overhead of Columnar Storage</vt:lpstr>
      <vt:lpstr>Benefits of Column-Oriented Storage</vt:lpstr>
      <vt:lpstr>Workload</vt:lpstr>
      <vt:lpstr>Comparison of Column-Layouts (Map phase)</vt:lpstr>
      <vt:lpstr>PowerPoint Presentation</vt:lpstr>
      <vt:lpstr>Comparison of Column – Layouts (Total job)</vt:lpstr>
      <vt:lpstr>Conclusions</vt:lpstr>
      <vt:lpstr>Comparison of Sequence Files</vt:lpstr>
      <vt:lpstr>RCFile</vt:lpstr>
      <vt:lpstr>Comparison of Column-Layouts</vt:lpstr>
      <vt:lpstr>Comparison of Column-Layouts</vt:lpstr>
      <vt:lpstr>RCFile</vt:lpstr>
      <vt:lpstr>Comparison of Sequence Files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Column-Oriented Storage Techniques for MapReduce</dc:title>
  <dc:creator>Avrilia</dc:creator>
  <cp:lastModifiedBy>Avrilia</cp:lastModifiedBy>
  <cp:revision>349</cp:revision>
  <dcterms:created xsi:type="dcterms:W3CDTF">2011-07-31T00:06:13Z</dcterms:created>
  <dcterms:modified xsi:type="dcterms:W3CDTF">2011-08-27T16:51:56Z</dcterms:modified>
</cp:coreProperties>
</file>