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2.xml" ContentType="application/vnd.openxmlformats-officedocument.presentationml.notesSlide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tags/tag17.xml" ContentType="application/vnd.openxmlformats-officedocument.presentationml.tags+xml"/>
  <Override PartName="/ppt/notesSlides/notesSlide13.xml" ContentType="application/vnd.openxmlformats-officedocument.presentationml.notesSlide+xml"/>
  <Override PartName="/ppt/tags/tag26.xml" ContentType="application/vnd.openxmlformats-officedocument.presentationml.tag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notesSlides/notesSlide20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tags/tag29.xml" ContentType="application/vnd.openxmlformats-officedocument.presentationml.tags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notesMasterIdLst>
    <p:notesMasterId r:id="rId41"/>
  </p:notesMasterIdLst>
  <p:handoutMasterIdLst>
    <p:handoutMasterId r:id="rId42"/>
  </p:handoutMasterIdLst>
  <p:sldIdLst>
    <p:sldId id="256" r:id="rId2"/>
    <p:sldId id="330" r:id="rId3"/>
    <p:sldId id="257" r:id="rId4"/>
    <p:sldId id="319" r:id="rId5"/>
    <p:sldId id="259" r:id="rId6"/>
    <p:sldId id="331" r:id="rId7"/>
    <p:sldId id="333" r:id="rId8"/>
    <p:sldId id="280" r:id="rId9"/>
    <p:sldId id="325" r:id="rId10"/>
    <p:sldId id="262" r:id="rId11"/>
    <p:sldId id="334" r:id="rId12"/>
    <p:sldId id="264" r:id="rId13"/>
    <p:sldId id="282" r:id="rId14"/>
    <p:sldId id="332" r:id="rId15"/>
    <p:sldId id="284" r:id="rId16"/>
    <p:sldId id="285" r:id="rId17"/>
    <p:sldId id="320" r:id="rId18"/>
    <p:sldId id="293" r:id="rId19"/>
    <p:sldId id="337" r:id="rId20"/>
    <p:sldId id="335" r:id="rId21"/>
    <p:sldId id="303" r:id="rId22"/>
    <p:sldId id="326" r:id="rId23"/>
    <p:sldId id="327" r:id="rId24"/>
    <p:sldId id="339" r:id="rId25"/>
    <p:sldId id="317" r:id="rId26"/>
    <p:sldId id="270" r:id="rId27"/>
    <p:sldId id="271" r:id="rId28"/>
    <p:sldId id="274" r:id="rId29"/>
    <p:sldId id="273" r:id="rId30"/>
    <p:sldId id="322" r:id="rId31"/>
    <p:sldId id="340" r:id="rId32"/>
    <p:sldId id="336" r:id="rId33"/>
    <p:sldId id="296" r:id="rId34"/>
    <p:sldId id="311" r:id="rId35"/>
    <p:sldId id="338" r:id="rId36"/>
    <p:sldId id="310" r:id="rId37"/>
    <p:sldId id="314" r:id="rId38"/>
    <p:sldId id="315" r:id="rId39"/>
    <p:sldId id="316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hael Lawrence" initials="ML" lastIdx="2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xmlns:mv="urn:schemas-microsoft-com:mac:vml" xmlns:mc="http://schemas.openxmlformats.org/markup-compatibility/2006" val="0"/>
    </p:ext>
    <p:ext uri="{D31A062A-798A-4329-ABDD-BBA856620510}">
      <p14:defaultImageDpi xmlns:p14="http://schemas.microsoft.com/office/powerpoint/2010/main" xmlns="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366" autoAdjust="0"/>
    <p:restoredTop sz="71542" autoAdjust="0"/>
  </p:normalViewPr>
  <p:slideViewPr>
    <p:cSldViewPr snapToGrid="0" snapToObjects="1">
      <p:cViewPr>
        <p:scale>
          <a:sx n="60" d="100"/>
          <a:sy n="60" d="100"/>
        </p:scale>
        <p:origin x="-5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3" d="100"/>
          <a:sy n="63" d="100"/>
        </p:scale>
        <p:origin x="-249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063BF-0DD6-CF4F-9964-516E094D4AE4}" type="datetimeFigureOut">
              <a:rPr lang="en-US" smtClean="0"/>
              <a:pPr/>
              <a:t>8/30/2011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56BA1-0E07-7442-A41E-DC8FD07767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34914297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80650B-7352-FC43-ADA1-EB36B6B48B96}" type="datetimeFigureOut">
              <a:rPr lang="en-US" smtClean="0"/>
              <a:pPr/>
              <a:t>8/30/2011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431F7-CF18-924E-AB7B-82F0A19AF58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41066604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431F7-CF18-924E-AB7B-82F0A19AF58D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431F7-CF18-924E-AB7B-82F0A19AF58D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431F7-CF18-924E-AB7B-82F0A19AF58D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431F7-CF18-924E-AB7B-82F0A19AF58D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431F7-CF18-924E-AB7B-82F0A19AF58D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431F7-CF18-924E-AB7B-82F0A19AF58D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431F7-CF18-924E-AB7B-82F0A19AF58D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431F7-CF18-924E-AB7B-82F0A19AF58D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431F7-CF18-924E-AB7B-82F0A19AF58D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431F7-CF18-924E-AB7B-82F0A19AF58D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431F7-CF18-924E-AB7B-82F0A19AF58D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9FFCD-6006-474E-84C6-FD0AE79EF8D2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9FFCD-6006-474E-84C6-FD0AE79EF8D2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2628729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>
              <a:latin typeface="Arial" pitchFamily="34" charset="0"/>
            </a:endParaRP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5E8039-C235-4AD7-A7D4-284DA6C9CCAA}" type="slidenum">
              <a:rPr lang="en-US" smtClean="0">
                <a:latin typeface="Arial" pitchFamily="34" charset="0"/>
              </a:rPr>
              <a:pPr/>
              <a:t>4</a:t>
            </a:fld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9FFCD-6006-474E-84C6-FD0AE79EF8D2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431F7-CF18-924E-AB7B-82F0A19AF58D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431F7-CF18-924E-AB7B-82F0A19AF58D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9FFCD-6006-474E-84C6-FD0AE79EF8D2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9FFCD-6006-474E-84C6-FD0AE79EF8D2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9FFCD-6006-474E-84C6-FD0AE79EF8D2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3BA382-BCE2-654F-852D-88D9BA8A4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3BA382-BCE2-654F-852D-88D9BA8A4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3BA382-BCE2-654F-852D-88D9BA8A4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dirty="0" smtClean="0"/>
              <a:t>M. Lawrence</a:t>
            </a:r>
            <a:r>
              <a:rPr lang="en-CA" b="0" dirty="0" smtClean="0">
                <a:solidFill>
                  <a:schemeClr val="bg1">
                    <a:lumMod val="75000"/>
                  </a:schemeClr>
                </a:solidFill>
              </a:rPr>
              <a:t>, R. </a:t>
            </a:r>
            <a:r>
              <a:rPr lang="en-CA" b="0" dirty="0" err="1" smtClean="0">
                <a:solidFill>
                  <a:schemeClr val="bg1">
                    <a:lumMod val="75000"/>
                  </a:schemeClr>
                </a:solidFill>
              </a:rPr>
              <a:t>Pottinger</a:t>
            </a:r>
            <a:r>
              <a:rPr lang="en-CA" b="0" dirty="0" smtClean="0">
                <a:solidFill>
                  <a:schemeClr val="bg1">
                    <a:lumMod val="75000"/>
                  </a:schemeClr>
                </a:solidFill>
              </a:rPr>
              <a:t>, S. </a:t>
            </a:r>
            <a:r>
              <a:rPr lang="en-CA" b="0" dirty="0" err="1" smtClean="0">
                <a:solidFill>
                  <a:schemeClr val="bg1">
                    <a:lumMod val="75000"/>
                  </a:schemeClr>
                </a:solidFill>
              </a:rPr>
              <a:t>Staub</a:t>
            </a:r>
            <a:r>
              <a:rPr lang="en-CA" b="0" dirty="0" smtClean="0">
                <a:solidFill>
                  <a:schemeClr val="bg1">
                    <a:lumMod val="75000"/>
                  </a:schemeClr>
                </a:solidFill>
              </a:rPr>
              <a:t>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3BA382-BCE2-654F-852D-88D9BA8A4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609600" y="6500462"/>
            <a:ext cx="5421083" cy="365125"/>
          </a:xfrm>
        </p:spPr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3BA382-BCE2-654F-852D-88D9BA8A4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3BA382-BCE2-654F-852D-88D9BA8A4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3BA382-BCE2-654F-852D-88D9BA8A4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3BA382-BCE2-654F-852D-88D9BA8A4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3BA382-BCE2-654F-852D-88D9BA8A4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500656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500462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 b="1">
                <a:solidFill>
                  <a:schemeClr val="tx2"/>
                </a:solidFill>
              </a:defRPr>
            </a:lvl1pPr>
          </a:lstStyle>
          <a:p>
            <a:r>
              <a:rPr lang="en-CA" dirty="0" smtClean="0"/>
              <a:t>M. Lawrence</a:t>
            </a:r>
            <a:r>
              <a:rPr lang="en-CA" b="0" dirty="0" smtClean="0">
                <a:solidFill>
                  <a:schemeClr val="bg1">
                    <a:lumMod val="75000"/>
                  </a:schemeClr>
                </a:solidFill>
              </a:rPr>
              <a:t>, R. </a:t>
            </a:r>
            <a:r>
              <a:rPr lang="en-CA" b="0" dirty="0" err="1" smtClean="0">
                <a:solidFill>
                  <a:schemeClr val="bg1">
                    <a:lumMod val="75000"/>
                  </a:schemeClr>
                </a:solidFill>
              </a:rPr>
              <a:t>Pottinger</a:t>
            </a:r>
            <a:r>
              <a:rPr lang="en-CA" b="0" dirty="0" smtClean="0">
                <a:solidFill>
                  <a:schemeClr val="bg1">
                    <a:lumMod val="75000"/>
                  </a:schemeClr>
                </a:solidFill>
              </a:rPr>
              <a:t>, S. </a:t>
            </a:r>
            <a:r>
              <a:rPr lang="en-CA" b="0" dirty="0" err="1" smtClean="0">
                <a:solidFill>
                  <a:schemeClr val="bg1">
                    <a:lumMod val="75000"/>
                  </a:schemeClr>
                </a:solidFill>
              </a:rPr>
              <a:t>Staub</a:t>
            </a:r>
            <a:r>
              <a:rPr lang="en-CA" b="0" dirty="0" smtClean="0">
                <a:solidFill>
                  <a:schemeClr val="bg1">
                    <a:lumMod val="75000"/>
                  </a:schemeClr>
                </a:solidFill>
              </a:rPr>
              <a:t>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73BA382-BCE2-654F-852D-88D9BA8A45D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1.xml"/><Relationship Id="rId3" Type="http://schemas.openxmlformats.org/officeDocument/2006/relationships/tags" Target="../tags/tag16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5.xml"/><Relationship Id="rId3" Type="http://schemas.openxmlformats.org/officeDocument/2006/relationships/tags" Target="../tags/tag25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7.xml"/><Relationship Id="rId3" Type="http://schemas.openxmlformats.org/officeDocument/2006/relationships/tags" Target="../tags/tag31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notesSlide" Target="../notesSlides/notesSlide3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261937"/>
            <a:ext cx="6477000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Data Coordination:</a:t>
            </a:r>
            <a:br>
              <a:rPr lang="en-US" dirty="0" smtClean="0"/>
            </a:br>
            <a:r>
              <a:rPr lang="en-US" dirty="0" smtClean="0"/>
              <a:t>Supporting Contingent Updates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5009593"/>
            <a:ext cx="6400800" cy="73235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Michael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Lawrence, Rachel Pottinger, Sheryl Staub-French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000" baseline="0" dirty="0" smtClean="0">
                <a:solidFill>
                  <a:schemeClr val="tx1">
                    <a:tint val="75000"/>
                  </a:schemeClr>
                </a:solidFill>
              </a:rPr>
              <a:t>The</a:t>
            </a:r>
            <a:r>
              <a:rPr lang="en-US" sz="2000" dirty="0" smtClean="0">
                <a:solidFill>
                  <a:schemeClr val="tx1">
                    <a:tint val="75000"/>
                  </a:schemeClr>
                </a:solidFill>
              </a:rPr>
              <a:t> University of British Columbia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773762" y="4770566"/>
            <a:ext cx="1144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(Paint, 12)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334530" y="2058889"/>
            <a:ext cx="6660292" cy="82790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"/>
          </p:nvPr>
        </p:nvSpPr>
        <p:spPr>
          <a:xfrm>
            <a:off x="457200" y="1514970"/>
            <a:ext cx="8229600" cy="4525963"/>
          </a:xfrm>
        </p:spPr>
        <p:txBody>
          <a:bodyPr/>
          <a:lstStyle/>
          <a:p>
            <a:r>
              <a:rPr lang="en-US" dirty="0" smtClean="0"/>
              <a:t>Approach</a:t>
            </a:r>
            <a:endParaRPr lang="en-US" dirty="0" smtClean="0">
              <a:latin typeface="Times New Roman"/>
              <a:cs typeface="Times New Roman"/>
            </a:endParaRPr>
          </a:p>
          <a:p>
            <a:pPr marL="1371600" lvl="2" indent="-514350">
              <a:buFont typeface="+mj-lt"/>
              <a:buAutoNum type="arabicPeriod"/>
            </a:pPr>
            <a:r>
              <a:rPr lang="en-CA" dirty="0" smtClean="0">
                <a:latin typeface="Times New Roman"/>
                <a:cs typeface="Times New Roman"/>
              </a:rPr>
              <a:t>Find</a:t>
            </a:r>
            <a:r>
              <a:rPr lang="en-US" dirty="0" smtClean="0">
                <a:cs typeface="Times New Roman"/>
              </a:rPr>
              <a:t>  </a:t>
            </a:r>
            <a:r>
              <a:rPr lang="en-CA" i="1" dirty="0">
                <a:latin typeface="Times New Roman"/>
                <a:cs typeface="Times New Roman"/>
              </a:rPr>
              <a:t>(V</a:t>
            </a:r>
            <a:r>
              <a:rPr lang="en-CA" i="1" baseline="30000" dirty="0">
                <a:latin typeface="Times New Roman"/>
                <a:cs typeface="Times New Roman"/>
              </a:rPr>
              <a:t>+</a:t>
            </a:r>
            <a:r>
              <a:rPr lang="en-CA" i="1" dirty="0">
                <a:latin typeface="Times New Roman"/>
                <a:cs typeface="Times New Roman"/>
              </a:rPr>
              <a:t>,V</a:t>
            </a:r>
            <a:r>
              <a:rPr lang="en-CA" i="1" baseline="30000" dirty="0">
                <a:latin typeface="Times New Roman"/>
                <a:cs typeface="Times New Roman"/>
              </a:rPr>
              <a:t>-</a:t>
            </a:r>
            <a:r>
              <a:rPr lang="en-CA" i="1" dirty="0" smtClean="0">
                <a:latin typeface="Times New Roman"/>
                <a:cs typeface="Times New Roman"/>
              </a:rPr>
              <a:t>)</a:t>
            </a:r>
            <a:r>
              <a:rPr lang="en-US" dirty="0" smtClean="0">
                <a:cs typeface="Times New Roman"/>
              </a:rPr>
              <a:t> (view differencing)</a:t>
            </a:r>
            <a:endParaRPr lang="en-US" baseline="-25000" dirty="0" smtClean="0">
              <a:latin typeface="Times New Roman"/>
              <a:cs typeface="Times New Roman"/>
            </a:endParaRPr>
          </a:p>
          <a:p>
            <a:pPr marL="1371600" lvl="2" indent="-514350">
              <a:buFont typeface="+mj-lt"/>
              <a:buAutoNum type="arabicPeriod"/>
            </a:pPr>
            <a:r>
              <a:rPr lang="en-CA" i="1" dirty="0">
                <a:latin typeface="Times New Roman"/>
                <a:cs typeface="Times New Roman"/>
              </a:rPr>
              <a:t>(V</a:t>
            </a:r>
            <a:r>
              <a:rPr lang="en-CA" i="1" baseline="30000" dirty="0">
                <a:latin typeface="Times New Roman"/>
                <a:cs typeface="Times New Roman"/>
              </a:rPr>
              <a:t>+</a:t>
            </a:r>
            <a:r>
              <a:rPr lang="en-CA" i="1" dirty="0">
                <a:latin typeface="Times New Roman"/>
                <a:cs typeface="Times New Roman"/>
              </a:rPr>
              <a:t>,V</a:t>
            </a:r>
            <a:r>
              <a:rPr lang="en-CA" i="1" baseline="30000" dirty="0">
                <a:latin typeface="Times New Roman"/>
                <a:cs typeface="Times New Roman"/>
              </a:rPr>
              <a:t>-</a:t>
            </a:r>
            <a:r>
              <a:rPr lang="en-CA" i="1" dirty="0" smtClean="0">
                <a:latin typeface="Times New Roman"/>
                <a:cs typeface="Times New Roman"/>
              </a:rPr>
              <a:t>)</a:t>
            </a:r>
            <a:r>
              <a:rPr lang="en-US" baseline="-2500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cs typeface="Times New Roman"/>
              </a:rPr>
              <a:t>to </a:t>
            </a:r>
            <a:r>
              <a:rPr lang="en-US" i="1" dirty="0" smtClean="0">
                <a:cs typeface="Times New Roman"/>
              </a:rPr>
              <a:t>all possible</a:t>
            </a:r>
            <a:r>
              <a:rPr lang="en-US" dirty="0" smtClean="0">
                <a:cs typeface="Times New Roman"/>
              </a:rPr>
              <a:t> </a:t>
            </a:r>
            <a:r>
              <a:rPr lang="en-CA" i="1" dirty="0">
                <a:latin typeface="Times New Roman"/>
                <a:cs typeface="Times New Roman"/>
              </a:rPr>
              <a:t>(C</a:t>
            </a:r>
            <a:r>
              <a:rPr lang="en-CA" i="1" baseline="30000" dirty="0">
                <a:latin typeface="Times New Roman"/>
                <a:cs typeface="Times New Roman"/>
              </a:rPr>
              <a:t>+</a:t>
            </a:r>
            <a:r>
              <a:rPr lang="en-CA" i="1" dirty="0">
                <a:latin typeface="Times New Roman"/>
                <a:cs typeface="Times New Roman"/>
              </a:rPr>
              <a:t>,C</a:t>
            </a:r>
            <a:r>
              <a:rPr lang="en-CA" i="1" baseline="30000" dirty="0">
                <a:latin typeface="Times New Roman"/>
                <a:cs typeface="Times New Roman"/>
              </a:rPr>
              <a:t>-</a:t>
            </a:r>
            <a:r>
              <a:rPr lang="en-CA" i="1" dirty="0" smtClean="0">
                <a:latin typeface="Times New Roman"/>
                <a:cs typeface="Times New Roman"/>
              </a:rPr>
              <a:t>)</a:t>
            </a:r>
            <a:r>
              <a:rPr lang="en-US" i="1" dirty="0" smtClean="0"/>
              <a:t> </a:t>
            </a:r>
            <a:r>
              <a:rPr lang="en-US" dirty="0" smtClean="0">
                <a:cs typeface="Times New Roman"/>
              </a:rPr>
              <a:t>(update translation)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 smtClean="0">
                <a:cs typeface="Times New Roman"/>
              </a:rPr>
              <a:t>User selects final </a:t>
            </a:r>
            <a:r>
              <a:rPr lang="en-CA" i="1" dirty="0">
                <a:latin typeface="Times New Roman"/>
                <a:cs typeface="Times New Roman"/>
              </a:rPr>
              <a:t>(C</a:t>
            </a:r>
            <a:r>
              <a:rPr lang="en-CA" i="1" baseline="30000" dirty="0">
                <a:latin typeface="Times New Roman"/>
                <a:cs typeface="Times New Roman"/>
              </a:rPr>
              <a:t>+</a:t>
            </a:r>
            <a:r>
              <a:rPr lang="en-CA" i="1" dirty="0">
                <a:latin typeface="Times New Roman"/>
                <a:cs typeface="Times New Roman"/>
              </a:rPr>
              <a:t>,C</a:t>
            </a:r>
            <a:r>
              <a:rPr lang="en-CA" i="1" baseline="30000" dirty="0">
                <a:latin typeface="Times New Roman"/>
                <a:cs typeface="Times New Roman"/>
              </a:rPr>
              <a:t>-</a:t>
            </a:r>
            <a:r>
              <a:rPr lang="en-CA" i="1" dirty="0" smtClean="0">
                <a:latin typeface="Times New Roman"/>
                <a:cs typeface="Times New Roman"/>
              </a:rPr>
              <a:t>)</a:t>
            </a:r>
            <a:endParaRPr lang="en-US" i="1" dirty="0"/>
          </a:p>
        </p:txBody>
      </p:sp>
      <p:sp>
        <p:nvSpPr>
          <p:cNvPr id="50" name="TextBox 49"/>
          <p:cNvSpPr txBox="1"/>
          <p:nvPr/>
        </p:nvSpPr>
        <p:spPr>
          <a:xfrm>
            <a:off x="3391929" y="5669804"/>
            <a:ext cx="22965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(PB, Paint, Beige, 2.25)</a:t>
            </a:r>
          </a:p>
          <a:p>
            <a:pPr algn="ctr"/>
            <a:r>
              <a:rPr lang="en-US" dirty="0" smtClean="0"/>
              <a:t>(PB, 12)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Coordination Problem</a:t>
            </a:r>
            <a:br>
              <a:rPr lang="en-US" dirty="0" smtClean="0"/>
            </a:br>
            <a:r>
              <a:rPr lang="en-US" dirty="0" smtClean="0"/>
              <a:t>Formalization</a:t>
            </a:r>
            <a:endParaRPr lang="en-US" dirty="0"/>
          </a:p>
        </p:txBody>
      </p:sp>
      <p:cxnSp>
        <p:nvCxnSpPr>
          <p:cNvPr id="24" name="Straight Arrow Connector 23"/>
          <p:cNvCxnSpPr>
            <a:endCxn id="38" idx="1"/>
          </p:cNvCxnSpPr>
          <p:nvPr/>
        </p:nvCxnSpPr>
        <p:spPr>
          <a:xfrm>
            <a:off x="3429000" y="4762500"/>
            <a:ext cx="22860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853006" y="4736757"/>
            <a:ext cx="10316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i="1" dirty="0" smtClean="0">
                <a:latin typeface="Times New Roman"/>
                <a:cs typeface="Times New Roman"/>
              </a:rPr>
              <a:t>(V</a:t>
            </a:r>
            <a:r>
              <a:rPr lang="en-CA" sz="2400" i="1" baseline="30000" dirty="0" smtClean="0">
                <a:latin typeface="Times New Roman"/>
                <a:cs typeface="Times New Roman"/>
              </a:rPr>
              <a:t>+</a:t>
            </a:r>
            <a:r>
              <a:rPr lang="en-CA" sz="2400" i="1" dirty="0" smtClean="0">
                <a:latin typeface="Times New Roman"/>
                <a:cs typeface="Times New Roman"/>
              </a:rPr>
              <a:t>,V</a:t>
            </a:r>
            <a:r>
              <a:rPr lang="en-CA" sz="2400" i="1" baseline="30000" dirty="0" smtClean="0">
                <a:latin typeface="Times New Roman"/>
                <a:cs typeface="Times New Roman"/>
              </a:rPr>
              <a:t>-</a:t>
            </a:r>
            <a:r>
              <a:rPr lang="en-CA" sz="2400" i="1" dirty="0" smtClean="0">
                <a:latin typeface="Times New Roman"/>
                <a:cs typeface="Times New Roman"/>
              </a:rPr>
              <a:t>)</a:t>
            </a:r>
            <a:endParaRPr lang="en-US" sz="2400" i="1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3429000" y="6248400"/>
            <a:ext cx="23622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828493" y="5799441"/>
            <a:ext cx="1083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i="1" dirty="0" smtClean="0">
                <a:latin typeface="Times New Roman"/>
                <a:cs typeface="Times New Roman"/>
              </a:rPr>
              <a:t>(C</a:t>
            </a:r>
            <a:r>
              <a:rPr lang="en-CA" sz="2400" i="1" baseline="30000" dirty="0" smtClean="0">
                <a:latin typeface="Times New Roman"/>
                <a:cs typeface="Times New Roman"/>
              </a:rPr>
              <a:t>+</a:t>
            </a:r>
            <a:r>
              <a:rPr lang="en-CA" sz="2400" i="1" dirty="0" smtClean="0">
                <a:latin typeface="Times New Roman"/>
                <a:cs typeface="Times New Roman"/>
              </a:rPr>
              <a:t>,C</a:t>
            </a:r>
            <a:r>
              <a:rPr lang="en-CA" sz="2400" i="1" baseline="30000" dirty="0" smtClean="0">
                <a:latin typeface="Times New Roman"/>
                <a:cs typeface="Times New Roman"/>
              </a:rPr>
              <a:t>-</a:t>
            </a:r>
            <a:r>
              <a:rPr lang="en-CA" sz="2400" i="1" dirty="0" smtClean="0">
                <a:latin typeface="Times New Roman"/>
                <a:cs typeface="Times New Roman"/>
              </a:rPr>
              <a:t>)</a:t>
            </a:r>
            <a:endParaRPr lang="en-US" sz="2400" i="1" dirty="0"/>
          </a:p>
        </p:txBody>
      </p:sp>
      <p:cxnSp>
        <p:nvCxnSpPr>
          <p:cNvPr id="49" name="Straight Arrow Connector 48"/>
          <p:cNvCxnSpPr>
            <a:stCxn id="25" idx="2"/>
            <a:endCxn id="48" idx="0"/>
          </p:cNvCxnSpPr>
          <p:nvPr/>
        </p:nvCxnSpPr>
        <p:spPr>
          <a:xfrm>
            <a:off x="4368853" y="5198422"/>
            <a:ext cx="1616" cy="601019"/>
          </a:xfrm>
          <a:prstGeom prst="straightConnector1">
            <a:avLst/>
          </a:prstGeom>
          <a:ln w="22225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2819400" y="5943600"/>
            <a:ext cx="609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latin typeface="Times" pitchFamily="18" charset="0"/>
              </a:rPr>
              <a:t>C</a:t>
            </a:r>
            <a:r>
              <a:rPr lang="en-US" sz="2400" i="1" baseline="-25000" dirty="0" smtClean="0">
                <a:latin typeface="Times" pitchFamily="18" charset="0"/>
              </a:rPr>
              <a:t>t</a:t>
            </a:r>
            <a:endParaRPr lang="en-US" sz="2400" i="1" baseline="-25000" dirty="0">
              <a:latin typeface="Times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715000" y="3200400"/>
            <a:ext cx="685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latin typeface="Times" pitchFamily="18" charset="0"/>
              </a:rPr>
              <a:t>B</a:t>
            </a:r>
            <a:r>
              <a:rPr lang="en-US" sz="2400" i="1" baseline="-25000" dirty="0" smtClean="0">
                <a:latin typeface="Times" pitchFamily="18" charset="0"/>
              </a:rPr>
              <a:t>t+1</a:t>
            </a:r>
            <a:endParaRPr lang="en-US" sz="2400" i="1" baseline="-25000" dirty="0">
              <a:latin typeface="Times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715000" y="5943600"/>
            <a:ext cx="685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rIns="45720" rtlCol="0" anchor="ctr"/>
          <a:lstStyle/>
          <a:p>
            <a:pPr algn="ctr"/>
            <a:r>
              <a:rPr lang="en-US" sz="2400" i="1" dirty="0" smtClean="0">
                <a:latin typeface="Times" pitchFamily="18" charset="0"/>
              </a:rPr>
              <a:t>C</a:t>
            </a:r>
            <a:r>
              <a:rPr lang="en-US" sz="2400" i="1" baseline="-25000" dirty="0" smtClean="0">
                <a:latin typeface="Times" pitchFamily="18" charset="0"/>
              </a:rPr>
              <a:t>t+1</a:t>
            </a:r>
            <a:endParaRPr lang="en-US" sz="2400" i="1" baseline="-25000" dirty="0">
              <a:latin typeface="Times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19400" y="4495800"/>
            <a:ext cx="609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latin typeface="Times" pitchFamily="18" charset="0"/>
              </a:rPr>
              <a:t>V</a:t>
            </a:r>
            <a:r>
              <a:rPr lang="en-US" sz="2400" i="1" baseline="-25000" dirty="0" smtClean="0">
                <a:latin typeface="Times" pitchFamily="18" charset="0"/>
              </a:rPr>
              <a:t>t</a:t>
            </a:r>
            <a:endParaRPr lang="en-US" sz="2400" i="1" baseline="-25000" dirty="0">
              <a:latin typeface="Times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715000" y="4495800"/>
            <a:ext cx="685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rIns="45720" rtlCol="0" anchor="ctr"/>
          <a:lstStyle/>
          <a:p>
            <a:pPr algn="ctr"/>
            <a:r>
              <a:rPr lang="en-US" sz="2400" i="1" dirty="0" smtClean="0">
                <a:latin typeface="Times" pitchFamily="18" charset="0"/>
              </a:rPr>
              <a:t>V</a:t>
            </a:r>
            <a:r>
              <a:rPr lang="en-US" sz="2400" i="1" baseline="-25000" dirty="0" smtClean="0">
                <a:latin typeface="Times" pitchFamily="18" charset="0"/>
              </a:rPr>
              <a:t>t+1</a:t>
            </a:r>
            <a:endParaRPr lang="en-US" sz="2400" i="1" baseline="-25000" dirty="0">
              <a:latin typeface="Times" pitchFamily="18" charset="0"/>
            </a:endParaRPr>
          </a:p>
        </p:txBody>
      </p:sp>
      <p:cxnSp>
        <p:nvCxnSpPr>
          <p:cNvPr id="40" name="Straight Arrow Connector 39"/>
          <p:cNvCxnSpPr>
            <a:stCxn id="34" idx="0"/>
            <a:endCxn id="37" idx="2"/>
          </p:cNvCxnSpPr>
          <p:nvPr/>
        </p:nvCxnSpPr>
        <p:spPr>
          <a:xfrm rot="5400000" flipH="1" flipV="1">
            <a:off x="2667000" y="5486400"/>
            <a:ext cx="9144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5" idx="2"/>
            <a:endCxn id="38" idx="0"/>
          </p:cNvCxnSpPr>
          <p:nvPr/>
        </p:nvCxnSpPr>
        <p:spPr>
          <a:xfrm rot="5400000">
            <a:off x="5676900" y="4114800"/>
            <a:ext cx="7620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6" idx="0"/>
            <a:endCxn id="38" idx="2"/>
          </p:cNvCxnSpPr>
          <p:nvPr/>
        </p:nvCxnSpPr>
        <p:spPr>
          <a:xfrm rot="5400000" flipH="1" flipV="1">
            <a:off x="5600700" y="5486400"/>
            <a:ext cx="9144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096000" y="3810000"/>
            <a:ext cx="4579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q</a:t>
            </a:r>
            <a:r>
              <a:rPr lang="en-US" sz="2400" i="1" baseline="-25000" dirty="0" smtClean="0"/>
              <a:t>B</a:t>
            </a:r>
            <a:endParaRPr lang="en-US" sz="2400" i="1" baseline="-25000" dirty="0"/>
          </a:p>
        </p:txBody>
      </p:sp>
      <p:sp>
        <p:nvSpPr>
          <p:cNvPr id="55" name="TextBox 54"/>
          <p:cNvSpPr txBox="1"/>
          <p:nvPr/>
        </p:nvSpPr>
        <p:spPr>
          <a:xfrm>
            <a:off x="3124200" y="5181600"/>
            <a:ext cx="466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q</a:t>
            </a:r>
            <a:r>
              <a:rPr lang="en-US" sz="2400" i="1" baseline="-25000" dirty="0" smtClean="0"/>
              <a:t>C</a:t>
            </a:r>
            <a:endParaRPr lang="en-US" sz="2400" i="1" baseline="-25000" dirty="0"/>
          </a:p>
        </p:txBody>
      </p:sp>
      <p:sp>
        <p:nvSpPr>
          <p:cNvPr id="56" name="TextBox 55"/>
          <p:cNvSpPr txBox="1"/>
          <p:nvPr/>
        </p:nvSpPr>
        <p:spPr>
          <a:xfrm>
            <a:off x="6096000" y="5181600"/>
            <a:ext cx="466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q</a:t>
            </a:r>
            <a:r>
              <a:rPr lang="en-US" sz="2400" i="1" baseline="-25000" dirty="0" smtClean="0"/>
              <a:t>C</a:t>
            </a:r>
            <a:endParaRPr lang="en-US" sz="2400" i="1" baseline="-25000" dirty="0"/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457682" y="1446786"/>
            <a:ext cx="8229600" cy="1882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3200" b="0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938791" y="3313922"/>
            <a:ext cx="17684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Base Source</a:t>
            </a:r>
          </a:p>
          <a:p>
            <a:r>
              <a:rPr lang="en-US" dirty="0" smtClean="0"/>
              <a:t>(Building Design)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862591" y="4544790"/>
            <a:ext cx="1894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View (stored by C)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938791" y="5858721"/>
            <a:ext cx="1912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Contingent Source</a:t>
            </a:r>
          </a:p>
          <a:p>
            <a:r>
              <a:rPr lang="en-US" dirty="0" smtClean="0"/>
              <a:t>(Cost Estimate)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3404286" y="5860444"/>
            <a:ext cx="2157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(?, Paint, ?, ?), (?, 12)</a:t>
            </a:r>
            <a:endParaRPr lang="en-US" dirty="0"/>
          </a:p>
        </p:txBody>
      </p:sp>
      <p:sp>
        <p:nvSpPr>
          <p:cNvPr id="54" name="Date Placeholder 5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57" name="Slide Number Placeholder 56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8" name="Footer Placeholder 5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animBg="1"/>
      <p:bldP spid="50" grpId="0"/>
      <p:bldP spid="25" grpId="0"/>
      <p:bldP spid="25" grpId="1"/>
      <p:bldP spid="48" grpId="0"/>
      <p:bldP spid="48" grpId="1"/>
      <p:bldP spid="38" grpId="0" animBg="1"/>
      <p:bldP spid="44" grpId="0"/>
      <p:bldP spid="56" grpId="0"/>
      <p:bldP spid="46" grpId="0"/>
      <p:bldP spid="4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Approach</a:t>
            </a:r>
          </a:p>
          <a:p>
            <a:r>
              <a:rPr lang="en-US" dirty="0" smtClean="0"/>
              <a:t>Data Coordination Problem</a:t>
            </a:r>
          </a:p>
          <a:p>
            <a:r>
              <a:rPr lang="en-US" b="1" dirty="0" smtClean="0"/>
              <a:t>View Differencing</a:t>
            </a:r>
          </a:p>
          <a:p>
            <a:r>
              <a:rPr lang="en-US" dirty="0" smtClean="0"/>
              <a:t>Update Translation</a:t>
            </a:r>
          </a:p>
          <a:p>
            <a:pPr lvl="1"/>
            <a:r>
              <a:rPr lang="en-US" dirty="0" smtClean="0"/>
              <a:t>Insertions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Deletions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Combining Insertions + Deletions</a:t>
            </a:r>
            <a:endParaRPr lang="en-US" dirty="0" smtClean="0"/>
          </a:p>
          <a:p>
            <a:r>
              <a:rPr lang="en-US" dirty="0" smtClean="0"/>
              <a:t>Experimental Results</a:t>
            </a:r>
          </a:p>
          <a:p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23926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609600" y="3581400"/>
            <a:ext cx="8201808" cy="2426732"/>
            <a:chOff x="609600" y="3581400"/>
            <a:chExt cx="8201808" cy="2426732"/>
          </a:xfrm>
        </p:grpSpPr>
        <p:sp>
          <p:nvSpPr>
            <p:cNvPr id="29" name="Rectangle 28"/>
            <p:cNvSpPr/>
            <p:nvPr/>
          </p:nvSpPr>
          <p:spPr>
            <a:xfrm>
              <a:off x="2819400" y="3581400"/>
              <a:ext cx="6096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 smtClean="0">
                  <a:latin typeface="Times" pitchFamily="18" charset="0"/>
                </a:rPr>
                <a:t>B</a:t>
              </a:r>
              <a:r>
                <a:rPr lang="en-US" sz="2400" i="1" baseline="-25000" dirty="0" smtClean="0">
                  <a:latin typeface="Times" pitchFamily="18" charset="0"/>
                </a:rPr>
                <a:t>t</a:t>
              </a:r>
              <a:endParaRPr lang="en-US" sz="2400" i="1" baseline="-25000" dirty="0">
                <a:latin typeface="Times" pitchFamily="18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715000" y="3581400"/>
              <a:ext cx="6858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 smtClean="0">
                  <a:latin typeface="Times" pitchFamily="18" charset="0"/>
                </a:rPr>
                <a:t>B</a:t>
              </a:r>
              <a:r>
                <a:rPr lang="en-US" sz="2400" i="1" baseline="-25000" dirty="0" smtClean="0">
                  <a:latin typeface="Times" pitchFamily="18" charset="0"/>
                </a:rPr>
                <a:t>t+1</a:t>
              </a:r>
              <a:endParaRPr lang="en-US" sz="2400" i="1" baseline="-25000" dirty="0">
                <a:latin typeface="Times" pitchFamily="18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819400" y="4876800"/>
              <a:ext cx="6096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 smtClean="0">
                  <a:latin typeface="Times" pitchFamily="18" charset="0"/>
                </a:rPr>
                <a:t>V</a:t>
              </a:r>
              <a:r>
                <a:rPr lang="en-US" sz="2400" i="1" baseline="-25000" dirty="0" smtClean="0">
                  <a:latin typeface="Times" pitchFamily="18" charset="0"/>
                </a:rPr>
                <a:t>t</a:t>
              </a:r>
              <a:endParaRPr lang="en-US" sz="2400" i="1" baseline="-25000" dirty="0">
                <a:latin typeface="Times" pitchFamily="18" charset="0"/>
              </a:endParaRPr>
            </a:p>
          </p:txBody>
        </p:sp>
        <p:cxnSp>
          <p:nvCxnSpPr>
            <p:cNvPr id="32" name="Straight Arrow Connector 31"/>
            <p:cNvCxnSpPr>
              <a:stCxn id="29" idx="2"/>
              <a:endCxn id="31" idx="0"/>
            </p:cNvCxnSpPr>
            <p:nvPr/>
          </p:nvCxnSpPr>
          <p:spPr>
            <a:xfrm rot="5400000">
              <a:off x="2743200" y="4495800"/>
              <a:ext cx="762000" cy="1588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3124200" y="4191000"/>
              <a:ext cx="4635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latin typeface="Times" pitchFamily="18" charset="0"/>
                  <a:cs typeface="Times" pitchFamily="18" charset="0"/>
                </a:rPr>
                <a:t>q</a:t>
              </a:r>
              <a:r>
                <a:rPr lang="en-US" sz="2400" i="1" baseline="-25000" dirty="0" smtClean="0">
                  <a:latin typeface="Times" pitchFamily="18" charset="0"/>
                  <a:cs typeface="Times" pitchFamily="18" charset="0"/>
                </a:rPr>
                <a:t>B</a:t>
              </a:r>
              <a:endParaRPr lang="en-US" sz="2400" i="1" baseline="-25000" dirty="0">
                <a:latin typeface="Times" pitchFamily="18" charset="0"/>
                <a:cs typeface="Times" pitchFamily="18" charset="0"/>
              </a:endParaRPr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>
              <a:off x="3352800" y="3848100"/>
              <a:ext cx="2362200" cy="1588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3990466" y="3863286"/>
              <a:ext cx="113815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i="1" dirty="0" smtClean="0">
                  <a:latin typeface="Times New Roman"/>
                  <a:cs typeface="Times New Roman"/>
                </a:rPr>
                <a:t>(B</a:t>
              </a:r>
              <a:r>
                <a:rPr lang="en-CA" sz="2400" i="1" baseline="30000" dirty="0" smtClean="0">
                  <a:latin typeface="Times New Roman"/>
                  <a:cs typeface="Times New Roman"/>
                </a:rPr>
                <a:t>+</a:t>
              </a:r>
              <a:r>
                <a:rPr lang="en-CA" sz="2400" i="1" dirty="0" smtClean="0">
                  <a:latin typeface="Times New Roman"/>
                  <a:cs typeface="Times New Roman"/>
                </a:rPr>
                <a:t>, B</a:t>
              </a:r>
              <a:r>
                <a:rPr lang="en-CA" sz="2400" i="1" baseline="30000" dirty="0" smtClean="0">
                  <a:latin typeface="Times New Roman"/>
                  <a:cs typeface="Times New Roman"/>
                </a:rPr>
                <a:t>-</a:t>
              </a:r>
              <a:r>
                <a:rPr lang="en-CA" sz="2400" i="1" dirty="0" smtClean="0">
                  <a:latin typeface="Times New Roman"/>
                  <a:cs typeface="Times New Roman"/>
                </a:rPr>
                <a:t>)</a:t>
              </a:r>
              <a:endParaRPr lang="en-US" sz="2400" i="1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715000" y="4876800"/>
              <a:ext cx="7620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 smtClean="0">
                  <a:latin typeface="Times" pitchFamily="18" charset="0"/>
                </a:rPr>
                <a:t>V</a:t>
              </a:r>
              <a:r>
                <a:rPr lang="en-US" sz="2400" i="1" baseline="-25000" dirty="0" smtClean="0">
                  <a:latin typeface="Times" pitchFamily="18" charset="0"/>
                </a:rPr>
                <a:t>t+1</a:t>
              </a:r>
              <a:endParaRPr lang="en-US" sz="2400" i="1" baseline="-25000" dirty="0">
                <a:latin typeface="Times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191000" y="5638800"/>
              <a:ext cx="8225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Inputs</a:t>
              </a:r>
              <a:endParaRPr lang="en-US" i="1" dirty="0"/>
            </a:p>
          </p:txBody>
        </p:sp>
        <p:cxnSp>
          <p:nvCxnSpPr>
            <p:cNvPr id="40" name="Straight Arrow Connector 39"/>
            <p:cNvCxnSpPr>
              <a:stCxn id="39" idx="1"/>
              <a:endCxn id="31" idx="3"/>
            </p:cNvCxnSpPr>
            <p:nvPr/>
          </p:nvCxnSpPr>
          <p:spPr>
            <a:xfrm rot="10800000">
              <a:off x="3429000" y="5143500"/>
              <a:ext cx="762000" cy="6799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rot="16200000" flipV="1">
              <a:off x="3200400" y="4419600"/>
              <a:ext cx="1524000" cy="914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rot="5400000" flipH="1" flipV="1">
              <a:off x="4038600" y="5029200"/>
              <a:ext cx="1066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5400000" flipH="1" flipV="1">
              <a:off x="4572000" y="4419600"/>
              <a:ext cx="1447800" cy="990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7162800" y="5638800"/>
              <a:ext cx="9028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Output</a:t>
              </a:r>
              <a:endParaRPr lang="en-US" i="1" dirty="0"/>
            </a:p>
          </p:txBody>
        </p:sp>
        <p:cxnSp>
          <p:nvCxnSpPr>
            <p:cNvPr id="45" name="Straight Arrow Connector 44"/>
            <p:cNvCxnSpPr>
              <a:endCxn id="37" idx="3"/>
            </p:cNvCxnSpPr>
            <p:nvPr/>
          </p:nvCxnSpPr>
          <p:spPr>
            <a:xfrm rot="10800000">
              <a:off x="6477000" y="5143500"/>
              <a:ext cx="685800" cy="4191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629400" y="3657600"/>
              <a:ext cx="21820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Updated Base Source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16891" y="3657600"/>
              <a:ext cx="16977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Old Base Source</a:t>
              </a:r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09600" y="4964668"/>
              <a:ext cx="18945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View (stored by C)</a:t>
              </a: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Differencing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75191"/>
            <a:ext cx="8229600" cy="2415809"/>
          </a:xfrm>
        </p:spPr>
        <p:txBody>
          <a:bodyPr/>
          <a:lstStyle/>
          <a:p>
            <a:pPr marL="571500" indent="-514350"/>
            <a:r>
              <a:rPr lang="en-CA" dirty="0" smtClean="0">
                <a:cs typeface="Times New Roman"/>
              </a:rPr>
              <a:t>Find</a:t>
            </a:r>
            <a:r>
              <a:rPr lang="en-CA" dirty="0" smtClean="0">
                <a:latin typeface="Times New Roman"/>
                <a:cs typeface="Times New Roman"/>
              </a:rPr>
              <a:t> </a:t>
            </a:r>
            <a:r>
              <a:rPr lang="en-CA" i="1" dirty="0" smtClean="0">
                <a:latin typeface="Times" pitchFamily="18" charset="0"/>
                <a:cs typeface="Times" pitchFamily="18" charset="0"/>
              </a:rPr>
              <a:t>(V</a:t>
            </a:r>
            <a:r>
              <a:rPr lang="en-CA" i="1" baseline="30000" dirty="0" smtClean="0">
                <a:latin typeface="Times" pitchFamily="18" charset="0"/>
                <a:cs typeface="Times" pitchFamily="18" charset="0"/>
              </a:rPr>
              <a:t>+</a:t>
            </a:r>
            <a:r>
              <a:rPr lang="en-CA" i="1" dirty="0" smtClean="0">
                <a:latin typeface="Times" pitchFamily="18" charset="0"/>
                <a:cs typeface="Times" pitchFamily="18" charset="0"/>
              </a:rPr>
              <a:t>, V</a:t>
            </a:r>
            <a:r>
              <a:rPr lang="en-CA" i="1" baseline="30000" dirty="0" smtClean="0">
                <a:latin typeface="Times" pitchFamily="18" charset="0"/>
                <a:cs typeface="Times" pitchFamily="18" charset="0"/>
              </a:rPr>
              <a:t>-</a:t>
            </a:r>
            <a:r>
              <a:rPr lang="en-CA" i="1" dirty="0" smtClean="0">
                <a:latin typeface="Times" pitchFamily="18" charset="0"/>
                <a:cs typeface="Times" pitchFamily="18" charset="0"/>
              </a:rPr>
              <a:t>)</a:t>
            </a:r>
            <a:endParaRPr lang="en-US" i="1" baseline="-25000" dirty="0" smtClean="0">
              <a:latin typeface="Times" pitchFamily="18" charset="0"/>
              <a:cs typeface="Times" pitchFamily="18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smtClean="0"/>
              <a:t>Materialize </a:t>
            </a:r>
            <a:r>
              <a:rPr lang="en-US" i="1" dirty="0" smtClean="0">
                <a:latin typeface="Times" pitchFamily="18" charset="0"/>
              </a:rPr>
              <a:t>V</a:t>
            </a:r>
            <a:r>
              <a:rPr lang="en-US" i="1" baseline="-25000" dirty="0" smtClean="0">
                <a:latin typeface="Times" pitchFamily="18" charset="0"/>
              </a:rPr>
              <a:t>t+1</a:t>
            </a:r>
            <a:r>
              <a:rPr lang="en-US" baseline="-25000" dirty="0" smtClean="0">
                <a:latin typeface="Times" pitchFamily="18" charset="0"/>
              </a:rPr>
              <a:t>  </a:t>
            </a:r>
            <a:r>
              <a:rPr lang="en-US" dirty="0" smtClean="0"/>
              <a:t>and compare </a:t>
            </a:r>
            <a:r>
              <a:rPr lang="en-US" dirty="0" smtClean="0"/>
              <a:t>with </a:t>
            </a:r>
            <a:r>
              <a:rPr lang="en-US" i="1" dirty="0" err="1" smtClean="0">
                <a:latin typeface="Times" pitchFamily="18" charset="0"/>
              </a:rPr>
              <a:t>V</a:t>
            </a:r>
            <a:r>
              <a:rPr lang="en-US" i="1" baseline="-25000" dirty="0" err="1" smtClean="0">
                <a:latin typeface="Times" pitchFamily="18" charset="0"/>
              </a:rPr>
              <a:t>t</a:t>
            </a:r>
            <a:endParaRPr lang="en-US" i="1" dirty="0" smtClean="0"/>
          </a:p>
          <a:p>
            <a:pPr marL="971550" lvl="1" indent="-514350">
              <a:buFont typeface="+mj-lt"/>
              <a:buAutoNum type="alphaLcParenR"/>
            </a:pPr>
            <a:r>
              <a:rPr lang="en-US" dirty="0" smtClean="0"/>
              <a:t>Incremental view maintenance </a:t>
            </a:r>
            <a:r>
              <a:rPr lang="en-US" sz="2000" dirty="0" smtClean="0"/>
              <a:t>[Gupta + Mumick 99]</a:t>
            </a:r>
          </a:p>
          <a:p>
            <a:pPr marL="971550" lvl="1" indent="-514350">
              <a:buFont typeface="+mj-lt"/>
              <a:buAutoNum type="arabicPeriod"/>
            </a:pPr>
            <a:endParaRPr lang="en-US" baseline="-25000" dirty="0" smtClean="0">
              <a:latin typeface="Times New Roman"/>
              <a:cs typeface="Times New Roman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609600" y="3581400"/>
            <a:ext cx="8201808" cy="2960132"/>
            <a:chOff x="609600" y="3581400"/>
            <a:chExt cx="8201808" cy="2960132"/>
          </a:xfrm>
        </p:grpSpPr>
        <p:cxnSp>
          <p:nvCxnSpPr>
            <p:cNvPr id="17" name="Straight Arrow Connector 16"/>
            <p:cNvCxnSpPr>
              <a:endCxn id="28" idx="1"/>
            </p:cNvCxnSpPr>
            <p:nvPr/>
          </p:nvCxnSpPr>
          <p:spPr>
            <a:xfrm>
              <a:off x="3429000" y="5143500"/>
              <a:ext cx="2286000" cy="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5715000" y="3581400"/>
              <a:ext cx="6858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 smtClean="0">
                  <a:latin typeface="Times" pitchFamily="18" charset="0"/>
                </a:rPr>
                <a:t>B</a:t>
              </a:r>
              <a:r>
                <a:rPr lang="en-US" sz="2400" i="1" baseline="-25000" dirty="0" smtClean="0">
                  <a:latin typeface="Times" pitchFamily="18" charset="0"/>
                </a:rPr>
                <a:t>t+1</a:t>
              </a:r>
              <a:endParaRPr lang="en-US" sz="2400" i="1" baseline="-25000" dirty="0">
                <a:latin typeface="Times" pitchFamily="18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819400" y="4876800"/>
              <a:ext cx="6096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 smtClean="0">
                  <a:latin typeface="Times" pitchFamily="18" charset="0"/>
                </a:rPr>
                <a:t>V</a:t>
              </a:r>
              <a:r>
                <a:rPr lang="en-US" sz="2400" i="1" baseline="-25000" dirty="0" smtClean="0">
                  <a:latin typeface="Times" pitchFamily="18" charset="0"/>
                </a:rPr>
                <a:t>t</a:t>
              </a:r>
              <a:endParaRPr lang="en-US" sz="2400" i="1" baseline="-25000" dirty="0">
                <a:latin typeface="Times" pitchFamily="18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715000" y="4876800"/>
              <a:ext cx="6858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5720" rIns="45720" rtlCol="0" anchor="ctr"/>
            <a:lstStyle/>
            <a:p>
              <a:pPr algn="ctr"/>
              <a:r>
                <a:rPr lang="en-US" sz="2400" i="1" dirty="0" smtClean="0">
                  <a:latin typeface="Times" pitchFamily="18" charset="0"/>
                </a:rPr>
                <a:t>V</a:t>
              </a:r>
              <a:r>
                <a:rPr lang="en-US" sz="2400" i="1" baseline="-25000" dirty="0" smtClean="0">
                  <a:latin typeface="Times" pitchFamily="18" charset="0"/>
                </a:rPr>
                <a:t>t+1</a:t>
              </a:r>
              <a:endParaRPr lang="en-US" sz="2400" i="1" baseline="-25000" dirty="0">
                <a:latin typeface="Times" pitchFamily="18" charset="0"/>
              </a:endParaRPr>
            </a:p>
          </p:txBody>
        </p:sp>
        <p:cxnSp>
          <p:nvCxnSpPr>
            <p:cNvPr id="36" name="Straight Arrow Connector 35"/>
            <p:cNvCxnSpPr>
              <a:stCxn id="19" idx="2"/>
              <a:endCxn id="28" idx="0"/>
            </p:cNvCxnSpPr>
            <p:nvPr/>
          </p:nvCxnSpPr>
          <p:spPr>
            <a:xfrm rot="5400000">
              <a:off x="5676900" y="4495800"/>
              <a:ext cx="762000" cy="1588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6096000" y="4191000"/>
              <a:ext cx="4635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latin typeface="Times" pitchFamily="18" charset="0"/>
                  <a:cs typeface="Times" pitchFamily="18" charset="0"/>
                </a:rPr>
                <a:t>q</a:t>
              </a:r>
              <a:r>
                <a:rPr lang="en-US" sz="2400" i="1" baseline="-25000" dirty="0" smtClean="0">
                  <a:latin typeface="Times" pitchFamily="18" charset="0"/>
                  <a:cs typeface="Times" pitchFamily="18" charset="0"/>
                </a:rPr>
                <a:t>B</a:t>
              </a:r>
              <a:endParaRPr lang="en-US" sz="2400" i="1" baseline="-25000" dirty="0">
                <a:latin typeface="Times" pitchFamily="18" charset="0"/>
                <a:cs typeface="Times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581400" y="3810000"/>
              <a:ext cx="8225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Inputs</a:t>
              </a:r>
              <a:endParaRPr lang="en-US" i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715000" y="6172200"/>
              <a:ext cx="9927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Outputs</a:t>
              </a:r>
              <a:endParaRPr lang="en-US" i="1" dirty="0"/>
            </a:p>
          </p:txBody>
        </p:sp>
        <p:cxnSp>
          <p:nvCxnSpPr>
            <p:cNvPr id="13" name="Straight Arrow Connector 12"/>
            <p:cNvCxnSpPr>
              <a:stCxn id="10" idx="3"/>
            </p:cNvCxnSpPr>
            <p:nvPr/>
          </p:nvCxnSpPr>
          <p:spPr>
            <a:xfrm flipV="1">
              <a:off x="4403911" y="3962400"/>
              <a:ext cx="1158689" cy="322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5400000">
              <a:off x="3086100" y="4229100"/>
              <a:ext cx="60960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4070611" y="5098430"/>
              <a:ext cx="11398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400" i="1" dirty="0" smtClean="0">
                  <a:latin typeface="Times New Roman"/>
                  <a:cs typeface="Times New Roman"/>
                </a:rPr>
                <a:t>(V</a:t>
              </a:r>
              <a:r>
                <a:rPr lang="en-CA" sz="2400" i="1" baseline="30000" dirty="0" smtClean="0">
                  <a:latin typeface="Times New Roman"/>
                  <a:cs typeface="Times New Roman"/>
                </a:rPr>
                <a:t>+</a:t>
              </a:r>
              <a:r>
                <a:rPr lang="en-CA" sz="2400" i="1" dirty="0" smtClean="0">
                  <a:latin typeface="Times New Roman"/>
                  <a:cs typeface="Times New Roman"/>
                </a:rPr>
                <a:t>, V</a:t>
              </a:r>
              <a:r>
                <a:rPr lang="en-CA" sz="2400" i="1" baseline="30000" dirty="0" smtClean="0">
                  <a:latin typeface="Times New Roman"/>
                  <a:cs typeface="Times New Roman"/>
                </a:rPr>
                <a:t>-</a:t>
              </a:r>
              <a:r>
                <a:rPr lang="en-CA" sz="2400" i="1" dirty="0" smtClean="0">
                  <a:latin typeface="Times New Roman"/>
                  <a:cs typeface="Times New Roman"/>
                </a:rPr>
                <a:t>)</a:t>
              </a:r>
              <a:endParaRPr lang="en-US" sz="2400" i="1" dirty="0"/>
            </a:p>
          </p:txBody>
        </p:sp>
        <p:cxnSp>
          <p:nvCxnSpPr>
            <p:cNvPr id="22" name="Straight Arrow Connector 21"/>
            <p:cNvCxnSpPr>
              <a:stCxn id="11" idx="0"/>
            </p:cNvCxnSpPr>
            <p:nvPr/>
          </p:nvCxnSpPr>
          <p:spPr>
            <a:xfrm rot="16200000" flipV="1">
              <a:off x="5810777" y="5771623"/>
              <a:ext cx="685800" cy="11535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1" idx="1"/>
            </p:cNvCxnSpPr>
            <p:nvPr/>
          </p:nvCxnSpPr>
          <p:spPr>
            <a:xfrm rot="10800000">
              <a:off x="4800600" y="5638800"/>
              <a:ext cx="914400" cy="7180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6629400" y="3657600"/>
              <a:ext cx="21820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Updated Base Source</a:t>
              </a:r>
              <a:endParaRPr lang="en-US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09600" y="4964668"/>
              <a:ext cx="18945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View (stored by C)</a:t>
              </a:r>
              <a:endParaRPr lang="en-US" dirty="0"/>
            </a:p>
          </p:txBody>
        </p:sp>
      </p:grpSp>
      <p:sp>
        <p:nvSpPr>
          <p:cNvPr id="54" name="Date Placeholder 5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55" name="Slide Number Placeholder 5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6" name="Footer Placeholder 5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Counting Algorithm </a:t>
            </a:r>
            <a:r>
              <a:rPr lang="en-US" sz="2400" dirty="0" smtClean="0"/>
              <a:t>[Gupta + </a:t>
            </a:r>
            <a:r>
              <a:rPr lang="en-US" sz="2400" dirty="0" err="1" smtClean="0"/>
              <a:t>Mumick</a:t>
            </a:r>
            <a:r>
              <a:rPr lang="en-US" sz="2400" dirty="0" smtClean="0"/>
              <a:t> 99]</a:t>
            </a:r>
          </a:p>
          <a:p>
            <a:r>
              <a:rPr lang="en-US" dirty="0" err="1" smtClean="0"/>
              <a:t>Tuple</a:t>
            </a:r>
            <a:r>
              <a:rPr lang="en-US" dirty="0" smtClean="0"/>
              <a:t> counts</a:t>
            </a:r>
          </a:p>
          <a:p>
            <a:r>
              <a:rPr lang="en-US" dirty="0" smtClean="0"/>
              <a:t>Rewrite </a:t>
            </a:r>
            <a:r>
              <a:rPr lang="en-US" i="1" dirty="0" err="1" smtClean="0">
                <a:latin typeface="Times" pitchFamily="18" charset="0"/>
                <a:cs typeface="Times" pitchFamily="18" charset="0"/>
              </a:rPr>
              <a:t>q</a:t>
            </a:r>
            <a:r>
              <a:rPr lang="en-US" i="1" baseline="-25000" dirty="0" err="1" smtClean="0">
                <a:latin typeface="Times" pitchFamily="18" charset="0"/>
                <a:cs typeface="Times" pitchFamily="18" charset="0"/>
              </a:rPr>
              <a:t>B</a:t>
            </a:r>
            <a:r>
              <a:rPr lang="en-US" dirty="0" smtClean="0"/>
              <a:t> as </a:t>
            </a:r>
            <a:r>
              <a:rPr lang="en-US" i="1" dirty="0" smtClean="0">
                <a:latin typeface="Times" pitchFamily="18" charset="0"/>
                <a:cs typeface="Times" pitchFamily="18" charset="0"/>
              </a:rPr>
              <a:t>2k </a:t>
            </a:r>
            <a:r>
              <a:rPr lang="en-US" dirty="0" smtClean="0">
                <a:cs typeface="Times" pitchFamily="18" charset="0"/>
              </a:rPr>
              <a:t>queries </a:t>
            </a:r>
            <a:r>
              <a:rPr lang="en-US" i="1" dirty="0" smtClean="0">
                <a:cs typeface="Times" pitchFamily="18" charset="0"/>
              </a:rPr>
              <a:t>(delta rules)</a:t>
            </a:r>
          </a:p>
          <a:p>
            <a:pPr lvl="1"/>
            <a:r>
              <a:rPr lang="en-US" i="1" dirty="0" smtClean="0">
                <a:latin typeface="Times" pitchFamily="18" charset="0"/>
                <a:cs typeface="Times" pitchFamily="18" charset="0"/>
              </a:rPr>
              <a:t>k</a:t>
            </a:r>
            <a:r>
              <a:rPr lang="en-US" dirty="0" smtClean="0">
                <a:cs typeface="Times" pitchFamily="18" charset="0"/>
              </a:rPr>
              <a:t> = number of relations queried</a:t>
            </a:r>
          </a:p>
          <a:p>
            <a:r>
              <a:rPr lang="en-US" dirty="0" smtClean="0"/>
              <a:t>Evaluates </a:t>
            </a:r>
            <a:r>
              <a:rPr lang="en-US" i="1" dirty="0" smtClean="0">
                <a:latin typeface="Times" pitchFamily="18" charset="0"/>
                <a:cs typeface="Times" pitchFamily="18" charset="0"/>
              </a:rPr>
              <a:t>V</a:t>
            </a:r>
            <a:r>
              <a:rPr lang="en-US" i="1" baseline="-25000" dirty="0" smtClean="0">
                <a:latin typeface="Times" pitchFamily="18" charset="0"/>
                <a:cs typeface="Times" pitchFamily="18" charset="0"/>
              </a:rPr>
              <a:t>t+1</a:t>
            </a:r>
            <a:r>
              <a:rPr lang="en-US" baseline="-25000" dirty="0" smtClean="0"/>
              <a:t> </a:t>
            </a:r>
            <a:r>
              <a:rPr lang="en-US" dirty="0" smtClean="0"/>
              <a:t>as additive union (U</a:t>
            </a:r>
            <a:r>
              <a:rPr lang="en-US" baseline="30000" dirty="0" smtClean="0"/>
              <a:t>+</a:t>
            </a:r>
            <a:r>
              <a:rPr lang="en-US" dirty="0" smtClean="0"/>
              <a:t>)</a:t>
            </a:r>
          </a:p>
          <a:p>
            <a:r>
              <a:rPr lang="en-US" dirty="0" smtClean="0"/>
              <a:t>New Extensions:</a:t>
            </a:r>
          </a:p>
          <a:p>
            <a:pPr lvl="1"/>
            <a:r>
              <a:rPr lang="en-US" dirty="0" smtClean="0"/>
              <a:t>Rewrite </a:t>
            </a:r>
            <a:r>
              <a:rPr lang="en-US" i="1" dirty="0" smtClean="0">
                <a:latin typeface="Times" pitchFamily="18" charset="0"/>
                <a:cs typeface="Times" pitchFamily="18" charset="0"/>
              </a:rPr>
              <a:t>q</a:t>
            </a:r>
            <a:r>
              <a:rPr lang="en-US" i="1" baseline="-25000" dirty="0" smtClean="0">
                <a:latin typeface="Times" pitchFamily="18" charset="0"/>
                <a:cs typeface="Times" pitchFamily="18" charset="0"/>
              </a:rPr>
              <a:t>B</a:t>
            </a:r>
            <a:r>
              <a:rPr lang="en-US" dirty="0" smtClean="0"/>
              <a:t> to extract tuple counts</a:t>
            </a:r>
          </a:p>
          <a:p>
            <a:pPr lvl="1"/>
            <a:r>
              <a:rPr lang="en-US" dirty="0" smtClean="0"/>
              <a:t>Method for performing U</a:t>
            </a:r>
            <a:r>
              <a:rPr lang="en-US" baseline="30000" dirty="0" smtClean="0"/>
              <a:t>+</a:t>
            </a:r>
          </a:p>
          <a:p>
            <a:pPr lvl="1"/>
            <a:r>
              <a:rPr lang="en-US" dirty="0" smtClean="0"/>
              <a:t>Extract </a:t>
            </a:r>
            <a:r>
              <a:rPr lang="en-US" i="1" dirty="0" smtClean="0">
                <a:latin typeface="Times" pitchFamily="18" charset="0"/>
                <a:cs typeface="Times" pitchFamily="18" charset="0"/>
              </a:rPr>
              <a:t>(V</a:t>
            </a:r>
            <a:r>
              <a:rPr lang="en-US" i="1" baseline="30000" dirty="0" smtClean="0">
                <a:latin typeface="Times" pitchFamily="18" charset="0"/>
                <a:cs typeface="Times" pitchFamily="18" charset="0"/>
              </a:rPr>
              <a:t>+</a:t>
            </a:r>
            <a:r>
              <a:rPr lang="en-US" i="1" dirty="0" smtClean="0">
                <a:latin typeface="Times" pitchFamily="18" charset="0"/>
                <a:cs typeface="Times" pitchFamily="18" charset="0"/>
              </a:rPr>
              <a:t>, V</a:t>
            </a:r>
            <a:r>
              <a:rPr lang="en-US" i="1" baseline="30000" dirty="0" smtClean="0">
                <a:latin typeface="Times" pitchFamily="18" charset="0"/>
                <a:cs typeface="Times" pitchFamily="18" charset="0"/>
              </a:rPr>
              <a:t>-</a:t>
            </a:r>
            <a:r>
              <a:rPr lang="en-US" i="1" dirty="0" smtClean="0">
                <a:latin typeface="Times" pitchFamily="18" charset="0"/>
                <a:cs typeface="Times" pitchFamily="18" charset="0"/>
              </a:rPr>
              <a:t>)</a:t>
            </a:r>
            <a:r>
              <a:rPr lang="en-US" dirty="0" smtClean="0"/>
              <a:t> in U</a:t>
            </a:r>
            <a:r>
              <a:rPr lang="en-US" baseline="30000" dirty="0" smtClean="0"/>
              <a:t>+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Incremental View Maintenance</a:t>
            </a:r>
            <a:endParaRPr lang="en-CA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Approach</a:t>
            </a:r>
          </a:p>
          <a:p>
            <a:r>
              <a:rPr lang="en-US" dirty="0" smtClean="0"/>
              <a:t>Data Coordination Problem</a:t>
            </a:r>
          </a:p>
          <a:p>
            <a:r>
              <a:rPr lang="en-US" dirty="0" smtClean="0"/>
              <a:t>View Differencing</a:t>
            </a:r>
          </a:p>
          <a:p>
            <a:r>
              <a:rPr lang="en-US" b="1" dirty="0" smtClean="0"/>
              <a:t>Update Translation</a:t>
            </a:r>
          </a:p>
          <a:p>
            <a:pPr lvl="1"/>
            <a:r>
              <a:rPr lang="en-US" dirty="0" smtClean="0"/>
              <a:t>Insertions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Deletions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Combining Insertions + Deletions</a:t>
            </a:r>
            <a:endParaRPr lang="en-US" dirty="0" smtClean="0"/>
          </a:p>
          <a:p>
            <a:r>
              <a:rPr lang="en-US" dirty="0" smtClean="0"/>
              <a:t>Experimental Results</a:t>
            </a:r>
          </a:p>
          <a:p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23926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Translation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3429000" y="3238500"/>
            <a:ext cx="23622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429000" y="4724400"/>
            <a:ext cx="23622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24" idx="2"/>
            <a:endCxn id="25" idx="0"/>
          </p:cNvCxnSpPr>
          <p:nvPr/>
        </p:nvCxnSpPr>
        <p:spPr>
          <a:xfrm rot="16200000" flipH="1">
            <a:off x="4314106" y="3931383"/>
            <a:ext cx="479721" cy="17283"/>
          </a:xfrm>
          <a:prstGeom prst="straightConnector1">
            <a:avLst/>
          </a:prstGeom>
          <a:ln w="22225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819400" y="4419600"/>
            <a:ext cx="609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latin typeface="Times"/>
                <a:cs typeface="Times"/>
              </a:rPr>
              <a:t>C</a:t>
            </a:r>
            <a:r>
              <a:rPr lang="en-US" sz="2400" i="1" baseline="-25000" dirty="0" smtClean="0">
                <a:latin typeface="Times"/>
                <a:cs typeface="Times"/>
              </a:rPr>
              <a:t>t</a:t>
            </a:r>
            <a:endParaRPr lang="en-US" sz="2400" i="1" baseline="-25000" dirty="0">
              <a:latin typeface="Times"/>
              <a:cs typeface="Time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19400" y="2971800"/>
            <a:ext cx="609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latin typeface="Times"/>
                <a:cs typeface="Times"/>
              </a:rPr>
              <a:t>V</a:t>
            </a:r>
            <a:r>
              <a:rPr lang="en-US" sz="2400" i="1" baseline="-25000" dirty="0" smtClean="0">
                <a:latin typeface="Times"/>
                <a:cs typeface="Times"/>
              </a:rPr>
              <a:t>t</a:t>
            </a:r>
            <a:endParaRPr lang="en-US" sz="2400" i="1" baseline="-25000" dirty="0">
              <a:latin typeface="Times"/>
              <a:cs typeface="Times"/>
            </a:endParaRPr>
          </a:p>
        </p:txBody>
      </p:sp>
      <p:cxnSp>
        <p:nvCxnSpPr>
          <p:cNvPr id="13" name="Straight Arrow Connector 12"/>
          <p:cNvCxnSpPr>
            <a:stCxn id="9" idx="0"/>
            <a:endCxn id="11" idx="2"/>
          </p:cNvCxnSpPr>
          <p:nvPr/>
        </p:nvCxnSpPr>
        <p:spPr>
          <a:xfrm rot="5400000" flipH="1" flipV="1">
            <a:off x="2667000" y="3962400"/>
            <a:ext cx="9144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24200" y="3657600"/>
            <a:ext cx="5407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"/>
                <a:cs typeface="Times"/>
              </a:rPr>
              <a:t>q</a:t>
            </a:r>
            <a:r>
              <a:rPr lang="en-US" sz="2400" i="1" baseline="-25000" dirty="0" smtClean="0">
                <a:latin typeface="Times"/>
                <a:cs typeface="Times"/>
              </a:rPr>
              <a:t>C</a:t>
            </a:r>
            <a:endParaRPr lang="en-US" sz="2400" i="1" baseline="-25000" dirty="0">
              <a:latin typeface="Times"/>
              <a:cs typeface="Time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24000" y="1905000"/>
            <a:ext cx="82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Inputs</a:t>
            </a:r>
            <a:endParaRPr lang="en-US" i="1" dirty="0"/>
          </a:p>
        </p:txBody>
      </p:sp>
      <p:cxnSp>
        <p:nvCxnSpPr>
          <p:cNvPr id="19" name="Straight Arrow Connector 18"/>
          <p:cNvCxnSpPr>
            <a:stCxn id="17" idx="2"/>
          </p:cNvCxnSpPr>
          <p:nvPr/>
        </p:nvCxnSpPr>
        <p:spPr>
          <a:xfrm rot="16200000" flipH="1">
            <a:off x="1342794" y="2866794"/>
            <a:ext cx="2069068" cy="8841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H="1">
            <a:off x="2171700" y="23241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346511" y="2089666"/>
            <a:ext cx="1996889" cy="12631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029200" y="5486400"/>
            <a:ext cx="902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Output</a:t>
            </a:r>
            <a:endParaRPr lang="en-US" i="1" dirty="0"/>
          </a:p>
        </p:txBody>
      </p:sp>
      <p:cxnSp>
        <p:nvCxnSpPr>
          <p:cNvPr id="28" name="Straight Arrow Connector 27"/>
          <p:cNvCxnSpPr>
            <a:endCxn id="25" idx="2"/>
          </p:cNvCxnSpPr>
          <p:nvPr/>
        </p:nvCxnSpPr>
        <p:spPr>
          <a:xfrm rot="16200000" flipV="1">
            <a:off x="4411581" y="4792578"/>
            <a:ext cx="844850" cy="5427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4572000"/>
            <a:ext cx="2678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Existing Contingent Source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41359" y="3048000"/>
            <a:ext cx="2083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Existing Stored View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938845" y="3238500"/>
            <a:ext cx="12129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i="1" dirty="0" smtClean="0">
                <a:latin typeface="Times"/>
                <a:cs typeface="Times"/>
              </a:rPr>
              <a:t>(V</a:t>
            </a:r>
            <a:r>
              <a:rPr lang="en-CA" sz="2400" i="1" baseline="30000" dirty="0" smtClean="0">
                <a:latin typeface="Times"/>
                <a:cs typeface="Times"/>
              </a:rPr>
              <a:t>+</a:t>
            </a:r>
            <a:r>
              <a:rPr lang="en-CA" sz="2400" i="1" dirty="0" smtClean="0">
                <a:latin typeface="Times"/>
                <a:cs typeface="Times"/>
              </a:rPr>
              <a:t>, V</a:t>
            </a:r>
            <a:r>
              <a:rPr lang="en-CA" sz="2400" i="1" baseline="30000" dirty="0" smtClean="0">
                <a:latin typeface="Times"/>
                <a:cs typeface="Times"/>
              </a:rPr>
              <a:t>-</a:t>
            </a:r>
            <a:r>
              <a:rPr lang="en-CA" sz="2400" i="1" dirty="0" smtClean="0">
                <a:latin typeface="Times"/>
                <a:cs typeface="Times"/>
              </a:rPr>
              <a:t>)</a:t>
            </a:r>
            <a:endParaRPr lang="en-US" sz="2400" i="1" dirty="0">
              <a:latin typeface="Times"/>
              <a:cs typeface="Time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38845" y="4179886"/>
            <a:ext cx="12475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i="1" dirty="0" smtClean="0">
                <a:latin typeface="Times"/>
                <a:cs typeface="Times"/>
              </a:rPr>
              <a:t>(C</a:t>
            </a:r>
            <a:r>
              <a:rPr lang="en-CA" sz="2400" i="1" baseline="30000" dirty="0" smtClean="0">
                <a:latin typeface="Times"/>
                <a:cs typeface="Times"/>
              </a:rPr>
              <a:t>+</a:t>
            </a:r>
            <a:r>
              <a:rPr lang="en-CA" sz="2400" i="1" dirty="0" smtClean="0">
                <a:latin typeface="Times"/>
                <a:cs typeface="Times"/>
              </a:rPr>
              <a:t>, C</a:t>
            </a:r>
            <a:r>
              <a:rPr lang="en-CA" sz="2400" i="1" baseline="30000" dirty="0" smtClean="0">
                <a:latin typeface="Times"/>
                <a:cs typeface="Times"/>
              </a:rPr>
              <a:t>-</a:t>
            </a:r>
            <a:r>
              <a:rPr lang="en-CA" sz="2400" i="1" dirty="0" smtClean="0">
                <a:latin typeface="Times"/>
                <a:cs typeface="Times"/>
              </a:rPr>
              <a:t>)</a:t>
            </a:r>
            <a:endParaRPr lang="en-US" sz="2400" i="1" dirty="0">
              <a:latin typeface="Times"/>
              <a:cs typeface="Times"/>
            </a:endParaRPr>
          </a:p>
        </p:txBody>
      </p:sp>
      <p:sp>
        <p:nvSpPr>
          <p:cNvPr id="35" name="Date Placeholder 3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7" name="Footer Placeholder 3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732292" y="5250505"/>
            <a:ext cx="2831124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What are </a:t>
            </a:r>
            <a:r>
              <a:rPr lang="en-US" sz="2400" i="1" dirty="0" smtClean="0"/>
              <a:t>a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b</a:t>
            </a:r>
            <a:r>
              <a:rPr lang="en-US" sz="2400" dirty="0" smtClean="0"/>
              <a:t>, and </a:t>
            </a:r>
            <a:r>
              <a:rPr lang="en-US" sz="2400" i="1" dirty="0" err="1" smtClean="0"/>
              <a:t>c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330388" y="4488892"/>
          <a:ext cx="3355380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6479"/>
                <a:gridCol w="968885"/>
                <a:gridCol w="1203219"/>
                <a:gridCol w="586797"/>
              </a:tblGrid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rate</a:t>
                      </a:r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9.12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heavy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25.00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9.06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sealing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6.45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8.1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12mm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3.50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i="1" dirty="0" smtClean="0"/>
                        <a:t>a</a:t>
                      </a:r>
                      <a:endParaRPr lang="en-US" sz="1600" i="1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 smtClean="0"/>
                        <a:t>b</a:t>
                      </a:r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i="1" dirty="0" smtClean="0"/>
                        <a:t>c</a:t>
                      </a:r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5330388" y="2426689"/>
          <a:ext cx="1411638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4974"/>
                <a:gridCol w="646664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9.12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rgbClr val="D0D8E8"/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8.1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9.06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9.12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i="1" dirty="0" smtClean="0"/>
                        <a:t>a</a:t>
                      </a:r>
                      <a:endParaRPr lang="en-US" sz="1600" i="1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1095561" y="3290639"/>
          <a:ext cx="1658034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464"/>
                <a:gridCol w="648570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rgbClr val="D0D8E8"/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Translation Example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1420" y="1957515"/>
            <a:ext cx="1868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ProjectItems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75912" y="2581117"/>
            <a:ext cx="391494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V</a:t>
            </a:r>
            <a:r>
              <a:rPr lang="en-US" sz="1600" baseline="-25000" dirty="0" smtClean="0"/>
              <a:t>C</a:t>
            </a:r>
            <a:r>
              <a:rPr lang="en-US" sz="1600" dirty="0" smtClean="0"/>
              <a:t>(</a:t>
            </a:r>
            <a:r>
              <a:rPr lang="en-US" sz="1600" b="1" dirty="0" smtClean="0"/>
              <a:t>category</a:t>
            </a:r>
            <a:r>
              <a:rPr lang="en-US" sz="1600" dirty="0" smtClean="0"/>
              <a:t>, </a:t>
            </a:r>
            <a:r>
              <a:rPr lang="en-US" sz="1600" b="1" dirty="0" smtClean="0"/>
              <a:t>qty</a:t>
            </a:r>
            <a:r>
              <a:rPr lang="en-US" sz="1600" dirty="0" smtClean="0"/>
              <a:t>) :− ProjectItems(</a:t>
            </a:r>
            <a:r>
              <a:rPr lang="en-US" sz="1600" i="1" dirty="0" smtClean="0"/>
              <a:t>code</a:t>
            </a:r>
            <a:r>
              <a:rPr lang="en-US" sz="1600" dirty="0" smtClean="0"/>
              <a:t>, </a:t>
            </a:r>
            <a:r>
              <a:rPr lang="en-US" sz="1600" b="1" dirty="0" smtClean="0"/>
              <a:t>qty</a:t>
            </a:r>
            <a:r>
              <a:rPr lang="en-US" sz="1600" dirty="0" smtClean="0"/>
              <a:t>),</a:t>
            </a:r>
          </a:p>
          <a:p>
            <a:pPr algn="r"/>
            <a:r>
              <a:rPr lang="en-US" sz="1600" dirty="0" smtClean="0"/>
              <a:t> ItemRates(</a:t>
            </a:r>
            <a:r>
              <a:rPr lang="en-US" sz="1600" i="1" dirty="0" smtClean="0"/>
              <a:t>code</a:t>
            </a:r>
            <a:r>
              <a:rPr lang="en-US" sz="1600" dirty="0" smtClean="0"/>
              <a:t>, </a:t>
            </a:r>
            <a:r>
              <a:rPr lang="en-US" sz="1600" b="1" dirty="0" smtClean="0"/>
              <a:t>category</a:t>
            </a:r>
            <a:r>
              <a:rPr lang="en-US" sz="1600" dirty="0" smtClean="0"/>
              <a:t>, </a:t>
            </a:r>
            <a:r>
              <a:rPr lang="en-US" sz="1600" i="1" dirty="0" smtClean="0"/>
              <a:t>type, rate</a:t>
            </a:r>
            <a:r>
              <a:rPr lang="en-US" sz="1600" dirty="0" smtClean="0"/>
              <a:t>)</a:t>
            </a:r>
            <a:endParaRPr lang="en-US" sz="1600" dirty="0" smtClean="0">
              <a:latin typeface="Lucida Console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26033" y="4019718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ItemRates</a:t>
            </a:r>
            <a:endParaRPr lang="en-US" sz="2400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1108468" y="3283130"/>
          <a:ext cx="1685912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000"/>
                <a:gridCol w="681912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custDataLst>
              <p:tags r:id="rId5"/>
            </p:custDataLst>
          </p:nvPr>
        </p:nvGraphicFramePr>
        <p:xfrm>
          <a:off x="5331420" y="2419180"/>
          <a:ext cx="1411638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4974"/>
                <a:gridCol w="646664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CS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custDataLst>
              <p:tags r:id="rId6"/>
            </p:custDataLst>
          </p:nvPr>
        </p:nvGraphicFramePr>
        <p:xfrm>
          <a:off x="5331420" y="4481383"/>
          <a:ext cx="3355380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204"/>
                <a:gridCol w="957160"/>
                <a:gridCol w="1202187"/>
                <a:gridCol w="587829"/>
              </a:tblGrid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rate</a:t>
                      </a:r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heavy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25.00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CS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sealing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6.45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12mm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3.50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32292" y="4298792"/>
            <a:ext cx="392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</a:t>
            </a:r>
            <a:r>
              <a:rPr lang="en-US" baseline="30000" dirty="0" smtClean="0"/>
              <a:t>+</a:t>
            </a:r>
            <a:endParaRPr lang="en-US" baseline="30000" dirty="0"/>
          </a:p>
        </p:txBody>
      </p:sp>
      <p:sp>
        <p:nvSpPr>
          <p:cNvPr id="23" name="TextBox 22"/>
          <p:cNvSpPr txBox="1"/>
          <p:nvPr/>
        </p:nvSpPr>
        <p:spPr>
          <a:xfrm>
            <a:off x="6724978" y="3661636"/>
            <a:ext cx="1868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ProjectItems</a:t>
            </a:r>
            <a:r>
              <a:rPr lang="en-US" baseline="30000" dirty="0" smtClean="0"/>
              <a:t>+</a:t>
            </a:r>
            <a:endParaRPr lang="en-US" baseline="30000" dirty="0"/>
          </a:p>
        </p:txBody>
      </p:sp>
      <p:sp>
        <p:nvSpPr>
          <p:cNvPr id="24" name="TextBox 23"/>
          <p:cNvSpPr txBox="1"/>
          <p:nvPr/>
        </p:nvSpPr>
        <p:spPr>
          <a:xfrm>
            <a:off x="3827224" y="5481338"/>
            <a:ext cx="1440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ItemRates</a:t>
            </a:r>
            <a:r>
              <a:rPr lang="en-US" baseline="30000" dirty="0" smtClean="0"/>
              <a:t>+</a:t>
            </a:r>
            <a:endParaRPr lang="en-US" baseline="30000" dirty="0"/>
          </a:p>
        </p:txBody>
      </p:sp>
      <p:sp>
        <p:nvSpPr>
          <p:cNvPr id="25" name="TextBox 24"/>
          <p:cNvSpPr txBox="1"/>
          <p:nvPr/>
        </p:nvSpPr>
        <p:spPr>
          <a:xfrm>
            <a:off x="780890" y="5296672"/>
            <a:ext cx="222190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a</a:t>
            </a:r>
            <a:r>
              <a:rPr lang="en-US" dirty="0" smtClean="0"/>
              <a:t> = CH </a:t>
            </a:r>
            <a:r>
              <a:rPr lang="en-US" dirty="0" smtClean="0">
                <a:sym typeface="Wingdings"/>
              </a:rPr>
              <a:t> V(Paint, 27)</a:t>
            </a:r>
            <a:endParaRPr lang="en-US" dirty="0"/>
          </a:p>
        </p:txBody>
      </p:sp>
      <p:sp>
        <p:nvSpPr>
          <p:cNvPr id="32" name="Date Placeholder 3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4" name="Footer Placeholder 3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0" grpId="0"/>
      <p:bldP spid="23" grpId="0"/>
      <p:bldP spid="24" grpId="0"/>
      <p:bldP spid="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1710068" y="4999043"/>
            <a:ext cx="141413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Not Minimal</a:t>
            </a:r>
            <a:endParaRPr lang="en-US" i="1" dirty="0"/>
          </a:p>
        </p:txBody>
      </p:sp>
      <p:sp>
        <p:nvSpPr>
          <p:cNvPr id="51" name="TextBox 50"/>
          <p:cNvSpPr txBox="1"/>
          <p:nvPr/>
        </p:nvSpPr>
        <p:spPr>
          <a:xfrm>
            <a:off x="1710068" y="4999043"/>
            <a:ext cx="242413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Deletes </a:t>
            </a:r>
            <a:r>
              <a:rPr lang="en-US" i="1" dirty="0" err="1" smtClean="0"/>
              <a:t>V(Concrete</a:t>
            </a:r>
            <a:r>
              <a:rPr lang="en-US" i="1" dirty="0" smtClean="0"/>
              <a:t>, 27)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Translation Example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1420" y="1957515"/>
            <a:ext cx="1868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ProjectItems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75912" y="2581117"/>
            <a:ext cx="391494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V</a:t>
            </a:r>
            <a:r>
              <a:rPr lang="en-US" sz="1600" baseline="-25000" dirty="0" smtClean="0"/>
              <a:t>C</a:t>
            </a:r>
            <a:r>
              <a:rPr lang="en-US" sz="1600" dirty="0" smtClean="0"/>
              <a:t>(</a:t>
            </a:r>
            <a:r>
              <a:rPr lang="en-US" sz="1600" b="1" dirty="0" smtClean="0"/>
              <a:t>category</a:t>
            </a:r>
            <a:r>
              <a:rPr lang="en-US" sz="1600" dirty="0" smtClean="0"/>
              <a:t>, </a:t>
            </a:r>
            <a:r>
              <a:rPr lang="en-US" sz="1600" b="1" dirty="0" smtClean="0"/>
              <a:t>qty</a:t>
            </a:r>
            <a:r>
              <a:rPr lang="en-US" sz="1600" dirty="0" smtClean="0"/>
              <a:t>) :− ProjectItems(</a:t>
            </a:r>
            <a:r>
              <a:rPr lang="en-US" sz="1600" i="1" dirty="0" smtClean="0"/>
              <a:t>code</a:t>
            </a:r>
            <a:r>
              <a:rPr lang="en-US" sz="1600" dirty="0" smtClean="0"/>
              <a:t>, </a:t>
            </a:r>
            <a:r>
              <a:rPr lang="en-US" sz="1600" b="1" dirty="0" smtClean="0"/>
              <a:t>qty</a:t>
            </a:r>
            <a:r>
              <a:rPr lang="en-US" sz="1600" dirty="0" smtClean="0"/>
              <a:t>),</a:t>
            </a:r>
          </a:p>
          <a:p>
            <a:pPr algn="r"/>
            <a:r>
              <a:rPr lang="en-US" sz="1600" dirty="0" smtClean="0"/>
              <a:t> ItemRates(</a:t>
            </a:r>
            <a:r>
              <a:rPr lang="en-US" sz="1600" i="1" dirty="0" smtClean="0"/>
              <a:t>code</a:t>
            </a:r>
            <a:r>
              <a:rPr lang="en-US" sz="1600" dirty="0" smtClean="0"/>
              <a:t>, </a:t>
            </a:r>
            <a:r>
              <a:rPr lang="en-US" sz="1600" b="1" dirty="0" smtClean="0"/>
              <a:t>category</a:t>
            </a:r>
            <a:r>
              <a:rPr lang="en-US" sz="1600" dirty="0" smtClean="0"/>
              <a:t>, </a:t>
            </a:r>
            <a:r>
              <a:rPr lang="en-US" sz="1600" i="1" dirty="0" smtClean="0"/>
              <a:t>type, rate</a:t>
            </a:r>
            <a:r>
              <a:rPr lang="en-US" sz="1600" dirty="0" smtClean="0"/>
              <a:t>)</a:t>
            </a:r>
            <a:endParaRPr lang="en-US" sz="1600" dirty="0" smtClean="0">
              <a:latin typeface="Lucida Console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26033" y="4019718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ItemRates</a:t>
            </a:r>
            <a:endParaRPr lang="en-US" sz="2400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108468" y="3283130"/>
          <a:ext cx="1685912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000"/>
                <a:gridCol w="681912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5331420" y="2419180"/>
          <a:ext cx="1411638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4974"/>
                <a:gridCol w="646664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CS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5331420" y="4481383"/>
          <a:ext cx="3355380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253"/>
                <a:gridCol w="965111"/>
                <a:gridCol w="1214063"/>
                <a:gridCol w="575953"/>
              </a:tblGrid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rate</a:t>
                      </a:r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heavy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25.00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CS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sealing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6.45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12mm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3.50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732292" y="4026056"/>
            <a:ext cx="2062088" cy="369332"/>
            <a:chOff x="732292" y="4026056"/>
            <a:chExt cx="2062088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732292" y="4026056"/>
              <a:ext cx="362750" cy="369332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30000" dirty="0" smtClean="0"/>
                <a:t>-</a:t>
              </a:r>
              <a:endParaRPr lang="en-US" baseline="30000" dirty="0"/>
            </a:p>
          </p:txBody>
        </p:sp>
        <p:cxnSp>
          <p:nvCxnSpPr>
            <p:cNvPr id="32" name="Straight Connector 31"/>
            <p:cNvCxnSpPr/>
            <p:nvPr/>
          </p:nvCxnSpPr>
          <p:spPr>
            <a:xfrm rot="10800000" flipV="1">
              <a:off x="1095042" y="4236043"/>
              <a:ext cx="1699338" cy="1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Straight Connector 38"/>
          <p:cNvCxnSpPr/>
          <p:nvPr/>
        </p:nvCxnSpPr>
        <p:spPr>
          <a:xfrm>
            <a:off x="5331420" y="3605324"/>
            <a:ext cx="1411638" cy="1588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331420" y="5163428"/>
            <a:ext cx="3355380" cy="1588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331420" y="4937735"/>
            <a:ext cx="3355380" cy="1588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0800000">
            <a:off x="5331420" y="3363404"/>
            <a:ext cx="1411638" cy="1588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5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Update Translation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Ambiguities (many feasible solutions)</a:t>
            </a:r>
          </a:p>
          <a:p>
            <a:r>
              <a:rPr lang="en-US" i="1" dirty="0" smtClean="0"/>
              <a:t>Exact</a:t>
            </a:r>
            <a:r>
              <a:rPr lang="en-US" dirty="0" smtClean="0"/>
              <a:t> solution</a:t>
            </a:r>
            <a:endParaRPr lang="en-US" dirty="0" smtClean="0">
              <a:latin typeface="Times" pitchFamily="18" charset="0"/>
              <a:cs typeface="Times" pitchFamily="18" charset="0"/>
            </a:endParaRPr>
          </a:p>
          <a:p>
            <a:pPr lvl="1"/>
            <a:r>
              <a:rPr lang="en-US" dirty="0" smtClean="0">
                <a:cs typeface="Times" pitchFamily="18" charset="0"/>
              </a:rPr>
              <a:t>No side-effects (spurious </a:t>
            </a:r>
            <a:r>
              <a:rPr lang="en-US" i="1" dirty="0" smtClean="0">
                <a:latin typeface="Times"/>
                <a:cs typeface="Times"/>
              </a:rPr>
              <a:t>V</a:t>
            </a:r>
            <a:r>
              <a:rPr lang="en-US" dirty="0" smtClean="0">
                <a:cs typeface="Times" pitchFamily="18" charset="0"/>
              </a:rPr>
              <a:t> insertions/deletions)</a:t>
            </a:r>
          </a:p>
          <a:p>
            <a:r>
              <a:rPr lang="en-US" dirty="0" smtClean="0">
                <a:cs typeface="Times" pitchFamily="18" charset="0"/>
              </a:rPr>
              <a:t>Only update </a:t>
            </a:r>
            <a:r>
              <a:rPr lang="en-US" i="1" dirty="0" smtClean="0">
                <a:latin typeface="Times" pitchFamily="18" charset="0"/>
                <a:cs typeface="Times" pitchFamily="18" charset="0"/>
              </a:rPr>
              <a:t>C</a:t>
            </a:r>
            <a:endParaRPr lang="en-US" i="1" dirty="0" smtClean="0">
              <a:cs typeface="Times" pitchFamily="18" charset="0"/>
            </a:endParaRPr>
          </a:p>
          <a:p>
            <a:pPr lvl="1"/>
            <a:r>
              <a:rPr lang="en-US" dirty="0" smtClean="0">
                <a:cs typeface="Times" pitchFamily="18" charset="0"/>
              </a:rPr>
              <a:t>additional constraint</a:t>
            </a:r>
          </a:p>
          <a:p>
            <a:r>
              <a:rPr lang="en-US" dirty="0" smtClean="0">
                <a:cs typeface="Times" pitchFamily="18" charset="0"/>
              </a:rPr>
              <a:t>Sets of insertions/deletions (batch process)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Update Translation 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Translation by constant complement</a:t>
            </a:r>
            <a:endParaRPr lang="en-US" dirty="0" smtClean="0"/>
          </a:p>
          <a:p>
            <a:pPr lvl="1"/>
            <a:r>
              <a:rPr lang="en-US" sz="2400" dirty="0" smtClean="0"/>
              <a:t>[</a:t>
            </a:r>
            <a:r>
              <a:rPr lang="en-US" sz="2400" dirty="0" err="1" smtClean="0"/>
              <a:t>Bancilhon</a:t>
            </a:r>
            <a:r>
              <a:rPr lang="en-US" sz="2400" dirty="0" smtClean="0"/>
              <a:t> &amp; </a:t>
            </a:r>
            <a:r>
              <a:rPr lang="en-US" sz="2400" dirty="0" err="1" smtClean="0"/>
              <a:t>Spyratos</a:t>
            </a:r>
            <a:r>
              <a:rPr lang="en-US" sz="2400" dirty="0" smtClean="0"/>
              <a:t> TODS 1981]</a:t>
            </a:r>
          </a:p>
          <a:p>
            <a:r>
              <a:rPr lang="en-US" dirty="0" smtClean="0"/>
              <a:t>Data exchange </a:t>
            </a:r>
            <a:r>
              <a:rPr lang="en-US" sz="2400" dirty="0" smtClean="0"/>
              <a:t>[Fagin et al. 2003, Barceló 2009]</a:t>
            </a:r>
          </a:p>
          <a:p>
            <a:pPr lvl="1"/>
            <a:r>
              <a:rPr lang="en-US" dirty="0" smtClean="0"/>
              <a:t>Generate instance of target schema given source schema/instance and mappings</a:t>
            </a:r>
          </a:p>
          <a:p>
            <a:r>
              <a:rPr lang="en-US" dirty="0" smtClean="0"/>
              <a:t>Updates through views </a:t>
            </a:r>
            <a:r>
              <a:rPr lang="en-US" sz="2400" dirty="0" smtClean="0"/>
              <a:t>[</a:t>
            </a:r>
            <a:r>
              <a:rPr lang="en-US" sz="2400" dirty="0" err="1" smtClean="0"/>
              <a:t>Kotidis</a:t>
            </a:r>
            <a:r>
              <a:rPr lang="en-US" sz="2400" dirty="0" smtClean="0"/>
              <a:t> et al. 2006</a:t>
            </a:r>
            <a:r>
              <a:rPr lang="en-US" sz="2400" dirty="0" smtClean="0"/>
              <a:t>]</a:t>
            </a:r>
          </a:p>
          <a:p>
            <a:pPr lvl="1"/>
            <a:r>
              <a:rPr lang="en-US" dirty="0" smtClean="0"/>
              <a:t>Relax constraint</a:t>
            </a:r>
          </a:p>
          <a:p>
            <a:pPr lvl="1"/>
            <a:r>
              <a:rPr lang="en-US" dirty="0" smtClean="0"/>
              <a:t>Add abstraction level</a:t>
            </a:r>
            <a:endParaRPr lang="en-US" dirty="0" smtClean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bc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2286000"/>
            <a:ext cx="4086225" cy="32480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61522" y="5761030"/>
            <a:ext cx="2103611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Building Design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020391" y="5761030"/>
            <a:ext cx="188615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Cost Estimate</a:t>
            </a:r>
            <a:endParaRPr lang="en-US" sz="2400" dirty="0">
              <a:solidFill>
                <a:srgbClr val="00000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25327" y="2835056"/>
          <a:ext cx="4342269" cy="189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567"/>
                <a:gridCol w="2054702"/>
                <a:gridCol w="612340"/>
                <a:gridCol w="5896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description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unit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3310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Install</a:t>
                      </a:r>
                      <a:r>
                        <a:rPr lang="en-US" sz="1600" baseline="0" dirty="0" smtClean="0"/>
                        <a:t> column formwork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ea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9250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metal stud partition</a:t>
                      </a:r>
                      <a:r>
                        <a:rPr lang="en-US" sz="1600" baseline="0" dirty="0" smtClean="0"/>
                        <a:t> wall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sqft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Scenario:</a:t>
            </a:r>
            <a:br>
              <a:rPr lang="en-CA" dirty="0" smtClean="0"/>
            </a:br>
            <a:r>
              <a:rPr lang="en-CA" sz="3600" dirty="0" smtClean="0"/>
              <a:t>Architecture, Engineering and Construction</a:t>
            </a:r>
            <a:endParaRPr lang="en-CA" sz="3600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Approach</a:t>
            </a:r>
          </a:p>
          <a:p>
            <a:r>
              <a:rPr lang="en-US" dirty="0" smtClean="0"/>
              <a:t>Data Coordination Problem</a:t>
            </a:r>
          </a:p>
          <a:p>
            <a:r>
              <a:rPr lang="en-US" dirty="0" smtClean="0"/>
              <a:t>View Differencing</a:t>
            </a:r>
          </a:p>
          <a:p>
            <a:r>
              <a:rPr lang="en-US" dirty="0" smtClean="0"/>
              <a:t>Update Translation</a:t>
            </a:r>
          </a:p>
          <a:p>
            <a:pPr lvl="1"/>
            <a:r>
              <a:rPr lang="en-US" b="1" dirty="0" smtClean="0"/>
              <a:t>Insertions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Deletions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Combining Insertions + Deletions</a:t>
            </a:r>
            <a:endParaRPr lang="en-US" b="1" dirty="0" smtClean="0"/>
          </a:p>
          <a:p>
            <a:r>
              <a:rPr lang="en-US" dirty="0" smtClean="0"/>
              <a:t>Experimental Results</a:t>
            </a:r>
          </a:p>
          <a:p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23926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17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611678" y="4720040"/>
          <a:ext cx="3355380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743"/>
                <a:gridCol w="973529"/>
                <a:gridCol w="1116528"/>
                <a:gridCol w="630580"/>
              </a:tblGrid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rate</a:t>
                      </a:r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9.12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heavy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25.00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9.06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sealing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6.45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8.1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12mm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3.50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i="1" dirty="0" smtClean="0"/>
                        <a:t>a</a:t>
                      </a:r>
                      <a:endParaRPr lang="en-US" sz="1600" i="1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 smtClean="0"/>
                        <a:t>b</a:t>
                      </a:r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i="1" dirty="0" smtClean="0"/>
                        <a:t>c</a:t>
                      </a:r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438288" y="4605889"/>
          <a:ext cx="168591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000"/>
                <a:gridCol w="681912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rgbClr val="D0D8E8"/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794956" cy="4525963"/>
          </a:xfrm>
        </p:spPr>
        <p:txBody>
          <a:bodyPr/>
          <a:lstStyle/>
          <a:p>
            <a:r>
              <a:rPr lang="en-US" dirty="0" smtClean="0"/>
              <a:t>Chase </a:t>
            </a:r>
            <a:r>
              <a:rPr lang="en-US" sz="2000" dirty="0" smtClean="0"/>
              <a:t>[Fagin et al. ICDE 2003]</a:t>
            </a:r>
          </a:p>
          <a:p>
            <a:pPr lvl="1"/>
            <a:r>
              <a:rPr lang="en-US" sz="2400" dirty="0" smtClean="0"/>
              <a:t>Generates </a:t>
            </a:r>
            <a:r>
              <a:rPr lang="en-US" sz="2400" dirty="0" smtClean="0"/>
              <a:t>incomplete instance </a:t>
            </a:r>
            <a:r>
              <a:rPr lang="en-US" sz="2400" dirty="0" smtClean="0"/>
              <a:t>containing free variables</a:t>
            </a:r>
          </a:p>
          <a:p>
            <a:r>
              <a:rPr lang="en-US" dirty="0" smtClean="0"/>
              <a:t>Constrain</a:t>
            </a:r>
          </a:p>
          <a:p>
            <a:pPr lvl="1"/>
            <a:r>
              <a:rPr lang="en-US" dirty="0" smtClean="0"/>
              <a:t>Conditional tables </a:t>
            </a:r>
            <a:r>
              <a:rPr lang="en-US" sz="2000" dirty="0" smtClean="0"/>
              <a:t>[</a:t>
            </a:r>
            <a:r>
              <a:rPr lang="en-US" sz="2000" dirty="0" err="1" smtClean="0"/>
              <a:t>Grahne</a:t>
            </a:r>
            <a:r>
              <a:rPr lang="en-US" sz="2000" dirty="0" smtClean="0"/>
              <a:t> 1991]</a:t>
            </a:r>
          </a:p>
          <a:p>
            <a:pPr lvl="1"/>
            <a:r>
              <a:rPr lang="en-US" dirty="0" smtClean="0">
                <a:sym typeface="Wingdings"/>
              </a:rPr>
              <a:t>Find spurious insertions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443" y="5206985"/>
            <a:ext cx="512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</a:t>
            </a:r>
            <a:endParaRPr lang="en-US" sz="2400" baseline="300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6393942" y="2069374"/>
          <a:ext cx="1411638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4974"/>
                <a:gridCol w="646664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9.12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rgbClr val="D0D8E8"/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8.1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9.06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9.12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i="1" dirty="0" smtClean="0"/>
                        <a:t>a</a:t>
                      </a:r>
                      <a:endParaRPr lang="en-US" sz="1600" i="1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386450" y="1600200"/>
            <a:ext cx="1868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ProjectItems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5610462" y="425055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ItemRates</a:t>
            </a:r>
            <a:endParaRPr lang="en-US" sz="2400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1438288" y="4602542"/>
          <a:ext cx="1685912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000"/>
                <a:gridCol w="681912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custDataLst>
              <p:tags r:id="rId5"/>
            </p:custDataLst>
          </p:nvPr>
        </p:nvGraphicFramePr>
        <p:xfrm>
          <a:off x="5615849" y="4712215"/>
          <a:ext cx="3355380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4322"/>
                <a:gridCol w="950436"/>
                <a:gridCol w="1115871"/>
                <a:gridCol w="634751"/>
              </a:tblGrid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rate</a:t>
                      </a:r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heavy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25.00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CS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sealing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6.45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12mm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3.50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custDataLst>
              <p:tags r:id="rId6"/>
            </p:custDataLst>
          </p:nvPr>
        </p:nvGraphicFramePr>
        <p:xfrm>
          <a:off x="6399768" y="2069374"/>
          <a:ext cx="1411638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4974"/>
                <a:gridCol w="646664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CS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57446" y="5168477"/>
            <a:ext cx="5587787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000" i="1" dirty="0" smtClean="0"/>
              <a:t>Sally takes Math or CS (but not both),</a:t>
            </a:r>
          </a:p>
          <a:p>
            <a:pPr algn="ctr"/>
            <a:r>
              <a:rPr lang="en-US" sz="2000" i="1" dirty="0" smtClean="0"/>
              <a:t>and possibly some other course which is not physics</a:t>
            </a:r>
            <a:endParaRPr lang="en-US" sz="2000" i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3037152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course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Lucida Grande"/>
                          <a:ea typeface="Lucida Grande"/>
                          <a:cs typeface="Lucida Grande"/>
                        </a:rPr>
                        <a:t>φ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z = 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z ≠ 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 ≠ physics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Conditional </a:t>
            </a:r>
            <a:r>
              <a:rPr lang="en-US" dirty="0" smtClean="0"/>
              <a:t>Tables</a:t>
            </a:r>
            <a:endParaRPr lang="en-US" sz="2222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Relation </a:t>
            </a:r>
            <a:r>
              <a:rPr lang="en-US" dirty="0" smtClean="0"/>
              <a:t>with free </a:t>
            </a:r>
            <a:r>
              <a:rPr lang="en-US" dirty="0" smtClean="0"/>
              <a:t>variables </a:t>
            </a:r>
            <a:r>
              <a:rPr lang="en-US" sz="2400" dirty="0" smtClean="0"/>
              <a:t>[</a:t>
            </a:r>
            <a:r>
              <a:rPr lang="en-US" sz="2400" dirty="0" err="1" smtClean="0"/>
              <a:t>Grahne</a:t>
            </a:r>
            <a:r>
              <a:rPr lang="en-US" sz="2400" dirty="0" smtClean="0"/>
              <a:t> 1991]</a:t>
            </a:r>
            <a:endParaRPr lang="en-US" sz="2400" dirty="0" smtClean="0"/>
          </a:p>
          <a:p>
            <a:r>
              <a:rPr lang="en-US" dirty="0" err="1" smtClean="0"/>
              <a:t>Tuple</a:t>
            </a:r>
            <a:r>
              <a:rPr lang="en-US" dirty="0" smtClean="0"/>
              <a:t> constraints </a:t>
            </a:r>
            <a:r>
              <a:rPr lang="en-US" dirty="0" err="1" smtClean="0">
                <a:latin typeface="Lucida Grande"/>
                <a:ea typeface="Lucida Grande"/>
                <a:cs typeface="Lucida Grande"/>
              </a:rPr>
              <a:t>φ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Our approach</a:t>
            </a:r>
          </a:p>
          <a:p>
            <a:r>
              <a:rPr lang="en-US" dirty="0" smtClean="0"/>
              <a:t>Calculate spurious insertions</a:t>
            </a:r>
          </a:p>
          <a:p>
            <a:pPr lvl="1"/>
            <a:r>
              <a:rPr lang="en-US" i="1" dirty="0" smtClean="0">
                <a:latin typeface="Times"/>
                <a:cs typeface="Times"/>
              </a:rPr>
              <a:t>S = </a:t>
            </a:r>
            <a:r>
              <a:rPr lang="en-US" i="1" dirty="0" err="1" smtClean="0">
                <a:latin typeface="Times"/>
                <a:cs typeface="Times"/>
              </a:rPr>
              <a:t>q</a:t>
            </a:r>
            <a:r>
              <a:rPr lang="en-US" i="1" baseline="-25000" dirty="0" err="1" smtClean="0">
                <a:latin typeface="Times"/>
                <a:cs typeface="Times"/>
              </a:rPr>
              <a:t>C</a:t>
            </a:r>
            <a:r>
              <a:rPr lang="en-US" i="1" dirty="0" err="1" smtClean="0">
                <a:latin typeface="Times"/>
                <a:cs typeface="Times"/>
              </a:rPr>
              <a:t>(C</a:t>
            </a:r>
            <a:r>
              <a:rPr lang="en-US" i="1" dirty="0" smtClean="0">
                <a:latin typeface="Times"/>
                <a:cs typeface="Times"/>
              </a:rPr>
              <a:t> </a:t>
            </a:r>
            <a:r>
              <a:rPr lang="en-US" dirty="0" smtClean="0">
                <a:cs typeface="Times"/>
              </a:rPr>
              <a:t>U</a:t>
            </a:r>
            <a:r>
              <a:rPr lang="en-US" i="1" dirty="0" smtClean="0">
                <a:latin typeface="Times"/>
                <a:cs typeface="Times"/>
              </a:rPr>
              <a:t> C</a:t>
            </a:r>
            <a:r>
              <a:rPr lang="en-US" i="1" baseline="30000" dirty="0" smtClean="0">
                <a:latin typeface="Times"/>
                <a:cs typeface="Times"/>
              </a:rPr>
              <a:t>+</a:t>
            </a:r>
            <a:r>
              <a:rPr lang="en-US" i="1" dirty="0" smtClean="0">
                <a:latin typeface="Times"/>
                <a:cs typeface="Times"/>
              </a:rPr>
              <a:t>) – (V </a:t>
            </a:r>
            <a:r>
              <a:rPr lang="en-US" dirty="0" smtClean="0">
                <a:cs typeface="Times"/>
              </a:rPr>
              <a:t>U</a:t>
            </a:r>
            <a:r>
              <a:rPr lang="en-US" i="1" dirty="0" smtClean="0">
                <a:latin typeface="Times"/>
                <a:cs typeface="Times"/>
              </a:rPr>
              <a:t> V</a:t>
            </a:r>
            <a:r>
              <a:rPr lang="en-US" i="1" baseline="30000" dirty="0" smtClean="0">
                <a:latin typeface="Times"/>
                <a:cs typeface="Times"/>
              </a:rPr>
              <a:t>+</a:t>
            </a:r>
            <a:r>
              <a:rPr lang="en-US" i="1" dirty="0" smtClean="0">
                <a:latin typeface="Times"/>
                <a:cs typeface="Times"/>
              </a:rPr>
              <a:t>)</a:t>
            </a:r>
          </a:p>
          <a:p>
            <a:r>
              <a:rPr lang="en-US" dirty="0" smtClean="0"/>
              <a:t>Force </a:t>
            </a:r>
            <a:r>
              <a:rPr lang="en-US" i="1" dirty="0" smtClean="0">
                <a:latin typeface="Times"/>
                <a:cs typeface="Times"/>
              </a:rPr>
              <a:t>S = Ø</a:t>
            </a:r>
          </a:p>
          <a:p>
            <a:pPr lvl="1"/>
            <a:r>
              <a:rPr lang="en-US" dirty="0" smtClean="0"/>
              <a:t>Condition is complement of the </a:t>
            </a:r>
            <a:r>
              <a:rPr lang="en-US" dirty="0" err="1" smtClean="0">
                <a:latin typeface="Lucida Grande"/>
                <a:ea typeface="Lucida Grande"/>
                <a:cs typeface="Lucida Grande"/>
              </a:rPr>
              <a:t>φs</a:t>
            </a:r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3124200" y="4983811"/>
            <a:ext cx="263128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Tuples</a:t>
            </a:r>
            <a:r>
              <a:rPr lang="en-US" dirty="0" smtClean="0"/>
              <a:t> generated by chase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rot="16200000" flipV="1">
            <a:off x="2955501" y="4555688"/>
            <a:ext cx="596822" cy="2594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3" grpId="0" build="p"/>
      <p:bldP spid="9" grpId="0" animBg="1"/>
      <p:bldP spid="9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269688" y="4667572"/>
          <a:ext cx="3355380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6479"/>
                <a:gridCol w="968885"/>
                <a:gridCol w="1273804"/>
                <a:gridCol w="516212"/>
              </a:tblGrid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rate</a:t>
                      </a:r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heavy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25.00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CS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sealing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6.45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12mm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3.50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i="1" dirty="0" smtClean="0"/>
                        <a:t>a</a:t>
                      </a:r>
                      <a:endParaRPr lang="en-US" sz="1600" i="1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 smtClean="0"/>
                        <a:t>b</a:t>
                      </a:r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i="1" dirty="0" smtClean="0"/>
                        <a:t>c</a:t>
                      </a:r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5448550" y="2510958"/>
          <a:ext cx="2209299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308"/>
                <a:gridCol w="469436"/>
                <a:gridCol w="705555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Lucida Grande"/>
                          <a:ea typeface="Lucida Grande"/>
                          <a:cs typeface="Lucida Grande"/>
                        </a:rPr>
                        <a:t>φ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a = CS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a = CS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a = D1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a = CH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a = CH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a = CS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a = D1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5448550" y="3056999"/>
          <a:ext cx="2209299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308"/>
                <a:gridCol w="469436"/>
                <a:gridCol w="705555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Lucida Grande"/>
                          <a:ea typeface="Lucida Grande"/>
                          <a:cs typeface="Lucida Grande"/>
                        </a:rPr>
                        <a:t>φ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a = D1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a = CH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a = D1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5264301" y="2643918"/>
          <a:ext cx="1411638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4974"/>
                <a:gridCol w="646664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CS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i="1" dirty="0" smtClean="0"/>
                        <a:t>a</a:t>
                      </a:r>
                      <a:endParaRPr lang="en-US" sz="1600" i="1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  <a:bevelB w="38100" h="38100" prst="angle"/>
            </a:sp3d>
          </a:bodyPr>
          <a:lstStyle/>
          <a:p>
            <a:r>
              <a:rPr lang="en-US" dirty="0" smtClean="0">
                <a:effectLst/>
              </a:rPr>
              <a:t>Constrain Example</a:t>
            </a:r>
            <a:endParaRPr lang="en-US" dirty="0">
              <a:effectLst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custDataLst>
              <p:tags r:id="rId5"/>
            </p:custDataLst>
          </p:nvPr>
        </p:nvGraphicFramePr>
        <p:xfrm>
          <a:off x="959534" y="2709078"/>
          <a:ext cx="168591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000"/>
                <a:gridCol w="681912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265333" y="2174744"/>
            <a:ext cx="1868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ProjectItems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265333" y="4198398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ItemRates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959534" y="2247413"/>
            <a:ext cx="11095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"/>
                <a:cs typeface="Times"/>
              </a:rPr>
              <a:t>V</a:t>
            </a:r>
            <a:r>
              <a:rPr lang="en-US" sz="2400" dirty="0" smtClean="0"/>
              <a:t> U </a:t>
            </a:r>
            <a:r>
              <a:rPr lang="en-US" sz="2400" i="1" dirty="0" smtClean="0">
                <a:latin typeface="Times"/>
                <a:cs typeface="Times"/>
              </a:rPr>
              <a:t>V</a:t>
            </a:r>
            <a:r>
              <a:rPr lang="en-US" sz="2400" i="1" baseline="30000" dirty="0" smtClean="0">
                <a:latin typeface="Times"/>
                <a:cs typeface="Times"/>
              </a:rPr>
              <a:t>+</a:t>
            </a:r>
            <a:endParaRPr lang="en-US" sz="2400" i="1" baseline="30000" dirty="0">
              <a:latin typeface="Times"/>
              <a:cs typeface="Time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43951" y="1417638"/>
            <a:ext cx="144804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"/>
                <a:cs typeface="Times"/>
              </a:rPr>
              <a:t>C</a:t>
            </a:r>
            <a:r>
              <a:rPr lang="en-US" sz="3200" dirty="0" smtClean="0"/>
              <a:t> U </a:t>
            </a:r>
            <a:r>
              <a:rPr lang="en-US" sz="3200" i="1" dirty="0" smtClean="0">
                <a:latin typeface="Times"/>
                <a:cs typeface="Times"/>
              </a:rPr>
              <a:t>C</a:t>
            </a:r>
            <a:r>
              <a:rPr lang="en-US" sz="3200" i="1" baseline="30000" dirty="0" smtClean="0">
                <a:latin typeface="Times"/>
                <a:cs typeface="Times"/>
              </a:rPr>
              <a:t>+</a:t>
            </a:r>
            <a:endParaRPr lang="en-US" sz="3200" i="1" baseline="30000" dirty="0">
              <a:latin typeface="Times"/>
              <a:cs typeface="Time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03172" y="2002414"/>
            <a:ext cx="1679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latin typeface="Times"/>
                <a:cs typeface="Times"/>
              </a:rPr>
              <a:t>q</a:t>
            </a:r>
            <a:r>
              <a:rPr lang="en-US" sz="2400" i="1" baseline="-25000" dirty="0" err="1" smtClean="0">
                <a:latin typeface="Times"/>
                <a:cs typeface="Times"/>
              </a:rPr>
              <a:t>C</a:t>
            </a:r>
            <a:r>
              <a:rPr lang="en-US" sz="2400" i="1" dirty="0" err="1" smtClean="0">
                <a:latin typeface="Times"/>
                <a:cs typeface="Times"/>
              </a:rPr>
              <a:t>(C</a:t>
            </a:r>
            <a:r>
              <a:rPr lang="en-US" sz="2400" dirty="0" smtClean="0"/>
              <a:t> U </a:t>
            </a:r>
            <a:r>
              <a:rPr lang="en-US" sz="2400" i="1" dirty="0" smtClean="0">
                <a:latin typeface="Times"/>
                <a:cs typeface="Times"/>
              </a:rPr>
              <a:t>C</a:t>
            </a:r>
            <a:r>
              <a:rPr lang="en-US" sz="2400" i="1" baseline="30000" dirty="0" smtClean="0">
                <a:latin typeface="Times"/>
                <a:cs typeface="Times"/>
              </a:rPr>
              <a:t>+</a:t>
            </a:r>
            <a:r>
              <a:rPr lang="en-US" sz="2400" i="1" dirty="0" smtClean="0">
                <a:latin typeface="Times"/>
                <a:cs typeface="Times"/>
              </a:rPr>
              <a:t>)</a:t>
            </a:r>
            <a:endParaRPr lang="en-US" sz="2400" i="1" dirty="0">
              <a:latin typeface="Times"/>
              <a:cs typeface="Times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custDataLst>
              <p:tags r:id="rId6"/>
            </p:custDataLst>
          </p:nvPr>
        </p:nvGraphicFramePr>
        <p:xfrm>
          <a:off x="3124200" y="2972277"/>
          <a:ext cx="168591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000"/>
                <a:gridCol w="681912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490728" y="2510958"/>
            <a:ext cx="10959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"/>
                <a:cs typeface="Times"/>
              </a:rPr>
              <a:t>V</a:t>
            </a:r>
            <a:r>
              <a:rPr lang="en-US" sz="2400" dirty="0" smtClean="0"/>
              <a:t> U </a:t>
            </a:r>
            <a:r>
              <a:rPr lang="en-US" sz="2400" i="1" dirty="0" smtClean="0">
                <a:latin typeface="Times"/>
                <a:cs typeface="Times"/>
              </a:rPr>
              <a:t>V</a:t>
            </a:r>
            <a:r>
              <a:rPr lang="en-US" sz="2400" i="1" baseline="30000" dirty="0" smtClean="0">
                <a:latin typeface="Times"/>
                <a:cs typeface="Times"/>
              </a:rPr>
              <a:t>+</a:t>
            </a:r>
            <a:endParaRPr lang="en-US" sz="2400" i="1" baseline="30000" dirty="0">
              <a:latin typeface="Times"/>
              <a:cs typeface="Time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71018" y="3247347"/>
            <a:ext cx="414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−</a:t>
            </a:r>
            <a:endParaRPr lang="en-US" sz="3600" baseline="30000" dirty="0"/>
          </a:p>
        </p:txBody>
      </p:sp>
      <p:sp>
        <p:nvSpPr>
          <p:cNvPr id="23" name="TextBox 22"/>
          <p:cNvSpPr txBox="1"/>
          <p:nvPr/>
        </p:nvSpPr>
        <p:spPr>
          <a:xfrm>
            <a:off x="5256097" y="2562764"/>
            <a:ext cx="2752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"/>
                <a:cs typeface="Times"/>
              </a:rPr>
              <a:t>S</a:t>
            </a:r>
            <a:r>
              <a:rPr lang="en-US" sz="2400" dirty="0" smtClean="0">
                <a:cs typeface="Times"/>
              </a:rPr>
              <a:t> (spurious insertions)</a:t>
            </a:r>
            <a:endParaRPr lang="en-US" sz="2400" dirty="0">
              <a:cs typeface="Time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31665" y="3279634"/>
            <a:ext cx="414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/>
              <a:t>=</a:t>
            </a:r>
            <a:endParaRPr lang="en-US" sz="3600" baseline="30000" dirty="0"/>
          </a:p>
        </p:txBody>
      </p:sp>
      <p:sp>
        <p:nvSpPr>
          <p:cNvPr id="25" name="TextBox 24"/>
          <p:cNvSpPr txBox="1"/>
          <p:nvPr/>
        </p:nvSpPr>
        <p:spPr>
          <a:xfrm>
            <a:off x="3283137" y="5393243"/>
            <a:ext cx="2829471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cannot be CH or D1</a:t>
            </a:r>
            <a:endParaRPr lang="en-US" sz="2400" dirty="0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4244 0.00231 " pathEditMode="relative" ptsTypes="AA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4244 0.00231 " pathEditMode="relative" ptsTypes="AA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4244 0.00231 " pathEditMode="relative" ptsTypes="AA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4244 0.00231 " pathEditMode="relative" ptsTypes="AA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4244 0.00231 " pathEditMode="relative" ptsTypes="AA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6788 0.00278 " pathEditMode="relative" ptsTypes="AA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6788 0.00278 " pathEditMode="relative" ptsTypes="AA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2" grpId="1"/>
      <p:bldP spid="13" grpId="0"/>
      <p:bldP spid="14" grpId="0"/>
      <p:bldP spid="14" grpId="1"/>
      <p:bldP spid="18" grpId="0"/>
      <p:bldP spid="18" grpId="1"/>
      <p:bldP spid="20" grpId="0"/>
      <p:bldP spid="21" grpId="0"/>
      <p:bldP spid="23" grpId="0"/>
      <p:bldP spid="24" grpId="0"/>
      <p:bldP spid="2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Approach</a:t>
            </a:r>
          </a:p>
          <a:p>
            <a:r>
              <a:rPr lang="en-US" dirty="0" smtClean="0"/>
              <a:t>Data Coordination Problem</a:t>
            </a:r>
          </a:p>
          <a:p>
            <a:r>
              <a:rPr lang="en-US" dirty="0" smtClean="0"/>
              <a:t>View Differencing</a:t>
            </a:r>
          </a:p>
          <a:p>
            <a:r>
              <a:rPr lang="en-US" dirty="0" smtClean="0"/>
              <a:t>Update Translation</a:t>
            </a:r>
          </a:p>
          <a:p>
            <a:pPr lvl="1"/>
            <a:r>
              <a:rPr lang="en-US" dirty="0" smtClean="0"/>
              <a:t>Insertions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Deletions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Combining Insertions + Deletions</a:t>
            </a:r>
            <a:endParaRPr lang="en-US" dirty="0" smtClean="0"/>
          </a:p>
          <a:p>
            <a:r>
              <a:rPr lang="en-US" b="1" dirty="0" smtClean="0"/>
              <a:t>Experimental Results</a:t>
            </a:r>
          </a:p>
          <a:p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23926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TPC-H Instance</a:t>
            </a:r>
          </a:p>
          <a:p>
            <a:r>
              <a:rPr lang="en-US" dirty="0" smtClean="0"/>
              <a:t>Vary Database Size, Update Size, Query Size</a:t>
            </a:r>
          </a:p>
          <a:p>
            <a:r>
              <a:rPr lang="en-US" dirty="0" smtClean="0"/>
              <a:t>View Differencing: C++/MySQL</a:t>
            </a:r>
          </a:p>
          <a:p>
            <a:r>
              <a:rPr lang="en-US" dirty="0" smtClean="0"/>
              <a:t>Update Translation: C++/BerkeleyDB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Differencing Results</a:t>
            </a:r>
            <a:endParaRPr lang="en-US" dirty="0"/>
          </a:p>
        </p:txBody>
      </p:sp>
      <p:pic>
        <p:nvPicPr>
          <p:cNvPr id="10" name="Content Placeholder 9" descr="tpch_q16_time_vs_updates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l="-17941" r="-17941"/>
          <a:stretch>
            <a:fillRect/>
          </a:stretch>
        </p:blipFill>
        <p:spPr>
          <a:xfrm>
            <a:off x="-668753" y="1572203"/>
            <a:ext cx="7585906" cy="4171956"/>
          </a:xfrm>
        </p:spPr>
      </p:pic>
      <p:sp>
        <p:nvSpPr>
          <p:cNvPr id="11" name="TextBox 10"/>
          <p:cNvSpPr txBox="1"/>
          <p:nvPr/>
        </p:nvSpPr>
        <p:spPr>
          <a:xfrm>
            <a:off x="1793942" y="5486610"/>
            <a:ext cx="31162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Update Size (% of instance size)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772790" y="3392227"/>
            <a:ext cx="210842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Execution Time (sec)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19800" y="1417637"/>
            <a:ext cx="2985436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 View Maintenance linear in update size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 Materialize/Compare decreases due to decreasing view size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 Additional experiments show view size and sort time dominate Materialize/Compare performance.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325549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View Differencing Results</a:t>
            </a:r>
            <a:endParaRPr lang="en-US" dirty="0"/>
          </a:p>
        </p:txBody>
      </p:sp>
      <p:pic>
        <p:nvPicPr>
          <p:cNvPr id="10" name="Content Placeholder 9" descr="longjoin_time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l="-18435" r="-18435"/>
          <a:stretch>
            <a:fillRect/>
          </a:stretch>
        </p:blipFill>
        <p:spPr>
          <a:xfrm>
            <a:off x="-870328" y="1535239"/>
            <a:ext cx="7727942" cy="4174846"/>
          </a:xfrm>
        </p:spPr>
      </p:pic>
      <p:sp>
        <p:nvSpPr>
          <p:cNvPr id="9" name="TextBox 8"/>
          <p:cNvSpPr txBox="1"/>
          <p:nvPr/>
        </p:nvSpPr>
        <p:spPr>
          <a:xfrm>
            <a:off x="2282397" y="5486610"/>
            <a:ext cx="171235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Number of Joins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1272947" y="3392227"/>
            <a:ext cx="31087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Execution Time (</a:t>
            </a:r>
            <a:r>
              <a:rPr lang="en-US" dirty="0" smtClean="0"/>
              <a:t>sec) – log scale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19800" y="1417637"/>
            <a:ext cx="298543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 Instance: large hierarchy 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 View Maintenance exponential in number of joins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 Only if </a:t>
            </a:r>
            <a:r>
              <a:rPr lang="en-US" i="1" dirty="0" smtClean="0"/>
              <a:t>all relations </a:t>
            </a:r>
            <a:r>
              <a:rPr lang="en-US" dirty="0" smtClean="0"/>
              <a:t>are updated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 Materialize/Compare decreases due to decreasing view size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 Evaluating </a:t>
            </a:r>
            <a:r>
              <a:rPr lang="en-US" i="1" dirty="0" err="1" smtClean="0">
                <a:latin typeface="Times"/>
                <a:cs typeface="Times"/>
              </a:rPr>
              <a:t>q</a:t>
            </a:r>
            <a:r>
              <a:rPr lang="en-US" i="1" baseline="-25000" dirty="0" err="1" smtClean="0">
                <a:latin typeface="Times"/>
                <a:cs typeface="Times"/>
              </a:rPr>
              <a:t>B</a:t>
            </a:r>
            <a:r>
              <a:rPr lang="en-US" dirty="0" smtClean="0"/>
              <a:t> (</a:t>
            </a:r>
            <a:r>
              <a:rPr lang="en-US" dirty="0" err="1" smtClean="0"/>
              <a:t>MySQL</a:t>
            </a:r>
            <a:r>
              <a:rPr lang="en-US" dirty="0" smtClean="0"/>
              <a:t>) takes sharp rise at 23 joins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343199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Translation Results</a:t>
            </a:r>
            <a:endParaRPr lang="en-US" dirty="0"/>
          </a:p>
        </p:txBody>
      </p:sp>
      <p:pic>
        <p:nvPicPr>
          <p:cNvPr id="20" name="Content Placeholder 19" descr="js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l="-18137" r="-18137"/>
          <a:stretch>
            <a:fillRect/>
          </a:stretch>
        </p:blipFill>
        <p:spPr>
          <a:xfrm>
            <a:off x="-903804" y="1533570"/>
            <a:ext cx="7647481" cy="4205820"/>
          </a:xfrm>
        </p:spPr>
      </p:pic>
      <p:sp>
        <p:nvSpPr>
          <p:cNvPr id="8" name="TextBox 7"/>
          <p:cNvSpPr txBox="1"/>
          <p:nvPr/>
        </p:nvSpPr>
        <p:spPr>
          <a:xfrm>
            <a:off x="2282397" y="5518142"/>
            <a:ext cx="171235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Number of Joins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-1272947" y="3392227"/>
            <a:ext cx="31087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Execution Time (</a:t>
            </a:r>
            <a:r>
              <a:rPr lang="en-US" dirty="0" smtClean="0"/>
              <a:t>sec) – log scale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19800" y="1417637"/>
            <a:ext cx="298543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 Instance: TPC-H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 Insertions exponential due to exponential number of potentially spurious insertions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 Deletions perform well due to hierarchy of many to one relationships and large pruning benefit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277376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Update Translation Results</a:t>
            </a:r>
            <a:endParaRPr lang="en-US" dirty="0"/>
          </a:p>
        </p:txBody>
      </p:sp>
      <p:pic>
        <p:nvPicPr>
          <p:cNvPr id="9" name="Content Placeholder 8" descr="static_us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l="-17114" r="-17114"/>
          <a:stretch>
            <a:fillRect/>
          </a:stretch>
        </p:blipFill>
        <p:spPr>
          <a:xfrm>
            <a:off x="-732990" y="1522418"/>
            <a:ext cx="7608945" cy="4184627"/>
          </a:xfrm>
        </p:spPr>
      </p:pic>
      <p:sp>
        <p:nvSpPr>
          <p:cNvPr id="8" name="TextBox 7"/>
          <p:cNvSpPr txBox="1"/>
          <p:nvPr/>
        </p:nvSpPr>
        <p:spPr>
          <a:xfrm>
            <a:off x="1998205" y="5486610"/>
            <a:ext cx="315983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Number of Insertions/Deletions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772790" y="3392227"/>
            <a:ext cx="210842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Execution Time (sec)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19800" y="1417637"/>
            <a:ext cx="298543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 Instance: TPC-H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 Insertions: high degree polynomial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 Wasteful to consider translations of little interest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 </a:t>
            </a:r>
            <a:r>
              <a:rPr lang="en-US" i="1" dirty="0" smtClean="0"/>
              <a:t>Static Tables Heuristic: </a:t>
            </a:r>
            <a:r>
              <a:rPr lang="en-US" dirty="0" smtClean="0"/>
              <a:t>Only generate </a:t>
            </a:r>
            <a:r>
              <a:rPr lang="en-US" dirty="0" err="1" smtClean="0"/>
              <a:t>tuples</a:t>
            </a:r>
            <a:r>
              <a:rPr lang="en-US" dirty="0" smtClean="0"/>
              <a:t>/free variables for a subset of relations 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 Deletions perform well due to optimizations available due to relational normalization</a:t>
            </a: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91557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Coordination:</a:t>
            </a:r>
            <a:br>
              <a:rPr lang="en-US" dirty="0" smtClean="0"/>
            </a:br>
            <a:r>
              <a:rPr lang="en-US" sz="3600" dirty="0" smtClean="0"/>
              <a:t>General Problem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Related, independent data sources </a:t>
            </a:r>
            <a:r>
              <a:rPr lang="en-US" i="1" dirty="0" smtClean="0">
                <a:latin typeface="Times" pitchFamily="18" charset="0"/>
              </a:rPr>
              <a:t>B</a:t>
            </a:r>
            <a:r>
              <a:rPr lang="en-US" dirty="0" smtClean="0"/>
              <a:t>, </a:t>
            </a:r>
            <a:r>
              <a:rPr lang="en-US" i="1" dirty="0" smtClean="0">
                <a:latin typeface="Times" pitchFamily="18" charset="0"/>
              </a:rPr>
              <a:t>C</a:t>
            </a:r>
            <a:endParaRPr lang="en-US" i="1" dirty="0" smtClean="0">
              <a:latin typeface="Times" pitchFamily="18" charset="0"/>
            </a:endParaRPr>
          </a:p>
          <a:p>
            <a:r>
              <a:rPr lang="en-US" dirty="0" smtClean="0"/>
              <a:t>Keep </a:t>
            </a:r>
            <a:r>
              <a:rPr lang="en-US" i="1" dirty="0" smtClean="0">
                <a:latin typeface="Times" pitchFamily="18" charset="0"/>
              </a:rPr>
              <a:t>C</a:t>
            </a:r>
            <a:r>
              <a:rPr lang="en-US" dirty="0" smtClean="0"/>
              <a:t> up to date with </a:t>
            </a:r>
            <a:r>
              <a:rPr lang="en-US" i="1" dirty="0" smtClean="0">
                <a:latin typeface="Times" pitchFamily="18" charset="0"/>
              </a:rPr>
              <a:t>B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00400" y="299954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i="1" dirty="0" smtClean="0">
                <a:latin typeface="Times" pitchFamily="18" charset="0"/>
              </a:rPr>
              <a:t>B</a:t>
            </a:r>
            <a:endParaRPr lang="en-US" sz="4000" i="1" baseline="-25000" dirty="0">
              <a:latin typeface="Times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00400" y="543794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i="1" dirty="0" smtClean="0">
                <a:latin typeface="Times" pitchFamily="18" charset="0"/>
              </a:rPr>
              <a:t>C</a:t>
            </a:r>
            <a:endParaRPr lang="en-US" sz="4000" i="1" baseline="-25000" dirty="0">
              <a:latin typeface="Times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72200" y="299954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i="1" dirty="0" smtClean="0">
                <a:latin typeface="Times" pitchFamily="18" charset="0"/>
              </a:rPr>
              <a:t>B</a:t>
            </a:r>
            <a:r>
              <a:rPr lang="en-US" sz="4000" i="1" baseline="30000" dirty="0" smtClean="0">
                <a:latin typeface="Times" pitchFamily="18" charset="0"/>
              </a:rPr>
              <a:t>'</a:t>
            </a:r>
            <a:endParaRPr lang="en-US" sz="4000" i="1" baseline="30000" dirty="0">
              <a:latin typeface="Times" pitchFamily="18" charset="0"/>
            </a:endParaRPr>
          </a:p>
        </p:txBody>
      </p:sp>
      <p:cxnSp>
        <p:nvCxnSpPr>
          <p:cNvPr id="7" name="Straight Connector 6"/>
          <p:cNvCxnSpPr>
            <a:stCxn id="4" idx="2"/>
            <a:endCxn id="5" idx="0"/>
          </p:cNvCxnSpPr>
          <p:nvPr/>
        </p:nvCxnSpPr>
        <p:spPr>
          <a:xfrm rot="5400000">
            <a:off x="2895600" y="4675944"/>
            <a:ext cx="1524000" cy="0"/>
          </a:xfrm>
          <a:prstGeom prst="line">
            <a:avLst/>
          </a:prstGeom>
          <a:ln w="63500" cap="sq">
            <a:prstDash val="sysDash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Arrow 7"/>
          <p:cNvSpPr/>
          <p:nvPr/>
        </p:nvSpPr>
        <p:spPr>
          <a:xfrm>
            <a:off x="4114800" y="3456744"/>
            <a:ext cx="20574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3006747"/>
            <a:ext cx="22942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Base Source </a:t>
            </a:r>
            <a:r>
              <a:rPr lang="en-US" sz="2400" i="1" dirty="0" smtClean="0">
                <a:latin typeface="Times" pitchFamily="18" charset="0"/>
              </a:rPr>
              <a:t>B</a:t>
            </a:r>
          </a:p>
          <a:p>
            <a:r>
              <a:rPr lang="en-US" sz="2400" i="1" dirty="0" smtClean="0">
                <a:latin typeface="Times" pitchFamily="18" charset="0"/>
              </a:rPr>
              <a:t>(building design)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8317" y="5445147"/>
            <a:ext cx="27558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Contingent Source </a:t>
            </a:r>
            <a:r>
              <a:rPr lang="en-US" sz="2400" i="1" dirty="0" smtClean="0">
                <a:latin typeface="Times" pitchFamily="18" charset="0"/>
              </a:rPr>
              <a:t>C</a:t>
            </a:r>
          </a:p>
          <a:p>
            <a:r>
              <a:rPr lang="en-US" sz="2400" i="1" dirty="0" smtClean="0">
                <a:latin typeface="Times" pitchFamily="18" charset="0"/>
              </a:rPr>
              <a:t>(cost estimate)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59133" y="5336681"/>
            <a:ext cx="54053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?</a:t>
            </a:r>
            <a:endParaRPr lang="en-US" sz="6000" i="1" dirty="0" smtClean="0">
              <a:latin typeface="Times" pitchFamily="18" charset="0"/>
            </a:endParaRP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002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System for coordinating Base – Contingent data sources with declarative mappings</a:t>
            </a:r>
          </a:p>
          <a:p>
            <a:r>
              <a:rPr lang="en-US" dirty="0" smtClean="0"/>
              <a:t>Three stage approach to the data coordination problem</a:t>
            </a:r>
          </a:p>
          <a:p>
            <a:pPr lvl="1"/>
            <a:r>
              <a:rPr lang="en-US" dirty="0" smtClean="0"/>
              <a:t>View Differencing</a:t>
            </a:r>
          </a:p>
          <a:p>
            <a:pPr lvl="1"/>
            <a:r>
              <a:rPr lang="en-US" dirty="0" smtClean="0"/>
              <a:t>Update Translation</a:t>
            </a:r>
          </a:p>
          <a:p>
            <a:pPr lvl="1"/>
            <a:r>
              <a:rPr lang="en-US" dirty="0" smtClean="0"/>
              <a:t>User disambiguation</a:t>
            </a:r>
          </a:p>
          <a:p>
            <a:r>
              <a:rPr lang="en-US" dirty="0" smtClean="0"/>
              <a:t>Adaptation of view maintenance for view differencing</a:t>
            </a:r>
          </a:p>
          <a:p>
            <a:r>
              <a:rPr lang="en-US" dirty="0" smtClean="0"/>
              <a:t>Find all feasible update </a:t>
            </a:r>
            <a:r>
              <a:rPr lang="en-US" dirty="0" smtClean="0"/>
              <a:t>translations using incomplete information</a:t>
            </a:r>
            <a:endParaRPr lang="en-US" dirty="0" smtClean="0"/>
          </a:p>
          <a:p>
            <a:pPr lvl="1"/>
            <a:r>
              <a:rPr lang="en-US" dirty="0" smtClean="0"/>
              <a:t>Insertions, deletions, and the combination</a:t>
            </a:r>
          </a:p>
          <a:p>
            <a:r>
              <a:rPr lang="en-US" dirty="0" smtClean="0"/>
              <a:t>Implementation demonstrating feasibility and useful optimizations/heuristics</a:t>
            </a:r>
          </a:p>
          <a:p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Differencing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MAC – sort time dominates</a:t>
            </a:r>
          </a:p>
          <a:p>
            <a:r>
              <a:rPr lang="en-US" dirty="0" smtClean="0"/>
              <a:t>IVM-VD – query size dominates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xmlns:mv="urn:schemas-microsoft-com:mac:vml" xmlns:mc="http://schemas.openxmlformats.org/markup-compatibility/2006" val="976062488"/>
              </p:ext>
            </p:extLst>
          </p:nvPr>
        </p:nvGraphicFramePr>
        <p:xfrm>
          <a:off x="609600" y="3276600"/>
          <a:ext cx="8229600" cy="2908488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1763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MAC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crgbClr r="0" g="0" b="0"/>
                      </a:solidFill>
                      <a:prstDash val="soli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rgbClr r="0" g="0" b="0"/>
                      </a:solidFill>
                      <a:prstDash val="soli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IVM-VD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crgbClr r="0" g="0" b="0"/>
                      </a:solidFill>
                      <a:prstDash val="solid"/>
                    </a:lnL>
                    <a:lnR w="12700" cmpd="sng">
                      <a:solidFill>
                        <a:scrgbClr r="0" g="0" b="0"/>
                      </a:solidFill>
                      <a:prstDash val="solid"/>
                    </a:lnR>
                    <a:lnT w="12700" cmpd="sng">
                      <a:solidFill>
                        <a:scrgbClr r="0" g="0" b="0"/>
                      </a:solidFill>
                      <a:prstDash val="soli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926">
                <a:tc>
                  <a:txBody>
                    <a:bodyPr/>
                    <a:lstStyle/>
                    <a:p>
                      <a:r>
                        <a:rPr lang="en-US" dirty="0" smtClean="0"/>
                        <a:t>Arbitrary queries (</a:t>
                      </a:r>
                      <a:r>
                        <a:rPr lang="en-US" dirty="0" err="1" smtClean="0"/>
                        <a:t>subqueries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recursion, etc)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crgbClr r="0" g="0" b="0"/>
                      </a:solidFill>
                      <a:prstDash val="soli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rgbClr r="0" g="0" b="0"/>
                      </a:solidFill>
                      <a:prstDash val="soli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Conjunctive</a:t>
                      </a:r>
                      <a:r>
                        <a:rPr lang="en-US" baseline="0" dirty="0" smtClean="0"/>
                        <a:t> queries with union, negation, aggregation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crgbClr r="0" g="0" b="0"/>
                      </a:solidFill>
                      <a:prstDash val="solid"/>
                    </a:lnL>
                    <a:lnR w="12700" cmpd="sng">
                      <a:solidFill>
                        <a:scrgbClr r="0" g="0" b="0"/>
                      </a:solidFill>
                      <a:prstDash val="soli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926">
                <a:tc>
                  <a:txBody>
                    <a:bodyPr/>
                    <a:lstStyle/>
                    <a:p>
                      <a:r>
                        <a:rPr lang="en-US" dirty="0" smtClean="0"/>
                        <a:t>Requires </a:t>
                      </a:r>
                      <a:r>
                        <a:rPr lang="en-US" i="1" dirty="0" err="1" smtClean="0">
                          <a:latin typeface="Times"/>
                          <a:cs typeface="Times"/>
                        </a:rPr>
                        <a:t>V</a:t>
                      </a:r>
                      <a:r>
                        <a:rPr lang="en-US" i="1" baseline="-25000" dirty="0" err="1" smtClean="0">
                          <a:latin typeface="Times"/>
                          <a:cs typeface="Times"/>
                        </a:rPr>
                        <a:t>t</a:t>
                      </a:r>
                      <a:r>
                        <a:rPr lang="en-US" i="1" dirty="0" smtClean="0">
                          <a:latin typeface="Times"/>
                          <a:cs typeface="Times"/>
                        </a:rPr>
                        <a:t>, B</a:t>
                      </a:r>
                      <a:r>
                        <a:rPr lang="en-US" i="1" baseline="-25000" dirty="0" smtClean="0">
                          <a:latin typeface="Times"/>
                          <a:cs typeface="Times"/>
                        </a:rPr>
                        <a:t>t+1</a:t>
                      </a:r>
                      <a:endParaRPr lang="en-US" i="1" dirty="0">
                        <a:latin typeface="Times"/>
                        <a:cs typeface="Times"/>
                      </a:endParaRPr>
                    </a:p>
                  </a:txBody>
                  <a:tcPr>
                    <a:lnL w="12700" cmpd="sng">
                      <a:solidFill>
                        <a:scrgbClr r="0" g="0" b="0"/>
                      </a:solidFill>
                      <a:prstDash val="soli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rgbClr r="0" g="0" b="0"/>
                      </a:solidFill>
                      <a:prstDash val="soli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Requires </a:t>
                      </a:r>
                      <a:r>
                        <a:rPr lang="en-US" i="1" dirty="0" smtClean="0">
                          <a:latin typeface="Times"/>
                          <a:cs typeface="Times"/>
                        </a:rPr>
                        <a:t>(B</a:t>
                      </a:r>
                      <a:r>
                        <a:rPr lang="en-US" i="1" baseline="30000" dirty="0" smtClean="0">
                          <a:latin typeface="Times"/>
                          <a:cs typeface="Times"/>
                        </a:rPr>
                        <a:t>+</a:t>
                      </a:r>
                      <a:r>
                        <a:rPr lang="en-US" i="1" dirty="0" smtClean="0">
                          <a:latin typeface="Times"/>
                          <a:cs typeface="Times"/>
                        </a:rPr>
                        <a:t>, B</a:t>
                      </a:r>
                      <a:r>
                        <a:rPr lang="en-US" i="1" baseline="30000" dirty="0" smtClean="0">
                          <a:latin typeface="Times"/>
                          <a:cs typeface="Times"/>
                        </a:rPr>
                        <a:t>-</a:t>
                      </a:r>
                      <a:r>
                        <a:rPr lang="en-US" i="1" dirty="0" smtClean="0">
                          <a:latin typeface="Times"/>
                          <a:cs typeface="Times"/>
                        </a:rPr>
                        <a:t>),</a:t>
                      </a:r>
                      <a:r>
                        <a:rPr lang="en-US" i="1" baseline="0" dirty="0" smtClean="0">
                          <a:latin typeface="Times"/>
                          <a:cs typeface="Times"/>
                        </a:rPr>
                        <a:t> B</a:t>
                      </a:r>
                      <a:r>
                        <a:rPr lang="en-US" i="1" baseline="-25000" dirty="0" smtClean="0">
                          <a:latin typeface="Times"/>
                          <a:cs typeface="Times"/>
                        </a:rPr>
                        <a:t>t</a:t>
                      </a:r>
                      <a:r>
                        <a:rPr lang="en-US" i="1" baseline="0" dirty="0" smtClean="0">
                          <a:latin typeface="Times"/>
                          <a:cs typeface="Times"/>
                        </a:rPr>
                        <a:t>, V</a:t>
                      </a:r>
                      <a:r>
                        <a:rPr lang="en-US" i="1" baseline="-25000" dirty="0" smtClean="0">
                          <a:latin typeface="Times"/>
                          <a:cs typeface="Times"/>
                        </a:rPr>
                        <a:t>t</a:t>
                      </a:r>
                      <a:r>
                        <a:rPr lang="en-US" i="1" baseline="0" dirty="0" smtClean="0">
                          <a:latin typeface="Times"/>
                          <a:cs typeface="Times"/>
                        </a:rPr>
                        <a:t>, B</a:t>
                      </a:r>
                      <a:r>
                        <a:rPr lang="en-US" i="1" baseline="-25000" dirty="0" smtClean="0">
                          <a:latin typeface="Times"/>
                          <a:cs typeface="Times"/>
                        </a:rPr>
                        <a:t>t+1</a:t>
                      </a:r>
                      <a:endParaRPr lang="en-US" i="1" dirty="0">
                        <a:latin typeface="Times"/>
                        <a:cs typeface="Times"/>
                      </a:endParaRPr>
                    </a:p>
                  </a:txBody>
                  <a:tcPr>
                    <a:lnL w="12700" cmpd="sng">
                      <a:solidFill>
                        <a:scrgbClr r="0" g="0" b="0"/>
                      </a:solidFill>
                      <a:prstDash val="solid"/>
                    </a:lnL>
                    <a:lnR w="12700" cmpd="sng">
                      <a:solidFill>
                        <a:scrgbClr r="0" g="0" b="0"/>
                      </a:solidFill>
                      <a:prstDash val="soli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926">
                <a:tc>
                  <a:txBody>
                    <a:bodyPr/>
                    <a:lstStyle/>
                    <a:p>
                      <a:r>
                        <a:rPr lang="en-US" dirty="0" smtClean="0"/>
                        <a:t>Better for large</a:t>
                      </a:r>
                      <a:r>
                        <a:rPr lang="en-US" baseline="0" dirty="0" smtClean="0"/>
                        <a:t> updates (&gt; 2.5%)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crgbClr r="0" g="0" b="0"/>
                      </a:solidFill>
                      <a:prstDash val="soli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rgbClr r="0" g="0" b="0"/>
                      </a:solidFill>
                      <a:prstDash val="soli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Better for small updates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crgbClr r="0" g="0" b="0"/>
                      </a:solidFill>
                      <a:prstDash val="solid"/>
                    </a:lnL>
                    <a:lnR w="12700" cmpd="sng">
                      <a:solidFill>
                        <a:scrgbClr r="0" g="0" b="0"/>
                      </a:solidFill>
                      <a:prstDash val="soli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926">
                <a:tc>
                  <a:txBody>
                    <a:bodyPr/>
                    <a:lstStyle/>
                    <a:p>
                      <a:r>
                        <a:rPr lang="en-US" dirty="0" smtClean="0"/>
                        <a:t>Better for large queries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crgbClr r="0" g="0" b="0"/>
                      </a:solidFill>
                      <a:prstDash val="soli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rgbClr r="0" g="0" b="0"/>
                      </a:solidFill>
                      <a:prstDash val="solid"/>
                    </a:lnT>
                    <a:lnB w="12700" cmpd="sng">
                      <a:solidFill>
                        <a:scrgbClr r="0" g="0" b="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Better for small queries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rgbClr r="0" g="0" b="0"/>
                      </a:solidFill>
                      <a:prstDash val="soli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rgbClr r="0" g="0" b="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Tuple Generating Dependency Formulation</a:t>
            </a:r>
            <a:endParaRPr lang="en-US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939636"/>
          </a:xfrm>
        </p:spPr>
        <p:txBody>
          <a:bodyPr/>
          <a:lstStyle/>
          <a:p>
            <a:r>
              <a:rPr lang="en-US" dirty="0" smtClean="0"/>
              <a:t>V = q</a:t>
            </a:r>
            <a:r>
              <a:rPr lang="en-US" baseline="-25000" dirty="0" smtClean="0"/>
              <a:t>C</a:t>
            </a:r>
            <a:r>
              <a:rPr lang="en-US" dirty="0" smtClean="0"/>
              <a:t>(C) corresponds to 2 TGDs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620635" y="3869697"/>
            <a:ext cx="2148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Q</a:t>
            </a:r>
            <a:r>
              <a:rPr lang="en-US" sz="2400" baseline="-25000" dirty="0" smtClean="0"/>
              <a:t>C</a:t>
            </a:r>
            <a:r>
              <a:rPr lang="en-US" sz="2400" dirty="0" smtClean="0"/>
              <a:t>(x, y) </a:t>
            </a:r>
            <a:r>
              <a:rPr lang="en-US" sz="2400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2400" dirty="0" smtClean="0"/>
              <a:t> V(x)</a:t>
            </a:r>
          </a:p>
          <a:p>
            <a:endParaRPr lang="en-US" sz="2400" dirty="0"/>
          </a:p>
        </p:txBody>
      </p:sp>
      <p:grpSp>
        <p:nvGrpSpPr>
          <p:cNvPr id="3" name="Group 25"/>
          <p:cNvGrpSpPr/>
          <p:nvPr/>
        </p:nvGrpSpPr>
        <p:grpSpPr>
          <a:xfrm>
            <a:off x="1620636" y="2779610"/>
            <a:ext cx="4384800" cy="2802601"/>
            <a:chOff x="1620636" y="2779610"/>
            <a:chExt cx="4384800" cy="2802601"/>
          </a:xfrm>
        </p:grpSpPr>
        <p:sp>
          <p:nvSpPr>
            <p:cNvPr id="18" name="TextBox 17"/>
            <p:cNvSpPr txBox="1"/>
            <p:nvPr/>
          </p:nvSpPr>
          <p:spPr>
            <a:xfrm>
              <a:off x="1620636" y="2779610"/>
              <a:ext cx="214893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V(x) </a:t>
              </a:r>
              <a:r>
                <a:rPr lang="en-US" sz="2400" dirty="0" smtClean="0">
                  <a:latin typeface="Wingdings"/>
                  <a:ea typeface="Wingdings"/>
                  <a:cs typeface="Wingdings"/>
                </a:rPr>
                <a:t></a:t>
              </a:r>
              <a:r>
                <a:rPr lang="en-US" sz="2400" dirty="0" smtClean="0"/>
                <a:t> Q</a:t>
              </a:r>
              <a:r>
                <a:rPr lang="en-US" sz="2400" baseline="-25000" dirty="0" smtClean="0"/>
                <a:t>C</a:t>
              </a:r>
              <a:r>
                <a:rPr lang="en-US" sz="2400" dirty="0" smtClean="0"/>
                <a:t>(x, y)</a:t>
              </a:r>
            </a:p>
            <a:p>
              <a:endParaRPr lang="en-US" sz="24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838347" y="5212879"/>
              <a:ext cx="41670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(Q</a:t>
              </a:r>
              <a:r>
                <a:rPr lang="en-US" baseline="-25000" dirty="0" smtClean="0"/>
                <a:t>C</a:t>
              </a:r>
              <a:r>
                <a:rPr lang="en-US" dirty="0" smtClean="0"/>
                <a:t> – Conjunction of relational predicates)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012164" y="2612576"/>
            <a:ext cx="2406749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Insertion TGD</a:t>
            </a:r>
          </a:p>
          <a:p>
            <a:pPr algn="ctr"/>
            <a:r>
              <a:rPr lang="en-US" sz="2400" i="1" dirty="0" smtClean="0"/>
              <a:t>(violated by V</a:t>
            </a:r>
            <a:r>
              <a:rPr lang="en-US" sz="2400" i="1" baseline="30000" dirty="0" smtClean="0"/>
              <a:t>+</a:t>
            </a:r>
            <a:r>
              <a:rPr lang="en-US" sz="2400" i="1" dirty="0" smtClean="0"/>
              <a:t>(x))</a:t>
            </a:r>
            <a:endParaRPr lang="en-CA" sz="24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4012164" y="3627104"/>
            <a:ext cx="2406749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Deletion TGD</a:t>
            </a:r>
          </a:p>
          <a:p>
            <a:pPr algn="ctr"/>
            <a:r>
              <a:rPr lang="en-US" sz="2400" i="1" dirty="0" smtClean="0"/>
              <a:t>(violated by V</a:t>
            </a:r>
            <a:r>
              <a:rPr lang="en-US" sz="2400" i="1" baseline="30000" dirty="0" smtClean="0"/>
              <a:t>-</a:t>
            </a:r>
            <a:r>
              <a:rPr lang="en-US" sz="2400" i="1" dirty="0" smtClean="0"/>
              <a:t>(x))</a:t>
            </a:r>
            <a:endParaRPr lang="en-CA" sz="2400" i="1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1" grpId="0" animBg="1"/>
      <p:bldP spid="1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56036" y="1679248"/>
            <a:ext cx="29810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Q</a:t>
            </a:r>
            <a:r>
              <a:rPr lang="en-US" sz="2800" baseline="-25000" dirty="0" smtClean="0"/>
              <a:t>C</a:t>
            </a:r>
            <a:r>
              <a:rPr lang="en-US" sz="2800" dirty="0" smtClean="0"/>
              <a:t>(x, y) </a:t>
            </a:r>
            <a:r>
              <a:rPr lang="en-US" sz="2800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2800" dirty="0" smtClean="0"/>
              <a:t> V(x)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3397732" y="2519328"/>
            <a:ext cx="2612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V</a:t>
            </a:r>
            <a:r>
              <a:rPr lang="en-US" sz="2800" baseline="30000" dirty="0" smtClean="0"/>
              <a:t>-</a:t>
            </a:r>
            <a:r>
              <a:rPr lang="en-US" sz="2800" dirty="0" smtClean="0"/>
              <a:t>(x) </a:t>
            </a:r>
            <a:r>
              <a:rPr lang="en-US" sz="2800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2800" dirty="0" smtClean="0"/>
              <a:t> !Q</a:t>
            </a:r>
            <a:r>
              <a:rPr lang="en-US" sz="2800" baseline="-25000" dirty="0" smtClean="0"/>
              <a:t>C</a:t>
            </a:r>
            <a:r>
              <a:rPr lang="en-US" sz="2800" dirty="0" smtClean="0"/>
              <a:t>(x, y)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1864037" y="3552218"/>
            <a:ext cx="5612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e.g. V</a:t>
            </a:r>
            <a:r>
              <a:rPr lang="en-US" sz="2800" baseline="30000" dirty="0" smtClean="0"/>
              <a:t>-</a:t>
            </a:r>
            <a:r>
              <a:rPr lang="en-US" sz="2800" dirty="0" smtClean="0"/>
              <a:t>(x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 </a:t>
            </a:r>
            <a:r>
              <a:rPr lang="en-US" sz="2800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2800" dirty="0" smtClean="0"/>
              <a:t> !C(x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y) v !C(y, 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1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183787" y="2585104"/>
          <a:ext cx="106680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/>
                <a:gridCol w="533400"/>
              </a:tblGrid>
              <a:tr h="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/>
                </a:tc>
              </a:tr>
              <a:tr h="364067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64067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64067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64067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64067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438400" y="1676400"/>
            <a:ext cx="47855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</a:t>
            </a:r>
            <a:r>
              <a:rPr lang="en-US" sz="2400" baseline="30000" dirty="0" smtClean="0"/>
              <a:t>-</a:t>
            </a:r>
            <a:r>
              <a:rPr lang="en-US" sz="2400" dirty="0" smtClean="0"/>
              <a:t>(0, 2)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sz="2400" dirty="0" smtClean="0"/>
              <a:t> C</a:t>
            </a:r>
            <a:r>
              <a:rPr lang="en-US" sz="2400" baseline="30000" dirty="0" smtClean="0"/>
              <a:t>-</a:t>
            </a:r>
            <a:r>
              <a:rPr lang="en-US" sz="2400" dirty="0" smtClean="0"/>
              <a:t>(0, y) or C</a:t>
            </a:r>
            <a:r>
              <a:rPr lang="en-US" sz="2400" baseline="30000" dirty="0" smtClean="0"/>
              <a:t>-</a:t>
            </a:r>
            <a:r>
              <a:rPr lang="en-US" sz="2400" dirty="0" smtClean="0"/>
              <a:t>(y, 2) (for all y)</a:t>
            </a:r>
            <a:endParaRPr lang="en-US" sz="2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371600" y="2884824"/>
          <a:ext cx="106680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/>
                <a:gridCol w="533400"/>
              </a:tblGrid>
              <a:tr h="297071">
                <a:tc>
                  <a:txBody>
                    <a:bodyPr/>
                    <a:lstStyle/>
                    <a:p>
                      <a:r>
                        <a:rPr lang="en-US" b="1" dirty="0" smtClean="0"/>
                        <a:t>x</a:t>
                      </a:r>
                      <a:r>
                        <a:rPr lang="en-US" b="1" baseline="-25000" dirty="0" smtClean="0"/>
                        <a:t>1</a:t>
                      </a:r>
                      <a:endParaRPr lang="en-US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x</a:t>
                      </a:r>
                      <a:r>
                        <a:rPr lang="en-US" b="1" baseline="-25000" dirty="0" smtClean="0"/>
                        <a:t>2</a:t>
                      </a:r>
                      <a:endParaRPr lang="en-US" b="1" dirty="0"/>
                    </a:p>
                  </a:txBody>
                  <a:tcPr/>
                </a:tc>
              </a:tr>
              <a:tr h="364067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64067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59113" y="3202631"/>
            <a:ext cx="512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</a:t>
            </a:r>
            <a:r>
              <a:rPr lang="en-US" sz="2400" baseline="30000" dirty="0" smtClean="0"/>
              <a:t>-</a:t>
            </a:r>
            <a:endParaRPr lang="en-US" sz="2400" baseline="30000" dirty="0"/>
          </a:p>
        </p:txBody>
      </p:sp>
      <p:sp>
        <p:nvSpPr>
          <p:cNvPr id="13" name="TextBox 12"/>
          <p:cNvSpPr txBox="1"/>
          <p:nvPr/>
        </p:nvSpPr>
        <p:spPr>
          <a:xfrm>
            <a:off x="6331386" y="2510134"/>
            <a:ext cx="512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baseline="30000" dirty="0"/>
          </a:p>
        </p:txBody>
      </p:sp>
      <p:grpSp>
        <p:nvGrpSpPr>
          <p:cNvPr id="33" name="Group 32"/>
          <p:cNvGrpSpPr/>
          <p:nvPr/>
        </p:nvGrpSpPr>
        <p:grpSpPr>
          <a:xfrm>
            <a:off x="6264444" y="3892034"/>
            <a:ext cx="656737" cy="418873"/>
            <a:chOff x="6264444" y="3892034"/>
            <a:chExt cx="656737" cy="418873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6264444" y="3892034"/>
              <a:ext cx="221814" cy="1130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6264444" y="4175796"/>
              <a:ext cx="221814" cy="13511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6454387" y="3892034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OR</a:t>
              </a:r>
              <a:endParaRPr lang="en-US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907324" y="3319208"/>
            <a:ext cx="808775" cy="757492"/>
            <a:chOff x="6907324" y="3319208"/>
            <a:chExt cx="808775" cy="757492"/>
          </a:xfrm>
        </p:grpSpPr>
        <p:sp>
          <p:nvSpPr>
            <p:cNvPr id="26" name="TextBox 25"/>
            <p:cNvSpPr txBox="1"/>
            <p:nvPr/>
          </p:nvSpPr>
          <p:spPr>
            <a:xfrm>
              <a:off x="7106850" y="3503874"/>
              <a:ext cx="6092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AND</a:t>
              </a:r>
              <a:endParaRPr lang="en-US" dirty="0"/>
            </a:p>
          </p:txBody>
        </p:sp>
        <p:cxnSp>
          <p:nvCxnSpPr>
            <p:cNvPr id="28" name="Straight Connector 27"/>
            <p:cNvCxnSpPr>
              <a:stCxn id="22" idx="3"/>
            </p:cNvCxnSpPr>
            <p:nvPr/>
          </p:nvCxnSpPr>
          <p:spPr>
            <a:xfrm>
              <a:off x="6907324" y="3319208"/>
              <a:ext cx="316611" cy="23420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25" idx="3"/>
            </p:cNvCxnSpPr>
            <p:nvPr/>
          </p:nvCxnSpPr>
          <p:spPr>
            <a:xfrm flipV="1">
              <a:off x="6921181" y="3873206"/>
              <a:ext cx="302754" cy="20349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6250587" y="3134542"/>
            <a:ext cx="656737" cy="418873"/>
            <a:chOff x="6250587" y="3134542"/>
            <a:chExt cx="656737" cy="418873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6250587" y="3134542"/>
              <a:ext cx="221814" cy="1130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6250587" y="3418304"/>
              <a:ext cx="221814" cy="13511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6440530" y="3134542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OR</a:t>
              </a:r>
              <a:endParaRPr lang="en-US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556519" y="3319208"/>
            <a:ext cx="633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 = 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557942" y="3320631"/>
            <a:ext cx="633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 = 8</a:t>
            </a:r>
            <a:endParaRPr lang="en-US" dirty="0"/>
          </a:p>
        </p:txBody>
      </p: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1" name="Footer Placeholder 4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5" grpId="1"/>
      <p:bldP spid="3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Deletion Translation (Overview)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Use contrapositive of deletion TGD</a:t>
            </a:r>
          </a:p>
          <a:p>
            <a:pPr lvl="1"/>
            <a:r>
              <a:rPr lang="en-US" dirty="0" smtClean="0"/>
              <a:t>V</a:t>
            </a:r>
            <a:r>
              <a:rPr lang="en-US" baseline="30000" dirty="0" smtClean="0"/>
              <a:t>-</a:t>
            </a:r>
            <a:r>
              <a:rPr lang="en-US" dirty="0" smtClean="0"/>
              <a:t>(x) </a:t>
            </a:r>
            <a:r>
              <a:rPr lang="en-US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dirty="0" smtClean="0"/>
              <a:t> !Q</a:t>
            </a:r>
            <a:r>
              <a:rPr lang="en-US" baseline="-25000" dirty="0" smtClean="0"/>
              <a:t>C</a:t>
            </a:r>
            <a:r>
              <a:rPr lang="en-US" dirty="0" smtClean="0"/>
              <a:t>(x, y)</a:t>
            </a:r>
          </a:p>
          <a:p>
            <a:r>
              <a:rPr lang="en-US" dirty="0" smtClean="0"/>
              <a:t>Formulate expression for minimal deletions</a:t>
            </a:r>
          </a:p>
          <a:p>
            <a:r>
              <a:rPr lang="en-US" dirty="0" smtClean="0"/>
              <a:t>Recursive search </a:t>
            </a:r>
            <a:r>
              <a:rPr lang="en-US" dirty="0" err="1" smtClean="0"/>
              <a:t>w</a:t>
            </a:r>
            <a:r>
              <a:rPr lang="en-US" dirty="0" smtClean="0"/>
              <a:t>/pruning for feasible solutions</a:t>
            </a:r>
          </a:p>
          <a:p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defRPr/>
            </a:pPr>
            <a:r>
              <a:rPr lang="en-US" dirty="0" smtClean="0"/>
              <a:t>Build expression in conjunctive normal form</a:t>
            </a:r>
          </a:p>
          <a:p>
            <a:pPr lvl="1">
              <a:defRPr/>
            </a:pPr>
            <a:r>
              <a:rPr lang="en-US" dirty="0" smtClean="0"/>
              <a:t>e.g. (C(0, 1) or C(1, 2)) and (C(0, 8) or C(8, 2) …)</a:t>
            </a:r>
          </a:p>
          <a:p>
            <a:pPr lvl="0">
              <a:defRPr/>
            </a:pPr>
            <a:r>
              <a:rPr lang="en-US" dirty="0" smtClean="0"/>
              <a:t>Recursively try every combination</a:t>
            </a:r>
          </a:p>
          <a:p>
            <a:r>
              <a:rPr lang="en-US" dirty="0" smtClean="0"/>
              <a:t>Prune infeasible combinations</a:t>
            </a:r>
          </a:p>
          <a:p>
            <a:pPr lvl="1"/>
            <a:r>
              <a:rPr lang="en-US" dirty="0" smtClean="0"/>
              <a:t>i.e. causing spurious deletions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Redundancy in constrain step</a:t>
            </a:r>
          </a:p>
          <a:p>
            <a:pPr lvl="1"/>
            <a:r>
              <a:rPr lang="en-US" dirty="0" smtClean="0"/>
              <a:t>z ≠ 2 AND (z ≠ 2 OR z ≠ 3)</a:t>
            </a:r>
          </a:p>
          <a:p>
            <a:r>
              <a:rPr lang="en-US" dirty="0" smtClean="0"/>
              <a:t>Redundancy in deletions</a:t>
            </a:r>
          </a:p>
          <a:p>
            <a:pPr lvl="1"/>
            <a:r>
              <a:rPr lang="en-US" dirty="0"/>
              <a:t>{C(0, 8), C(1, 2)} OR {C(0, 8), C(8, 2</a:t>
            </a:r>
            <a:r>
              <a:rPr lang="en-US" dirty="0" smtClean="0"/>
              <a:t>)}</a:t>
            </a:r>
          </a:p>
          <a:p>
            <a:pPr lvl="1"/>
            <a:r>
              <a:rPr lang="en-US" dirty="0" smtClean="0"/>
              <a:t>Worse with multiple deleted tuples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201332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Arithmetic comparisons</a:t>
            </a:r>
          </a:p>
          <a:p>
            <a:pPr lvl="1"/>
            <a:r>
              <a:rPr lang="en-US" dirty="0"/>
              <a:t>V(x</a:t>
            </a:r>
            <a:r>
              <a:rPr lang="en-US" baseline="-25000" dirty="0"/>
              <a:t>1</a:t>
            </a:r>
            <a:r>
              <a:rPr lang="en-US" dirty="0"/>
              <a:t>, x</a:t>
            </a:r>
            <a:r>
              <a:rPr lang="en-US" baseline="-25000" dirty="0"/>
              <a:t>2</a:t>
            </a:r>
            <a:r>
              <a:rPr lang="en-US" dirty="0"/>
              <a:t>) :- C(x</a:t>
            </a:r>
            <a:r>
              <a:rPr lang="en-US" baseline="-25000" dirty="0"/>
              <a:t>1</a:t>
            </a:r>
            <a:r>
              <a:rPr lang="en-US" dirty="0"/>
              <a:t>, y), C(y, x</a:t>
            </a:r>
            <a:r>
              <a:rPr lang="en-US" baseline="-25000" dirty="0"/>
              <a:t>2</a:t>
            </a:r>
            <a:r>
              <a:rPr lang="en-US" dirty="0" smtClean="0"/>
              <a:t>), y &gt; 4</a:t>
            </a:r>
          </a:p>
          <a:p>
            <a:pPr lvl="1"/>
            <a:r>
              <a:rPr lang="en-US" dirty="0" smtClean="0"/>
              <a:t>Afrati, Li, Pavlaki EDBT 2008</a:t>
            </a:r>
          </a:p>
          <a:p>
            <a:pPr lvl="1"/>
            <a:r>
              <a:rPr lang="en-US" dirty="0" smtClean="0"/>
              <a:t>Makes constrain step more difficult</a:t>
            </a:r>
          </a:p>
          <a:p>
            <a:r>
              <a:rPr lang="en-US" dirty="0" smtClean="0"/>
              <a:t>Sets of constraints</a:t>
            </a:r>
          </a:p>
          <a:p>
            <a:pPr lvl="1"/>
            <a:r>
              <a:rPr lang="en-US" dirty="0" smtClean="0"/>
              <a:t>Conflicting updates</a:t>
            </a:r>
          </a:p>
          <a:p>
            <a:r>
              <a:rPr lang="en-US" dirty="0" smtClean="0"/>
              <a:t>Approximate solutions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363532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Ranking</a:t>
            </a:r>
          </a:p>
          <a:p>
            <a:r>
              <a:rPr lang="en-US" dirty="0" smtClean="0"/>
              <a:t>Heuristics</a:t>
            </a:r>
          </a:p>
          <a:p>
            <a:r>
              <a:rPr lang="en-US" dirty="0" smtClean="0"/>
              <a:t>Semantics</a:t>
            </a:r>
          </a:p>
          <a:p>
            <a:r>
              <a:rPr lang="en-US" dirty="0" smtClean="0"/>
              <a:t>Issues Arising over Time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62624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 27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xmlns="" xmlns:mv="urn:schemas-microsoft-com:mac:vml" xmlns:mc="http://schemas.openxmlformats.org/markup-compatibility/2006" val="3339686169"/>
              </p:ext>
            </p:extLst>
          </p:nvPr>
        </p:nvGraphicFramePr>
        <p:xfrm>
          <a:off x="5001688" y="3882041"/>
          <a:ext cx="3355380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6479"/>
                <a:gridCol w="968885"/>
                <a:gridCol w="1196722"/>
                <a:gridCol w="593294"/>
              </a:tblGrid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rate</a:t>
                      </a:r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9.12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heavy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25.00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9.06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sealing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6.45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8.1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12mm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3.50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?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?</a:t>
                      </a:r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?</a:t>
                      </a:r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5002720" y="1975419"/>
          <a:ext cx="1411638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4974"/>
                <a:gridCol w="646664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9.12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rgbClr val="D0D8E8"/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8.1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9.06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9.12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?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600335" y="3897230"/>
          <a:ext cx="295634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641"/>
                <a:gridCol w="1471040"/>
                <a:gridCol w="994661"/>
              </a:tblGrid>
              <a:tr h="1371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cid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thickness</a:t>
                      </a:r>
                      <a:endParaRPr lang="en-US" sz="1600" dirty="0"/>
                    </a:p>
                  </a:txBody>
                  <a:tcPr/>
                </a:tc>
              </a:tr>
              <a:tr h="1371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Light 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300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1371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15</a:t>
                      </a:r>
                    </a:p>
                  </a:txBody>
                  <a:tcPr marL="0" marR="0" marT="0" marB="0"/>
                </a:tc>
              </a:tr>
              <a:tr h="1371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Heavy 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200</a:t>
                      </a:r>
                    </a:p>
                  </a:txBody>
                  <a:tcPr marL="0" marR="0" marT="0" marB="0"/>
                </a:tc>
              </a:tr>
              <a:tr h="1371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Paint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</a:t>
                      </a:r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268" name="Text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9707" y="5284577"/>
            <a:ext cx="37254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Building Design </a:t>
            </a:r>
            <a:r>
              <a:rPr lang="en-US" sz="3600" i="1" dirty="0" smtClean="0">
                <a:latin typeface="Times" pitchFamily="18" charset="0"/>
              </a:rPr>
              <a:t>B</a:t>
            </a:r>
            <a:endParaRPr lang="en-US" sz="3600" i="1" baseline="-25000" dirty="0">
              <a:latin typeface="Times" pitchFamily="18" charset="0"/>
            </a:endParaRPr>
          </a:p>
        </p:txBody>
      </p:sp>
      <p:sp>
        <p:nvSpPr>
          <p:cNvPr id="11269" name="TextBox 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968275" y="5284577"/>
            <a:ext cx="351733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Cost Estimate </a:t>
            </a:r>
            <a:r>
              <a:rPr lang="en-US" sz="3600" i="1" dirty="0" smtClean="0">
                <a:latin typeface="Times" pitchFamily="18" charset="0"/>
              </a:rPr>
              <a:t>C</a:t>
            </a:r>
            <a:endParaRPr lang="en-US" sz="3600" i="1" baseline="-25000" dirty="0">
              <a:latin typeface="Times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custDataLst>
              <p:tags r:id="rId6"/>
            </p:custDataLst>
          </p:nvPr>
        </p:nvGraphicFramePr>
        <p:xfrm>
          <a:off x="600335" y="2175491"/>
          <a:ext cx="2089382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568"/>
                <a:gridCol w="744909"/>
                <a:gridCol w="878905"/>
              </a:tblGrid>
              <a:tr h="19112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type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area</a:t>
                      </a:r>
                    </a:p>
                  </a:txBody>
                  <a:tcPr/>
                </a:tc>
              </a:tr>
              <a:tr h="1236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Column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1236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</a:p>
                  </a:txBody>
                  <a:tcPr marL="0" marR="0" marT="0" marB="0"/>
                </a:tc>
              </a:tr>
              <a:tr h="1236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1308" name="TextBox 10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00335" y="1806159"/>
            <a:ext cx="12894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Component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custDataLst>
              <p:tags r:id="rId8"/>
            </p:custDataLst>
          </p:nvPr>
        </p:nvGraphicFramePr>
        <p:xfrm>
          <a:off x="600335" y="3891578"/>
          <a:ext cx="2956342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641"/>
                <a:gridCol w="1471040"/>
                <a:gridCol w="994661"/>
              </a:tblGrid>
              <a:tr h="1371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cid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thickness</a:t>
                      </a:r>
                      <a:endParaRPr lang="en-US" sz="1600" dirty="0"/>
                    </a:p>
                  </a:txBody>
                  <a:tcPr/>
                </a:tc>
              </a:tr>
              <a:tr h="1371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300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1371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15</a:t>
                      </a:r>
                    </a:p>
                  </a:txBody>
                  <a:tcPr marL="0" marR="0" marT="0" marB="0"/>
                </a:tc>
              </a:tr>
              <a:tr h="1371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200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1339" name="TextBox 1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00335" y="3522246"/>
            <a:ext cx="9771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Material</a:t>
            </a:r>
            <a:endParaRPr lang="en-US" dirty="0"/>
          </a:p>
        </p:txBody>
      </p:sp>
      <p:sp>
        <p:nvSpPr>
          <p:cNvPr id="11371" name="TextBox 16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002720" y="1606087"/>
            <a:ext cx="1371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/>
              <a:t>ProjectItems</a:t>
            </a:r>
            <a:endParaRPr lang="en-US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custDataLst>
              <p:tags r:id="rId11"/>
            </p:custDataLst>
          </p:nvPr>
        </p:nvGraphicFramePr>
        <p:xfrm>
          <a:off x="5002720" y="1974266"/>
          <a:ext cx="1411638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4974"/>
                <a:gridCol w="646664"/>
              </a:tblGrid>
              <a:tr h="249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qty</a:t>
                      </a:r>
                      <a:endParaRPr lang="en-US" sz="1600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CS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xmlns="" xmlns:mv="urn:schemas-microsoft-com:mac:vml" xmlns:mc="http://schemas.openxmlformats.org/markup-compatibility/2006" val="1559912611"/>
              </p:ext>
            </p:extLst>
          </p:nvPr>
        </p:nvGraphicFramePr>
        <p:xfrm>
          <a:off x="5002720" y="3874532"/>
          <a:ext cx="3355380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6479"/>
                <a:gridCol w="968885"/>
                <a:gridCol w="1197059"/>
                <a:gridCol w="592957"/>
              </a:tblGrid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rate</a:t>
                      </a:r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heavy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25.00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CS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Concrete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sealing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6.45</a:t>
                      </a:r>
                    </a:p>
                  </a:txBody>
                  <a:tcPr marL="0" marR="0" marT="0"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D1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Drywall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12mm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3.50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9" name="TextBox 16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002720" y="3505200"/>
            <a:ext cx="1371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/>
              <a:t>ItemRates</a:t>
            </a:r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4793834" y="1543766"/>
            <a:ext cx="3912464" cy="4615546"/>
          </a:xfrm>
          <a:prstGeom prst="roundRect">
            <a:avLst/>
          </a:prstGeom>
          <a:noFill/>
          <a:ln w="28575" cap="flat" cmpd="sng" algn="ctr">
            <a:solidFill>
              <a:schemeClr val="accent1">
                <a:shade val="95000"/>
                <a:satMod val="105000"/>
              </a:schemeClr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412041" y="1543766"/>
            <a:ext cx="3912464" cy="4615546"/>
          </a:xfrm>
          <a:prstGeom prst="roundRect">
            <a:avLst/>
          </a:prstGeom>
          <a:noFill/>
          <a:ln w="28575" cap="flat" cmpd="sng" algn="ctr">
            <a:solidFill>
              <a:schemeClr val="accent1">
                <a:shade val="95000"/>
                <a:satMod val="105000"/>
              </a:schemeClr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775F55"/>
                </a:solidFill>
              </a:rPr>
              <a:t>Example:</a:t>
            </a:r>
            <a:br>
              <a:rPr lang="en-US" dirty="0" smtClean="0">
                <a:solidFill>
                  <a:srgbClr val="775F55"/>
                </a:solidFill>
              </a:rPr>
            </a:br>
            <a:r>
              <a:rPr lang="en-US" sz="3600" dirty="0" smtClean="0">
                <a:solidFill>
                  <a:srgbClr val="775F55"/>
                </a:solidFill>
              </a:rPr>
              <a:t>Coordination Operations</a:t>
            </a:r>
            <a:endParaRPr lang="en-CA" dirty="0"/>
          </a:p>
        </p:txBody>
      </p:sp>
      <p:sp>
        <p:nvSpPr>
          <p:cNvPr id="34" name="Date Placeholder 3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Coordination Defining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Base-Contingent relationship</a:t>
            </a:r>
          </a:p>
          <a:p>
            <a:pPr lvl="1"/>
            <a:r>
              <a:rPr lang="en-US" i="1" dirty="0" smtClean="0">
                <a:latin typeface="Times" pitchFamily="18" charset="0"/>
                <a:cs typeface="Times" pitchFamily="18" charset="0"/>
              </a:rPr>
              <a:t>B</a:t>
            </a:r>
            <a:r>
              <a:rPr lang="en-US" dirty="0" smtClean="0"/>
              <a:t> dictates changes to </a:t>
            </a:r>
            <a:r>
              <a:rPr lang="en-US" i="1" dirty="0" smtClean="0">
                <a:latin typeface="Times" pitchFamily="18" charset="0"/>
                <a:cs typeface="Times" pitchFamily="18" charset="0"/>
              </a:rPr>
              <a:t>C</a:t>
            </a:r>
          </a:p>
          <a:p>
            <a:pPr lvl="1"/>
            <a:r>
              <a:rPr lang="en-US" dirty="0" smtClean="0">
                <a:cs typeface="Times" pitchFamily="18" charset="0"/>
              </a:rPr>
              <a:t>E.g. </a:t>
            </a:r>
            <a:r>
              <a:rPr lang="en-US" dirty="0" smtClean="0">
                <a:cs typeface="Times" pitchFamily="18" charset="0"/>
              </a:rPr>
              <a:t>Weather Data (B) </a:t>
            </a:r>
            <a:r>
              <a:rPr lang="en-US" dirty="0" smtClean="0">
                <a:cs typeface="Times" pitchFamily="18" charset="0"/>
                <a:sym typeface="Wingdings" pitchFamily="2" charset="2"/>
              </a:rPr>
              <a:t> Road Network (C)</a:t>
            </a:r>
            <a:endParaRPr lang="en-US" dirty="0" smtClean="0">
              <a:cs typeface="Times" pitchFamily="18" charset="0"/>
            </a:endParaRPr>
          </a:p>
          <a:p>
            <a:r>
              <a:rPr lang="en-US" dirty="0" smtClean="0"/>
              <a:t>Autonomous sources</a:t>
            </a:r>
          </a:p>
          <a:p>
            <a:pPr lvl="1"/>
            <a:r>
              <a:rPr lang="en-US" dirty="0" smtClean="0"/>
              <a:t>Domain heterogeneous</a:t>
            </a:r>
          </a:p>
          <a:p>
            <a:pPr lvl="1"/>
            <a:r>
              <a:rPr lang="en-US" dirty="0" smtClean="0"/>
              <a:t>Lack of system-wide </a:t>
            </a:r>
            <a:r>
              <a:rPr lang="en-US" dirty="0" smtClean="0"/>
              <a:t>collaboration</a:t>
            </a:r>
          </a:p>
          <a:p>
            <a:pPr lvl="1"/>
            <a:r>
              <a:rPr lang="en-US" dirty="0" smtClean="0"/>
              <a:t>Batch updates</a:t>
            </a:r>
            <a:endParaRPr lang="en-US" dirty="0" smtClean="0"/>
          </a:p>
          <a:p>
            <a:r>
              <a:rPr lang="en-US" dirty="0" smtClean="0"/>
              <a:t>Goal: Final, unambiguous instance of </a:t>
            </a:r>
            <a:r>
              <a:rPr lang="en-US" i="1" dirty="0" smtClean="0">
                <a:latin typeface="Times" pitchFamily="18" charset="0"/>
                <a:cs typeface="Times" pitchFamily="18" charset="0"/>
              </a:rPr>
              <a:t>C</a:t>
            </a:r>
            <a:endParaRPr lang="en-US" dirty="0" smtClean="0">
              <a:latin typeface="Times" pitchFamily="18" charset="0"/>
              <a:cs typeface="Times" pitchFamily="18" charset="0"/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Coordination 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Hyperion </a:t>
            </a:r>
            <a:r>
              <a:rPr lang="en-US" sz="2400" dirty="0" smtClean="0"/>
              <a:t>[</a:t>
            </a:r>
            <a:r>
              <a:rPr lang="en-US" sz="2400" dirty="0" err="1" smtClean="0"/>
              <a:t>Rodríguez-Gianolli</a:t>
            </a:r>
            <a:r>
              <a:rPr lang="en-US" sz="2400" dirty="0" smtClean="0"/>
              <a:t> et al. VLDB 05]</a:t>
            </a:r>
          </a:p>
          <a:p>
            <a:pPr lvl="1"/>
            <a:r>
              <a:rPr lang="en-US" dirty="0" smtClean="0"/>
              <a:t>P2P coordination with active rules (triggers)</a:t>
            </a:r>
          </a:p>
          <a:p>
            <a:r>
              <a:rPr lang="en-US" dirty="0" smtClean="0"/>
              <a:t>ORCHESTRA </a:t>
            </a:r>
            <a:r>
              <a:rPr lang="en-US" sz="2400" dirty="0" smtClean="0"/>
              <a:t>[Green, </a:t>
            </a:r>
            <a:r>
              <a:rPr lang="en-US" sz="2400" dirty="0" err="1" smtClean="0"/>
              <a:t>Karvounarakis</a:t>
            </a:r>
            <a:r>
              <a:rPr lang="en-US" sz="2400" dirty="0" smtClean="0"/>
              <a:t>, Ives, </a:t>
            </a:r>
            <a:r>
              <a:rPr lang="en-US" sz="2400" dirty="0" err="1" smtClean="0"/>
              <a:t>Tannen</a:t>
            </a:r>
            <a:r>
              <a:rPr lang="en-US" sz="2400" dirty="0" smtClean="0"/>
              <a:t> VLDB 07]</a:t>
            </a:r>
          </a:p>
          <a:p>
            <a:pPr lvl="1"/>
            <a:r>
              <a:rPr lang="en-US" dirty="0" smtClean="0"/>
              <a:t>P2P with local querying</a:t>
            </a:r>
          </a:p>
          <a:p>
            <a:pPr lvl="1"/>
            <a:r>
              <a:rPr lang="en-US" dirty="0" smtClean="0"/>
              <a:t>Update sharing, fine-grained trust management</a:t>
            </a:r>
          </a:p>
          <a:p>
            <a:r>
              <a:rPr lang="en-US" dirty="0" err="1" smtClean="0"/>
              <a:t>Youtopia</a:t>
            </a:r>
            <a:r>
              <a:rPr lang="en-US" dirty="0" smtClean="0"/>
              <a:t> </a:t>
            </a:r>
            <a:r>
              <a:rPr lang="en-US" sz="2400" dirty="0" smtClean="0"/>
              <a:t>[Koch, </a:t>
            </a:r>
            <a:r>
              <a:rPr lang="en-US" sz="2400" dirty="0" err="1" smtClean="0"/>
              <a:t>Kot</a:t>
            </a:r>
            <a:r>
              <a:rPr lang="en-US" sz="2400" dirty="0" smtClean="0"/>
              <a:t> VLDB 09]</a:t>
            </a:r>
          </a:p>
          <a:p>
            <a:pPr lvl="1"/>
            <a:r>
              <a:rPr lang="en-US" dirty="0" smtClean="0"/>
              <a:t>Collaborative Data Integration system</a:t>
            </a:r>
          </a:p>
          <a:p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Overall Approach</a:t>
            </a:r>
          </a:p>
          <a:p>
            <a:r>
              <a:rPr lang="en-US" dirty="0" smtClean="0"/>
              <a:t>Data Coordination Problem</a:t>
            </a:r>
          </a:p>
          <a:p>
            <a:r>
              <a:rPr lang="en-US" dirty="0" smtClean="0"/>
              <a:t>View Differencing</a:t>
            </a:r>
          </a:p>
          <a:p>
            <a:r>
              <a:rPr lang="en-US" dirty="0" smtClean="0"/>
              <a:t>Update Translation</a:t>
            </a:r>
          </a:p>
          <a:p>
            <a:pPr lvl="1"/>
            <a:r>
              <a:rPr lang="en-US" dirty="0" smtClean="0"/>
              <a:t>Insertions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Deletions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Combining Insertions + Deletions</a:t>
            </a:r>
          </a:p>
          <a:p>
            <a:r>
              <a:rPr lang="en-US" dirty="0" smtClean="0"/>
              <a:t>Experimental Results</a:t>
            </a:r>
          </a:p>
          <a:p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99271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21277" y="2107467"/>
            <a:ext cx="8464377" cy="111210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74883" y="2199502"/>
            <a:ext cx="8044249" cy="9885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The </a:t>
            </a:r>
            <a:r>
              <a:rPr lang="en-US" i="1" dirty="0" smtClean="0"/>
              <a:t>set </a:t>
            </a:r>
            <a:r>
              <a:rPr lang="en-US" i="1" dirty="0" smtClean="0"/>
              <a:t>of </a:t>
            </a:r>
            <a:r>
              <a:rPr lang="en-US" i="1" dirty="0" smtClean="0"/>
              <a:t>wall areas and </a:t>
            </a:r>
            <a:r>
              <a:rPr lang="en-US" i="1" dirty="0" smtClean="0"/>
              <a:t>materials should </a:t>
            </a:r>
            <a:r>
              <a:rPr lang="en-US" i="1" dirty="0" smtClean="0"/>
              <a:t>equal </a:t>
            </a:r>
            <a:r>
              <a:rPr lang="en-US" i="1" dirty="0" smtClean="0"/>
              <a:t>the</a:t>
            </a:r>
          </a:p>
          <a:p>
            <a:pPr algn="ctr"/>
            <a:r>
              <a:rPr lang="en-US" i="1" dirty="0" smtClean="0"/>
              <a:t>join of </a:t>
            </a:r>
            <a:r>
              <a:rPr lang="en-US" i="1" dirty="0" smtClean="0"/>
              <a:t>project item quantities </a:t>
            </a:r>
            <a:r>
              <a:rPr lang="en-US" i="1" dirty="0" smtClean="0"/>
              <a:t>and categories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6262022" y="3494517"/>
            <a:ext cx="2113925" cy="1235867"/>
            <a:chOff x="6671174" y="3281442"/>
            <a:chExt cx="2113925" cy="1235867"/>
          </a:xfrm>
        </p:grpSpPr>
        <p:sp>
          <p:nvSpPr>
            <p:cNvPr id="11" name="Rectangle 10"/>
            <p:cNvSpPr/>
            <p:nvPr/>
          </p:nvSpPr>
          <p:spPr>
            <a:xfrm>
              <a:off x="6671174" y="3281442"/>
              <a:ext cx="2113925" cy="4858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Building Design (B)</a:t>
              </a:r>
              <a:endParaRPr lang="en-US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rot="5400000">
              <a:off x="7415816" y="4142287"/>
              <a:ext cx="750042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6051953" y="4508780"/>
            <a:ext cx="2548644" cy="1739620"/>
            <a:chOff x="6051953" y="4508780"/>
            <a:chExt cx="2548644" cy="1830458"/>
          </a:xfrm>
        </p:grpSpPr>
        <p:grpSp>
          <p:nvGrpSpPr>
            <p:cNvPr id="17" name="Group 16"/>
            <p:cNvGrpSpPr/>
            <p:nvPr/>
          </p:nvGrpSpPr>
          <p:grpSpPr>
            <a:xfrm>
              <a:off x="6402392" y="4730383"/>
              <a:ext cx="1875256" cy="1269962"/>
              <a:chOff x="6811544" y="4517308"/>
              <a:chExt cx="1875256" cy="1269962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811544" y="5301446"/>
                <a:ext cx="1875256" cy="485824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Cost Estimate (C)</a:t>
                </a:r>
                <a:endParaRPr lang="en-US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7590521" y="4517308"/>
                <a:ext cx="400623" cy="400623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V</a:t>
                </a:r>
                <a:endParaRPr lang="en-US" dirty="0"/>
              </a:p>
            </p:txBody>
          </p:sp>
        </p:grpSp>
        <p:sp>
          <p:nvSpPr>
            <p:cNvPr id="18" name="Rounded Rectangle 17"/>
            <p:cNvSpPr/>
            <p:nvPr/>
          </p:nvSpPr>
          <p:spPr>
            <a:xfrm>
              <a:off x="6051953" y="4508780"/>
              <a:ext cx="2548644" cy="1830458"/>
            </a:xfrm>
            <a:prstGeom prst="roundRect">
              <a:avLst/>
            </a:prstGeom>
            <a:noFill/>
            <a:ln w="2857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ysDash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2" name="Straight Arrow Connector 11"/>
          <p:cNvCxnSpPr/>
          <p:nvPr/>
        </p:nvCxnSpPr>
        <p:spPr>
          <a:xfrm rot="5400000" flipH="1" flipV="1">
            <a:off x="6121083" y="4704903"/>
            <a:ext cx="1449122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 rot="16200000">
            <a:off x="6233750" y="4771174"/>
            <a:ext cx="9780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Changes?</a:t>
            </a:r>
            <a:endParaRPr lang="en-US" sz="1600" dirty="0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1277" y="1600200"/>
            <a:ext cx="8550874" cy="4900262"/>
          </a:xfrm>
        </p:spPr>
        <p:txBody>
          <a:bodyPr>
            <a:normAutofit/>
          </a:bodyPr>
          <a:lstStyle/>
          <a:p>
            <a:r>
              <a:rPr lang="en-US" dirty="0" smtClean="0"/>
              <a:t>Use mapping constraints </a:t>
            </a:r>
            <a:r>
              <a:rPr lang="en-US" i="1" dirty="0" smtClean="0">
                <a:latin typeface="Times" pitchFamily="18" charset="0"/>
                <a:cs typeface="Times" pitchFamily="18" charset="0"/>
              </a:rPr>
              <a:t>q</a:t>
            </a:r>
            <a:r>
              <a:rPr lang="en-US" i="1" baseline="-25000" dirty="0" smtClean="0">
                <a:latin typeface="Times" pitchFamily="18" charset="0"/>
                <a:cs typeface="Times" pitchFamily="18" charset="0"/>
              </a:rPr>
              <a:t>B</a:t>
            </a:r>
            <a:r>
              <a:rPr lang="en-US" i="1" dirty="0" smtClean="0">
                <a:latin typeface="Times" pitchFamily="18" charset="0"/>
                <a:cs typeface="Times" pitchFamily="18" charset="0"/>
              </a:rPr>
              <a:t> = q</a:t>
            </a:r>
            <a:r>
              <a:rPr lang="en-US" i="1" baseline="-25000" dirty="0" smtClean="0">
                <a:latin typeface="Times" pitchFamily="18" charset="0"/>
                <a:cs typeface="Times" pitchFamily="18" charset="0"/>
              </a:rPr>
              <a:t>C</a:t>
            </a:r>
          </a:p>
          <a:p>
            <a:pPr algn="ctr">
              <a:buNone/>
            </a:pPr>
            <a:r>
              <a:rPr lang="en-US" sz="1800" dirty="0" smtClean="0">
                <a:solidFill>
                  <a:schemeClr val="bg1"/>
                </a:solidFill>
              </a:rPr>
              <a:t>V</a:t>
            </a:r>
            <a:r>
              <a:rPr lang="en-US" sz="1800" baseline="-25000" dirty="0" smtClean="0">
                <a:solidFill>
                  <a:schemeClr val="bg1"/>
                </a:solidFill>
              </a:rPr>
              <a:t>B</a:t>
            </a:r>
            <a:r>
              <a:rPr lang="en-US" sz="1800" dirty="0" smtClean="0">
                <a:solidFill>
                  <a:schemeClr val="bg1"/>
                </a:solidFill>
              </a:rPr>
              <a:t>(</a:t>
            </a:r>
            <a:r>
              <a:rPr lang="en-US" sz="1800" b="1" dirty="0" smtClean="0">
                <a:solidFill>
                  <a:schemeClr val="bg1"/>
                </a:solidFill>
              </a:rPr>
              <a:t>name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b="1" dirty="0" smtClean="0">
                <a:solidFill>
                  <a:schemeClr val="bg1"/>
                </a:solidFill>
              </a:rPr>
              <a:t>area</a:t>
            </a:r>
            <a:r>
              <a:rPr lang="en-US" sz="1800" dirty="0" smtClean="0">
                <a:solidFill>
                  <a:schemeClr val="bg1"/>
                </a:solidFill>
              </a:rPr>
              <a:t>) :− Component(</a:t>
            </a:r>
            <a:r>
              <a:rPr lang="en-US" sz="1800" i="1" dirty="0" smtClean="0">
                <a:solidFill>
                  <a:schemeClr val="bg1"/>
                </a:solidFill>
              </a:rPr>
              <a:t>id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i="1" dirty="0" smtClean="0">
                <a:solidFill>
                  <a:schemeClr val="bg1"/>
                </a:solidFill>
              </a:rPr>
              <a:t>type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b="1" dirty="0" smtClean="0">
                <a:solidFill>
                  <a:schemeClr val="bg1"/>
                </a:solidFill>
              </a:rPr>
              <a:t>area</a:t>
            </a:r>
            <a:r>
              <a:rPr lang="en-US" sz="1800" dirty="0" smtClean="0">
                <a:solidFill>
                  <a:schemeClr val="bg1"/>
                </a:solidFill>
              </a:rPr>
              <a:t>), Material(</a:t>
            </a:r>
            <a:r>
              <a:rPr lang="en-US" sz="1800" i="1" dirty="0" smtClean="0">
                <a:solidFill>
                  <a:schemeClr val="bg1"/>
                </a:solidFill>
              </a:rPr>
              <a:t>id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b="1" dirty="0" smtClean="0">
                <a:solidFill>
                  <a:schemeClr val="bg1"/>
                </a:solidFill>
              </a:rPr>
              <a:t>name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i="1" dirty="0" smtClean="0">
                <a:solidFill>
                  <a:schemeClr val="bg1"/>
                </a:solidFill>
              </a:rPr>
              <a:t>thickness</a:t>
            </a:r>
            <a:r>
              <a:rPr lang="en-US" sz="1800" dirty="0" smtClean="0">
                <a:solidFill>
                  <a:schemeClr val="bg1"/>
                </a:solidFill>
              </a:rPr>
              <a:t>), </a:t>
            </a:r>
            <a:r>
              <a:rPr lang="en-US" sz="1800" i="1" dirty="0" smtClean="0">
                <a:solidFill>
                  <a:schemeClr val="bg1"/>
                </a:solidFill>
              </a:rPr>
              <a:t>type </a:t>
            </a:r>
            <a:r>
              <a:rPr lang="en-US" sz="1800" dirty="0" smtClean="0">
                <a:solidFill>
                  <a:schemeClr val="bg1"/>
                </a:solidFill>
              </a:rPr>
              <a:t>= “Wall”</a:t>
            </a:r>
          </a:p>
          <a:p>
            <a:pPr algn="ctr">
              <a:buNone/>
            </a:pPr>
            <a:r>
              <a:rPr lang="en-US" sz="1800" dirty="0" smtClean="0">
                <a:solidFill>
                  <a:schemeClr val="bg1"/>
                </a:solidFill>
              </a:rPr>
              <a:t>=</a:t>
            </a:r>
          </a:p>
          <a:p>
            <a:pPr algn="ctr">
              <a:buNone/>
            </a:pPr>
            <a:r>
              <a:rPr lang="en-US" sz="1800" dirty="0" smtClean="0">
                <a:solidFill>
                  <a:schemeClr val="bg1"/>
                </a:solidFill>
              </a:rPr>
              <a:t>V</a:t>
            </a:r>
            <a:r>
              <a:rPr lang="en-US" sz="1800" baseline="-25000" dirty="0" smtClean="0">
                <a:solidFill>
                  <a:schemeClr val="bg1"/>
                </a:solidFill>
              </a:rPr>
              <a:t>C</a:t>
            </a:r>
            <a:r>
              <a:rPr lang="en-US" sz="1800" dirty="0" smtClean="0">
                <a:solidFill>
                  <a:schemeClr val="bg1"/>
                </a:solidFill>
              </a:rPr>
              <a:t>(</a:t>
            </a:r>
            <a:r>
              <a:rPr lang="en-US" sz="1800" b="1" dirty="0" smtClean="0">
                <a:solidFill>
                  <a:schemeClr val="bg1"/>
                </a:solidFill>
              </a:rPr>
              <a:t>category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b="1" dirty="0" smtClean="0">
                <a:solidFill>
                  <a:schemeClr val="bg1"/>
                </a:solidFill>
              </a:rPr>
              <a:t>qty</a:t>
            </a:r>
            <a:r>
              <a:rPr lang="en-US" sz="1800" dirty="0" smtClean="0">
                <a:solidFill>
                  <a:schemeClr val="bg1"/>
                </a:solidFill>
              </a:rPr>
              <a:t>) :− ItemRates(</a:t>
            </a:r>
            <a:r>
              <a:rPr lang="en-US" sz="1800" i="1" dirty="0" smtClean="0">
                <a:solidFill>
                  <a:schemeClr val="bg1"/>
                </a:solidFill>
              </a:rPr>
              <a:t>code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b="1" dirty="0" smtClean="0">
                <a:solidFill>
                  <a:schemeClr val="bg1"/>
                </a:solidFill>
              </a:rPr>
              <a:t>category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i="1" dirty="0" smtClean="0">
                <a:solidFill>
                  <a:schemeClr val="bg1"/>
                </a:solidFill>
              </a:rPr>
              <a:t>type, rate</a:t>
            </a:r>
            <a:r>
              <a:rPr lang="en-US" sz="1800" dirty="0" smtClean="0">
                <a:solidFill>
                  <a:schemeClr val="bg1"/>
                </a:solidFill>
              </a:rPr>
              <a:t>), ProjectItems(</a:t>
            </a:r>
            <a:r>
              <a:rPr lang="en-US" sz="1800" i="1" dirty="0" smtClean="0">
                <a:solidFill>
                  <a:schemeClr val="bg1"/>
                </a:solidFill>
              </a:rPr>
              <a:t>code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b="1" dirty="0" smtClean="0">
                <a:solidFill>
                  <a:schemeClr val="bg1"/>
                </a:solidFill>
              </a:rPr>
              <a:t>qty</a:t>
            </a:r>
            <a:r>
              <a:rPr lang="en-US" sz="1800" dirty="0" smtClean="0">
                <a:solidFill>
                  <a:schemeClr val="bg1"/>
                </a:solidFill>
              </a:rPr>
              <a:t>)</a:t>
            </a:r>
            <a:endParaRPr lang="en-US" sz="1800" i="1" baseline="-25000" dirty="0" smtClean="0">
              <a:solidFill>
                <a:schemeClr val="bg1"/>
              </a:solidFill>
            </a:endParaRPr>
          </a:p>
          <a:p>
            <a:r>
              <a:rPr lang="en-US" i="1" dirty="0" smtClean="0">
                <a:cs typeface="Times" pitchFamily="18" charset="0"/>
              </a:rPr>
              <a:t>Class of queries for </a:t>
            </a:r>
            <a:r>
              <a:rPr lang="en-US" i="1" dirty="0" err="1" smtClean="0">
                <a:latin typeface="Times" pitchFamily="18" charset="0"/>
                <a:cs typeface="Times" pitchFamily="18" charset="0"/>
              </a:rPr>
              <a:t>q</a:t>
            </a:r>
            <a:r>
              <a:rPr lang="en-US" i="1" baseline="-25000" dirty="0" err="1" smtClean="0">
                <a:latin typeface="Times" pitchFamily="18" charset="0"/>
                <a:cs typeface="Times" pitchFamily="18" charset="0"/>
              </a:rPr>
              <a:t>C</a:t>
            </a:r>
            <a:r>
              <a:rPr lang="en-US" i="1" dirty="0" smtClean="0">
                <a:cs typeface="Times" pitchFamily="18" charset="0"/>
              </a:rPr>
              <a:t>:</a:t>
            </a:r>
          </a:p>
          <a:p>
            <a:pPr lvl="1"/>
            <a:r>
              <a:rPr lang="en-US" i="1" dirty="0" smtClean="0">
                <a:cs typeface="Times" pitchFamily="18" charset="0"/>
              </a:rPr>
              <a:t>Conjunctive</a:t>
            </a:r>
            <a:endParaRPr lang="en-US" dirty="0" smtClean="0"/>
          </a:p>
          <a:p>
            <a:r>
              <a:rPr lang="en-US" i="1" dirty="0" smtClean="0">
                <a:cs typeface="Times" pitchFamily="18" charset="0"/>
              </a:rPr>
              <a:t>Class </a:t>
            </a:r>
            <a:r>
              <a:rPr lang="en-US" i="1" dirty="0" smtClean="0">
                <a:cs typeface="Times" pitchFamily="18" charset="0"/>
              </a:rPr>
              <a:t>of queries for </a:t>
            </a:r>
            <a:r>
              <a:rPr lang="en-US" i="1" dirty="0" err="1" smtClean="0">
                <a:latin typeface="Times" pitchFamily="18" charset="0"/>
                <a:cs typeface="Times" pitchFamily="18" charset="0"/>
              </a:rPr>
              <a:t>q</a:t>
            </a:r>
            <a:r>
              <a:rPr lang="en-US" i="1" baseline="-25000" dirty="0" err="1" smtClean="0">
                <a:latin typeface="Times" pitchFamily="18" charset="0"/>
                <a:cs typeface="Times" pitchFamily="18" charset="0"/>
              </a:rPr>
              <a:t>B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Union</a:t>
            </a:r>
            <a:r>
              <a:rPr lang="en-US" dirty="0" smtClean="0"/>
              <a:t>, negation, aggregation</a:t>
            </a:r>
          </a:p>
          <a:p>
            <a:r>
              <a:rPr lang="en-US" i="1" dirty="0" smtClean="0">
                <a:latin typeface="Times" pitchFamily="18" charset="0"/>
                <a:cs typeface="Times" pitchFamily="18" charset="0"/>
              </a:rPr>
              <a:t>C</a:t>
            </a:r>
            <a:r>
              <a:rPr lang="en-US" dirty="0" smtClean="0"/>
              <a:t> stores materialized view </a:t>
            </a:r>
            <a:r>
              <a:rPr lang="en-US" i="1" dirty="0" smtClean="0">
                <a:latin typeface="Times" pitchFamily="18" charset="0"/>
                <a:cs typeface="Times" pitchFamily="18" charset="0"/>
              </a:rPr>
              <a:t>V</a:t>
            </a:r>
          </a:p>
          <a:p>
            <a:r>
              <a:rPr lang="en-US" dirty="0" smtClean="0"/>
              <a:t>“Pull” coordination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animBg="1"/>
      <p:bldP spid="7" grpId="0" uiExpand="1" animBg="1"/>
      <p:bldP spid="7" grpId="1" uiExpand="1" animBg="1"/>
      <p:bldP spid="14" grpId="0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Coordination Problem</a:t>
            </a:r>
            <a:br>
              <a:rPr lang="en-US" dirty="0" smtClean="0"/>
            </a:br>
            <a:r>
              <a:rPr lang="en-US" dirty="0" smtClean="0"/>
              <a:t>Formalization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"/>
          </p:nvPr>
        </p:nvSpPr>
        <p:spPr>
          <a:xfrm>
            <a:off x="457200" y="1514971"/>
            <a:ext cx="8229600" cy="1814224"/>
          </a:xfrm>
        </p:spPr>
        <p:txBody>
          <a:bodyPr/>
          <a:lstStyle/>
          <a:p>
            <a:pPr lvl="0">
              <a:defRPr/>
            </a:pPr>
            <a:r>
              <a:rPr lang="en-US" dirty="0" smtClean="0"/>
              <a:t>Problem</a:t>
            </a:r>
          </a:p>
          <a:p>
            <a:pPr lvl="1">
              <a:defRPr/>
            </a:pPr>
            <a:r>
              <a:rPr lang="en-US" dirty="0" smtClean="0"/>
              <a:t>Given </a:t>
            </a:r>
            <a:r>
              <a:rPr lang="en-US" i="1" dirty="0" smtClean="0">
                <a:latin typeface="Times" pitchFamily="18" charset="0"/>
                <a:cs typeface="Times" pitchFamily="18" charset="0"/>
              </a:rPr>
              <a:t>C</a:t>
            </a:r>
            <a:r>
              <a:rPr lang="en-US" i="1" baseline="-25000" dirty="0" smtClean="0">
                <a:latin typeface="Times" pitchFamily="18" charset="0"/>
                <a:cs typeface="Times" pitchFamily="18" charset="0"/>
              </a:rPr>
              <a:t>t  </a:t>
            </a:r>
            <a:r>
              <a:rPr lang="en-US" i="1" dirty="0" smtClean="0">
                <a:latin typeface="Times" pitchFamily="18" charset="0"/>
                <a:cs typeface="Times" pitchFamily="18" charset="0"/>
              </a:rPr>
              <a:t>, </a:t>
            </a:r>
            <a:r>
              <a:rPr lang="en-US" i="1" dirty="0" err="1" smtClean="0">
                <a:latin typeface="Times" pitchFamily="18" charset="0"/>
                <a:cs typeface="Times" pitchFamily="18" charset="0"/>
              </a:rPr>
              <a:t>V</a:t>
            </a:r>
            <a:r>
              <a:rPr lang="en-US" i="1" baseline="-25000" dirty="0" err="1" smtClean="0">
                <a:latin typeface="Times" pitchFamily="18" charset="0"/>
                <a:cs typeface="Times" pitchFamily="18" charset="0"/>
              </a:rPr>
              <a:t>t</a:t>
            </a:r>
            <a:r>
              <a:rPr lang="en-US" i="1" baseline="-25000" dirty="0" smtClean="0">
                <a:latin typeface="Times" pitchFamily="18" charset="0"/>
                <a:cs typeface="Times" pitchFamily="18" charset="0"/>
              </a:rPr>
              <a:t>  </a:t>
            </a:r>
            <a:r>
              <a:rPr lang="en-US" i="1" dirty="0" smtClean="0">
                <a:latin typeface="Times" pitchFamily="18" charset="0"/>
                <a:cs typeface="Times" pitchFamily="18" charset="0"/>
              </a:rPr>
              <a:t>, B</a:t>
            </a:r>
            <a:r>
              <a:rPr lang="en-US" i="1" baseline="-25000" dirty="0" smtClean="0">
                <a:latin typeface="Times" pitchFamily="18" charset="0"/>
                <a:cs typeface="Times" pitchFamily="18" charset="0"/>
              </a:rPr>
              <a:t>t+1</a:t>
            </a:r>
            <a:endParaRPr lang="en-US" i="1" dirty="0" smtClean="0">
              <a:latin typeface="Times" pitchFamily="18" charset="0"/>
              <a:cs typeface="Times" pitchFamily="18" charset="0"/>
            </a:endParaRPr>
          </a:p>
          <a:p>
            <a:pPr lvl="1">
              <a:defRPr/>
            </a:pPr>
            <a:r>
              <a:rPr lang="en-US" dirty="0" smtClean="0"/>
              <a:t>Find </a:t>
            </a:r>
            <a:r>
              <a:rPr lang="en-US" i="1" dirty="0" smtClean="0">
                <a:latin typeface="Times" pitchFamily="18" charset="0"/>
                <a:cs typeface="Times" pitchFamily="18" charset="0"/>
              </a:rPr>
              <a:t>C</a:t>
            </a:r>
            <a:r>
              <a:rPr lang="en-US" i="1" baseline="-25000" dirty="0" smtClean="0">
                <a:latin typeface="Times" pitchFamily="18" charset="0"/>
                <a:cs typeface="Times" pitchFamily="18" charset="0"/>
              </a:rPr>
              <a:t>t+1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19400" y="5943600"/>
            <a:ext cx="609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latin typeface="Times" pitchFamily="18" charset="0"/>
              </a:rPr>
              <a:t>C</a:t>
            </a:r>
            <a:r>
              <a:rPr lang="en-US" sz="2400" i="1" baseline="-25000" dirty="0" smtClean="0">
                <a:latin typeface="Times" pitchFamily="18" charset="0"/>
              </a:rPr>
              <a:t>t</a:t>
            </a:r>
            <a:endParaRPr lang="en-US" sz="2400" i="1" baseline="-25000" dirty="0">
              <a:latin typeface="Times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715000" y="3200400"/>
            <a:ext cx="685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latin typeface="Times" pitchFamily="18" charset="0"/>
              </a:rPr>
              <a:t>B</a:t>
            </a:r>
            <a:r>
              <a:rPr lang="en-US" sz="2400" i="1" baseline="-25000" dirty="0" smtClean="0">
                <a:latin typeface="Times" pitchFamily="18" charset="0"/>
              </a:rPr>
              <a:t>t+1</a:t>
            </a:r>
            <a:endParaRPr lang="en-US" sz="2400" i="1" baseline="-25000" dirty="0">
              <a:latin typeface="Times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715000" y="5943600"/>
            <a:ext cx="685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rIns="45720" rtlCol="0" anchor="ctr"/>
          <a:lstStyle/>
          <a:p>
            <a:pPr algn="ctr"/>
            <a:r>
              <a:rPr lang="en-US" sz="2400" i="1" dirty="0" smtClean="0">
                <a:latin typeface="Times" pitchFamily="18" charset="0"/>
              </a:rPr>
              <a:t>C</a:t>
            </a:r>
            <a:r>
              <a:rPr lang="en-US" sz="2400" i="1" baseline="-25000" dirty="0" smtClean="0">
                <a:latin typeface="Times" pitchFamily="18" charset="0"/>
              </a:rPr>
              <a:t>t+1</a:t>
            </a:r>
            <a:endParaRPr lang="en-US" sz="2400" i="1" baseline="-25000" dirty="0">
              <a:latin typeface="Times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19400" y="4495800"/>
            <a:ext cx="609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latin typeface="Times" pitchFamily="18" charset="0"/>
              </a:rPr>
              <a:t>V</a:t>
            </a:r>
            <a:r>
              <a:rPr lang="en-US" sz="2400" i="1" baseline="-25000" dirty="0" smtClean="0">
                <a:latin typeface="Times" pitchFamily="18" charset="0"/>
              </a:rPr>
              <a:t>t</a:t>
            </a:r>
            <a:endParaRPr lang="en-US" sz="2400" i="1" baseline="-25000" dirty="0">
              <a:latin typeface="Times" pitchFamily="18" charset="0"/>
            </a:endParaRPr>
          </a:p>
        </p:txBody>
      </p:sp>
      <p:cxnSp>
        <p:nvCxnSpPr>
          <p:cNvPr id="40" name="Straight Arrow Connector 39"/>
          <p:cNvCxnSpPr>
            <a:stCxn id="34" idx="0"/>
            <a:endCxn id="37" idx="2"/>
          </p:cNvCxnSpPr>
          <p:nvPr/>
        </p:nvCxnSpPr>
        <p:spPr>
          <a:xfrm rot="5400000" flipH="1" flipV="1">
            <a:off x="2667000" y="5486400"/>
            <a:ext cx="9144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124200" y="5181600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" pitchFamily="18" charset="0"/>
                <a:cs typeface="Times" pitchFamily="18" charset="0"/>
              </a:rPr>
              <a:t>q</a:t>
            </a:r>
            <a:r>
              <a:rPr lang="en-US" sz="2400" i="1" baseline="-25000" dirty="0" smtClean="0">
                <a:latin typeface="Times" pitchFamily="18" charset="0"/>
                <a:cs typeface="Times" pitchFamily="18" charset="0"/>
              </a:rPr>
              <a:t>C</a:t>
            </a:r>
            <a:endParaRPr lang="en-US" sz="2400" i="1" baseline="-25000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38791" y="3313922"/>
            <a:ext cx="17684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Base Source</a:t>
            </a:r>
          </a:p>
          <a:p>
            <a:r>
              <a:rPr lang="en-US" dirty="0" smtClean="0"/>
              <a:t>(Building Design)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938791" y="5858721"/>
            <a:ext cx="1912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Contingent Source</a:t>
            </a:r>
          </a:p>
          <a:p>
            <a:r>
              <a:rPr lang="en-US" dirty="0" smtClean="0"/>
              <a:t>(Cost Estimate)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62591" y="4544790"/>
            <a:ext cx="1894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View (stored by C)</a:t>
            </a:r>
            <a:endParaRPr lang="en-US" dirty="0"/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457682" y="1446786"/>
            <a:ext cx="8229600" cy="1882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3200" b="0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719384" y="2953270"/>
            <a:ext cx="1828800" cy="0"/>
          </a:xfrm>
          <a:prstGeom prst="straightConnector1">
            <a:avLst/>
          </a:prstGeom>
          <a:ln w="444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213656" y="2536274"/>
            <a:ext cx="805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2011/08/31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773BA382-BCE2-654F-852D-88D9BA8A45D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CA" b="0" smtClean="0">
                <a:solidFill>
                  <a:schemeClr val="bg1">
                    <a:lumMod val="75000"/>
                  </a:schemeClr>
                </a:solidFill>
              </a:rPr>
              <a:t>M. Lawrence, R. Pottinger, S. Staub-French</a:t>
            </a:r>
            <a:endParaRPr lang="en-US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7" grpId="0" animBg="1"/>
      <p:bldP spid="55" grpId="0"/>
      <p:bldP spid="23" grpId="0"/>
      <p:bldP spid="26" grpId="0"/>
      <p:bldP spid="4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11456</TotalTime>
  <Words>2540</Words>
  <Application>Microsoft Office PowerPoint</Application>
  <PresentationFormat>On-screen Show (4:3)</PresentationFormat>
  <Paragraphs>916</Paragraphs>
  <Slides>39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Median</vt:lpstr>
      <vt:lpstr>Data Coordination: Supporting Contingent Updates</vt:lpstr>
      <vt:lpstr>Scenario: Architecture, Engineering and Construction</vt:lpstr>
      <vt:lpstr>Data Coordination: General Problem</vt:lpstr>
      <vt:lpstr>Example: Coordination Operations</vt:lpstr>
      <vt:lpstr>Data Coordination Defining Characteristics</vt:lpstr>
      <vt:lpstr>Data Coordination Related Work</vt:lpstr>
      <vt:lpstr>Outline</vt:lpstr>
      <vt:lpstr>Approach</vt:lpstr>
      <vt:lpstr>Data Coordination Problem Formalization</vt:lpstr>
      <vt:lpstr>Data Coordination Problem Formalization</vt:lpstr>
      <vt:lpstr>Outline</vt:lpstr>
      <vt:lpstr>View Differencing</vt:lpstr>
      <vt:lpstr>Incremental View Maintenance</vt:lpstr>
      <vt:lpstr>Outline</vt:lpstr>
      <vt:lpstr>Update Translation</vt:lpstr>
      <vt:lpstr>Update Translation Example</vt:lpstr>
      <vt:lpstr>Update Translation Example</vt:lpstr>
      <vt:lpstr>Update Translation Challenges</vt:lpstr>
      <vt:lpstr>Update Translation Related Work</vt:lpstr>
      <vt:lpstr>Outline</vt:lpstr>
      <vt:lpstr>Insertions</vt:lpstr>
      <vt:lpstr>Conditional Tables</vt:lpstr>
      <vt:lpstr>Constrain Example</vt:lpstr>
      <vt:lpstr>Outline</vt:lpstr>
      <vt:lpstr>Experiments </vt:lpstr>
      <vt:lpstr>View Differencing Results</vt:lpstr>
      <vt:lpstr>View Differencing Results</vt:lpstr>
      <vt:lpstr>Update Translation Results</vt:lpstr>
      <vt:lpstr>Update Translation Results</vt:lpstr>
      <vt:lpstr>Conclusions</vt:lpstr>
      <vt:lpstr>View Differencing Summary</vt:lpstr>
      <vt:lpstr>Tuple Generating Dependency Formulation</vt:lpstr>
      <vt:lpstr>Deletions</vt:lpstr>
      <vt:lpstr>Deletions</vt:lpstr>
      <vt:lpstr>Deletion Translation (Overview)</vt:lpstr>
      <vt:lpstr>Deletions</vt:lpstr>
      <vt:lpstr>Optimizations</vt:lpstr>
      <vt:lpstr>Generalizing</vt:lpstr>
      <vt:lpstr>Extending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Coordination</dc:title>
  <dc:creator>Michael Lawrence</dc:creator>
  <cp:lastModifiedBy>mklawren</cp:lastModifiedBy>
  <cp:revision>140</cp:revision>
  <dcterms:created xsi:type="dcterms:W3CDTF">2011-08-28T15:12:56Z</dcterms:created>
  <dcterms:modified xsi:type="dcterms:W3CDTF">2011-08-31T20:18:58Z</dcterms:modified>
</cp:coreProperties>
</file>