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349" r:id="rId2"/>
    <p:sldId id="320" r:id="rId3"/>
    <p:sldId id="366" r:id="rId4"/>
    <p:sldId id="367" r:id="rId5"/>
    <p:sldId id="317" r:id="rId6"/>
    <p:sldId id="381" r:id="rId7"/>
    <p:sldId id="373" r:id="rId8"/>
    <p:sldId id="376" r:id="rId9"/>
    <p:sldId id="350" r:id="rId10"/>
    <p:sldId id="386" r:id="rId11"/>
    <p:sldId id="257" r:id="rId12"/>
    <p:sldId id="358" r:id="rId13"/>
    <p:sldId id="387" r:id="rId14"/>
    <p:sldId id="354" r:id="rId15"/>
    <p:sldId id="388" r:id="rId16"/>
    <p:sldId id="389" r:id="rId17"/>
    <p:sldId id="384" r:id="rId18"/>
    <p:sldId id="385" r:id="rId19"/>
    <p:sldId id="340" r:id="rId20"/>
    <p:sldId id="361" r:id="rId21"/>
    <p:sldId id="362" r:id="rId22"/>
    <p:sldId id="345" r:id="rId23"/>
    <p:sldId id="378" r:id="rId24"/>
    <p:sldId id="379" r:id="rId25"/>
    <p:sldId id="380" r:id="rId26"/>
    <p:sldId id="374" r:id="rId27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CCECFF"/>
    <a:srgbClr val="FFFFCC"/>
    <a:srgbClr val="DBE7C3"/>
    <a:srgbClr val="9BBB59"/>
    <a:srgbClr val="C09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7" autoAdjust="0"/>
    <p:restoredTop sz="86691" autoAdjust="0"/>
  </p:normalViewPr>
  <p:slideViewPr>
    <p:cSldViewPr>
      <p:cViewPr varScale="1">
        <p:scale>
          <a:sx n="70" d="100"/>
          <a:sy n="70" d="100"/>
        </p:scale>
        <p:origin x="-149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211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88916" tIns="44458" rIns="88916" bIns="4445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88916" tIns="44458" rIns="88916" bIns="4445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A877A0A-145B-49CD-B23D-DDC5C2D2E45A}" type="datetimeFigureOut">
              <a:rPr lang="en-US"/>
              <a:pPr>
                <a:defRPr/>
              </a:pPr>
              <a:t>8/30/2011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88916" tIns="44458" rIns="88916" bIns="4445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88916" tIns="44458" rIns="88916" bIns="4445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EC7AEC5-3116-4741-B2D1-422D0E9F78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5490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2287" tIns="46142" rIns="92287" bIns="4614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2287" tIns="46142" rIns="92287" bIns="4614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8F701C7-D9AC-4CA1-B304-D407AE828CDB}" type="datetimeFigureOut">
              <a:rPr lang="en-US"/>
              <a:pPr>
                <a:defRPr/>
              </a:pPr>
              <a:t>8/30/2011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87" tIns="46142" rIns="92287" bIns="46142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4838"/>
            <a:ext cx="5486400" cy="4184650"/>
          </a:xfrm>
          <a:prstGeom prst="rect">
            <a:avLst/>
          </a:prstGeom>
        </p:spPr>
        <p:txBody>
          <a:bodyPr vert="horz" lIns="92287" tIns="46142" rIns="92287" bIns="46142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2287" tIns="46142" rIns="92287" bIns="4614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2287" tIns="46142" rIns="92287" bIns="4614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D1AAF50-B43B-4153-BC96-24C975460E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5327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1226C24-A2BB-463C-A333-31C211403C3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C0C737D-0FB6-4C72-BAFC-559B1071206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8EC31CA-424E-4155-BF19-5EFBC5A8159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Key ideas: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 Compression on delta of the</a:t>
            </a:r>
            <a:r>
              <a:rPr lang="en-US" baseline="0" dirty="0" smtClean="0"/>
              <a:t> page</a:t>
            </a:r>
          </a:p>
          <a:p>
            <a:pPr eaLnBrk="1" hangingPunct="1">
              <a:spcBef>
                <a:spcPct val="0"/>
              </a:spcBef>
            </a:pPr>
            <a:r>
              <a:rPr lang="en-US" baseline="0" dirty="0" smtClean="0"/>
              <a:t> Compression is done </a:t>
            </a:r>
            <a:r>
              <a:rPr lang="en-US" baseline="0" dirty="0" err="1" smtClean="0"/>
              <a:t>asynch</a:t>
            </a:r>
            <a:r>
              <a:rPr lang="en-US" baseline="0" dirty="0" smtClean="0"/>
              <a:t>. in Dom0 while database processing can continue in parallel in the protected </a:t>
            </a:r>
            <a:r>
              <a:rPr lang="en-US" baseline="0" dirty="0" smtClean="0"/>
              <a:t>VM</a:t>
            </a:r>
          </a:p>
          <a:p>
            <a:pPr eaLnBrk="1" hangingPunct="1">
              <a:spcBef>
                <a:spcPct val="0"/>
              </a:spcBef>
            </a:pPr>
            <a:endParaRPr lang="en-US" baseline="0" dirty="0" smtClean="0"/>
          </a:p>
          <a:p>
            <a:pPr eaLnBrk="1" hangingPunct="1">
              <a:spcBef>
                <a:spcPct val="0"/>
              </a:spcBef>
            </a:pPr>
            <a:r>
              <a:rPr lang="en-US" baseline="0" dirty="0" smtClean="0"/>
              <a:t>Cache size 10% of VM size</a:t>
            </a:r>
            <a:endParaRPr lang="en-US" baseline="0" dirty="0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8EC31CA-424E-4155-BF19-5EFBC5A8159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8EC31CA-424E-4155-BF19-5EFBC5A8159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8EC31CA-424E-4155-BF19-5EFBC5A8159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TPC-C </a:t>
            </a:r>
            <a:r>
              <a:rPr lang="en-US" dirty="0" err="1" smtClean="0"/>
              <a:t>Xact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32</a:t>
            </a:r>
            <a:r>
              <a:rPr lang="en-US" baseline="0" dirty="0" smtClean="0">
                <a:sym typeface="Wingdings" pitchFamily="2" charset="2"/>
              </a:rPr>
              <a:t> packet exchanges (average), 77 (max)</a:t>
            </a:r>
            <a:endParaRPr lang="en-US" dirty="0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8EC31CA-424E-4155-BF19-5EFBC5A8159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CA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Only read tracking required mods to hypervisor - about 5 lines (or perhaps 50 but the effective change to hypervisor was 5 lines)</a:t>
            </a:r>
            <a:br>
              <a:rPr lang="en-CA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CA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- some code in disk backend device driver</a:t>
            </a:r>
            <a:br>
              <a:rPr lang="en-CA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CA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- rest in Remus </a:t>
            </a:r>
            <a:r>
              <a:rPr lang="en-CA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toolstack</a:t>
            </a:r>
            <a:r>
              <a:rPr lang="en-CA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Dom0</a:t>
            </a:r>
            <a:br>
              <a:rPr lang="en-CA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CA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-1903 </a:t>
            </a:r>
            <a:r>
              <a:rPr lang="en-CA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LoC</a:t>
            </a:r>
            <a:r>
              <a:rPr lang="en-CA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TOTAL</a:t>
            </a:r>
          </a:p>
          <a:p>
            <a:pPr eaLnBrk="1" hangingPunct="1">
              <a:spcBef>
                <a:spcPct val="0"/>
              </a:spcBef>
            </a:pPr>
            <a:r>
              <a:rPr lang="en-CA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CA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CA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CP - only the network backend device driver (netback) and output buffer code (396</a:t>
            </a:r>
            <a:r>
              <a:rPr lang="en-CA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+ 13 </a:t>
            </a:r>
            <a:r>
              <a:rPr lang="en-CA" sz="1200" b="0" i="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LoC</a:t>
            </a:r>
            <a:r>
              <a:rPr lang="en-CA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(Guest kernel + hypervisor)</a:t>
            </a:r>
            <a:r>
              <a:rPr lang="en-CA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CA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CA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CA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CA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ASC - Remus code that lives in </a:t>
            </a:r>
            <a:r>
              <a:rPr lang="en-CA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Xen's</a:t>
            </a:r>
            <a:r>
              <a:rPr lang="en-CA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management </a:t>
            </a:r>
            <a:r>
              <a:rPr lang="en-CA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toolstack</a:t>
            </a:r>
            <a:r>
              <a:rPr lang="en-CA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not part of kernel. (593 </a:t>
            </a:r>
            <a:r>
              <a:rPr lang="en-CA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LoC</a:t>
            </a:r>
            <a:r>
              <a:rPr lang="en-CA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endParaRPr lang="en-US" dirty="0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8EC31CA-424E-4155-BF19-5EFBC5A8159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endParaRPr 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86D658-7990-403B-A3A3-D82D114FB97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E88411D-A384-45BF-B1AE-515ACCC733F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E88411D-A384-45BF-B1AE-515ACCC733F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39B5035-1104-48E7-A118-0B7C3B04404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rtl="0" eaLnBrk="1" fontAlgn="b" latinLnBrk="0" hangingPunct="1"/>
            <a:r>
              <a:rPr lang="en-CA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PostgreSQL</a:t>
            </a:r>
            <a:endParaRPr lang="en-CA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eaLnBrk="1" fontAlgn="b" latinLnBrk="0" hangingPunct="1"/>
            <a:r>
              <a:rPr lang="en-C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20W/200C</a:t>
            </a:r>
          </a:p>
          <a:p>
            <a:pPr rtl="0" eaLnBrk="1" fontAlgn="b" latinLnBrk="0" hangingPunct="1"/>
            <a:r>
              <a:rPr lang="en-C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30 </a:t>
            </a:r>
            <a:r>
              <a:rPr lang="en-CA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mins</a:t>
            </a:r>
            <a:endParaRPr lang="en-CA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eaLnBrk="1" fontAlgn="b" latinLnBrk="0" hangingPunct="1"/>
            <a:r>
              <a:rPr lang="en-C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DB </a:t>
            </a:r>
            <a:r>
              <a:rPr lang="en-C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itchFamily="2" charset="2"/>
              </a:rPr>
              <a:t></a:t>
            </a:r>
            <a:r>
              <a:rPr lang="en-C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1.9 GB</a:t>
            </a:r>
          </a:p>
          <a:p>
            <a:pPr rtl="0" eaLnBrk="1" fontAlgn="b" latinLnBrk="0" hangingPunct="1"/>
            <a:r>
              <a:rPr lang="en-C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BP </a:t>
            </a:r>
            <a:r>
              <a:rPr lang="en-C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itchFamily="2" charset="2"/>
              </a:rPr>
              <a:t> </a:t>
            </a:r>
            <a:r>
              <a:rPr lang="en-C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190 MB</a:t>
            </a:r>
          </a:p>
          <a:p>
            <a:pPr rtl="0" eaLnBrk="1" fontAlgn="b" latinLnBrk="0" hangingPunct="1"/>
            <a:r>
              <a:rPr lang="en-C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RAM </a:t>
            </a:r>
            <a:r>
              <a:rPr lang="en-C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itchFamily="2" charset="2"/>
              </a:rPr>
              <a:t> </a:t>
            </a:r>
            <a:r>
              <a:rPr lang="en-C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 GB</a:t>
            </a:r>
          </a:p>
          <a:p>
            <a:pPr marL="0" marR="0" indent="0" algn="l" defTabSz="914400" rtl="0" eaLnBrk="1" fontAlgn="b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CA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vCPUs</a:t>
            </a:r>
            <a:r>
              <a:rPr lang="en-CA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CA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itchFamily="2" charset="2"/>
              </a:rPr>
              <a:t> </a:t>
            </a:r>
            <a:r>
              <a:rPr lang="en-C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</a:p>
          <a:p>
            <a:pPr rtl="0" eaLnBrk="1" fontAlgn="b" latinLnBrk="0" hangingPunct="1"/>
            <a:r>
              <a:rPr lang="en-C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CPI </a:t>
            </a:r>
            <a:r>
              <a:rPr lang="en-C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itchFamily="2" charset="2"/>
              </a:rPr>
              <a:t> </a:t>
            </a:r>
            <a:r>
              <a:rPr lang="en-C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50 </a:t>
            </a:r>
            <a:r>
              <a:rPr lang="en-CA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ms</a:t>
            </a:r>
            <a:endParaRPr lang="en-CA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E88411D-A384-45BF-B1AE-515ACCC733F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TPC-H has</a:t>
            </a:r>
            <a:r>
              <a:rPr lang="en-US" baseline="0" dirty="0" smtClean="0"/>
              <a:t> long-running compute and I/O intensive queries and each query </a:t>
            </a:r>
            <a:r>
              <a:rPr lang="en-US" baseline="0" dirty="0" smtClean="0"/>
              <a:t>typically </a:t>
            </a:r>
            <a:r>
              <a:rPr lang="en-US" baseline="0" dirty="0" smtClean="0"/>
              <a:t>involves a single round of communication between the server and the </a:t>
            </a:r>
            <a:r>
              <a:rPr lang="en-US" baseline="0" dirty="0" smtClean="0"/>
              <a:t>client</a:t>
            </a:r>
          </a:p>
          <a:p>
            <a:pPr eaLnBrk="1" hangingPunct="1">
              <a:spcBef>
                <a:spcPct val="0"/>
              </a:spcBef>
            </a:pPr>
            <a:endParaRPr lang="en-US" baseline="0" dirty="0" smtClean="0"/>
          </a:p>
          <a:p>
            <a:pPr rtl="0" eaLnBrk="1" fontAlgn="b" latinLnBrk="0" hangingPunct="1"/>
            <a:r>
              <a:rPr lang="en-CA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PostgreSQL</a:t>
            </a:r>
            <a:endParaRPr lang="en-CA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eaLnBrk="1" fontAlgn="b" latinLnBrk="0" hangingPunct="1"/>
            <a:r>
              <a:rPr lang="en-C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SF </a:t>
            </a:r>
            <a:r>
              <a:rPr lang="en-C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itchFamily="2" charset="2"/>
              </a:rPr>
              <a:t> </a:t>
            </a:r>
            <a:r>
              <a:rPr lang="en-C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</a:p>
          <a:p>
            <a:pPr rtl="0" eaLnBrk="1" fontAlgn="b" latinLnBrk="0" hangingPunct="1"/>
            <a:r>
              <a:rPr lang="en-C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DB </a:t>
            </a:r>
            <a:r>
              <a:rPr lang="en-C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itchFamily="2" charset="2"/>
              </a:rPr>
              <a:t> </a:t>
            </a:r>
            <a:r>
              <a:rPr lang="en-C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2.3 GB</a:t>
            </a:r>
          </a:p>
          <a:p>
            <a:pPr rtl="0" eaLnBrk="1" fontAlgn="b" latinLnBrk="0" hangingPunct="1"/>
            <a:r>
              <a:rPr lang="en-C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BP </a:t>
            </a:r>
            <a:r>
              <a:rPr lang="en-C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itchFamily="2" charset="2"/>
              </a:rPr>
              <a:t> </a:t>
            </a:r>
            <a:r>
              <a:rPr lang="en-C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750 MB</a:t>
            </a:r>
          </a:p>
          <a:p>
            <a:pPr rtl="0" eaLnBrk="1" fontAlgn="b" latinLnBrk="0" hangingPunct="1"/>
            <a:r>
              <a:rPr lang="en-C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RAM </a:t>
            </a:r>
            <a:r>
              <a:rPr lang="en-C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itchFamily="2" charset="2"/>
              </a:rPr>
              <a:t> </a:t>
            </a:r>
            <a:r>
              <a:rPr lang="en-C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1.5 GB</a:t>
            </a:r>
          </a:p>
          <a:p>
            <a:pPr rtl="0" eaLnBrk="1" fontAlgn="b" latinLnBrk="0" hangingPunct="1"/>
            <a:r>
              <a:rPr lang="en-CA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vCPUs</a:t>
            </a:r>
            <a:r>
              <a:rPr lang="en-C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C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itchFamily="2" charset="2"/>
              </a:rPr>
              <a:t> </a:t>
            </a:r>
            <a:r>
              <a:rPr lang="en-C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</a:p>
          <a:p>
            <a:pPr rtl="0" eaLnBrk="1" fontAlgn="b" latinLnBrk="0" hangingPunct="1"/>
            <a:r>
              <a:rPr lang="en-C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CPI </a:t>
            </a:r>
            <a:r>
              <a:rPr lang="en-C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itchFamily="2" charset="2"/>
              </a:rPr>
              <a:t> </a:t>
            </a:r>
            <a:r>
              <a:rPr lang="en-C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250 </a:t>
            </a:r>
            <a:r>
              <a:rPr lang="en-CA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ms</a:t>
            </a:r>
            <a:endParaRPr lang="en-CA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E88411D-A384-45BF-B1AE-515ACCC733F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4C81B1-7F23-4CEC-AFB3-503B0B9B9CC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E88411D-A384-45BF-B1AE-515ACCC733F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E88411D-A384-45BF-B1AE-515ACCC733F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E88411D-A384-45BF-B1AE-515ACCC733F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E88411D-A384-45BF-B1AE-515ACCC733F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Clients typically lose connections on failure</a:t>
            </a:r>
            <a:r>
              <a:rPr lang="en-US" baseline="0" dirty="0" smtClean="0"/>
              <a:t> </a:t>
            </a:r>
          </a:p>
          <a:p>
            <a:pPr eaLnBrk="1" hangingPunct="1">
              <a:spcBef>
                <a:spcPct val="0"/>
              </a:spcBef>
            </a:pPr>
            <a:endParaRPr lang="en-US" baseline="0" dirty="0" smtClean="0"/>
          </a:p>
          <a:p>
            <a:pPr eaLnBrk="1" hangingPunct="1">
              <a:spcBef>
                <a:spcPct val="0"/>
              </a:spcBef>
            </a:pPr>
            <a:r>
              <a:rPr lang="en-US" baseline="0" dirty="0" smtClean="0"/>
              <a:t>and in some cases even transactions might be lost</a:t>
            </a:r>
            <a:endParaRPr lang="en-US" dirty="0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10E474-69FA-49FB-98D6-48A57CFCBA7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7E8D5D3-953F-486D-AB08-FE24F0FFF7D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No connections are lost</a:t>
            </a:r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No transactions are lost</a:t>
            </a:r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Both DBMS state and the database are replicated, not just</a:t>
            </a:r>
            <a:r>
              <a:rPr lang="en-US" baseline="0" dirty="0" smtClean="0"/>
              <a:t> the database</a:t>
            </a:r>
            <a:endParaRPr lang="en-US" dirty="0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10E474-69FA-49FB-98D6-48A57CFCBA7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endParaRPr 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86D658-7990-403B-A3A3-D82D114FB97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B34F5FB-03B8-4CD4-9523-0805DD00E9D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charset="0"/>
              <a:cs typeface="Arial" charset="0"/>
              <a:sym typeface="Wingdings" pitchFamily="2" charset="2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F89A02-11B7-4BA9-940B-F42BEC08CF7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B34F5FB-03B8-4CD4-9523-0805DD00E9D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colour_RGB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4354513"/>
            <a:ext cx="1676400" cy="1303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6"/>
          <p:cNvSpPr txBox="1">
            <a:spLocks noChangeArrowheads="1"/>
          </p:cNvSpPr>
          <p:nvPr userDrawn="1"/>
        </p:nvSpPr>
        <p:spPr bwMode="auto">
          <a:xfrm>
            <a:off x="-76200" y="5649913"/>
            <a:ext cx="4724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baseline="30000" dirty="0">
                <a:latin typeface="Arial" pitchFamily="34" charset="0"/>
                <a:cs typeface="Arial" pitchFamily="34" charset="0"/>
              </a:rPr>
              <a:t>1</a:t>
            </a:r>
            <a:r>
              <a:rPr lang="en-US" dirty="0">
                <a:latin typeface="Arial" pitchFamily="34" charset="0"/>
                <a:cs typeface="Arial" pitchFamily="34" charset="0"/>
              </a:rPr>
              <a:t>Cheriton School of Computer Science 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981200"/>
            <a:ext cx="7159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6"/>
          <p:cNvSpPr txBox="1">
            <a:spLocks noChangeArrowheads="1"/>
          </p:cNvSpPr>
          <p:nvPr userDrawn="1"/>
        </p:nvSpPr>
        <p:spPr bwMode="auto">
          <a:xfrm>
            <a:off x="4343400" y="5649913"/>
            <a:ext cx="44958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baseline="30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Department of Computer Science</a:t>
            </a:r>
          </a:p>
        </p:txBody>
      </p:sp>
      <p:pic>
        <p:nvPicPr>
          <p:cNvPr id="8" name="Picture 2" descr="C:\Users\ufminhas\Desktop\1logo.gif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6025" y="4648200"/>
            <a:ext cx="59055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1470025"/>
          </a:xfrm>
        </p:spPr>
        <p:txBody>
          <a:bodyPr>
            <a:normAutofit/>
          </a:bodyPr>
          <a:lstStyle>
            <a:lvl1pPr>
              <a:defRPr sz="3600" b="1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90800"/>
            <a:ext cx="6400800" cy="609600"/>
          </a:xfrm>
        </p:spPr>
        <p:txBody>
          <a:bodyPr>
            <a:normAutofit/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75000"/>
              <a:buFont typeface="Times New Roman" pitchFamily="18" charset="0"/>
              <a:buNone/>
              <a:defRPr lang="en-US" sz="2800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4168D2-726F-4BE1-8FE9-03653469AE88}" type="datetimeFigureOut">
              <a:rPr lang="en-US"/>
              <a:pPr>
                <a:defRPr/>
              </a:pPr>
              <a:t>8/30/2011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5B2E17-90F5-464B-8CA8-05ACE825C4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0782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13BA5-E6A4-43E5-AAE8-DCCF3C3967AC}" type="datetimeFigureOut">
              <a:rPr lang="en-US"/>
              <a:pPr>
                <a:defRPr/>
              </a:pPr>
              <a:t>8/30/2011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6C3F6-C9DE-4135-AC29-44F7990E59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87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7E8553-433A-44ED-8A0D-50037A061888}" type="datetimeFigureOut">
              <a:rPr lang="en-US"/>
              <a:pPr>
                <a:defRPr/>
              </a:pPr>
              <a:t>8/30/2011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F7DFD-2193-42E1-BC42-DF1CE924C3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4120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5DD5B-C554-4AF1-A0F7-D3ED7E2EB886}" type="datetimeFigureOut">
              <a:rPr lang="en-US"/>
              <a:pPr>
                <a:defRPr/>
              </a:pPr>
              <a:t>8/30/2011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0A945-3AAC-433F-BD75-A4CAE8FFA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565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colour_RGB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3886200"/>
            <a:ext cx="1676400" cy="1303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6"/>
          <p:cNvSpPr txBox="1">
            <a:spLocks noChangeArrowheads="1"/>
          </p:cNvSpPr>
          <p:nvPr userDrawn="1"/>
        </p:nvSpPr>
        <p:spPr bwMode="auto">
          <a:xfrm>
            <a:off x="609600" y="5486400"/>
            <a:ext cx="807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>
                <a:latin typeface="Calibri" pitchFamily="34" charset="0"/>
              </a:rPr>
              <a:t>David R. Cheriton School of Computer Science 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981200"/>
            <a:ext cx="7159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1470025"/>
          </a:xfrm>
        </p:spPr>
        <p:txBody>
          <a:bodyPr>
            <a:normAutofit/>
          </a:bodyPr>
          <a:lstStyle>
            <a:lvl1pPr>
              <a:defRPr sz="3600" b="1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90800"/>
            <a:ext cx="6400800" cy="609600"/>
          </a:xfrm>
        </p:spPr>
        <p:txBody>
          <a:bodyPr>
            <a:normAutofit/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75000"/>
              <a:buFont typeface="Times New Roman" pitchFamily="18" charset="0"/>
              <a:buNone/>
              <a:defRPr lang="en-US" sz="2800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4540EA-9C9C-4821-A67D-70FC7BE09247}" type="datetimeFigureOut">
              <a:rPr lang="en-US"/>
              <a:pPr>
                <a:defRPr/>
              </a:pPr>
              <a:t>8/30/2011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7C51B3-5FBE-49EA-8AD2-E5985107E3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571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colour_RGB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152400"/>
            <a:ext cx="1077913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143000"/>
            <a:ext cx="7159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/>
          <p:cNvCxnSpPr/>
          <p:nvPr userDrawn="1"/>
        </p:nvCxnSpPr>
        <p:spPr>
          <a:xfrm flipV="1">
            <a:off x="457200" y="6324600"/>
            <a:ext cx="8305800" cy="1588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4"/>
          <p:cNvSpPr txBox="1">
            <a:spLocks/>
          </p:cNvSpPr>
          <p:nvPr userDrawn="1"/>
        </p:nvSpPr>
        <p:spPr bwMode="auto">
          <a:xfrm>
            <a:off x="381000" y="6340475"/>
            <a:ext cx="83058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000" b="1" dirty="0">
                <a:latin typeface="Verdana" pitchFamily="34" charset="0"/>
                <a:cs typeface="Times New Roman" pitchFamily="18" charset="0"/>
              </a:rPr>
              <a:t>Umar </a:t>
            </a:r>
            <a:r>
              <a:rPr lang="en-US" sz="1000" b="1" dirty="0" err="1">
                <a:latin typeface="Verdana" pitchFamily="34" charset="0"/>
                <a:cs typeface="Times New Roman" pitchFamily="18" charset="0"/>
              </a:rPr>
              <a:t>Farooq</a:t>
            </a:r>
            <a:r>
              <a:rPr lang="en-US" sz="1000" b="1" dirty="0">
                <a:latin typeface="Verdana" pitchFamily="34" charset="0"/>
                <a:cs typeface="Times New Roman" pitchFamily="18" charset="0"/>
              </a:rPr>
              <a:t> </a:t>
            </a:r>
            <a:r>
              <a:rPr lang="en-US" sz="1000" b="1" dirty="0" err="1">
                <a:latin typeface="Verdana" pitchFamily="34" charset="0"/>
                <a:cs typeface="Times New Roman" pitchFamily="18" charset="0"/>
              </a:rPr>
              <a:t>Minhas</a:t>
            </a:r>
            <a:r>
              <a:rPr lang="en-US" sz="1000" b="1" dirty="0">
                <a:latin typeface="Verdana" pitchFamily="34" charset="0"/>
                <a:cs typeface="Times New Roman" pitchFamily="18" charset="0"/>
              </a:rPr>
              <a:t>                         	</a:t>
            </a:r>
            <a:r>
              <a:rPr lang="en-US" sz="1000" dirty="0"/>
              <a:t> </a:t>
            </a:r>
            <a:r>
              <a:rPr lang="en-US" sz="1000" b="1" dirty="0" err="1"/>
              <a:t>RemusDB</a:t>
            </a:r>
            <a:r>
              <a:rPr lang="en-US" sz="1000" b="1" dirty="0"/>
              <a:t>: Transparent High Availability for Database Systems</a:t>
            </a:r>
            <a:r>
              <a:rPr lang="en-US" sz="1000" b="1" dirty="0">
                <a:latin typeface="Verdana" pitchFamily="34" charset="0"/>
                <a:cs typeface="Times New Roman" pitchFamily="18" charset="0"/>
              </a:rPr>
              <a:t>                              </a:t>
            </a:r>
            <a:fld id="{2E6655F3-0C88-48DD-B99D-8D3446493E62}" type="slidenum">
              <a:rPr lang="en-US" sz="1000" b="1">
                <a:latin typeface="Verdana" pitchFamily="34" charset="0"/>
                <a:cs typeface="Times New Roman" pitchFamily="18" charset="0"/>
              </a:rPr>
              <a:pPr algn="ctr" eaLnBrk="1" hangingPunct="1"/>
              <a:t>‹#›</a:t>
            </a:fld>
            <a:endParaRPr lang="en-US" sz="1000" b="1" dirty="0"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2800" b="1" dirty="0" smtClean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30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B4D265-0D9A-4AE8-829A-38E528FB26B7}" type="datetimeFigureOut">
              <a:rPr lang="en-US"/>
              <a:pPr>
                <a:defRPr/>
              </a:pPr>
              <a:t>8/30/2011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A45FAB-4716-4777-8474-5D3AE911DF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292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99F0A-3928-4E9A-A036-7B0E5D0AA3FE}" type="datetimeFigureOut">
              <a:rPr lang="en-US"/>
              <a:pPr>
                <a:defRPr/>
              </a:pPr>
              <a:t>8/30/2011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53E0A6-B551-488E-BF39-B19A360D41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049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6ADE1F-009F-4872-8D8B-2406365ABBC5}" type="datetimeFigureOut">
              <a:rPr lang="en-US"/>
              <a:pPr>
                <a:defRPr/>
              </a:pPr>
              <a:t>8/30/2011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65FF5-FD82-483B-9078-E67E675ADF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20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>
          <a:xfrm flipV="1">
            <a:off x="457200" y="6324600"/>
            <a:ext cx="8153400" cy="1588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4"/>
          <p:cNvSpPr txBox="1">
            <a:spLocks/>
          </p:cNvSpPr>
          <p:nvPr userDrawn="1"/>
        </p:nvSpPr>
        <p:spPr bwMode="auto">
          <a:xfrm>
            <a:off x="381000" y="6340475"/>
            <a:ext cx="83058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000" b="1">
                <a:latin typeface="Verdana" pitchFamily="34" charset="0"/>
                <a:cs typeface="Times New Roman" pitchFamily="18" charset="0"/>
              </a:rPr>
              <a:t>Umar Farooq Minhas                                        MMath Thesis Presentation	                                                 </a:t>
            </a:r>
            <a:fld id="{17880BBD-7401-4A02-B56F-33782560B7C0}" type="slidenum">
              <a:rPr lang="en-US" sz="1000" b="1">
                <a:latin typeface="Verdana" pitchFamily="34" charset="0"/>
                <a:cs typeface="Times New Roman" pitchFamily="18" charset="0"/>
              </a:rPr>
              <a:pPr algn="ctr" eaLnBrk="1" hangingPunct="1"/>
              <a:t>‹#›</a:t>
            </a:fld>
            <a:endParaRPr lang="en-US" sz="1000" b="1">
              <a:latin typeface="Verdana" pitchFamily="34" charset="0"/>
              <a:cs typeface="Times New Roman" pitchFamily="18" charset="0"/>
            </a:endParaRPr>
          </a:p>
        </p:txBody>
      </p:sp>
      <p:pic>
        <p:nvPicPr>
          <p:cNvPr id="5" name="Picture 8" descr="colour_RGB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152400"/>
            <a:ext cx="1077913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95600"/>
            <a:ext cx="8229600" cy="1143000"/>
          </a:xfrm>
        </p:spPr>
        <p:txBody>
          <a:bodyPr>
            <a:normAutofit/>
          </a:bodyPr>
          <a:lstStyle>
            <a:lvl1pPr>
              <a:defRPr sz="3600" b="1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01E157-7411-4B82-AADC-C05A45E6917F}" type="datetimeFigureOut">
              <a:rPr lang="en-US"/>
              <a:pPr>
                <a:defRPr/>
              </a:pPr>
              <a:t>8/30/2011</a:t>
            </a:fld>
            <a:endParaRPr 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A447B-6A11-4448-A69F-220716D411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719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C9557-A1CD-4D18-9690-AA5AB24783F9}" type="datetimeFigureOut">
              <a:rPr lang="en-US"/>
              <a:pPr>
                <a:defRPr/>
              </a:pPr>
              <a:t>8/30/2011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FCD2B-B9B0-488F-A242-A141AAEAED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833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F109B-FE2A-4596-B971-DECCA00E9802}" type="datetimeFigureOut">
              <a:rPr lang="en-US"/>
              <a:pPr>
                <a:defRPr/>
              </a:pPr>
              <a:t>8/30/2011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2E6910-8911-4580-B262-955434BE71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073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C5B2F3D-7C12-432A-B0FE-FF529A439A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3" r:id="rId1"/>
    <p:sldLayoutId id="2147484004" r:id="rId2"/>
    <p:sldLayoutId id="2147484005" r:id="rId3"/>
    <p:sldLayoutId id="2147484006" r:id="rId4"/>
    <p:sldLayoutId id="2147484007" r:id="rId5"/>
    <p:sldLayoutId id="2147484008" r:id="rId6"/>
    <p:sldLayoutId id="2147484009" r:id="rId7"/>
    <p:sldLayoutId id="2147484010" r:id="rId8"/>
    <p:sldLayoutId id="2147484011" r:id="rId9"/>
    <p:sldLayoutId id="2147484012" r:id="rId10"/>
    <p:sldLayoutId id="2147484013" r:id="rId11"/>
    <p:sldLayoutId id="214748401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>
                <a:latin typeface="Arial" pitchFamily="34" charset="0"/>
                <a:cs typeface="Arial" pitchFamily="34" charset="0"/>
              </a:rPr>
              <a:t>RemusDB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Transparent High Availability for Database Systems</a:t>
            </a:r>
          </a:p>
        </p:txBody>
      </p:sp>
      <p:sp>
        <p:nvSpPr>
          <p:cNvPr id="14339" name="Subtitle 2"/>
          <p:cNvSpPr txBox="1">
            <a:spLocks/>
          </p:cNvSpPr>
          <p:nvPr/>
        </p:nvSpPr>
        <p:spPr bwMode="auto">
          <a:xfrm>
            <a:off x="381000" y="2895600"/>
            <a:ext cx="8305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  <a:buClr>
                <a:srgbClr val="FF9900"/>
              </a:buClr>
              <a:buSzPct val="75000"/>
            </a:pPr>
            <a:r>
              <a:rPr lang="en-US" sz="2200" b="1" dirty="0">
                <a:cs typeface="Arial" charset="0"/>
              </a:rPr>
              <a:t>Umar </a:t>
            </a:r>
            <a:r>
              <a:rPr lang="en-US" sz="2200" b="1" dirty="0" err="1">
                <a:cs typeface="Arial" charset="0"/>
              </a:rPr>
              <a:t>Farooq</a:t>
            </a:r>
            <a:r>
              <a:rPr lang="en-US" sz="2200" b="1" dirty="0">
                <a:cs typeface="Arial" charset="0"/>
              </a:rPr>
              <a:t> Minhas</a:t>
            </a:r>
            <a:r>
              <a:rPr lang="en-US" sz="2200" b="1" baseline="30000" dirty="0">
                <a:cs typeface="Arial" charset="0"/>
              </a:rPr>
              <a:t>1</a:t>
            </a:r>
            <a:r>
              <a:rPr lang="en-US" sz="2200" dirty="0">
                <a:cs typeface="Arial" charset="0"/>
              </a:rPr>
              <a:t>, </a:t>
            </a:r>
            <a:r>
              <a:rPr lang="en-US" sz="2200" dirty="0" err="1">
                <a:cs typeface="Arial" charset="0"/>
              </a:rPr>
              <a:t>Shriram</a:t>
            </a:r>
            <a:r>
              <a:rPr lang="en-US" sz="2200" dirty="0">
                <a:cs typeface="Arial" charset="0"/>
              </a:rPr>
              <a:t> Rajagopalan</a:t>
            </a:r>
            <a:r>
              <a:rPr lang="en-US" sz="2200" baseline="30000" dirty="0">
                <a:cs typeface="Arial" charset="0"/>
              </a:rPr>
              <a:t>2</a:t>
            </a:r>
            <a:r>
              <a:rPr lang="en-US" sz="2200" dirty="0">
                <a:cs typeface="Arial" charset="0"/>
              </a:rPr>
              <a:t>, Brendan Cully</a:t>
            </a:r>
            <a:r>
              <a:rPr lang="en-US" sz="2200" baseline="30000" dirty="0">
                <a:cs typeface="Arial" charset="0"/>
              </a:rPr>
              <a:t>2</a:t>
            </a:r>
            <a:r>
              <a:rPr lang="en-US" sz="2200" dirty="0">
                <a:cs typeface="Arial" charset="0"/>
              </a:rPr>
              <a:t>,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  <a:buClr>
                <a:srgbClr val="FF9900"/>
              </a:buClr>
              <a:buSzPct val="75000"/>
            </a:pPr>
            <a:endParaRPr lang="en-US" sz="800" dirty="0">
              <a:cs typeface="Arial" charset="0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buClr>
                <a:srgbClr val="FF9900"/>
              </a:buClr>
              <a:buSzPct val="75000"/>
            </a:pPr>
            <a:r>
              <a:rPr lang="en-US" sz="2200" dirty="0">
                <a:cs typeface="Arial" charset="0"/>
              </a:rPr>
              <a:t>Ashraf Aboulnaga</a:t>
            </a:r>
            <a:r>
              <a:rPr lang="en-US" sz="2200" baseline="30000" dirty="0">
                <a:cs typeface="Arial" charset="0"/>
              </a:rPr>
              <a:t>1</a:t>
            </a:r>
            <a:r>
              <a:rPr lang="en-US" sz="2200" dirty="0">
                <a:cs typeface="Arial" charset="0"/>
              </a:rPr>
              <a:t>, Kenneth Salem</a:t>
            </a:r>
            <a:r>
              <a:rPr lang="en-US" sz="2200" baseline="30000" dirty="0">
                <a:cs typeface="Arial" charset="0"/>
              </a:rPr>
              <a:t>1</a:t>
            </a:r>
            <a:r>
              <a:rPr lang="en-US" sz="2200" dirty="0">
                <a:cs typeface="Arial" charset="0"/>
              </a:rPr>
              <a:t>, Andrew Warfield</a:t>
            </a:r>
            <a:r>
              <a:rPr lang="en-US" sz="2200" baseline="30000" dirty="0">
                <a:cs typeface="Arial" charset="0"/>
              </a:rPr>
              <a:t>2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  <a:buClr>
                <a:srgbClr val="FF9900"/>
              </a:buClr>
              <a:buSzPct val="75000"/>
            </a:pPr>
            <a:endParaRPr lang="en-US" sz="2200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 smtClean="0"/>
              <a:t>RemusDB</a:t>
            </a:r>
            <a:endParaRPr dirty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458200" cy="2819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>
                <a:latin typeface="Arial" charset="0"/>
                <a:cs typeface="Arial" charset="0"/>
                <a:sym typeface="Wingdings" pitchFamily="2" charset="2"/>
              </a:rPr>
              <a:t>Remus, optimized for protecting DBMS</a:t>
            </a:r>
          </a:p>
          <a:p>
            <a:pPr eaLnBrk="1" hangingPunct="1">
              <a:lnSpc>
                <a:spcPct val="90000"/>
              </a:lnSpc>
            </a:pPr>
            <a:endParaRPr lang="en-US" sz="1200" dirty="0">
              <a:latin typeface="Arial" charset="0"/>
              <a:cs typeface="Arial" charset="0"/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latin typeface="Arial" charset="0"/>
                <a:cs typeface="Arial" charset="0"/>
                <a:sym typeface="Wingdings" pitchFamily="2" charset="2"/>
              </a:rPr>
              <a:t>Memory Optimizations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latin typeface="Arial" charset="0"/>
                <a:cs typeface="Arial" charset="0"/>
                <a:sym typeface="Wingdings" pitchFamily="2" charset="2"/>
              </a:rPr>
              <a:t>database workloads tend to modify more memory in each epoch as compared to other workloads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latin typeface="Arial" charset="0"/>
                <a:cs typeface="Arial" charset="0"/>
                <a:sym typeface="Wingdings" pitchFamily="2" charset="2"/>
              </a:rPr>
              <a:t>reduce </a:t>
            </a:r>
            <a:r>
              <a:rPr lang="en-US" dirty="0" err="1" smtClean="0">
                <a:latin typeface="Arial" charset="0"/>
                <a:cs typeface="Arial" charset="0"/>
                <a:sym typeface="Wingdings" pitchFamily="2" charset="2"/>
              </a:rPr>
              <a:t>checkpointing</a:t>
            </a:r>
            <a:r>
              <a:rPr lang="en-US" dirty="0" smtClean="0">
                <a:latin typeface="Arial" charset="0"/>
                <a:cs typeface="Arial" charset="0"/>
                <a:sym typeface="Wingdings" pitchFamily="2" charset="2"/>
              </a:rPr>
              <a:t> overhead by</a:t>
            </a:r>
            <a:endParaRPr lang="en-US" dirty="0">
              <a:latin typeface="Arial" charset="0"/>
              <a:cs typeface="Arial" charset="0"/>
              <a:sym typeface="Wingdings" pitchFamily="2" charset="2"/>
            </a:endParaRPr>
          </a:p>
          <a:p>
            <a:pPr lvl="1" eaLnBrk="1" hangingPunct="1">
              <a:lnSpc>
                <a:spcPct val="90000"/>
              </a:lnSpc>
            </a:pPr>
            <a:endParaRPr lang="en-US" sz="1800" dirty="0" smtClean="0">
              <a:latin typeface="Arial" charset="0"/>
              <a:cs typeface="Arial" charset="0"/>
              <a:sym typeface="Wingdings" pitchFamily="2" charset="2"/>
            </a:endParaRPr>
          </a:p>
          <a:p>
            <a:pPr lvl="1" eaLnBrk="1" hangingPunct="1">
              <a:lnSpc>
                <a:spcPct val="90000"/>
              </a:lnSpc>
            </a:pPr>
            <a:endParaRPr lang="en-US" sz="1800" dirty="0">
              <a:latin typeface="Arial" charset="0"/>
              <a:cs typeface="Arial" charset="0"/>
              <a:sym typeface="Wingdings" pitchFamily="2" charset="2"/>
            </a:endParaRPr>
          </a:p>
          <a:p>
            <a:pPr lvl="1" eaLnBrk="1" hangingPunct="1">
              <a:lnSpc>
                <a:spcPct val="90000"/>
              </a:lnSpc>
            </a:pPr>
            <a:endParaRPr lang="en-US" sz="1800" dirty="0" smtClean="0">
              <a:latin typeface="Arial" charset="0"/>
              <a:cs typeface="Arial" charset="0"/>
              <a:sym typeface="Wingdings" pitchFamily="2" charset="2"/>
            </a:endParaRPr>
          </a:p>
          <a:p>
            <a:pPr marL="457200" lvl="1" indent="0" eaLnBrk="1" hangingPunct="1">
              <a:lnSpc>
                <a:spcPct val="90000"/>
              </a:lnSpc>
              <a:buNone/>
            </a:pPr>
            <a:endParaRPr lang="en-US" sz="1400" dirty="0" smtClean="0">
              <a:latin typeface="Arial" charset="0"/>
              <a:cs typeface="Arial" charset="0"/>
              <a:sym typeface="Wingdings" pitchFamily="2" charset="2"/>
            </a:endParaRPr>
          </a:p>
          <a:p>
            <a:pPr marL="457200" lvl="1" indent="0" eaLnBrk="1" hangingPunct="1">
              <a:lnSpc>
                <a:spcPct val="90000"/>
              </a:lnSpc>
              <a:buNone/>
            </a:pPr>
            <a:endParaRPr lang="en-US" sz="1100" dirty="0">
              <a:latin typeface="Arial" charset="0"/>
              <a:cs typeface="Arial" charset="0"/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latin typeface="Arial" charset="0"/>
                <a:cs typeface="Arial" charset="0"/>
                <a:sym typeface="Wingdings" pitchFamily="2" charset="2"/>
              </a:rPr>
              <a:t>Network Optimization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latin typeface="Arial" charset="0"/>
                <a:cs typeface="Arial" charset="0"/>
                <a:sym typeface="Wingdings" pitchFamily="2" charset="2"/>
              </a:rPr>
              <a:t>exploit DBMS transaction semantics to avoid message buffering latency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dirty="0" smtClean="0">
                <a:solidFill>
                  <a:srgbClr val="0000FF"/>
                </a:solidFill>
                <a:latin typeface="Arial" charset="0"/>
                <a:cs typeface="Arial" charset="0"/>
                <a:sym typeface="Wingdings" pitchFamily="2" charset="2"/>
              </a:rPr>
              <a:t>commit protection (CP)</a:t>
            </a:r>
          </a:p>
          <a:p>
            <a:pPr lvl="1" eaLnBrk="1" hangingPunct="1">
              <a:lnSpc>
                <a:spcPct val="90000"/>
              </a:lnSpc>
            </a:pPr>
            <a:endParaRPr lang="en-US" sz="1800" dirty="0">
              <a:latin typeface="Arial" charset="0"/>
              <a:cs typeface="Arial" charset="0"/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</a:pPr>
            <a:endParaRPr lang="en-US" sz="2200" dirty="0">
              <a:latin typeface="Arial" charset="0"/>
              <a:cs typeface="Arial" charset="0"/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</a:pPr>
            <a:endParaRPr lang="en-US" sz="2200" dirty="0" smtClean="0">
              <a:latin typeface="Arial" charset="0"/>
              <a:cs typeface="Arial" charset="0"/>
              <a:sym typeface="Wingdings" pitchFamily="2" charset="2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1600200" y="3657600"/>
            <a:ext cx="3810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sz="2000" dirty="0" smtClean="0">
                <a:latin typeface="Arial" charset="0"/>
                <a:cs typeface="Arial" charset="0"/>
                <a:sym typeface="Wingdings" pitchFamily="2" charset="2"/>
              </a:rPr>
              <a:t>sending </a:t>
            </a:r>
            <a:r>
              <a:rPr lang="en-US" sz="2000" dirty="0">
                <a:latin typeface="Arial" charset="0"/>
                <a:cs typeface="Arial" charset="0"/>
                <a:sym typeface="Wingdings" pitchFamily="2" charset="2"/>
              </a:rPr>
              <a:t>less data</a:t>
            </a:r>
            <a:r>
              <a:rPr lang="en-US" sz="2200" dirty="0">
                <a:latin typeface="Arial" charset="0"/>
                <a:cs typeface="Arial" charset="0"/>
                <a:sym typeface="Wingdings" pitchFamily="2" charset="2"/>
              </a:rPr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solidFill>
                  <a:srgbClr val="0000FF"/>
                </a:solidFill>
                <a:latin typeface="Arial" charset="0"/>
                <a:cs typeface="Arial" charset="0"/>
                <a:sym typeface="Wingdings" pitchFamily="2" charset="2"/>
              </a:rPr>
              <a:t>asynchronous checkpoint </a:t>
            </a:r>
            <a:r>
              <a:rPr lang="en-US" dirty="0" smtClean="0">
                <a:solidFill>
                  <a:srgbClr val="0000FF"/>
                </a:solidFill>
                <a:latin typeface="Arial" charset="0"/>
                <a:cs typeface="Arial" charset="0"/>
                <a:sym typeface="Wingdings" pitchFamily="2" charset="2"/>
              </a:rPr>
              <a:t>compression (ASC)</a:t>
            </a:r>
            <a:endParaRPr lang="en-US" sz="2400" dirty="0">
              <a:solidFill>
                <a:srgbClr val="0000FF"/>
              </a:solidFill>
              <a:latin typeface="Arial" charset="0"/>
              <a:cs typeface="Arial" charset="0"/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</a:pPr>
            <a:endParaRPr lang="en-US" sz="2200" dirty="0" smtClean="0">
              <a:latin typeface="Arial" charset="0"/>
              <a:cs typeface="Arial" charset="0"/>
              <a:sym typeface="Wingdings" pitchFamily="2" charset="2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5181600" y="3657600"/>
            <a:ext cx="3810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457200" eaLnBrk="1" hangingPunct="1">
              <a:lnSpc>
                <a:spcPct val="90000"/>
              </a:lnSpc>
              <a:buFont typeface="+mj-lt"/>
              <a:buAutoNum type="arabicPeriod" startAt="2"/>
            </a:pPr>
            <a:r>
              <a:rPr lang="en-US" sz="2000" dirty="0" smtClean="0">
                <a:latin typeface="Arial" charset="0"/>
                <a:cs typeface="Arial" charset="0"/>
                <a:sym typeface="Wingdings" pitchFamily="2" charset="2"/>
              </a:rPr>
              <a:t>protecting </a:t>
            </a:r>
            <a:r>
              <a:rPr lang="en-US" sz="2000" dirty="0">
                <a:latin typeface="Arial" charset="0"/>
                <a:cs typeface="Arial" charset="0"/>
                <a:sym typeface="Wingdings" pitchFamily="2" charset="2"/>
              </a:rPr>
              <a:t>less memory</a:t>
            </a:r>
            <a:r>
              <a:rPr lang="en-US" sz="2200" dirty="0">
                <a:latin typeface="Arial" charset="0"/>
                <a:cs typeface="Arial" charset="0"/>
                <a:sym typeface="Wingdings" pitchFamily="2" charset="2"/>
              </a:rPr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solidFill>
                  <a:srgbClr val="0000FF"/>
                </a:solidFill>
                <a:latin typeface="Arial" charset="0"/>
                <a:cs typeface="Arial" charset="0"/>
                <a:sym typeface="Wingdings" pitchFamily="2" charset="2"/>
              </a:rPr>
              <a:t>disk read </a:t>
            </a:r>
            <a:r>
              <a:rPr lang="en-US" dirty="0" smtClean="0">
                <a:solidFill>
                  <a:srgbClr val="0000FF"/>
                </a:solidFill>
                <a:latin typeface="Arial" charset="0"/>
                <a:cs typeface="Arial" charset="0"/>
                <a:sym typeface="Wingdings" pitchFamily="2" charset="2"/>
              </a:rPr>
              <a:t>tracking (RT)</a:t>
            </a:r>
            <a:endParaRPr lang="en-US" dirty="0">
              <a:solidFill>
                <a:srgbClr val="0000FF"/>
              </a:solidFill>
              <a:latin typeface="Arial" charset="0"/>
              <a:cs typeface="Arial" charset="0"/>
              <a:sym typeface="Wingdings" pitchFamily="2" charset="2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latin typeface="Arial" charset="0"/>
                <a:cs typeface="Arial" charset="0"/>
                <a:sym typeface="Wingdings" pitchFamily="2" charset="2"/>
              </a:rPr>
              <a:t>memory </a:t>
            </a:r>
            <a:r>
              <a:rPr lang="en-US" dirty="0" err="1">
                <a:latin typeface="Arial" charset="0"/>
                <a:cs typeface="Arial" charset="0"/>
                <a:sym typeface="Wingdings" pitchFamily="2" charset="2"/>
              </a:rPr>
              <a:t>deprotection</a:t>
            </a:r>
            <a:endParaRPr lang="en-US" dirty="0">
              <a:latin typeface="Arial" charset="0"/>
              <a:cs typeface="Arial" charset="0"/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</a:pPr>
            <a:endParaRPr lang="en-US" sz="2200" dirty="0" smtClean="0">
              <a:latin typeface="Arial" charset="0"/>
              <a:cs typeface="Arial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40866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smtClean="0"/>
              <a:t>Asynchronous Checkpoint Compression</a:t>
            </a:r>
            <a:endParaRPr dirty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eaLnBrk="1" hangingPunct="1"/>
            <a:r>
              <a:rPr lang="en-US" b="1" dirty="0" smtClean="0">
                <a:latin typeface="Arial" charset="0"/>
                <a:cs typeface="Arial" charset="0"/>
              </a:rPr>
              <a:t>Goal:</a:t>
            </a:r>
            <a:r>
              <a:rPr lang="en-US" dirty="0" smtClean="0">
                <a:latin typeface="Arial" charset="0"/>
                <a:cs typeface="Arial" charset="0"/>
              </a:rPr>
              <a:t> Reduce overhead by sending less checkpoint data</a:t>
            </a:r>
          </a:p>
          <a:p>
            <a:pPr lvl="1" eaLnBrk="1" hangingPunct="1"/>
            <a:endParaRPr lang="en-US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Key observations</a:t>
            </a:r>
          </a:p>
          <a:p>
            <a:pPr marL="914400" lvl="1" indent="-457200" eaLnBrk="1" hangingPunct="1">
              <a:buFont typeface="+mj-lt"/>
              <a:buAutoNum type="arabicPeriod"/>
            </a:pPr>
            <a:r>
              <a:rPr lang="en-US" dirty="0" smtClean="0">
                <a:latin typeface="Arial" charset="0"/>
                <a:cs typeface="Arial" charset="0"/>
              </a:rPr>
              <a:t>Database workloads typically involve a large set of frequently changing pages of memory e.g., </a:t>
            </a:r>
            <a:r>
              <a:rPr lang="en-US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buffer pool pages</a:t>
            </a:r>
          </a:p>
          <a:p>
            <a:pPr lvl="2" eaLnBrk="1" hangingPunct="1"/>
            <a:r>
              <a:rPr lang="en-US" dirty="0" smtClean="0">
                <a:latin typeface="Arial" charset="0"/>
                <a:cs typeface="Arial" charset="0"/>
              </a:rPr>
              <a:t>results in a large amount of replication traffic</a:t>
            </a:r>
          </a:p>
          <a:p>
            <a:pPr marL="914400" lvl="1" indent="-457200" eaLnBrk="1" hangingPunct="1">
              <a:spcBef>
                <a:spcPts val="1200"/>
              </a:spcBef>
              <a:buFont typeface="+mj-lt"/>
              <a:buAutoNum type="arabicPeriod"/>
            </a:pPr>
            <a:r>
              <a:rPr lang="en-US" dirty="0" smtClean="0">
                <a:latin typeface="Arial" charset="0"/>
                <a:cs typeface="Arial" charset="0"/>
              </a:rPr>
              <a:t>Memory writes often change only a small part of the pages</a:t>
            </a:r>
          </a:p>
          <a:p>
            <a:pPr lvl="2" eaLnBrk="1" hangingPunct="1"/>
            <a:r>
              <a:rPr lang="en-US" dirty="0" smtClean="0">
                <a:latin typeface="Arial" charset="0"/>
                <a:cs typeface="Arial" charset="0"/>
              </a:rPr>
              <a:t>data to be replicated contains redundancy</a:t>
            </a:r>
          </a:p>
          <a:p>
            <a:pPr lvl="1" eaLnBrk="1" hangingPunct="1"/>
            <a:endParaRPr lang="en-US" dirty="0">
              <a:latin typeface="Arial" charset="0"/>
              <a:cs typeface="Arial" charset="0"/>
            </a:endParaRPr>
          </a:p>
          <a:p>
            <a:pPr eaLnBrk="1" hangingPunct="1"/>
            <a:r>
              <a:rPr lang="en-US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Replication traffic can be significantly reduced by only sending the actual changes to the memory pages</a:t>
            </a:r>
          </a:p>
          <a:p>
            <a:pPr lvl="1" eaLnBrk="1" hangingPunct="1"/>
            <a:endParaRPr lang="en-US" dirty="0">
              <a:latin typeface="Arial" charset="0"/>
              <a:cs typeface="Arial" charset="0"/>
            </a:endParaRPr>
          </a:p>
          <a:p>
            <a:pPr marL="457200" lvl="1" indent="0" eaLnBrk="1" hangingPunct="1">
              <a:buNone/>
            </a:pPr>
            <a:endParaRPr lang="en-US" dirty="0">
              <a:latin typeface="Arial" charset="0"/>
              <a:cs typeface="Arial" charset="0"/>
            </a:endParaRPr>
          </a:p>
          <a:p>
            <a:pPr eaLnBrk="1" hangingPunct="1"/>
            <a:endParaRPr lang="en-US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smtClean="0"/>
              <a:t>Asynchronous Checkpoint Compression</a:t>
            </a:r>
            <a:endParaRPr dirty="0"/>
          </a:p>
        </p:txBody>
      </p:sp>
      <p:sp>
        <p:nvSpPr>
          <p:cNvPr id="4" name="AutoShape 41"/>
          <p:cNvSpPr>
            <a:spLocks noChangeArrowheads="1"/>
          </p:cNvSpPr>
          <p:nvPr/>
        </p:nvSpPr>
        <p:spPr bwMode="auto">
          <a:xfrm>
            <a:off x="1752599" y="2057400"/>
            <a:ext cx="1752601" cy="3022267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anchor="t" anchorCtr="0"/>
          <a:lstStyle/>
          <a:p>
            <a:pPr algn="ctr" defTabSz="914400">
              <a:spcBef>
                <a:spcPts val="0"/>
              </a:spcBef>
            </a:pPr>
            <a:r>
              <a:rPr lang="en-US" sz="1800" b="1" dirty="0" smtClean="0"/>
              <a:t>Protected VM</a:t>
            </a:r>
            <a:endParaRPr lang="en-US" sz="1800" b="1" dirty="0"/>
          </a:p>
        </p:txBody>
      </p:sp>
      <p:sp>
        <p:nvSpPr>
          <p:cNvPr id="5" name="Rounded Rectangle 4"/>
          <p:cNvSpPr/>
          <p:nvPr/>
        </p:nvSpPr>
        <p:spPr bwMode="auto">
          <a:xfrm>
            <a:off x="1752600" y="5206833"/>
            <a:ext cx="5638800" cy="508167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Xen</a:t>
            </a:r>
            <a:endParaRPr kumimoji="0" lang="en-CA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6" name="AutoShape 41"/>
          <p:cNvSpPr>
            <a:spLocks noChangeArrowheads="1"/>
          </p:cNvSpPr>
          <p:nvPr/>
        </p:nvSpPr>
        <p:spPr bwMode="auto">
          <a:xfrm>
            <a:off x="3733799" y="2057400"/>
            <a:ext cx="3657601" cy="3025698"/>
          </a:xfrm>
          <a:prstGeom prst="roundRect">
            <a:avLst>
              <a:gd name="adj" fmla="val 16667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t" anchorCtr="0"/>
          <a:lstStyle/>
          <a:p>
            <a:pPr algn="ctr" defTabSz="914400"/>
            <a:endParaRPr lang="en-US" sz="1800" b="1" dirty="0"/>
          </a:p>
        </p:txBody>
      </p:sp>
      <p:sp>
        <p:nvSpPr>
          <p:cNvPr id="2" name="Flowchart: Multidocument 1"/>
          <p:cNvSpPr/>
          <p:nvPr/>
        </p:nvSpPr>
        <p:spPr>
          <a:xfrm>
            <a:off x="1905000" y="2667000"/>
            <a:ext cx="1295400" cy="914400"/>
          </a:xfrm>
          <a:prstGeom prst="flowChartMultidocumen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600" dirty="0" smtClean="0">
                <a:solidFill>
                  <a:schemeClr val="tx1"/>
                </a:solidFill>
              </a:rPr>
              <a:t>Dirty Pages</a:t>
            </a:r>
          </a:p>
          <a:p>
            <a:pPr algn="ctr"/>
            <a:r>
              <a:rPr lang="en-CA" sz="1600" dirty="0" smtClean="0">
                <a:solidFill>
                  <a:schemeClr val="tx1"/>
                </a:solidFill>
              </a:rPr>
              <a:t>(epoch i)</a:t>
            </a:r>
            <a:endParaRPr lang="en-CA" sz="1600" dirty="0">
              <a:solidFill>
                <a:schemeClr val="tx1"/>
              </a:solidFill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3200400" y="2667000"/>
            <a:ext cx="1600200" cy="609600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7" name="Flowchart: Internal Storage 6"/>
          <p:cNvSpPr/>
          <p:nvPr/>
        </p:nvSpPr>
        <p:spPr>
          <a:xfrm>
            <a:off x="4648200" y="3810000"/>
            <a:ext cx="1828800" cy="1143000"/>
          </a:xfrm>
          <a:prstGeom prst="flowChartInternalStorag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600" dirty="0" smtClean="0">
                <a:solidFill>
                  <a:schemeClr val="tx1"/>
                </a:solidFill>
              </a:rPr>
              <a:t>LRU Cache</a:t>
            </a:r>
          </a:p>
          <a:p>
            <a:pPr algn="ctr"/>
            <a:endParaRPr lang="en-CA" sz="1600" dirty="0">
              <a:solidFill>
                <a:schemeClr val="tx1"/>
              </a:solidFill>
            </a:endParaRPr>
          </a:p>
          <a:p>
            <a:pPr algn="ctr"/>
            <a:r>
              <a:rPr lang="en-CA" sz="1600" dirty="0" smtClean="0">
                <a:solidFill>
                  <a:schemeClr val="tx1"/>
                </a:solidFill>
              </a:rPr>
              <a:t>Dirty pages from</a:t>
            </a:r>
          </a:p>
          <a:p>
            <a:pPr algn="ctr"/>
            <a:r>
              <a:rPr lang="en-CA" sz="1600" dirty="0" smtClean="0">
                <a:solidFill>
                  <a:schemeClr val="tx1"/>
                </a:solidFill>
              </a:rPr>
              <a:t>epochs [1 … i-1]</a:t>
            </a:r>
            <a:endParaRPr lang="en-CA" sz="1600" dirty="0">
              <a:solidFill>
                <a:schemeClr val="tx1"/>
              </a:solidFill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6248400" y="2667000"/>
            <a:ext cx="1143000" cy="609600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0" smtClean="0">
                <a:solidFill>
                  <a:schemeClr val="tx1"/>
                </a:solidFill>
              </a:rPr>
              <a:t>to backup</a:t>
            </a:r>
            <a:endParaRPr lang="en-CA" sz="1400" dirty="0">
              <a:solidFill>
                <a:schemeClr val="tx1"/>
              </a:solidFill>
            </a:endParaRPr>
          </a:p>
        </p:txBody>
      </p:sp>
      <p:sp>
        <p:nvSpPr>
          <p:cNvPr id="9" name="Hexagon 8"/>
          <p:cNvSpPr/>
          <p:nvPr/>
        </p:nvSpPr>
        <p:spPr>
          <a:xfrm>
            <a:off x="4800600" y="2590800"/>
            <a:ext cx="1447800" cy="762000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t" anchorCtr="0"/>
          <a:lstStyle/>
          <a:p>
            <a:pPr algn="ctr">
              <a:spcBef>
                <a:spcPts val="0"/>
              </a:spcBef>
            </a:pPr>
            <a:r>
              <a:rPr lang="en-CA" sz="1600" dirty="0" smtClean="0">
                <a:latin typeface="+mn-lt"/>
              </a:rPr>
              <a:t>Compute delta</a:t>
            </a:r>
          </a:p>
          <a:p>
            <a:pPr algn="ctr">
              <a:spcBef>
                <a:spcPts val="0"/>
              </a:spcBef>
            </a:pPr>
            <a:r>
              <a:rPr lang="en-CA" sz="1600" dirty="0" smtClean="0">
                <a:solidFill>
                  <a:schemeClr val="tx1"/>
                </a:solidFill>
                <a:latin typeface="+mn-lt"/>
              </a:rPr>
              <a:t>and compress</a:t>
            </a:r>
            <a:endParaRPr lang="en-CA" sz="16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3" name="Right Arrow 12"/>
          <p:cNvSpPr/>
          <p:nvPr/>
        </p:nvSpPr>
        <p:spPr>
          <a:xfrm rot="16200000">
            <a:off x="5334000" y="3276599"/>
            <a:ext cx="457199" cy="609600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948788" y="2100664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 smtClean="0"/>
              <a:t>Domain 0</a:t>
            </a:r>
            <a:endParaRPr lang="en-CA" b="1" dirty="0"/>
          </a:p>
        </p:txBody>
      </p:sp>
    </p:spTree>
    <p:extLst>
      <p:ext uri="{BB962C8B-B14F-4D97-AF65-F5344CB8AC3E}">
        <p14:creationId xmlns:p14="http://schemas.microsoft.com/office/powerpoint/2010/main" val="2089327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smtClean="0"/>
              <a:t>Disk Read Tracking</a:t>
            </a:r>
            <a:endParaRPr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696200" y="2268101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6" name="AutoShape 10"/>
          <p:cNvSpPr>
            <a:spLocks noChangeArrowheads="1"/>
          </p:cNvSpPr>
          <p:nvPr/>
        </p:nvSpPr>
        <p:spPr bwMode="auto">
          <a:xfrm>
            <a:off x="152400" y="2453045"/>
            <a:ext cx="942245" cy="899755"/>
          </a:xfrm>
          <a:prstGeom prst="can">
            <a:avLst>
              <a:gd name="adj" fmla="val 25000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CA" sz="1800" dirty="0" smtClean="0"/>
          </a:p>
          <a:p>
            <a:pPr algn="ctr"/>
            <a:r>
              <a:rPr lang="en-CA" sz="1800" dirty="0" smtClean="0"/>
              <a:t>DB</a:t>
            </a:r>
            <a:endParaRPr lang="en-CA" sz="1800" dirty="0"/>
          </a:p>
        </p:txBody>
      </p:sp>
      <p:sp>
        <p:nvSpPr>
          <p:cNvPr id="7" name="AutoShape 41"/>
          <p:cNvSpPr>
            <a:spLocks noChangeArrowheads="1"/>
          </p:cNvSpPr>
          <p:nvPr/>
        </p:nvSpPr>
        <p:spPr bwMode="auto">
          <a:xfrm>
            <a:off x="1568605" y="2350194"/>
            <a:ext cx="1250795" cy="850206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0000FF"/>
            </a:solidFill>
            <a:round/>
            <a:headEnd/>
            <a:tailEnd/>
          </a:ln>
        </p:spPr>
        <p:txBody>
          <a:bodyPr wrap="none" anchor="ctr" anchorCtr="0"/>
          <a:lstStyle/>
          <a:p>
            <a:pPr algn="ctr" defTabSz="914400"/>
            <a:endParaRPr lang="en-US" sz="1800" b="1" dirty="0" smtClean="0"/>
          </a:p>
          <a:p>
            <a:pPr algn="ctr" defTabSz="914400"/>
            <a:endParaRPr lang="en-US" b="1" dirty="0"/>
          </a:p>
          <a:p>
            <a:pPr algn="ctr" defTabSz="914400"/>
            <a:endParaRPr lang="en-US" sz="1800" b="1" dirty="0" smtClean="0"/>
          </a:p>
          <a:p>
            <a:pPr algn="r" defTabSz="914400"/>
            <a:r>
              <a:rPr lang="en-US" b="1" dirty="0" smtClean="0"/>
              <a:t>BP</a:t>
            </a:r>
          </a:p>
          <a:p>
            <a:pPr algn="ctr" defTabSz="914400"/>
            <a:endParaRPr lang="en-US" sz="1800" b="1" dirty="0"/>
          </a:p>
        </p:txBody>
      </p:sp>
      <p:sp>
        <p:nvSpPr>
          <p:cNvPr id="8" name="Line 42"/>
          <p:cNvSpPr>
            <a:spLocks noChangeShapeType="1"/>
          </p:cNvSpPr>
          <p:nvPr/>
        </p:nvSpPr>
        <p:spPr bwMode="auto">
          <a:xfrm flipH="1" flipV="1">
            <a:off x="1094645" y="2894207"/>
            <a:ext cx="353155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none" w="med" len="lg"/>
          </a:ln>
        </p:spPr>
        <p:txBody>
          <a:bodyPr/>
          <a:lstStyle/>
          <a:p>
            <a:endParaRPr lang="en-CA"/>
          </a:p>
        </p:txBody>
      </p:sp>
      <p:sp>
        <p:nvSpPr>
          <p:cNvPr id="20" name="Line 42"/>
          <p:cNvSpPr>
            <a:spLocks noChangeShapeType="1"/>
          </p:cNvSpPr>
          <p:nvPr/>
        </p:nvSpPr>
        <p:spPr bwMode="auto">
          <a:xfrm flipH="1" flipV="1">
            <a:off x="7495445" y="2882900"/>
            <a:ext cx="353155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none" w="med" len="lg"/>
          </a:ln>
        </p:spPr>
        <p:txBody>
          <a:bodyPr/>
          <a:lstStyle/>
          <a:p>
            <a:endParaRPr lang="en-CA"/>
          </a:p>
        </p:txBody>
      </p:sp>
      <p:sp>
        <p:nvSpPr>
          <p:cNvPr id="2" name="TextBox 1"/>
          <p:cNvSpPr txBox="1"/>
          <p:nvPr/>
        </p:nvSpPr>
        <p:spPr>
          <a:xfrm>
            <a:off x="1718434" y="1600200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Active VM</a:t>
            </a:r>
            <a:endParaRPr lang="en-CA" dirty="0"/>
          </a:p>
        </p:txBody>
      </p:sp>
      <p:sp>
        <p:nvSpPr>
          <p:cNvPr id="25" name="TextBox 24"/>
          <p:cNvSpPr txBox="1"/>
          <p:nvPr/>
        </p:nvSpPr>
        <p:spPr>
          <a:xfrm>
            <a:off x="5800133" y="1589049"/>
            <a:ext cx="1505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Standby VM</a:t>
            </a:r>
            <a:endParaRPr lang="en-CA" dirty="0"/>
          </a:p>
        </p:txBody>
      </p:sp>
      <p:sp>
        <p:nvSpPr>
          <p:cNvPr id="26" name="Rounded Rectangle 25"/>
          <p:cNvSpPr/>
          <p:nvPr/>
        </p:nvSpPr>
        <p:spPr bwMode="auto">
          <a:xfrm>
            <a:off x="1447800" y="2133601"/>
            <a:ext cx="1828800" cy="1546302"/>
          </a:xfrm>
          <a:prstGeom prst="roundRect">
            <a:avLst/>
          </a:prstGeom>
          <a:noFill/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CA" b="1" dirty="0">
              <a:cs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CA" b="1" dirty="0">
                <a:cs typeface="Arial" charset="0"/>
              </a:rPr>
              <a:t> </a:t>
            </a:r>
            <a:r>
              <a:rPr kumimoji="0" lang="en-CA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DBMS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09222" y="2755206"/>
            <a:ext cx="228600" cy="216594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>
                <a:solidFill>
                  <a:sysClr val="windowText" lastClr="000000"/>
                </a:solidFill>
              </a:rPr>
              <a:t>P</a:t>
            </a:r>
            <a:endParaRPr lang="en-CA" dirty="0">
              <a:solidFill>
                <a:sysClr val="windowText" lastClr="00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352800" y="2633246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i="1" dirty="0" smtClean="0">
                <a:solidFill>
                  <a:srgbClr val="0000FF"/>
                </a:solidFill>
              </a:rPr>
              <a:t>Changes to VM State</a:t>
            </a:r>
            <a:endParaRPr lang="en-CA" sz="1600" i="1" dirty="0">
              <a:solidFill>
                <a:srgbClr val="0000FF"/>
              </a:solidFill>
            </a:endParaRPr>
          </a:p>
        </p:txBody>
      </p:sp>
      <p:cxnSp>
        <p:nvCxnSpPr>
          <p:cNvPr id="35" name="Straight Arrow Connector 34"/>
          <p:cNvCxnSpPr/>
          <p:nvPr/>
        </p:nvCxnSpPr>
        <p:spPr bwMode="auto">
          <a:xfrm>
            <a:off x="3276600" y="2946567"/>
            <a:ext cx="2362200" cy="0"/>
          </a:xfrm>
          <a:prstGeom prst="straightConnector1">
            <a:avLst/>
          </a:prstGeom>
          <a:noFill/>
          <a:ln w="31750" cap="flat" cmpd="sng" algn="ctr">
            <a:solidFill>
              <a:srgbClr val="FF0000"/>
            </a:solidFill>
            <a:prstDash val="dash"/>
            <a:round/>
            <a:headEnd type="none" w="med" len="med"/>
            <a:tailEnd type="triangle" w="lg" len="lg"/>
          </a:ln>
          <a:effectLst/>
        </p:spPr>
      </p:cxnSp>
      <p:sp>
        <p:nvSpPr>
          <p:cNvPr id="37" name="Rectangle 36"/>
          <p:cNvSpPr/>
          <p:nvPr/>
        </p:nvSpPr>
        <p:spPr>
          <a:xfrm>
            <a:off x="511098" y="2755206"/>
            <a:ext cx="228600" cy="216594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>
                <a:solidFill>
                  <a:sysClr val="windowText" lastClr="000000"/>
                </a:solidFill>
              </a:rPr>
              <a:t>P</a:t>
            </a:r>
            <a:endParaRPr lang="en-CA" dirty="0">
              <a:solidFill>
                <a:sysClr val="windowText" lastClr="000000"/>
              </a:solidFill>
            </a:endParaRPr>
          </a:p>
        </p:txBody>
      </p:sp>
      <p:sp>
        <p:nvSpPr>
          <p:cNvPr id="38" name="AutoShape 10"/>
          <p:cNvSpPr>
            <a:spLocks noChangeArrowheads="1"/>
          </p:cNvSpPr>
          <p:nvPr/>
        </p:nvSpPr>
        <p:spPr bwMode="auto">
          <a:xfrm>
            <a:off x="7848600" y="2453045"/>
            <a:ext cx="942245" cy="899755"/>
          </a:xfrm>
          <a:prstGeom prst="can">
            <a:avLst>
              <a:gd name="adj" fmla="val 25000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CA" sz="1800" dirty="0" smtClean="0"/>
          </a:p>
          <a:p>
            <a:pPr algn="ctr"/>
            <a:r>
              <a:rPr lang="en-CA" sz="1800" dirty="0" smtClean="0"/>
              <a:t>DB</a:t>
            </a:r>
            <a:endParaRPr lang="en-CA" sz="1800" dirty="0"/>
          </a:p>
        </p:txBody>
      </p:sp>
      <p:sp>
        <p:nvSpPr>
          <p:cNvPr id="39" name="Rectangle 38"/>
          <p:cNvSpPr/>
          <p:nvPr/>
        </p:nvSpPr>
        <p:spPr>
          <a:xfrm>
            <a:off x="8205422" y="2755206"/>
            <a:ext cx="228600" cy="216594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>
                <a:solidFill>
                  <a:sysClr val="windowText" lastClr="000000"/>
                </a:solidFill>
              </a:rPr>
              <a:t>P</a:t>
            </a:r>
            <a:endParaRPr lang="en-CA" dirty="0">
              <a:solidFill>
                <a:sysClr val="windowText" lastClr="000000"/>
              </a:solidFill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5638800" y="2133600"/>
            <a:ext cx="1828800" cy="1546302"/>
            <a:chOff x="3657600" y="2133600"/>
            <a:chExt cx="1828800" cy="1546302"/>
          </a:xfrm>
        </p:grpSpPr>
        <p:sp>
          <p:nvSpPr>
            <p:cNvPr id="40" name="AutoShape 41"/>
            <p:cNvSpPr>
              <a:spLocks noChangeArrowheads="1"/>
            </p:cNvSpPr>
            <p:nvPr/>
          </p:nvSpPr>
          <p:spPr bwMode="auto">
            <a:xfrm>
              <a:off x="3778405" y="2350193"/>
              <a:ext cx="1250795" cy="850206"/>
            </a:xfrm>
            <a:prstGeom prst="roundRect">
              <a:avLst>
                <a:gd name="adj" fmla="val 16667"/>
              </a:avLst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 anchorCtr="0"/>
            <a:lstStyle/>
            <a:p>
              <a:pPr algn="ctr" defTabSz="914400"/>
              <a:endParaRPr lang="en-US" sz="1800" b="1" dirty="0" smtClean="0"/>
            </a:p>
            <a:p>
              <a:pPr algn="ctr" defTabSz="914400"/>
              <a:endParaRPr lang="en-US" b="1" dirty="0"/>
            </a:p>
            <a:p>
              <a:pPr algn="ctr" defTabSz="914400"/>
              <a:endParaRPr lang="en-US" sz="1800" b="1" dirty="0" smtClean="0"/>
            </a:p>
            <a:p>
              <a:pPr algn="r" defTabSz="914400"/>
              <a:r>
                <a:rPr lang="en-US" b="1" dirty="0" smtClean="0"/>
                <a:t>BP</a:t>
              </a:r>
            </a:p>
            <a:p>
              <a:pPr algn="ctr" defTabSz="914400"/>
              <a:endParaRPr lang="en-US" sz="1800" b="1" dirty="0"/>
            </a:p>
          </p:txBody>
        </p:sp>
        <p:sp>
          <p:nvSpPr>
            <p:cNvPr id="41" name="Rounded Rectangle 40"/>
            <p:cNvSpPr/>
            <p:nvPr/>
          </p:nvSpPr>
          <p:spPr bwMode="auto">
            <a:xfrm>
              <a:off x="3657600" y="2133600"/>
              <a:ext cx="1828800" cy="1546302"/>
            </a:xfrm>
            <a:prstGeom prst="roundRect">
              <a:avLst/>
            </a:prstGeom>
            <a:noFill/>
            <a:ln w="317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CA" b="1" dirty="0">
                <a:cs typeface="Arial" charset="0"/>
              </a:endParaRPr>
            </a:p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CA" b="1" dirty="0">
                  <a:cs typeface="Arial" charset="0"/>
                </a:rPr>
                <a:t> </a:t>
              </a:r>
              <a:r>
                <a:rPr kumimoji="0" lang="en-CA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DBMS</a:t>
              </a:r>
            </a:p>
          </p:txBody>
        </p:sp>
      </p:grpSp>
      <p:sp>
        <p:nvSpPr>
          <p:cNvPr id="44" name="Content Placeholder 2"/>
          <p:cNvSpPr>
            <a:spLocks noGrp="1"/>
          </p:cNvSpPr>
          <p:nvPr>
            <p:ph idx="1"/>
          </p:nvPr>
        </p:nvSpPr>
        <p:spPr>
          <a:xfrm>
            <a:off x="457200" y="4114800"/>
            <a:ext cx="8534400" cy="2133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CA" dirty="0" smtClean="0">
                <a:latin typeface="Arial" charset="0"/>
                <a:cs typeface="Arial" charset="0"/>
              </a:rPr>
              <a:t>DBMS loads page from disk into buffer pool (BP)</a:t>
            </a:r>
          </a:p>
          <a:p>
            <a:pPr lvl="1" eaLnBrk="1" hangingPunct="1">
              <a:lnSpc>
                <a:spcPct val="90000"/>
              </a:lnSpc>
            </a:pPr>
            <a:r>
              <a:rPr lang="en-CA" dirty="0">
                <a:latin typeface="Arial" charset="0"/>
                <a:cs typeface="Arial" charset="0"/>
              </a:rPr>
              <a:t>clean to </a:t>
            </a:r>
            <a:r>
              <a:rPr lang="en-CA" dirty="0" smtClean="0">
                <a:latin typeface="Arial" charset="0"/>
                <a:cs typeface="Arial" charset="0"/>
              </a:rPr>
              <a:t>DBMS, dirty to Remus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</a:pPr>
            <a:r>
              <a:rPr lang="en-CA" dirty="0" smtClean="0">
                <a:latin typeface="Arial" charset="0"/>
                <a:cs typeface="Arial" charset="0"/>
              </a:rPr>
              <a:t>Remus synchronizes dirty BP pages in every checkpoint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</a:pPr>
            <a:r>
              <a:rPr lang="en-CA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Synchronization of clean BP pages is unnecessary</a:t>
            </a:r>
          </a:p>
          <a:p>
            <a:pPr lvl="1" eaLnBrk="1" hangingPunct="1">
              <a:lnSpc>
                <a:spcPct val="90000"/>
              </a:lnSpc>
            </a:pPr>
            <a:r>
              <a:rPr lang="en-CA" dirty="0" smtClean="0">
                <a:latin typeface="Arial" charset="0"/>
                <a:cs typeface="Arial" charset="0"/>
              </a:rPr>
              <a:t>can be read from the disk at the backup on failover</a:t>
            </a:r>
          </a:p>
        </p:txBody>
      </p:sp>
      <p:sp>
        <p:nvSpPr>
          <p:cNvPr id="45" name="Rectangle 44"/>
          <p:cNvSpPr/>
          <p:nvPr/>
        </p:nvSpPr>
        <p:spPr>
          <a:xfrm>
            <a:off x="1981200" y="2765502"/>
            <a:ext cx="228600" cy="216594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>
                <a:solidFill>
                  <a:sysClr val="windowText" lastClr="000000"/>
                </a:solidFill>
              </a:rPr>
              <a:t>P</a:t>
            </a:r>
            <a:endParaRPr lang="en-CA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597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2.59259E-6 L 0.16493 0.0048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47" y="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7037E-6 L 0.46667 -0.00023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333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37" grpId="0" animBg="1"/>
      <p:bldP spid="37" grpId="1" animBg="1"/>
      <p:bldP spid="39" grpId="0" animBg="1"/>
      <p:bldP spid="44" grpId="0" uiExpand="1" build="p"/>
      <p:bldP spid="45" grpId="0" animBg="1"/>
      <p:bldP spid="45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smtClean="0"/>
              <a:t>Disk Read Tracking</a:t>
            </a:r>
            <a:endParaRPr dirty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/>
          <a:lstStyle/>
          <a:p>
            <a:pPr eaLnBrk="1" hangingPunct="1"/>
            <a:r>
              <a:rPr lang="en-US" b="1" dirty="0" smtClean="0">
                <a:latin typeface="Arial" charset="0"/>
                <a:cs typeface="Arial" charset="0"/>
              </a:rPr>
              <a:t>Goal</a:t>
            </a:r>
            <a:r>
              <a:rPr lang="en-US" dirty="0" smtClean="0">
                <a:latin typeface="Arial" charset="0"/>
                <a:cs typeface="Arial" charset="0"/>
              </a:rPr>
              <a:t>: Reduce overhead by avoiding unnecessary page synchronizations</a:t>
            </a:r>
          </a:p>
          <a:p>
            <a:pPr eaLnBrk="1" hangingPunct="1"/>
            <a:endParaRPr lang="en-CA" dirty="0">
              <a:latin typeface="Arial" charset="0"/>
              <a:cs typeface="Arial" charset="0"/>
            </a:endParaRPr>
          </a:p>
          <a:p>
            <a:pPr eaLnBrk="1" hangingPunct="1"/>
            <a:r>
              <a:rPr lang="en-CA" dirty="0" smtClean="0">
                <a:latin typeface="Arial" charset="0"/>
                <a:cs typeface="Arial" charset="0"/>
              </a:rPr>
              <a:t>Disk read tracking in </a:t>
            </a:r>
            <a:r>
              <a:rPr lang="en-CA" dirty="0" err="1" smtClean="0">
                <a:latin typeface="Arial" charset="0"/>
                <a:cs typeface="Arial" charset="0"/>
              </a:rPr>
              <a:t>RemusDB</a:t>
            </a:r>
            <a:endParaRPr lang="en-CA" dirty="0" smtClean="0">
              <a:latin typeface="Arial" charset="0"/>
              <a:cs typeface="Arial" charset="0"/>
            </a:endParaRPr>
          </a:p>
          <a:p>
            <a:pPr lvl="1" eaLnBrk="1" hangingPunct="1"/>
            <a:r>
              <a:rPr lang="en-CA" dirty="0" smtClean="0">
                <a:latin typeface="Arial" charset="0"/>
                <a:cs typeface="Arial" charset="0"/>
              </a:rPr>
              <a:t>tracks the set of memory pages into which disk reads are placed</a:t>
            </a:r>
            <a:endParaRPr lang="en-US" dirty="0" smtClean="0">
              <a:latin typeface="Arial" charset="0"/>
              <a:cs typeface="Arial" charset="0"/>
            </a:endParaRPr>
          </a:p>
          <a:p>
            <a:pPr lvl="1" eaLnBrk="1" hangingPunct="1"/>
            <a:r>
              <a:rPr lang="en-US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does not mark these pages dirty </a:t>
            </a:r>
            <a:r>
              <a:rPr lang="en-US" dirty="0" smtClean="0">
                <a:latin typeface="Arial" charset="0"/>
                <a:cs typeface="Arial" charset="0"/>
              </a:rPr>
              <a:t>unless they are actually modified</a:t>
            </a:r>
          </a:p>
          <a:p>
            <a:pPr lvl="1" eaLnBrk="1" hangingPunct="1"/>
            <a:r>
              <a:rPr lang="en-US" dirty="0" smtClean="0">
                <a:latin typeface="Arial" charset="0"/>
                <a:cs typeface="Arial" charset="0"/>
              </a:rPr>
              <a:t>adds an annotation to the replication stream indicating the disk sectors to read to reconstruct these pages</a:t>
            </a:r>
          </a:p>
          <a:p>
            <a:pPr lvl="1" eaLnBrk="1" hangingPunct="1"/>
            <a:endParaRPr lang="en-US" sz="12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945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smtClean="0"/>
              <a:t>Network Optimization</a:t>
            </a:r>
            <a:endParaRPr dirty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534400" cy="4525963"/>
          </a:xfrm>
        </p:spPr>
        <p:txBody>
          <a:bodyPr/>
          <a:lstStyle/>
          <a:p>
            <a:pPr eaLnBrk="1" hangingPunct="1"/>
            <a:r>
              <a:rPr lang="en-US" dirty="0">
                <a:latin typeface="Arial" charset="0"/>
                <a:cs typeface="Arial" charset="0"/>
              </a:rPr>
              <a:t>Remus requires buffering of outgoing network packets</a:t>
            </a:r>
          </a:p>
          <a:p>
            <a:pPr lvl="1" eaLnBrk="1" hangingPunct="1"/>
            <a:r>
              <a:rPr lang="en-US" dirty="0" smtClean="0">
                <a:latin typeface="Arial" charset="0"/>
                <a:cs typeface="Arial" charset="0"/>
              </a:rPr>
              <a:t>ensures clients can never see results of unsafe computation</a:t>
            </a:r>
          </a:p>
          <a:p>
            <a:pPr lvl="1" eaLnBrk="1" hangingPunct="1"/>
            <a:r>
              <a:rPr lang="en-US" dirty="0" smtClean="0">
                <a:latin typeface="Arial" charset="0"/>
                <a:cs typeface="Arial" charset="0"/>
              </a:rPr>
              <a:t>adds </a:t>
            </a:r>
            <a:r>
              <a:rPr lang="en-US" dirty="0">
                <a:solidFill>
                  <a:srgbClr val="FF0000"/>
                </a:solidFill>
                <a:latin typeface="Arial" charset="0"/>
                <a:cs typeface="Arial" charset="0"/>
              </a:rPr>
              <a:t>2 to 3 orders of magnitude </a:t>
            </a:r>
            <a:r>
              <a:rPr lang="en-US" dirty="0" smtClean="0">
                <a:latin typeface="Arial" charset="0"/>
                <a:cs typeface="Arial" charset="0"/>
              </a:rPr>
              <a:t>in</a:t>
            </a:r>
            <a:r>
              <a:rPr lang="en-US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dirty="0" smtClean="0">
                <a:latin typeface="Arial" charset="0"/>
                <a:cs typeface="Arial" charset="0"/>
              </a:rPr>
              <a:t>latency per round trip</a:t>
            </a:r>
          </a:p>
          <a:p>
            <a:pPr lvl="1" eaLnBrk="1" hangingPunct="1"/>
            <a:r>
              <a:rPr lang="en-US" dirty="0" smtClean="0">
                <a:latin typeface="Arial" charset="0"/>
                <a:cs typeface="Arial" charset="0"/>
              </a:rPr>
              <a:t>single largest source of overhead for many database workloads</a:t>
            </a:r>
          </a:p>
          <a:p>
            <a:pPr eaLnBrk="1" hangingPunct="1"/>
            <a:endParaRPr lang="en-US" sz="1200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b="1" dirty="0" smtClean="0">
                <a:latin typeface="Arial" charset="0"/>
                <a:cs typeface="Arial" charset="0"/>
              </a:rPr>
              <a:t>Key idea:</a:t>
            </a:r>
            <a:r>
              <a:rPr lang="en-US" dirty="0" smtClean="0">
                <a:latin typeface="Arial" charset="0"/>
                <a:cs typeface="Arial" charset="0"/>
              </a:rPr>
              <a:t> Exploit consistency and durability semantics provided by database transactions</a:t>
            </a:r>
          </a:p>
          <a:p>
            <a:pPr lvl="1" eaLnBrk="1" hangingPunct="1"/>
            <a:r>
              <a:rPr lang="en-US" dirty="0">
                <a:latin typeface="Arial" charset="0"/>
                <a:cs typeface="Arial" charset="0"/>
              </a:rPr>
              <a:t>allow DBMS to decide which packets to protect</a:t>
            </a:r>
            <a:endParaRPr lang="en-US" dirty="0" smtClean="0">
              <a:latin typeface="Arial" charset="0"/>
              <a:cs typeface="Arial" charset="0"/>
            </a:endParaRPr>
          </a:p>
          <a:p>
            <a:pPr eaLnBrk="1" hangingPunct="1"/>
            <a:endParaRPr lang="en-US" sz="1200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i="1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Commit Protection (CP)</a:t>
            </a:r>
            <a:endParaRPr lang="en-US" dirty="0" smtClean="0">
              <a:latin typeface="Arial" charset="0"/>
              <a:cs typeface="Arial" charset="0"/>
            </a:endParaRPr>
          </a:p>
          <a:p>
            <a:pPr lvl="1" eaLnBrk="1" hangingPunct="1"/>
            <a:r>
              <a:rPr lang="en-US" dirty="0" smtClean="0">
                <a:latin typeface="Arial" charset="0"/>
                <a:cs typeface="Arial" charset="0"/>
              </a:rPr>
              <a:t>protect only transaction control packets i.e., </a:t>
            </a:r>
            <a:r>
              <a:rPr lang="en-US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COMMIT</a:t>
            </a:r>
            <a:r>
              <a:rPr lang="en-US" b="1" dirty="0" smtClean="0">
                <a:latin typeface="Arial" charset="0"/>
                <a:cs typeface="Arial" charset="0"/>
              </a:rPr>
              <a:t> </a:t>
            </a:r>
            <a:r>
              <a:rPr lang="en-US" dirty="0" smtClean="0">
                <a:latin typeface="Arial" charset="0"/>
                <a:cs typeface="Arial" charset="0"/>
              </a:rPr>
              <a:t>and </a:t>
            </a:r>
            <a:r>
              <a:rPr lang="en-US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ABORT</a:t>
            </a:r>
          </a:p>
          <a:p>
            <a:pPr lvl="1" eaLnBrk="1" hangingPunct="1"/>
            <a:r>
              <a:rPr lang="en-US" dirty="0" smtClean="0">
                <a:latin typeface="Arial" charset="0"/>
                <a:cs typeface="Arial" charset="0"/>
              </a:rPr>
              <a:t>any committed transaction is safe</a:t>
            </a:r>
          </a:p>
          <a:p>
            <a:pPr eaLnBrk="1" hangingPunct="1"/>
            <a:endParaRPr lang="en-US" sz="1200" dirty="0" smtClean="0">
              <a:latin typeface="Arial" charset="0"/>
              <a:cs typeface="Arial" charset="0"/>
            </a:endParaRPr>
          </a:p>
          <a:p>
            <a:pPr eaLnBrk="1" hangingPunct="1">
              <a:spcBef>
                <a:spcPts val="0"/>
              </a:spcBef>
            </a:pPr>
            <a:r>
              <a:rPr lang="en-US" dirty="0" smtClean="0">
                <a:latin typeface="Arial" charset="0"/>
                <a:cs typeface="Arial" charset="0"/>
              </a:rPr>
              <a:t>Reduces latency but not fully transparent</a:t>
            </a:r>
            <a:endParaRPr lang="en-US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6110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smtClean="0"/>
              <a:t>Implementing Commit Protection</a:t>
            </a:r>
            <a:endParaRPr dirty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534400" cy="4525963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Added a new </a:t>
            </a:r>
            <a:r>
              <a:rPr lang="en-US" b="1" dirty="0" err="1" smtClean="0">
                <a:latin typeface="Arial" charset="0"/>
                <a:cs typeface="Arial" charset="0"/>
              </a:rPr>
              <a:t>setsockopt</a:t>
            </a:r>
            <a:r>
              <a:rPr lang="en-US" b="1" dirty="0" smtClean="0">
                <a:latin typeface="Arial" charset="0"/>
                <a:cs typeface="Arial" charset="0"/>
              </a:rPr>
              <a:t>()</a:t>
            </a:r>
            <a:r>
              <a:rPr lang="en-US" dirty="0" smtClean="0">
                <a:latin typeface="Arial" charset="0"/>
                <a:cs typeface="Arial" charset="0"/>
              </a:rPr>
              <a:t> option to Linux</a:t>
            </a:r>
          </a:p>
          <a:p>
            <a:pPr lvl="1" eaLnBrk="1" hangingPunct="1"/>
            <a:r>
              <a:rPr lang="en-US" dirty="0" smtClean="0">
                <a:latin typeface="Arial" charset="0"/>
                <a:cs typeface="Arial" charset="0"/>
              </a:rPr>
              <a:t>an interface for the DBMS to selectively protect packets</a:t>
            </a:r>
          </a:p>
          <a:p>
            <a:endParaRPr lang="en-CA" sz="1200" i="1" dirty="0" smtClean="0">
              <a:solidFill>
                <a:srgbClr val="0000FF"/>
              </a:solidFill>
              <a:latin typeface="Arial" charset="0"/>
              <a:cs typeface="Arial" charset="0"/>
            </a:endParaRPr>
          </a:p>
          <a:p>
            <a:r>
              <a:rPr lang="en-CA" dirty="0" smtClean="0">
                <a:latin typeface="Arial" charset="0"/>
                <a:cs typeface="Arial" charset="0"/>
              </a:rPr>
              <a:t>DBMS changes</a:t>
            </a:r>
            <a:endParaRPr lang="en-CA" dirty="0">
              <a:latin typeface="Arial" charset="0"/>
              <a:cs typeface="Arial" charset="0"/>
            </a:endParaRPr>
          </a:p>
          <a:p>
            <a:pPr lvl="1" eaLnBrk="1" hangingPunct="1"/>
            <a:r>
              <a:rPr lang="en-US" dirty="0">
                <a:latin typeface="Arial" charset="0"/>
                <a:cs typeface="Arial" charset="0"/>
              </a:rPr>
              <a:t>u</a:t>
            </a:r>
            <a:r>
              <a:rPr lang="en-US" dirty="0" smtClean="0">
                <a:latin typeface="Arial" charset="0"/>
                <a:cs typeface="Arial" charset="0"/>
              </a:rPr>
              <a:t>se </a:t>
            </a:r>
            <a:r>
              <a:rPr lang="en-US" dirty="0" err="1" smtClean="0">
                <a:latin typeface="Arial" charset="0"/>
                <a:cs typeface="Arial" charset="0"/>
              </a:rPr>
              <a:t>setsockopt</a:t>
            </a:r>
            <a:r>
              <a:rPr lang="en-US" dirty="0" smtClean="0">
                <a:latin typeface="Arial" charset="0"/>
                <a:cs typeface="Arial" charset="0"/>
              </a:rPr>
              <a:t>() to switch client connection to protected mode before sending COMMIT or ABORT</a:t>
            </a:r>
            <a:endParaRPr lang="en-US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lvl="1" eaLnBrk="1" hangingPunct="1">
              <a:spcBef>
                <a:spcPts val="1200"/>
              </a:spcBef>
            </a:pPr>
            <a:r>
              <a:rPr lang="en-US" dirty="0">
                <a:latin typeface="Arial" charset="0"/>
                <a:cs typeface="Arial" charset="0"/>
              </a:rPr>
              <a:t>a</a:t>
            </a:r>
            <a:r>
              <a:rPr lang="en-US" dirty="0" smtClean="0">
                <a:latin typeface="Arial" charset="0"/>
                <a:cs typeface="Arial" charset="0"/>
              </a:rPr>
              <a:t>fter </a:t>
            </a:r>
            <a:r>
              <a:rPr lang="en-US" dirty="0">
                <a:latin typeface="Arial" charset="0"/>
                <a:cs typeface="Arial" charset="0"/>
              </a:rPr>
              <a:t>failover, a </a:t>
            </a:r>
            <a:r>
              <a:rPr lang="en-US" b="1" i="1" dirty="0">
                <a:latin typeface="Arial" charset="0"/>
                <a:cs typeface="Arial" charset="0"/>
              </a:rPr>
              <a:t>recovery handler</a:t>
            </a:r>
            <a:r>
              <a:rPr lang="en-US" dirty="0">
                <a:latin typeface="Arial" charset="0"/>
                <a:cs typeface="Arial" charset="0"/>
              </a:rPr>
              <a:t> runs in the DBMS at the backup</a:t>
            </a:r>
          </a:p>
          <a:p>
            <a:pPr lvl="2" eaLnBrk="1" hangingPunct="1"/>
            <a:r>
              <a:rPr lang="en-US" dirty="0">
                <a:latin typeface="Arial" charset="0"/>
                <a:cs typeface="Arial" charset="0"/>
              </a:rPr>
              <a:t>aborts all in-flight transactions where the client connection was in unprotected </a:t>
            </a:r>
            <a:r>
              <a:rPr lang="en-US" dirty="0" smtClean="0">
                <a:latin typeface="Arial" charset="0"/>
                <a:cs typeface="Arial" charset="0"/>
              </a:rPr>
              <a:t>mode</a:t>
            </a:r>
          </a:p>
          <a:p>
            <a:pPr eaLnBrk="1" hangingPunct="1"/>
            <a:endParaRPr lang="en-US" sz="1200" dirty="0">
              <a:latin typeface="Arial" charset="0"/>
              <a:cs typeface="Arial" charset="0"/>
            </a:endParaRPr>
          </a:p>
          <a:p>
            <a:pPr eaLnBrk="1" hangingPunct="1">
              <a:spcBef>
                <a:spcPts val="0"/>
              </a:spcBef>
            </a:pPr>
            <a:r>
              <a:rPr lang="en-CA" dirty="0" smtClean="0">
                <a:latin typeface="Arial" charset="0"/>
                <a:cs typeface="Arial" charset="0"/>
              </a:rPr>
              <a:t>CP </a:t>
            </a:r>
            <a:r>
              <a:rPr lang="en-CA" dirty="0">
                <a:latin typeface="Arial" charset="0"/>
                <a:cs typeface="Arial" charset="0"/>
              </a:rPr>
              <a:t>is not transparent to the DBMS</a:t>
            </a:r>
          </a:p>
          <a:p>
            <a:pPr lvl="1" eaLnBrk="1" hangingPunct="1">
              <a:spcBef>
                <a:spcPts val="0"/>
              </a:spcBef>
            </a:pPr>
            <a:r>
              <a:rPr lang="en-US" dirty="0" smtClean="0">
                <a:latin typeface="Arial" charset="0"/>
                <a:cs typeface="Arial" charset="0"/>
              </a:rPr>
              <a:t>103 </a:t>
            </a:r>
            <a:r>
              <a:rPr lang="en-US" dirty="0" err="1">
                <a:latin typeface="Arial" charset="0"/>
                <a:cs typeface="Arial" charset="0"/>
              </a:rPr>
              <a:t>LoC</a:t>
            </a:r>
            <a:r>
              <a:rPr lang="en-US" dirty="0">
                <a:latin typeface="Arial" charset="0"/>
                <a:cs typeface="Arial" charset="0"/>
              </a:rPr>
              <a:t> for </a:t>
            </a:r>
            <a:r>
              <a:rPr lang="en-US" dirty="0" err="1">
                <a:latin typeface="Arial" charset="0"/>
                <a:cs typeface="Arial" charset="0"/>
              </a:rPr>
              <a:t>PostgreSQL</a:t>
            </a:r>
            <a:r>
              <a:rPr lang="en-US" dirty="0">
                <a:latin typeface="Arial" charset="0"/>
                <a:cs typeface="Arial" charset="0"/>
              </a:rPr>
              <a:t>, 85 </a:t>
            </a:r>
            <a:r>
              <a:rPr lang="en-US" dirty="0" err="1">
                <a:latin typeface="Arial" charset="0"/>
                <a:cs typeface="Arial" charset="0"/>
              </a:rPr>
              <a:t>LoC</a:t>
            </a:r>
            <a:r>
              <a:rPr lang="en-US" dirty="0">
                <a:latin typeface="Arial" charset="0"/>
                <a:cs typeface="Arial" charset="0"/>
              </a:rPr>
              <a:t> for MySQL</a:t>
            </a:r>
          </a:p>
          <a:p>
            <a:pPr lvl="1" eaLnBrk="1" hangingPunct="1"/>
            <a:endParaRPr lang="en-US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2409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Outline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dirty="0" smtClean="0">
                <a:latin typeface="Arial" charset="0"/>
                <a:cs typeface="Arial" charset="0"/>
              </a:rPr>
              <a:t>Introduction</a:t>
            </a:r>
          </a:p>
          <a:p>
            <a:pPr eaLnBrk="1" hangingPunct="1">
              <a:lnSpc>
                <a:spcPct val="150000"/>
              </a:lnSpc>
            </a:pPr>
            <a:r>
              <a:rPr lang="en-US" dirty="0" smtClean="0">
                <a:latin typeface="Arial" charset="0"/>
                <a:cs typeface="Arial" charset="0"/>
              </a:rPr>
              <a:t>VM Based HA (Remus)</a:t>
            </a:r>
          </a:p>
          <a:p>
            <a:pPr eaLnBrk="1" hangingPunct="1">
              <a:lnSpc>
                <a:spcPct val="150000"/>
              </a:lnSpc>
            </a:pPr>
            <a:r>
              <a:rPr lang="en-US" dirty="0" err="1" smtClean="0">
                <a:latin typeface="Arial" charset="0"/>
                <a:cs typeface="Arial" charset="0"/>
              </a:rPr>
              <a:t>RemusDB</a:t>
            </a:r>
            <a:endParaRPr lang="en-US" dirty="0" smtClean="0">
              <a:latin typeface="Arial" charset="0"/>
              <a:cs typeface="Arial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b="1" dirty="0" smtClean="0">
                <a:latin typeface="Arial" charset="0"/>
                <a:cs typeface="Arial" charset="0"/>
              </a:rPr>
              <a:t>Experimental Evaluation</a:t>
            </a:r>
          </a:p>
          <a:p>
            <a:pPr eaLnBrk="1" hangingPunct="1">
              <a:lnSpc>
                <a:spcPct val="150000"/>
              </a:lnSpc>
            </a:pPr>
            <a:r>
              <a:rPr lang="en-US" dirty="0" smtClean="0">
                <a:latin typeface="Arial" charset="0"/>
                <a:cs typeface="Arial" charset="0"/>
              </a:rPr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3078961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Line 42"/>
          <p:cNvSpPr>
            <a:spLocks noChangeShapeType="1"/>
          </p:cNvSpPr>
          <p:nvPr/>
        </p:nvSpPr>
        <p:spPr bwMode="auto">
          <a:xfrm>
            <a:off x="6705600" y="4521532"/>
            <a:ext cx="0" cy="240046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none" w="med" len="lg"/>
          </a:ln>
        </p:spPr>
        <p:txBody>
          <a:bodyPr/>
          <a:lstStyle/>
          <a:p>
            <a:endParaRPr lang="en-CA"/>
          </a:p>
        </p:txBody>
      </p:sp>
      <p:sp>
        <p:nvSpPr>
          <p:cNvPr id="11" name="Line 42"/>
          <p:cNvSpPr>
            <a:spLocks noChangeShapeType="1"/>
          </p:cNvSpPr>
          <p:nvPr/>
        </p:nvSpPr>
        <p:spPr bwMode="auto">
          <a:xfrm>
            <a:off x="2514600" y="4521532"/>
            <a:ext cx="0" cy="24004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none" w="med" len="lg"/>
          </a:ln>
        </p:spPr>
        <p:txBody>
          <a:bodyPr/>
          <a:lstStyle/>
          <a:p>
            <a:endParaRPr lang="en-CA"/>
          </a:p>
        </p:txBody>
      </p:sp>
      <p:cxnSp>
        <p:nvCxnSpPr>
          <p:cNvPr id="36" name="Straight Connector 35"/>
          <p:cNvCxnSpPr/>
          <p:nvPr/>
        </p:nvCxnSpPr>
        <p:spPr>
          <a:xfrm>
            <a:off x="2819400" y="5247342"/>
            <a:ext cx="35052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2819400" y="4942542"/>
            <a:ext cx="35052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smtClean="0"/>
              <a:t>Experimental Setup</a:t>
            </a:r>
            <a:endParaRPr dirty="0"/>
          </a:p>
        </p:txBody>
      </p:sp>
      <p:sp>
        <p:nvSpPr>
          <p:cNvPr id="38915" name="TextBox 3"/>
          <p:cNvSpPr txBox="1">
            <a:spLocks noChangeArrowheads="1"/>
          </p:cNvSpPr>
          <p:nvPr/>
        </p:nvSpPr>
        <p:spPr bwMode="auto">
          <a:xfrm>
            <a:off x="7696200" y="3113742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086600" y="4876800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b="0" dirty="0" smtClean="0"/>
              <a:t>Backup Server</a:t>
            </a:r>
            <a:endParaRPr lang="en-CA" sz="1600" b="0" dirty="0"/>
          </a:p>
        </p:txBody>
      </p:sp>
      <p:sp>
        <p:nvSpPr>
          <p:cNvPr id="7" name="AutoShape 10"/>
          <p:cNvSpPr>
            <a:spLocks noChangeArrowheads="1"/>
          </p:cNvSpPr>
          <p:nvPr/>
        </p:nvSpPr>
        <p:spPr bwMode="auto">
          <a:xfrm>
            <a:off x="457200" y="3125787"/>
            <a:ext cx="637445" cy="498197"/>
          </a:xfrm>
          <a:prstGeom prst="can">
            <a:avLst>
              <a:gd name="adj" fmla="val 25000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CA" sz="1800" dirty="0" smtClean="0"/>
              <a:t>DB</a:t>
            </a:r>
            <a:endParaRPr lang="en-CA" sz="1800" dirty="0"/>
          </a:p>
        </p:txBody>
      </p:sp>
      <p:sp>
        <p:nvSpPr>
          <p:cNvPr id="8" name="AutoShape 41"/>
          <p:cNvSpPr>
            <a:spLocks noChangeArrowheads="1"/>
          </p:cNvSpPr>
          <p:nvPr/>
        </p:nvSpPr>
        <p:spPr bwMode="auto">
          <a:xfrm>
            <a:off x="1447799" y="2849284"/>
            <a:ext cx="1752601" cy="1113116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0000FF"/>
            </a:solidFill>
            <a:round/>
            <a:headEnd/>
            <a:tailEnd/>
          </a:ln>
        </p:spPr>
        <p:txBody>
          <a:bodyPr wrap="none" anchor="ctr" anchorCtr="0"/>
          <a:lstStyle/>
          <a:p>
            <a:pPr algn="ctr" defTabSz="914400"/>
            <a:r>
              <a:rPr lang="en-US" sz="1800" b="1" dirty="0" err="1" smtClean="0"/>
              <a:t>PostgreSQL</a:t>
            </a:r>
            <a:endParaRPr lang="en-US" sz="1800" b="1" dirty="0" smtClean="0"/>
          </a:p>
          <a:p>
            <a:pPr algn="ctr" defTabSz="914400"/>
            <a:r>
              <a:rPr lang="en-US" b="1" dirty="0"/>
              <a:t>/</a:t>
            </a:r>
            <a:r>
              <a:rPr lang="en-US" b="1" dirty="0" smtClean="0"/>
              <a:t> MySQL</a:t>
            </a:r>
          </a:p>
          <a:p>
            <a:pPr algn="ctr" defTabSz="914400"/>
            <a:r>
              <a:rPr lang="en-US" sz="1800" b="1" dirty="0" smtClean="0"/>
              <a:t>(Active VM)</a:t>
            </a:r>
            <a:endParaRPr lang="en-US" sz="1800" b="1" dirty="0"/>
          </a:p>
        </p:txBody>
      </p:sp>
      <p:sp>
        <p:nvSpPr>
          <p:cNvPr id="9" name="Line 42"/>
          <p:cNvSpPr>
            <a:spLocks noChangeShapeType="1"/>
          </p:cNvSpPr>
          <p:nvPr/>
        </p:nvSpPr>
        <p:spPr bwMode="auto">
          <a:xfrm flipH="1" flipV="1">
            <a:off x="1094645" y="3393991"/>
            <a:ext cx="353155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none" w="med" len="lg"/>
          </a:ln>
        </p:spPr>
        <p:txBody>
          <a:bodyPr/>
          <a:lstStyle/>
          <a:p>
            <a:endParaRPr lang="en-CA"/>
          </a:p>
        </p:txBody>
      </p:sp>
      <p:pic>
        <p:nvPicPr>
          <p:cNvPr id="10" name="Picture 2" descr="MCj0431637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19300" y="46863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1219200" y="4876800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b="0" dirty="0" smtClean="0"/>
              <a:t>Primary Server</a:t>
            </a:r>
            <a:endParaRPr lang="en-CA" sz="1600" b="0" dirty="0"/>
          </a:p>
        </p:txBody>
      </p:sp>
      <p:sp>
        <p:nvSpPr>
          <p:cNvPr id="15" name="Rounded Rectangle 14"/>
          <p:cNvSpPr/>
          <p:nvPr/>
        </p:nvSpPr>
        <p:spPr bwMode="auto">
          <a:xfrm>
            <a:off x="1447800" y="4013366"/>
            <a:ext cx="1752600" cy="508167"/>
          </a:xfrm>
          <a:prstGeom prst="roundRect">
            <a:avLst/>
          </a:prstGeom>
          <a:noFill/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Xen</a:t>
            </a:r>
            <a:r>
              <a:rPr kumimoji="0" lang="en-CA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4.0</a:t>
            </a:r>
          </a:p>
        </p:txBody>
      </p:sp>
      <p:pic>
        <p:nvPicPr>
          <p:cNvPr id="19" name="Picture 2" descr="MCj0431637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10300" y="46863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TextBox 26"/>
          <p:cNvSpPr txBox="1"/>
          <p:nvPr/>
        </p:nvSpPr>
        <p:spPr>
          <a:xfrm>
            <a:off x="3646105" y="5276909"/>
            <a:ext cx="1851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Gigabit Ethernet</a:t>
            </a:r>
            <a:endParaRPr lang="en-CA" dirty="0"/>
          </a:p>
        </p:txBody>
      </p:sp>
      <p:sp>
        <p:nvSpPr>
          <p:cNvPr id="38" name="AutoShape 10"/>
          <p:cNvSpPr>
            <a:spLocks noChangeArrowheads="1"/>
          </p:cNvSpPr>
          <p:nvPr/>
        </p:nvSpPr>
        <p:spPr bwMode="auto">
          <a:xfrm>
            <a:off x="7710435" y="3125787"/>
            <a:ext cx="637445" cy="498197"/>
          </a:xfrm>
          <a:prstGeom prst="can">
            <a:avLst>
              <a:gd name="adj" fmla="val 25000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CA" sz="1800" dirty="0" smtClean="0"/>
              <a:t>DB</a:t>
            </a:r>
            <a:endParaRPr lang="en-CA" sz="1800" dirty="0"/>
          </a:p>
        </p:txBody>
      </p:sp>
      <p:sp>
        <p:nvSpPr>
          <p:cNvPr id="39" name="AutoShape 41"/>
          <p:cNvSpPr>
            <a:spLocks noChangeArrowheads="1"/>
          </p:cNvSpPr>
          <p:nvPr/>
        </p:nvSpPr>
        <p:spPr bwMode="auto">
          <a:xfrm>
            <a:off x="5638801" y="2849284"/>
            <a:ext cx="1723230" cy="1113116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0000FF"/>
            </a:solidFill>
            <a:round/>
            <a:headEnd/>
            <a:tailEnd/>
          </a:ln>
        </p:spPr>
        <p:txBody>
          <a:bodyPr wrap="none" anchor="ctr" anchorCtr="0"/>
          <a:lstStyle/>
          <a:p>
            <a:pPr algn="ctr" defTabSz="914400"/>
            <a:r>
              <a:rPr lang="en-US" sz="1800" b="1" dirty="0" err="1" smtClean="0"/>
              <a:t>PostgreSQL</a:t>
            </a:r>
            <a:endParaRPr lang="en-US" sz="1800" b="1" dirty="0" smtClean="0"/>
          </a:p>
          <a:p>
            <a:pPr algn="ctr" defTabSz="914400"/>
            <a:r>
              <a:rPr lang="en-US" b="1" dirty="0"/>
              <a:t>/</a:t>
            </a:r>
            <a:r>
              <a:rPr lang="en-US" b="1" dirty="0" smtClean="0"/>
              <a:t> MySQL</a:t>
            </a:r>
          </a:p>
          <a:p>
            <a:pPr algn="ctr" defTabSz="914400"/>
            <a:r>
              <a:rPr lang="en-US" sz="1800" b="1" dirty="0" smtClean="0"/>
              <a:t>(Standby VM)</a:t>
            </a:r>
            <a:endParaRPr lang="en-US" sz="1800" b="1" dirty="0"/>
          </a:p>
        </p:txBody>
      </p:sp>
      <p:sp>
        <p:nvSpPr>
          <p:cNvPr id="40" name="Line 42"/>
          <p:cNvSpPr>
            <a:spLocks noChangeShapeType="1"/>
          </p:cNvSpPr>
          <p:nvPr/>
        </p:nvSpPr>
        <p:spPr bwMode="auto">
          <a:xfrm flipH="1" flipV="1">
            <a:off x="7356693" y="3382684"/>
            <a:ext cx="353155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none" w="med" len="lg"/>
          </a:ln>
        </p:spPr>
        <p:txBody>
          <a:bodyPr/>
          <a:lstStyle/>
          <a:p>
            <a:endParaRPr lang="en-CA"/>
          </a:p>
        </p:txBody>
      </p:sp>
      <p:sp>
        <p:nvSpPr>
          <p:cNvPr id="41" name="Rounded Rectangle 40"/>
          <p:cNvSpPr/>
          <p:nvPr/>
        </p:nvSpPr>
        <p:spPr bwMode="auto">
          <a:xfrm>
            <a:off x="5638800" y="4013366"/>
            <a:ext cx="1752600" cy="508167"/>
          </a:xfrm>
          <a:prstGeom prst="roundRect">
            <a:avLst/>
          </a:prstGeom>
          <a:noFill/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Xen</a:t>
            </a:r>
            <a:r>
              <a:rPr kumimoji="0" lang="en-CA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4.0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2285999" y="2057400"/>
            <a:ext cx="0" cy="79188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399962" y="1752600"/>
            <a:ext cx="18004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600" b="1" dirty="0" smtClean="0">
                <a:solidFill>
                  <a:srgbClr val="0000FF"/>
                </a:solidFill>
              </a:rPr>
              <a:t>TPC-C / TPC-H</a:t>
            </a:r>
            <a:endParaRPr lang="en-CA" sz="16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8012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2600" y="1676401"/>
            <a:ext cx="6288648" cy="4500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2700" dirty="0" smtClean="0"/>
              <a:t>Behavior of </a:t>
            </a:r>
            <a:r>
              <a:rPr sz="2700" dirty="0" err="1" smtClean="0"/>
              <a:t>RemusDB</a:t>
            </a:r>
            <a:r>
              <a:rPr sz="2700" dirty="0" smtClean="0"/>
              <a:t> During Failover (MySQL)</a:t>
            </a:r>
            <a:endParaRPr sz="2700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4735033" y="1752600"/>
            <a:ext cx="0" cy="39624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733800" y="1371600"/>
            <a:ext cx="25603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 smtClean="0">
                <a:solidFill>
                  <a:srgbClr val="FF0000"/>
                </a:solidFill>
              </a:rPr>
              <a:t>Primary server fails</a:t>
            </a:r>
            <a:endParaRPr lang="en-CA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The Need for High </a:t>
            </a:r>
            <a:r>
              <a:rPr dirty="0" smtClean="0"/>
              <a:t>Availability</a:t>
            </a:r>
            <a:endParaRPr dirty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>
                <a:latin typeface="Arial" charset="0"/>
                <a:cs typeface="Arial" charset="0"/>
                <a:sym typeface="Wingdings" pitchFamily="2" charset="2"/>
              </a:rPr>
              <a:t>A database system is </a:t>
            </a:r>
            <a:r>
              <a:rPr lang="en-US" dirty="0" smtClean="0">
                <a:solidFill>
                  <a:srgbClr val="0000FF"/>
                </a:solidFill>
                <a:latin typeface="Arial" charset="0"/>
                <a:cs typeface="Arial" charset="0"/>
                <a:sym typeface="Wingdings" pitchFamily="2" charset="2"/>
              </a:rPr>
              <a:t>highly available (HA)</a:t>
            </a:r>
            <a:r>
              <a:rPr lang="en-US" dirty="0" smtClean="0">
                <a:latin typeface="Arial" charset="0"/>
                <a:cs typeface="Arial" charset="0"/>
                <a:sym typeface="Wingdings" pitchFamily="2" charset="2"/>
              </a:rPr>
              <a:t> if it remains accessible to its users in the face of hardware failures</a:t>
            </a:r>
          </a:p>
          <a:p>
            <a:pPr eaLnBrk="1" hangingPunct="1">
              <a:lnSpc>
                <a:spcPct val="90000"/>
              </a:lnSpc>
            </a:pPr>
            <a:endParaRPr lang="en-US" sz="1200" dirty="0" smtClean="0">
              <a:latin typeface="Arial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CA" dirty="0" smtClean="0">
                <a:latin typeface="Arial" charset="0"/>
                <a:cs typeface="Arial" charset="0"/>
              </a:rPr>
              <a:t>Users expect 24x7 availability even for simple database applications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CA" dirty="0" smtClean="0">
                <a:latin typeface="Arial" charset="0"/>
                <a:cs typeface="Arial" charset="0"/>
              </a:rPr>
              <a:t>HA requirement is no longer limited to mission critical applications</a:t>
            </a:r>
            <a:endParaRPr lang="en-CA" dirty="0"/>
          </a:p>
          <a:p>
            <a:pPr eaLnBrk="1" hangingPunct="1">
              <a:lnSpc>
                <a:spcPct val="90000"/>
              </a:lnSpc>
            </a:pPr>
            <a:endParaRPr lang="en-US" sz="1200" dirty="0" smtClean="0">
              <a:latin typeface="Arial" charset="0"/>
              <a:cs typeface="Arial" charset="0"/>
              <a:sym typeface="Wingdings" pitchFamily="2" charset="2"/>
            </a:endParaRPr>
          </a:p>
          <a:p>
            <a:r>
              <a:rPr lang="en-CA" dirty="0">
                <a:latin typeface="Arial" charset="0"/>
                <a:cs typeface="Arial" charset="0"/>
              </a:rPr>
              <a:t>Key </a:t>
            </a:r>
            <a:r>
              <a:rPr lang="en-CA" dirty="0" smtClean="0">
                <a:latin typeface="Arial" charset="0"/>
                <a:cs typeface="Arial" charset="0"/>
              </a:rPr>
              <a:t>challenges in providing HA</a:t>
            </a:r>
            <a:endParaRPr lang="en-CA" dirty="0">
              <a:latin typeface="Arial" charset="0"/>
              <a:cs typeface="Arial" charset="0"/>
            </a:endParaRPr>
          </a:p>
          <a:p>
            <a:pPr lvl="1"/>
            <a:r>
              <a:rPr lang="en-CA" dirty="0">
                <a:latin typeface="Arial" charset="0"/>
                <a:cs typeface="Arial" charset="0"/>
              </a:rPr>
              <a:t>maintaining </a:t>
            </a:r>
            <a:r>
              <a:rPr lang="en-CA" dirty="0">
                <a:solidFill>
                  <a:srgbClr val="0000FF"/>
                </a:solidFill>
                <a:latin typeface="Arial" charset="0"/>
                <a:cs typeface="Arial" charset="0"/>
              </a:rPr>
              <a:t>database consistency</a:t>
            </a:r>
            <a:r>
              <a:rPr lang="en-CA" dirty="0">
                <a:latin typeface="Arial" charset="0"/>
                <a:cs typeface="Arial" charset="0"/>
              </a:rPr>
              <a:t> in the face of failures</a:t>
            </a:r>
          </a:p>
          <a:p>
            <a:pPr lvl="1"/>
            <a:r>
              <a:rPr lang="en-CA" dirty="0">
                <a:latin typeface="Arial" charset="0"/>
                <a:cs typeface="Arial" charset="0"/>
              </a:rPr>
              <a:t>minimizing the impact of HA on </a:t>
            </a:r>
            <a:r>
              <a:rPr lang="en-CA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performance</a:t>
            </a:r>
          </a:p>
          <a:p>
            <a:endParaRPr lang="en-US" sz="1200" dirty="0" smtClean="0">
              <a:latin typeface="Arial" charset="0"/>
              <a:cs typeface="Arial" charset="0"/>
              <a:sym typeface="Wingdings" pitchFamily="2" charset="2"/>
            </a:endParaRPr>
          </a:p>
          <a:p>
            <a:r>
              <a:rPr lang="en-US" dirty="0" smtClean="0">
                <a:latin typeface="Arial" charset="0"/>
                <a:cs typeface="Arial" charset="0"/>
                <a:sym typeface="Wingdings" pitchFamily="2" charset="2"/>
              </a:rPr>
              <a:t>Existing HA solutions are complex and expensive</a:t>
            </a:r>
          </a:p>
        </p:txBody>
      </p:sp>
      <p:sp>
        <p:nvSpPr>
          <p:cNvPr id="4" name="Rectangle 3"/>
          <p:cNvSpPr/>
          <p:nvPr/>
        </p:nvSpPr>
        <p:spPr>
          <a:xfrm>
            <a:off x="533400" y="5715000"/>
            <a:ext cx="8382000" cy="533400"/>
          </a:xfrm>
          <a:prstGeom prst="rect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2400" dirty="0">
                <a:solidFill>
                  <a:srgbClr val="0000FF"/>
                </a:solidFill>
                <a:latin typeface="Arial" charset="0"/>
                <a:cs typeface="Arial" charset="0"/>
                <a:sym typeface="Wingdings" pitchFamily="2" charset="2"/>
              </a:rPr>
              <a:t>Goal: Provide simple and cheap </a:t>
            </a:r>
            <a:r>
              <a:rPr lang="en-CA" sz="2400" dirty="0" smtClean="0">
                <a:solidFill>
                  <a:srgbClr val="0000FF"/>
                </a:solidFill>
                <a:latin typeface="Arial" charset="0"/>
                <a:cs typeface="Arial" charset="0"/>
                <a:sym typeface="Wingdings" pitchFamily="2" charset="2"/>
              </a:rPr>
              <a:t>HA for database systems</a:t>
            </a:r>
            <a:endParaRPr 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smtClean="0"/>
              <a:t>Overhead During Normal Operation (TPC-C)</a:t>
            </a:r>
            <a:endParaRPr dirty="0"/>
          </a:p>
        </p:txBody>
      </p:sp>
      <p:sp>
        <p:nvSpPr>
          <p:cNvPr id="38915" name="TextBox 3"/>
          <p:cNvSpPr txBox="1">
            <a:spLocks noChangeArrowheads="1"/>
          </p:cNvSpPr>
          <p:nvPr/>
        </p:nvSpPr>
        <p:spPr bwMode="auto">
          <a:xfrm>
            <a:off x="7696200" y="144780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567" y="1447800"/>
            <a:ext cx="6862866" cy="47231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61656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smtClean="0"/>
              <a:t>Overhead During Normal Operation (TPC-H)</a:t>
            </a:r>
            <a:endParaRPr dirty="0"/>
          </a:p>
        </p:txBody>
      </p:sp>
      <p:sp>
        <p:nvSpPr>
          <p:cNvPr id="38915" name="TextBox 3"/>
          <p:cNvSpPr txBox="1">
            <a:spLocks noChangeArrowheads="1"/>
          </p:cNvSpPr>
          <p:nvPr/>
        </p:nvSpPr>
        <p:spPr bwMode="auto">
          <a:xfrm>
            <a:off x="7696200" y="144780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200" y="1447200"/>
            <a:ext cx="6861600" cy="4761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1967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Conclusion</a:t>
            </a:r>
          </a:p>
        </p:txBody>
      </p:sp>
      <p:sp>
        <p:nvSpPr>
          <p:cNvPr id="45059" name="TextBox 3"/>
          <p:cNvSpPr txBox="1">
            <a:spLocks noChangeArrowheads="1"/>
          </p:cNvSpPr>
          <p:nvPr/>
        </p:nvSpPr>
        <p:spPr bwMode="auto">
          <a:xfrm>
            <a:off x="7696200" y="144780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5060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r>
              <a:rPr lang="en-US" sz="2200" dirty="0" smtClean="0">
                <a:latin typeface="Arial" charset="0"/>
                <a:cs typeface="Arial" charset="0"/>
              </a:rPr>
              <a:t>Maintaining availability in the face of hardware failures is an important goal for any DBMS</a:t>
            </a:r>
          </a:p>
          <a:p>
            <a:endParaRPr lang="en-US" sz="1200" dirty="0" smtClean="0">
              <a:latin typeface="Arial" charset="0"/>
              <a:cs typeface="Arial" charset="0"/>
            </a:endParaRPr>
          </a:p>
          <a:p>
            <a:r>
              <a:rPr lang="en-US" sz="2200" dirty="0" smtClean="0">
                <a:latin typeface="Arial" charset="0"/>
                <a:cs typeface="Arial" charset="0"/>
              </a:rPr>
              <a:t>Traditional HA solutions are expensive and complex by nature</a:t>
            </a:r>
          </a:p>
          <a:p>
            <a:endParaRPr lang="en-US" sz="1200" dirty="0" smtClean="0">
              <a:latin typeface="Arial" charset="0"/>
              <a:cs typeface="Arial" charset="0"/>
            </a:endParaRPr>
          </a:p>
          <a:p>
            <a:r>
              <a:rPr lang="en-US" sz="2200" dirty="0" err="1" smtClean="0">
                <a:latin typeface="Arial" charset="0"/>
                <a:cs typeface="Arial" charset="0"/>
              </a:rPr>
              <a:t>RemusDB</a:t>
            </a:r>
            <a:r>
              <a:rPr lang="en-US" sz="2200" dirty="0" smtClean="0">
                <a:latin typeface="Arial" charset="0"/>
                <a:cs typeface="Arial" charset="0"/>
              </a:rPr>
              <a:t> is an efficient HA solution implemented at the virtualization layer</a:t>
            </a:r>
          </a:p>
          <a:p>
            <a:pPr lvl="1"/>
            <a:r>
              <a:rPr lang="en-US" dirty="0" smtClean="0">
                <a:latin typeface="Arial" charset="0"/>
                <a:cs typeface="Arial" charset="0"/>
              </a:rPr>
              <a:t>offers </a:t>
            </a:r>
            <a:r>
              <a:rPr lang="en-US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HA as a service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</a:p>
          <a:p>
            <a:pPr lvl="1"/>
            <a:r>
              <a:rPr lang="en-US" dirty="0" smtClean="0">
                <a:latin typeface="Arial" charset="0"/>
                <a:cs typeface="Arial" charset="0"/>
              </a:rPr>
              <a:t>relies on whole VM </a:t>
            </a:r>
            <a:r>
              <a:rPr lang="en-US" dirty="0" err="1" smtClean="0">
                <a:latin typeface="Arial" charset="0"/>
                <a:cs typeface="Arial" charset="0"/>
              </a:rPr>
              <a:t>checkpointing</a:t>
            </a:r>
            <a:endParaRPr lang="en-US" dirty="0" smtClean="0">
              <a:latin typeface="Arial" charset="0"/>
              <a:cs typeface="Arial" charset="0"/>
            </a:endParaRPr>
          </a:p>
          <a:p>
            <a:pPr lvl="1"/>
            <a:r>
              <a:rPr lang="en-US" dirty="0">
                <a:latin typeface="Arial" charset="0"/>
                <a:cs typeface="Arial" charset="0"/>
              </a:rPr>
              <a:t>runs on commodity hardware</a:t>
            </a:r>
            <a:endParaRPr lang="en-US" dirty="0" smtClean="0">
              <a:latin typeface="Arial" charset="0"/>
              <a:cs typeface="Arial" charset="0"/>
            </a:endParaRPr>
          </a:p>
          <a:p>
            <a:pPr marL="0" indent="0">
              <a:buNone/>
            </a:pPr>
            <a:endParaRPr lang="en-US" sz="1200" dirty="0" smtClean="0">
              <a:latin typeface="Arial" charset="0"/>
              <a:cs typeface="Arial" charset="0"/>
            </a:endParaRPr>
          </a:p>
          <a:p>
            <a:r>
              <a:rPr lang="en-US" sz="2200" dirty="0" err="1" smtClean="0">
                <a:latin typeface="Arial" charset="0"/>
                <a:cs typeface="Arial" charset="0"/>
              </a:rPr>
              <a:t>RemusDB</a:t>
            </a:r>
            <a:r>
              <a:rPr lang="en-US" sz="2200" dirty="0" smtClean="0">
                <a:latin typeface="Arial" charset="0"/>
                <a:cs typeface="Arial" charset="0"/>
              </a:rPr>
              <a:t> can </a:t>
            </a:r>
            <a:r>
              <a:rPr lang="en-US" sz="2200" dirty="0">
                <a:latin typeface="Arial" charset="0"/>
                <a:cs typeface="Arial" charset="0"/>
              </a:rPr>
              <a:t>make any DBMS highly available with little or no </a:t>
            </a:r>
            <a:r>
              <a:rPr lang="en-US" sz="2200" dirty="0" smtClean="0">
                <a:latin typeface="Arial" charset="0"/>
                <a:cs typeface="Arial" charset="0"/>
              </a:rPr>
              <a:t>modification while imposing very little performance overhead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2700" dirty="0" smtClean="0"/>
              <a:t>Behavior of </a:t>
            </a:r>
            <a:r>
              <a:rPr sz="2700" dirty="0" err="1" smtClean="0"/>
              <a:t>RemusDB</a:t>
            </a:r>
            <a:r>
              <a:rPr sz="2700" dirty="0" smtClean="0"/>
              <a:t> During Failover (MySQL)</a:t>
            </a:r>
            <a:endParaRPr sz="2700" dirty="0"/>
          </a:p>
        </p:txBody>
      </p:sp>
      <p:sp>
        <p:nvSpPr>
          <p:cNvPr id="38915" name="TextBox 3"/>
          <p:cNvSpPr txBox="1">
            <a:spLocks noChangeArrowheads="1"/>
          </p:cNvSpPr>
          <p:nvPr/>
        </p:nvSpPr>
        <p:spPr bwMode="auto">
          <a:xfrm>
            <a:off x="7696200" y="144780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893951"/>
            <a:ext cx="6048375" cy="4278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Straight Connector 2"/>
          <p:cNvCxnSpPr/>
          <p:nvPr/>
        </p:nvCxnSpPr>
        <p:spPr>
          <a:xfrm>
            <a:off x="4430233" y="1752600"/>
            <a:ext cx="0" cy="39624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429000" y="1383268"/>
            <a:ext cx="23775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 smtClean="0">
                <a:solidFill>
                  <a:srgbClr val="FF0000"/>
                </a:solidFill>
              </a:rPr>
              <a:t>Primary server fails</a:t>
            </a:r>
            <a:endParaRPr lang="en-CA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510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smtClean="0"/>
              <a:t>Effects of DB Buffer Pool Size (TPC-H)</a:t>
            </a:r>
            <a:endParaRPr dirty="0"/>
          </a:p>
        </p:txBody>
      </p:sp>
      <p:sp>
        <p:nvSpPr>
          <p:cNvPr id="38915" name="TextBox 3"/>
          <p:cNvSpPr txBox="1">
            <a:spLocks noChangeArrowheads="1"/>
          </p:cNvSpPr>
          <p:nvPr/>
        </p:nvSpPr>
        <p:spPr bwMode="auto">
          <a:xfrm>
            <a:off x="7696200" y="144780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145" y="1573999"/>
            <a:ext cx="7373455" cy="4522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9849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smtClean="0"/>
              <a:t>Effects of DB Buffer Pool Size (TPC-H)</a:t>
            </a:r>
            <a:endParaRPr dirty="0"/>
          </a:p>
        </p:txBody>
      </p:sp>
      <p:sp>
        <p:nvSpPr>
          <p:cNvPr id="38915" name="TextBox 3"/>
          <p:cNvSpPr txBox="1">
            <a:spLocks noChangeArrowheads="1"/>
          </p:cNvSpPr>
          <p:nvPr/>
        </p:nvSpPr>
        <p:spPr bwMode="auto">
          <a:xfrm>
            <a:off x="7696200" y="144780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800" y="1573200"/>
            <a:ext cx="7372800" cy="46861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3145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smtClean="0"/>
              <a:t>Effect of Database Size on </a:t>
            </a:r>
            <a:r>
              <a:rPr dirty="0" err="1" smtClean="0"/>
              <a:t>RemusDB</a:t>
            </a:r>
            <a:r>
              <a:rPr dirty="0" smtClean="0"/>
              <a:t> (TPC-C)</a:t>
            </a:r>
            <a:endParaRPr dirty="0"/>
          </a:p>
        </p:txBody>
      </p:sp>
      <p:sp>
        <p:nvSpPr>
          <p:cNvPr id="38915" name="TextBox 3"/>
          <p:cNvSpPr txBox="1">
            <a:spLocks noChangeArrowheads="1"/>
          </p:cNvSpPr>
          <p:nvPr/>
        </p:nvSpPr>
        <p:spPr bwMode="auto">
          <a:xfrm>
            <a:off x="7696200" y="144780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00" y="1797740"/>
            <a:ext cx="8110870" cy="3917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40846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smtClean="0"/>
              <a:t>DBMS HA: Active/Standby Replication</a:t>
            </a:r>
            <a:endParaRPr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191000"/>
            <a:ext cx="8458200" cy="1858963"/>
          </a:xfrm>
        </p:spPr>
        <p:txBody>
          <a:bodyPr/>
          <a:lstStyle/>
          <a:p>
            <a:r>
              <a:rPr lang="en-CA" sz="2000" dirty="0"/>
              <a:t>A copy of the database is stored at two servers, a </a:t>
            </a:r>
            <a:r>
              <a:rPr lang="en-CA" sz="2000" b="1" i="1" dirty="0">
                <a:solidFill>
                  <a:srgbClr val="FF0000"/>
                </a:solidFill>
              </a:rPr>
              <a:t>primary</a:t>
            </a:r>
            <a:r>
              <a:rPr lang="en-CA" sz="2000" dirty="0">
                <a:solidFill>
                  <a:srgbClr val="FF0000"/>
                </a:solidFill>
              </a:rPr>
              <a:t> </a:t>
            </a:r>
            <a:r>
              <a:rPr lang="en-CA" sz="2000" dirty="0"/>
              <a:t>and a </a:t>
            </a:r>
            <a:r>
              <a:rPr lang="en-CA" sz="2000" b="1" i="1" dirty="0">
                <a:solidFill>
                  <a:srgbClr val="FF0000"/>
                </a:solidFill>
              </a:rPr>
              <a:t>backup</a:t>
            </a:r>
          </a:p>
          <a:p>
            <a:r>
              <a:rPr lang="en-CA" sz="2000" dirty="0"/>
              <a:t>Primary server accepts user requests and performs database updates</a:t>
            </a:r>
          </a:p>
          <a:p>
            <a:r>
              <a:rPr lang="en-CA" sz="2000" dirty="0"/>
              <a:t>Changes to database propagated to backup </a:t>
            </a:r>
            <a:r>
              <a:rPr lang="en-CA" sz="2000" dirty="0" smtClean="0"/>
              <a:t>server by </a:t>
            </a:r>
            <a:r>
              <a:rPr lang="en-CA" sz="2000" b="1" i="1" dirty="0" smtClean="0">
                <a:solidFill>
                  <a:srgbClr val="0000FF"/>
                </a:solidFill>
              </a:rPr>
              <a:t>propagating the transaction log</a:t>
            </a:r>
            <a:endParaRPr lang="en-CA" sz="2000" b="1" i="1" dirty="0">
              <a:solidFill>
                <a:srgbClr val="0000FF"/>
              </a:solidFill>
            </a:endParaRPr>
          </a:p>
          <a:p>
            <a:r>
              <a:rPr lang="en-CA" sz="2000" dirty="0" smtClean="0"/>
              <a:t>Backup </a:t>
            </a:r>
            <a:r>
              <a:rPr lang="en-CA" sz="2000" dirty="0"/>
              <a:t>server takes over as </a:t>
            </a:r>
            <a:r>
              <a:rPr lang="en-CA" sz="2000" dirty="0" smtClean="0"/>
              <a:t>primary upon failure</a:t>
            </a:r>
            <a:endParaRPr lang="en-CA" sz="2000" b="1" i="1" dirty="0"/>
          </a:p>
        </p:txBody>
      </p:sp>
      <p:sp>
        <p:nvSpPr>
          <p:cNvPr id="5" name="AutoShape 10"/>
          <p:cNvSpPr>
            <a:spLocks noChangeArrowheads="1"/>
          </p:cNvSpPr>
          <p:nvPr/>
        </p:nvSpPr>
        <p:spPr bwMode="auto">
          <a:xfrm>
            <a:off x="2258155" y="3581399"/>
            <a:ext cx="637445" cy="498197"/>
          </a:xfrm>
          <a:prstGeom prst="can">
            <a:avLst>
              <a:gd name="adj" fmla="val 25000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CA" sz="1800" dirty="0" smtClean="0"/>
              <a:t>DB</a:t>
            </a:r>
            <a:endParaRPr lang="en-CA" sz="1800" dirty="0"/>
          </a:p>
        </p:txBody>
      </p:sp>
      <p:sp>
        <p:nvSpPr>
          <p:cNvPr id="6" name="AutoShape 41"/>
          <p:cNvSpPr>
            <a:spLocks noChangeArrowheads="1"/>
          </p:cNvSpPr>
          <p:nvPr/>
        </p:nvSpPr>
        <p:spPr bwMode="auto">
          <a:xfrm>
            <a:off x="2086769" y="1600200"/>
            <a:ext cx="1037431" cy="540544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0000FF"/>
            </a:solidFill>
            <a:round/>
            <a:headEnd/>
            <a:tailEnd/>
          </a:ln>
        </p:spPr>
        <p:txBody>
          <a:bodyPr wrap="none" anchor="ctr" anchorCtr="0"/>
          <a:lstStyle/>
          <a:p>
            <a:pPr algn="ctr" defTabSz="914400"/>
            <a:r>
              <a:rPr lang="en-US" sz="1800" b="1" dirty="0" smtClean="0"/>
              <a:t>DBMS</a:t>
            </a:r>
            <a:endParaRPr lang="en-US" sz="1800" b="1" dirty="0"/>
          </a:p>
        </p:txBody>
      </p:sp>
      <p:sp>
        <p:nvSpPr>
          <p:cNvPr id="7" name="Line 42"/>
          <p:cNvSpPr>
            <a:spLocks noChangeShapeType="1"/>
          </p:cNvSpPr>
          <p:nvPr/>
        </p:nvSpPr>
        <p:spPr bwMode="auto">
          <a:xfrm>
            <a:off x="2590800" y="3239421"/>
            <a:ext cx="0" cy="341978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none" w="med" len="lg"/>
          </a:ln>
        </p:spPr>
        <p:txBody>
          <a:bodyPr/>
          <a:lstStyle/>
          <a:p>
            <a:endParaRPr lang="en-CA"/>
          </a:p>
        </p:txBody>
      </p:sp>
      <p:pic>
        <p:nvPicPr>
          <p:cNvPr id="8" name="Picture 2" descr="MCj0431637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95500" y="24003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42"/>
          <p:cNvSpPr>
            <a:spLocks noChangeShapeType="1"/>
          </p:cNvSpPr>
          <p:nvPr/>
        </p:nvSpPr>
        <p:spPr bwMode="auto">
          <a:xfrm>
            <a:off x="2590800" y="2133600"/>
            <a:ext cx="0" cy="341978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none" w="med" len="lg"/>
          </a:ln>
        </p:spPr>
        <p:txBody>
          <a:bodyPr/>
          <a:lstStyle/>
          <a:p>
            <a:endParaRPr lang="en-CA"/>
          </a:p>
        </p:txBody>
      </p:sp>
      <p:sp>
        <p:nvSpPr>
          <p:cNvPr id="10" name="TextBox 9"/>
          <p:cNvSpPr txBox="1"/>
          <p:nvPr/>
        </p:nvSpPr>
        <p:spPr>
          <a:xfrm>
            <a:off x="1295400" y="2590800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b="0" dirty="0" smtClean="0"/>
              <a:t>Primary Server</a:t>
            </a:r>
            <a:endParaRPr lang="en-CA" sz="1600" b="0" dirty="0"/>
          </a:p>
        </p:txBody>
      </p:sp>
      <p:sp>
        <p:nvSpPr>
          <p:cNvPr id="11" name="AutoShape 10"/>
          <p:cNvSpPr>
            <a:spLocks noChangeArrowheads="1"/>
          </p:cNvSpPr>
          <p:nvPr/>
        </p:nvSpPr>
        <p:spPr bwMode="auto">
          <a:xfrm>
            <a:off x="5276786" y="3581399"/>
            <a:ext cx="637445" cy="498197"/>
          </a:xfrm>
          <a:prstGeom prst="can">
            <a:avLst>
              <a:gd name="adj" fmla="val 25000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CA" sz="1800" dirty="0" smtClean="0"/>
              <a:t>DB</a:t>
            </a:r>
            <a:endParaRPr lang="en-CA" sz="1800" dirty="0"/>
          </a:p>
        </p:txBody>
      </p:sp>
      <p:sp>
        <p:nvSpPr>
          <p:cNvPr id="12" name="AutoShape 41"/>
          <p:cNvSpPr>
            <a:spLocks noChangeArrowheads="1"/>
          </p:cNvSpPr>
          <p:nvPr/>
        </p:nvSpPr>
        <p:spPr bwMode="auto">
          <a:xfrm>
            <a:off x="5105400" y="1600200"/>
            <a:ext cx="1037431" cy="540544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0000FF"/>
            </a:solidFill>
            <a:round/>
            <a:headEnd/>
            <a:tailEnd/>
          </a:ln>
        </p:spPr>
        <p:txBody>
          <a:bodyPr wrap="none" anchor="ctr" anchorCtr="0"/>
          <a:lstStyle/>
          <a:p>
            <a:pPr algn="ctr" defTabSz="914400"/>
            <a:r>
              <a:rPr lang="en-US" sz="1800" b="1" dirty="0" smtClean="0"/>
              <a:t>DBMS</a:t>
            </a:r>
            <a:endParaRPr lang="en-US" sz="1800" b="1" dirty="0"/>
          </a:p>
        </p:txBody>
      </p:sp>
      <p:sp>
        <p:nvSpPr>
          <p:cNvPr id="13" name="Line 42"/>
          <p:cNvSpPr>
            <a:spLocks noChangeShapeType="1"/>
          </p:cNvSpPr>
          <p:nvPr/>
        </p:nvSpPr>
        <p:spPr bwMode="auto">
          <a:xfrm>
            <a:off x="5609431" y="3239421"/>
            <a:ext cx="0" cy="341978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none" w="med" len="lg"/>
          </a:ln>
        </p:spPr>
        <p:txBody>
          <a:bodyPr/>
          <a:lstStyle/>
          <a:p>
            <a:endParaRPr lang="en-CA"/>
          </a:p>
        </p:txBody>
      </p:sp>
      <p:pic>
        <p:nvPicPr>
          <p:cNvPr id="14" name="Picture 2" descr="MCj0431637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14131" y="24003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Line 42"/>
          <p:cNvSpPr>
            <a:spLocks noChangeShapeType="1"/>
          </p:cNvSpPr>
          <p:nvPr/>
        </p:nvSpPr>
        <p:spPr bwMode="auto">
          <a:xfrm>
            <a:off x="5609431" y="2133600"/>
            <a:ext cx="0" cy="341978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none" w="med" len="lg"/>
          </a:ln>
        </p:spPr>
        <p:txBody>
          <a:bodyPr/>
          <a:lstStyle/>
          <a:p>
            <a:endParaRPr lang="en-CA"/>
          </a:p>
        </p:txBody>
      </p:sp>
      <p:sp>
        <p:nvSpPr>
          <p:cNvPr id="16" name="TextBox 15"/>
          <p:cNvSpPr txBox="1"/>
          <p:nvPr/>
        </p:nvSpPr>
        <p:spPr>
          <a:xfrm>
            <a:off x="5990431" y="2590800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b="0" dirty="0" smtClean="0"/>
              <a:t>Backup Server</a:t>
            </a:r>
            <a:endParaRPr lang="en-CA" sz="1600" b="0" dirty="0"/>
          </a:p>
        </p:txBody>
      </p:sp>
      <p:cxnSp>
        <p:nvCxnSpPr>
          <p:cNvPr id="17" name="Straight Arrow Connector 16"/>
          <p:cNvCxnSpPr>
            <a:stCxn id="5" idx="4"/>
            <a:endCxn id="11" idx="2"/>
          </p:cNvCxnSpPr>
          <p:nvPr/>
        </p:nvCxnSpPr>
        <p:spPr bwMode="auto">
          <a:xfrm>
            <a:off x="2895600" y="3830498"/>
            <a:ext cx="2381186" cy="0"/>
          </a:xfrm>
          <a:prstGeom prst="straightConnector1">
            <a:avLst/>
          </a:prstGeom>
          <a:noFill/>
          <a:ln w="31750" cap="flat" cmpd="sng" algn="ctr">
            <a:solidFill>
              <a:srgbClr val="0000FF"/>
            </a:solidFill>
            <a:prstDash val="dash"/>
            <a:round/>
            <a:headEnd type="none" w="med" len="med"/>
            <a:tailEnd type="triangle" w="lg" len="lg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3048000" y="3546196"/>
            <a:ext cx="1981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b="0" dirty="0" smtClean="0"/>
              <a:t>Database Changes</a:t>
            </a:r>
            <a:endParaRPr lang="en-CA" sz="1600" b="0" dirty="0"/>
          </a:p>
        </p:txBody>
      </p:sp>
      <p:grpSp>
        <p:nvGrpSpPr>
          <p:cNvPr id="19" name="Group 18"/>
          <p:cNvGrpSpPr/>
          <p:nvPr/>
        </p:nvGrpSpPr>
        <p:grpSpPr>
          <a:xfrm>
            <a:off x="2133602" y="1371600"/>
            <a:ext cx="5943598" cy="2707996"/>
            <a:chOff x="1905002" y="1371600"/>
            <a:chExt cx="5943598" cy="2707996"/>
          </a:xfrm>
        </p:grpSpPr>
        <p:sp>
          <p:nvSpPr>
            <p:cNvPr id="20" name="AutoShape 45"/>
            <p:cNvSpPr>
              <a:spLocks noChangeArrowheads="1"/>
            </p:cNvSpPr>
            <p:nvPr/>
          </p:nvSpPr>
          <p:spPr bwMode="auto">
            <a:xfrm flipH="1">
              <a:off x="1905002" y="1371600"/>
              <a:ext cx="1371598" cy="2707996"/>
            </a:xfrm>
            <a:prstGeom prst="lightningBol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cxnSp>
          <p:nvCxnSpPr>
            <p:cNvPr id="21" name="Straight Connector 20"/>
            <p:cNvCxnSpPr/>
            <p:nvPr/>
          </p:nvCxnSpPr>
          <p:spPr bwMode="auto">
            <a:xfrm flipV="1">
              <a:off x="5761831" y="2514600"/>
              <a:ext cx="867569" cy="724820"/>
            </a:xfrm>
            <a:prstGeom prst="lin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Straight Connector 21"/>
            <p:cNvCxnSpPr/>
            <p:nvPr/>
          </p:nvCxnSpPr>
          <p:spPr bwMode="auto">
            <a:xfrm>
              <a:off x="5761831" y="2514600"/>
              <a:ext cx="867569" cy="724820"/>
            </a:xfrm>
            <a:prstGeom prst="lin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3" name="TextBox 22"/>
            <p:cNvSpPr txBox="1"/>
            <p:nvPr/>
          </p:nvSpPr>
          <p:spPr>
            <a:xfrm>
              <a:off x="6781800" y="2554069"/>
              <a:ext cx="1066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800" i="1" dirty="0" smtClean="0">
                  <a:solidFill>
                    <a:srgbClr val="FF0000"/>
                  </a:solidFill>
                </a:rPr>
                <a:t>Primary Server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09688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High Availability As a Service</a:t>
            </a:r>
            <a:endParaRPr dirty="0"/>
          </a:p>
        </p:txBody>
      </p:sp>
      <p:sp>
        <p:nvSpPr>
          <p:cNvPr id="17411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8382000" cy="4724400"/>
          </a:xfrm>
        </p:spPr>
        <p:txBody>
          <a:bodyPr/>
          <a:lstStyle/>
          <a:p>
            <a:r>
              <a:rPr lang="en-CA" dirty="0" smtClean="0"/>
              <a:t>Active/standby </a:t>
            </a:r>
            <a:r>
              <a:rPr lang="en-CA" dirty="0"/>
              <a:t>replication is complex to implement in the DBMS, and complex to administer</a:t>
            </a:r>
          </a:p>
          <a:p>
            <a:pPr lvl="1"/>
            <a:r>
              <a:rPr lang="en-CA" dirty="0"/>
              <a:t>p</a:t>
            </a:r>
            <a:r>
              <a:rPr lang="en-CA" dirty="0" smtClean="0"/>
              <a:t>ropagating </a:t>
            </a:r>
            <a:r>
              <a:rPr lang="en-CA" dirty="0"/>
              <a:t>the transaction log</a:t>
            </a:r>
          </a:p>
          <a:p>
            <a:pPr lvl="1"/>
            <a:r>
              <a:rPr lang="en-CA" dirty="0"/>
              <a:t>a</a:t>
            </a:r>
            <a:r>
              <a:rPr lang="en-CA" dirty="0" smtClean="0"/>
              <a:t>tomic </a:t>
            </a:r>
            <a:r>
              <a:rPr lang="en-CA" dirty="0"/>
              <a:t>handover from primary to backup on failure</a:t>
            </a:r>
          </a:p>
          <a:p>
            <a:pPr lvl="1"/>
            <a:r>
              <a:rPr lang="en-CA" dirty="0"/>
              <a:t>r</a:t>
            </a:r>
            <a:r>
              <a:rPr lang="en-CA" dirty="0" smtClean="0"/>
              <a:t>edirecting </a:t>
            </a:r>
            <a:r>
              <a:rPr lang="en-CA" dirty="0"/>
              <a:t>client requests to backup after failure</a:t>
            </a:r>
          </a:p>
          <a:p>
            <a:pPr lvl="1"/>
            <a:r>
              <a:rPr lang="en-CA" dirty="0" smtClean="0"/>
              <a:t>minimizing </a:t>
            </a:r>
            <a:r>
              <a:rPr lang="en-CA" dirty="0"/>
              <a:t>effect on performance</a:t>
            </a:r>
          </a:p>
          <a:p>
            <a:endParaRPr lang="en-CA" sz="1200" dirty="0" smtClean="0"/>
          </a:p>
          <a:p>
            <a:r>
              <a:rPr lang="en-CA" b="1" dirty="0" smtClean="0"/>
              <a:t>Our approach:</a:t>
            </a:r>
            <a:r>
              <a:rPr lang="en-CA" dirty="0" smtClean="0"/>
              <a:t> provide HA as a service from the underlying virtualization infrastructure</a:t>
            </a:r>
          </a:p>
          <a:p>
            <a:pPr lvl="1"/>
            <a:r>
              <a:rPr lang="en-CA" dirty="0" smtClean="0">
                <a:solidFill>
                  <a:srgbClr val="0000FF"/>
                </a:solidFill>
              </a:rPr>
              <a:t>implement </a:t>
            </a:r>
            <a:r>
              <a:rPr lang="en-CA" dirty="0">
                <a:solidFill>
                  <a:srgbClr val="0000FF"/>
                </a:solidFill>
              </a:rPr>
              <a:t>active/standby replication at the virtual machine layer</a:t>
            </a:r>
          </a:p>
          <a:p>
            <a:pPr lvl="1"/>
            <a:r>
              <a:rPr lang="en-CA" dirty="0" smtClean="0"/>
              <a:t>push the complexity out of the DBMS</a:t>
            </a:r>
          </a:p>
          <a:p>
            <a:pPr lvl="1"/>
            <a:r>
              <a:rPr lang="en-CA" dirty="0"/>
              <a:t>any DBMS can be made HA with little or no modification</a:t>
            </a:r>
            <a:endParaRPr lang="en-CA" dirty="0" smtClean="0"/>
          </a:p>
          <a:p>
            <a:pPr lvl="1"/>
            <a:r>
              <a:rPr lang="en-CA" dirty="0" smtClean="0"/>
              <a:t>low performance overhead</a:t>
            </a:r>
            <a:endParaRPr lang="en-CA" dirty="0"/>
          </a:p>
          <a:p>
            <a:pPr lvl="1"/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285493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3276600" y="2067858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i="1" dirty="0" smtClean="0">
                <a:solidFill>
                  <a:srgbClr val="0000FF"/>
                </a:solidFill>
              </a:rPr>
              <a:t>Changes to VM State</a:t>
            </a:r>
            <a:endParaRPr lang="en-CA" sz="1600" i="1" dirty="0">
              <a:solidFill>
                <a:srgbClr val="0000FF"/>
              </a:solidFill>
            </a:endParaRPr>
          </a:p>
        </p:txBody>
      </p:sp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 smtClean="0"/>
              <a:t>RemusDB</a:t>
            </a:r>
            <a:r>
              <a:rPr dirty="0" smtClean="0"/>
              <a:t>: Transparent HA for DBMS</a:t>
            </a:r>
            <a:endParaRPr dirty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4191000"/>
            <a:ext cx="8534400" cy="1940204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1" dirty="0" err="1" smtClean="0">
                <a:latin typeface="Arial" charset="0"/>
                <a:cs typeface="Arial" charset="0"/>
              </a:rPr>
              <a:t>RemusDB</a:t>
            </a:r>
            <a:r>
              <a:rPr lang="en-US" dirty="0" smtClean="0">
                <a:latin typeface="Arial" charset="0"/>
                <a:cs typeface="Arial" charset="0"/>
              </a:rPr>
              <a:t> is a reliable, cost-effective, active/standby HA solution implemented at the virtualization layer</a:t>
            </a:r>
          </a:p>
          <a:p>
            <a:pPr lvl="1" eaLnBrk="1" hangingPunct="1">
              <a:lnSpc>
                <a:spcPct val="90000"/>
              </a:lnSpc>
            </a:pPr>
            <a:r>
              <a:rPr lang="en-CA" dirty="0" smtClean="0"/>
              <a:t>propagates </a:t>
            </a:r>
            <a:r>
              <a:rPr lang="en-CA" dirty="0"/>
              <a:t>all changes in VM state from primary to backup</a:t>
            </a:r>
            <a:endParaRPr lang="en-US" dirty="0" smtClean="0">
              <a:latin typeface="Arial" charset="0"/>
              <a:cs typeface="Arial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CA" dirty="0"/>
              <a:t>HA with no code changes to the </a:t>
            </a:r>
            <a:r>
              <a:rPr lang="en-CA" dirty="0" smtClean="0"/>
              <a:t>DBMS</a:t>
            </a:r>
            <a:endParaRPr lang="en-US" dirty="0" smtClean="0">
              <a:latin typeface="Arial" charset="0"/>
              <a:cs typeface="Arial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CA" dirty="0" smtClean="0"/>
              <a:t>completely </a:t>
            </a:r>
            <a:r>
              <a:rPr lang="en-CA" dirty="0"/>
              <a:t>transparent failover from primary to </a:t>
            </a:r>
            <a:r>
              <a:rPr lang="en-CA" dirty="0" smtClean="0"/>
              <a:t>backup</a:t>
            </a:r>
          </a:p>
          <a:p>
            <a:pPr lvl="1" eaLnBrk="1" hangingPunct="1">
              <a:lnSpc>
                <a:spcPct val="90000"/>
              </a:lnSpc>
            </a:pPr>
            <a:r>
              <a:rPr lang="en-CA" dirty="0" smtClean="0"/>
              <a:t>failover to a warmed up backup server</a:t>
            </a:r>
            <a:endParaRPr lang="en-US" dirty="0"/>
          </a:p>
          <a:p>
            <a:pPr eaLnBrk="1" hangingPunct="1">
              <a:lnSpc>
                <a:spcPct val="90000"/>
              </a:lnSpc>
            </a:pPr>
            <a:endParaRPr lang="en-US" sz="2000" dirty="0" smtClean="0">
              <a:latin typeface="Arial" charset="0"/>
              <a:cs typeface="Arial" charset="0"/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</a:pPr>
            <a:endParaRPr lang="en-US" sz="2200" dirty="0" smtClean="0">
              <a:latin typeface="Arial" charset="0"/>
              <a:cs typeface="Arial" charset="0"/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</a:pPr>
            <a:endParaRPr lang="en-US" sz="2200" dirty="0" smtClean="0">
              <a:latin typeface="Arial" charset="0"/>
              <a:cs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086600" y="3210858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b="0" dirty="0" smtClean="0"/>
              <a:t>Backup Server</a:t>
            </a:r>
            <a:endParaRPr lang="en-CA" sz="1600" b="0" dirty="0"/>
          </a:p>
        </p:txBody>
      </p:sp>
      <p:sp>
        <p:nvSpPr>
          <p:cNvPr id="5" name="AutoShape 10"/>
          <p:cNvSpPr>
            <a:spLocks noChangeArrowheads="1"/>
          </p:cNvSpPr>
          <p:nvPr/>
        </p:nvSpPr>
        <p:spPr bwMode="auto">
          <a:xfrm>
            <a:off x="457200" y="2262605"/>
            <a:ext cx="637445" cy="498197"/>
          </a:xfrm>
          <a:prstGeom prst="can">
            <a:avLst>
              <a:gd name="adj" fmla="val 25000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CA" sz="1800" dirty="0" smtClean="0"/>
              <a:t>DB</a:t>
            </a:r>
            <a:endParaRPr lang="en-CA" sz="1800" dirty="0"/>
          </a:p>
        </p:txBody>
      </p:sp>
      <p:sp>
        <p:nvSpPr>
          <p:cNvPr id="6" name="AutoShape 41"/>
          <p:cNvSpPr>
            <a:spLocks noChangeArrowheads="1"/>
          </p:cNvSpPr>
          <p:nvPr/>
        </p:nvSpPr>
        <p:spPr bwMode="auto">
          <a:xfrm>
            <a:off x="2010569" y="2220258"/>
            <a:ext cx="1037431" cy="540544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0000FF"/>
            </a:solidFill>
            <a:round/>
            <a:headEnd/>
            <a:tailEnd/>
          </a:ln>
        </p:spPr>
        <p:txBody>
          <a:bodyPr wrap="none" anchor="ctr" anchorCtr="0"/>
          <a:lstStyle/>
          <a:p>
            <a:pPr algn="ctr" defTabSz="914400"/>
            <a:r>
              <a:rPr lang="en-US" sz="1800" b="1" dirty="0" smtClean="0"/>
              <a:t>DBMS</a:t>
            </a:r>
            <a:endParaRPr lang="en-US" sz="1800" b="1" dirty="0"/>
          </a:p>
        </p:txBody>
      </p:sp>
      <p:sp>
        <p:nvSpPr>
          <p:cNvPr id="7" name="Line 42"/>
          <p:cNvSpPr>
            <a:spLocks noChangeShapeType="1"/>
          </p:cNvSpPr>
          <p:nvPr/>
        </p:nvSpPr>
        <p:spPr bwMode="auto">
          <a:xfrm flipH="1" flipV="1">
            <a:off x="1094644" y="2511703"/>
            <a:ext cx="353155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none" w="med" len="lg"/>
          </a:ln>
        </p:spPr>
        <p:txBody>
          <a:bodyPr/>
          <a:lstStyle/>
          <a:p>
            <a:endParaRPr lang="en-CA"/>
          </a:p>
        </p:txBody>
      </p:sp>
      <p:pic>
        <p:nvPicPr>
          <p:cNvPr id="8" name="Picture 2" descr="MCj0431637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19300" y="3020358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42"/>
          <p:cNvSpPr>
            <a:spLocks noChangeShapeType="1"/>
          </p:cNvSpPr>
          <p:nvPr/>
        </p:nvSpPr>
        <p:spPr bwMode="auto">
          <a:xfrm>
            <a:off x="2514600" y="2855590"/>
            <a:ext cx="0" cy="24004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none" w="med" len="lg"/>
          </a:ln>
        </p:spPr>
        <p:txBody>
          <a:bodyPr/>
          <a:lstStyle/>
          <a:p>
            <a:endParaRPr lang="en-CA"/>
          </a:p>
        </p:txBody>
      </p:sp>
      <p:sp>
        <p:nvSpPr>
          <p:cNvPr id="10" name="TextBox 9"/>
          <p:cNvSpPr txBox="1"/>
          <p:nvPr/>
        </p:nvSpPr>
        <p:spPr>
          <a:xfrm>
            <a:off x="1219200" y="3210858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b="0" dirty="0" smtClean="0"/>
              <a:t>Primary Server</a:t>
            </a:r>
            <a:endParaRPr lang="en-CA" sz="1600" b="0" dirty="0"/>
          </a:p>
        </p:txBody>
      </p:sp>
      <p:cxnSp>
        <p:nvCxnSpPr>
          <p:cNvPr id="11" name="Straight Arrow Connector 10"/>
          <p:cNvCxnSpPr>
            <a:stCxn id="13" idx="3"/>
            <a:endCxn id="19" idx="1"/>
          </p:cNvCxnSpPr>
          <p:nvPr/>
        </p:nvCxnSpPr>
        <p:spPr bwMode="auto">
          <a:xfrm>
            <a:off x="3200400" y="2347425"/>
            <a:ext cx="2438400" cy="0"/>
          </a:xfrm>
          <a:prstGeom prst="straightConnector1">
            <a:avLst/>
          </a:prstGeom>
          <a:noFill/>
          <a:ln w="31750" cap="flat" cmpd="sng" algn="ctr">
            <a:solidFill>
              <a:srgbClr val="FF0000"/>
            </a:solidFill>
            <a:prstDash val="dash"/>
            <a:round/>
            <a:headEnd type="none" w="med" len="med"/>
            <a:tailEnd type="triangle" w="lg" len="lg"/>
          </a:ln>
          <a:effectLst/>
        </p:spPr>
      </p:cxnSp>
      <p:sp>
        <p:nvSpPr>
          <p:cNvPr id="13" name="Rounded Rectangle 12"/>
          <p:cNvSpPr/>
          <p:nvPr/>
        </p:nvSpPr>
        <p:spPr bwMode="auto">
          <a:xfrm>
            <a:off x="1447800" y="1839258"/>
            <a:ext cx="1752600" cy="1016333"/>
          </a:xfrm>
          <a:prstGeom prst="roundRect">
            <a:avLst/>
          </a:prstGeom>
          <a:noFill/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VM</a:t>
            </a:r>
          </a:p>
        </p:txBody>
      </p:sp>
      <p:sp>
        <p:nvSpPr>
          <p:cNvPr id="14" name="AutoShape 10"/>
          <p:cNvSpPr>
            <a:spLocks noChangeArrowheads="1"/>
          </p:cNvSpPr>
          <p:nvPr/>
        </p:nvSpPr>
        <p:spPr bwMode="auto">
          <a:xfrm flipH="1">
            <a:off x="7744555" y="2262605"/>
            <a:ext cx="637445" cy="498197"/>
          </a:xfrm>
          <a:prstGeom prst="can">
            <a:avLst>
              <a:gd name="adj" fmla="val 25000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CA" sz="1800" dirty="0" smtClean="0"/>
              <a:t>DB</a:t>
            </a:r>
            <a:endParaRPr lang="en-CA" sz="1800" dirty="0"/>
          </a:p>
        </p:txBody>
      </p:sp>
      <p:sp>
        <p:nvSpPr>
          <p:cNvPr id="15" name="AutoShape 41"/>
          <p:cNvSpPr>
            <a:spLocks noChangeArrowheads="1"/>
          </p:cNvSpPr>
          <p:nvPr/>
        </p:nvSpPr>
        <p:spPr bwMode="auto">
          <a:xfrm>
            <a:off x="6201569" y="2220258"/>
            <a:ext cx="1037431" cy="540544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0000FF"/>
            </a:solidFill>
            <a:round/>
            <a:headEnd/>
            <a:tailEnd/>
          </a:ln>
        </p:spPr>
        <p:txBody>
          <a:bodyPr wrap="none" anchor="ctr" anchorCtr="0"/>
          <a:lstStyle/>
          <a:p>
            <a:pPr algn="ctr" defTabSz="914400"/>
            <a:r>
              <a:rPr lang="en-US" sz="1800" b="1" dirty="0" smtClean="0"/>
              <a:t>DBMS</a:t>
            </a:r>
            <a:endParaRPr lang="en-US" sz="1800" b="1" dirty="0"/>
          </a:p>
        </p:txBody>
      </p:sp>
      <p:sp>
        <p:nvSpPr>
          <p:cNvPr id="16" name="Line 42"/>
          <p:cNvSpPr>
            <a:spLocks noChangeShapeType="1"/>
          </p:cNvSpPr>
          <p:nvPr/>
        </p:nvSpPr>
        <p:spPr bwMode="auto">
          <a:xfrm flipV="1">
            <a:off x="7391400" y="2601258"/>
            <a:ext cx="353155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none" w="med" len="lg"/>
          </a:ln>
        </p:spPr>
        <p:txBody>
          <a:bodyPr/>
          <a:lstStyle/>
          <a:p>
            <a:endParaRPr lang="en-CA"/>
          </a:p>
        </p:txBody>
      </p:sp>
      <p:pic>
        <p:nvPicPr>
          <p:cNvPr id="17" name="Picture 2" descr="MCj0431637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10300" y="3020358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Line 42"/>
          <p:cNvSpPr>
            <a:spLocks noChangeShapeType="1"/>
          </p:cNvSpPr>
          <p:nvPr/>
        </p:nvSpPr>
        <p:spPr bwMode="auto">
          <a:xfrm>
            <a:off x="6705600" y="2855590"/>
            <a:ext cx="0" cy="240046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none" w="med" len="lg"/>
          </a:ln>
        </p:spPr>
        <p:txBody>
          <a:bodyPr/>
          <a:lstStyle/>
          <a:p>
            <a:endParaRPr lang="en-CA"/>
          </a:p>
        </p:txBody>
      </p:sp>
      <p:sp>
        <p:nvSpPr>
          <p:cNvPr id="19" name="Rounded Rectangle 18"/>
          <p:cNvSpPr/>
          <p:nvPr/>
        </p:nvSpPr>
        <p:spPr bwMode="auto">
          <a:xfrm>
            <a:off x="5638800" y="1839258"/>
            <a:ext cx="1752600" cy="1016333"/>
          </a:xfrm>
          <a:prstGeom prst="roundRect">
            <a:avLst/>
          </a:prstGeom>
          <a:noFill/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VM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1752602" y="1406804"/>
            <a:ext cx="7238998" cy="2707996"/>
            <a:chOff x="1752602" y="1447800"/>
            <a:chExt cx="7238998" cy="2707996"/>
          </a:xfrm>
        </p:grpSpPr>
        <p:sp>
          <p:nvSpPr>
            <p:cNvPr id="21" name="AutoShape 45"/>
            <p:cNvSpPr>
              <a:spLocks noChangeArrowheads="1"/>
            </p:cNvSpPr>
            <p:nvPr/>
          </p:nvSpPr>
          <p:spPr bwMode="auto">
            <a:xfrm flipH="1">
              <a:off x="1752602" y="1447800"/>
              <a:ext cx="1371598" cy="2707996"/>
            </a:xfrm>
            <a:prstGeom prst="lightningBol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cxnSp>
          <p:nvCxnSpPr>
            <p:cNvPr id="22" name="Straight Connector 21"/>
            <p:cNvCxnSpPr/>
            <p:nvPr/>
          </p:nvCxnSpPr>
          <p:spPr bwMode="auto">
            <a:xfrm flipV="1">
              <a:off x="7057231" y="3251854"/>
              <a:ext cx="867569" cy="724820"/>
            </a:xfrm>
            <a:prstGeom prst="lin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" name="Straight Connector 22"/>
            <p:cNvCxnSpPr/>
            <p:nvPr/>
          </p:nvCxnSpPr>
          <p:spPr bwMode="auto">
            <a:xfrm>
              <a:off x="7057231" y="3251854"/>
              <a:ext cx="867569" cy="724820"/>
            </a:xfrm>
            <a:prstGeom prst="lin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4" name="TextBox 23"/>
            <p:cNvSpPr txBox="1"/>
            <p:nvPr/>
          </p:nvSpPr>
          <p:spPr>
            <a:xfrm>
              <a:off x="7924800" y="3291323"/>
              <a:ext cx="1066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800" i="1" dirty="0" smtClean="0">
                  <a:solidFill>
                    <a:srgbClr val="FF0000"/>
                  </a:solidFill>
                </a:rPr>
                <a:t>Primary Server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Outline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dirty="0" smtClean="0">
                <a:latin typeface="Arial" charset="0"/>
                <a:cs typeface="Arial" charset="0"/>
              </a:rPr>
              <a:t>Introduction</a:t>
            </a:r>
          </a:p>
          <a:p>
            <a:pPr eaLnBrk="1" hangingPunct="1">
              <a:lnSpc>
                <a:spcPct val="150000"/>
              </a:lnSpc>
            </a:pPr>
            <a:r>
              <a:rPr lang="en-US" b="1" dirty="0" smtClean="0">
                <a:latin typeface="Arial" charset="0"/>
                <a:cs typeface="Arial" charset="0"/>
              </a:rPr>
              <a:t>VM Based HA (Remus)</a:t>
            </a:r>
          </a:p>
          <a:p>
            <a:pPr eaLnBrk="1" hangingPunct="1">
              <a:lnSpc>
                <a:spcPct val="150000"/>
              </a:lnSpc>
            </a:pPr>
            <a:r>
              <a:rPr lang="en-US" dirty="0" err="1" smtClean="0">
                <a:latin typeface="Arial" charset="0"/>
                <a:cs typeface="Arial" charset="0"/>
              </a:rPr>
              <a:t>RemusDB</a:t>
            </a:r>
            <a:endParaRPr lang="en-US" dirty="0" smtClean="0">
              <a:latin typeface="Arial" charset="0"/>
              <a:cs typeface="Arial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dirty="0" smtClean="0">
                <a:latin typeface="Arial" charset="0"/>
                <a:cs typeface="Arial" charset="0"/>
              </a:rPr>
              <a:t>Experimental Evaluation</a:t>
            </a:r>
          </a:p>
          <a:p>
            <a:pPr eaLnBrk="1" hangingPunct="1">
              <a:lnSpc>
                <a:spcPct val="150000"/>
              </a:lnSpc>
            </a:pPr>
            <a:r>
              <a:rPr lang="en-US" dirty="0" smtClean="0">
                <a:latin typeface="Arial" charset="0"/>
                <a:cs typeface="Arial" charset="0"/>
              </a:rPr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1576639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HA Through Virtual Machine </a:t>
            </a:r>
            <a:r>
              <a:rPr lang="en-CA" dirty="0" err="1" smtClean="0"/>
              <a:t>Checkpointing</a:t>
            </a:r>
            <a:endParaRPr dirty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534400" cy="4525963"/>
          </a:xfrm>
        </p:spPr>
        <p:txBody>
          <a:bodyPr/>
          <a:lstStyle/>
          <a:p>
            <a:r>
              <a:rPr lang="en-CA" dirty="0" err="1" smtClean="0"/>
              <a:t>RemusDB</a:t>
            </a:r>
            <a:r>
              <a:rPr lang="en-CA" dirty="0" smtClean="0"/>
              <a:t> </a:t>
            </a:r>
            <a:r>
              <a:rPr lang="en-CA" dirty="0"/>
              <a:t>is based on </a:t>
            </a:r>
            <a:r>
              <a:rPr lang="en-CA" b="1" i="1" dirty="0" smtClean="0">
                <a:solidFill>
                  <a:srgbClr val="FF0000"/>
                </a:solidFill>
              </a:rPr>
              <a:t>Remus, </a:t>
            </a:r>
            <a:r>
              <a:rPr lang="en-CA" dirty="0" smtClean="0"/>
              <a:t>which is part of the </a:t>
            </a:r>
            <a:r>
              <a:rPr lang="en-CA" dirty="0" err="1" smtClean="0"/>
              <a:t>Xen</a:t>
            </a:r>
            <a:r>
              <a:rPr lang="en-CA" dirty="0" smtClean="0"/>
              <a:t> hypervisor</a:t>
            </a:r>
            <a:endParaRPr lang="en-US" sz="1200" dirty="0" smtClean="0">
              <a:latin typeface="Arial" charset="0"/>
              <a:cs typeface="Arial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latin typeface="Arial" charset="0"/>
                <a:cs typeface="Arial" charset="0"/>
              </a:rPr>
              <a:t>maintains replica </a:t>
            </a:r>
            <a:r>
              <a:rPr lang="en-US" dirty="0">
                <a:latin typeface="Arial" charset="0"/>
                <a:cs typeface="Arial" charset="0"/>
              </a:rPr>
              <a:t>of a running VM on a </a:t>
            </a:r>
            <a:r>
              <a:rPr lang="en-US" dirty="0" smtClean="0">
                <a:latin typeface="Arial" charset="0"/>
                <a:cs typeface="Arial" charset="0"/>
              </a:rPr>
              <a:t>separate </a:t>
            </a:r>
            <a:r>
              <a:rPr lang="en-US" dirty="0">
                <a:latin typeface="Arial" charset="0"/>
                <a:cs typeface="Arial" charset="0"/>
              </a:rPr>
              <a:t>physical machine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latin typeface="Arial" charset="0"/>
                <a:cs typeface="Arial" charset="0"/>
              </a:rPr>
              <a:t>extends </a:t>
            </a:r>
            <a:r>
              <a:rPr lang="en-US" dirty="0">
                <a:latin typeface="Arial" charset="0"/>
                <a:cs typeface="Arial" charset="0"/>
              </a:rPr>
              <a:t>live migration to do efficient </a:t>
            </a:r>
            <a:r>
              <a:rPr lang="en-US" dirty="0" smtClean="0">
                <a:latin typeface="Arial" charset="0"/>
                <a:cs typeface="Arial" charset="0"/>
              </a:rPr>
              <a:t>VM replication</a:t>
            </a:r>
            <a:endParaRPr lang="en-US" dirty="0">
              <a:latin typeface="Arial" charset="0"/>
              <a:cs typeface="Arial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latin typeface="Arial" charset="0"/>
                <a:cs typeface="Arial" charset="0"/>
              </a:rPr>
              <a:t>provides transparent failover </a:t>
            </a:r>
            <a:r>
              <a:rPr lang="en-US" dirty="0">
                <a:latin typeface="Arial" charset="0"/>
                <a:cs typeface="Arial" charset="0"/>
              </a:rPr>
              <a:t>with </a:t>
            </a:r>
            <a:r>
              <a:rPr lang="en-US" dirty="0" smtClean="0">
                <a:latin typeface="Arial" charset="0"/>
                <a:cs typeface="Arial" charset="0"/>
              </a:rPr>
              <a:t>only seconds </a:t>
            </a:r>
            <a:r>
              <a:rPr lang="en-US" dirty="0">
                <a:latin typeface="Arial" charset="0"/>
                <a:cs typeface="Arial" charset="0"/>
              </a:rPr>
              <a:t>of downtime</a:t>
            </a:r>
            <a:endParaRPr lang="en-CA" b="1" i="1" dirty="0">
              <a:solidFill>
                <a:srgbClr val="FF0000"/>
              </a:solidFill>
            </a:endParaRPr>
          </a:p>
          <a:p>
            <a:endParaRPr lang="en-CA" sz="1200" dirty="0" smtClean="0"/>
          </a:p>
          <a:p>
            <a:r>
              <a:rPr lang="en-CA" dirty="0" smtClean="0"/>
              <a:t>Remus uses an epoch based </a:t>
            </a:r>
            <a:r>
              <a:rPr lang="en-CA" dirty="0" err="1" smtClean="0"/>
              <a:t>checkpointing</a:t>
            </a:r>
            <a:r>
              <a:rPr lang="en-CA" dirty="0" smtClean="0"/>
              <a:t> system</a:t>
            </a:r>
          </a:p>
          <a:p>
            <a:pPr lvl="1"/>
            <a:r>
              <a:rPr lang="en-CA" dirty="0" smtClean="0"/>
              <a:t>divides time into epochs (~50ms)</a:t>
            </a:r>
          </a:p>
          <a:p>
            <a:pPr lvl="1"/>
            <a:r>
              <a:rPr lang="en-CA" dirty="0"/>
              <a:t>performs a </a:t>
            </a:r>
            <a:r>
              <a:rPr lang="en-CA" dirty="0">
                <a:solidFill>
                  <a:srgbClr val="0000FF"/>
                </a:solidFill>
              </a:rPr>
              <a:t>checkpoint </a:t>
            </a:r>
            <a:r>
              <a:rPr lang="en-CA" dirty="0" smtClean="0"/>
              <a:t>at </a:t>
            </a:r>
            <a:r>
              <a:rPr lang="en-CA" dirty="0"/>
              <a:t>the end of each </a:t>
            </a:r>
            <a:r>
              <a:rPr lang="en-CA" dirty="0" smtClean="0"/>
              <a:t>epoch</a:t>
            </a:r>
            <a:endParaRPr lang="en-CA" dirty="0" smtClean="0">
              <a:solidFill>
                <a:srgbClr val="0000FF"/>
              </a:solidFill>
            </a:endParaRPr>
          </a:p>
          <a:p>
            <a:pPr marL="1257300" lvl="2" indent="-342900">
              <a:buFont typeface="+mj-lt"/>
              <a:buAutoNum type="arabicPeriod"/>
            </a:pPr>
            <a:r>
              <a:rPr lang="en-CA" dirty="0" smtClean="0"/>
              <a:t>the primary VM is suspended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CA" dirty="0" smtClean="0"/>
              <a:t>all state changes are copied to a buffer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CA" dirty="0" smtClean="0"/>
              <a:t>the primary VM is resumed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CA" dirty="0" smtClean="0"/>
              <a:t>an asynchronous message is sent to the </a:t>
            </a:r>
            <a:r>
              <a:rPr lang="en-CA" dirty="0"/>
              <a:t>backup containing all state </a:t>
            </a:r>
            <a:r>
              <a:rPr lang="en-CA" dirty="0" smtClean="0"/>
              <a:t>changes</a:t>
            </a:r>
          </a:p>
        </p:txBody>
      </p:sp>
    </p:spTree>
    <p:extLst>
      <p:ext uri="{BB962C8B-B14F-4D97-AF65-F5344CB8AC3E}">
        <p14:creationId xmlns:p14="http://schemas.microsoft.com/office/powerpoint/2010/main" val="2860130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smtClean="0"/>
              <a:t>Remus Checkpoints</a:t>
            </a:r>
            <a:endParaRPr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1066" y="1385017"/>
            <a:ext cx="5732318" cy="1792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3276600"/>
            <a:ext cx="8534400" cy="2473604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CA" dirty="0"/>
              <a:t>After a failure, backup resumes execution from the </a:t>
            </a:r>
            <a:r>
              <a:rPr lang="en-CA" dirty="0">
                <a:solidFill>
                  <a:srgbClr val="0000FF"/>
                </a:solidFill>
              </a:rPr>
              <a:t>latest checkpoint</a:t>
            </a:r>
            <a:endParaRPr lang="en-US" dirty="0" smtClean="0">
              <a:latin typeface="Arial" charset="0"/>
              <a:cs typeface="Arial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latin typeface="Arial" charset="0"/>
                <a:cs typeface="Arial" charset="0"/>
              </a:rPr>
              <a:t>any work done by the primary during epoch C will be lost </a:t>
            </a:r>
            <a:r>
              <a:rPr lang="en-US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(unsafe)</a:t>
            </a:r>
          </a:p>
          <a:p>
            <a:pPr eaLnBrk="1" hangingPunct="1">
              <a:lnSpc>
                <a:spcPct val="90000"/>
              </a:lnSpc>
            </a:pPr>
            <a:endParaRPr lang="en-US" sz="1200" dirty="0" smtClean="0">
              <a:latin typeface="Arial" charset="0"/>
              <a:cs typeface="Arial" charset="0"/>
            </a:endParaRPr>
          </a:p>
          <a:p>
            <a:pPr eaLnBrk="1" hangingPunct="1">
              <a:lnSpc>
                <a:spcPct val="90000"/>
              </a:lnSpc>
              <a:spcBef>
                <a:spcPts val="0"/>
              </a:spcBef>
            </a:pPr>
            <a:r>
              <a:rPr lang="en-US" dirty="0" smtClean="0">
                <a:latin typeface="Arial" charset="0"/>
                <a:cs typeface="Arial" charset="0"/>
              </a:rPr>
              <a:t>Remus provides a consistent view of execution to clients</a:t>
            </a:r>
            <a:endParaRPr lang="en-US" i="1" dirty="0" smtClean="0">
              <a:solidFill>
                <a:srgbClr val="0000FF"/>
              </a:solidFill>
              <a:latin typeface="Arial" charset="0"/>
              <a:cs typeface="Arial" charset="0"/>
            </a:endParaRP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r>
              <a:rPr lang="en-US" dirty="0" smtClean="0">
                <a:latin typeface="Arial" charset="0"/>
                <a:cs typeface="Arial" charset="0"/>
              </a:rPr>
              <a:t>any network packets sent during an epoch are </a:t>
            </a:r>
            <a:r>
              <a:rPr lang="en-US" b="1" dirty="0" smtClean="0">
                <a:latin typeface="Arial" charset="0"/>
                <a:cs typeface="Arial" charset="0"/>
              </a:rPr>
              <a:t>buffered</a:t>
            </a:r>
            <a:r>
              <a:rPr lang="en-US" dirty="0" smtClean="0">
                <a:latin typeface="Arial" charset="0"/>
                <a:cs typeface="Arial" charset="0"/>
              </a:rPr>
              <a:t> until the next checkpoint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r>
              <a:rPr lang="en-US" dirty="0" smtClean="0">
                <a:latin typeface="Arial" charset="0"/>
                <a:cs typeface="Arial" charset="0"/>
              </a:rPr>
              <a:t>guarantees that a client will see results only if they are based on </a:t>
            </a:r>
            <a:r>
              <a:rPr lang="en-US" b="1" i="1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safe</a:t>
            </a:r>
            <a:r>
              <a:rPr lang="en-US" dirty="0" smtClean="0">
                <a:latin typeface="Arial" charset="0"/>
                <a:cs typeface="Arial" charset="0"/>
              </a:rPr>
              <a:t> execution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r>
              <a:rPr lang="en-US" dirty="0">
                <a:latin typeface="Arial" charset="0"/>
                <a:cs typeface="Arial" charset="0"/>
              </a:rPr>
              <a:t>same principle is also applied to disk </a:t>
            </a:r>
            <a:r>
              <a:rPr lang="en-US" dirty="0" smtClean="0">
                <a:latin typeface="Arial" charset="0"/>
                <a:cs typeface="Arial" charset="0"/>
              </a:rPr>
              <a:t>writes</a:t>
            </a:r>
            <a:endParaRPr lang="en-US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3975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VM </a:t>
            </a:r>
            <a:r>
              <a:rPr lang="en-CA" dirty="0" err="1" smtClean="0"/>
              <a:t>Checkpointing</a:t>
            </a:r>
            <a:r>
              <a:rPr lang="en-CA" dirty="0" smtClean="0"/>
              <a:t> with Database Workloads</a:t>
            </a:r>
            <a:endParaRPr dirty="0"/>
          </a:p>
        </p:txBody>
      </p:sp>
      <p:grpSp>
        <p:nvGrpSpPr>
          <p:cNvPr id="6" name="Group 5"/>
          <p:cNvGrpSpPr/>
          <p:nvPr/>
        </p:nvGrpSpPr>
        <p:grpSpPr>
          <a:xfrm>
            <a:off x="304800" y="3620869"/>
            <a:ext cx="7543800" cy="646331"/>
            <a:chOff x="304800" y="3620869"/>
            <a:chExt cx="7543800" cy="646331"/>
          </a:xfrm>
        </p:grpSpPr>
        <p:cxnSp>
          <p:nvCxnSpPr>
            <p:cNvPr id="4" name="Straight Arrow Connector 3"/>
            <p:cNvCxnSpPr/>
            <p:nvPr/>
          </p:nvCxnSpPr>
          <p:spPr>
            <a:xfrm>
              <a:off x="1295400" y="3962400"/>
              <a:ext cx="655320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extBox 4"/>
            <p:cNvSpPr txBox="1"/>
            <p:nvPr/>
          </p:nvSpPr>
          <p:spPr>
            <a:xfrm>
              <a:off x="304800" y="3620869"/>
              <a:ext cx="86433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b="1" dirty="0" smtClean="0"/>
                <a:t>DBMS</a:t>
              </a:r>
            </a:p>
            <a:p>
              <a:r>
                <a:rPr lang="en-CA" b="1" dirty="0" smtClean="0"/>
                <a:t>Client</a:t>
              </a:r>
              <a:endParaRPr lang="en-CA" b="1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04800" y="2133600"/>
            <a:ext cx="7543800" cy="646331"/>
            <a:chOff x="304800" y="3620869"/>
            <a:chExt cx="7543800" cy="646331"/>
          </a:xfrm>
        </p:grpSpPr>
        <p:cxnSp>
          <p:nvCxnSpPr>
            <p:cNvPr id="11" name="Straight Arrow Connector 10"/>
            <p:cNvCxnSpPr/>
            <p:nvPr/>
          </p:nvCxnSpPr>
          <p:spPr>
            <a:xfrm>
              <a:off x="1295400" y="3962400"/>
              <a:ext cx="655320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304800" y="3620869"/>
              <a:ext cx="104387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b="1" dirty="0" smtClean="0"/>
                <a:t>Primary</a:t>
              </a:r>
            </a:p>
            <a:p>
              <a:r>
                <a:rPr lang="en-CA" b="1" dirty="0" smtClean="0"/>
                <a:t>Server</a:t>
              </a:r>
              <a:endParaRPr lang="en-CA" b="1" dirty="0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990600" y="2469884"/>
            <a:ext cx="838200" cy="1492516"/>
            <a:chOff x="990600" y="2469884"/>
            <a:chExt cx="838200" cy="1492516"/>
          </a:xfrm>
        </p:grpSpPr>
        <p:sp>
          <p:nvSpPr>
            <p:cNvPr id="19" name="TextBox 18"/>
            <p:cNvSpPr txBox="1"/>
            <p:nvPr/>
          </p:nvSpPr>
          <p:spPr>
            <a:xfrm>
              <a:off x="990600" y="2971800"/>
              <a:ext cx="76174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 smtClean="0"/>
                <a:t>query</a:t>
              </a:r>
              <a:endParaRPr lang="en-CA" dirty="0"/>
            </a:p>
          </p:txBody>
        </p:sp>
        <p:cxnSp>
          <p:nvCxnSpPr>
            <p:cNvPr id="14" name="Straight Arrow Connector 13"/>
            <p:cNvCxnSpPr>
              <a:endCxn id="7" idx="1"/>
            </p:cNvCxnSpPr>
            <p:nvPr/>
          </p:nvCxnSpPr>
          <p:spPr>
            <a:xfrm flipV="1">
              <a:off x="1524000" y="2469884"/>
              <a:ext cx="304800" cy="1492516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286000" y="2475131"/>
            <a:ext cx="1676400" cy="1468903"/>
            <a:chOff x="2286000" y="2475131"/>
            <a:chExt cx="1676400" cy="1468903"/>
          </a:xfrm>
        </p:grpSpPr>
        <p:cxnSp>
          <p:nvCxnSpPr>
            <p:cNvPr id="18" name="Straight Arrow Connector 17"/>
            <p:cNvCxnSpPr/>
            <p:nvPr/>
          </p:nvCxnSpPr>
          <p:spPr>
            <a:xfrm>
              <a:off x="3581400" y="2475131"/>
              <a:ext cx="381000" cy="1468903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2286000" y="2819400"/>
              <a:ext cx="155683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CA" dirty="0" smtClean="0"/>
                <a:t>response</a:t>
              </a:r>
            </a:p>
            <a:p>
              <a:pPr algn="ctr"/>
              <a:r>
                <a:rPr lang="en-CA" dirty="0" smtClean="0"/>
                <a:t>(unprotected)</a:t>
              </a:r>
              <a:endParaRPr lang="en-CA" dirty="0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7239000" y="1611868"/>
            <a:ext cx="19656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 smtClean="0"/>
              <a:t>no protection</a:t>
            </a:r>
            <a:endParaRPr lang="en-CA" sz="2400" dirty="0"/>
          </a:p>
        </p:txBody>
      </p:sp>
      <p:grpSp>
        <p:nvGrpSpPr>
          <p:cNvPr id="25" name="Group 24"/>
          <p:cNvGrpSpPr/>
          <p:nvPr/>
        </p:nvGrpSpPr>
        <p:grpSpPr>
          <a:xfrm>
            <a:off x="1828800" y="1981200"/>
            <a:ext cx="1752600" cy="549609"/>
            <a:chOff x="1828800" y="1981200"/>
            <a:chExt cx="1752600" cy="549609"/>
          </a:xfrm>
        </p:grpSpPr>
        <p:sp>
          <p:nvSpPr>
            <p:cNvPr id="7" name="Rectangle 6"/>
            <p:cNvSpPr/>
            <p:nvPr/>
          </p:nvSpPr>
          <p:spPr>
            <a:xfrm>
              <a:off x="1828800" y="2408959"/>
              <a:ext cx="1752600" cy="12185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209800" y="1981200"/>
              <a:ext cx="13003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 smtClean="0"/>
                <a:t>processing</a:t>
              </a:r>
              <a:endParaRPr lang="en-CA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1529576" y="3958463"/>
            <a:ext cx="2432824" cy="827091"/>
            <a:chOff x="1529576" y="3958463"/>
            <a:chExt cx="2432824" cy="827091"/>
          </a:xfrm>
        </p:grpSpPr>
        <p:cxnSp>
          <p:nvCxnSpPr>
            <p:cNvPr id="27" name="Straight Connector 26"/>
            <p:cNvCxnSpPr/>
            <p:nvPr/>
          </p:nvCxnSpPr>
          <p:spPr>
            <a:xfrm>
              <a:off x="1529576" y="3958463"/>
              <a:ext cx="0" cy="32316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3962400" y="3962400"/>
              <a:ext cx="0" cy="32316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>
              <a:off x="1529576" y="4114800"/>
              <a:ext cx="2432824" cy="9183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1905000" y="4139223"/>
              <a:ext cx="174919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CA" b="1" dirty="0" smtClean="0"/>
                <a:t>response time</a:t>
              </a:r>
            </a:p>
            <a:p>
              <a:pPr algn="ctr"/>
              <a:r>
                <a:rPr lang="en-CA" b="1" dirty="0" smtClean="0"/>
                <a:t>(unprotected)</a:t>
              </a:r>
              <a:endParaRPr lang="en-CA" b="1" dirty="0"/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6511290" y="1600200"/>
            <a:ext cx="26837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 smtClean="0"/>
              <a:t>Remus  protection</a:t>
            </a:r>
            <a:endParaRPr lang="en-CA" sz="2400" dirty="0"/>
          </a:p>
        </p:txBody>
      </p:sp>
      <p:sp>
        <p:nvSpPr>
          <p:cNvPr id="38" name="Rectangle 37"/>
          <p:cNvSpPr/>
          <p:nvPr/>
        </p:nvSpPr>
        <p:spPr>
          <a:xfrm>
            <a:off x="3581400" y="2407920"/>
            <a:ext cx="876300" cy="121850"/>
          </a:xfrm>
          <a:prstGeom prst="rect">
            <a:avLst/>
          </a:prstGeom>
          <a:solidFill>
            <a:srgbClr val="DBE7C3"/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9" name="Rectangle 38"/>
          <p:cNvSpPr/>
          <p:nvPr/>
        </p:nvSpPr>
        <p:spPr>
          <a:xfrm>
            <a:off x="4462730" y="2405540"/>
            <a:ext cx="1147834" cy="121850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0" name="TextBox 39"/>
          <p:cNvSpPr txBox="1"/>
          <p:nvPr/>
        </p:nvSpPr>
        <p:spPr>
          <a:xfrm>
            <a:off x="4453860" y="1676400"/>
            <a:ext cx="11849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b="1" dirty="0" smtClean="0">
                <a:solidFill>
                  <a:srgbClr val="C00000"/>
                </a:solidFill>
              </a:rPr>
              <a:t>network</a:t>
            </a:r>
          </a:p>
          <a:p>
            <a:pPr algn="ctr"/>
            <a:r>
              <a:rPr lang="en-CA" b="1" dirty="0" smtClean="0">
                <a:solidFill>
                  <a:srgbClr val="C00000"/>
                </a:solidFill>
              </a:rPr>
              <a:t>buffering</a:t>
            </a:r>
            <a:endParaRPr lang="en-CA" b="1" dirty="0">
              <a:solidFill>
                <a:srgbClr val="C00000"/>
              </a:solidFill>
            </a:endParaRPr>
          </a:p>
        </p:txBody>
      </p:sp>
      <p:grpSp>
        <p:nvGrpSpPr>
          <p:cNvPr id="41" name="Group 40"/>
          <p:cNvGrpSpPr/>
          <p:nvPr/>
        </p:nvGrpSpPr>
        <p:grpSpPr>
          <a:xfrm>
            <a:off x="4580626" y="2470637"/>
            <a:ext cx="1424940" cy="1468903"/>
            <a:chOff x="2537460" y="2475131"/>
            <a:chExt cx="1424940" cy="1468903"/>
          </a:xfrm>
        </p:grpSpPr>
        <p:cxnSp>
          <p:nvCxnSpPr>
            <p:cNvPr id="42" name="Straight Arrow Connector 41"/>
            <p:cNvCxnSpPr/>
            <p:nvPr/>
          </p:nvCxnSpPr>
          <p:spPr>
            <a:xfrm>
              <a:off x="3581400" y="2475131"/>
              <a:ext cx="381000" cy="1468903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/>
            <p:cNvSpPr txBox="1"/>
            <p:nvPr/>
          </p:nvSpPr>
          <p:spPr>
            <a:xfrm>
              <a:off x="2537460" y="2787163"/>
              <a:ext cx="130035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CA" dirty="0" smtClean="0"/>
                <a:t>response</a:t>
              </a:r>
            </a:p>
            <a:p>
              <a:pPr algn="ctr"/>
              <a:r>
                <a:rPr lang="en-CA" dirty="0" smtClean="0"/>
                <a:t>(protected)</a:t>
              </a:r>
              <a:endParaRPr lang="en-CA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3962400" y="3958463"/>
            <a:ext cx="2055856" cy="833748"/>
            <a:chOff x="1600200" y="3951806"/>
            <a:chExt cx="2055856" cy="833748"/>
          </a:xfrm>
        </p:grpSpPr>
        <p:cxnSp>
          <p:nvCxnSpPr>
            <p:cNvPr id="46" name="Straight Connector 45"/>
            <p:cNvCxnSpPr/>
            <p:nvPr/>
          </p:nvCxnSpPr>
          <p:spPr>
            <a:xfrm>
              <a:off x="3656056" y="3951806"/>
              <a:ext cx="0" cy="32316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/>
            <p:nvPr/>
          </p:nvCxnSpPr>
          <p:spPr>
            <a:xfrm>
              <a:off x="1600200" y="4114800"/>
              <a:ext cx="2053997" cy="4591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8" name="TextBox 47"/>
            <p:cNvSpPr txBox="1"/>
            <p:nvPr/>
          </p:nvSpPr>
          <p:spPr>
            <a:xfrm>
              <a:off x="1960443" y="4139223"/>
              <a:ext cx="149271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CA" b="1" dirty="0">
                  <a:solidFill>
                    <a:srgbClr val="FF0000"/>
                  </a:solidFill>
                </a:rPr>
                <a:t>o</a:t>
              </a:r>
              <a:r>
                <a:rPr lang="en-CA" b="1" dirty="0" smtClean="0">
                  <a:solidFill>
                    <a:srgbClr val="FF0000"/>
                  </a:solidFill>
                </a:rPr>
                <a:t>verhead of</a:t>
              </a:r>
            </a:p>
            <a:p>
              <a:pPr algn="ctr"/>
              <a:r>
                <a:rPr lang="en-CA" b="1" dirty="0" smtClean="0">
                  <a:solidFill>
                    <a:srgbClr val="FF0000"/>
                  </a:solidFill>
                </a:rPr>
                <a:t>protection</a:t>
              </a:r>
              <a:endParaRPr lang="en-CA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4457700" y="3505200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i="1" dirty="0" smtClean="0">
                <a:solidFill>
                  <a:srgbClr val="0000FF"/>
                </a:solidFill>
              </a:rPr>
              <a:t>up to 32 %</a:t>
            </a:r>
            <a:endParaRPr lang="en-CA" b="1" i="1" dirty="0">
              <a:solidFill>
                <a:srgbClr val="0000FF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996690" y="3905320"/>
            <a:ext cx="1958340" cy="12185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pSp>
        <p:nvGrpSpPr>
          <p:cNvPr id="54" name="Group 53"/>
          <p:cNvGrpSpPr/>
          <p:nvPr/>
        </p:nvGrpSpPr>
        <p:grpSpPr>
          <a:xfrm>
            <a:off x="1535151" y="3961800"/>
            <a:ext cx="4482826" cy="827649"/>
            <a:chOff x="1529576" y="3957905"/>
            <a:chExt cx="2432824" cy="827649"/>
          </a:xfrm>
        </p:grpSpPr>
        <p:cxnSp>
          <p:nvCxnSpPr>
            <p:cNvPr id="55" name="Straight Connector 54"/>
            <p:cNvCxnSpPr/>
            <p:nvPr/>
          </p:nvCxnSpPr>
          <p:spPr>
            <a:xfrm>
              <a:off x="1529576" y="3957905"/>
              <a:ext cx="0" cy="32316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3962400" y="3973551"/>
              <a:ext cx="0" cy="32316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/>
            <p:nvPr/>
          </p:nvCxnSpPr>
          <p:spPr>
            <a:xfrm>
              <a:off x="1529576" y="4114800"/>
              <a:ext cx="2432824" cy="9183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8" name="TextBox 57"/>
            <p:cNvSpPr txBox="1"/>
            <p:nvPr/>
          </p:nvSpPr>
          <p:spPr>
            <a:xfrm>
              <a:off x="2304955" y="4139223"/>
              <a:ext cx="94928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CA" b="1" dirty="0" smtClean="0"/>
                <a:t>response time</a:t>
              </a:r>
            </a:p>
            <a:p>
              <a:pPr algn="ctr"/>
              <a:r>
                <a:rPr lang="en-CA" b="1" dirty="0" smtClean="0"/>
                <a:t>(protected)</a:t>
              </a:r>
              <a:endParaRPr lang="en-CA" b="1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5303837"/>
                <a:ext cx="8534400" cy="1020763"/>
              </a:xfrm>
            </p:spPr>
            <p:txBody>
              <a:bodyPr/>
              <a:lstStyle/>
              <a:p>
                <a:pPr eaLnBrk="1" hangingPunct="1">
                  <a:lnSpc>
                    <a:spcPct val="90000"/>
                  </a:lnSpc>
                </a:pPr>
                <a:r>
                  <a:rPr lang="en-CA" sz="2000" b="1" dirty="0" err="1" smtClean="0">
                    <a:latin typeface="Arial" charset="0"/>
                    <a:cs typeface="Arial" charset="0"/>
                  </a:rPr>
                  <a:t>RemusDB</a:t>
                </a:r>
                <a:r>
                  <a:rPr lang="en-CA" sz="2000" dirty="0" smtClean="0">
                    <a:latin typeface="Arial" charset="0"/>
                    <a:cs typeface="Arial" charset="0"/>
                  </a:rPr>
                  <a:t> implements</a:t>
                </a:r>
                <a:r>
                  <a:rPr lang="en-CA" sz="2000" dirty="0" smtClean="0">
                    <a:solidFill>
                      <a:srgbClr val="0000FF"/>
                    </a:solidFill>
                    <a:latin typeface="Arial" charset="0"/>
                    <a:cs typeface="Arial" charset="0"/>
                  </a:rPr>
                  <a:t> </a:t>
                </a:r>
                <a:r>
                  <a:rPr lang="en-CA" sz="2000" dirty="0" smtClean="0">
                    <a:latin typeface="Arial" charset="0"/>
                    <a:cs typeface="Arial" charset="0"/>
                  </a:rPr>
                  <a:t>optimizations </a:t>
                </a:r>
                <a:r>
                  <a:rPr lang="en-CA" sz="2000" dirty="0">
                    <a:latin typeface="Arial" charset="0"/>
                    <a:cs typeface="Arial" charset="0"/>
                  </a:rPr>
                  <a:t>to </a:t>
                </a:r>
                <a:r>
                  <a:rPr lang="en-CA" sz="2000" dirty="0" smtClean="0">
                    <a:latin typeface="Arial" charset="0"/>
                    <a:cs typeface="Arial" charset="0"/>
                  </a:rPr>
                  <a:t>reduce the overhead of protection for database workloads</a:t>
                </a:r>
              </a:p>
              <a:p>
                <a:pPr lvl="1" eaLnBrk="1" hangingPunct="1">
                  <a:lnSpc>
                    <a:spcPct val="90000"/>
                  </a:lnSpc>
                </a:pPr>
                <a:r>
                  <a:rPr lang="en-CA" dirty="0">
                    <a:latin typeface="Arial" charset="0"/>
                    <a:cs typeface="Arial" charset="0"/>
                  </a:rPr>
                  <a:t>r</a:t>
                </a:r>
                <a:r>
                  <a:rPr lang="en-CA" dirty="0" smtClean="0">
                    <a:latin typeface="Arial" charset="0"/>
                    <a:cs typeface="Arial" charset="0"/>
                  </a:rPr>
                  <a:t>ecovers from failures in </a:t>
                </a:r>
                <a14:m>
                  <m:oMath xmlns:m="http://schemas.openxmlformats.org/officeDocument/2006/math">
                    <m:r>
                      <a:rPr lang="en-CA" b="1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  <a:cs typeface="Arial" charset="0"/>
                      </a:rPr>
                      <m:t>≤</m:t>
                    </m:r>
                  </m:oMath>
                </a14:m>
                <a:r>
                  <a:rPr lang="en-CA" dirty="0" smtClean="0">
                    <a:solidFill>
                      <a:srgbClr val="0000FF"/>
                    </a:solidFill>
                    <a:latin typeface="Arial" charset="0"/>
                    <a:cs typeface="Arial" charset="0"/>
                  </a:rPr>
                  <a:t> 3 seconds</a:t>
                </a:r>
                <a:r>
                  <a:rPr lang="en-CA" dirty="0" smtClean="0">
                    <a:latin typeface="Arial" charset="0"/>
                    <a:cs typeface="Arial" charset="0"/>
                  </a:rPr>
                  <a:t> while incurring </a:t>
                </a:r>
                <a:r>
                  <a:rPr lang="en-CA" dirty="0" smtClean="0">
                    <a:solidFill>
                      <a:srgbClr val="FF0000"/>
                    </a:solidFill>
                    <a:latin typeface="Arial" charset="0"/>
                    <a:cs typeface="Arial" charset="0"/>
                  </a:rPr>
                  <a:t>3% overhead</a:t>
                </a:r>
              </a:p>
            </p:txBody>
          </p:sp>
        </mc:Choice>
        <mc:Fallback xmlns="">
          <p:sp>
            <p:nvSpPr>
              <p:cNvPr id="60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5303837"/>
                <a:ext cx="8534400" cy="1020763"/>
              </a:xfrm>
              <a:blipFill rotWithShape="1">
                <a:blip r:embed="rId3"/>
                <a:stretch>
                  <a:fillRect l="-571" t="-5357" b="-6548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37" grpId="0"/>
      <p:bldP spid="38" grpId="0" animBg="1"/>
      <p:bldP spid="39" grpId="0" animBg="1"/>
      <p:bldP spid="40" grpId="0"/>
      <p:bldP spid="49" grpId="0"/>
      <p:bldP spid="53" grpId="0" animBg="1"/>
      <p:bldP spid="60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9162</TotalTime>
  <Words>1408</Words>
  <Application>Microsoft Office PowerPoint</Application>
  <PresentationFormat>On-screen Show (4:3)</PresentationFormat>
  <Paragraphs>318</Paragraphs>
  <Slides>26</Slides>
  <Notes>26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RemusDB: Transparent High Availability for Database Systems</vt:lpstr>
      <vt:lpstr>The Need for High Availability</vt:lpstr>
      <vt:lpstr>DBMS HA: Active/Standby Replication</vt:lpstr>
      <vt:lpstr>High Availability As a Service</vt:lpstr>
      <vt:lpstr>RemusDB: Transparent HA for DBMS</vt:lpstr>
      <vt:lpstr>Outline</vt:lpstr>
      <vt:lpstr>HA Through Virtual Machine Checkpointing</vt:lpstr>
      <vt:lpstr>Remus Checkpoints</vt:lpstr>
      <vt:lpstr>VM Checkpointing with Database Workloads</vt:lpstr>
      <vt:lpstr>RemusDB</vt:lpstr>
      <vt:lpstr>Asynchronous Checkpoint Compression</vt:lpstr>
      <vt:lpstr>Asynchronous Checkpoint Compression</vt:lpstr>
      <vt:lpstr>Disk Read Tracking</vt:lpstr>
      <vt:lpstr>Disk Read Tracking</vt:lpstr>
      <vt:lpstr>Network Optimization</vt:lpstr>
      <vt:lpstr>Implementing Commit Protection</vt:lpstr>
      <vt:lpstr>Outline</vt:lpstr>
      <vt:lpstr>Experimental Setup</vt:lpstr>
      <vt:lpstr>Behavior of RemusDB During Failover (MySQL)</vt:lpstr>
      <vt:lpstr>Overhead During Normal Operation (TPC-C)</vt:lpstr>
      <vt:lpstr>Overhead During Normal Operation (TPC-H)</vt:lpstr>
      <vt:lpstr>Conclusion</vt:lpstr>
      <vt:lpstr>Behavior of RemusDB During Failover (MySQL)</vt:lpstr>
      <vt:lpstr>Effects of DB Buffer Pool Size (TPC-H)</vt:lpstr>
      <vt:lpstr>Effects of DB Buffer Pool Size (TPC-H)</vt:lpstr>
      <vt:lpstr>Effect of Database Size on RemusDB (TPC-C)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ufminhas</dc:creator>
  <cp:lastModifiedBy>ufminhas</cp:lastModifiedBy>
  <cp:revision>760</cp:revision>
  <dcterms:created xsi:type="dcterms:W3CDTF">2007-11-23T01:34:44Z</dcterms:created>
  <dcterms:modified xsi:type="dcterms:W3CDTF">2011-08-31T06:44:47Z</dcterms:modified>
</cp:coreProperties>
</file>