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308" r:id="rId3"/>
    <p:sldId id="724" r:id="rId4"/>
    <p:sldId id="748" r:id="rId5"/>
    <p:sldId id="726" r:id="rId6"/>
    <p:sldId id="727" r:id="rId7"/>
    <p:sldId id="728" r:id="rId8"/>
    <p:sldId id="729" r:id="rId9"/>
    <p:sldId id="730" r:id="rId10"/>
    <p:sldId id="749" r:id="rId11"/>
    <p:sldId id="731" r:id="rId12"/>
    <p:sldId id="742" r:id="rId13"/>
    <p:sldId id="743" r:id="rId14"/>
    <p:sldId id="750" r:id="rId15"/>
    <p:sldId id="732" r:id="rId16"/>
    <p:sldId id="745" r:id="rId17"/>
    <p:sldId id="744" r:id="rId18"/>
    <p:sldId id="746" r:id="rId19"/>
    <p:sldId id="751" r:id="rId20"/>
    <p:sldId id="733" r:id="rId21"/>
    <p:sldId id="753" r:id="rId22"/>
    <p:sldId id="736" r:id="rId23"/>
    <p:sldId id="734" r:id="rId24"/>
    <p:sldId id="738" r:id="rId25"/>
    <p:sldId id="735" r:id="rId26"/>
    <p:sldId id="741" r:id="rId27"/>
    <p:sldId id="752" r:id="rId28"/>
    <p:sldId id="725" r:id="rId29"/>
    <p:sldId id="740" r:id="rId30"/>
    <p:sldId id="739" r:id="rId31"/>
    <p:sldId id="747" r:id="rId32"/>
  </p:sldIdLst>
  <p:sldSz cx="9144000" cy="6858000" type="screen4x3"/>
  <p:notesSz cx="7010400" cy="92964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ＭＳ Ｐゴシック" pitchFamily="34" charset="-128"/>
      <p:regular r:id="rId39"/>
    </p:embeddedFont>
    <p:embeddedFont>
      <p:font typeface="Tahoma" pitchFamily="34" charset="0"/>
      <p:regular r:id="rId40"/>
      <p:bold r:id="rId41"/>
    </p:embeddedFont>
    <p:embeddedFont>
      <p:font typeface="Wingdings 2" pitchFamily="18" charset="2"/>
      <p:regular r:id="rId42"/>
    </p:embeddedFont>
    <p:embeddedFont>
      <p:font typeface="Tw Cen MT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FF9900"/>
    <a:srgbClr val="FFFF66"/>
    <a:srgbClr val="CC0000"/>
    <a:srgbClr val="FF0000"/>
    <a:srgbClr val="990033"/>
    <a:srgbClr val="660033"/>
    <a:srgbClr val="FFCC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5" autoAdjust="0"/>
    <p:restoredTop sz="94660"/>
  </p:normalViewPr>
  <p:slideViewPr>
    <p:cSldViewPr>
      <p:cViewPr>
        <p:scale>
          <a:sx n="100" d="100"/>
          <a:sy n="100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ASETS*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Low System Load</c:v>
                </c:pt>
                <c:pt idx="1">
                  <c:v>High System Load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0.17500000000000004</c:v>
                </c:pt>
                <c:pt idx="1">
                  <c:v>0.61900000000000077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FirstRewards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Low System Load</c:v>
                </c:pt>
                <c:pt idx="1">
                  <c:v>High System Load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0.17600000000000018</c:v>
                </c:pt>
                <c:pt idx="1">
                  <c:v>0.49000000000000032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CBS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Low System Load</c:v>
                </c:pt>
                <c:pt idx="1">
                  <c:v>High System Load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0.15800000000000022</c:v>
                </c:pt>
                <c:pt idx="1">
                  <c:v>0.27300000000000002</c:v>
                </c:pt>
              </c:numCache>
            </c:numRef>
          </c:val>
        </c:ser>
        <c:axId val="93128960"/>
        <c:axId val="93138944"/>
      </c:barChart>
      <c:catAx>
        <c:axId val="93128960"/>
        <c:scaling>
          <c:orientation val="minMax"/>
        </c:scaling>
        <c:axPos val="b"/>
        <c:tickLblPos val="nextTo"/>
        <c:crossAx val="93138944"/>
        <c:crosses val="autoZero"/>
        <c:auto val="1"/>
        <c:lblAlgn val="ctr"/>
        <c:lblOffset val="100"/>
      </c:catAx>
      <c:valAx>
        <c:axId val="93138944"/>
        <c:scaling>
          <c:orientation val="minMax"/>
        </c:scaling>
        <c:axPos val="l"/>
        <c:majorGridlines/>
        <c:numFmt formatCode="General" sourceLinked="1"/>
        <c:tickLblPos val="nextTo"/>
        <c:crossAx val="93128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3412-A2E8-4ABB-BE13-993C3C1093DC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A021-18D0-49F5-8CE0-8251DF49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D202-919A-4180-BD29-79F00CEABF3A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66CC5-E123-4A4D-B723-138B4513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29589D87-32B8-4F82-927A-790B2C6A117E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16664"/>
            <a:ext cx="5605784" cy="418036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7938F9-EA94-41C4-9660-12776FC8038E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E5A07-A8C9-4C3B-AA8B-44FA0309020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7th_0707_high_スライド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97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315200" cy="990600"/>
          </a:xfrm>
        </p:spPr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86800" cy="5029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168275" y="647700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</a:pPr>
            <a:fld id="{AC407A95-4714-4A0E-9606-EA33C3A3F7DC}" type="slidenum">
              <a:rPr kumimoji="1" lang="en-US" altLang="ja-JP" sz="11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ctr" defTabSz="7620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 sz="11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5532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NECLA Data Management Research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10000" y="65532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VLDB</a:t>
            </a:r>
            <a:r>
              <a:rPr lang="en-US" sz="10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2011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33400" y="6704806"/>
            <a:ext cx="304800" cy="158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CE5A07-A8C9-4C3B-AA8B-44FA03090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1CE5A07-A8C9-4C3B-AA8B-44FA030902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1CE5A07-A8C9-4C3B-AA8B-44FA030902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CE5A07-A8C9-4C3B-AA8B-44FA03090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E5A07-A8C9-4C3B-AA8B-44FA0309020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CE5A07-A8C9-4C3B-AA8B-44FA03090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1CE5A07-A8C9-4C3B-AA8B-44FA0309020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508124"/>
            <a:ext cx="533400" cy="244476"/>
          </a:xfrm>
          <a:prstGeom prst="rect">
            <a:avLst/>
          </a:prstGeom>
        </p:spPr>
        <p:txBody>
          <a:bodyPr/>
          <a:lstStyle/>
          <a:p>
            <a:fld id="{01CE5A07-A8C9-4C3B-AA8B-44FA030902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367938F9-EA94-41C4-9660-12776FC8038E}" type="datetimeFigureOut">
              <a:rPr lang="en-US">
                <a:solidFill>
                  <a:prstClr val="black"/>
                </a:solidFill>
              </a:rPr>
              <a:pPr/>
              <a:t>8/31/2011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01CE5A07-A8C9-4C3B-AA8B-44FA030902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167CB2E-9550-4402-B4BB-EF4A66CED9D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8/31/2011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6EA763C-6E71-47DD-9D6D-B1FFA325BA5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167CB2E-9550-4402-B4BB-EF4A66CED9D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8/31/2011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6EA763C-6E71-47DD-9D6D-B1FFA325BA5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96200" y="0"/>
            <a:ext cx="14478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7696200" cy="10668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6934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47800"/>
            <a:ext cx="8378952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906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NECLA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101600"/>
            <a:ext cx="1219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533400"/>
            <a:ext cx="9144000" cy="746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1371600"/>
          </a:xfrm>
          <a:noFill/>
        </p:spPr>
        <p:txBody>
          <a:bodyPr>
            <a:noAutofit/>
          </a:bodyPr>
          <a:lstStyle/>
          <a:p>
            <a:r>
              <a:rPr lang="en-US" altLang="ja-JP" sz="4000" b="1" dirty="0" err="1" smtClean="0">
                <a:solidFill>
                  <a:srgbClr val="FF0000"/>
                </a:solidFill>
              </a:rPr>
              <a:t>iCBS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: Incremental Cost-based Scheduling under Piecewise Linear SLAs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3600" y="3810000"/>
            <a:ext cx="5410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kern="1200" dirty="0" err="1" smtClean="0">
                <a:solidFill>
                  <a:prstClr val="black"/>
                </a:solidFill>
                <a:latin typeface="Tahoma" pitchFamily="34" charset="0"/>
                <a:cs typeface="+mn-cs"/>
              </a:rPr>
              <a:t>Yun</a:t>
            </a:r>
            <a:r>
              <a:rPr lang="en-US" altLang="ja-JP" sz="2000" u="sng" dirty="0" smtClean="0">
                <a:solidFill>
                  <a:prstClr val="black"/>
                </a:solidFill>
                <a:latin typeface="Tahoma" pitchFamily="34" charset="0"/>
              </a:rPr>
              <a:t> Chi</a:t>
            </a: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</a:rPr>
              <a:t>, Hyun Jin Moon, </a:t>
            </a:r>
            <a:r>
              <a:rPr lang="en-US" altLang="ja-JP" sz="2000" dirty="0" err="1" smtClean="0">
                <a:solidFill>
                  <a:prstClr val="black"/>
                </a:solidFill>
                <a:latin typeface="Tahoma" pitchFamily="34" charset="0"/>
              </a:rPr>
              <a:t>Hakan</a:t>
            </a:r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altLang="ja-JP" sz="2000" dirty="0" err="1" smtClean="0">
                <a:solidFill>
                  <a:prstClr val="black"/>
                </a:solidFill>
                <a:latin typeface="Tahoma" pitchFamily="34" charset="0"/>
              </a:rPr>
              <a:t>Hacigumus</a:t>
            </a:r>
            <a:endParaRPr lang="en-US" altLang="ja-JP" sz="2000" kern="12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algn="ctr" rtl="0"/>
            <a:endParaRPr lang="en-US" altLang="ja-JP" sz="2000" kern="12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algn="ctr" rtl="0"/>
            <a:r>
              <a:rPr lang="en-US" altLang="ja-JP" sz="2000" kern="1200" dirty="0">
                <a:solidFill>
                  <a:prstClr val="black"/>
                </a:solidFill>
                <a:latin typeface="Tahoma" pitchFamily="34" charset="0"/>
                <a:cs typeface="+mn-cs"/>
              </a:rPr>
              <a:t>NEC Laboratories </a:t>
            </a:r>
            <a:r>
              <a:rPr lang="en-US" altLang="ja-JP" sz="2000" kern="1200" dirty="0" smtClean="0">
                <a:solidFill>
                  <a:prstClr val="black"/>
                </a:solidFill>
                <a:latin typeface="Tahoma" pitchFamily="34" charset="0"/>
                <a:cs typeface="+mn-cs"/>
              </a:rPr>
              <a:t>America</a:t>
            </a:r>
          </a:p>
          <a:p>
            <a:pPr algn="ctr" rtl="0"/>
            <a:endParaRPr lang="en-US" altLang="ja-JP" sz="2000" dirty="0" smtClean="0">
              <a:solidFill>
                <a:prstClr val="black"/>
              </a:solidFill>
              <a:latin typeface="Tahoma" pitchFamily="34" charset="0"/>
            </a:endParaRPr>
          </a:p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Tahoma" pitchFamily="34" charset="0"/>
              </a:rPr>
              <a:t>Cupertino, USA</a:t>
            </a:r>
            <a:endParaRPr lang="en-US" altLang="ja-JP" sz="2000" kern="12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algn="l" rtl="0"/>
            <a:endParaRPr lang="en-US" sz="2400" kern="12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—Easy Cases, SLA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CBS score is </a:t>
            </a:r>
            <a:r>
              <a:rPr lang="en-US" sz="3600" i="1" dirty="0" smtClean="0"/>
              <a:t>constant</a:t>
            </a:r>
            <a:r>
              <a:rPr lang="en-US" sz="3600" dirty="0" smtClean="0"/>
              <a:t> for this SLA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Refer to as in </a:t>
            </a:r>
            <a:r>
              <a:rPr lang="el-GR" sz="3600" dirty="0" smtClean="0"/>
              <a:t>α</a:t>
            </a:r>
            <a:r>
              <a:rPr lang="en-US" sz="3600" dirty="0" smtClean="0"/>
              <a:t> stage</a:t>
            </a:r>
          </a:p>
        </p:txBody>
      </p:sp>
      <p:pic>
        <p:nvPicPr>
          <p:cNvPr id="4" name="Picture 3" descr="f2_a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4800600" cy="257584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49730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—Easy Cases, SLA 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CBS score is </a:t>
            </a:r>
            <a:r>
              <a:rPr lang="en-US" sz="3600" i="1" dirty="0" smtClean="0"/>
              <a:t>time-variant</a:t>
            </a:r>
          </a:p>
          <a:p>
            <a:endParaRPr lang="en-US" sz="3600" dirty="0" smtClean="0"/>
          </a:p>
          <a:p>
            <a:r>
              <a:rPr lang="en-US" sz="3600" dirty="0" smtClean="0"/>
              <a:t>However, only </a:t>
            </a:r>
            <a:r>
              <a:rPr lang="en-US" sz="3600" i="1" dirty="0" smtClean="0"/>
              <a:t>relative order </a:t>
            </a:r>
            <a:r>
              <a:rPr lang="en-US" sz="3600" dirty="0" smtClean="0"/>
              <a:t>is needed</a:t>
            </a:r>
          </a:p>
          <a:p>
            <a:r>
              <a:rPr lang="en-US" sz="3600" dirty="0" smtClean="0"/>
              <a:t>Refer to as </a:t>
            </a:r>
            <a:r>
              <a:rPr lang="el-GR" sz="3600" dirty="0" smtClean="0"/>
              <a:t>β</a:t>
            </a:r>
            <a:r>
              <a:rPr lang="en-US" sz="3600" dirty="0" smtClean="0"/>
              <a:t> stage</a:t>
            </a:r>
          </a:p>
        </p:txBody>
      </p:sp>
      <p:pic>
        <p:nvPicPr>
          <p:cNvPr id="5" name="Picture 4" descr="f2_b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4873238" cy="26973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4876800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—Easy Cases, SLAs (c),(d)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CBS scores are </a:t>
            </a:r>
            <a:r>
              <a:rPr lang="en-US" sz="3600" i="1" dirty="0" smtClean="0"/>
              <a:t>time-variant</a:t>
            </a:r>
            <a:r>
              <a:rPr lang="en-US" sz="3600" dirty="0" smtClean="0"/>
              <a:t> in special ways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l-GR" sz="3600" dirty="0" smtClean="0"/>
              <a:t>β</a:t>
            </a:r>
            <a:r>
              <a:rPr lang="en-US" sz="3600" dirty="0" smtClean="0"/>
              <a:t> </a:t>
            </a:r>
            <a:r>
              <a:rPr lang="en-US" sz="3600" dirty="0" smtClean="0"/>
              <a:t>stage, and </a:t>
            </a:r>
            <a:r>
              <a:rPr lang="en-US" sz="3600" dirty="0" smtClean="0"/>
              <a:t>then </a:t>
            </a:r>
            <a:r>
              <a:rPr lang="el-GR" sz="3600" dirty="0" smtClean="0"/>
              <a:t>α</a:t>
            </a:r>
            <a:r>
              <a:rPr lang="en-US" sz="3600" dirty="0" smtClean="0"/>
              <a:t> stage</a:t>
            </a:r>
          </a:p>
        </p:txBody>
      </p:sp>
      <p:pic>
        <p:nvPicPr>
          <p:cNvPr id="4" name="Picture 3" descr="f2_c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4638394" cy="25988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2667000" cy="13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background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 N) time complexity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 with O(log</a:t>
            </a:r>
            <a:r>
              <a:rPr lang="en-US" sz="3600" baseline="30000" dirty="0" smtClean="0"/>
              <a:t>^2</a:t>
            </a:r>
            <a:r>
              <a:rPr lang="en-US" sz="3600" dirty="0" smtClean="0"/>
              <a:t> N) time complexity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Conclusion and future work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iCBS</a:t>
            </a:r>
            <a:r>
              <a:rPr lang="en-US" dirty="0" smtClean="0"/>
              <a:t>—Hard Cases, SLAs (e),(f)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CBS scores are </a:t>
            </a:r>
            <a:r>
              <a:rPr lang="en-US" sz="3600" i="1" dirty="0" smtClean="0"/>
              <a:t>time-variant</a:t>
            </a:r>
          </a:p>
        </p:txBody>
      </p:sp>
      <p:pic>
        <p:nvPicPr>
          <p:cNvPr id="4" name="Picture 3" descr="f2_ef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399"/>
            <a:ext cx="5105400" cy="269007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50437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572000"/>
            <a:ext cx="2319337" cy="182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—Hard Cases,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</a:p>
          <a:p>
            <a:r>
              <a:rPr lang="en-US" sz="3600" dirty="0" smtClean="0"/>
              <a:t>Put the scores in the dual space</a:t>
            </a:r>
          </a:p>
          <a:p>
            <a:pPr lvl="1"/>
            <a:r>
              <a:rPr lang="en-US" sz="3600" dirty="0" smtClean="0"/>
              <a:t> </a:t>
            </a:r>
            <a:endParaRPr lang="en-US" sz="3400" dirty="0" smtClean="0"/>
          </a:p>
          <a:p>
            <a:pPr lvl="1"/>
            <a:r>
              <a:rPr lang="en-US" sz="3400" i="1" dirty="0" smtClean="0"/>
              <a:t>time-invariant</a:t>
            </a:r>
            <a:r>
              <a:rPr lang="en-US" sz="3400" dirty="0" smtClean="0"/>
              <a:t> in the dual space</a:t>
            </a:r>
          </a:p>
          <a:p>
            <a:r>
              <a:rPr lang="en-US" sz="3600" dirty="0" smtClean="0"/>
              <a:t>At time t’, find    , search in dual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2169"/>
            <a:ext cx="4466579" cy="201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1447800"/>
          <a:ext cx="6548967" cy="533400"/>
        </p:xfrm>
        <a:graphic>
          <a:graphicData uri="http://schemas.openxmlformats.org/presentationml/2006/ole">
            <p:oleObj spid="_x0000_s8196" name="Equation" r:id="rId4" imgW="280656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2743200"/>
          <a:ext cx="4029075" cy="474663"/>
        </p:xfrm>
        <a:graphic>
          <a:graphicData uri="http://schemas.openxmlformats.org/presentationml/2006/ole">
            <p:oleObj spid="_x0000_s8197" name="Equation" r:id="rId5" imgW="1726920" imgH="2030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29000" y="3962400"/>
          <a:ext cx="342900" cy="457200"/>
        </p:xfrm>
        <a:graphic>
          <a:graphicData uri="http://schemas.openxmlformats.org/presentationml/2006/ole">
            <p:oleObj spid="_x0000_s8198" name="Equation" r:id="rId6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—Revisit Easy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the easy ones are easy</a:t>
            </a:r>
          </a:p>
          <a:p>
            <a:r>
              <a:rPr lang="en-US" sz="3600" dirty="0" smtClean="0"/>
              <a:t>Either in </a:t>
            </a:r>
            <a:r>
              <a:rPr lang="el-GR" sz="3600" dirty="0" smtClean="0"/>
              <a:t>α</a:t>
            </a:r>
            <a:r>
              <a:rPr lang="en-US" sz="3600" dirty="0" smtClean="0"/>
              <a:t> stage, or </a:t>
            </a:r>
            <a:r>
              <a:rPr lang="el-GR" sz="3600" dirty="0" smtClean="0"/>
              <a:t>β</a:t>
            </a:r>
            <a:r>
              <a:rPr lang="en-US" sz="3600" dirty="0" smtClean="0"/>
              <a:t> stage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5867400" cy="245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iCBS</a:t>
            </a:r>
            <a:r>
              <a:rPr lang="en-US" dirty="0" smtClean="0"/>
              <a:t>—Incremental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56388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dual space</a:t>
            </a:r>
          </a:p>
          <a:p>
            <a:pPr lvl="1"/>
            <a:r>
              <a:rPr lang="en-US" sz="3400" dirty="0" smtClean="0"/>
              <a:t>time-variant CBS </a:t>
            </a:r>
            <a:r>
              <a:rPr lang="en-US" sz="3400" dirty="0" smtClean="0">
                <a:sym typeface="Wingdings" pitchFamily="2" charset="2"/>
              </a:rPr>
              <a:t></a:t>
            </a:r>
            <a:r>
              <a:rPr lang="en-US" sz="3400" dirty="0" smtClean="0"/>
              <a:t> a point</a:t>
            </a:r>
          </a:p>
          <a:p>
            <a:pPr lvl="1"/>
            <a:r>
              <a:rPr lang="en-US" sz="3400" dirty="0" smtClean="0"/>
              <a:t>position changes K times</a:t>
            </a:r>
          </a:p>
          <a:p>
            <a:r>
              <a:rPr lang="en-US" sz="3600" dirty="0" smtClean="0"/>
              <a:t>Highest </a:t>
            </a:r>
            <a:r>
              <a:rPr lang="en-US" sz="3600" dirty="0" smtClean="0"/>
              <a:t>score </a:t>
            </a:r>
            <a:r>
              <a:rPr lang="en-US" sz="3600" dirty="0" smtClean="0"/>
              <a:t>on the convex hull</a:t>
            </a:r>
          </a:p>
          <a:p>
            <a:r>
              <a:rPr lang="en-US" sz="3600" dirty="0" smtClean="0"/>
              <a:t>O(log</a:t>
            </a:r>
            <a:r>
              <a:rPr lang="en-US" sz="3600" baseline="30000" dirty="0" smtClean="0"/>
              <a:t>^2</a:t>
            </a:r>
            <a:r>
              <a:rPr lang="en-US" sz="3600" dirty="0" smtClean="0"/>
              <a:t> N) dynamic convex hull algorithm [PS85]</a:t>
            </a:r>
          </a:p>
          <a:p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743200"/>
            <a:ext cx="3357562" cy="29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background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 N) time complexity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</a:t>
            </a:r>
            <a:r>
              <a:rPr lang="en-US" sz="3600" baseline="30000" dirty="0" smtClean="0">
                <a:solidFill>
                  <a:schemeClr val="bg1">
                    <a:lumMod val="65000"/>
                  </a:schemeClr>
                </a:solidFill>
              </a:rPr>
              <a:t>^2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N) time complexity</a:t>
            </a:r>
          </a:p>
          <a:p>
            <a:r>
              <a:rPr lang="en-US" sz="3600" dirty="0" smtClean="0"/>
              <a:t>Experimental results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Conclusion and future work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Experiment—Effectiveness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Compare </a:t>
            </a:r>
            <a:r>
              <a:rPr lang="en-US" sz="3600" dirty="0" err="1" smtClean="0"/>
              <a:t>iCBS’s</a:t>
            </a:r>
            <a:r>
              <a:rPr lang="en-US" sz="3600" dirty="0" smtClean="0"/>
              <a:t> cost per query with</a:t>
            </a:r>
          </a:p>
          <a:p>
            <a:pPr lvl="1"/>
            <a:r>
              <a:rPr lang="en-US" sz="3400" dirty="0" smtClean="0"/>
              <a:t>cost-unaware FCFS and SJF</a:t>
            </a:r>
          </a:p>
          <a:p>
            <a:pPr lvl="1"/>
            <a:r>
              <a:rPr lang="en-US" sz="3400" dirty="0" smtClean="0"/>
              <a:t>ASETS* by </a:t>
            </a:r>
            <a:r>
              <a:rPr lang="en-US" sz="3400" dirty="0" err="1" smtClean="0"/>
              <a:t>Guirguis</a:t>
            </a:r>
            <a:r>
              <a:rPr lang="en-US" sz="3400" dirty="0" smtClean="0"/>
              <a:t> et al. [GSC+09]</a:t>
            </a:r>
          </a:p>
          <a:p>
            <a:pPr lvl="1"/>
            <a:r>
              <a:rPr lang="en-US" sz="3400" dirty="0" err="1" smtClean="0"/>
              <a:t>FirstReward</a:t>
            </a:r>
            <a:r>
              <a:rPr lang="en-US" sz="3400" dirty="0" smtClean="0"/>
              <a:t> by Irwin et al. [IGC04]</a:t>
            </a:r>
          </a:p>
          <a:p>
            <a:r>
              <a:rPr lang="en-US" sz="3600" dirty="0" smtClean="0"/>
              <a:t>Using different SLAs</a:t>
            </a:r>
          </a:p>
          <a:p>
            <a:pPr lvl="1"/>
            <a:r>
              <a:rPr lang="en-US" sz="3400" dirty="0" smtClean="0"/>
              <a:t>weighted tardiness (ASETS* [GSC+09])</a:t>
            </a:r>
          </a:p>
          <a:p>
            <a:pPr lvl="1"/>
            <a:r>
              <a:rPr lang="en-US" sz="3400" dirty="0" smtClean="0"/>
              <a:t>tardiness with upper bound (</a:t>
            </a:r>
            <a:r>
              <a:rPr lang="en-US" sz="3400" dirty="0" err="1" smtClean="0"/>
              <a:t>FirstReward</a:t>
            </a:r>
            <a:r>
              <a:rPr lang="en-US" sz="3400" dirty="0" smtClean="0"/>
              <a:t> [IGC04])</a:t>
            </a:r>
          </a:p>
          <a:p>
            <a:r>
              <a:rPr lang="en-US" sz="3600" dirty="0" smtClean="0"/>
              <a:t>Over a variety of SLA parameters</a:t>
            </a:r>
          </a:p>
          <a:p>
            <a:pPr lvl="1"/>
            <a:r>
              <a:rPr lang="en-US" sz="3400" dirty="0" smtClean="0"/>
              <a:t>decay skew factor</a:t>
            </a:r>
          </a:p>
          <a:p>
            <a:pPr lvl="1"/>
            <a:r>
              <a:rPr lang="en-US" sz="3400" dirty="0" smtClean="0"/>
              <a:t>value skew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Motivation and background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 with O(log N) time complexity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 with O(log</a:t>
            </a:r>
            <a:r>
              <a:rPr lang="en-US" sz="3600" baseline="30000" dirty="0" smtClean="0"/>
              <a:t>^2</a:t>
            </a:r>
            <a:r>
              <a:rPr lang="en-US" sz="3600" dirty="0" smtClean="0"/>
              <a:t> N) time complexity</a:t>
            </a:r>
          </a:p>
          <a:p>
            <a:r>
              <a:rPr lang="en-US" sz="3600" dirty="0" smtClean="0"/>
              <a:t>Experimental results</a:t>
            </a:r>
          </a:p>
          <a:p>
            <a:r>
              <a:rPr lang="en-US" sz="3600" dirty="0" smtClean="0"/>
              <a:t>Conclusion and future 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Experiment—Effectiveness, SLA-1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ASETS* designed for this SLA</a:t>
            </a:r>
          </a:p>
          <a:p>
            <a:r>
              <a:rPr lang="en-US" sz="3600" dirty="0" smtClean="0"/>
              <a:t>CBS (</a:t>
            </a:r>
            <a:r>
              <a:rPr lang="en-US" sz="3600" dirty="0" err="1" smtClean="0"/>
              <a:t>iCBS</a:t>
            </a:r>
            <a:r>
              <a:rPr lang="en-US" sz="3600" dirty="0" smtClean="0"/>
              <a:t>) has best performance, especially</a:t>
            </a:r>
          </a:p>
          <a:p>
            <a:pPr lvl="1"/>
            <a:r>
              <a:rPr lang="en-US" sz="3400" dirty="0" smtClean="0"/>
              <a:t>with skewed SLAs, and high system load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2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Experiment—Effectiveness, SLA-2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FirstReward</a:t>
            </a:r>
            <a:r>
              <a:rPr lang="en-US" sz="3600" dirty="0" smtClean="0"/>
              <a:t> designed for this SLA </a:t>
            </a:r>
          </a:p>
          <a:p>
            <a:r>
              <a:rPr lang="en-US" sz="3600" dirty="0" smtClean="0"/>
              <a:t>CBS (</a:t>
            </a:r>
            <a:r>
              <a:rPr lang="en-US" sz="3600" dirty="0" err="1" smtClean="0"/>
              <a:t>iCBS</a:t>
            </a:r>
            <a:r>
              <a:rPr lang="en-US" sz="3600" dirty="0" smtClean="0"/>
              <a:t>) has best performance</a:t>
            </a:r>
          </a:p>
          <a:p>
            <a:r>
              <a:rPr lang="en-US" sz="3600" dirty="0" smtClean="0"/>
              <a:t>ASETS* cannot be finished (days)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093544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Experiment—Efficiency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iCBS</a:t>
            </a:r>
            <a:r>
              <a:rPr lang="en-US" sz="3600" dirty="0" smtClean="0"/>
              <a:t> with CBS: time vs. queue length</a:t>
            </a:r>
          </a:p>
          <a:p>
            <a:r>
              <a:rPr lang="en-US" sz="3600" dirty="0" smtClean="0"/>
              <a:t>Query execution time</a:t>
            </a:r>
          </a:p>
          <a:p>
            <a:pPr lvl="1"/>
            <a:r>
              <a:rPr lang="en-US" sz="3400" dirty="0" smtClean="0"/>
              <a:t>exponential distribution (OLTP)</a:t>
            </a:r>
          </a:p>
          <a:p>
            <a:pPr lvl="1"/>
            <a:r>
              <a:rPr lang="en-US" sz="3400" dirty="0" smtClean="0"/>
              <a:t>P</a:t>
            </a:r>
            <a:r>
              <a:rPr lang="en-US" sz="3400" dirty="0" smtClean="0"/>
              <a:t>areto </a:t>
            </a:r>
            <a:r>
              <a:rPr lang="en-US" sz="3400" dirty="0" smtClean="0"/>
              <a:t>(long-tail) distribution (OLAP)</a:t>
            </a:r>
          </a:p>
          <a:p>
            <a:r>
              <a:rPr lang="en-US" sz="3600" dirty="0" smtClean="0"/>
              <a:t>Detailed setting</a:t>
            </a:r>
          </a:p>
          <a:p>
            <a:pPr lvl="1"/>
            <a:r>
              <a:rPr lang="en-US" sz="3400" dirty="0" smtClean="0"/>
              <a:t>Xeon PC, 3GHz CPU, 4GB memory</a:t>
            </a:r>
          </a:p>
          <a:p>
            <a:pPr lvl="1"/>
            <a:r>
              <a:rPr lang="en-US" sz="3400" dirty="0" smtClean="0"/>
              <a:t>Fedora 11 Linux</a:t>
            </a:r>
          </a:p>
          <a:p>
            <a:pPr lvl="1"/>
            <a:r>
              <a:rPr lang="en-US" sz="3400" dirty="0" smtClean="0"/>
              <a:t>implemented in 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Experiment—Efficiency,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CBS: obviously O(N)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: relatively constant</a:t>
            </a:r>
          </a:p>
        </p:txBody>
      </p:sp>
      <p:pic>
        <p:nvPicPr>
          <p:cNvPr id="5" name="Picture 4" descr="exp-1-slid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6695813" cy="35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Experiment—Efficiency,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long queue, CBS takes &gt;10ms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 still 10-20 us</a:t>
            </a:r>
          </a:p>
        </p:txBody>
      </p:sp>
      <p:pic>
        <p:nvPicPr>
          <p:cNvPr id="4" name="Picture 3" descr="pareto-1-slid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19400"/>
            <a:ext cx="7165519" cy="36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Haritsa</a:t>
            </a:r>
            <a:r>
              <a:rPr lang="en-US" sz="3200" dirty="0" smtClean="0"/>
              <a:t> et al. </a:t>
            </a:r>
            <a:r>
              <a:rPr lang="en-US" sz="3200" b="1" dirty="0" smtClean="0"/>
              <a:t>[HCL93]</a:t>
            </a:r>
            <a:r>
              <a:rPr lang="en-US" sz="3200" dirty="0" smtClean="0"/>
              <a:t>, value-based scheduling</a:t>
            </a:r>
          </a:p>
          <a:p>
            <a:r>
              <a:rPr lang="en-US" sz="3200" dirty="0" err="1" smtClean="0"/>
              <a:t>Guirguis</a:t>
            </a:r>
            <a:r>
              <a:rPr lang="en-US" sz="3200" dirty="0" smtClean="0"/>
              <a:t> et al. </a:t>
            </a:r>
            <a:r>
              <a:rPr lang="en-US" sz="3200" b="1" dirty="0" smtClean="0"/>
              <a:t>[GSC+09]</a:t>
            </a:r>
            <a:r>
              <a:rPr lang="en-US" sz="3200" dirty="0" smtClean="0"/>
              <a:t>, tardiness minimization</a:t>
            </a:r>
          </a:p>
          <a:p>
            <a:r>
              <a:rPr lang="en-US" sz="3200" dirty="0" smtClean="0"/>
              <a:t>Irwin et al. </a:t>
            </a:r>
            <a:r>
              <a:rPr lang="en-US" sz="3200" b="1" dirty="0" smtClean="0"/>
              <a:t>[IGC04]</a:t>
            </a:r>
            <a:r>
              <a:rPr lang="en-US" sz="3200" dirty="0" smtClean="0"/>
              <a:t>, balance risk and reward</a:t>
            </a:r>
          </a:p>
          <a:p>
            <a:r>
              <a:rPr lang="en-US" sz="3200" dirty="0" smtClean="0"/>
              <a:t>Chi et al. </a:t>
            </a:r>
            <a:r>
              <a:rPr lang="en-US" sz="3200" b="1" dirty="0" smtClean="0"/>
              <a:t>[CMHT11]</a:t>
            </a:r>
            <a:r>
              <a:rPr lang="en-US" sz="3200" dirty="0" smtClean="0"/>
              <a:t>, step-wise cost functions</a:t>
            </a:r>
          </a:p>
          <a:p>
            <a:r>
              <a:rPr lang="en-US" sz="3200" dirty="0" err="1" smtClean="0"/>
              <a:t>Peha</a:t>
            </a:r>
            <a:r>
              <a:rPr lang="en-US" sz="3200" dirty="0" smtClean="0"/>
              <a:t> </a:t>
            </a:r>
            <a:r>
              <a:rPr lang="en-US" sz="3200" b="1" dirty="0" smtClean="0"/>
              <a:t>[Peh91]</a:t>
            </a:r>
            <a:r>
              <a:rPr lang="en-US" sz="3200" dirty="0" smtClean="0"/>
              <a:t>, cost-based scheduling (CBS)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background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 N) time complexity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</a:t>
            </a:r>
            <a:r>
              <a:rPr lang="en-US" sz="3600" baseline="30000" dirty="0" smtClean="0">
                <a:solidFill>
                  <a:schemeClr val="bg1">
                    <a:lumMod val="65000"/>
                  </a:schemeClr>
                </a:solidFill>
              </a:rPr>
              <a:t>^2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N) time complexity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600" dirty="0" smtClean="0"/>
              <a:t>Conclusion and future 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</a:p>
          <a:p>
            <a:pPr lvl="1"/>
            <a:r>
              <a:rPr lang="en-US" sz="3400" dirty="0" smtClean="0"/>
              <a:t>incremental cost-based scheduling</a:t>
            </a:r>
          </a:p>
          <a:p>
            <a:pPr lvl="1"/>
            <a:r>
              <a:rPr lang="en-US" sz="3400" dirty="0" smtClean="0"/>
              <a:t>under piecewise linear SLAs</a:t>
            </a:r>
          </a:p>
          <a:p>
            <a:r>
              <a:rPr lang="en-US" sz="3600" dirty="0" smtClean="0"/>
              <a:t>Future directions</a:t>
            </a:r>
          </a:p>
          <a:p>
            <a:pPr lvl="1"/>
            <a:r>
              <a:rPr lang="en-US" sz="3400" dirty="0" smtClean="0"/>
              <a:t>query </a:t>
            </a:r>
            <a:r>
              <a:rPr lang="en-US" sz="3400" dirty="0" smtClean="0"/>
              <a:t>execution </a:t>
            </a:r>
            <a:r>
              <a:rPr lang="en-US" sz="3400" dirty="0" smtClean="0"/>
              <a:t>time: certain </a:t>
            </a:r>
            <a:r>
              <a:rPr lang="en-US" sz="3400" dirty="0" smtClean="0">
                <a:sym typeface="Wingdings" pitchFamily="2" charset="2"/>
              </a:rPr>
              <a:t> uncertain</a:t>
            </a:r>
            <a:endParaRPr lang="en-US" sz="3400" dirty="0" smtClean="0"/>
          </a:p>
          <a:p>
            <a:pPr lvl="1"/>
            <a:r>
              <a:rPr lang="en-US" sz="3400" dirty="0" smtClean="0"/>
              <a:t>MPL: 1 </a:t>
            </a:r>
            <a:r>
              <a:rPr lang="en-US" sz="3400" dirty="0" smtClean="0">
                <a:sym typeface="Wingdings" pitchFamily="2" charset="2"/>
              </a:rPr>
              <a:t> M</a:t>
            </a:r>
          </a:p>
          <a:p>
            <a:pPr lvl="1"/>
            <a:r>
              <a:rPr lang="en-US" sz="3400" dirty="0" smtClean="0">
                <a:sym typeface="Wingdings" pitchFamily="2" charset="2"/>
              </a:rPr>
              <a:t>w</a:t>
            </a:r>
            <a:r>
              <a:rPr lang="en-US" sz="3400" dirty="0" smtClean="0">
                <a:sym typeface="Wingdings" pitchFamily="2" charset="2"/>
              </a:rPr>
              <a:t>hat to schedule: queries  transactions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[CMHT11]</a:t>
            </a:r>
            <a:r>
              <a:rPr lang="en-US" sz="3600" dirty="0" smtClean="0"/>
              <a:t> Y. Chi, H. J. Moon, H. </a:t>
            </a:r>
            <a:r>
              <a:rPr lang="en-US" sz="3600" dirty="0" err="1" smtClean="0"/>
              <a:t>Hacigumus</a:t>
            </a:r>
            <a:r>
              <a:rPr lang="en-US" sz="3600" dirty="0" smtClean="0"/>
              <a:t>, and J. </a:t>
            </a:r>
            <a:r>
              <a:rPr lang="en-US" sz="3600" dirty="0" err="1" smtClean="0"/>
              <a:t>Tatemura</a:t>
            </a:r>
            <a:r>
              <a:rPr lang="en-US" sz="3600" dirty="0" smtClean="0"/>
              <a:t>. SLA-tree: A framework for efficiently supporting SLA-based decisions in cloud computing. In EDBT, pages 129–140, 2011.</a:t>
            </a:r>
          </a:p>
          <a:p>
            <a:r>
              <a:rPr lang="en-US" sz="3600" b="1" dirty="0" smtClean="0"/>
              <a:t>[GSC+09] </a:t>
            </a:r>
            <a:r>
              <a:rPr lang="en-US" sz="3600" dirty="0" err="1" smtClean="0"/>
              <a:t>Shenoda</a:t>
            </a:r>
            <a:r>
              <a:rPr lang="en-US" sz="3600" dirty="0" smtClean="0"/>
              <a:t> </a:t>
            </a:r>
            <a:r>
              <a:rPr lang="en-US" sz="3600" dirty="0" err="1" smtClean="0"/>
              <a:t>Guirguis</a:t>
            </a:r>
            <a:r>
              <a:rPr lang="en-US" sz="3600" dirty="0" smtClean="0"/>
              <a:t>, Mohamed A. </a:t>
            </a:r>
            <a:r>
              <a:rPr lang="en-US" sz="3600" dirty="0" err="1" smtClean="0"/>
              <a:t>Sharaf</a:t>
            </a:r>
            <a:r>
              <a:rPr lang="en-US" sz="3600" dirty="0" smtClean="0"/>
              <a:t>, </a:t>
            </a:r>
            <a:r>
              <a:rPr lang="en-US" sz="3600" dirty="0" err="1" smtClean="0"/>
              <a:t>Panos</a:t>
            </a:r>
            <a:r>
              <a:rPr lang="en-US" sz="3600" dirty="0" smtClean="0"/>
              <a:t> K. </a:t>
            </a:r>
            <a:r>
              <a:rPr lang="en-US" sz="3600" dirty="0" err="1" smtClean="0"/>
              <a:t>Chrysanthis</a:t>
            </a:r>
            <a:r>
              <a:rPr lang="en-US" sz="3600" dirty="0" smtClean="0"/>
              <a:t>, </a:t>
            </a:r>
            <a:r>
              <a:rPr lang="en-US" sz="3600" dirty="0" err="1" smtClean="0"/>
              <a:t>Alexandros</a:t>
            </a:r>
            <a:r>
              <a:rPr lang="en-US" sz="3600" dirty="0" smtClean="0"/>
              <a:t> </a:t>
            </a:r>
            <a:r>
              <a:rPr lang="en-US" sz="3600" dirty="0" err="1" smtClean="0"/>
              <a:t>Labrinidis</a:t>
            </a:r>
            <a:r>
              <a:rPr lang="en-US" sz="3600" dirty="0" smtClean="0"/>
              <a:t>, and Kirk </a:t>
            </a:r>
            <a:r>
              <a:rPr lang="en-US" sz="3600" dirty="0" err="1" smtClean="0"/>
              <a:t>Pruhs</a:t>
            </a:r>
            <a:r>
              <a:rPr lang="en-US" sz="3600" dirty="0" smtClean="0"/>
              <a:t>. Adaptive scheduling of web </a:t>
            </a:r>
            <a:r>
              <a:rPr lang="fr-FR" sz="3600" dirty="0" smtClean="0"/>
              <a:t>transactions. In ICDE, pages 357–368, 2009.</a:t>
            </a:r>
          </a:p>
          <a:p>
            <a:r>
              <a:rPr lang="en-US" sz="3600" b="1" dirty="0" smtClean="0"/>
              <a:t>[HCL93] </a:t>
            </a:r>
            <a:r>
              <a:rPr lang="en-US" sz="3600" dirty="0" err="1" smtClean="0"/>
              <a:t>Jayant</a:t>
            </a:r>
            <a:r>
              <a:rPr lang="en-US" sz="3600" dirty="0" smtClean="0"/>
              <a:t> R. </a:t>
            </a:r>
            <a:r>
              <a:rPr lang="en-US" sz="3600" dirty="0" err="1" smtClean="0"/>
              <a:t>Haritsa</a:t>
            </a:r>
            <a:r>
              <a:rPr lang="en-US" sz="3600" dirty="0" smtClean="0"/>
              <a:t>, Michael J. Carey, and </a:t>
            </a:r>
            <a:r>
              <a:rPr lang="en-US" sz="3600" dirty="0" err="1" smtClean="0"/>
              <a:t>Miron</a:t>
            </a:r>
            <a:r>
              <a:rPr lang="en-US" sz="3600" dirty="0" smtClean="0"/>
              <a:t> </a:t>
            </a:r>
            <a:r>
              <a:rPr lang="en-US" sz="3600" dirty="0" err="1" smtClean="0"/>
              <a:t>Livny</a:t>
            </a:r>
            <a:r>
              <a:rPr lang="en-US" sz="3600" dirty="0" smtClean="0"/>
              <a:t>. Value-based scheduling in real-time database systems. The VLDB Journal, 2:117–152, 1993.</a:t>
            </a:r>
          </a:p>
          <a:p>
            <a:r>
              <a:rPr lang="en-US" sz="3600" b="1" dirty="0" smtClean="0"/>
              <a:t>[IGC04] </a:t>
            </a:r>
            <a:r>
              <a:rPr lang="en-US" sz="3600" dirty="0" smtClean="0"/>
              <a:t>David E. Irwin, Laura E. Grit, and Jeffrey S. Chase. Balancing risk and reward in a market-based task service. In HPDC, pages 160–169, 2004.</a:t>
            </a:r>
          </a:p>
          <a:p>
            <a:r>
              <a:rPr lang="en-US" sz="3600" b="1" dirty="0" smtClean="0"/>
              <a:t>[Peh91]</a:t>
            </a:r>
            <a:r>
              <a:rPr lang="en-US" sz="3600" dirty="0" smtClean="0"/>
              <a:t> Jon Michael </a:t>
            </a:r>
            <a:r>
              <a:rPr lang="en-US" sz="3600" dirty="0" err="1" smtClean="0"/>
              <a:t>Peha</a:t>
            </a:r>
            <a:r>
              <a:rPr lang="en-US" sz="3600" dirty="0" smtClean="0"/>
              <a:t>. Scheduling and dropping algorithms to support integrated services in packet-switched networks. PhD thesis, Stanford University, 1991.</a:t>
            </a:r>
          </a:p>
          <a:p>
            <a:r>
              <a:rPr lang="en-US" sz="3600" b="1" dirty="0" smtClean="0"/>
              <a:t>[PS85] </a:t>
            </a:r>
            <a:r>
              <a:rPr lang="en-US" sz="3600" dirty="0" smtClean="0"/>
              <a:t>Franco P. </a:t>
            </a:r>
            <a:r>
              <a:rPr lang="en-US" sz="3600" dirty="0" err="1" smtClean="0"/>
              <a:t>Preparata</a:t>
            </a:r>
            <a:r>
              <a:rPr lang="en-US" sz="3600" dirty="0" smtClean="0"/>
              <a:t> and Michael I. </a:t>
            </a:r>
            <a:r>
              <a:rPr lang="en-US" sz="3600" dirty="0" err="1" smtClean="0"/>
              <a:t>Shamos</a:t>
            </a:r>
            <a:r>
              <a:rPr lang="en-US" sz="3600" dirty="0" smtClean="0"/>
              <a:t>. Computational geometry: an introduction. Springer-</a:t>
            </a:r>
            <a:r>
              <a:rPr lang="en-US" sz="3600" dirty="0" err="1" smtClean="0"/>
              <a:t>Verlag</a:t>
            </a:r>
            <a:r>
              <a:rPr lang="en-US" sz="3600" dirty="0" smtClean="0"/>
              <a:t>, Inc., New York, NY, USA, 1985.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Cost SLAs and profit SLAs are equivalent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83646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Motivation and background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 N) time complexity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</a:t>
            </a:r>
            <a:r>
              <a:rPr lang="en-US" sz="3600" baseline="30000" dirty="0" smtClean="0">
                <a:solidFill>
                  <a:schemeClr val="bg1">
                    <a:lumMod val="65000"/>
                  </a:schemeClr>
                </a:solidFill>
              </a:rPr>
              <a:t>^2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N) time complexity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Conclusion and future work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Performance for the most general SLAs</a:t>
            </a:r>
          </a:p>
        </p:txBody>
      </p:sp>
      <p:pic>
        <p:nvPicPr>
          <p:cNvPr id="4" name="Content Placeholder 3" descr="pareto-3-slid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555" y="2133600"/>
            <a:ext cx="589528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Cost-aware scheduling</a:t>
            </a:r>
          </a:p>
          <a:p>
            <a:pPr lvl="1"/>
            <a:r>
              <a:rPr lang="en-US" sz="3400" dirty="0" smtClean="0"/>
              <a:t>each query has its cost</a:t>
            </a:r>
          </a:p>
          <a:p>
            <a:pPr lvl="1"/>
            <a:r>
              <a:rPr lang="en-US" sz="3400" dirty="0" smtClean="0"/>
              <a:t>scheduling considers costs</a:t>
            </a:r>
          </a:p>
          <a:p>
            <a:r>
              <a:rPr lang="en-US" sz="3600" dirty="0" smtClean="0"/>
              <a:t>Important for a cloud service provider</a:t>
            </a:r>
          </a:p>
          <a:p>
            <a:pPr lvl="1"/>
            <a:r>
              <a:rPr lang="en-US" sz="3400" dirty="0" smtClean="0"/>
              <a:t>query deadline (Web queries)</a:t>
            </a:r>
          </a:p>
          <a:p>
            <a:pPr lvl="1"/>
            <a:r>
              <a:rPr lang="en-US" sz="3400" dirty="0" smtClean="0"/>
              <a:t>service level (gold vs. silver customer)</a:t>
            </a:r>
          </a:p>
          <a:p>
            <a:pPr lvl="1"/>
            <a:r>
              <a:rPr lang="en-US" sz="3400" dirty="0" smtClean="0"/>
              <a:t>explicit SLAs (often piecewise linear)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Motivation—CBS [Peh91]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good</a:t>
            </a:r>
          </a:p>
          <a:p>
            <a:pPr lvl="1"/>
            <a:r>
              <a:rPr lang="en-US" sz="3400" dirty="0" smtClean="0"/>
              <a:t>cost/deadline aware</a:t>
            </a:r>
          </a:p>
          <a:p>
            <a:pPr lvl="1"/>
            <a:r>
              <a:rPr lang="en-US" sz="3400" dirty="0" smtClean="0"/>
              <a:t>very good cost performance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3200400"/>
          <a:ext cx="60960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Motivation—CBS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bad, at each time t,</a:t>
            </a:r>
          </a:p>
          <a:p>
            <a:pPr lvl="1"/>
            <a:r>
              <a:rPr lang="en-US" sz="3400" dirty="0" smtClean="0"/>
              <a:t>O(N) scores are computed</a:t>
            </a:r>
          </a:p>
          <a:p>
            <a:pPr lvl="1"/>
            <a:r>
              <a:rPr lang="en-US" sz="3400" dirty="0" smtClean="0"/>
              <a:t>each score involves an integration:</a:t>
            </a:r>
          </a:p>
          <a:p>
            <a:pPr lvl="1"/>
            <a:endParaRPr lang="en-US" sz="3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267200"/>
            <a:ext cx="4648200" cy="21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591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Investigate CBS</a:t>
            </a:r>
          </a:p>
          <a:p>
            <a:pPr lvl="1"/>
            <a:r>
              <a:rPr lang="en-US" sz="3400" dirty="0" smtClean="0"/>
              <a:t>under piecewise linear SLAs</a:t>
            </a:r>
          </a:p>
          <a:p>
            <a:pPr lvl="1"/>
            <a:r>
              <a:rPr lang="en-US" sz="3400" dirty="0" smtClean="0"/>
              <a:t>how things change over time</a:t>
            </a:r>
          </a:p>
          <a:p>
            <a:r>
              <a:rPr lang="en-US" sz="3600" dirty="0" smtClean="0"/>
              <a:t>Develop efficient </a:t>
            </a:r>
            <a:r>
              <a:rPr lang="en-US" sz="3600" dirty="0" err="1" smtClean="0"/>
              <a:t>iCBS</a:t>
            </a:r>
            <a:endParaRPr lang="en-US" sz="3600" dirty="0" smtClean="0"/>
          </a:p>
          <a:p>
            <a:pPr lvl="1"/>
            <a:r>
              <a:rPr lang="en-US" sz="3400" dirty="0" smtClean="0"/>
              <a:t>uses above observations</a:t>
            </a:r>
          </a:p>
          <a:p>
            <a:pPr lvl="1"/>
            <a:r>
              <a:rPr lang="en-US" sz="3400" dirty="0" smtClean="0"/>
              <a:t>maintains scores incrementally</a:t>
            </a:r>
          </a:p>
          <a:p>
            <a:pPr lvl="1"/>
            <a:r>
              <a:rPr lang="en-US" sz="3400" dirty="0" smtClean="0"/>
              <a:t>no integration used</a:t>
            </a:r>
          </a:p>
          <a:p>
            <a:pPr lvl="1"/>
            <a:r>
              <a:rPr lang="en-US" sz="3400" dirty="0" smtClean="0"/>
              <a:t>achieves </a:t>
            </a:r>
            <a:r>
              <a:rPr lang="en-US" sz="3200" dirty="0" smtClean="0"/>
              <a:t>O(log</a:t>
            </a:r>
            <a:r>
              <a:rPr lang="en-US" sz="3200" baseline="30000" dirty="0" smtClean="0"/>
              <a:t>^2</a:t>
            </a:r>
            <a:r>
              <a:rPr lang="en-US" sz="3200" dirty="0" smtClean="0"/>
              <a:t> N) </a:t>
            </a:r>
            <a:r>
              <a:rPr lang="en-US" sz="3400" dirty="0" smtClean="0"/>
              <a:t>time complexity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Piecewise Linear SLAs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Agreement on query response time</a:t>
            </a:r>
          </a:p>
          <a:p>
            <a:pPr lvl="1"/>
            <a:r>
              <a:rPr lang="en-US" sz="3400" dirty="0" smtClean="0"/>
              <a:t>cost function f(t) is finite segments over time</a:t>
            </a:r>
          </a:p>
          <a:p>
            <a:pPr lvl="1"/>
            <a:r>
              <a:rPr lang="en-US" sz="3400" dirty="0" smtClean="0"/>
              <a:t>each segment is a linear function</a:t>
            </a:r>
          </a:p>
        </p:txBody>
      </p:sp>
      <p:pic>
        <p:nvPicPr>
          <p:cNvPr id="5" name="Picture 4" descr="f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200400"/>
            <a:ext cx="5956276" cy="3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Motivation and background</a:t>
            </a:r>
          </a:p>
          <a:p>
            <a:r>
              <a:rPr lang="en-US" sz="3600" dirty="0" err="1" smtClean="0"/>
              <a:t>iCBS</a:t>
            </a:r>
            <a:r>
              <a:rPr lang="en-US" sz="3600" dirty="0" smtClean="0"/>
              <a:t> with O(log N) time complexity</a:t>
            </a:r>
          </a:p>
          <a:p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iCBS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with O(log</a:t>
            </a:r>
            <a:r>
              <a:rPr lang="en-US" sz="3600" baseline="30000" dirty="0" smtClean="0">
                <a:solidFill>
                  <a:schemeClr val="bg1">
                    <a:lumMod val="65000"/>
                  </a:schemeClr>
                </a:solidFill>
              </a:rPr>
              <a:t>^2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 N) time complexity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Conclusion and future work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25400">
          <a:solidFill>
            <a:schemeClr val="tx1">
              <a:lumMod val="95000"/>
              <a:lumOff val="5000"/>
            </a:schemeClr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77398</TotalTime>
  <Words>956</Words>
  <Application>Microsoft Office PowerPoint</Application>
  <PresentationFormat>On-screen Show (4:3)</PresentationFormat>
  <Paragraphs>179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ＭＳ Ｐゴシック</vt:lpstr>
      <vt:lpstr>Tahoma</vt:lpstr>
      <vt:lpstr>Wingdings</vt:lpstr>
      <vt:lpstr>Wingdings 2</vt:lpstr>
      <vt:lpstr>Tw Cen MT</vt:lpstr>
      <vt:lpstr>1_Office Theme</vt:lpstr>
      <vt:lpstr>1_Median</vt:lpstr>
      <vt:lpstr>Equation</vt:lpstr>
      <vt:lpstr>iCBS: Incremental Cost-based Scheduling under Piecewise Linear SLAs</vt:lpstr>
      <vt:lpstr>Outline of the Talk</vt:lpstr>
      <vt:lpstr>Outline of the Talk</vt:lpstr>
      <vt:lpstr>Motivation</vt:lpstr>
      <vt:lpstr>Motivation—CBS [Peh91]</vt:lpstr>
      <vt:lpstr>Motivation—CBS</vt:lpstr>
      <vt:lpstr>Our Contributions</vt:lpstr>
      <vt:lpstr>Piecewise Linear SLAs</vt:lpstr>
      <vt:lpstr>Outline of the Talk</vt:lpstr>
      <vt:lpstr>iCBS—Easy Cases, SLA (a)</vt:lpstr>
      <vt:lpstr>iCBS—Easy Cases, SLA (b)</vt:lpstr>
      <vt:lpstr>iCBS—Easy Cases, SLAs (c),(d)</vt:lpstr>
      <vt:lpstr>Outline of the Talk</vt:lpstr>
      <vt:lpstr>iCBS—Hard Cases, SLAs (e),(f)</vt:lpstr>
      <vt:lpstr>iCBS—Hard Cases, Solution</vt:lpstr>
      <vt:lpstr>iCBS—Revisit Easy Cases</vt:lpstr>
      <vt:lpstr>iCBS—Incremental Maintenance</vt:lpstr>
      <vt:lpstr>Outline of the Talk</vt:lpstr>
      <vt:lpstr>Experiment—Effectiveness</vt:lpstr>
      <vt:lpstr>Experiment—Effectiveness, SLA-1</vt:lpstr>
      <vt:lpstr>Experiment—Effectiveness, SLA-2</vt:lpstr>
      <vt:lpstr>Experiment—Efficiency</vt:lpstr>
      <vt:lpstr>Experiment—Efficiency, Exponential</vt:lpstr>
      <vt:lpstr>Experiment—Efficiency, Pareto</vt:lpstr>
      <vt:lpstr>Related Work</vt:lpstr>
      <vt:lpstr>Outline of the Talk</vt:lpstr>
      <vt:lpstr>Conclusion and Future Work</vt:lpstr>
      <vt:lpstr>Reference</vt:lpstr>
      <vt:lpstr>Backup Slide</vt:lpstr>
      <vt:lpstr>Backup Slide</vt:lpstr>
    </vt:vector>
  </TitlesOfParts>
  <Company>NECLA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Labs Data Management Research</dc:title>
  <dc:creator>Hakan Hacigumus</dc:creator>
  <cp:lastModifiedBy>ychi</cp:lastModifiedBy>
  <cp:revision>2319</cp:revision>
  <dcterms:created xsi:type="dcterms:W3CDTF">2010-07-13T19:58:30Z</dcterms:created>
  <dcterms:modified xsi:type="dcterms:W3CDTF">2011-08-31T13:28:34Z</dcterms:modified>
</cp:coreProperties>
</file>